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1"/>
  </p:notesMasterIdLst>
  <p:sldIdLst>
    <p:sldId id="256" r:id="rId2"/>
    <p:sldId id="257" r:id="rId3"/>
    <p:sldId id="258" r:id="rId4"/>
    <p:sldId id="259" r:id="rId5"/>
    <p:sldId id="260" r:id="rId6"/>
    <p:sldId id="356" r:id="rId7"/>
    <p:sldId id="370" r:id="rId8"/>
    <p:sldId id="357" r:id="rId9"/>
    <p:sldId id="359" r:id="rId10"/>
    <p:sldId id="261" r:id="rId11"/>
    <p:sldId id="262" r:id="rId12"/>
    <p:sldId id="263" r:id="rId13"/>
    <p:sldId id="264" r:id="rId14"/>
    <p:sldId id="265" r:id="rId15"/>
    <p:sldId id="266" r:id="rId16"/>
    <p:sldId id="267" r:id="rId17"/>
    <p:sldId id="268" r:id="rId18"/>
    <p:sldId id="360" r:id="rId19"/>
    <p:sldId id="361" r:id="rId20"/>
    <p:sldId id="362" r:id="rId21"/>
    <p:sldId id="270" r:id="rId22"/>
    <p:sldId id="271" r:id="rId23"/>
    <p:sldId id="363" r:id="rId24"/>
    <p:sldId id="364" r:id="rId25"/>
    <p:sldId id="272" r:id="rId26"/>
    <p:sldId id="273" r:id="rId27"/>
    <p:sldId id="365" r:id="rId28"/>
    <p:sldId id="274" r:id="rId29"/>
    <p:sldId id="275" r:id="rId30"/>
    <p:sldId id="276" r:id="rId31"/>
    <p:sldId id="366" r:id="rId32"/>
    <p:sldId id="277" r:id="rId33"/>
    <p:sldId id="454" r:id="rId34"/>
    <p:sldId id="449" r:id="rId35"/>
    <p:sldId id="450" r:id="rId36"/>
    <p:sldId id="451" r:id="rId37"/>
    <p:sldId id="367" r:id="rId38"/>
    <p:sldId id="278" r:id="rId39"/>
    <p:sldId id="279" r:id="rId40"/>
    <p:sldId id="368" r:id="rId41"/>
    <p:sldId id="280" r:id="rId42"/>
    <p:sldId id="281" r:id="rId43"/>
    <p:sldId id="282" r:id="rId44"/>
    <p:sldId id="283" r:id="rId45"/>
    <p:sldId id="284" r:id="rId46"/>
    <p:sldId id="285" r:id="rId47"/>
    <p:sldId id="286" r:id="rId48"/>
    <p:sldId id="369" r:id="rId49"/>
    <p:sldId id="371" r:id="rId50"/>
    <p:sldId id="372" r:id="rId51"/>
    <p:sldId id="373" r:id="rId52"/>
    <p:sldId id="374" r:id="rId53"/>
    <p:sldId id="287" r:id="rId54"/>
    <p:sldId id="288" r:id="rId55"/>
    <p:sldId id="540" r:id="rId56"/>
    <p:sldId id="289" r:id="rId57"/>
    <p:sldId id="290" r:id="rId58"/>
    <p:sldId id="291" r:id="rId59"/>
    <p:sldId id="292" r:id="rId60"/>
    <p:sldId id="375" r:id="rId61"/>
    <p:sldId id="293" r:id="rId62"/>
    <p:sldId id="376" r:id="rId63"/>
    <p:sldId id="296" r:id="rId64"/>
    <p:sldId id="294" r:id="rId65"/>
    <p:sldId id="295" r:id="rId66"/>
    <p:sldId id="377" r:id="rId67"/>
    <p:sldId id="297" r:id="rId68"/>
    <p:sldId id="298" r:id="rId69"/>
    <p:sldId id="299" r:id="rId70"/>
    <p:sldId id="300" r:id="rId71"/>
    <p:sldId id="403" r:id="rId72"/>
    <p:sldId id="379" r:id="rId73"/>
    <p:sldId id="380" r:id="rId74"/>
    <p:sldId id="382" r:id="rId75"/>
    <p:sldId id="301" r:id="rId76"/>
    <p:sldId id="378" r:id="rId77"/>
    <p:sldId id="302" r:id="rId78"/>
    <p:sldId id="303" r:id="rId79"/>
    <p:sldId id="383" r:id="rId80"/>
    <p:sldId id="304" r:id="rId81"/>
    <p:sldId id="305" r:id="rId82"/>
    <p:sldId id="306" r:id="rId83"/>
    <p:sldId id="384" r:id="rId84"/>
    <p:sldId id="385" r:id="rId85"/>
    <p:sldId id="386" r:id="rId86"/>
    <p:sldId id="387" r:id="rId87"/>
    <p:sldId id="314" r:id="rId88"/>
    <p:sldId id="318" r:id="rId89"/>
    <p:sldId id="388" r:id="rId90"/>
    <p:sldId id="315" r:id="rId91"/>
    <p:sldId id="390" r:id="rId92"/>
    <p:sldId id="317" r:id="rId93"/>
    <p:sldId id="391" r:id="rId94"/>
    <p:sldId id="392" r:id="rId95"/>
    <p:sldId id="389" r:id="rId96"/>
    <p:sldId id="393" r:id="rId97"/>
    <p:sldId id="316" r:id="rId98"/>
    <p:sldId id="394" r:id="rId99"/>
    <p:sldId id="395" r:id="rId100"/>
    <p:sldId id="396" r:id="rId101"/>
    <p:sldId id="397" r:id="rId102"/>
    <p:sldId id="308" r:id="rId103"/>
    <p:sldId id="307" r:id="rId104"/>
    <p:sldId id="398" r:id="rId105"/>
    <p:sldId id="313" r:id="rId106"/>
    <p:sldId id="399" r:id="rId107"/>
    <p:sldId id="400" r:id="rId108"/>
    <p:sldId id="312" r:id="rId109"/>
    <p:sldId id="337" r:id="rId110"/>
    <p:sldId id="311" r:id="rId111"/>
    <p:sldId id="332" r:id="rId112"/>
    <p:sldId id="407" r:id="rId113"/>
    <p:sldId id="404" r:id="rId114"/>
    <p:sldId id="401" r:id="rId115"/>
    <p:sldId id="402" r:id="rId116"/>
    <p:sldId id="405" r:id="rId117"/>
    <p:sldId id="335" r:id="rId118"/>
    <p:sldId id="406" r:id="rId119"/>
    <p:sldId id="334" r:id="rId120"/>
    <p:sldId id="333" r:id="rId121"/>
    <p:sldId id="325" r:id="rId122"/>
    <p:sldId id="408" r:id="rId123"/>
    <p:sldId id="331" r:id="rId124"/>
    <p:sldId id="409" r:id="rId125"/>
    <p:sldId id="330" r:id="rId126"/>
    <p:sldId id="329" r:id="rId127"/>
    <p:sldId id="410" r:id="rId128"/>
    <p:sldId id="328" r:id="rId129"/>
    <p:sldId id="327" r:id="rId130"/>
    <p:sldId id="326" r:id="rId131"/>
    <p:sldId id="322" r:id="rId132"/>
    <p:sldId id="324" r:id="rId133"/>
    <p:sldId id="411" r:id="rId134"/>
    <p:sldId id="412" r:id="rId135"/>
    <p:sldId id="413" r:id="rId136"/>
    <p:sldId id="414" r:id="rId137"/>
    <p:sldId id="415" r:id="rId138"/>
    <p:sldId id="416" r:id="rId139"/>
    <p:sldId id="535" r:id="rId140"/>
    <p:sldId id="509" r:id="rId141"/>
    <p:sldId id="496" r:id="rId142"/>
    <p:sldId id="497" r:id="rId143"/>
    <p:sldId id="498" r:id="rId144"/>
    <p:sldId id="499" r:id="rId145"/>
    <p:sldId id="500" r:id="rId146"/>
    <p:sldId id="455" r:id="rId147"/>
    <p:sldId id="456" r:id="rId148"/>
    <p:sldId id="457" r:id="rId149"/>
    <p:sldId id="501" r:id="rId150"/>
    <p:sldId id="502" r:id="rId151"/>
    <p:sldId id="503" r:id="rId152"/>
    <p:sldId id="504" r:id="rId153"/>
    <p:sldId id="505" r:id="rId154"/>
    <p:sldId id="506" r:id="rId155"/>
    <p:sldId id="507" r:id="rId156"/>
    <p:sldId id="508" r:id="rId157"/>
    <p:sldId id="458" r:id="rId158"/>
    <p:sldId id="510" r:id="rId159"/>
    <p:sldId id="459" r:id="rId160"/>
    <p:sldId id="460" r:id="rId161"/>
    <p:sldId id="511" r:id="rId162"/>
    <p:sldId id="512" r:id="rId163"/>
    <p:sldId id="526" r:id="rId164"/>
    <p:sldId id="527" r:id="rId165"/>
    <p:sldId id="513" r:id="rId166"/>
    <p:sldId id="528" r:id="rId167"/>
    <p:sldId id="529" r:id="rId168"/>
    <p:sldId id="514" r:id="rId169"/>
    <p:sldId id="515" r:id="rId170"/>
    <p:sldId id="517" r:id="rId171"/>
    <p:sldId id="518" r:id="rId172"/>
    <p:sldId id="519" r:id="rId173"/>
    <p:sldId id="520" r:id="rId174"/>
    <p:sldId id="521" r:id="rId175"/>
    <p:sldId id="522" r:id="rId176"/>
    <p:sldId id="523" r:id="rId177"/>
    <p:sldId id="524" r:id="rId178"/>
    <p:sldId id="525" r:id="rId179"/>
    <p:sldId id="530" r:id="rId180"/>
    <p:sldId id="462" r:id="rId181"/>
    <p:sldId id="463" r:id="rId182"/>
    <p:sldId id="464" r:id="rId183"/>
    <p:sldId id="466" r:id="rId184"/>
    <p:sldId id="531" r:id="rId185"/>
    <p:sldId id="532" r:id="rId186"/>
    <p:sldId id="533" r:id="rId187"/>
    <p:sldId id="465" r:id="rId188"/>
    <p:sldId id="534" r:id="rId189"/>
    <p:sldId id="467" r:id="rId190"/>
    <p:sldId id="468" r:id="rId191"/>
    <p:sldId id="539" r:id="rId192"/>
    <p:sldId id="417" r:id="rId193"/>
    <p:sldId id="418" r:id="rId194"/>
    <p:sldId id="419" r:id="rId195"/>
    <p:sldId id="320" r:id="rId196"/>
    <p:sldId id="420" r:id="rId197"/>
    <p:sldId id="421" r:id="rId198"/>
    <p:sldId id="321" r:id="rId199"/>
    <p:sldId id="422" r:id="rId200"/>
    <p:sldId id="423" r:id="rId201"/>
    <p:sldId id="347" r:id="rId202"/>
    <p:sldId id="434" r:id="rId203"/>
    <p:sldId id="424" r:id="rId204"/>
    <p:sldId id="310" r:id="rId205"/>
    <p:sldId id="446" r:id="rId206"/>
    <p:sldId id="425" r:id="rId207"/>
    <p:sldId id="426" r:id="rId208"/>
    <p:sldId id="427" r:id="rId209"/>
    <p:sldId id="428" r:id="rId210"/>
    <p:sldId id="429" r:id="rId211"/>
    <p:sldId id="430" r:id="rId212"/>
    <p:sldId id="431" r:id="rId213"/>
    <p:sldId id="432" r:id="rId214"/>
    <p:sldId id="433" r:id="rId215"/>
    <p:sldId id="435" r:id="rId216"/>
    <p:sldId id="436" r:id="rId217"/>
    <p:sldId id="437" r:id="rId218"/>
    <p:sldId id="438" r:id="rId219"/>
    <p:sldId id="439" r:id="rId220"/>
    <p:sldId id="440" r:id="rId221"/>
    <p:sldId id="441" r:id="rId222"/>
    <p:sldId id="444" r:id="rId223"/>
    <p:sldId id="445" r:id="rId224"/>
    <p:sldId id="442" r:id="rId225"/>
    <p:sldId id="443" r:id="rId226"/>
    <p:sldId id="447" r:id="rId227"/>
    <p:sldId id="448" r:id="rId228"/>
    <p:sldId id="537" r:id="rId229"/>
    <p:sldId id="538" r:id="rId2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9822" autoAdjust="0"/>
  </p:normalViewPr>
  <p:slideViewPr>
    <p:cSldViewPr>
      <p:cViewPr varScale="1">
        <p:scale>
          <a:sx n="74" d="100"/>
          <a:sy n="74" d="100"/>
        </p:scale>
        <p:origin x="136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501F8-D989-4CD6-927B-2E406A780E1C}" type="datetimeFigureOut">
              <a:rPr lang="en-US" smtClean="0"/>
              <a:pPr/>
              <a:t>1/26/2022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379F5-F393-431C-A3B1-93004413C540}" type="slidenum">
              <a:rPr lang="en-US" smtClean="0"/>
              <a:pPr/>
              <a:t>‹#›</a:t>
            </a:fld>
            <a:endParaRPr lang="en-US"/>
          </a:p>
        </p:txBody>
      </p:sp>
    </p:spTree>
    <p:extLst>
      <p:ext uri="{BB962C8B-B14F-4D97-AF65-F5344CB8AC3E}">
        <p14:creationId xmlns:p14="http://schemas.microsoft.com/office/powerpoint/2010/main" val="235842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C57A5-57F7-4F26-957E-7ADBC1F59A3F}" type="slidenum">
              <a:rPr lang="en-US" smtClean="0"/>
              <a:pPr/>
              <a:t>33</a:t>
            </a:fld>
            <a:endParaRPr lang="en-US"/>
          </a:p>
        </p:txBody>
      </p:sp>
    </p:spTree>
    <p:extLst>
      <p:ext uri="{BB962C8B-B14F-4D97-AF65-F5344CB8AC3E}">
        <p14:creationId xmlns:p14="http://schemas.microsoft.com/office/powerpoint/2010/main" val="276386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C57A5-57F7-4F26-957E-7ADBC1F59A3F}" type="slidenum">
              <a:rPr lang="en-US" smtClean="0"/>
              <a:pPr/>
              <a:t>37</a:t>
            </a:fld>
            <a:endParaRPr lang="en-US"/>
          </a:p>
        </p:txBody>
      </p:sp>
    </p:spTree>
    <p:extLst>
      <p:ext uri="{BB962C8B-B14F-4D97-AF65-F5344CB8AC3E}">
        <p14:creationId xmlns:p14="http://schemas.microsoft.com/office/powerpoint/2010/main" val="276386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55</a:t>
            </a:fld>
            <a:endParaRPr lang="en-US"/>
          </a:p>
        </p:txBody>
      </p:sp>
    </p:spTree>
    <p:extLst>
      <p:ext uri="{BB962C8B-B14F-4D97-AF65-F5344CB8AC3E}">
        <p14:creationId xmlns:p14="http://schemas.microsoft.com/office/powerpoint/2010/main" val="386662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71</a:t>
            </a:fld>
            <a:endParaRPr lang="en-US"/>
          </a:p>
        </p:txBody>
      </p:sp>
    </p:spTree>
    <p:extLst>
      <p:ext uri="{BB962C8B-B14F-4D97-AF65-F5344CB8AC3E}">
        <p14:creationId xmlns:p14="http://schemas.microsoft.com/office/powerpoint/2010/main" val="386662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72</a:t>
            </a:fld>
            <a:endParaRPr lang="en-US"/>
          </a:p>
        </p:txBody>
      </p:sp>
    </p:spTree>
    <p:extLst>
      <p:ext uri="{BB962C8B-B14F-4D97-AF65-F5344CB8AC3E}">
        <p14:creationId xmlns:p14="http://schemas.microsoft.com/office/powerpoint/2010/main" val="180939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113</a:t>
            </a:fld>
            <a:endParaRPr lang="en-US"/>
          </a:p>
        </p:txBody>
      </p:sp>
    </p:spTree>
    <p:extLst>
      <p:ext uri="{BB962C8B-B14F-4D97-AF65-F5344CB8AC3E}">
        <p14:creationId xmlns:p14="http://schemas.microsoft.com/office/powerpoint/2010/main" val="386662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139</a:t>
            </a:fld>
            <a:endParaRPr lang="en-US"/>
          </a:p>
        </p:txBody>
      </p:sp>
    </p:spTree>
    <p:extLst>
      <p:ext uri="{BB962C8B-B14F-4D97-AF65-F5344CB8AC3E}">
        <p14:creationId xmlns:p14="http://schemas.microsoft.com/office/powerpoint/2010/main" val="386662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228</a:t>
            </a:fld>
            <a:endParaRPr lang="en-US"/>
          </a:p>
        </p:txBody>
      </p:sp>
    </p:spTree>
    <p:extLst>
      <p:ext uri="{BB962C8B-B14F-4D97-AF65-F5344CB8AC3E}">
        <p14:creationId xmlns:p14="http://schemas.microsoft.com/office/powerpoint/2010/main" val="386662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79F5-F393-431C-A3B1-93004413C540}" type="slidenum">
              <a:rPr lang="en-US" smtClean="0"/>
              <a:pPr/>
              <a:t>229</a:t>
            </a:fld>
            <a:endParaRPr lang="en-US"/>
          </a:p>
        </p:txBody>
      </p:sp>
    </p:spTree>
    <p:extLst>
      <p:ext uri="{BB962C8B-B14F-4D97-AF65-F5344CB8AC3E}">
        <p14:creationId xmlns:p14="http://schemas.microsoft.com/office/powerpoint/2010/main" val="386662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D11899B7-060C-4E6C-8A41-FA454D671C3C}" type="datetimeFigureOut">
              <a:rPr lang="en-US" smtClean="0"/>
              <a:pPr/>
              <a:t>1/26/2022</a:t>
            </a:fld>
            <a:endParaRPr lang="en-US"/>
          </a:p>
        </p:txBody>
      </p:sp>
      <p:sp>
        <p:nvSpPr>
          <p:cNvPr id="16" name="Slide Number Placeholder 15"/>
          <p:cNvSpPr>
            <a:spLocks noGrp="1"/>
          </p:cNvSpPr>
          <p:nvPr>
            <p:ph type="sldNum" sz="quarter" idx="11"/>
          </p:nvPr>
        </p:nvSpPr>
        <p:spPr/>
        <p:txBody>
          <a:bodyPr/>
          <a:lstStyle/>
          <a:p>
            <a:fld id="{BCF6C4AE-1847-4B16-B607-CA4AD6EE1A42}"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1899B7-060C-4E6C-8A41-FA454D671C3C}"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6C4AE-1847-4B16-B607-CA4AD6EE1A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1899B7-060C-4E6C-8A41-FA454D671C3C}"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6C4AE-1847-4B16-B607-CA4AD6EE1A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11899B7-060C-4E6C-8A41-FA454D671C3C}" type="datetimeFigureOut">
              <a:rPr lang="en-US" smtClean="0"/>
              <a:pPr/>
              <a:t>1/26/2022</a:t>
            </a:fld>
            <a:endParaRPr lang="en-US"/>
          </a:p>
        </p:txBody>
      </p:sp>
      <p:sp>
        <p:nvSpPr>
          <p:cNvPr id="15" name="Slide Number Placeholder 14"/>
          <p:cNvSpPr>
            <a:spLocks noGrp="1"/>
          </p:cNvSpPr>
          <p:nvPr>
            <p:ph type="sldNum" sz="quarter" idx="15"/>
          </p:nvPr>
        </p:nvSpPr>
        <p:spPr/>
        <p:txBody>
          <a:bodyPr/>
          <a:lstStyle>
            <a:lvl1pPr algn="ctr">
              <a:defRPr/>
            </a:lvl1pPr>
          </a:lstStyle>
          <a:p>
            <a:fld id="{BCF6C4AE-1847-4B16-B607-CA4AD6EE1A4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11899B7-060C-4E6C-8A41-FA454D671C3C}"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6C4AE-1847-4B16-B607-CA4AD6EE1A42}"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1899B7-060C-4E6C-8A41-FA454D671C3C}"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6C4AE-1847-4B16-B607-CA4AD6EE1A4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CF6C4AE-1847-4B16-B607-CA4AD6EE1A4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D11899B7-060C-4E6C-8A41-FA454D671C3C}" type="datetimeFigureOut">
              <a:rPr lang="en-US" smtClean="0"/>
              <a:pPr/>
              <a:t>1/26/2022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1899B7-060C-4E6C-8A41-FA454D671C3C}"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6C4AE-1847-4B16-B607-CA4AD6EE1A4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899B7-060C-4E6C-8A41-FA454D671C3C}" type="datetimeFigureOut">
              <a:rPr lang="en-US" smtClean="0"/>
              <a:pPr/>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6C4AE-1847-4B16-B607-CA4AD6EE1A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D11899B7-060C-4E6C-8A41-FA454D671C3C}" type="datetimeFigureOut">
              <a:rPr lang="en-US" smtClean="0"/>
              <a:pPr/>
              <a:t>1/26/2022</a:t>
            </a:fld>
            <a:endParaRPr lang="en-US"/>
          </a:p>
        </p:txBody>
      </p:sp>
      <p:sp>
        <p:nvSpPr>
          <p:cNvPr id="9" name="Slide Number Placeholder 8"/>
          <p:cNvSpPr>
            <a:spLocks noGrp="1"/>
          </p:cNvSpPr>
          <p:nvPr>
            <p:ph type="sldNum" sz="quarter" idx="15"/>
          </p:nvPr>
        </p:nvSpPr>
        <p:spPr/>
        <p:txBody>
          <a:bodyPr/>
          <a:lstStyle/>
          <a:p>
            <a:fld id="{BCF6C4AE-1847-4B16-B607-CA4AD6EE1A4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D11899B7-060C-4E6C-8A41-FA454D671C3C}" type="datetimeFigureOut">
              <a:rPr lang="en-US" smtClean="0"/>
              <a:pPr/>
              <a:t>1/26/2022</a:t>
            </a:fld>
            <a:endParaRPr lang="en-US"/>
          </a:p>
        </p:txBody>
      </p:sp>
      <p:sp>
        <p:nvSpPr>
          <p:cNvPr id="9" name="Slide Number Placeholder 8"/>
          <p:cNvSpPr>
            <a:spLocks noGrp="1"/>
          </p:cNvSpPr>
          <p:nvPr>
            <p:ph type="sldNum" sz="quarter" idx="11"/>
          </p:nvPr>
        </p:nvSpPr>
        <p:spPr/>
        <p:txBody>
          <a:bodyPr/>
          <a:lstStyle/>
          <a:p>
            <a:fld id="{BCF6C4AE-1847-4B16-B607-CA4AD6EE1A4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11899B7-060C-4E6C-8A41-FA454D671C3C}" type="datetimeFigureOut">
              <a:rPr lang="en-US" smtClean="0"/>
              <a:pPr/>
              <a:t>1/26/2022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CF6C4AE-1847-4B16-B607-CA4AD6EE1A4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29.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1.xml"/><Relationship Id="rId6" Type="http://schemas.openxmlformats.org/officeDocument/2006/relationships/image" Target="../media/image138.jpeg"/><Relationship Id="rId5" Type="http://schemas.openxmlformats.org/officeDocument/2006/relationships/image" Target="../media/image144.jpeg"/><Relationship Id="rId4" Type="http://schemas.openxmlformats.org/officeDocument/2006/relationships/image" Target="../media/image143.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1.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16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image" Target="../media/image167.jpeg"/></Relationships>
</file>

<file path=ppt/slides/_rels/slide129.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xml"/><Relationship Id="rId4" Type="http://schemas.openxmlformats.org/officeDocument/2006/relationships/image" Target="../media/image177.jpeg"/></Relationships>
</file>

<file path=ppt/slides/_rels/slide131.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1.xml"/><Relationship Id="rId6" Type="http://schemas.openxmlformats.org/officeDocument/2006/relationships/image" Target="../media/image182.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1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29.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xml"/><Relationship Id="rId5" Type="http://schemas.openxmlformats.org/officeDocument/2006/relationships/image" Target="../media/image190.jpeg"/><Relationship Id="rId4" Type="http://schemas.openxmlformats.org/officeDocument/2006/relationships/image" Target="../media/image18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xml"/><Relationship Id="rId5" Type="http://schemas.openxmlformats.org/officeDocument/2006/relationships/image" Target="../media/image198.jpeg"/><Relationship Id="rId4" Type="http://schemas.openxmlformats.org/officeDocument/2006/relationships/image" Target="../media/image197.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jpeg"/></Relationships>
</file>

<file path=ppt/slides/_rels/slide1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xml"/><Relationship Id="rId5" Type="http://schemas.openxmlformats.org/officeDocument/2006/relationships/image" Target="../media/image202.jpeg"/><Relationship Id="rId4" Type="http://schemas.openxmlformats.org/officeDocument/2006/relationships/image" Target="../media/image20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0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xml"/><Relationship Id="rId5" Type="http://schemas.openxmlformats.org/officeDocument/2006/relationships/image" Target="../media/image209.jpeg"/><Relationship Id="rId4" Type="http://schemas.openxmlformats.org/officeDocument/2006/relationships/image" Target="../media/image20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6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188.jpeg"/><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211.jpeg"/></Relationships>
</file>

<file path=ppt/slides/_rels/slide16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194.jpeg"/><Relationship Id="rId1" Type="http://schemas.openxmlformats.org/officeDocument/2006/relationships/slideLayout" Target="../slideLayouts/slideLayout1.xml"/><Relationship Id="rId5" Type="http://schemas.openxmlformats.org/officeDocument/2006/relationships/image" Target="../media/image214.jpeg"/><Relationship Id="rId4" Type="http://schemas.openxmlformats.org/officeDocument/2006/relationships/image" Target="../media/image213.jpeg"/></Relationships>
</file>

<file path=ppt/slides/_rels/slide1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jpeg"/></Relationships>
</file>

<file path=ppt/slides/_rels/slide1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0.jpeg"/><Relationship Id="rId4" Type="http://schemas.openxmlformats.org/officeDocument/2006/relationships/image" Target="../media/image39.jpeg"/></Relationships>
</file>

<file path=ppt/slides/_rels/slide1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9.jpeg"/><Relationship Id="rId1" Type="http://schemas.openxmlformats.org/officeDocument/2006/relationships/slideLayout" Target="../slideLayouts/slideLayout1.xml"/><Relationship Id="rId5" Type="http://schemas.openxmlformats.org/officeDocument/2006/relationships/image" Target="../media/image217.jpeg"/><Relationship Id="rId4" Type="http://schemas.openxmlformats.org/officeDocument/2006/relationships/image" Target="../media/image220.jpeg"/></Relationships>
</file>

<file path=ppt/slides/_rels/slide1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xml"/><Relationship Id="rId5" Type="http://schemas.openxmlformats.org/officeDocument/2006/relationships/image" Target="../media/image226.jpeg"/><Relationship Id="rId4" Type="http://schemas.openxmlformats.org/officeDocument/2006/relationships/image" Target="../media/image225.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image" Target="../media/image227.jpeg"/><Relationship Id="rId1" Type="http://schemas.openxmlformats.org/officeDocument/2006/relationships/slideLayout" Target="../slideLayouts/slideLayout1.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199.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234.jpeg"/><Relationship Id="rId2" Type="http://schemas.openxmlformats.org/officeDocument/2006/relationships/image" Target="../media/image175.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33.jpeg"/><Relationship Id="rId4" Type="http://schemas.openxmlformats.org/officeDocument/2006/relationships/image" Target="../media/image17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00.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1.xml"/><Relationship Id="rId6" Type="http://schemas.openxmlformats.org/officeDocument/2006/relationships/image" Target="../media/image182.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20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5" Type="http://schemas.openxmlformats.org/officeDocument/2006/relationships/image" Target="../media/image238.jpeg"/><Relationship Id="rId4" Type="http://schemas.openxmlformats.org/officeDocument/2006/relationships/image" Target="../media/image237.jpeg"/></Relationships>
</file>

<file path=ppt/slides/_rels/slide20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1.xml"/><Relationship Id="rId5" Type="http://schemas.openxmlformats.org/officeDocument/2006/relationships/image" Target="../media/image242.jpeg"/><Relationship Id="rId4" Type="http://schemas.openxmlformats.org/officeDocument/2006/relationships/image" Target="../media/image241.jpeg"/></Relationships>
</file>

<file path=ppt/slides/_rels/slide2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43.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2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2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234.jpeg"/><Relationship Id="rId2" Type="http://schemas.openxmlformats.org/officeDocument/2006/relationships/image" Target="../media/image175.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33.jpeg"/><Relationship Id="rId4" Type="http://schemas.openxmlformats.org/officeDocument/2006/relationships/image" Target="../media/image177.jpeg"/></Relationships>
</file>

<file path=ppt/slides/_rels/slide214.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1.xml"/><Relationship Id="rId6" Type="http://schemas.openxmlformats.org/officeDocument/2006/relationships/image" Target="../media/image182.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2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2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29.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5" Type="http://schemas.openxmlformats.org/officeDocument/2006/relationships/image" Target="../media/image238.jpeg"/><Relationship Id="rId4" Type="http://schemas.openxmlformats.org/officeDocument/2006/relationships/image" Target="../media/image237.jpeg"/></Relationships>
</file>

<file path=ppt/slides/_rels/slide2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8.jpeg"/></Relationships>
</file>

<file path=ppt/slides/_rels/slide2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8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29.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9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1584" y="4005064"/>
            <a:ext cx="8305800" cy="1143000"/>
          </a:xfrm>
        </p:spPr>
        <p:txBody>
          <a:bodyPr/>
          <a:lstStyle/>
          <a:p>
            <a:r>
              <a:rPr lang="fa-IR" sz="3200" b="1" dirty="0" smtClean="0">
                <a:solidFill>
                  <a:schemeClr val="tx1"/>
                </a:solidFill>
                <a:latin typeface="Arial" pitchFamily="34" charset="0"/>
                <a:cs typeface="Arial" pitchFamily="34" charset="0"/>
              </a:rPr>
              <a:t>تحلیل مرکز محله کلپا</a:t>
            </a:r>
            <a:endParaRPr lang="en-US" sz="3200" b="1" dirty="0">
              <a:solidFill>
                <a:schemeClr val="tx1"/>
              </a:solidFill>
              <a:latin typeface="Arial" pitchFamily="34" charset="0"/>
              <a:cs typeface="Arial" pitchFamily="34" charset="0"/>
            </a:endParaRPr>
          </a:p>
        </p:txBody>
      </p:sp>
      <p:sp>
        <p:nvSpPr>
          <p:cNvPr id="2" name="Title 1"/>
          <p:cNvSpPr>
            <a:spLocks noGrp="1"/>
          </p:cNvSpPr>
          <p:nvPr>
            <p:ph type="ctrTitle"/>
          </p:nvPr>
        </p:nvSpPr>
        <p:spPr>
          <a:xfrm>
            <a:off x="2623067" y="908720"/>
            <a:ext cx="4042792" cy="634003"/>
          </a:xfrm>
        </p:spPr>
        <p:txBody>
          <a:bodyPr/>
          <a:lstStyle/>
          <a:p>
            <a:r>
              <a:rPr lang="fa-IR" sz="3600" dirty="0" smtClean="0">
                <a:solidFill>
                  <a:schemeClr val="tx1"/>
                </a:solidFill>
                <a:cs typeface="Titr" pitchFamily="2" charset="-78"/>
              </a:rPr>
              <a:t>به نام یگانه معمار هستی</a:t>
            </a:r>
            <a:endParaRPr lang="en-US" sz="3600" dirty="0">
              <a:solidFill>
                <a:schemeClr val="tx1"/>
              </a:solidFill>
              <a:cs typeface="Titr" pitchFamily="2" charset="-78"/>
            </a:endParaRPr>
          </a:p>
        </p:txBody>
      </p:sp>
      <p:sp>
        <p:nvSpPr>
          <p:cNvPr id="4" name="Title 1"/>
          <p:cNvSpPr txBox="1">
            <a:spLocks/>
          </p:cNvSpPr>
          <p:nvPr/>
        </p:nvSpPr>
        <p:spPr>
          <a:xfrm>
            <a:off x="741543" y="2276872"/>
            <a:ext cx="7805841" cy="1224136"/>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tx1"/>
                </a:solidFill>
                <a:cs typeface="Titr" pitchFamily="2" charset="-78"/>
              </a:rPr>
              <a:t>تحلیل شکل و فضاهای شهری</a:t>
            </a:r>
            <a:endParaRPr lang="fa-IR" sz="4400" dirty="0">
              <a:solidFill>
                <a:schemeClr val="tx1"/>
              </a:solidFill>
              <a:cs typeface="Titr" pitchFamily="2" charset="-78"/>
            </a:endParaRPr>
          </a:p>
        </p:txBody>
      </p:sp>
    </p:spTree>
    <p:extLst>
      <p:ext uri="{BB962C8B-B14F-4D97-AF65-F5344CB8AC3E}">
        <p14:creationId xmlns:p14="http://schemas.microsoft.com/office/powerpoint/2010/main" val="109542275"/>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9264" y="166328"/>
            <a:ext cx="6624736" cy="908720"/>
          </a:xfrm>
        </p:spPr>
        <p:txBody>
          <a:bodyPr/>
          <a:lstStyle/>
          <a:p>
            <a:r>
              <a:rPr lang="fa-IR" sz="2800" b="1" dirty="0">
                <a:solidFill>
                  <a:schemeClr val="accent2">
                    <a:lumMod val="50000"/>
                  </a:schemeClr>
                </a:solidFill>
                <a:latin typeface="Arial" pitchFamily="34" charset="0"/>
                <a:cs typeface="Arial" pitchFamily="34" charset="0"/>
              </a:rPr>
              <a:t>-</a:t>
            </a:r>
            <a:r>
              <a:rPr lang="fa-IR" sz="2800" b="1" dirty="0" smtClean="0">
                <a:solidFill>
                  <a:schemeClr val="accent2">
                    <a:lumMod val="50000"/>
                  </a:schemeClr>
                </a:solidFill>
                <a:latin typeface="Arial" pitchFamily="34" charset="0"/>
                <a:cs typeface="Arial" pitchFamily="34" charset="0"/>
              </a:rPr>
              <a:t>بررسی محصوریت فضائی محله و مرکز محله</a:t>
            </a:r>
            <a:endParaRPr lang="en-US" sz="2800" b="1"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692696"/>
            <a:ext cx="5904656" cy="5914210"/>
          </a:xfrm>
          <a:prstGeom prst="rect">
            <a:avLst/>
          </a:prstGeom>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a:xfrm flipH="1">
            <a:off x="1331640" y="2204864"/>
            <a:ext cx="187220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6602" y="206863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پردیس</a:t>
            </a:r>
            <a:endParaRPr lang="fa-IR" sz="2000" dirty="0">
              <a:solidFill>
                <a:schemeClr val="accent2">
                  <a:lumMod val="50000"/>
                </a:schemeClr>
              </a:solidFill>
              <a:cs typeface="Titr" pitchFamily="2" charset="-78"/>
            </a:endParaRPr>
          </a:p>
        </p:txBody>
      </p:sp>
      <p:cxnSp>
        <p:nvCxnSpPr>
          <p:cNvPr id="12" name="Straight Arrow Connector 11"/>
          <p:cNvCxnSpPr/>
          <p:nvPr/>
        </p:nvCxnSpPr>
        <p:spPr>
          <a:xfrm>
            <a:off x="5076056" y="2924944"/>
            <a:ext cx="280831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itle 1"/>
          <p:cNvSpPr txBox="1">
            <a:spLocks/>
          </p:cNvSpPr>
          <p:nvPr/>
        </p:nvSpPr>
        <p:spPr>
          <a:xfrm>
            <a:off x="7613523" y="278923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اطلس</a:t>
            </a:r>
            <a:endParaRPr lang="fa-IR" sz="2000" dirty="0">
              <a:solidFill>
                <a:schemeClr val="accent2">
                  <a:lumMod val="50000"/>
                </a:schemeClr>
              </a:solidFill>
              <a:cs typeface="Titr" pitchFamily="2" charset="-78"/>
            </a:endParaRPr>
          </a:p>
        </p:txBody>
      </p:sp>
      <p:cxnSp>
        <p:nvCxnSpPr>
          <p:cNvPr id="16" name="Straight Arrow Connector 15"/>
          <p:cNvCxnSpPr/>
          <p:nvPr/>
        </p:nvCxnSpPr>
        <p:spPr>
          <a:xfrm>
            <a:off x="5796136" y="3429000"/>
            <a:ext cx="20882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itle 1"/>
          <p:cNvSpPr txBox="1">
            <a:spLocks/>
          </p:cNvSpPr>
          <p:nvPr/>
        </p:nvSpPr>
        <p:spPr>
          <a:xfrm>
            <a:off x="7740352" y="327720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پردیس</a:t>
            </a:r>
            <a:endParaRPr lang="fa-IR" sz="2000" dirty="0">
              <a:solidFill>
                <a:schemeClr val="accent2">
                  <a:lumMod val="50000"/>
                </a:schemeClr>
              </a:solidFill>
              <a:cs typeface="Titr" pitchFamily="2" charset="-78"/>
            </a:endParaRPr>
          </a:p>
        </p:txBody>
      </p:sp>
      <p:cxnSp>
        <p:nvCxnSpPr>
          <p:cNvPr id="20" name="Straight Arrow Connector 19"/>
          <p:cNvCxnSpPr/>
          <p:nvPr/>
        </p:nvCxnSpPr>
        <p:spPr>
          <a:xfrm>
            <a:off x="5364088" y="4804935"/>
            <a:ext cx="25922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Title 1"/>
          <p:cNvSpPr txBox="1">
            <a:spLocks/>
          </p:cNvSpPr>
          <p:nvPr/>
        </p:nvSpPr>
        <p:spPr>
          <a:xfrm>
            <a:off x="7780553" y="467774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cxnSp>
        <p:nvCxnSpPr>
          <p:cNvPr id="40" name="Straight Arrow Connector 39"/>
          <p:cNvCxnSpPr/>
          <p:nvPr/>
        </p:nvCxnSpPr>
        <p:spPr>
          <a:xfrm>
            <a:off x="2987824" y="1196752"/>
            <a:ext cx="432048" cy="129614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2" name="Straight Arrow Connector 41"/>
          <p:cNvCxnSpPr/>
          <p:nvPr/>
        </p:nvCxnSpPr>
        <p:spPr>
          <a:xfrm>
            <a:off x="3419872" y="2492896"/>
            <a:ext cx="936104" cy="1440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6" name="Straight Arrow Connector 45"/>
          <p:cNvCxnSpPr/>
          <p:nvPr/>
        </p:nvCxnSpPr>
        <p:spPr>
          <a:xfrm>
            <a:off x="4355976" y="2636912"/>
            <a:ext cx="144016" cy="45592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8" name="Straight Arrow Connector 47"/>
          <p:cNvCxnSpPr/>
          <p:nvPr/>
        </p:nvCxnSpPr>
        <p:spPr>
          <a:xfrm flipV="1">
            <a:off x="4499992" y="2864872"/>
            <a:ext cx="648072" cy="22796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0" name="Straight Arrow Connector 49"/>
          <p:cNvCxnSpPr/>
          <p:nvPr/>
        </p:nvCxnSpPr>
        <p:spPr>
          <a:xfrm>
            <a:off x="5148064" y="2864872"/>
            <a:ext cx="864096" cy="78492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2" name="Straight Arrow Connector 51"/>
          <p:cNvCxnSpPr/>
          <p:nvPr/>
        </p:nvCxnSpPr>
        <p:spPr>
          <a:xfrm flipH="1">
            <a:off x="5292080" y="3649801"/>
            <a:ext cx="720080" cy="100333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6" name="Straight Arrow Connector 55"/>
          <p:cNvCxnSpPr/>
          <p:nvPr/>
        </p:nvCxnSpPr>
        <p:spPr>
          <a:xfrm flipH="1">
            <a:off x="1331640" y="1196752"/>
            <a:ext cx="16561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itle 1"/>
          <p:cNvSpPr txBox="1">
            <a:spLocks/>
          </p:cNvSpPr>
          <p:nvPr/>
        </p:nvSpPr>
        <p:spPr>
          <a:xfrm>
            <a:off x="127480" y="429776"/>
            <a:ext cx="1224136" cy="153395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حرکت به درون محله و برداشت فضاها </a:t>
            </a:r>
            <a:endParaRPr lang="fa-IR" sz="2000" dirty="0">
              <a:solidFill>
                <a:schemeClr val="accent2">
                  <a:lumMod val="50000"/>
                </a:schemeClr>
              </a:solidFill>
              <a:cs typeface="Titr" pitchFamily="2" charset="-78"/>
            </a:endParaRPr>
          </a:p>
        </p:txBody>
      </p:sp>
      <p:cxnSp>
        <p:nvCxnSpPr>
          <p:cNvPr id="60" name="Straight Arrow Connector 59"/>
          <p:cNvCxnSpPr/>
          <p:nvPr/>
        </p:nvCxnSpPr>
        <p:spPr>
          <a:xfrm flipH="1">
            <a:off x="1351616" y="5955561"/>
            <a:ext cx="50405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1" name="Title 1"/>
          <p:cNvSpPr txBox="1">
            <a:spLocks/>
          </p:cNvSpPr>
          <p:nvPr/>
        </p:nvSpPr>
        <p:spPr>
          <a:xfrm>
            <a:off x="-171885" y="580376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لعلی</a:t>
            </a:r>
            <a:endParaRPr lang="fa-IR" sz="2000" dirty="0">
              <a:solidFill>
                <a:schemeClr val="accent2">
                  <a:lumMod val="50000"/>
                </a:schemeClr>
              </a:solidFill>
              <a:cs typeface="Titr" pitchFamily="2" charset="-78"/>
            </a:endParaRPr>
          </a:p>
        </p:txBody>
      </p:sp>
      <p:cxnSp>
        <p:nvCxnSpPr>
          <p:cNvPr id="63" name="Straight Arrow Connector 62"/>
          <p:cNvCxnSpPr/>
          <p:nvPr/>
        </p:nvCxnSpPr>
        <p:spPr>
          <a:xfrm flipH="1">
            <a:off x="1219494" y="3225257"/>
            <a:ext cx="9361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4" name="Title 1"/>
          <p:cNvSpPr txBox="1">
            <a:spLocks/>
          </p:cNvSpPr>
          <p:nvPr/>
        </p:nvSpPr>
        <p:spPr>
          <a:xfrm>
            <a:off x="208906" y="2829213"/>
            <a:ext cx="988136" cy="7920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cxnSp>
        <p:nvCxnSpPr>
          <p:cNvPr id="66" name="Straight Arrow Connector 65"/>
          <p:cNvCxnSpPr/>
          <p:nvPr/>
        </p:nvCxnSpPr>
        <p:spPr>
          <a:xfrm>
            <a:off x="1835696" y="5949280"/>
            <a:ext cx="1152128"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8" name="Straight Arrow Connector 67"/>
          <p:cNvCxnSpPr/>
          <p:nvPr/>
        </p:nvCxnSpPr>
        <p:spPr>
          <a:xfrm flipV="1">
            <a:off x="2987824" y="4941168"/>
            <a:ext cx="2160240" cy="12961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7" name="Title 1"/>
          <p:cNvSpPr txBox="1">
            <a:spLocks/>
          </p:cNvSpPr>
          <p:nvPr/>
        </p:nvSpPr>
        <p:spPr>
          <a:xfrm>
            <a:off x="188155" y="4263529"/>
            <a:ext cx="1224136" cy="153395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حرکت به درون محله و برداشت فضاها </a:t>
            </a:r>
            <a:endParaRPr lang="fa-IR" sz="2000" dirty="0">
              <a:solidFill>
                <a:schemeClr val="accent2">
                  <a:lumMod val="50000"/>
                </a:schemeClr>
              </a:solidFill>
              <a:cs typeface="Titr" pitchFamily="2" charset="-78"/>
            </a:endParaRPr>
          </a:p>
        </p:txBody>
      </p:sp>
      <p:cxnSp>
        <p:nvCxnSpPr>
          <p:cNvPr id="80" name="Elbow Connector 79"/>
          <p:cNvCxnSpPr/>
          <p:nvPr/>
        </p:nvCxnSpPr>
        <p:spPr>
          <a:xfrm rot="10800000">
            <a:off x="1412292" y="5229200"/>
            <a:ext cx="743307" cy="720080"/>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92" name="Straight Arrow Connector 91"/>
          <p:cNvCxnSpPr/>
          <p:nvPr/>
        </p:nvCxnSpPr>
        <p:spPr>
          <a:xfrm>
            <a:off x="4067944" y="2068631"/>
            <a:ext cx="381642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a:off x="3563888" y="1340768"/>
            <a:ext cx="43204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5" name="Title 1"/>
          <p:cNvSpPr txBox="1">
            <a:spLocks/>
          </p:cNvSpPr>
          <p:nvPr/>
        </p:nvSpPr>
        <p:spPr>
          <a:xfrm>
            <a:off x="7615074" y="12175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پست</a:t>
            </a:r>
            <a:endParaRPr lang="fa-IR" sz="2000" dirty="0">
              <a:solidFill>
                <a:schemeClr val="accent2">
                  <a:lumMod val="50000"/>
                </a:schemeClr>
              </a:solidFill>
              <a:cs typeface="Titr" pitchFamily="2" charset="-78"/>
            </a:endParaRPr>
          </a:p>
        </p:txBody>
      </p:sp>
      <p:sp>
        <p:nvSpPr>
          <p:cNvPr id="96" name="Title 1"/>
          <p:cNvSpPr txBox="1">
            <a:spLocks/>
          </p:cNvSpPr>
          <p:nvPr/>
        </p:nvSpPr>
        <p:spPr>
          <a:xfrm>
            <a:off x="7738214" y="191772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98" name="Straight Arrow Connector 97"/>
          <p:cNvCxnSpPr/>
          <p:nvPr/>
        </p:nvCxnSpPr>
        <p:spPr>
          <a:xfrm>
            <a:off x="2843808" y="1844824"/>
            <a:ext cx="504056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2" name="Title 1"/>
          <p:cNvSpPr txBox="1">
            <a:spLocks/>
          </p:cNvSpPr>
          <p:nvPr/>
        </p:nvSpPr>
        <p:spPr>
          <a:xfrm>
            <a:off x="7852739" y="169302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بانک</a:t>
            </a:r>
            <a:endParaRPr lang="fa-IR" sz="2000" dirty="0">
              <a:solidFill>
                <a:schemeClr val="accent2">
                  <a:lumMod val="50000"/>
                </a:schemeClr>
              </a:solidFill>
              <a:cs typeface="Titr" pitchFamily="2" charset="-78"/>
            </a:endParaRPr>
          </a:p>
        </p:txBody>
      </p:sp>
      <p:cxnSp>
        <p:nvCxnSpPr>
          <p:cNvPr id="104" name="Straight Arrow Connector 103"/>
          <p:cNvCxnSpPr/>
          <p:nvPr/>
        </p:nvCxnSpPr>
        <p:spPr>
          <a:xfrm>
            <a:off x="5364088" y="4263529"/>
            <a:ext cx="25922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5" name="Title 1"/>
          <p:cNvSpPr txBox="1">
            <a:spLocks/>
          </p:cNvSpPr>
          <p:nvPr/>
        </p:nvSpPr>
        <p:spPr>
          <a:xfrm>
            <a:off x="7884368" y="41488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1143000"/>
          </a:xfrm>
        </p:spPr>
        <p:txBody>
          <a:bodyPr/>
          <a:lstStyle/>
          <a:p>
            <a:r>
              <a:rPr lang="fa-IR" dirty="0" smtClean="0">
                <a:solidFill>
                  <a:schemeClr val="accent2">
                    <a:lumMod val="50000"/>
                  </a:schemeClr>
                </a:solidFill>
                <a:latin typeface="Arial" pitchFamily="34" charset="0"/>
                <a:cs typeface="Arial" pitchFamily="34" charset="0"/>
              </a:rPr>
              <a:t>عنصر شاخص بصری (نشانه)مرکز محله مسجد و بنای معماری با ارزش تاریخی است که واجد خصوصیت سرزندگی برای ساکنان محله میباشد.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268760"/>
            <a:ext cx="3771803" cy="282653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284428"/>
            <a:ext cx="3759971" cy="281086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306" y="4271423"/>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8" name="Elbow Connector 7"/>
          <p:cNvCxnSpPr/>
          <p:nvPr/>
        </p:nvCxnSpPr>
        <p:spPr>
          <a:xfrm flipV="1">
            <a:off x="4932040" y="2924944"/>
            <a:ext cx="2448272" cy="158417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Elbow Connector 9"/>
          <p:cNvCxnSpPr/>
          <p:nvPr/>
        </p:nvCxnSpPr>
        <p:spPr>
          <a:xfrm rot="16200000" flipV="1">
            <a:off x="2097431" y="3167265"/>
            <a:ext cx="2952328" cy="246768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62855275"/>
      </p:ext>
    </p:extLst>
  </p:cSld>
  <p:clrMapOvr>
    <a:masterClrMapping/>
  </p:clrMapOvr>
  <p:transition spd="slow">
    <p:cov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281342352"/>
              </p:ext>
            </p:extLst>
          </p:nvPr>
        </p:nvGraphicFramePr>
        <p:xfrm>
          <a:off x="251520" y="1916832"/>
          <a:ext cx="8640960" cy="3240360"/>
        </p:xfrm>
        <a:graphic>
          <a:graphicData uri="http://schemas.openxmlformats.org/drawingml/2006/table">
            <a:tbl>
              <a:tblPr firstRow="1" bandRow="1">
                <a:tableStyleId>{5C22544A-7EE6-4342-B048-85BDC9FD1C3A}</a:tableStyleId>
              </a:tblPr>
              <a:tblGrid>
                <a:gridCol w="4320480"/>
                <a:gridCol w="4320480"/>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marL="0" marR="0" algn="justLow" rtl="1">
                        <a:spcBef>
                          <a:spcPts val="0"/>
                        </a:spcBef>
                        <a:spcAft>
                          <a:spcPts val="0"/>
                        </a:spcAft>
                      </a:pPr>
                      <a:r>
                        <a:rPr lang="fa-IR" sz="2800" b="1" dirty="0" smtClean="0">
                          <a:solidFill>
                            <a:srgbClr val="000000"/>
                          </a:solidFill>
                          <a:latin typeface="Times New Roman"/>
                          <a:ea typeface="Times New Roman"/>
                          <a:cs typeface="B Nazanin"/>
                        </a:rPr>
                        <a:t>-</a:t>
                      </a:r>
                      <a:r>
                        <a:rPr lang="fa-IR" sz="2000" b="1" dirty="0" smtClean="0">
                          <a:solidFill>
                            <a:srgbClr val="000000"/>
                          </a:solidFill>
                          <a:latin typeface="Times New Roman"/>
                          <a:ea typeface="Times New Roman"/>
                          <a:cs typeface="B Nazanin"/>
                        </a:rPr>
                        <a:t>نحوه بلوک بندی محیط توسط شبکه فضاهای عمومی.</a:t>
                      </a:r>
                      <a:endParaRPr lang="en-US" sz="2000" b="1" dirty="0" smtClean="0">
                        <a:latin typeface="Times New Roman"/>
                        <a:ea typeface="Times New Roman"/>
                        <a:cs typeface="Arial"/>
                      </a:endParaRPr>
                    </a:p>
                    <a:p>
                      <a:pPr marL="0" marR="0" algn="justLow" rtl="1">
                        <a:spcBef>
                          <a:spcPts val="0"/>
                        </a:spcBef>
                        <a:spcAft>
                          <a:spcPts val="0"/>
                        </a:spcAft>
                      </a:pPr>
                      <a:r>
                        <a:rPr lang="fa-IR" sz="2000" b="1" dirty="0" smtClean="0">
                          <a:solidFill>
                            <a:srgbClr val="000000"/>
                          </a:solidFill>
                          <a:latin typeface="Times New Roman"/>
                          <a:ea typeface="Times New Roman"/>
                          <a:cs typeface="B Nazanin"/>
                        </a:rPr>
                        <a:t>-جدایی سواره و پیاده.</a:t>
                      </a:r>
                      <a:endParaRPr lang="en-US" sz="2000" b="1" dirty="0" smtClean="0">
                        <a:latin typeface="Times New Roman"/>
                        <a:ea typeface="Times New Roman"/>
                        <a:cs typeface="Arial"/>
                      </a:endParaRPr>
                    </a:p>
                    <a:p>
                      <a:pPr marL="0" marR="0" algn="justLow" rtl="1">
                        <a:spcBef>
                          <a:spcPts val="0"/>
                        </a:spcBef>
                        <a:spcAft>
                          <a:spcPts val="0"/>
                        </a:spcAft>
                      </a:pPr>
                      <a:r>
                        <a:rPr lang="fa-IR" sz="2000" b="1" dirty="0" smtClean="0">
                          <a:solidFill>
                            <a:srgbClr val="000000"/>
                          </a:solidFill>
                          <a:latin typeface="Times New Roman"/>
                          <a:ea typeface="Times New Roman"/>
                          <a:cs typeface="B Nazanin"/>
                        </a:rPr>
                        <a:t>-میزان سلسله مراتبی بودن سازمان فضایی</a:t>
                      </a:r>
                      <a:endParaRPr lang="en-US" sz="2000" b="1" dirty="0"/>
                    </a:p>
                  </a:txBody>
                  <a:tcPr/>
                </a:tc>
                <a:tc>
                  <a:txBody>
                    <a:bodyPr/>
                    <a:lstStyle/>
                    <a:p>
                      <a:pPr algn="ctr"/>
                      <a:endParaRPr lang="fa-IR" sz="3200" dirty="0" smtClean="0"/>
                    </a:p>
                    <a:p>
                      <a:pPr marL="0" marR="0" algn="justLow" rtl="1">
                        <a:spcBef>
                          <a:spcPts val="0"/>
                        </a:spcBef>
                        <a:spcAft>
                          <a:spcPts val="0"/>
                        </a:spcAft>
                      </a:pPr>
                      <a:r>
                        <a:rPr lang="fa-IR" sz="3200" dirty="0" smtClean="0">
                          <a:solidFill>
                            <a:srgbClr val="000000"/>
                          </a:solidFill>
                          <a:latin typeface="Times New Roman"/>
                          <a:ea typeface="Times New Roman"/>
                          <a:cs typeface="B Nazanin"/>
                        </a:rPr>
                        <a:t>نفوذ­پذیری</a:t>
                      </a:r>
                      <a:endParaRPr lang="en-US" sz="3200" dirty="0" smtClean="0">
                        <a:latin typeface="Times New Roman"/>
                        <a:ea typeface="Times New Roman"/>
                        <a:cs typeface="Arial"/>
                      </a:endParaRPr>
                    </a:p>
                    <a:p>
                      <a:pPr marL="0" marR="0" algn="r" rtl="1">
                        <a:spcBef>
                          <a:spcPts val="0"/>
                        </a:spcBef>
                        <a:spcAft>
                          <a:spcPts val="0"/>
                        </a:spcAft>
                      </a:pPr>
                      <a:r>
                        <a:rPr lang="fa-IR" sz="2000" b="0" i="1" dirty="0" smtClean="0">
                          <a:solidFill>
                            <a:srgbClr val="000000"/>
                          </a:solidFill>
                          <a:latin typeface="Times New Roman"/>
                          <a:ea typeface="Times New Roman"/>
                          <a:cs typeface="B Nazanin"/>
                        </a:rPr>
                        <a:t>(حدی از قدرت انتخاب که یک محیط به مردم می‌دهد تا</a:t>
                      </a:r>
                      <a:r>
                        <a:rPr lang="fa-IR" sz="2000" b="0" i="1" baseline="0" dirty="0" smtClean="0">
                          <a:solidFill>
                            <a:srgbClr val="000000"/>
                          </a:solidFill>
                          <a:latin typeface="Times New Roman"/>
                          <a:ea typeface="Times New Roman"/>
                          <a:cs typeface="B Nazanin"/>
                        </a:rPr>
                        <a:t> </a:t>
                      </a:r>
                      <a:r>
                        <a:rPr lang="fa-IR" sz="2000" b="0" i="1" dirty="0" smtClean="0">
                          <a:solidFill>
                            <a:srgbClr val="000000"/>
                          </a:solidFill>
                          <a:latin typeface="Times New Roman"/>
                          <a:ea typeface="Times New Roman"/>
                          <a:cs typeface="B Nazanin"/>
                        </a:rPr>
                        <a:t>بدان طریق از مکانی به مکان دیگر </a:t>
                      </a:r>
                    </a:p>
                    <a:p>
                      <a:pPr marL="0" marR="0" algn="r" rtl="1">
                        <a:spcBef>
                          <a:spcPts val="0"/>
                        </a:spcBef>
                        <a:spcAft>
                          <a:spcPts val="0"/>
                        </a:spcAft>
                      </a:pPr>
                      <a:r>
                        <a:rPr lang="fa-IR" sz="2000" b="0" i="1" dirty="0" smtClean="0">
                          <a:solidFill>
                            <a:srgbClr val="000000"/>
                          </a:solidFill>
                          <a:latin typeface="Times New Roman"/>
                          <a:ea typeface="Times New Roman"/>
                          <a:cs typeface="B Nazanin"/>
                        </a:rPr>
                        <a:t>بروند)</a:t>
                      </a:r>
                      <a:endParaRPr lang="en-US" sz="2000" b="0" i="1" dirty="0" smtClean="0">
                        <a:latin typeface="Times New Roman"/>
                        <a:ea typeface="Times New Roman"/>
                        <a:cs typeface="Arial"/>
                      </a:endParaRPr>
                    </a:p>
                    <a:p>
                      <a:pPr algn="ctr"/>
                      <a:endParaRPr lang="fa-IR" sz="2400" dirty="0" smtClean="0"/>
                    </a:p>
                  </a:txBody>
                  <a:tcPr/>
                </a:tc>
              </a:tr>
            </a:tbl>
          </a:graphicData>
        </a:graphic>
      </p:graphicFrame>
      <p:cxnSp>
        <p:nvCxnSpPr>
          <p:cNvPr id="5" name="Straight Connector 4"/>
          <p:cNvCxnSpPr/>
          <p:nvPr/>
        </p:nvCxnSpPr>
        <p:spPr>
          <a:xfrm flipH="1">
            <a:off x="251520" y="4181903"/>
            <a:ext cx="475252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004048" y="2780928"/>
            <a:ext cx="0" cy="2376264"/>
          </a:xfrm>
          <a:prstGeom prst="line">
            <a:avLst/>
          </a:prstGeom>
        </p:spPr>
        <p:style>
          <a:lnRef idx="1">
            <a:schemeClr val="dk1"/>
          </a:lnRef>
          <a:fillRef idx="0">
            <a:schemeClr val="dk1"/>
          </a:fillRef>
          <a:effectRef idx="0">
            <a:schemeClr val="dk1"/>
          </a:effectRef>
          <a:fontRef idx="minor">
            <a:schemeClr val="tx1"/>
          </a:fontRef>
        </p:style>
      </p:cxnSp>
      <p:sp>
        <p:nvSpPr>
          <p:cNvPr id="14" name="Title 1"/>
          <p:cNvSpPr txBox="1">
            <a:spLocks/>
          </p:cNvSpPr>
          <p:nvPr/>
        </p:nvSpPr>
        <p:spPr>
          <a:xfrm rot="5400000">
            <a:off x="3931711" y="4449220"/>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tx1"/>
                </a:solidFill>
                <a:cs typeface="Titr" pitchFamily="2" charset="-78"/>
              </a:rPr>
              <a:t>اجتماعی</a:t>
            </a:r>
            <a:endParaRPr lang="fa-IR" sz="2000" dirty="0">
              <a:solidFill>
                <a:schemeClr val="tx1"/>
              </a:solidFill>
              <a:cs typeface="Titr" pitchFamily="2" charset="-78"/>
            </a:endParaRPr>
          </a:p>
        </p:txBody>
      </p:sp>
      <p:sp>
        <p:nvSpPr>
          <p:cNvPr id="15" name="Title 1"/>
          <p:cNvSpPr txBox="1">
            <a:spLocks/>
          </p:cNvSpPr>
          <p:nvPr/>
        </p:nvSpPr>
        <p:spPr>
          <a:xfrm rot="5400000">
            <a:off x="3898109" y="32051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tx1"/>
                </a:solidFill>
                <a:cs typeface="Titr" pitchFamily="2" charset="-78"/>
              </a:rPr>
              <a:t>کالبدی</a:t>
            </a:r>
            <a:endParaRPr lang="fa-IR" sz="2000" dirty="0">
              <a:solidFill>
                <a:schemeClr val="tx1"/>
              </a:solidFill>
              <a:cs typeface="Titr" pitchFamily="2" charset="-78"/>
            </a:endParaRPr>
          </a:p>
        </p:txBody>
      </p:sp>
      <p:sp>
        <p:nvSpPr>
          <p:cNvPr id="6" name="Rectangle 5"/>
          <p:cNvSpPr/>
          <p:nvPr/>
        </p:nvSpPr>
        <p:spPr>
          <a:xfrm>
            <a:off x="118197" y="4365103"/>
            <a:ext cx="4572000" cy="646331"/>
          </a:xfrm>
          <a:prstGeom prst="rect">
            <a:avLst/>
          </a:prstGeom>
        </p:spPr>
        <p:txBody>
          <a:bodyPr>
            <a:spAutoFit/>
          </a:bodyPr>
          <a:lstStyle/>
          <a:p>
            <a:pPr algn="justLow" rtl="1"/>
            <a:r>
              <a:rPr lang="fa-IR" b="1" dirty="0">
                <a:solidFill>
                  <a:srgbClr val="000000"/>
                </a:solidFill>
                <a:latin typeface="Times New Roman"/>
                <a:ea typeface="Times New Roman"/>
                <a:cs typeface="B Nazanin"/>
              </a:rPr>
              <a:t>-نحوه بلوک بندی محیط توسط شبکه فضاهای عمومی.</a:t>
            </a:r>
            <a:endParaRPr lang="en-US" b="1" dirty="0">
              <a:latin typeface="Times New Roman"/>
              <a:ea typeface="Times New Roman"/>
              <a:cs typeface="Arial"/>
            </a:endParaRPr>
          </a:p>
          <a:p>
            <a:pPr algn="justLow" rtl="1"/>
            <a:r>
              <a:rPr lang="fa-IR" b="1" dirty="0">
                <a:solidFill>
                  <a:srgbClr val="000000"/>
                </a:solidFill>
                <a:latin typeface="Times New Roman"/>
                <a:ea typeface="Times New Roman"/>
                <a:cs typeface="B Nazanin"/>
              </a:rPr>
              <a:t>-چگونگی سلسله مراتب ارتفاعی توده‌ها</a:t>
            </a:r>
            <a:endParaRPr lang="en-US" b="1" dirty="0"/>
          </a:p>
        </p:txBody>
      </p:sp>
    </p:spTree>
    <p:extLst>
      <p:ext uri="{BB962C8B-B14F-4D97-AF65-F5344CB8AC3E}">
        <p14:creationId xmlns:p14="http://schemas.microsoft.com/office/powerpoint/2010/main" val="2247411700"/>
      </p:ext>
    </p:extLst>
  </p:cSld>
  <p:clrMapOvr>
    <a:masterClrMapping/>
  </p:clrMapOvr>
  <p:transition spd="slow">
    <p:cove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71600" y="327045"/>
            <a:ext cx="8305800" cy="521284"/>
          </a:xfrm>
        </p:spPr>
        <p:txBody>
          <a:bodyPr/>
          <a:lstStyle/>
          <a:p>
            <a:r>
              <a:rPr lang="fa-IR" sz="2400" dirty="0" smtClean="0">
                <a:solidFill>
                  <a:schemeClr val="tx1"/>
                </a:solidFill>
              </a:rPr>
              <a:t>عواملی که موجب کاهش نفوذ پذیری در درون محله کلپا است عبارتند از:</a:t>
            </a:r>
            <a:endParaRPr lang="en-US" sz="24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087291"/>
            <a:ext cx="2947559" cy="2952329"/>
          </a:xfrm>
          <a:prstGeom prst="rect">
            <a:avLst/>
          </a:prstGeom>
        </p:spPr>
        <p:style>
          <a:lnRef idx="2">
            <a:schemeClr val="dk1"/>
          </a:lnRef>
          <a:fillRef idx="1">
            <a:schemeClr val="lt1"/>
          </a:fillRef>
          <a:effectRef idx="0">
            <a:schemeClr val="dk1"/>
          </a:effectRef>
          <a:fontRef idx="minor">
            <a:schemeClr val="dk1"/>
          </a:fontRef>
        </p:style>
      </p:pic>
      <p:sp>
        <p:nvSpPr>
          <p:cNvPr id="7" name="Title 1"/>
          <p:cNvSpPr txBox="1">
            <a:spLocks/>
          </p:cNvSpPr>
          <p:nvPr/>
        </p:nvSpPr>
        <p:spPr>
          <a:xfrm>
            <a:off x="4860032" y="87862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 بزرگ بودن مقیاس ساخت و ساز</a:t>
            </a:r>
            <a:endParaRPr lang="fa-IR" sz="2400" dirty="0">
              <a:solidFill>
                <a:schemeClr val="accent2">
                  <a:lumMod val="50000"/>
                </a:schemeClr>
              </a:solidFill>
              <a:cs typeface="Titr" pitchFamily="2" charset="-78"/>
            </a:endParaRPr>
          </a:p>
        </p:txBody>
      </p:sp>
      <p:sp>
        <p:nvSpPr>
          <p:cNvPr id="8" name="Title 1"/>
          <p:cNvSpPr txBox="1">
            <a:spLocks/>
          </p:cNvSpPr>
          <p:nvPr/>
        </p:nvSpPr>
        <p:spPr>
          <a:xfrm>
            <a:off x="4860032" y="1370859"/>
            <a:ext cx="4032448" cy="80358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2-به کارگیری یک نظام سلسله مراتبی در سازمان دهی عرصه طراحی</a:t>
            </a:r>
            <a:endParaRPr lang="fa-IR" sz="2400" dirty="0">
              <a:solidFill>
                <a:schemeClr val="accent2">
                  <a:lumMod val="50000"/>
                </a:schemeClr>
              </a:solidFill>
              <a:cs typeface="Titr" pitchFamily="2" charset="-78"/>
            </a:endParaRPr>
          </a:p>
        </p:txBody>
      </p:sp>
      <p:sp>
        <p:nvSpPr>
          <p:cNvPr id="9" name="Title 1"/>
          <p:cNvSpPr txBox="1">
            <a:spLocks/>
          </p:cNvSpPr>
          <p:nvPr/>
        </p:nvSpPr>
        <p:spPr>
          <a:xfrm>
            <a:off x="5364088" y="207122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3- جدائی سواره و پیاده</a:t>
            </a:r>
            <a:endParaRPr lang="fa-IR" sz="2400" dirty="0">
              <a:solidFill>
                <a:schemeClr val="accent2">
                  <a:lumMod val="50000"/>
                </a:schemeClr>
              </a:solidFill>
              <a:cs typeface="Titr" pitchFamily="2" charset="-78"/>
            </a:endParaRPr>
          </a:p>
        </p:txBody>
      </p:sp>
      <p:sp>
        <p:nvSpPr>
          <p:cNvPr id="10" name="Subtitle 4"/>
          <p:cNvSpPr txBox="1">
            <a:spLocks/>
          </p:cNvSpPr>
          <p:nvPr/>
        </p:nvSpPr>
        <p:spPr>
          <a:xfrm>
            <a:off x="4139952" y="2855730"/>
            <a:ext cx="4536504" cy="2229453"/>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75000"/>
                  </a:schemeClr>
                </a:solidFill>
              </a:rPr>
              <a:t>بهتر است عدم نفوذ پذیری بالا از بیرون به درون محله و وجود نفوذ پذیری بالا در داخل محله جهت آسایش ساکنین وجود داشته باشد.</a:t>
            </a:r>
            <a:endParaRPr lang="en-US" sz="2400" dirty="0">
              <a:solidFill>
                <a:schemeClr val="accent2">
                  <a:lumMod val="75000"/>
                </a:schemeClr>
              </a:solidFill>
            </a:endParaRPr>
          </a:p>
        </p:txBody>
      </p:sp>
      <p:sp>
        <p:nvSpPr>
          <p:cNvPr id="11" name="Title 1"/>
          <p:cNvSpPr txBox="1">
            <a:spLocks/>
          </p:cNvSpPr>
          <p:nvPr/>
        </p:nvSpPr>
        <p:spPr>
          <a:xfrm>
            <a:off x="4947383" y="573325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بهتر است ورودی به محلات غریب گز باشدبه منظور عدم جلوه گری و القاء سلسله مراتب که در ورودی محله کلپا عنصر دعوت کنندگی وجود ندارد و ورودی زیبائی برای ورود دیده نمی شود در نتیجه غریب گز میباشد.</a:t>
            </a:r>
            <a:endParaRPr lang="fa-IR" sz="2000" dirty="0">
              <a:solidFill>
                <a:schemeClr val="accent2">
                  <a:lumMod val="50000"/>
                </a:schemeClr>
              </a:solidFill>
              <a:cs typeface="Titr" pitchFamily="2" charset="-78"/>
            </a:endParaRPr>
          </a:p>
        </p:txBody>
      </p:sp>
      <p:cxnSp>
        <p:nvCxnSpPr>
          <p:cNvPr id="13" name="Straight Arrow Connector 12"/>
          <p:cNvCxnSpPr/>
          <p:nvPr/>
        </p:nvCxnSpPr>
        <p:spPr>
          <a:xfrm flipH="1">
            <a:off x="3707904" y="5373216"/>
            <a:ext cx="115212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79" y="4224487"/>
            <a:ext cx="3276304" cy="22974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335" y="878626"/>
            <a:ext cx="3882151" cy="3888433"/>
          </a:xfrm>
          <a:prstGeom prst="rect">
            <a:avLst/>
          </a:prstGeom>
        </p:spPr>
        <p:style>
          <a:lnRef idx="2">
            <a:schemeClr val="dk1"/>
          </a:lnRef>
          <a:fillRef idx="1">
            <a:schemeClr val="lt1"/>
          </a:fillRef>
          <a:effectRef idx="0">
            <a:schemeClr val="dk1"/>
          </a:effectRef>
          <a:fontRef idx="minor">
            <a:schemeClr val="dk1"/>
          </a:fontRef>
        </p:style>
      </p:pic>
      <p:sp>
        <p:nvSpPr>
          <p:cNvPr id="5" name="Title 1"/>
          <p:cNvSpPr txBox="1">
            <a:spLocks/>
          </p:cNvSpPr>
          <p:nvPr/>
        </p:nvSpPr>
        <p:spPr>
          <a:xfrm>
            <a:off x="4644008" y="38639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بزرگ بودن مقیاس ساخت و ساز</a:t>
            </a:r>
            <a:endParaRPr lang="fa-IR" sz="2400" dirty="0">
              <a:solidFill>
                <a:schemeClr val="accent2">
                  <a:lumMod val="50000"/>
                </a:schemeClr>
              </a:solidFill>
              <a:cs typeface="Titr" pitchFamily="2" charset="-78"/>
            </a:endParaRPr>
          </a:p>
        </p:txBody>
      </p:sp>
      <p:sp>
        <p:nvSpPr>
          <p:cNvPr id="9" name="Freeform 8"/>
          <p:cNvSpPr/>
          <p:nvPr/>
        </p:nvSpPr>
        <p:spPr>
          <a:xfrm>
            <a:off x="2167413" y="2391172"/>
            <a:ext cx="1131312" cy="918594"/>
          </a:xfrm>
          <a:custGeom>
            <a:avLst/>
            <a:gdLst>
              <a:gd name="connsiteX0" fmla="*/ 327661 w 1131312"/>
              <a:gd name="connsiteY0" fmla="*/ 812848 h 918594"/>
              <a:gd name="connsiteX1" fmla="*/ 9006 w 1131312"/>
              <a:gd name="connsiteY1" fmla="*/ 411066 h 918594"/>
              <a:gd name="connsiteX2" fmla="*/ 133697 w 1131312"/>
              <a:gd name="connsiteY2" fmla="*/ 175539 h 918594"/>
              <a:gd name="connsiteX3" fmla="*/ 604752 w 1131312"/>
              <a:gd name="connsiteY3" fmla="*/ 9285 h 918594"/>
              <a:gd name="connsiteX4" fmla="*/ 867988 w 1131312"/>
              <a:gd name="connsiteY4" fmla="*/ 64703 h 918594"/>
              <a:gd name="connsiteX5" fmla="*/ 1131225 w 1131312"/>
              <a:gd name="connsiteY5" fmla="*/ 424921 h 918594"/>
              <a:gd name="connsiteX6" fmla="*/ 840279 w 1131312"/>
              <a:gd name="connsiteY6" fmla="*/ 688157 h 918594"/>
              <a:gd name="connsiteX7" fmla="*/ 840279 w 1131312"/>
              <a:gd name="connsiteY7" fmla="*/ 909830 h 918594"/>
              <a:gd name="connsiteX8" fmla="*/ 743297 w 1131312"/>
              <a:gd name="connsiteY8" fmla="*/ 868266 h 918594"/>
              <a:gd name="connsiteX9" fmla="*/ 452352 w 1131312"/>
              <a:gd name="connsiteY9" fmla="*/ 812848 h 918594"/>
              <a:gd name="connsiteX10" fmla="*/ 175261 w 1131312"/>
              <a:gd name="connsiteY10" fmla="*/ 743575 h 918594"/>
              <a:gd name="connsiteX11" fmla="*/ 133697 w 1131312"/>
              <a:gd name="connsiteY11" fmla="*/ 605030 h 918594"/>
              <a:gd name="connsiteX12" fmla="*/ 147552 w 1131312"/>
              <a:gd name="connsiteY12" fmla="*/ 618885 h 9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312" h="918594">
                <a:moveTo>
                  <a:pt x="327661" y="812848"/>
                </a:moveTo>
                <a:cubicBezTo>
                  <a:pt x="184497" y="665066"/>
                  <a:pt x="41333" y="517284"/>
                  <a:pt x="9006" y="411066"/>
                </a:cubicBezTo>
                <a:cubicBezTo>
                  <a:pt x="-23321" y="304848"/>
                  <a:pt x="34406" y="242502"/>
                  <a:pt x="133697" y="175539"/>
                </a:cubicBezTo>
                <a:cubicBezTo>
                  <a:pt x="232988" y="108576"/>
                  <a:pt x="482370" y="27758"/>
                  <a:pt x="604752" y="9285"/>
                </a:cubicBezTo>
                <a:cubicBezTo>
                  <a:pt x="727134" y="-9188"/>
                  <a:pt x="780242" y="-4570"/>
                  <a:pt x="867988" y="64703"/>
                </a:cubicBezTo>
                <a:cubicBezTo>
                  <a:pt x="955734" y="133976"/>
                  <a:pt x="1135843" y="321012"/>
                  <a:pt x="1131225" y="424921"/>
                </a:cubicBezTo>
                <a:cubicBezTo>
                  <a:pt x="1126607" y="528830"/>
                  <a:pt x="888770" y="607339"/>
                  <a:pt x="840279" y="688157"/>
                </a:cubicBezTo>
                <a:cubicBezTo>
                  <a:pt x="791788" y="768975"/>
                  <a:pt x="856443" y="879812"/>
                  <a:pt x="840279" y="909830"/>
                </a:cubicBezTo>
                <a:cubicBezTo>
                  <a:pt x="824115" y="939848"/>
                  <a:pt x="807951" y="884430"/>
                  <a:pt x="743297" y="868266"/>
                </a:cubicBezTo>
                <a:cubicBezTo>
                  <a:pt x="678643" y="852102"/>
                  <a:pt x="547025" y="833630"/>
                  <a:pt x="452352" y="812848"/>
                </a:cubicBezTo>
                <a:cubicBezTo>
                  <a:pt x="357679" y="792066"/>
                  <a:pt x="228370" y="778211"/>
                  <a:pt x="175261" y="743575"/>
                </a:cubicBezTo>
                <a:cubicBezTo>
                  <a:pt x="122152" y="708939"/>
                  <a:pt x="138315" y="625812"/>
                  <a:pt x="133697" y="605030"/>
                </a:cubicBezTo>
                <a:cubicBezTo>
                  <a:pt x="129079" y="584248"/>
                  <a:pt x="138315" y="601566"/>
                  <a:pt x="147552" y="61888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949670" y="1228895"/>
            <a:ext cx="1348824" cy="2072107"/>
          </a:xfrm>
          <a:custGeom>
            <a:avLst/>
            <a:gdLst>
              <a:gd name="connsiteX0" fmla="*/ 714131 w 1348824"/>
              <a:gd name="connsiteY0" fmla="*/ 2072107 h 2072107"/>
              <a:gd name="connsiteX1" fmla="*/ 672568 w 1348824"/>
              <a:gd name="connsiteY1" fmla="*/ 2030543 h 2072107"/>
              <a:gd name="connsiteX2" fmla="*/ 367768 w 1348824"/>
              <a:gd name="connsiteY2" fmla="*/ 1905852 h 2072107"/>
              <a:gd name="connsiteX3" fmla="*/ 7549 w 1348824"/>
              <a:gd name="connsiteY3" fmla="*/ 1808871 h 2072107"/>
              <a:gd name="connsiteX4" fmla="*/ 132240 w 1348824"/>
              <a:gd name="connsiteY4" fmla="*/ 1337816 h 2072107"/>
              <a:gd name="connsiteX5" fmla="*/ 243077 w 1348824"/>
              <a:gd name="connsiteY5" fmla="*/ 589671 h 2072107"/>
              <a:gd name="connsiteX6" fmla="*/ 367768 w 1348824"/>
              <a:gd name="connsiteY6" fmla="*/ 7780 h 2072107"/>
              <a:gd name="connsiteX7" fmla="*/ 534022 w 1348824"/>
              <a:gd name="connsiteY7" fmla="*/ 284871 h 2072107"/>
              <a:gd name="connsiteX8" fmla="*/ 672568 w 1348824"/>
              <a:gd name="connsiteY8" fmla="*/ 714362 h 2072107"/>
              <a:gd name="connsiteX9" fmla="*/ 811113 w 1348824"/>
              <a:gd name="connsiteY9" fmla="*/ 922180 h 2072107"/>
              <a:gd name="connsiteX10" fmla="*/ 1074349 w 1348824"/>
              <a:gd name="connsiteY10" fmla="*/ 977598 h 2072107"/>
              <a:gd name="connsiteX11" fmla="*/ 1337586 w 1348824"/>
              <a:gd name="connsiteY11" fmla="*/ 977598 h 2072107"/>
              <a:gd name="connsiteX12" fmla="*/ 1282168 w 1348824"/>
              <a:gd name="connsiteY12" fmla="*/ 1102289 h 2072107"/>
              <a:gd name="connsiteX13" fmla="*/ 1115913 w 1348824"/>
              <a:gd name="connsiteY13" fmla="*/ 1213125 h 2072107"/>
              <a:gd name="connsiteX14" fmla="*/ 1254458 w 1348824"/>
              <a:gd name="connsiteY14" fmla="*/ 1323962 h 2072107"/>
              <a:gd name="connsiteX15" fmla="*/ 1157477 w 1348824"/>
              <a:gd name="connsiteY15" fmla="*/ 1559489 h 2072107"/>
              <a:gd name="connsiteX16" fmla="*/ 1074349 w 1348824"/>
              <a:gd name="connsiteY16" fmla="*/ 1670325 h 2072107"/>
              <a:gd name="connsiteX17" fmla="*/ 1226749 w 1348824"/>
              <a:gd name="connsiteY17" fmla="*/ 1850434 h 2072107"/>
              <a:gd name="connsiteX18" fmla="*/ 686422 w 1348824"/>
              <a:gd name="connsiteY18" fmla="*/ 1975125 h 2072107"/>
              <a:gd name="connsiteX19" fmla="*/ 644858 w 1348824"/>
              <a:gd name="connsiteY19" fmla="*/ 2016689 h 2072107"/>
              <a:gd name="connsiteX20" fmla="*/ 658713 w 1348824"/>
              <a:gd name="connsiteY20" fmla="*/ 2044398 h 20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8824" h="2072107">
                <a:moveTo>
                  <a:pt x="714131" y="2072107"/>
                </a:moveTo>
                <a:cubicBezTo>
                  <a:pt x="722213" y="2065179"/>
                  <a:pt x="730295" y="2058252"/>
                  <a:pt x="672568" y="2030543"/>
                </a:cubicBezTo>
                <a:cubicBezTo>
                  <a:pt x="614841" y="2002834"/>
                  <a:pt x="478604" y="1942797"/>
                  <a:pt x="367768" y="1905852"/>
                </a:cubicBezTo>
                <a:cubicBezTo>
                  <a:pt x="256932" y="1868907"/>
                  <a:pt x="46804" y="1903544"/>
                  <a:pt x="7549" y="1808871"/>
                </a:cubicBezTo>
                <a:cubicBezTo>
                  <a:pt x="-31706" y="1714198"/>
                  <a:pt x="92985" y="1541016"/>
                  <a:pt x="132240" y="1337816"/>
                </a:cubicBezTo>
                <a:cubicBezTo>
                  <a:pt x="171495" y="1134616"/>
                  <a:pt x="203822" y="811344"/>
                  <a:pt x="243077" y="589671"/>
                </a:cubicBezTo>
                <a:cubicBezTo>
                  <a:pt x="282332" y="367998"/>
                  <a:pt x="319277" y="58580"/>
                  <a:pt x="367768" y="7780"/>
                </a:cubicBezTo>
                <a:cubicBezTo>
                  <a:pt x="416259" y="-43020"/>
                  <a:pt x="483222" y="167107"/>
                  <a:pt x="534022" y="284871"/>
                </a:cubicBezTo>
                <a:cubicBezTo>
                  <a:pt x="584822" y="402635"/>
                  <a:pt x="626386" y="608144"/>
                  <a:pt x="672568" y="714362"/>
                </a:cubicBezTo>
                <a:cubicBezTo>
                  <a:pt x="718750" y="820580"/>
                  <a:pt x="744150" y="878307"/>
                  <a:pt x="811113" y="922180"/>
                </a:cubicBezTo>
                <a:cubicBezTo>
                  <a:pt x="878076" y="966053"/>
                  <a:pt x="986604" y="968362"/>
                  <a:pt x="1074349" y="977598"/>
                </a:cubicBezTo>
                <a:cubicBezTo>
                  <a:pt x="1162095" y="986834"/>
                  <a:pt x="1302950" y="956816"/>
                  <a:pt x="1337586" y="977598"/>
                </a:cubicBezTo>
                <a:cubicBezTo>
                  <a:pt x="1372222" y="998380"/>
                  <a:pt x="1319113" y="1063035"/>
                  <a:pt x="1282168" y="1102289"/>
                </a:cubicBezTo>
                <a:cubicBezTo>
                  <a:pt x="1245223" y="1141543"/>
                  <a:pt x="1120531" y="1176180"/>
                  <a:pt x="1115913" y="1213125"/>
                </a:cubicBezTo>
                <a:cubicBezTo>
                  <a:pt x="1111295" y="1250070"/>
                  <a:pt x="1247531" y="1266235"/>
                  <a:pt x="1254458" y="1323962"/>
                </a:cubicBezTo>
                <a:cubicBezTo>
                  <a:pt x="1261385" y="1381689"/>
                  <a:pt x="1187495" y="1501762"/>
                  <a:pt x="1157477" y="1559489"/>
                </a:cubicBezTo>
                <a:cubicBezTo>
                  <a:pt x="1127459" y="1617216"/>
                  <a:pt x="1062804" y="1621834"/>
                  <a:pt x="1074349" y="1670325"/>
                </a:cubicBezTo>
                <a:cubicBezTo>
                  <a:pt x="1085894" y="1718816"/>
                  <a:pt x="1291403" y="1799634"/>
                  <a:pt x="1226749" y="1850434"/>
                </a:cubicBezTo>
                <a:cubicBezTo>
                  <a:pt x="1162095" y="1901234"/>
                  <a:pt x="783404" y="1947416"/>
                  <a:pt x="686422" y="1975125"/>
                </a:cubicBezTo>
                <a:cubicBezTo>
                  <a:pt x="589440" y="2002834"/>
                  <a:pt x="649476" y="2005143"/>
                  <a:pt x="644858" y="2016689"/>
                </a:cubicBezTo>
                <a:cubicBezTo>
                  <a:pt x="640240" y="2028234"/>
                  <a:pt x="649476" y="2036316"/>
                  <a:pt x="658713" y="2044398"/>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Freeform 15"/>
          <p:cNvSpPr/>
          <p:nvPr/>
        </p:nvSpPr>
        <p:spPr>
          <a:xfrm>
            <a:off x="705917" y="3133800"/>
            <a:ext cx="854641" cy="1360295"/>
          </a:xfrm>
          <a:custGeom>
            <a:avLst/>
            <a:gdLst>
              <a:gd name="connsiteX0" fmla="*/ 583811 w 854641"/>
              <a:gd name="connsiteY0" fmla="*/ 1358693 h 1360295"/>
              <a:gd name="connsiteX1" fmla="*/ 209739 w 854641"/>
              <a:gd name="connsiteY1" fmla="*/ 1247857 h 1360295"/>
              <a:gd name="connsiteX2" fmla="*/ 1921 w 854641"/>
              <a:gd name="connsiteY2" fmla="*/ 1109311 h 1360295"/>
              <a:gd name="connsiteX3" fmla="*/ 112757 w 854641"/>
              <a:gd name="connsiteY3" fmla="*/ 541275 h 1360295"/>
              <a:gd name="connsiteX4" fmla="*/ 223593 w 854641"/>
              <a:gd name="connsiteY4" fmla="*/ 194911 h 1360295"/>
              <a:gd name="connsiteX5" fmla="*/ 375993 w 854641"/>
              <a:gd name="connsiteY5" fmla="*/ 947 h 1360295"/>
              <a:gd name="connsiteX6" fmla="*/ 666939 w 854641"/>
              <a:gd name="connsiteY6" fmla="*/ 125638 h 1360295"/>
              <a:gd name="connsiteX7" fmla="*/ 791630 w 854641"/>
              <a:gd name="connsiteY7" fmla="*/ 236475 h 1360295"/>
              <a:gd name="connsiteX8" fmla="*/ 680793 w 854641"/>
              <a:gd name="connsiteY8" fmla="*/ 513566 h 1360295"/>
              <a:gd name="connsiteX9" fmla="*/ 694648 w 854641"/>
              <a:gd name="connsiteY9" fmla="*/ 749093 h 1360295"/>
              <a:gd name="connsiteX10" fmla="*/ 750066 w 854641"/>
              <a:gd name="connsiteY10" fmla="*/ 1081602 h 1360295"/>
              <a:gd name="connsiteX11" fmla="*/ 847048 w 854641"/>
              <a:gd name="connsiteY11" fmla="*/ 1344838 h 1360295"/>
              <a:gd name="connsiteX12" fmla="*/ 528393 w 854641"/>
              <a:gd name="connsiteY12" fmla="*/ 1330984 h 1360295"/>
              <a:gd name="connsiteX13" fmla="*/ 528393 w 854641"/>
              <a:gd name="connsiteY13" fmla="*/ 1330984 h 1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641" h="1360295">
                <a:moveTo>
                  <a:pt x="583811" y="1358693"/>
                </a:moveTo>
                <a:cubicBezTo>
                  <a:pt x="445266" y="1324057"/>
                  <a:pt x="306721" y="1289421"/>
                  <a:pt x="209739" y="1247857"/>
                </a:cubicBezTo>
                <a:cubicBezTo>
                  <a:pt x="112757" y="1206293"/>
                  <a:pt x="18085" y="1227075"/>
                  <a:pt x="1921" y="1109311"/>
                </a:cubicBezTo>
                <a:cubicBezTo>
                  <a:pt x="-14243" y="991547"/>
                  <a:pt x="75812" y="693675"/>
                  <a:pt x="112757" y="541275"/>
                </a:cubicBezTo>
                <a:cubicBezTo>
                  <a:pt x="149702" y="388875"/>
                  <a:pt x="179720" y="284966"/>
                  <a:pt x="223593" y="194911"/>
                </a:cubicBezTo>
                <a:cubicBezTo>
                  <a:pt x="267466" y="104856"/>
                  <a:pt x="302102" y="12492"/>
                  <a:pt x="375993" y="947"/>
                </a:cubicBezTo>
                <a:cubicBezTo>
                  <a:pt x="449884" y="-10598"/>
                  <a:pt x="597666" y="86383"/>
                  <a:pt x="666939" y="125638"/>
                </a:cubicBezTo>
                <a:cubicBezTo>
                  <a:pt x="736212" y="164893"/>
                  <a:pt x="789321" y="171820"/>
                  <a:pt x="791630" y="236475"/>
                </a:cubicBezTo>
                <a:cubicBezTo>
                  <a:pt x="793939" y="301130"/>
                  <a:pt x="696957" y="428130"/>
                  <a:pt x="680793" y="513566"/>
                </a:cubicBezTo>
                <a:cubicBezTo>
                  <a:pt x="664629" y="599002"/>
                  <a:pt x="683103" y="654420"/>
                  <a:pt x="694648" y="749093"/>
                </a:cubicBezTo>
                <a:cubicBezTo>
                  <a:pt x="706194" y="843766"/>
                  <a:pt x="724666" y="982311"/>
                  <a:pt x="750066" y="1081602"/>
                </a:cubicBezTo>
                <a:cubicBezTo>
                  <a:pt x="775466" y="1180893"/>
                  <a:pt x="883993" y="1303274"/>
                  <a:pt x="847048" y="1344838"/>
                </a:cubicBezTo>
                <a:cubicBezTo>
                  <a:pt x="810103" y="1386402"/>
                  <a:pt x="528393" y="1330984"/>
                  <a:pt x="528393" y="1330984"/>
                </a:cubicBezTo>
                <a:lnTo>
                  <a:pt x="528393" y="1330984"/>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980728"/>
            <a:ext cx="2160240" cy="1616159"/>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207" y="2844433"/>
            <a:ext cx="2172456" cy="1616159"/>
          </a:xfrm>
          <a:prstGeom prst="rect">
            <a:avLst/>
          </a:prstGeom>
        </p:spPr>
      </p:pic>
      <p:sp>
        <p:nvSpPr>
          <p:cNvPr id="61" name="Title 1"/>
          <p:cNvSpPr txBox="1">
            <a:spLocks/>
          </p:cNvSpPr>
          <p:nvPr/>
        </p:nvSpPr>
        <p:spPr>
          <a:xfrm>
            <a:off x="1133237" y="5301208"/>
            <a:ext cx="7294738" cy="89625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محله کلپا موجود نمی باشد.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492896"/>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V="1">
            <a:off x="4355976" y="1844824"/>
            <a:ext cx="1296144" cy="108012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2382207" y="3789040"/>
            <a:ext cx="1368152"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4499992" y="3933056"/>
            <a:ext cx="1656184"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3066283" y="1700808"/>
            <a:ext cx="857645"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453625"/>
            <a:ext cx="2664296" cy="1879901"/>
          </a:xfrm>
          <a:prstGeom prst="rect">
            <a:avLst/>
          </a:prstGeom>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838010"/>
            <a:ext cx="2523381" cy="1894109"/>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669021"/>
            <a:ext cx="2536345" cy="1930760"/>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15" y="385971"/>
            <a:ext cx="2607417" cy="1947555"/>
          </a:xfrm>
          <a:prstGeom prst="rect">
            <a:avLst/>
          </a:prstGeom>
        </p:spPr>
        <p:style>
          <a:lnRef idx="2">
            <a:schemeClr val="dk1"/>
          </a:lnRef>
          <a:fillRef idx="1">
            <a:schemeClr val="lt1"/>
          </a:fillRef>
          <a:effectRef idx="0">
            <a:schemeClr val="dk1"/>
          </a:effectRef>
          <a:fontRef idx="minor">
            <a:schemeClr val="dk1"/>
          </a:fontRef>
        </p:style>
      </p:pic>
      <p:sp>
        <p:nvSpPr>
          <p:cNvPr id="18" name="Title 1"/>
          <p:cNvSpPr txBox="1">
            <a:spLocks/>
          </p:cNvSpPr>
          <p:nvPr/>
        </p:nvSpPr>
        <p:spPr>
          <a:xfrm>
            <a:off x="2705872" y="7489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22764" y="1464168"/>
            <a:ext cx="2307296" cy="236640"/>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تعداد ورودی به مرکز محله بهتر است حداقل باشد</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3237313" y="453625"/>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359120148"/>
      </p:ext>
    </p:extLst>
  </p:cSld>
  <p:clrMapOvr>
    <a:masterClrMapping/>
  </p:clrMapOvr>
  <p:transition spd="slow">
    <p:cove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639" y="554244"/>
            <a:ext cx="8305800" cy="449276"/>
          </a:xfrm>
        </p:spPr>
        <p:txBody>
          <a:bodyPr/>
          <a:lstStyle/>
          <a:p>
            <a:r>
              <a:rPr lang="fa-IR" dirty="0" smtClean="0">
                <a:solidFill>
                  <a:schemeClr val="accent2">
                    <a:lumMod val="50000"/>
                  </a:schemeClr>
                </a:solidFill>
                <a:latin typeface="Arial" pitchFamily="34" charset="0"/>
                <a:cs typeface="Arial" pitchFamily="34" charset="0"/>
              </a:rPr>
              <a:t>تداخل حرکتی سواره و پیاده و عدم جدائی حرکت سواره و پیاده</a:t>
            </a:r>
            <a:endParaRPr lang="en-US" dirty="0">
              <a:solidFill>
                <a:schemeClr val="accent2">
                  <a:lumMod val="50000"/>
                </a:schemeClr>
              </a:solidFill>
              <a:latin typeface="Arial" pitchFamily="34" charset="0"/>
              <a:cs typeface="Arial" pitchFamily="34" charset="0"/>
            </a:endParaRPr>
          </a:p>
        </p:txBody>
      </p:sp>
      <p:sp>
        <p:nvSpPr>
          <p:cNvPr id="15" name="Title 14"/>
          <p:cNvSpPr>
            <a:spLocks noGrp="1"/>
          </p:cNvSpPr>
          <p:nvPr>
            <p:ph type="ctrTitle"/>
          </p:nvPr>
        </p:nvSpPr>
        <p:spPr/>
        <p:txBody>
          <a:bodyPr/>
          <a:lstStyle/>
          <a:p>
            <a:endParaRPr lang="en-US" dirty="0"/>
          </a:p>
        </p:txBody>
      </p:sp>
      <p:sp>
        <p:nvSpPr>
          <p:cNvPr id="20" name="Title 1"/>
          <p:cNvSpPr txBox="1">
            <a:spLocks/>
          </p:cNvSpPr>
          <p:nvPr/>
        </p:nvSpPr>
        <p:spPr>
          <a:xfrm>
            <a:off x="2810450" y="203189"/>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41891" y="1052736"/>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461166"/>
            <a:ext cx="3185017" cy="2404609"/>
          </a:xfrm>
          <a:prstGeom prst="rect">
            <a:avLst/>
          </a:prstGeom>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50046"/>
            <a:ext cx="3185017" cy="2386806"/>
          </a:xfrm>
          <a:prstGeom prst="rect">
            <a:avLst/>
          </a:prstGeom>
        </p:spPr>
        <p:style>
          <a:lnRef idx="2">
            <a:schemeClr val="dk1"/>
          </a:lnRef>
          <a:fillRef idx="1">
            <a:schemeClr val="lt1"/>
          </a:fillRef>
          <a:effectRef idx="0">
            <a:schemeClr val="dk1"/>
          </a:effectRef>
          <a:fontRef idx="minor">
            <a:schemeClr val="dk1"/>
          </a:fontRef>
        </p:style>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149080"/>
            <a:ext cx="3185017" cy="2408570"/>
          </a:xfrm>
          <a:prstGeom prst="rect">
            <a:avLst/>
          </a:prstGeom>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64" y="4210266"/>
            <a:ext cx="3073624" cy="22861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859" y="1093882"/>
            <a:ext cx="2264420" cy="1710270"/>
          </a:xfrm>
          <a:prstGeom prst="rect">
            <a:avLst/>
          </a:prstGeom>
        </p:spPr>
        <p:style>
          <a:lnRef idx="2">
            <a:schemeClr val="dk1"/>
          </a:lnRef>
          <a:fillRef idx="1">
            <a:schemeClr val="lt1"/>
          </a:fillRef>
          <a:effectRef idx="0">
            <a:schemeClr val="dk1"/>
          </a:effectRef>
          <a:fontRef idx="minor">
            <a:schemeClr val="dk1"/>
          </a:fontRef>
        </p:style>
      </p:pic>
      <p:cxnSp>
        <p:nvCxnSpPr>
          <p:cNvPr id="13" name="Elbow Connector 12"/>
          <p:cNvCxnSpPr/>
          <p:nvPr/>
        </p:nvCxnSpPr>
        <p:spPr>
          <a:xfrm flipV="1">
            <a:off x="4716016" y="2312876"/>
            <a:ext cx="1017672" cy="98255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20" name="Title 1"/>
          <p:cNvSpPr txBox="1">
            <a:spLocks/>
          </p:cNvSpPr>
          <p:nvPr/>
        </p:nvSpPr>
        <p:spPr>
          <a:xfrm>
            <a:off x="3539762" y="567704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2" name="Rectangle 21"/>
          <p:cNvSpPr/>
          <p:nvPr/>
        </p:nvSpPr>
        <p:spPr>
          <a:xfrm>
            <a:off x="3045066" y="44416"/>
            <a:ext cx="5785099" cy="923330"/>
          </a:xfrm>
          <a:prstGeom prst="rect">
            <a:avLst/>
          </a:prstGeom>
        </p:spPr>
        <p:txBody>
          <a:bodyPr wrap="square">
            <a:spAutoFit/>
          </a:bodyPr>
          <a:lstStyle/>
          <a:p>
            <a:pPr algn="ctr"/>
            <a:r>
              <a:rPr lang="fa-IR" dirty="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a:t>
            </a:r>
            <a:r>
              <a:rPr lang="fa-IR" dirty="0" smtClean="0">
                <a:solidFill>
                  <a:schemeClr val="accent2">
                    <a:lumMod val="50000"/>
                  </a:schemeClr>
                </a:solidFill>
                <a:cs typeface="Titr" pitchFamily="2" charset="-78"/>
              </a:rPr>
              <a:t>مرکزمحله </a:t>
            </a:r>
            <a:r>
              <a:rPr lang="fa-IR" dirty="0">
                <a:solidFill>
                  <a:schemeClr val="accent2">
                    <a:lumMod val="50000"/>
                  </a:schemeClr>
                </a:solidFill>
                <a:cs typeface="Titr" pitchFamily="2" charset="-78"/>
              </a:rPr>
              <a:t>کلپا موجود </a:t>
            </a:r>
            <a:endParaRPr lang="fa-IR" dirty="0" smtClean="0">
              <a:solidFill>
                <a:schemeClr val="accent2">
                  <a:lumMod val="50000"/>
                </a:schemeClr>
              </a:solidFill>
              <a:cs typeface="Titr" pitchFamily="2" charset="-78"/>
            </a:endParaRPr>
          </a:p>
          <a:p>
            <a:pPr algn="ctr"/>
            <a:r>
              <a:rPr lang="fa-IR" dirty="0" smtClean="0">
                <a:solidFill>
                  <a:schemeClr val="accent2">
                    <a:lumMod val="50000"/>
                  </a:schemeClr>
                </a:solidFill>
                <a:cs typeface="Titr" pitchFamily="2" charset="-78"/>
              </a:rPr>
              <a:t>می </a:t>
            </a:r>
            <a:r>
              <a:rPr lang="fa-IR" dirty="0">
                <a:solidFill>
                  <a:schemeClr val="accent2">
                    <a:lumMod val="50000"/>
                  </a:schemeClr>
                </a:solidFill>
                <a:cs typeface="Titr" pitchFamily="2" charset="-78"/>
              </a:rPr>
              <a:t>باشد.</a:t>
            </a:r>
          </a:p>
        </p:txBody>
      </p:sp>
    </p:spTree>
    <p:extLst>
      <p:ext uri="{BB962C8B-B14F-4D97-AF65-F5344CB8AC3E}">
        <p14:creationId xmlns:p14="http://schemas.microsoft.com/office/powerpoint/2010/main" val="1353687904"/>
      </p:ext>
    </p:extLst>
  </p:cSld>
  <p:clrMapOvr>
    <a:masterClrMapping/>
  </p:clrMapOvr>
  <p:transition spd="slow">
    <p:cov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48900365"/>
              </p:ext>
            </p:extLst>
          </p:nvPr>
        </p:nvGraphicFramePr>
        <p:xfrm>
          <a:off x="395536" y="1916832"/>
          <a:ext cx="8352928" cy="3453053"/>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algn="r" rtl="1"/>
                      <a:r>
                        <a:rPr lang="fa-IR" sz="2400" kern="1200" dirty="0" smtClean="0">
                          <a:solidFill>
                            <a:srgbClr val="000000"/>
                          </a:solidFill>
                          <a:latin typeface="Times New Roman"/>
                          <a:ea typeface="Times New Roman"/>
                          <a:cs typeface="B Nazanin"/>
                        </a:rPr>
                        <a:t>-سازگاری کاربری‌ها با مکان.</a:t>
                      </a:r>
                      <a:r>
                        <a:rPr lang="fa-IR" sz="2400" kern="1200" baseline="0" dirty="0" smtClean="0">
                          <a:solidFill>
                            <a:srgbClr val="000000"/>
                          </a:solidFill>
                          <a:latin typeface="Times New Roman"/>
                          <a:ea typeface="Times New Roman"/>
                          <a:cs typeface="B Nazanin"/>
                        </a:rPr>
                        <a:t> (ماتریس مطلوبیت)</a:t>
                      </a:r>
                      <a:endParaRPr lang="fa-IR" sz="2400" kern="1200" dirty="0" smtClean="0">
                        <a:solidFill>
                          <a:srgbClr val="000000"/>
                        </a:solidFill>
                        <a:latin typeface="Times New Roman"/>
                        <a:ea typeface="Times New Roman"/>
                        <a:cs typeface="B Nazanin"/>
                      </a:endParaRPr>
                    </a:p>
                    <a:p>
                      <a:pPr algn="r" rtl="1"/>
                      <a:r>
                        <a:rPr lang="fa-IR" sz="2400" kern="1200" dirty="0" smtClean="0">
                          <a:solidFill>
                            <a:srgbClr val="000000"/>
                          </a:solidFill>
                          <a:latin typeface="Times New Roman"/>
                          <a:ea typeface="Times New Roman"/>
                          <a:cs typeface="B Nazanin"/>
                        </a:rPr>
                        <a:t>-سازگاری کاربری‌ها با یکدیگر. (ماتریس سازگاری)</a:t>
                      </a:r>
                      <a:endParaRPr lang="en-US" sz="2400" dirty="0" smtClean="0">
                        <a:latin typeface="Times New Roman"/>
                        <a:ea typeface="Times New Roman"/>
                        <a:cs typeface="Arial"/>
                      </a:endParaRPr>
                    </a:p>
                    <a:p>
                      <a:endParaRPr lang="fa-IR" sz="2000" dirty="0" smtClean="0"/>
                    </a:p>
                    <a:p>
                      <a:endParaRPr lang="en-US" sz="2000" dirty="0"/>
                    </a:p>
                  </a:txBody>
                  <a:tcPr/>
                </a:tc>
                <a:tc>
                  <a:txBody>
                    <a:bodyPr/>
                    <a:lstStyle/>
                    <a:p>
                      <a:pPr algn="ctr"/>
                      <a:endParaRPr lang="fa-IR" sz="2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3200" kern="1200" dirty="0" smtClean="0">
                          <a:solidFill>
                            <a:srgbClr val="000000"/>
                          </a:solidFill>
                          <a:latin typeface="Times New Roman"/>
                          <a:ea typeface="Times New Roman"/>
                          <a:cs typeface="B Nazanin"/>
                        </a:rPr>
                        <a:t>سازگاری و هماهنگی کاربری</a:t>
                      </a:r>
                      <a:endParaRPr lang="en-US" sz="3200" kern="1200" dirty="0" smtClean="0">
                        <a:solidFill>
                          <a:srgbClr val="000000"/>
                        </a:solidFill>
                        <a:latin typeface="Times New Roman"/>
                        <a:ea typeface="Times New Roman"/>
                        <a:cs typeface="B Nazanin"/>
                      </a:endParaRPr>
                    </a:p>
                    <a:p>
                      <a:pPr algn="ctr"/>
                      <a:endParaRPr lang="fa-IR" sz="2400" dirty="0" smtClean="0"/>
                    </a:p>
                    <a:p>
                      <a:pPr algn="ctr"/>
                      <a:r>
                        <a:rPr lang="fa-IR" sz="2400" dirty="0" smtClean="0"/>
                        <a:t> </a:t>
                      </a:r>
                      <a:endParaRPr lang="en-US" sz="2000" b="0" i="1" dirty="0"/>
                    </a:p>
                  </a:txBody>
                  <a:tcPr/>
                </a:tc>
              </a:tr>
            </a:tbl>
          </a:graphicData>
        </a:graphic>
      </p:graphicFrame>
    </p:spTree>
    <p:extLst>
      <p:ext uri="{BB962C8B-B14F-4D97-AF65-F5344CB8AC3E}">
        <p14:creationId xmlns:p14="http://schemas.microsoft.com/office/powerpoint/2010/main" val="302538351"/>
      </p:ext>
    </p:extLst>
  </p:cSld>
  <p:clrMapOvr>
    <a:masterClrMapping/>
  </p:clrMapOvr>
  <p:transition spd="slow">
    <p:cove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4760439" y="158960"/>
            <a:ext cx="4657925" cy="417979"/>
          </a:xfrm>
        </p:spPr>
        <p:txBody>
          <a:bodyPr/>
          <a:lstStyle/>
          <a:p>
            <a:r>
              <a:rPr lang="fa-IR" sz="3200" dirty="0" smtClean="0">
                <a:solidFill>
                  <a:schemeClr val="accent2">
                    <a:lumMod val="50000"/>
                  </a:schemeClr>
                </a:solidFill>
                <a:latin typeface="Times New Roman"/>
                <a:ea typeface="Times New Roman"/>
                <a:cs typeface="B Nazanin"/>
              </a:rPr>
              <a:t>کاربریها در مرکز محله کلپا</a:t>
            </a:r>
            <a:endParaRPr lang="en-US" sz="3200" dirty="0">
              <a:solidFill>
                <a:schemeClr val="accent2">
                  <a:lumMod val="50000"/>
                </a:schemeClr>
              </a:solidFill>
              <a:cs typeface="Titr"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224" y="1268760"/>
            <a:ext cx="4302618" cy="4215476"/>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5033958" y="3365291"/>
            <a:ext cx="144016" cy="26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p:nvPr/>
        </p:nvCxnSpPr>
        <p:spPr>
          <a:xfrm>
            <a:off x="5004048" y="2204864"/>
            <a:ext cx="21602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7" idx="3"/>
          </p:cNvCxnSpPr>
          <p:nvPr/>
        </p:nvCxnSpPr>
        <p:spPr>
          <a:xfrm>
            <a:off x="5177974" y="3499554"/>
            <a:ext cx="198631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348533" y="4077072"/>
            <a:ext cx="0" cy="16561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Title 1"/>
          <p:cNvSpPr txBox="1">
            <a:spLocks/>
          </p:cNvSpPr>
          <p:nvPr/>
        </p:nvSpPr>
        <p:spPr>
          <a:xfrm>
            <a:off x="7165241" y="266124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41" name="Title 1"/>
          <p:cNvSpPr txBox="1">
            <a:spLocks/>
          </p:cNvSpPr>
          <p:nvPr/>
        </p:nvSpPr>
        <p:spPr>
          <a:xfrm>
            <a:off x="7301826" y="336529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مشاور مسکن و املاک</a:t>
            </a:r>
            <a:endParaRPr lang="fa-IR" sz="2000" dirty="0">
              <a:solidFill>
                <a:schemeClr val="accent2">
                  <a:lumMod val="50000"/>
                </a:schemeClr>
              </a:solidFill>
              <a:cs typeface="Titr" pitchFamily="2" charset="-78"/>
            </a:endParaRPr>
          </a:p>
        </p:txBody>
      </p:sp>
      <p:sp>
        <p:nvSpPr>
          <p:cNvPr id="42" name="Title 1"/>
          <p:cNvSpPr txBox="1">
            <a:spLocks/>
          </p:cNvSpPr>
          <p:nvPr/>
        </p:nvSpPr>
        <p:spPr>
          <a:xfrm>
            <a:off x="4716016" y="563408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44" name="Elbow Connector 43"/>
          <p:cNvCxnSpPr/>
          <p:nvPr/>
        </p:nvCxnSpPr>
        <p:spPr>
          <a:xfrm rot="16200000" flipH="1">
            <a:off x="4189538" y="4459534"/>
            <a:ext cx="1557013" cy="792088"/>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45" name="Title 1"/>
          <p:cNvSpPr txBox="1">
            <a:spLocks/>
          </p:cNvSpPr>
          <p:nvPr/>
        </p:nvSpPr>
        <p:spPr>
          <a:xfrm>
            <a:off x="3754226" y="580887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لبنیاتی</a:t>
            </a:r>
            <a:endParaRPr lang="fa-IR" sz="2000" dirty="0">
              <a:solidFill>
                <a:schemeClr val="accent2">
                  <a:lumMod val="50000"/>
                </a:schemeClr>
              </a:solidFill>
              <a:cs typeface="Titr" pitchFamily="2" charset="-78"/>
            </a:endParaRPr>
          </a:p>
        </p:txBody>
      </p:sp>
      <p:sp>
        <p:nvSpPr>
          <p:cNvPr id="46" name="Title 1"/>
          <p:cNvSpPr txBox="1">
            <a:spLocks/>
          </p:cNvSpPr>
          <p:nvPr/>
        </p:nvSpPr>
        <p:spPr>
          <a:xfrm>
            <a:off x="2987824" y="6103554"/>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خدمات کامپیوتری</a:t>
            </a:r>
            <a:endParaRPr lang="fa-IR" sz="2000" dirty="0">
              <a:solidFill>
                <a:schemeClr val="accent2">
                  <a:lumMod val="50000"/>
                </a:schemeClr>
              </a:solidFill>
              <a:cs typeface="Titr" pitchFamily="2" charset="-78"/>
            </a:endParaRPr>
          </a:p>
        </p:txBody>
      </p:sp>
      <p:cxnSp>
        <p:nvCxnSpPr>
          <p:cNvPr id="48" name="Elbow Connector 47"/>
          <p:cNvCxnSpPr/>
          <p:nvPr/>
        </p:nvCxnSpPr>
        <p:spPr>
          <a:xfrm rot="5400000">
            <a:off x="3130033" y="4726951"/>
            <a:ext cx="1731806" cy="432048"/>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1" name="Elbow Connector 50"/>
          <p:cNvCxnSpPr/>
          <p:nvPr/>
        </p:nvCxnSpPr>
        <p:spPr>
          <a:xfrm rot="5400000">
            <a:off x="2326840" y="4738056"/>
            <a:ext cx="2330080" cy="100811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52" name="Title 1"/>
          <p:cNvSpPr txBox="1">
            <a:spLocks/>
          </p:cNvSpPr>
          <p:nvPr/>
        </p:nvSpPr>
        <p:spPr>
          <a:xfrm>
            <a:off x="2165470" y="643118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خواروبار فروشی</a:t>
            </a:r>
            <a:endParaRPr lang="fa-IR" sz="2000" dirty="0">
              <a:solidFill>
                <a:schemeClr val="accent2">
                  <a:lumMod val="50000"/>
                </a:schemeClr>
              </a:solidFill>
              <a:cs typeface="Titr" pitchFamily="2" charset="-78"/>
            </a:endParaRPr>
          </a:p>
        </p:txBody>
      </p:sp>
      <p:cxnSp>
        <p:nvCxnSpPr>
          <p:cNvPr id="54" name="Straight Arrow Connector 53"/>
          <p:cNvCxnSpPr/>
          <p:nvPr/>
        </p:nvCxnSpPr>
        <p:spPr>
          <a:xfrm flipH="1">
            <a:off x="1403648" y="4905164"/>
            <a:ext cx="158417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180528" y="47911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57" name="Straight Arrow Connector 56"/>
          <p:cNvCxnSpPr/>
          <p:nvPr/>
        </p:nvCxnSpPr>
        <p:spPr>
          <a:xfrm flipH="1">
            <a:off x="1505922" y="3386341"/>
            <a:ext cx="227399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itle 1"/>
          <p:cNvSpPr txBox="1">
            <a:spLocks/>
          </p:cNvSpPr>
          <p:nvPr/>
        </p:nvSpPr>
        <p:spPr>
          <a:xfrm>
            <a:off x="15636" y="35861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cxnSp>
        <p:nvCxnSpPr>
          <p:cNvPr id="60" name="Straight Arrow Connector 59"/>
          <p:cNvCxnSpPr/>
          <p:nvPr/>
        </p:nvCxnSpPr>
        <p:spPr>
          <a:xfrm flipH="1">
            <a:off x="1505922" y="3140968"/>
            <a:ext cx="224372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3" name="Title 1"/>
          <p:cNvSpPr txBox="1">
            <a:spLocks/>
          </p:cNvSpPr>
          <p:nvPr/>
        </p:nvSpPr>
        <p:spPr>
          <a:xfrm>
            <a:off x="-78254" y="29891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میوه فروشی</a:t>
            </a:r>
            <a:endParaRPr lang="fa-IR" sz="2000" dirty="0">
              <a:solidFill>
                <a:schemeClr val="accent2">
                  <a:lumMod val="50000"/>
                </a:schemeClr>
              </a:solidFill>
              <a:cs typeface="Titr" pitchFamily="2" charset="-78"/>
            </a:endParaRPr>
          </a:p>
        </p:txBody>
      </p:sp>
      <p:cxnSp>
        <p:nvCxnSpPr>
          <p:cNvPr id="65" name="Elbow Connector 64"/>
          <p:cNvCxnSpPr/>
          <p:nvPr/>
        </p:nvCxnSpPr>
        <p:spPr>
          <a:xfrm rot="10800000">
            <a:off x="1115616" y="2636913"/>
            <a:ext cx="2634030" cy="352257"/>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66" name="Title 1"/>
          <p:cNvSpPr txBox="1">
            <a:spLocks/>
          </p:cNvSpPr>
          <p:nvPr/>
        </p:nvSpPr>
        <p:spPr>
          <a:xfrm>
            <a:off x="-180528" y="263691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69" name="Title 1"/>
          <p:cNvSpPr txBox="1">
            <a:spLocks/>
          </p:cNvSpPr>
          <p:nvPr/>
        </p:nvSpPr>
        <p:spPr>
          <a:xfrm>
            <a:off x="-134804" y="19666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نجاری</a:t>
            </a:r>
            <a:endParaRPr lang="fa-IR" sz="2000" dirty="0">
              <a:solidFill>
                <a:schemeClr val="accent2">
                  <a:lumMod val="50000"/>
                </a:schemeClr>
              </a:solidFill>
              <a:cs typeface="Titr" pitchFamily="2" charset="-78"/>
            </a:endParaRP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941" y="5060138"/>
            <a:ext cx="2076475" cy="1451492"/>
          </a:xfrm>
          <a:prstGeom prst="rect">
            <a:avLst/>
          </a:prstGeom>
          <a:ln/>
        </p:spPr>
        <p:style>
          <a:lnRef idx="2">
            <a:schemeClr val="dk1"/>
          </a:lnRef>
          <a:fillRef idx="1">
            <a:schemeClr val="lt1"/>
          </a:fillRef>
          <a:effectRef idx="0">
            <a:schemeClr val="dk1"/>
          </a:effectRef>
          <a:fontRef idx="minor">
            <a:schemeClr val="dk1"/>
          </a:fontRef>
        </p:style>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941" y="612707"/>
            <a:ext cx="2088662" cy="1476005"/>
          </a:xfrm>
          <a:prstGeom prst="rect">
            <a:avLst/>
          </a:prstGeom>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8805" y="229588"/>
            <a:ext cx="1282873" cy="857854"/>
          </a:xfrm>
          <a:prstGeom prst="rect">
            <a:avLst/>
          </a:prstGeom>
        </p:spPr>
        <p:style>
          <a:lnRef idx="2">
            <a:schemeClr val="dk1"/>
          </a:lnRef>
          <a:fillRef idx="1">
            <a:schemeClr val="lt1"/>
          </a:fillRef>
          <a:effectRef idx="0">
            <a:schemeClr val="dk1"/>
          </a:effectRef>
          <a:fontRef idx="minor">
            <a:schemeClr val="dk1"/>
          </a:fontRef>
        </p:style>
      </p:pic>
      <p:cxnSp>
        <p:nvCxnSpPr>
          <p:cNvPr id="76" name="Elbow Connector 75"/>
          <p:cNvCxnSpPr/>
          <p:nvPr/>
        </p:nvCxnSpPr>
        <p:spPr>
          <a:xfrm rot="5400000" flipH="1" flipV="1">
            <a:off x="3829378" y="1470025"/>
            <a:ext cx="765165" cy="12700"/>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81" name="Elbow Connector 80"/>
          <p:cNvCxnSpPr/>
          <p:nvPr/>
        </p:nvCxnSpPr>
        <p:spPr>
          <a:xfrm flipV="1">
            <a:off x="4211960" y="1093792"/>
            <a:ext cx="1584176" cy="765166"/>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82" name="Title 1"/>
          <p:cNvSpPr txBox="1">
            <a:spLocks/>
          </p:cNvSpPr>
          <p:nvPr/>
        </p:nvSpPr>
        <p:spPr>
          <a:xfrm>
            <a:off x="5088765" y="65851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a:t>
            </a:r>
            <a:endParaRPr lang="fa-IR" sz="2000" dirty="0">
              <a:solidFill>
                <a:schemeClr val="accent2">
                  <a:lumMod val="50000"/>
                </a:schemeClr>
              </a:solidFill>
              <a:cs typeface="Titr" pitchFamily="2" charset="-78"/>
            </a:endParaRPr>
          </a:p>
        </p:txBody>
      </p:sp>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563" y="5304281"/>
            <a:ext cx="1812103" cy="1319421"/>
          </a:xfrm>
          <a:prstGeom prst="rect">
            <a:avLst/>
          </a:prstGeom>
        </p:spPr>
        <p:style>
          <a:lnRef idx="2">
            <a:schemeClr val="dk1"/>
          </a:lnRef>
          <a:fillRef idx="1">
            <a:schemeClr val="lt1"/>
          </a:fillRef>
          <a:effectRef idx="0">
            <a:schemeClr val="dk1"/>
          </a:effectRef>
          <a:fontRef idx="minor">
            <a:schemeClr val="dk1"/>
          </a:fontRef>
        </p:style>
      </p:pic>
      <p:cxnSp>
        <p:nvCxnSpPr>
          <p:cNvPr id="85" name="Elbow Connector 84"/>
          <p:cNvCxnSpPr/>
          <p:nvPr/>
        </p:nvCxnSpPr>
        <p:spPr>
          <a:xfrm rot="10800000">
            <a:off x="1115615" y="2088712"/>
            <a:ext cx="2543190" cy="724330"/>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86"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111" y="259288"/>
            <a:ext cx="1769934" cy="131984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1"/>
          <p:cNvSpPr txBox="1">
            <a:spLocks/>
          </p:cNvSpPr>
          <p:nvPr/>
        </p:nvSpPr>
        <p:spPr>
          <a:xfrm>
            <a:off x="2771800" y="260648"/>
            <a:ext cx="6131024" cy="1138060"/>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latin typeface="Times New Roman"/>
                <a:ea typeface="Times New Roman"/>
                <a:cs typeface="B Nazanin"/>
              </a:rPr>
              <a:t>-سازگاری کاربری‌ها با مکان. (ماتریس مطلوبیت)</a:t>
            </a:r>
            <a:br>
              <a:rPr lang="fa-IR" sz="3200" dirty="0" smtClean="0">
                <a:solidFill>
                  <a:schemeClr val="tx1"/>
                </a:solidFill>
                <a:latin typeface="Times New Roman"/>
                <a:ea typeface="Times New Roman"/>
                <a:cs typeface="B Nazanin"/>
              </a:rPr>
            </a:br>
            <a:endParaRPr lang="fa-IR" sz="3200" dirty="0">
              <a:solidFill>
                <a:schemeClr val="tx1"/>
              </a:solidFill>
              <a:cs typeface="Titr" pitchFamily="2" charset="-78"/>
            </a:endParaRPr>
          </a:p>
        </p:txBody>
      </p:sp>
      <p:sp>
        <p:nvSpPr>
          <p:cNvPr id="5" name="Title 4"/>
          <p:cNvSpPr>
            <a:spLocks noGrp="1"/>
          </p:cNvSpPr>
          <p:nvPr>
            <p:ph type="ctrTitle"/>
          </p:nvPr>
        </p:nvSpPr>
        <p:spPr>
          <a:xfrm>
            <a:off x="467544" y="829678"/>
            <a:ext cx="8305800" cy="1195331"/>
          </a:xfrm>
        </p:spPr>
        <p:txBody>
          <a:bodyPr/>
          <a:lstStyle/>
          <a:p>
            <a:r>
              <a:rPr lang="fa-IR" sz="2400" dirty="0" smtClean="0">
                <a:solidFill>
                  <a:schemeClr val="accent3">
                    <a:lumMod val="50000"/>
                  </a:schemeClr>
                </a:solidFill>
                <a:latin typeface="Arial" pitchFamily="34" charset="0"/>
                <a:cs typeface="Arial" pitchFamily="34" charset="0"/>
              </a:rPr>
              <a:t>مرکز </a:t>
            </a:r>
            <a:r>
              <a:rPr lang="fa-IR" sz="2400" dirty="0">
                <a:solidFill>
                  <a:schemeClr val="accent3">
                    <a:lumMod val="50000"/>
                  </a:schemeClr>
                </a:solidFill>
                <a:latin typeface="Arial" pitchFamily="34" charset="0"/>
                <a:cs typeface="Arial" pitchFamily="34" charset="0"/>
              </a:rPr>
              <a:t>محله معمولا در اطراف آن مسجد-حمام-چشمه-زیارتگاه-سقا خانه و چند دکان نانوائی و بقالی و ....بوده که خود عامل موثری در جذب ساکنان به مرکز </a:t>
            </a:r>
            <a:r>
              <a:rPr lang="fa-IR" sz="2400" dirty="0" smtClean="0">
                <a:solidFill>
                  <a:schemeClr val="accent3">
                    <a:lumMod val="50000"/>
                  </a:schemeClr>
                </a:solidFill>
                <a:latin typeface="Arial" pitchFamily="34" charset="0"/>
                <a:cs typeface="Arial" pitchFamily="34" charset="0"/>
              </a:rPr>
              <a:t>محله </a:t>
            </a:r>
            <a:r>
              <a:rPr lang="fa-IR" sz="2400" dirty="0">
                <a:solidFill>
                  <a:schemeClr val="accent3">
                    <a:lumMod val="50000"/>
                  </a:schemeClr>
                </a:solidFill>
                <a:latin typeface="Arial" pitchFamily="34" charset="0"/>
                <a:cs typeface="Arial" pitchFamily="34" charset="0"/>
              </a:rPr>
              <a:t>بوده </a:t>
            </a:r>
            <a:r>
              <a:rPr lang="fa-IR" sz="2400" dirty="0" smtClean="0">
                <a:solidFill>
                  <a:schemeClr val="accent3">
                    <a:lumMod val="50000"/>
                  </a:schemeClr>
                </a:solidFill>
                <a:latin typeface="Arial" pitchFamily="34" charset="0"/>
                <a:cs typeface="Arial" pitchFamily="34" charset="0"/>
              </a:rPr>
              <a:t>است.و با توجه به کاربریهای موجود در مرکز محله سازگاری کاربریها با مکان دیده می شود.</a:t>
            </a:r>
            <a:endParaRPr lang="en-US" sz="2400" dirty="0"/>
          </a:p>
        </p:txBody>
      </p:sp>
      <p:sp>
        <p:nvSpPr>
          <p:cNvPr id="6" name="Title 1"/>
          <p:cNvSpPr txBox="1">
            <a:spLocks/>
          </p:cNvSpPr>
          <p:nvPr/>
        </p:nvSpPr>
        <p:spPr>
          <a:xfrm>
            <a:off x="1763688" y="1988840"/>
            <a:ext cx="6131024" cy="1138060"/>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latin typeface="Times New Roman"/>
                <a:ea typeface="Times New Roman"/>
                <a:cs typeface="B Nazanin"/>
              </a:rPr>
              <a:t>در مرکز محله وجود کاربریهای تجاری مناسب محله جاذب جمعیت است.</a:t>
            </a:r>
            <a:endParaRPr lang="fa-IR" sz="3200" dirty="0">
              <a:solidFill>
                <a:schemeClr val="tx1"/>
              </a:solidFill>
              <a:cs typeface="Titr"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3114766"/>
            <a:ext cx="2076475" cy="1451492"/>
          </a:xfrm>
          <a:prstGeom prst="rect">
            <a:avLst/>
          </a:prstGeom>
          <a:ln/>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460" y="3078121"/>
            <a:ext cx="2088663" cy="1463872"/>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77" y="3078121"/>
            <a:ext cx="2180421" cy="1488137"/>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5062254"/>
            <a:ext cx="2094553" cy="1400622"/>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9821" y="4986871"/>
            <a:ext cx="2088662" cy="1476005"/>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677" y="5065199"/>
            <a:ext cx="2098323" cy="14031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203848" y="360512"/>
            <a:ext cx="5649303" cy="523220"/>
          </a:xfrm>
          <a:prstGeom prst="rect">
            <a:avLst/>
          </a:prstGeom>
        </p:spPr>
        <p:txBody>
          <a:bodyPr wrap="none">
            <a:spAutoFit/>
          </a:bodyPr>
          <a:lstStyle/>
          <a:p>
            <a:r>
              <a:rPr lang="fa-IR" sz="2800" b="1" dirty="0">
                <a:solidFill>
                  <a:schemeClr val="accent2">
                    <a:lumMod val="50000"/>
                  </a:schemeClr>
                </a:solidFill>
                <a:latin typeface="Arial" pitchFamily="34" charset="0"/>
                <a:cs typeface="Arial" pitchFamily="34" charset="0"/>
              </a:rPr>
              <a:t>-بررسی محصوریت فضائی محله و مرکز محله</a:t>
            </a:r>
            <a:endParaRPr lang="en-US" sz="2800" b="1"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876805"/>
            <a:ext cx="5607521" cy="5616595"/>
          </a:xfrm>
          <a:prstGeom prst="rect">
            <a:avLst/>
          </a:prstGeom>
        </p:spPr>
        <p:style>
          <a:lnRef idx="2">
            <a:schemeClr val="dk1"/>
          </a:lnRef>
          <a:fillRef idx="1">
            <a:schemeClr val="lt1"/>
          </a:fillRef>
          <a:effectRef idx="0">
            <a:schemeClr val="dk1"/>
          </a:effectRef>
          <a:fontRef idx="minor">
            <a:schemeClr val="dk1"/>
          </a:fontRef>
        </p:style>
      </p:pic>
      <p:cxnSp>
        <p:nvCxnSpPr>
          <p:cNvPr id="46" name="Straight Connector 45"/>
          <p:cNvCxnSpPr/>
          <p:nvPr/>
        </p:nvCxnSpPr>
        <p:spPr>
          <a:xfrm>
            <a:off x="3923928" y="248995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3923928" y="2480855"/>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923928" y="2909246"/>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V="1">
            <a:off x="2843808" y="1844824"/>
            <a:ext cx="648072" cy="144016"/>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2843808" y="1988840"/>
            <a:ext cx="144016"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a:off x="3491880" y="1844824"/>
            <a:ext cx="144016" cy="3240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a:off x="4788024" y="2738025"/>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Arrow Connector 61"/>
          <p:cNvCxnSpPr/>
          <p:nvPr/>
        </p:nvCxnSpPr>
        <p:spPr>
          <a:xfrm>
            <a:off x="4788024" y="2738025"/>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3" name="Straight Arrow Connector 62"/>
          <p:cNvCxnSpPr/>
          <p:nvPr/>
        </p:nvCxnSpPr>
        <p:spPr>
          <a:xfrm>
            <a:off x="4782732" y="3170073"/>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H="1">
            <a:off x="5364088" y="3170073"/>
            <a:ext cx="360040" cy="25892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Arrow Connector 66"/>
          <p:cNvCxnSpPr/>
          <p:nvPr/>
        </p:nvCxnSpPr>
        <p:spPr>
          <a:xfrm>
            <a:off x="5364088" y="3429000"/>
            <a:ext cx="180020" cy="2561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a:xfrm>
            <a:off x="5724128" y="3170073"/>
            <a:ext cx="144016" cy="2589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5076056" y="4005064"/>
            <a:ext cx="1296144" cy="0"/>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Arrow Connector 78"/>
          <p:cNvCxnSpPr/>
          <p:nvPr/>
        </p:nvCxnSpPr>
        <p:spPr>
          <a:xfrm>
            <a:off x="5070764" y="4005064"/>
            <a:ext cx="529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a:off x="6372200" y="4005064"/>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a:off x="5544108" y="4653136"/>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p:nvPr/>
        </p:nvCxnSpPr>
        <p:spPr>
          <a:xfrm>
            <a:off x="4788024" y="4653136"/>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Connector 92"/>
          <p:cNvCxnSpPr/>
          <p:nvPr/>
        </p:nvCxnSpPr>
        <p:spPr>
          <a:xfrm>
            <a:off x="4788024" y="4653136"/>
            <a:ext cx="756084" cy="0"/>
          </a:xfrm>
          <a:prstGeom prst="line">
            <a:avLst/>
          </a:prstGeom>
        </p:spPr>
        <p:style>
          <a:lnRef idx="2">
            <a:schemeClr val="dk1"/>
          </a:lnRef>
          <a:fillRef idx="0">
            <a:schemeClr val="dk1"/>
          </a:fillRef>
          <a:effectRef idx="1">
            <a:schemeClr val="dk1"/>
          </a:effectRef>
          <a:fontRef idx="minor">
            <a:schemeClr val="tx1"/>
          </a:fontRef>
        </p:style>
      </p:cxnSp>
      <p:sp>
        <p:nvSpPr>
          <p:cNvPr id="94" name="Title 1"/>
          <p:cNvSpPr txBox="1">
            <a:spLocks/>
          </p:cNvSpPr>
          <p:nvPr/>
        </p:nvSpPr>
        <p:spPr>
          <a:xfrm>
            <a:off x="6424" y="207395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a:t>
            </a:r>
            <a:endParaRPr lang="fa-IR" sz="2400" dirty="0">
              <a:solidFill>
                <a:schemeClr val="accent2">
                  <a:lumMod val="50000"/>
                </a:schemeClr>
              </a:solidFill>
              <a:cs typeface="Titr" pitchFamily="2" charset="-78"/>
            </a:endParaRPr>
          </a:p>
        </p:txBody>
      </p:sp>
      <p:cxnSp>
        <p:nvCxnSpPr>
          <p:cNvPr id="96" name="Straight Arrow Connector 95"/>
          <p:cNvCxnSpPr/>
          <p:nvPr/>
        </p:nvCxnSpPr>
        <p:spPr>
          <a:xfrm flipH="1">
            <a:off x="1043608" y="2148422"/>
            <a:ext cx="187220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7" name="Straight Arrow Connector 96"/>
          <p:cNvCxnSpPr/>
          <p:nvPr/>
        </p:nvCxnSpPr>
        <p:spPr>
          <a:xfrm flipH="1">
            <a:off x="1043608" y="2738025"/>
            <a:ext cx="288032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0" name="Title 1"/>
          <p:cNvSpPr txBox="1">
            <a:spLocks/>
          </p:cNvSpPr>
          <p:nvPr/>
        </p:nvSpPr>
        <p:spPr>
          <a:xfrm>
            <a:off x="84312" y="2569249"/>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endParaRPr lang="fa-IR" sz="2400" dirty="0">
              <a:solidFill>
                <a:schemeClr val="accent2">
                  <a:lumMod val="50000"/>
                </a:schemeClr>
              </a:solidFill>
              <a:cs typeface="Titr" pitchFamily="2" charset="-78"/>
            </a:endParaRPr>
          </a:p>
        </p:txBody>
      </p:sp>
      <p:cxnSp>
        <p:nvCxnSpPr>
          <p:cNvPr id="102" name="Straight Arrow Connector 101"/>
          <p:cNvCxnSpPr/>
          <p:nvPr/>
        </p:nvCxnSpPr>
        <p:spPr>
          <a:xfrm flipV="1">
            <a:off x="4788024" y="2909246"/>
            <a:ext cx="3024336" cy="448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3" name="Title 1"/>
          <p:cNvSpPr txBox="1">
            <a:spLocks/>
          </p:cNvSpPr>
          <p:nvPr/>
        </p:nvSpPr>
        <p:spPr>
          <a:xfrm>
            <a:off x="7836202" y="278405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3</a:t>
            </a:r>
            <a:endParaRPr lang="fa-IR" sz="2400" dirty="0">
              <a:solidFill>
                <a:schemeClr val="accent2">
                  <a:lumMod val="50000"/>
                </a:schemeClr>
              </a:solidFill>
              <a:cs typeface="Titr" pitchFamily="2" charset="-78"/>
            </a:endParaRPr>
          </a:p>
        </p:txBody>
      </p:sp>
      <p:cxnSp>
        <p:nvCxnSpPr>
          <p:cNvPr id="105" name="Straight Arrow Connector 104"/>
          <p:cNvCxnSpPr/>
          <p:nvPr/>
        </p:nvCxnSpPr>
        <p:spPr>
          <a:xfrm>
            <a:off x="5868144" y="3429000"/>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7" name="Title 1"/>
          <p:cNvSpPr txBox="1">
            <a:spLocks/>
          </p:cNvSpPr>
          <p:nvPr/>
        </p:nvSpPr>
        <p:spPr>
          <a:xfrm>
            <a:off x="7836202" y="3276447"/>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4</a:t>
            </a:r>
            <a:endParaRPr lang="fa-IR" sz="2400" dirty="0">
              <a:solidFill>
                <a:schemeClr val="accent2">
                  <a:lumMod val="50000"/>
                </a:schemeClr>
              </a:solidFill>
              <a:cs typeface="Titr" pitchFamily="2" charset="-78"/>
            </a:endParaRPr>
          </a:p>
        </p:txBody>
      </p:sp>
      <p:cxnSp>
        <p:nvCxnSpPr>
          <p:cNvPr id="109" name="Straight Arrow Connector 108"/>
          <p:cNvCxnSpPr/>
          <p:nvPr/>
        </p:nvCxnSpPr>
        <p:spPr>
          <a:xfrm>
            <a:off x="6372200" y="4149080"/>
            <a:ext cx="14401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0" name="Title 1"/>
          <p:cNvSpPr txBox="1">
            <a:spLocks/>
          </p:cNvSpPr>
          <p:nvPr/>
        </p:nvSpPr>
        <p:spPr>
          <a:xfrm>
            <a:off x="7763837" y="3973728"/>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5</a:t>
            </a:r>
            <a:endParaRPr lang="fa-IR" sz="2400" dirty="0">
              <a:solidFill>
                <a:schemeClr val="accent2">
                  <a:lumMod val="50000"/>
                </a:schemeClr>
              </a:solidFill>
              <a:cs typeface="Titr" pitchFamily="2" charset="-78"/>
            </a:endParaRPr>
          </a:p>
        </p:txBody>
      </p:sp>
      <p:cxnSp>
        <p:nvCxnSpPr>
          <p:cNvPr id="112" name="Straight Arrow Connector 111"/>
          <p:cNvCxnSpPr/>
          <p:nvPr/>
        </p:nvCxnSpPr>
        <p:spPr>
          <a:xfrm>
            <a:off x="5544108" y="4797152"/>
            <a:ext cx="229209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3" name="Title 1"/>
          <p:cNvSpPr txBox="1">
            <a:spLocks/>
          </p:cNvSpPr>
          <p:nvPr/>
        </p:nvSpPr>
        <p:spPr>
          <a:xfrm>
            <a:off x="7839534" y="462715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6</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404664"/>
            <a:ext cx="8305800" cy="1143000"/>
          </a:xfrm>
        </p:spPr>
        <p:txBody>
          <a:bodyPr/>
          <a:lstStyle/>
          <a:p>
            <a:r>
              <a:rPr lang="fa-IR" dirty="0" smtClean="0">
                <a:solidFill>
                  <a:schemeClr val="accent2">
                    <a:lumMod val="50000"/>
                  </a:schemeClr>
                </a:solidFill>
                <a:latin typeface="Arial" pitchFamily="34" charset="0"/>
                <a:cs typeface="Arial" pitchFamily="34" charset="0"/>
              </a:rPr>
              <a:t>فعالیت های پر سر وصدا مثل آهنگری –تعمیرگاه خودرو-واحد تعویض روغن موتور می بایست ازمحوطه مرکز محله دور شود.(راهنمای طراحی فضای شهری-پاکزاد)</a:t>
            </a:r>
            <a:endParaRPr lang="en-US" dirty="0">
              <a:solidFill>
                <a:schemeClr val="accent2">
                  <a:lumMod val="50000"/>
                </a:schemeClr>
              </a:solidFill>
              <a:latin typeface="Arial" pitchFamily="34" charset="0"/>
              <a:cs typeface="Arial" pitchFamily="34" charset="0"/>
            </a:endParaRPr>
          </a:p>
        </p:txBody>
      </p:sp>
      <p:cxnSp>
        <p:nvCxnSpPr>
          <p:cNvPr id="8" name="Straight Arrow Connector 7"/>
          <p:cNvCxnSpPr/>
          <p:nvPr/>
        </p:nvCxnSpPr>
        <p:spPr>
          <a:xfrm>
            <a:off x="4644008" y="1412776"/>
            <a:ext cx="0" cy="4320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Subtitle 2"/>
          <p:cNvSpPr>
            <a:spLocks noGrp="1"/>
          </p:cNvSpPr>
          <p:nvPr>
            <p:ph type="ctrTitle"/>
          </p:nvPr>
        </p:nvSpPr>
        <p:spPr>
          <a:xfrm>
            <a:off x="479326" y="1844824"/>
            <a:ext cx="8329364" cy="1045096"/>
          </a:xfrm>
        </p:spPr>
        <p:txBody>
          <a:bodyPr/>
          <a:lstStyle/>
          <a:p>
            <a:r>
              <a:rPr lang="fa-IR" sz="3200" dirty="0" smtClean="0">
                <a:solidFill>
                  <a:schemeClr val="tx1"/>
                </a:solidFill>
                <a:latin typeface="Arial" pitchFamily="34" charset="0"/>
                <a:cs typeface="Arial" pitchFamily="34" charset="0"/>
              </a:rPr>
              <a:t>مرکز محله کلپا فاقد کاربریهای با فعالیت پر سر و صدا که آرامش مرکز محله را از بین ببرد می باشد.</a:t>
            </a:r>
            <a:endParaRPr lang="en-US" sz="3200" dirty="0">
              <a:solidFill>
                <a:schemeClr val="tx1"/>
              </a:solidFill>
              <a:latin typeface="Arial" pitchFamily="34" charset="0"/>
              <a:cs typeface="Arial" pitchFamily="34" charset="0"/>
            </a:endParaRPr>
          </a:p>
        </p:txBody>
      </p:sp>
      <p:sp>
        <p:nvSpPr>
          <p:cNvPr id="10" name="Subtitle 2"/>
          <p:cNvSpPr txBox="1">
            <a:spLocks/>
          </p:cNvSpPr>
          <p:nvPr/>
        </p:nvSpPr>
        <p:spPr>
          <a:xfrm>
            <a:off x="679329" y="32849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کاربریهائی که باعث جذب افراد غیر ساکن و خودروهای غیر محلی در محل </a:t>
            </a:r>
          </a:p>
          <a:p>
            <a:r>
              <a:rPr lang="fa-IR" dirty="0" smtClean="0">
                <a:solidFill>
                  <a:schemeClr val="accent2">
                    <a:lumMod val="50000"/>
                  </a:schemeClr>
                </a:solidFill>
                <a:latin typeface="Arial" pitchFamily="34" charset="0"/>
                <a:cs typeface="Arial" pitchFamily="34" charset="0"/>
              </a:rPr>
              <a:t>می باشند(ادارات دولتی-نهادهاو....)بایستی حذف شوند.(راهنمای طراحی فضای شهری-پاکزاد)</a:t>
            </a:r>
            <a:endParaRPr lang="en-US" dirty="0">
              <a:solidFill>
                <a:schemeClr val="accent2">
                  <a:lumMod val="50000"/>
                </a:schemeClr>
              </a:solidFill>
              <a:latin typeface="Arial" pitchFamily="34" charset="0"/>
              <a:cs typeface="Arial" pitchFamily="34" charset="0"/>
            </a:endParaRPr>
          </a:p>
        </p:txBody>
      </p:sp>
      <p:cxnSp>
        <p:nvCxnSpPr>
          <p:cNvPr id="11" name="Straight Arrow Connector 10"/>
          <p:cNvCxnSpPr/>
          <p:nvPr/>
        </p:nvCxnSpPr>
        <p:spPr>
          <a:xfrm>
            <a:off x="4660598" y="4427984"/>
            <a:ext cx="0" cy="4320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Subtitle 2"/>
          <p:cNvSpPr txBox="1">
            <a:spLocks/>
          </p:cNvSpPr>
          <p:nvPr/>
        </p:nvSpPr>
        <p:spPr>
          <a:xfrm>
            <a:off x="600391" y="4888307"/>
            <a:ext cx="8329364" cy="1045096"/>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latin typeface="Arial" pitchFamily="34" charset="0"/>
                <a:cs typeface="Arial" pitchFamily="34" charset="0"/>
              </a:rPr>
              <a:t>فعالیتهای موجود در مرکز محله باید به گونه ای باشد که ((آرامش-خودمانی بودن-دنجی ))که از خصوصیات این فضاست حفظ شود.</a:t>
            </a:r>
            <a:endParaRPr lang="fa-IR"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908720"/>
            <a:ext cx="8305800" cy="1143000"/>
          </a:xfrm>
        </p:spPr>
        <p:txBody>
          <a:bodyPr/>
          <a:lstStyle/>
          <a:p>
            <a:r>
              <a:rPr lang="fa-IR" dirty="0" smtClean="0">
                <a:latin typeface="Arial" pitchFamily="34" charset="0"/>
                <a:cs typeface="Arial" pitchFamily="34" charset="0"/>
              </a:rPr>
              <a:t>کاربریهای موجود در مرکز محله که شامل فروشگاه مواد غذائی –نانوائی-لبنیاتی-خواربار فروشی-خدمات کامپیوتری-مشاور املاک و مسکن -نجاری-میوه فروشی-کاربریهای کمذهبی و فرهنگی و....کاربریهای هماهنگ با نیازهای ساکنین محله بوده و با یکدیگر سازگارند.</a:t>
            </a:r>
            <a:endParaRPr lang="en-US" dirty="0">
              <a:latin typeface="Arial" pitchFamily="34" charset="0"/>
              <a:cs typeface="Arial" pitchFamily="34" charset="0"/>
            </a:endParaRPr>
          </a:p>
        </p:txBody>
      </p:sp>
      <p:sp>
        <p:nvSpPr>
          <p:cNvPr id="4" name="Title 1"/>
          <p:cNvSpPr>
            <a:spLocks noGrp="1"/>
          </p:cNvSpPr>
          <p:nvPr>
            <p:ph type="ctrTitle"/>
          </p:nvPr>
        </p:nvSpPr>
        <p:spPr>
          <a:xfrm>
            <a:off x="2411760" y="476672"/>
            <a:ext cx="6336704" cy="792088"/>
          </a:xfrm>
        </p:spPr>
        <p:txBody>
          <a:bodyPr/>
          <a:lstStyle/>
          <a:p>
            <a:r>
              <a:rPr lang="fa-IR" sz="3200" dirty="0" smtClean="0">
                <a:solidFill>
                  <a:schemeClr val="accent2">
                    <a:lumMod val="50000"/>
                  </a:schemeClr>
                </a:solidFill>
                <a:latin typeface="Times New Roman"/>
                <a:ea typeface="Times New Roman"/>
                <a:cs typeface="B Nazanin"/>
              </a:rPr>
              <a:t>-سازگاری </a:t>
            </a:r>
            <a:r>
              <a:rPr lang="fa-IR" sz="3200" dirty="0">
                <a:solidFill>
                  <a:schemeClr val="accent2">
                    <a:lumMod val="50000"/>
                  </a:schemeClr>
                </a:solidFill>
                <a:latin typeface="Times New Roman"/>
                <a:ea typeface="Times New Roman"/>
                <a:cs typeface="B Nazanin"/>
              </a:rPr>
              <a:t>کاربری‌ها با یکدیگر. (ماتریس سازگاری)</a:t>
            </a:r>
            <a:r>
              <a:rPr lang="en-US" sz="3200" dirty="0">
                <a:solidFill>
                  <a:schemeClr val="accent2">
                    <a:lumMod val="50000"/>
                  </a:schemeClr>
                </a:solidFill>
                <a:latin typeface="Times New Roman"/>
                <a:ea typeface="Times New Roman"/>
                <a:cs typeface="Arial"/>
              </a:rPr>
              <a:t/>
            </a:r>
            <a:br>
              <a:rPr lang="en-US" sz="3200" dirty="0">
                <a:solidFill>
                  <a:schemeClr val="accent2">
                    <a:lumMod val="50000"/>
                  </a:schemeClr>
                </a:solidFill>
                <a:latin typeface="Times New Roman"/>
                <a:ea typeface="Times New Roman"/>
                <a:cs typeface="Arial"/>
              </a:rPr>
            </a:br>
            <a:endParaRPr lang="en-US" sz="3200" dirty="0">
              <a:solidFill>
                <a:schemeClr val="accent2">
                  <a:lumMod val="50000"/>
                </a:schemeClr>
              </a:solidFill>
              <a:cs typeface="Titr" pitchFamily="2" charset="-78"/>
            </a:endParaRPr>
          </a:p>
        </p:txBody>
      </p:sp>
      <p:sp>
        <p:nvSpPr>
          <p:cNvPr id="5" name="Title 1"/>
          <p:cNvSpPr txBox="1">
            <a:spLocks/>
          </p:cNvSpPr>
          <p:nvPr/>
        </p:nvSpPr>
        <p:spPr>
          <a:xfrm>
            <a:off x="323528" y="2420888"/>
            <a:ext cx="8568952" cy="7920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latin typeface="Times New Roman"/>
                <a:ea typeface="Times New Roman"/>
                <a:cs typeface="B Nazanin"/>
              </a:rPr>
              <a:t>در مرکز محله کاربریهای آموزشی-فرهنگی-مذهبی و  تجاری هماهنگ با نیازهای محله میتوانند در کنار یکدیگر قرار گیرند.(راهنمای طراحی فضاهای شهری-پاکزاد)</a:t>
            </a:r>
            <a:endParaRPr lang="fa-IR" sz="2400" dirty="0">
              <a:solidFill>
                <a:schemeClr val="accent2">
                  <a:lumMod val="50000"/>
                </a:schemeClr>
              </a:solidFill>
              <a:cs typeface="Titr" pitchFamily="2" charset="-78"/>
            </a:endParaRPr>
          </a:p>
        </p:txBody>
      </p:sp>
      <p:sp>
        <p:nvSpPr>
          <p:cNvPr id="6" name="Title 1"/>
          <p:cNvSpPr txBox="1">
            <a:spLocks/>
          </p:cNvSpPr>
          <p:nvPr/>
        </p:nvSpPr>
        <p:spPr>
          <a:xfrm>
            <a:off x="3851920" y="5229200"/>
            <a:ext cx="5040560"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2">
                    <a:lumMod val="60000"/>
                    <a:lumOff val="40000"/>
                  </a:schemeClr>
                </a:solidFill>
                <a:latin typeface="Times New Roman"/>
                <a:ea typeface="Times New Roman"/>
                <a:cs typeface="B Nazanin"/>
              </a:rPr>
              <a:t>در مرکز محله ساختمانهای شاخص و بلند مانند منار مسجد و فرهنگی باید</a:t>
            </a:r>
          </a:p>
          <a:p>
            <a:r>
              <a:rPr lang="fa-IR" sz="3200" dirty="0" smtClean="0">
                <a:solidFill>
                  <a:schemeClr val="tx2">
                    <a:lumMod val="60000"/>
                    <a:lumOff val="40000"/>
                  </a:schemeClr>
                </a:solidFill>
                <a:latin typeface="Times New Roman"/>
                <a:ea typeface="Times New Roman"/>
                <a:cs typeface="B Nazanin"/>
              </a:rPr>
              <a:t>وجود داشته باشد که در مرکز محله کلپا اینگونه است.(راهنمای طراحی فضاهای شهری-پاکزاد)</a:t>
            </a:r>
            <a:endParaRPr lang="fa-IR" sz="3200" dirty="0">
              <a:solidFill>
                <a:schemeClr val="accent2">
                  <a:lumMod val="50000"/>
                </a:schemeClr>
              </a:solidFill>
              <a:cs typeface="Titr"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271" y="3645024"/>
            <a:ext cx="3469010" cy="23040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670" y="1052736"/>
            <a:ext cx="8305800" cy="1143000"/>
          </a:xfrm>
        </p:spPr>
        <p:txBody>
          <a:bodyPr/>
          <a:lstStyle/>
          <a:p>
            <a:r>
              <a:rPr lang="fa-IR" dirty="0" smtClean="0">
                <a:latin typeface="Arial" pitchFamily="34" charset="0"/>
                <a:cs typeface="Arial" pitchFamily="34" charset="0"/>
              </a:rPr>
              <a:t>عموما کاربریهای موجود در مرکز محله کلپا سازگار با مرکز محله ودر جهت استفاده ساکنان مرکز محله می باشند اما وجود کاربری دادگستری و بیمارستان اکباتان و کانون وکلای دادگستری در نزدیکی مرکز محله باعث ایجاد تردد بی ضابطه و شلوغی بیش از اندازه و تردد بالای ماشین از مرکز محله شده است.</a:t>
            </a:r>
            <a:endParaRPr lang="en-US" dirty="0">
              <a:latin typeface="Arial" pitchFamily="34" charset="0"/>
              <a:cs typeface="Arial" pitchFamily="34" charset="0"/>
            </a:endParaRPr>
          </a:p>
        </p:txBody>
      </p:sp>
      <p:sp>
        <p:nvSpPr>
          <p:cNvPr id="2" name="Title 1"/>
          <p:cNvSpPr>
            <a:spLocks noGrp="1"/>
          </p:cNvSpPr>
          <p:nvPr>
            <p:ph type="ctrTitle"/>
          </p:nvPr>
        </p:nvSpPr>
        <p:spPr>
          <a:xfrm>
            <a:off x="514670" y="332656"/>
            <a:ext cx="8305800" cy="576064"/>
          </a:xfrm>
        </p:spPr>
        <p:txBody>
          <a:bodyPr/>
          <a:lstStyle/>
          <a:p>
            <a:pPr algn="r" defTabSz="1221913" rtl="1">
              <a:spcBef>
                <a:spcPts val="0"/>
              </a:spcBef>
              <a:defRPr/>
            </a:pPr>
            <a:r>
              <a:rPr lang="fa-IR" sz="3200" dirty="0">
                <a:solidFill>
                  <a:schemeClr val="tx1"/>
                </a:solidFill>
                <a:latin typeface="Arial" pitchFamily="34" charset="0"/>
                <a:cs typeface="Arial" pitchFamily="34" charset="0"/>
              </a:rPr>
              <a:t>شناسایی کاربری های ناسازگار موجود در </a:t>
            </a:r>
            <a:r>
              <a:rPr lang="fa-IR" sz="3200" dirty="0" smtClean="0">
                <a:solidFill>
                  <a:schemeClr val="tx1"/>
                </a:solidFill>
                <a:latin typeface="Arial" pitchFamily="34" charset="0"/>
                <a:cs typeface="Arial" pitchFamily="34" charset="0"/>
              </a:rPr>
              <a:t>فضا</a:t>
            </a:r>
            <a:endParaRPr lang="fa-IR" sz="32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56992"/>
            <a:ext cx="1944216" cy="170000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331269"/>
            <a:ext cx="2002493" cy="172133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344130"/>
            <a:ext cx="1944215" cy="169561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3356992"/>
            <a:ext cx="1944214" cy="1712870"/>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a:stCxn id="4" idx="2"/>
          </p:cNvCxnSpPr>
          <p:nvPr/>
        </p:nvCxnSpPr>
        <p:spPr>
          <a:xfrm>
            <a:off x="1295636" y="5057001"/>
            <a:ext cx="0" cy="60424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2609176" y="58087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بیمارستان</a:t>
            </a:r>
            <a:endParaRPr lang="fa-IR" sz="2000" dirty="0">
              <a:solidFill>
                <a:schemeClr val="accent2">
                  <a:lumMod val="50000"/>
                </a:schemeClr>
              </a:solidFill>
              <a:cs typeface="Titr" pitchFamily="2" charset="-78"/>
            </a:endParaRPr>
          </a:p>
        </p:txBody>
      </p:sp>
      <p:cxnSp>
        <p:nvCxnSpPr>
          <p:cNvPr id="12" name="Straight Arrow Connector 11"/>
          <p:cNvCxnSpPr>
            <a:stCxn id="5" idx="2"/>
          </p:cNvCxnSpPr>
          <p:nvPr/>
        </p:nvCxnSpPr>
        <p:spPr>
          <a:xfrm flipH="1">
            <a:off x="3413006" y="5052604"/>
            <a:ext cx="1" cy="6086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itle 1"/>
          <p:cNvSpPr txBox="1">
            <a:spLocks/>
          </p:cNvSpPr>
          <p:nvPr/>
        </p:nvSpPr>
        <p:spPr>
          <a:xfrm>
            <a:off x="655948" y="581364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15" name="Straight Arrow Connector 14"/>
          <p:cNvCxnSpPr>
            <a:stCxn id="6" idx="2"/>
          </p:cNvCxnSpPr>
          <p:nvPr/>
        </p:nvCxnSpPr>
        <p:spPr>
          <a:xfrm flipH="1">
            <a:off x="5616115" y="5039742"/>
            <a:ext cx="1" cy="6215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itle 1"/>
          <p:cNvSpPr txBox="1">
            <a:spLocks/>
          </p:cNvSpPr>
          <p:nvPr/>
        </p:nvSpPr>
        <p:spPr>
          <a:xfrm>
            <a:off x="4824027" y="58087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18" name="Straight Arrow Connector 17"/>
          <p:cNvCxnSpPr>
            <a:stCxn id="7" idx="2"/>
          </p:cNvCxnSpPr>
          <p:nvPr/>
        </p:nvCxnSpPr>
        <p:spPr>
          <a:xfrm>
            <a:off x="7848363" y="5069862"/>
            <a:ext cx="0" cy="7389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itle 1"/>
          <p:cNvSpPr txBox="1">
            <a:spLocks/>
          </p:cNvSpPr>
          <p:nvPr/>
        </p:nvSpPr>
        <p:spPr>
          <a:xfrm>
            <a:off x="7071083" y="61311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کانون وکلای دادگستری</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385197722"/>
      </p:ext>
    </p:extLst>
  </p:cSld>
  <p:clrMapOvr>
    <a:masterClrMapping/>
  </p:clrMapOvr>
  <p:transition spd="slow">
    <p:cove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620688"/>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عملکرد</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112167405"/>
              </p:ext>
            </p:extLst>
          </p:nvPr>
        </p:nvGraphicFramePr>
        <p:xfrm>
          <a:off x="611560" y="1326700"/>
          <a:ext cx="7992888" cy="5434889"/>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baseline="0" dirty="0" smtClean="0"/>
                        <a:t>1-تردد بالای سواره عاملی در جهت کاهش ایمنی پیاده و حضور پذیری ساکنین محله</a:t>
                      </a:r>
                    </a:p>
                    <a:p>
                      <a:pPr algn="r"/>
                      <a:r>
                        <a:rPr lang="fa-IR" baseline="0" dirty="0" smtClean="0"/>
                        <a:t>2-عدم وجود نور پردازی مناسب در شب عاملی در جهت کاهش امنیت مرکز محله</a:t>
                      </a:r>
                    </a:p>
                    <a:p>
                      <a:pPr algn="r"/>
                      <a:r>
                        <a:rPr lang="fa-IR" baseline="0" dirty="0" smtClean="0"/>
                        <a:t>3-وجود عقب نشینی بناها و وجود فضاهای پنهان شده به وسیله پوشش گیاهی عاملی در جهت کاهش امنیت</a:t>
                      </a:r>
                    </a:p>
                    <a:p>
                      <a:pPr algn="r"/>
                      <a:r>
                        <a:rPr lang="fa-IR" baseline="0" dirty="0" smtClean="0"/>
                        <a:t>4-نبود کاربریهای عمومی با مساحت بالا(کاربری فضای سبز و ورزشی و...)</a:t>
                      </a:r>
                    </a:p>
                    <a:p>
                      <a:pPr algn="r"/>
                      <a:r>
                        <a:rPr lang="fa-IR" baseline="0" dirty="0" smtClean="0"/>
                        <a:t>5-عدم وجود کف پوشش گیاهی و موانع جداکننده مسیرهای سواره و پیاده برای آرام سازی معبرمرکز محله</a:t>
                      </a:r>
                    </a:p>
                    <a:p>
                      <a:pPr algn="r"/>
                      <a:r>
                        <a:rPr lang="fa-IR" baseline="0" dirty="0" smtClean="0"/>
                        <a:t>6-عدم وجود پوشش گیاهی و فضای سبز در مرکز محله عاملی در جهت کاهش آسایش اقلیمی</a:t>
                      </a:r>
                    </a:p>
                    <a:p>
                      <a:pPr algn="r"/>
                      <a:r>
                        <a:rPr lang="fa-IR" baseline="0" dirty="0" smtClean="0"/>
                        <a:t>7-نفوذپذیری پائین محله</a:t>
                      </a:r>
                    </a:p>
                  </a:txBody>
                  <a:tcPr/>
                </a:tc>
                <a:tc>
                  <a:txBody>
                    <a:bodyPr/>
                    <a:lstStyle/>
                    <a:p>
                      <a:pPr algn="r"/>
                      <a:r>
                        <a:rPr lang="fa-IR" dirty="0" smtClean="0"/>
                        <a:t>1-وجود</a:t>
                      </a:r>
                      <a:r>
                        <a:rPr lang="fa-IR" baseline="0" dirty="0" smtClean="0"/>
                        <a:t> قرارگاههای رفتاری فرا محله ای و محله ای عاملی در جهت رنگ تعلق بخشیدن فضا از سوی ساکنین</a:t>
                      </a:r>
                    </a:p>
                    <a:p>
                      <a:pPr algn="r"/>
                      <a:r>
                        <a:rPr lang="fa-IR" baseline="0" dirty="0" smtClean="0"/>
                        <a:t>2-فرصت استفاده از نظارت ساکنان به فضا به منظور حفظ امنیت </a:t>
                      </a:r>
                    </a:p>
                    <a:p>
                      <a:pPr algn="r"/>
                      <a:r>
                        <a:rPr lang="fa-IR" baseline="0" dirty="0" smtClean="0"/>
                        <a:t>3-فرصت ایجاد فضاهائی برای ایستادن و گفتگو و افزایش تعاملات اجتماعی و قدم زدن در فضا</a:t>
                      </a:r>
                    </a:p>
                    <a:p>
                      <a:pPr algn="r"/>
                      <a:r>
                        <a:rPr lang="fa-IR" baseline="0" dirty="0" smtClean="0"/>
                        <a:t>4-فرصت ایجاد فضاهای عمومی و مبلمان شهری مناسب و عناصر سرزنده کننده فضا</a:t>
                      </a:r>
                    </a:p>
                    <a:p>
                      <a:pPr algn="r"/>
                      <a:r>
                        <a:rPr lang="fa-IR" baseline="0" dirty="0" smtClean="0"/>
                        <a:t>5-فرصت ایجاد یک فضای شهری همه شمول</a:t>
                      </a:r>
                    </a:p>
                    <a:p>
                      <a:pPr algn="r"/>
                      <a:r>
                        <a:rPr lang="fa-IR" baseline="0" dirty="0" smtClean="0"/>
                        <a:t>6-سازگاری کاربریهابا یکدیگر و با مکان</a:t>
                      </a:r>
                    </a:p>
                    <a:p>
                      <a:pPr algn="r"/>
                      <a:r>
                        <a:rPr lang="fa-IR" baseline="0" dirty="0" smtClean="0"/>
                        <a:t>7-عدم وجود کاربریهای پر سر و صدادر مرکز محله و وجودکاربریهای تجاری مناسب محله عاملی در جهت جذب جمعیت</a:t>
                      </a:r>
                    </a:p>
                    <a:p>
                      <a:pPr algn="r"/>
                      <a:r>
                        <a:rPr lang="fa-IR" baseline="0" dirty="0" smtClean="0"/>
                        <a:t>8-جهت گیری ساختمان ها به مرکز محله و وجود </a:t>
                      </a:r>
                    </a:p>
                    <a:p>
                      <a:pPr algn="r"/>
                      <a:r>
                        <a:rPr lang="fa-IR" baseline="0" dirty="0" smtClean="0"/>
                        <a:t>چشمان محله عاملی در جهت تامین امنیت </a:t>
                      </a:r>
                      <a:endParaRPr lang="en-US" dirty="0"/>
                    </a:p>
                  </a:txBody>
                  <a:tcPr/>
                </a:tc>
              </a:tr>
            </a:tbl>
          </a:graphicData>
        </a:graphic>
      </p:graphicFrame>
    </p:spTree>
    <p:extLst>
      <p:ext uri="{BB962C8B-B14F-4D97-AF65-F5344CB8AC3E}">
        <p14:creationId xmlns:p14="http://schemas.microsoft.com/office/powerpoint/2010/main" val="3952147253"/>
      </p:ext>
    </p:extLst>
  </p:cSld>
  <p:clrMapOvr>
    <a:masterClrMapping/>
  </p:clrMapOvr>
  <p:transition spd="slow">
    <p:cove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ریخت</a:t>
            </a:r>
            <a:endParaRPr lang="en-US" sz="6600" dirty="0"/>
          </a:p>
        </p:txBody>
      </p:sp>
    </p:spTree>
    <p:extLst>
      <p:ext uri="{BB962C8B-B14F-4D97-AF65-F5344CB8AC3E}">
        <p14:creationId xmlns:p14="http://schemas.microsoft.com/office/powerpoint/2010/main" val="3580122552"/>
      </p:ext>
    </p:extLst>
  </p:cSld>
  <p:clrMapOvr>
    <a:masterClrMapping/>
  </p:clrMapOvr>
  <p:transition spd="slow">
    <p:cove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ریخت</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کاربری ها</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سلسله مراتب دسترسی</a:t>
            </a:r>
            <a:endParaRPr lang="en-US" sz="2000" b="1" dirty="0"/>
          </a:p>
        </p:txBody>
      </p:sp>
      <p:sp>
        <p:nvSpPr>
          <p:cNvPr id="22" name="Rectangle 21"/>
          <p:cNvSpPr/>
          <p:nvPr/>
        </p:nvSpPr>
        <p:spPr>
          <a:xfrm>
            <a:off x="6948264"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ویزگی های بافت</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وضع شبکه ارتباطی</a:t>
            </a:r>
            <a:endParaRPr lang="en-US" sz="2000" b="1" dirty="0"/>
          </a:p>
        </p:txBody>
      </p:sp>
    </p:spTree>
    <p:extLst>
      <p:ext uri="{BB962C8B-B14F-4D97-AF65-F5344CB8AC3E}">
        <p14:creationId xmlns:p14="http://schemas.microsoft.com/office/powerpoint/2010/main" val="2845496627"/>
      </p:ext>
    </p:extLst>
  </p:cSld>
  <p:clrMapOvr>
    <a:masterClrMapping/>
  </p:clrMapOvr>
  <p:transition spd="slow">
    <p:cove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450555663"/>
              </p:ext>
            </p:extLst>
          </p:nvPr>
        </p:nvGraphicFramePr>
        <p:xfrm>
          <a:off x="323528" y="1052736"/>
          <a:ext cx="8352928" cy="5791200"/>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0" indent="0" algn="r" rtl="1">
                        <a:buFont typeface="+mj-lt"/>
                        <a:buNone/>
                      </a:pPr>
                      <a:r>
                        <a:rPr lang="en-US" sz="2800" dirty="0" smtClean="0">
                          <a:latin typeface="BNazanin"/>
                          <a:cs typeface="+mj-cs"/>
                        </a:rPr>
                        <a:t>-</a:t>
                      </a:r>
                      <a:r>
                        <a:rPr lang="fa-IR" sz="2800" dirty="0" smtClean="0">
                          <a:latin typeface="BNazanin"/>
                          <a:cs typeface="+mj-cs"/>
                        </a:rPr>
                        <a:t>شناسایی کاربری های موجود در فضا (مسکونی، تجاری و...) (بطور کلی)</a:t>
                      </a:r>
                      <a:endParaRPr lang="fa-IR" sz="2800" baseline="0" dirty="0" smtClean="0">
                        <a:latin typeface="BNazanin"/>
                        <a:cs typeface="+mj-cs"/>
                      </a:endParaRPr>
                    </a:p>
                    <a:p>
                      <a:pPr marL="514350" indent="-514350" algn="r" rtl="1">
                        <a:buFont typeface="+mj-lt"/>
                        <a:buAutoNum type="arabicPeriod"/>
                      </a:pPr>
                      <a:endParaRPr lang="fa-IR" sz="2800" dirty="0" smtClean="0">
                        <a:latin typeface="BNazanin"/>
                        <a:cs typeface="+mj-cs"/>
                      </a:endParaRPr>
                    </a:p>
                    <a:p>
                      <a:pPr marL="0" indent="0" algn="r" rtl="1">
                        <a:buFont typeface="+mj-lt"/>
                        <a:buNone/>
                      </a:pPr>
                      <a:r>
                        <a:rPr lang="en-US" sz="2800" dirty="0" smtClean="0">
                          <a:latin typeface="BNazanin"/>
                          <a:cs typeface="+mj-cs"/>
                        </a:rPr>
                        <a:t>-</a:t>
                      </a:r>
                      <a:r>
                        <a:rPr lang="fa-IR" sz="2800" dirty="0" smtClean="0">
                          <a:latin typeface="BNazanin"/>
                          <a:cs typeface="+mj-cs"/>
                        </a:rPr>
                        <a:t>شناسایی کاربری عمده فضا و کاربری های مورد نیاز (مثلا فضای سبز و...) (بطور کلی)</a:t>
                      </a:r>
                      <a:endParaRPr lang="fa-IR" sz="2800" baseline="0" dirty="0" smtClean="0">
                        <a:latin typeface="BNazanin"/>
                        <a:cs typeface="+mj-cs"/>
                      </a:endParaRPr>
                    </a:p>
                    <a:p>
                      <a:pPr marL="514350" indent="-514350" algn="r" rtl="1">
                        <a:buFont typeface="+mj-lt"/>
                        <a:buAutoNum type="arabicPeriod"/>
                      </a:pPr>
                      <a:endParaRPr lang="fa-IR" sz="2800" baseline="0" dirty="0" smtClean="0">
                        <a:latin typeface="BNazanin"/>
                        <a:cs typeface="+mj-cs"/>
                      </a:endParaRPr>
                    </a:p>
                    <a:p>
                      <a:pPr marL="0" marR="0" indent="0" algn="r" defTabSz="1221913" rtl="1" eaLnBrk="1" fontAlgn="auto" latinLnBrk="0" hangingPunct="1">
                        <a:lnSpc>
                          <a:spcPct val="100000"/>
                        </a:lnSpc>
                        <a:spcBef>
                          <a:spcPts val="0"/>
                        </a:spcBef>
                        <a:spcAft>
                          <a:spcPts val="0"/>
                        </a:spcAft>
                        <a:buClrTx/>
                        <a:buSzTx/>
                        <a:buFont typeface="+mj-lt"/>
                        <a:buNone/>
                        <a:tabLst/>
                        <a:defRPr/>
                      </a:pPr>
                      <a:r>
                        <a:rPr lang="en-US" sz="2800" dirty="0" smtClean="0">
                          <a:latin typeface="BNazanin"/>
                          <a:cs typeface="+mj-cs"/>
                        </a:rPr>
                        <a:t>-</a:t>
                      </a:r>
                      <a:r>
                        <a:rPr lang="fa-IR" sz="2800" dirty="0" smtClean="0">
                          <a:latin typeface="BNazanin"/>
                          <a:cs typeface="+mj-cs"/>
                        </a:rPr>
                        <a:t>شناسایی کاربری های ناسازگار موجود در فضا (مثلا کارگاهی و...) (بطور کلی)</a:t>
                      </a:r>
                      <a:endParaRPr lang="fa-IR" sz="2800" baseline="0" dirty="0" smtClean="0">
                        <a:latin typeface="BNazanin"/>
                        <a:cs typeface="+mj-cs"/>
                      </a:endParaRPr>
                    </a:p>
                    <a:p>
                      <a:pPr algn="r"/>
                      <a:endParaRPr lang="fa-IR" sz="280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r>
                        <a:rPr lang="fa-IR" sz="3200" dirty="0" smtClean="0">
                          <a:latin typeface="BNazanin"/>
                          <a:cs typeface="+mj-cs"/>
                        </a:rPr>
                        <a:t>کاربری ها</a:t>
                      </a:r>
                      <a:endParaRPr lang="fa-IR" sz="3200" kern="1200" dirty="0" smtClean="0">
                        <a:solidFill>
                          <a:schemeClr val="tx1"/>
                        </a:solidFill>
                        <a:latin typeface="BNazanin"/>
                        <a:ea typeface="+mn-ea"/>
                        <a:cs typeface="+mj-cs"/>
                      </a:endParaRPr>
                    </a:p>
                    <a:p>
                      <a:pPr algn="r"/>
                      <a:endParaRPr lang="fa-IR" sz="2400" dirty="0" smtClean="0"/>
                    </a:p>
                  </a:txBody>
                  <a:tcPr/>
                </a:tc>
              </a:tr>
            </a:tbl>
          </a:graphicData>
        </a:graphic>
      </p:graphicFrame>
    </p:spTree>
    <p:extLst>
      <p:ext uri="{BB962C8B-B14F-4D97-AF65-F5344CB8AC3E}">
        <p14:creationId xmlns:p14="http://schemas.microsoft.com/office/powerpoint/2010/main" val="1787478325"/>
      </p:ext>
    </p:extLst>
  </p:cSld>
  <p:clrMapOvr>
    <a:masterClrMapping/>
  </p:clrMapOvr>
  <p:transition spd="slow">
    <p:cove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483768" y="1268760"/>
            <a:ext cx="6544359" cy="432048"/>
          </a:xfrm>
        </p:spPr>
        <p:txBody>
          <a:bodyPr/>
          <a:lstStyle/>
          <a:p>
            <a:r>
              <a:rPr lang="fa-IR" sz="2400" dirty="0" smtClean="0">
                <a:solidFill>
                  <a:schemeClr val="tx1"/>
                </a:solidFill>
                <a:latin typeface="Arial" pitchFamily="34" charset="0"/>
                <a:cs typeface="Arial" pitchFamily="34" charset="0"/>
              </a:rPr>
              <a:t>کاربریهای موجود در مرکز محله شامل سه دسته کاربری میباشد:</a:t>
            </a:r>
            <a:endParaRPr lang="en-US" sz="2400" dirty="0">
              <a:solidFill>
                <a:schemeClr val="tx1"/>
              </a:solidFill>
              <a:latin typeface="Arial" pitchFamily="34" charset="0"/>
              <a:cs typeface="Arial" pitchFamily="34" charset="0"/>
            </a:endParaRPr>
          </a:p>
        </p:txBody>
      </p:sp>
      <p:sp>
        <p:nvSpPr>
          <p:cNvPr id="4" name="Rectangle 3"/>
          <p:cNvSpPr/>
          <p:nvPr/>
        </p:nvSpPr>
        <p:spPr>
          <a:xfrm>
            <a:off x="1043608" y="548680"/>
            <a:ext cx="7819366" cy="523220"/>
          </a:xfrm>
          <a:prstGeom prst="rect">
            <a:avLst/>
          </a:prstGeom>
        </p:spPr>
        <p:txBody>
          <a:bodyPr wrap="square">
            <a:spAutoFit/>
          </a:bodyPr>
          <a:lstStyle/>
          <a:p>
            <a:pPr algn="r" rtl="1"/>
            <a:r>
              <a:rPr lang="fa-IR" sz="2800" dirty="0">
                <a:solidFill>
                  <a:schemeClr val="accent3">
                    <a:lumMod val="50000"/>
                  </a:schemeClr>
                </a:solidFill>
                <a:latin typeface="Arial" pitchFamily="34" charset="0"/>
                <a:cs typeface="Arial" pitchFamily="34" charset="0"/>
              </a:rPr>
              <a:t>شناسایی کاربری های موجود در فضا (مسکونی، تجاری و</a:t>
            </a:r>
            <a:r>
              <a:rPr lang="fa-IR" sz="2800" dirty="0" smtClean="0">
                <a:solidFill>
                  <a:schemeClr val="accent3">
                    <a:lumMod val="50000"/>
                  </a:schemeClr>
                </a:solidFill>
                <a:latin typeface="Arial" pitchFamily="34" charset="0"/>
                <a:cs typeface="Arial" pitchFamily="34" charset="0"/>
              </a:rPr>
              <a:t>...)</a:t>
            </a:r>
            <a:endParaRPr lang="fa-IR" sz="2800" dirty="0">
              <a:solidFill>
                <a:schemeClr val="accent3">
                  <a:lumMod val="50000"/>
                </a:schemeClr>
              </a:solidFill>
              <a:latin typeface="Arial" pitchFamily="34" charset="0"/>
              <a:cs typeface="Arial" pitchFamily="34" charset="0"/>
            </a:endParaRPr>
          </a:p>
        </p:txBody>
      </p:sp>
      <p:sp>
        <p:nvSpPr>
          <p:cNvPr id="5" name="Title 1"/>
          <p:cNvSpPr txBox="1">
            <a:spLocks/>
          </p:cNvSpPr>
          <p:nvPr/>
        </p:nvSpPr>
        <p:spPr>
          <a:xfrm>
            <a:off x="4283968" y="1822069"/>
            <a:ext cx="4773551" cy="39604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tx1"/>
                </a:solidFill>
                <a:latin typeface="Arial" pitchFamily="34" charset="0"/>
                <a:cs typeface="Arial" pitchFamily="34" charset="0"/>
              </a:rPr>
              <a:t>1- کاربریهای مسکونی موجود در مرکز محله</a:t>
            </a:r>
            <a:endParaRPr lang="fa-IR" sz="2400" dirty="0">
              <a:solidFill>
                <a:schemeClr val="tx1"/>
              </a:solidFill>
              <a:latin typeface="Arial" pitchFamily="34" charset="0"/>
              <a:cs typeface="Arial" pitchFamily="34" charset="0"/>
            </a:endParaRPr>
          </a:p>
        </p:txBody>
      </p:sp>
      <p:sp>
        <p:nvSpPr>
          <p:cNvPr id="6" name="Title 1"/>
          <p:cNvSpPr txBox="1">
            <a:spLocks/>
          </p:cNvSpPr>
          <p:nvPr/>
        </p:nvSpPr>
        <p:spPr>
          <a:xfrm>
            <a:off x="4499536" y="2242525"/>
            <a:ext cx="4536503" cy="39604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tx1"/>
                </a:solidFill>
                <a:latin typeface="Arial" pitchFamily="34" charset="0"/>
                <a:cs typeface="Arial" pitchFamily="34" charset="0"/>
              </a:rPr>
              <a:t>2- کاربریهای خدماتی مورد نیاز مرکز محله</a:t>
            </a:r>
            <a:endParaRPr lang="fa-IR" sz="2400" dirty="0">
              <a:solidFill>
                <a:schemeClr val="tx1"/>
              </a:solidFill>
              <a:latin typeface="Arial" pitchFamily="34" charset="0"/>
              <a:cs typeface="Arial" pitchFamily="34" charset="0"/>
            </a:endParaRPr>
          </a:p>
        </p:txBody>
      </p:sp>
      <p:sp>
        <p:nvSpPr>
          <p:cNvPr id="7" name="Title 1"/>
          <p:cNvSpPr txBox="1">
            <a:spLocks/>
          </p:cNvSpPr>
          <p:nvPr/>
        </p:nvSpPr>
        <p:spPr>
          <a:xfrm>
            <a:off x="1475656" y="2669906"/>
            <a:ext cx="7992887" cy="39604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tx1"/>
                </a:solidFill>
                <a:latin typeface="Arial" pitchFamily="34" charset="0"/>
                <a:cs typeface="Arial" pitchFamily="34" charset="0"/>
              </a:rPr>
              <a:t>3-کاربریهای مذهبی و فرهنگی که عنصر هویت بخش مرکز محله می باشند.</a:t>
            </a:r>
            <a:endParaRPr lang="fa-IR" sz="2400" dirty="0">
              <a:solidFill>
                <a:schemeClr val="tx1"/>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89040"/>
            <a:ext cx="2729880" cy="1863143"/>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1457" y="3759368"/>
            <a:ext cx="2756157" cy="186314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3759368"/>
            <a:ext cx="2756157" cy="1843321"/>
          </a:xfrm>
          <a:prstGeom prst="rect">
            <a:avLst/>
          </a:prstGeom>
        </p:spPr>
        <p:style>
          <a:lnRef idx="2">
            <a:schemeClr val="dk1"/>
          </a:lnRef>
          <a:fillRef idx="1">
            <a:schemeClr val="lt1"/>
          </a:fillRef>
          <a:effectRef idx="0">
            <a:schemeClr val="dk1"/>
          </a:effectRef>
          <a:fontRef idx="minor">
            <a:schemeClr val="dk1"/>
          </a:fontRef>
        </p:style>
      </p:pic>
      <p:sp>
        <p:nvSpPr>
          <p:cNvPr id="11" name="Rectangle 10"/>
          <p:cNvSpPr/>
          <p:nvPr/>
        </p:nvSpPr>
        <p:spPr>
          <a:xfrm>
            <a:off x="3105661" y="6093296"/>
            <a:ext cx="3684022" cy="400110"/>
          </a:xfrm>
          <a:prstGeom prst="rect">
            <a:avLst/>
          </a:prstGeom>
        </p:spPr>
        <p:txBody>
          <a:bodyPr wrap="none">
            <a:spAutoFit/>
          </a:bodyPr>
          <a:lstStyle/>
          <a:p>
            <a:r>
              <a:rPr lang="fa-IR" sz="2000" dirty="0">
                <a:solidFill>
                  <a:schemeClr val="accent3">
                    <a:lumMod val="50000"/>
                  </a:schemeClr>
                </a:solidFill>
                <a:latin typeface="Arial" pitchFamily="34" charset="0"/>
                <a:cs typeface="Arial" pitchFamily="34" charset="0"/>
              </a:rPr>
              <a:t>کاربریهای مسکونی موجود در مرکز محله</a:t>
            </a:r>
            <a:endParaRPr lang="en-US" sz="2000" dirty="0">
              <a:solidFill>
                <a:schemeClr val="accent3">
                  <a:lumMod val="50000"/>
                </a:schemeClr>
              </a:solidFill>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508104" y="4077071"/>
            <a:ext cx="4657925" cy="417979"/>
          </a:xfrm>
        </p:spPr>
        <p:txBody>
          <a:bodyPr/>
          <a:lstStyle/>
          <a:p>
            <a:r>
              <a:rPr lang="fa-IR" sz="2400" dirty="0" smtClean="0">
                <a:solidFill>
                  <a:schemeClr val="accent2">
                    <a:lumMod val="50000"/>
                  </a:schemeClr>
                </a:solidFill>
                <a:latin typeface="Times New Roman"/>
                <a:ea typeface="Times New Roman"/>
                <a:cs typeface="B Nazanin"/>
              </a:rPr>
              <a:t>کاربریها در مرکز محله کلپا</a:t>
            </a:r>
            <a:endParaRPr lang="en-US" sz="2400" dirty="0">
              <a:solidFill>
                <a:schemeClr val="accent2">
                  <a:lumMod val="50000"/>
                </a:schemeClr>
              </a:solidFill>
              <a:cs typeface="Titr"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224" y="1268760"/>
            <a:ext cx="4302618" cy="4215476"/>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5033958" y="3365291"/>
            <a:ext cx="144016" cy="26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p:nvPr/>
        </p:nvCxnSpPr>
        <p:spPr>
          <a:xfrm>
            <a:off x="5004048" y="2204864"/>
            <a:ext cx="21602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7" idx="3"/>
          </p:cNvCxnSpPr>
          <p:nvPr/>
        </p:nvCxnSpPr>
        <p:spPr>
          <a:xfrm>
            <a:off x="5177974" y="3499554"/>
            <a:ext cx="198631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348533" y="4077072"/>
            <a:ext cx="0" cy="16561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Title 1"/>
          <p:cNvSpPr txBox="1">
            <a:spLocks/>
          </p:cNvSpPr>
          <p:nvPr/>
        </p:nvSpPr>
        <p:spPr>
          <a:xfrm>
            <a:off x="7165241" y="266124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41" name="Title 1"/>
          <p:cNvSpPr txBox="1">
            <a:spLocks/>
          </p:cNvSpPr>
          <p:nvPr/>
        </p:nvSpPr>
        <p:spPr>
          <a:xfrm>
            <a:off x="7301826" y="336529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مشاور مسکن و املاک</a:t>
            </a:r>
            <a:endParaRPr lang="fa-IR" sz="2000" dirty="0">
              <a:solidFill>
                <a:schemeClr val="accent2">
                  <a:lumMod val="50000"/>
                </a:schemeClr>
              </a:solidFill>
              <a:cs typeface="Titr" pitchFamily="2" charset="-78"/>
            </a:endParaRPr>
          </a:p>
        </p:txBody>
      </p:sp>
      <p:sp>
        <p:nvSpPr>
          <p:cNvPr id="42" name="Title 1"/>
          <p:cNvSpPr txBox="1">
            <a:spLocks/>
          </p:cNvSpPr>
          <p:nvPr/>
        </p:nvSpPr>
        <p:spPr>
          <a:xfrm>
            <a:off x="4716016" y="563408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44" name="Elbow Connector 43"/>
          <p:cNvCxnSpPr/>
          <p:nvPr/>
        </p:nvCxnSpPr>
        <p:spPr>
          <a:xfrm rot="16200000" flipH="1">
            <a:off x="4189538" y="4459534"/>
            <a:ext cx="1557013" cy="792088"/>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45" name="Title 1"/>
          <p:cNvSpPr txBox="1">
            <a:spLocks/>
          </p:cNvSpPr>
          <p:nvPr/>
        </p:nvSpPr>
        <p:spPr>
          <a:xfrm>
            <a:off x="3754226" y="580887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لبنیاتی</a:t>
            </a:r>
            <a:endParaRPr lang="fa-IR" sz="2000" dirty="0">
              <a:solidFill>
                <a:schemeClr val="accent2">
                  <a:lumMod val="50000"/>
                </a:schemeClr>
              </a:solidFill>
              <a:cs typeface="Titr" pitchFamily="2" charset="-78"/>
            </a:endParaRPr>
          </a:p>
        </p:txBody>
      </p:sp>
      <p:sp>
        <p:nvSpPr>
          <p:cNvPr id="46" name="Title 1"/>
          <p:cNvSpPr txBox="1">
            <a:spLocks/>
          </p:cNvSpPr>
          <p:nvPr/>
        </p:nvSpPr>
        <p:spPr>
          <a:xfrm>
            <a:off x="2987824" y="6103554"/>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خدمات کامپیوتری</a:t>
            </a:r>
            <a:endParaRPr lang="fa-IR" sz="2000" dirty="0">
              <a:solidFill>
                <a:schemeClr val="accent2">
                  <a:lumMod val="50000"/>
                </a:schemeClr>
              </a:solidFill>
              <a:cs typeface="Titr" pitchFamily="2" charset="-78"/>
            </a:endParaRPr>
          </a:p>
        </p:txBody>
      </p:sp>
      <p:cxnSp>
        <p:nvCxnSpPr>
          <p:cNvPr id="48" name="Elbow Connector 47"/>
          <p:cNvCxnSpPr/>
          <p:nvPr/>
        </p:nvCxnSpPr>
        <p:spPr>
          <a:xfrm rot="5400000">
            <a:off x="3130033" y="4726951"/>
            <a:ext cx="1731806" cy="432048"/>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1" name="Elbow Connector 50"/>
          <p:cNvCxnSpPr/>
          <p:nvPr/>
        </p:nvCxnSpPr>
        <p:spPr>
          <a:xfrm rot="5400000">
            <a:off x="2326840" y="4738056"/>
            <a:ext cx="2330080" cy="100811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52" name="Title 1"/>
          <p:cNvSpPr txBox="1">
            <a:spLocks/>
          </p:cNvSpPr>
          <p:nvPr/>
        </p:nvSpPr>
        <p:spPr>
          <a:xfrm>
            <a:off x="2165470" y="643118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خواروبار فروشی</a:t>
            </a:r>
            <a:endParaRPr lang="fa-IR" sz="2000" dirty="0">
              <a:solidFill>
                <a:schemeClr val="accent2">
                  <a:lumMod val="50000"/>
                </a:schemeClr>
              </a:solidFill>
              <a:cs typeface="Titr" pitchFamily="2" charset="-78"/>
            </a:endParaRPr>
          </a:p>
        </p:txBody>
      </p:sp>
      <p:cxnSp>
        <p:nvCxnSpPr>
          <p:cNvPr id="54" name="Straight Arrow Connector 53"/>
          <p:cNvCxnSpPr/>
          <p:nvPr/>
        </p:nvCxnSpPr>
        <p:spPr>
          <a:xfrm flipH="1">
            <a:off x="1403648" y="4905164"/>
            <a:ext cx="158417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180528" y="47911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57" name="Straight Arrow Connector 56"/>
          <p:cNvCxnSpPr/>
          <p:nvPr/>
        </p:nvCxnSpPr>
        <p:spPr>
          <a:xfrm flipH="1">
            <a:off x="1505922" y="3386341"/>
            <a:ext cx="227399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itle 1"/>
          <p:cNvSpPr txBox="1">
            <a:spLocks/>
          </p:cNvSpPr>
          <p:nvPr/>
        </p:nvSpPr>
        <p:spPr>
          <a:xfrm>
            <a:off x="15636" y="35861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cxnSp>
        <p:nvCxnSpPr>
          <p:cNvPr id="60" name="Straight Arrow Connector 59"/>
          <p:cNvCxnSpPr/>
          <p:nvPr/>
        </p:nvCxnSpPr>
        <p:spPr>
          <a:xfrm flipH="1">
            <a:off x="1505922" y="3140968"/>
            <a:ext cx="224372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3" name="Title 1"/>
          <p:cNvSpPr txBox="1">
            <a:spLocks/>
          </p:cNvSpPr>
          <p:nvPr/>
        </p:nvSpPr>
        <p:spPr>
          <a:xfrm>
            <a:off x="-78254" y="29891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میوه فروشی</a:t>
            </a:r>
            <a:endParaRPr lang="fa-IR" sz="2000" dirty="0">
              <a:solidFill>
                <a:schemeClr val="accent2">
                  <a:lumMod val="50000"/>
                </a:schemeClr>
              </a:solidFill>
              <a:cs typeface="Titr" pitchFamily="2" charset="-78"/>
            </a:endParaRPr>
          </a:p>
        </p:txBody>
      </p:sp>
      <p:cxnSp>
        <p:nvCxnSpPr>
          <p:cNvPr id="65" name="Elbow Connector 64"/>
          <p:cNvCxnSpPr/>
          <p:nvPr/>
        </p:nvCxnSpPr>
        <p:spPr>
          <a:xfrm rot="10800000">
            <a:off x="1115616" y="2636913"/>
            <a:ext cx="2634030" cy="352257"/>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66" name="Title 1"/>
          <p:cNvSpPr txBox="1">
            <a:spLocks/>
          </p:cNvSpPr>
          <p:nvPr/>
        </p:nvSpPr>
        <p:spPr>
          <a:xfrm>
            <a:off x="-180528" y="263691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69" name="Title 1"/>
          <p:cNvSpPr txBox="1">
            <a:spLocks/>
          </p:cNvSpPr>
          <p:nvPr/>
        </p:nvSpPr>
        <p:spPr>
          <a:xfrm>
            <a:off x="-134804" y="19666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نجاری</a:t>
            </a:r>
            <a:endParaRPr lang="fa-IR" sz="2000" dirty="0">
              <a:solidFill>
                <a:schemeClr val="accent2">
                  <a:lumMod val="50000"/>
                </a:schemeClr>
              </a:solidFill>
              <a:cs typeface="Titr" pitchFamily="2" charset="-78"/>
            </a:endParaRP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941" y="5060138"/>
            <a:ext cx="2076475" cy="1451492"/>
          </a:xfrm>
          <a:prstGeom prst="rect">
            <a:avLst/>
          </a:prstGeom>
          <a:ln/>
        </p:spPr>
        <p:style>
          <a:lnRef idx="2">
            <a:schemeClr val="dk1"/>
          </a:lnRef>
          <a:fillRef idx="1">
            <a:schemeClr val="lt1"/>
          </a:fillRef>
          <a:effectRef idx="0">
            <a:schemeClr val="dk1"/>
          </a:effectRef>
          <a:fontRef idx="minor">
            <a:schemeClr val="dk1"/>
          </a:fontRef>
        </p:style>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941" y="612707"/>
            <a:ext cx="2088662" cy="1476005"/>
          </a:xfrm>
          <a:prstGeom prst="rect">
            <a:avLst/>
          </a:prstGeom>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1489" y="202720"/>
            <a:ext cx="1282873" cy="857854"/>
          </a:xfrm>
          <a:prstGeom prst="rect">
            <a:avLst/>
          </a:prstGeom>
        </p:spPr>
        <p:style>
          <a:lnRef idx="2">
            <a:schemeClr val="dk1"/>
          </a:lnRef>
          <a:fillRef idx="1">
            <a:schemeClr val="lt1"/>
          </a:fillRef>
          <a:effectRef idx="0">
            <a:schemeClr val="dk1"/>
          </a:effectRef>
          <a:fontRef idx="minor">
            <a:schemeClr val="dk1"/>
          </a:fontRef>
        </p:style>
      </p:pic>
      <p:cxnSp>
        <p:nvCxnSpPr>
          <p:cNvPr id="76" name="Elbow Connector 75"/>
          <p:cNvCxnSpPr/>
          <p:nvPr/>
        </p:nvCxnSpPr>
        <p:spPr>
          <a:xfrm rot="5400000" flipH="1" flipV="1">
            <a:off x="3829378" y="1470025"/>
            <a:ext cx="765165" cy="12700"/>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81" name="Elbow Connector 80"/>
          <p:cNvCxnSpPr/>
          <p:nvPr/>
        </p:nvCxnSpPr>
        <p:spPr>
          <a:xfrm flipV="1">
            <a:off x="4211960" y="1093792"/>
            <a:ext cx="1584176" cy="765166"/>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82" name="Title 1"/>
          <p:cNvSpPr txBox="1">
            <a:spLocks/>
          </p:cNvSpPr>
          <p:nvPr/>
        </p:nvSpPr>
        <p:spPr>
          <a:xfrm>
            <a:off x="4531090" y="57465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a:t>
            </a:r>
            <a:endParaRPr lang="fa-IR" sz="2000" dirty="0">
              <a:solidFill>
                <a:schemeClr val="accent2">
                  <a:lumMod val="50000"/>
                </a:schemeClr>
              </a:solidFill>
              <a:cs typeface="Titr" pitchFamily="2" charset="-78"/>
            </a:endParaRPr>
          </a:p>
        </p:txBody>
      </p:sp>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563" y="5304281"/>
            <a:ext cx="1812103" cy="1319421"/>
          </a:xfrm>
          <a:prstGeom prst="rect">
            <a:avLst/>
          </a:prstGeom>
        </p:spPr>
        <p:style>
          <a:lnRef idx="2">
            <a:schemeClr val="dk1"/>
          </a:lnRef>
          <a:fillRef idx="1">
            <a:schemeClr val="lt1"/>
          </a:fillRef>
          <a:effectRef idx="0">
            <a:schemeClr val="dk1"/>
          </a:effectRef>
          <a:fontRef idx="minor">
            <a:schemeClr val="dk1"/>
          </a:fontRef>
        </p:style>
      </p:pic>
      <p:cxnSp>
        <p:nvCxnSpPr>
          <p:cNvPr id="85" name="Elbow Connector 84"/>
          <p:cNvCxnSpPr/>
          <p:nvPr/>
        </p:nvCxnSpPr>
        <p:spPr>
          <a:xfrm rot="10800000">
            <a:off x="1115615" y="2088712"/>
            <a:ext cx="2543190" cy="724330"/>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86"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111" y="259288"/>
            <a:ext cx="1769934" cy="1319840"/>
          </a:xfrm>
          <a:prstGeom prst="rect">
            <a:avLst/>
          </a:prstGeom>
        </p:spPr>
        <p:style>
          <a:lnRef idx="2">
            <a:schemeClr val="dk1"/>
          </a:lnRef>
          <a:fillRef idx="1">
            <a:schemeClr val="lt1"/>
          </a:fillRef>
          <a:effectRef idx="0">
            <a:schemeClr val="dk1"/>
          </a:effectRef>
          <a:fontRef idx="minor">
            <a:schemeClr val="dk1"/>
          </a:fontRef>
        </p:style>
      </p:pic>
      <p:sp>
        <p:nvSpPr>
          <p:cNvPr id="4" name="Rectangle 3"/>
          <p:cNvSpPr/>
          <p:nvPr/>
        </p:nvSpPr>
        <p:spPr>
          <a:xfrm>
            <a:off x="4593853" y="125284"/>
            <a:ext cx="4251485" cy="461665"/>
          </a:xfrm>
          <a:prstGeom prst="rect">
            <a:avLst/>
          </a:prstGeom>
        </p:spPr>
        <p:txBody>
          <a:bodyPr wrap="none">
            <a:spAutoFit/>
          </a:bodyPr>
          <a:lstStyle/>
          <a:p>
            <a:r>
              <a:rPr lang="fa-IR" sz="2400" dirty="0">
                <a:solidFill>
                  <a:schemeClr val="accent3">
                    <a:lumMod val="50000"/>
                  </a:schemeClr>
                </a:solidFill>
                <a:latin typeface="Arial" pitchFamily="34" charset="0"/>
                <a:cs typeface="Arial" pitchFamily="34" charset="0"/>
              </a:rPr>
              <a:t>کاربریهای خدماتی مورد نیاز مرکز محله</a:t>
            </a:r>
            <a:endParaRPr lang="en-US" sz="2400" dirty="0">
              <a:solidFill>
                <a:schemeClr val="accent3">
                  <a:lumMod val="50000"/>
                </a:schemeClr>
              </a:solidFill>
            </a:endParaRPr>
          </a:p>
        </p:txBody>
      </p:sp>
    </p:spTree>
    <p:extLst>
      <p:ext uri="{BB962C8B-B14F-4D97-AF65-F5344CB8AC3E}">
        <p14:creationId xmlns:p14="http://schemas.microsoft.com/office/powerpoint/2010/main" val="2696466750"/>
      </p:ext>
    </p:extLst>
  </p:cSld>
  <p:clrMapOvr>
    <a:masterClrMapping/>
  </p:clrMapOvr>
  <p:transition spd="slow">
    <p:cov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251520" y="188640"/>
            <a:ext cx="8766720" cy="523220"/>
          </a:xfrm>
          <a:prstGeom prst="rect">
            <a:avLst/>
          </a:prstGeom>
        </p:spPr>
        <p:txBody>
          <a:bodyPr wrap="square">
            <a:spAutoFit/>
          </a:bodyPr>
          <a:lstStyle/>
          <a:p>
            <a:r>
              <a:rPr lang="fa-IR" sz="2800" dirty="0" smtClean="0">
                <a:solidFill>
                  <a:schemeClr val="accent3">
                    <a:lumMod val="50000"/>
                  </a:schemeClr>
                </a:solidFill>
                <a:latin typeface="Arial" pitchFamily="34" charset="0"/>
                <a:cs typeface="Arial" pitchFamily="34" charset="0"/>
              </a:rPr>
              <a:t>کاربریهای </a:t>
            </a:r>
            <a:r>
              <a:rPr lang="fa-IR" sz="2800" dirty="0">
                <a:solidFill>
                  <a:schemeClr val="accent3">
                    <a:lumMod val="50000"/>
                  </a:schemeClr>
                </a:solidFill>
                <a:latin typeface="Arial" pitchFamily="34" charset="0"/>
                <a:cs typeface="Arial" pitchFamily="34" charset="0"/>
              </a:rPr>
              <a:t>مذهبی و فرهنگی که عنصر هویت بخش مرکز محله می </a:t>
            </a:r>
            <a:r>
              <a:rPr lang="fa-IR" sz="2800" dirty="0" smtClean="0">
                <a:solidFill>
                  <a:schemeClr val="accent3">
                    <a:lumMod val="50000"/>
                  </a:schemeClr>
                </a:solidFill>
                <a:latin typeface="Arial" pitchFamily="34" charset="0"/>
                <a:cs typeface="Arial" pitchFamily="34" charset="0"/>
              </a:rPr>
              <a:t>باشند</a:t>
            </a:r>
            <a:endParaRPr lang="en-US" sz="2800" dirty="0">
              <a:solidFill>
                <a:schemeClr val="accent3">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836712"/>
            <a:ext cx="6604020" cy="4416087"/>
          </a:xfrm>
          <a:prstGeom prst="rect">
            <a:avLst/>
          </a:prstGeom>
        </p:spPr>
        <p:style>
          <a:lnRef idx="2">
            <a:schemeClr val="dk1"/>
          </a:lnRef>
          <a:fillRef idx="1">
            <a:schemeClr val="lt1"/>
          </a:fillRef>
          <a:effectRef idx="0">
            <a:schemeClr val="dk1"/>
          </a:effectRef>
          <a:fontRef idx="minor">
            <a:schemeClr val="dk1"/>
          </a:fontRef>
        </p:style>
      </p:pic>
      <p:sp>
        <p:nvSpPr>
          <p:cNvPr id="6" name="Rectangle 5"/>
          <p:cNvSpPr/>
          <p:nvPr/>
        </p:nvSpPr>
        <p:spPr>
          <a:xfrm>
            <a:off x="251520" y="5517232"/>
            <a:ext cx="8766720" cy="646331"/>
          </a:xfrm>
          <a:prstGeom prst="rect">
            <a:avLst/>
          </a:prstGeom>
        </p:spPr>
        <p:txBody>
          <a:bodyPr wrap="square">
            <a:spAutoFit/>
          </a:bodyPr>
          <a:lstStyle/>
          <a:p>
            <a:pPr algn="ctr"/>
            <a:r>
              <a:rPr lang="fa-IR" dirty="0">
                <a:latin typeface="Arial" pitchFamily="34" charset="0"/>
                <a:cs typeface="Arial" pitchFamily="34" charset="0"/>
              </a:rPr>
              <a:t>کاربری مذهبی موجود در مرکز محله (مسجد)دارای سابقه تاریخی به گفته اهالی محل در حدود یک قرن بوده و در دوره معاصر بازسازی شده است.</a:t>
            </a:r>
            <a:endParaRPr lang="en-US" dirty="0">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974396312"/>
              </p:ext>
            </p:extLst>
          </p:nvPr>
        </p:nvGraphicFramePr>
        <p:xfrm>
          <a:off x="539552" y="1268760"/>
          <a:ext cx="8400258" cy="5328592"/>
        </p:xfrm>
        <a:graphic>
          <a:graphicData uri="http://schemas.openxmlformats.org/drawingml/2006/table">
            <a:tbl>
              <a:tblPr firstRow="1" bandRow="1">
                <a:tableStyleId>{073A0DAA-6AF3-43AB-8588-CEC1D06C72B9}</a:tableStyleId>
              </a:tblPr>
              <a:tblGrid>
                <a:gridCol w="1400043"/>
                <a:gridCol w="1400043"/>
                <a:gridCol w="1376380"/>
                <a:gridCol w="1423706"/>
                <a:gridCol w="1400043"/>
                <a:gridCol w="1400043"/>
              </a:tblGrid>
              <a:tr h="1239854">
                <a:tc>
                  <a:txBody>
                    <a:bodyPr/>
                    <a:lstStyle/>
                    <a:p>
                      <a:endParaRPr lang="fa-IR" dirty="0" smtClean="0"/>
                    </a:p>
                    <a:p>
                      <a:pPr algn="ctr"/>
                      <a:r>
                        <a:rPr lang="fa-IR" sz="4400" dirty="0" smtClean="0"/>
                        <a:t>6</a:t>
                      </a:r>
                      <a:endParaRPr lang="en-US" sz="4400" dirty="0"/>
                    </a:p>
                  </a:txBody>
                  <a:tcPr/>
                </a:tc>
                <a:tc>
                  <a:txBody>
                    <a:bodyPr/>
                    <a:lstStyle/>
                    <a:p>
                      <a:endParaRPr lang="fa-IR" dirty="0" smtClean="0"/>
                    </a:p>
                    <a:p>
                      <a:pPr algn="ctr"/>
                      <a:r>
                        <a:rPr lang="fa-IR" sz="4400" dirty="0" smtClean="0"/>
                        <a:t>5</a:t>
                      </a:r>
                      <a:endParaRPr lang="en-US" sz="4400" dirty="0"/>
                    </a:p>
                  </a:txBody>
                  <a:tcPr/>
                </a:tc>
                <a:tc>
                  <a:txBody>
                    <a:bodyPr/>
                    <a:lstStyle/>
                    <a:p>
                      <a:endParaRPr lang="fa-IR" dirty="0" smtClean="0"/>
                    </a:p>
                    <a:p>
                      <a:pPr algn="ctr"/>
                      <a:r>
                        <a:rPr lang="fa-IR" sz="4400" dirty="0" smtClean="0"/>
                        <a:t>4</a:t>
                      </a:r>
                      <a:endParaRPr lang="en-US" sz="4400" dirty="0"/>
                    </a:p>
                  </a:txBody>
                  <a:tcPr/>
                </a:tc>
                <a:tc>
                  <a:txBody>
                    <a:bodyPr/>
                    <a:lstStyle/>
                    <a:p>
                      <a:endParaRPr lang="fa-IR" dirty="0" smtClean="0"/>
                    </a:p>
                    <a:p>
                      <a:pPr algn="ctr"/>
                      <a:r>
                        <a:rPr lang="fa-IR" sz="4400" dirty="0" smtClean="0"/>
                        <a:t>3</a:t>
                      </a:r>
                    </a:p>
                  </a:txBody>
                  <a:tcPr/>
                </a:tc>
                <a:tc>
                  <a:txBody>
                    <a:bodyPr/>
                    <a:lstStyle/>
                    <a:p>
                      <a:endParaRPr lang="fa-IR" dirty="0" smtClean="0"/>
                    </a:p>
                    <a:p>
                      <a:pPr algn="ctr"/>
                      <a:r>
                        <a:rPr lang="fa-IR" sz="4400" dirty="0" smtClean="0"/>
                        <a:t>2</a:t>
                      </a:r>
                      <a:endParaRPr lang="en-US" sz="4400" dirty="0"/>
                    </a:p>
                  </a:txBody>
                  <a:tcPr/>
                </a:tc>
                <a:tc>
                  <a:txBody>
                    <a:bodyPr/>
                    <a:lstStyle/>
                    <a:p>
                      <a:endParaRPr lang="fa-IR" dirty="0" smtClean="0"/>
                    </a:p>
                    <a:p>
                      <a:pPr algn="ctr"/>
                      <a:r>
                        <a:rPr lang="fa-IR" baseline="0" dirty="0" smtClean="0"/>
                        <a:t>      </a:t>
                      </a:r>
                      <a:r>
                        <a:rPr lang="fa-IR" sz="4400" baseline="0" dirty="0" smtClean="0"/>
                        <a:t>1</a:t>
                      </a:r>
                    </a:p>
                  </a:txBody>
                  <a:tcPr/>
                </a:tc>
              </a:tr>
              <a:tr h="15683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a-IR"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محصوریت نامناسب</a:t>
                      </a:r>
                      <a:endParaRPr lang="en-US" sz="2000" dirty="0" smtClean="0"/>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           محصوریت </a:t>
                      </a:r>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نامناسب</a:t>
                      </a:r>
                      <a:endParaRPr lang="en-US" sz="2000" dirty="0" smtClean="0"/>
                    </a:p>
                    <a:p>
                      <a:pPr algn="ctr"/>
                      <a:r>
                        <a:rPr lang="fa-IR" sz="2000" dirty="0" smtClean="0"/>
                        <a:t>      </a:t>
                      </a:r>
                    </a:p>
                  </a:txBody>
                  <a:tcPr/>
                </a:tc>
                <a:tc>
                  <a:txBody>
                    <a:bodyPr/>
                    <a:lstStyle/>
                    <a:p>
                      <a:endParaRPr lang="fa-IR" dirty="0" smtClean="0"/>
                    </a:p>
                    <a:p>
                      <a:pPr algn="ctr"/>
                      <a:r>
                        <a:rPr lang="fa-IR" sz="2000" dirty="0" smtClean="0"/>
                        <a:t>محصوریت مناسب</a:t>
                      </a:r>
                      <a:endParaRPr lang="en-US" sz="2000" dirty="0"/>
                    </a:p>
                  </a:txBody>
                  <a:tcPr/>
                </a:tc>
                <a:tc>
                  <a:txBody>
                    <a:bodyPr/>
                    <a:lstStyle/>
                    <a:p>
                      <a:endParaRPr lang="fa-IR" dirty="0" smtClean="0"/>
                    </a:p>
                    <a:p>
                      <a:pPr algn="ctr"/>
                      <a:r>
                        <a:rPr lang="fa-IR" sz="2000" dirty="0" smtClean="0"/>
                        <a:t>محصوریت مناسب</a:t>
                      </a:r>
                      <a:endParaRPr lang="en-US" sz="2000" dirty="0"/>
                    </a:p>
                  </a:txBody>
                  <a:tcPr/>
                </a:tc>
                <a:tc>
                  <a:txBody>
                    <a:bodyPr/>
                    <a:lstStyle/>
                    <a:p>
                      <a:endParaRPr lang="en-US" dirty="0" smtClean="0"/>
                    </a:p>
                    <a:p>
                      <a:pPr algn="ctr"/>
                      <a:r>
                        <a:rPr lang="fa-IR" sz="2000" dirty="0" smtClean="0"/>
                        <a:t>محصوریت</a:t>
                      </a:r>
                      <a:r>
                        <a:rPr lang="fa-IR" sz="2000" baseline="0" dirty="0" smtClean="0"/>
                        <a:t> زیاد</a:t>
                      </a:r>
                      <a:endParaRPr lang="en-US" sz="2000" dirty="0"/>
                    </a:p>
                  </a:txBody>
                  <a:tcPr/>
                </a:tc>
                <a:tc>
                  <a:txBody>
                    <a:bodyPr/>
                    <a:lstStyle/>
                    <a:p>
                      <a:endParaRPr lang="fa-IR" dirty="0" smtClean="0"/>
                    </a:p>
                    <a:p>
                      <a:pPr algn="ctr"/>
                      <a:r>
                        <a:rPr lang="fa-IR" sz="2000" dirty="0" smtClean="0"/>
                        <a:t>محصوریت</a:t>
                      </a:r>
                      <a:r>
                        <a:rPr lang="fa-IR" sz="2000" baseline="0" dirty="0" smtClean="0"/>
                        <a:t> زیاد</a:t>
                      </a:r>
                      <a:endParaRPr lang="fa-IR" sz="2000" dirty="0" smtClean="0"/>
                    </a:p>
                  </a:txBody>
                  <a:tcPr/>
                </a:tc>
              </a:tr>
              <a:tr h="2520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cxnSp>
        <p:nvCxnSpPr>
          <p:cNvPr id="6" name="Straight Connector 5"/>
          <p:cNvCxnSpPr/>
          <p:nvPr/>
        </p:nvCxnSpPr>
        <p:spPr>
          <a:xfrm>
            <a:off x="527213" y="4077072"/>
            <a:ext cx="842493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a:off x="752432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6156176" y="1376772"/>
            <a:ext cx="0" cy="52205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3347864" y="1268760"/>
            <a:ext cx="0"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94370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stCxn id="4" idx="0"/>
            <a:endCxn id="4" idx="2"/>
          </p:cNvCxnSpPr>
          <p:nvPr/>
        </p:nvCxnSpPr>
        <p:spPr>
          <a:xfrm>
            <a:off x="4739681" y="1268760"/>
            <a:ext cx="0" cy="5328592"/>
          </a:xfrm>
          <a:prstGeom prst="line">
            <a:avLst/>
          </a:prstGeom>
        </p:spPr>
        <p:style>
          <a:lnRef idx="2">
            <a:schemeClr val="accent2"/>
          </a:lnRef>
          <a:fillRef idx="0">
            <a:schemeClr val="accent2"/>
          </a:fillRef>
          <a:effectRef idx="1">
            <a:schemeClr val="accent2"/>
          </a:effectRef>
          <a:fontRef idx="minor">
            <a:schemeClr val="tx1"/>
          </a:fontRef>
        </p:style>
      </p:cxnSp>
      <p:sp>
        <p:nvSpPr>
          <p:cNvPr id="23" name="Title 1"/>
          <p:cNvSpPr txBox="1">
            <a:spLocks/>
          </p:cNvSpPr>
          <p:nvPr/>
        </p:nvSpPr>
        <p:spPr>
          <a:xfrm>
            <a:off x="1090938" y="188640"/>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خیابان محلی 1 به 1 است .(راهنمای طراحی فضای شهری – پاکز اد)</a:t>
            </a:r>
            <a:endParaRPr lang="fa-IR" sz="2000" dirty="0">
              <a:solidFill>
                <a:schemeClr val="accent2">
                  <a:lumMod val="50000"/>
                </a:schemeClr>
              </a:solidFill>
              <a:cs typeface="Titr" pitchFamily="2" charset="-78"/>
            </a:endParaRPr>
          </a:p>
        </p:txBody>
      </p:sp>
      <p:sp>
        <p:nvSpPr>
          <p:cNvPr id="24" name="Title 1"/>
          <p:cNvSpPr txBox="1">
            <a:spLocks/>
          </p:cNvSpPr>
          <p:nvPr/>
        </p:nvSpPr>
        <p:spPr>
          <a:xfrm>
            <a:off x="1082019" y="620687"/>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میدان محلی1 به 4 است .(راهنمای طراحی فضای شهری – پاکز اد)</a:t>
            </a:r>
            <a:endParaRPr lang="fa-IR" sz="2000" dirty="0">
              <a:solidFill>
                <a:schemeClr val="accent2">
                  <a:lumMod val="50000"/>
                </a:schemeClr>
              </a:solidFill>
              <a:cs typeface="Titr" pitchFamily="2" charset="-78"/>
            </a:endParaRPr>
          </a:p>
        </p:txBody>
      </p:sp>
      <p:cxnSp>
        <p:nvCxnSpPr>
          <p:cNvPr id="21" name="Straight Connector 20"/>
          <p:cNvCxnSpPr/>
          <p:nvPr/>
        </p:nvCxnSpPr>
        <p:spPr>
          <a:xfrm>
            <a:off x="7668344" y="4437112"/>
            <a:ext cx="0" cy="1368152"/>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7668344"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flipV="1">
            <a:off x="8820472" y="4869160"/>
            <a:ext cx="0" cy="936104"/>
          </a:xfrm>
          <a:prstGeom prst="line">
            <a:avLst/>
          </a:prstGeom>
        </p:spPr>
        <p:style>
          <a:lnRef idx="2">
            <a:schemeClr val="dk1"/>
          </a:lnRef>
          <a:fillRef idx="0">
            <a:schemeClr val="dk1"/>
          </a:fillRef>
          <a:effectRef idx="1">
            <a:schemeClr val="dk1"/>
          </a:effectRef>
          <a:fontRef idx="minor">
            <a:schemeClr val="tx1"/>
          </a:fontRef>
        </p:style>
      </p:cxnSp>
      <p:sp>
        <p:nvSpPr>
          <p:cNvPr id="34" name="Title 1"/>
          <p:cNvSpPr txBox="1">
            <a:spLocks/>
          </p:cNvSpPr>
          <p:nvPr/>
        </p:nvSpPr>
        <p:spPr>
          <a:xfrm>
            <a:off x="7491924"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35" name="Title 1"/>
          <p:cNvSpPr txBox="1">
            <a:spLocks/>
          </p:cNvSpPr>
          <p:nvPr/>
        </p:nvSpPr>
        <p:spPr>
          <a:xfrm>
            <a:off x="7812360" y="516721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sp>
        <p:nvSpPr>
          <p:cNvPr id="36" name="Title 1"/>
          <p:cNvSpPr txBox="1">
            <a:spLocks/>
          </p:cNvSpPr>
          <p:nvPr/>
        </p:nvSpPr>
        <p:spPr>
          <a:xfrm>
            <a:off x="7221435" y="5121188"/>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1.7</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39" name="Straight Connector 38"/>
          <p:cNvCxnSpPr/>
          <p:nvPr/>
        </p:nvCxnSpPr>
        <p:spPr>
          <a:xfrm>
            <a:off x="6372200" y="5805264"/>
            <a:ext cx="1008112"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6372200" y="4869160"/>
            <a:ext cx="0" cy="93610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7380312" y="4293096"/>
            <a:ext cx="0" cy="1512168"/>
          </a:xfrm>
          <a:prstGeom prst="line">
            <a:avLst/>
          </a:prstGeom>
        </p:spPr>
        <p:style>
          <a:lnRef idx="2">
            <a:schemeClr val="dk1"/>
          </a:lnRef>
          <a:fillRef idx="0">
            <a:schemeClr val="dk1"/>
          </a:fillRef>
          <a:effectRef idx="1">
            <a:schemeClr val="dk1"/>
          </a:effectRef>
          <a:fontRef idx="minor">
            <a:schemeClr val="tx1"/>
          </a:fontRef>
        </p:style>
      </p:cxnSp>
      <p:sp>
        <p:nvSpPr>
          <p:cNvPr id="46" name="Title 1"/>
          <p:cNvSpPr txBox="1">
            <a:spLocks/>
          </p:cNvSpPr>
          <p:nvPr/>
        </p:nvSpPr>
        <p:spPr>
          <a:xfrm>
            <a:off x="6156176" y="5923506"/>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7" name="Title 1"/>
          <p:cNvSpPr txBox="1">
            <a:spLocks/>
          </p:cNvSpPr>
          <p:nvPr/>
        </p:nvSpPr>
        <p:spPr>
          <a:xfrm>
            <a:off x="6372200"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8" name="Title 1"/>
          <p:cNvSpPr txBox="1">
            <a:spLocks/>
          </p:cNvSpPr>
          <p:nvPr/>
        </p:nvSpPr>
        <p:spPr>
          <a:xfrm>
            <a:off x="5792332"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2" name="Straight Connector 51"/>
          <p:cNvCxnSpPr/>
          <p:nvPr/>
        </p:nvCxnSpPr>
        <p:spPr>
          <a:xfrm flipV="1">
            <a:off x="4932040"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V="1">
            <a:off x="5931576" y="4869160"/>
            <a:ext cx="0" cy="936104"/>
          </a:xfrm>
          <a:prstGeom prst="line">
            <a:avLst/>
          </a:prstGeom>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4903618" y="517804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a:t>
            </a:r>
            <a:r>
              <a:rPr lang="fa-IR" sz="2400" dirty="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57" name="Title 1"/>
          <p:cNvSpPr txBox="1">
            <a:spLocks/>
          </p:cNvSpPr>
          <p:nvPr/>
        </p:nvSpPr>
        <p:spPr>
          <a:xfrm>
            <a:off x="4278561" y="5206572"/>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9" name="Straight Connector 58"/>
          <p:cNvCxnSpPr/>
          <p:nvPr/>
        </p:nvCxnSpPr>
        <p:spPr>
          <a:xfrm flipH="1">
            <a:off x="4932040" y="5805264"/>
            <a:ext cx="999536" cy="0"/>
          </a:xfrm>
          <a:prstGeom prst="line">
            <a:avLst/>
          </a:prstGeom>
        </p:spPr>
        <p:style>
          <a:lnRef idx="2">
            <a:schemeClr val="dk1"/>
          </a:lnRef>
          <a:fillRef idx="0">
            <a:schemeClr val="dk1"/>
          </a:fillRef>
          <a:effectRef idx="1">
            <a:schemeClr val="dk1"/>
          </a:effectRef>
          <a:fontRef idx="minor">
            <a:schemeClr val="tx1"/>
          </a:fontRef>
        </p:style>
      </p:cxnSp>
      <p:sp>
        <p:nvSpPr>
          <p:cNvPr id="61" name="Title 1"/>
          <p:cNvSpPr txBox="1">
            <a:spLocks/>
          </p:cNvSpPr>
          <p:nvPr/>
        </p:nvSpPr>
        <p:spPr>
          <a:xfrm>
            <a:off x="4724400"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63" name="Straight Connector 62"/>
          <p:cNvCxnSpPr/>
          <p:nvPr/>
        </p:nvCxnSpPr>
        <p:spPr>
          <a:xfrm>
            <a:off x="3563888" y="5805264"/>
            <a:ext cx="936104" cy="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3563888"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4499992" y="5049180"/>
            <a:ext cx="0" cy="756084"/>
          </a:xfrm>
          <a:prstGeom prst="line">
            <a:avLst/>
          </a:prstGeom>
        </p:spPr>
        <p:style>
          <a:lnRef idx="2">
            <a:schemeClr val="dk1"/>
          </a:lnRef>
          <a:fillRef idx="0">
            <a:schemeClr val="dk1"/>
          </a:fillRef>
          <a:effectRef idx="1">
            <a:schemeClr val="dk1"/>
          </a:effectRef>
          <a:fontRef idx="minor">
            <a:schemeClr val="tx1"/>
          </a:fontRef>
        </p:style>
      </p:cxnSp>
      <p:sp>
        <p:nvSpPr>
          <p:cNvPr id="68" name="Title 1"/>
          <p:cNvSpPr txBox="1">
            <a:spLocks/>
          </p:cNvSpPr>
          <p:nvPr/>
        </p:nvSpPr>
        <p:spPr>
          <a:xfrm>
            <a:off x="3342216"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69" name="Title 1"/>
          <p:cNvSpPr txBox="1">
            <a:spLocks/>
          </p:cNvSpPr>
          <p:nvPr/>
        </p:nvSpPr>
        <p:spPr>
          <a:xfrm>
            <a:off x="3486473" y="525722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71" name="Straight Connector 70"/>
          <p:cNvCxnSpPr/>
          <p:nvPr/>
        </p:nvCxnSpPr>
        <p:spPr>
          <a:xfrm flipH="1">
            <a:off x="2123728" y="5805264"/>
            <a:ext cx="108012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flipV="1">
            <a:off x="3203848" y="5461185"/>
            <a:ext cx="0" cy="344079"/>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flipV="1">
            <a:off x="2123728" y="5633224"/>
            <a:ext cx="0" cy="172040"/>
          </a:xfrm>
          <a:prstGeom prst="line">
            <a:avLst/>
          </a:prstGeom>
        </p:spPr>
        <p:style>
          <a:lnRef idx="2">
            <a:schemeClr val="dk1"/>
          </a:lnRef>
          <a:fillRef idx="0">
            <a:schemeClr val="dk1"/>
          </a:fillRef>
          <a:effectRef idx="1">
            <a:schemeClr val="dk1"/>
          </a:effectRef>
          <a:fontRef idx="minor">
            <a:schemeClr val="tx1"/>
          </a:fontRef>
        </p:style>
      </p:cxnSp>
      <p:sp>
        <p:nvSpPr>
          <p:cNvPr id="77" name="Title 1"/>
          <p:cNvSpPr txBox="1">
            <a:spLocks/>
          </p:cNvSpPr>
          <p:nvPr/>
        </p:nvSpPr>
        <p:spPr>
          <a:xfrm>
            <a:off x="2027103" y="59235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78" name="Title 1"/>
          <p:cNvSpPr txBox="1">
            <a:spLocks/>
          </p:cNvSpPr>
          <p:nvPr/>
        </p:nvSpPr>
        <p:spPr>
          <a:xfrm>
            <a:off x="2123728" y="545742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80" name="Straight Connector 79"/>
          <p:cNvCxnSpPr/>
          <p:nvPr/>
        </p:nvCxnSpPr>
        <p:spPr>
          <a:xfrm>
            <a:off x="683568"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p:cNvCxnSpPr/>
          <p:nvPr/>
        </p:nvCxnSpPr>
        <p:spPr>
          <a:xfrm flipV="1">
            <a:off x="1835696" y="5291186"/>
            <a:ext cx="0" cy="514078"/>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flipV="1">
            <a:off x="683568" y="5548225"/>
            <a:ext cx="0" cy="249197"/>
          </a:xfrm>
          <a:prstGeom prst="line">
            <a:avLst/>
          </a:prstGeom>
        </p:spPr>
        <p:style>
          <a:lnRef idx="2">
            <a:schemeClr val="dk1"/>
          </a:lnRef>
          <a:fillRef idx="0">
            <a:schemeClr val="dk1"/>
          </a:fillRef>
          <a:effectRef idx="1">
            <a:schemeClr val="dk1"/>
          </a:effectRef>
          <a:fontRef idx="minor">
            <a:schemeClr val="tx1"/>
          </a:fontRef>
        </p:style>
      </p:cxnSp>
      <p:sp>
        <p:nvSpPr>
          <p:cNvPr id="87" name="Title 1"/>
          <p:cNvSpPr txBox="1">
            <a:spLocks/>
          </p:cNvSpPr>
          <p:nvPr/>
        </p:nvSpPr>
        <p:spPr>
          <a:xfrm>
            <a:off x="517074" y="594235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88" name="Title 1"/>
          <p:cNvSpPr txBox="1">
            <a:spLocks/>
          </p:cNvSpPr>
          <p:nvPr/>
        </p:nvSpPr>
        <p:spPr>
          <a:xfrm>
            <a:off x="733453" y="5389177"/>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6.</a:t>
            </a:r>
            <a:r>
              <a:rPr lang="en-US" sz="2400" dirty="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980728"/>
            <a:ext cx="8305800" cy="1143000"/>
          </a:xfrm>
        </p:spPr>
        <p:txBody>
          <a:bodyPr/>
          <a:lstStyle/>
          <a:p>
            <a:r>
              <a:rPr lang="fa-IR" dirty="0" smtClean="0">
                <a:latin typeface="Arial" pitchFamily="34" charset="0"/>
                <a:cs typeface="Arial" pitchFamily="34" charset="0"/>
              </a:rPr>
              <a:t>مرکز محله کلپا از نظر داشتن فضاهای سبز مطلوب و پارکینگ دارای کمبود می باشد و فضاهای سبز و فضائی به عنوان پارکینگ در نزدیکی مرکز محله موجود می باشد که نیازمند باز طراحی و ساماندهی مطلوب است.</a:t>
            </a:r>
            <a:endParaRPr lang="en-US" dirty="0">
              <a:latin typeface="Arial" pitchFamily="34" charset="0"/>
              <a:cs typeface="Arial" pitchFamily="34" charset="0"/>
            </a:endParaRPr>
          </a:p>
        </p:txBody>
      </p:sp>
      <p:sp>
        <p:nvSpPr>
          <p:cNvPr id="2" name="Title 1"/>
          <p:cNvSpPr>
            <a:spLocks noGrp="1"/>
          </p:cNvSpPr>
          <p:nvPr>
            <p:ph type="ctrTitle"/>
          </p:nvPr>
        </p:nvSpPr>
        <p:spPr>
          <a:xfrm>
            <a:off x="539552" y="332656"/>
            <a:ext cx="8305800" cy="936104"/>
          </a:xfrm>
        </p:spPr>
        <p:txBody>
          <a:bodyPr/>
          <a:lstStyle/>
          <a:p>
            <a:r>
              <a:rPr lang="fa-IR" sz="2800" dirty="0" smtClean="0">
                <a:solidFill>
                  <a:schemeClr val="accent4">
                    <a:lumMod val="50000"/>
                  </a:schemeClr>
                </a:solidFill>
                <a:latin typeface="Arial" pitchFamily="34" charset="0"/>
                <a:cs typeface="Arial" pitchFamily="34" charset="0"/>
              </a:rPr>
              <a:t>شناسایی کاربری عمده فضا و کاربری های مورد نیاز (مثلا فضای سبز و...)</a:t>
            </a:r>
            <a:br>
              <a:rPr lang="fa-IR" sz="2800" dirty="0" smtClean="0">
                <a:solidFill>
                  <a:schemeClr val="accent4">
                    <a:lumMod val="50000"/>
                  </a:schemeClr>
                </a:solidFill>
                <a:latin typeface="Arial" pitchFamily="34" charset="0"/>
                <a:cs typeface="Arial" pitchFamily="34" charset="0"/>
              </a:rPr>
            </a:br>
            <a:endParaRPr lang="en-US" sz="2800" dirty="0">
              <a:solidFill>
                <a:schemeClr val="accent4">
                  <a:lumMod val="50000"/>
                </a:schemeClr>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564904"/>
            <a:ext cx="3456384" cy="286959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39" y="2578087"/>
            <a:ext cx="3475171" cy="2869598"/>
          </a:xfrm>
          <a:prstGeom prst="rect">
            <a:avLst/>
          </a:prstGeom>
        </p:spPr>
        <p:style>
          <a:lnRef idx="2">
            <a:schemeClr val="dk1"/>
          </a:lnRef>
          <a:fillRef idx="1">
            <a:schemeClr val="lt1"/>
          </a:fillRef>
          <a:effectRef idx="0">
            <a:schemeClr val="dk1"/>
          </a:effectRef>
          <a:fontRef idx="minor">
            <a:schemeClr val="dk1"/>
          </a:fontRef>
        </p:style>
      </p:pic>
      <p:sp>
        <p:nvSpPr>
          <p:cNvPr id="6" name="Title 1"/>
          <p:cNvSpPr txBox="1">
            <a:spLocks/>
          </p:cNvSpPr>
          <p:nvPr/>
        </p:nvSpPr>
        <p:spPr>
          <a:xfrm>
            <a:off x="395536" y="5915576"/>
            <a:ext cx="8305800" cy="46805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tx1"/>
                </a:solidFill>
                <a:latin typeface="Arial" pitchFamily="34" charset="0"/>
                <a:cs typeface="Arial" pitchFamily="34" charset="0"/>
              </a:rPr>
              <a:t>کاربریهای عمده فضا در اسلایدهای قبلی به تفصیل نمایش داده شده است.</a:t>
            </a:r>
            <a:endParaRPr lang="fa-IR"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556792"/>
            <a:ext cx="8305800" cy="1143000"/>
          </a:xfrm>
        </p:spPr>
        <p:txBody>
          <a:bodyPr/>
          <a:lstStyle/>
          <a:p>
            <a:r>
              <a:rPr lang="fa-IR" dirty="0" smtClean="0">
                <a:latin typeface="Arial" pitchFamily="34" charset="0"/>
                <a:cs typeface="Arial" pitchFamily="34" charset="0"/>
              </a:rPr>
              <a:t>عموما کاربریهای موجود در مرکز محله کلپا سازگار با مرکز محله ودر جهت استفاده ساکنان مرکز محله می باشند اما وجود کاربری دادگستری و بیمارستان اکباتان و کانون وکلای دادگستری در نزدیکی مرکز محله باعث ایجاد تردد بی ضابطه و شلوغی بیش از اندازه و تردد بالای ماشین از مرکز محله شده است.</a:t>
            </a:r>
            <a:endParaRPr lang="en-US" dirty="0">
              <a:latin typeface="Arial" pitchFamily="34" charset="0"/>
              <a:cs typeface="Arial" pitchFamily="34" charset="0"/>
            </a:endParaRPr>
          </a:p>
        </p:txBody>
      </p:sp>
      <p:sp>
        <p:nvSpPr>
          <p:cNvPr id="2" name="Title 1"/>
          <p:cNvSpPr>
            <a:spLocks noGrp="1"/>
          </p:cNvSpPr>
          <p:nvPr>
            <p:ph type="ctrTitle"/>
          </p:nvPr>
        </p:nvSpPr>
        <p:spPr>
          <a:xfrm>
            <a:off x="611560" y="332656"/>
            <a:ext cx="8305800" cy="1152128"/>
          </a:xfrm>
        </p:spPr>
        <p:txBody>
          <a:bodyPr/>
          <a:lstStyle/>
          <a:p>
            <a:pPr algn="r" defTabSz="1221913" rtl="1">
              <a:spcBef>
                <a:spcPts val="0"/>
              </a:spcBef>
              <a:defRPr/>
            </a:pPr>
            <a:r>
              <a:rPr lang="fa-IR" sz="3200" dirty="0">
                <a:solidFill>
                  <a:schemeClr val="tx1"/>
                </a:solidFill>
                <a:latin typeface="Arial" pitchFamily="34" charset="0"/>
                <a:cs typeface="Arial" pitchFamily="34" charset="0"/>
              </a:rPr>
              <a:t>شناسایی کاربری های ناسازگار موجود در فضا (مثلا کارگاهی و</a:t>
            </a:r>
            <a:r>
              <a:rPr lang="fa-IR" sz="3200" dirty="0" smtClean="0">
                <a:solidFill>
                  <a:schemeClr val="tx1"/>
                </a:solidFill>
                <a:latin typeface="Arial" pitchFamily="34" charset="0"/>
                <a:cs typeface="Arial" pitchFamily="34" charset="0"/>
              </a:rPr>
              <a:t>...)</a:t>
            </a:r>
            <a:endParaRPr lang="fa-IR" sz="32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56992"/>
            <a:ext cx="1944216" cy="170000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331269"/>
            <a:ext cx="2002493" cy="172133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344130"/>
            <a:ext cx="1944215" cy="169561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3356992"/>
            <a:ext cx="1944214" cy="1712870"/>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a:stCxn id="4" idx="2"/>
          </p:cNvCxnSpPr>
          <p:nvPr/>
        </p:nvCxnSpPr>
        <p:spPr>
          <a:xfrm>
            <a:off x="1295636" y="5057001"/>
            <a:ext cx="0" cy="60424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2609176" y="58087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بیمارستان</a:t>
            </a:r>
            <a:endParaRPr lang="fa-IR" sz="2000" dirty="0">
              <a:solidFill>
                <a:schemeClr val="accent2">
                  <a:lumMod val="50000"/>
                </a:schemeClr>
              </a:solidFill>
              <a:cs typeface="Titr" pitchFamily="2" charset="-78"/>
            </a:endParaRPr>
          </a:p>
        </p:txBody>
      </p:sp>
      <p:cxnSp>
        <p:nvCxnSpPr>
          <p:cNvPr id="12" name="Straight Arrow Connector 11"/>
          <p:cNvCxnSpPr>
            <a:stCxn id="5" idx="2"/>
          </p:cNvCxnSpPr>
          <p:nvPr/>
        </p:nvCxnSpPr>
        <p:spPr>
          <a:xfrm flipH="1">
            <a:off x="3413006" y="5052604"/>
            <a:ext cx="1" cy="6086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itle 1"/>
          <p:cNvSpPr txBox="1">
            <a:spLocks/>
          </p:cNvSpPr>
          <p:nvPr/>
        </p:nvSpPr>
        <p:spPr>
          <a:xfrm>
            <a:off x="655948" y="581364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15" name="Straight Arrow Connector 14"/>
          <p:cNvCxnSpPr>
            <a:stCxn id="6" idx="2"/>
          </p:cNvCxnSpPr>
          <p:nvPr/>
        </p:nvCxnSpPr>
        <p:spPr>
          <a:xfrm flipH="1">
            <a:off x="5616115" y="5039742"/>
            <a:ext cx="1" cy="6215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itle 1"/>
          <p:cNvSpPr txBox="1">
            <a:spLocks/>
          </p:cNvSpPr>
          <p:nvPr/>
        </p:nvSpPr>
        <p:spPr>
          <a:xfrm>
            <a:off x="4824027" y="58087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18" name="Straight Arrow Connector 17"/>
          <p:cNvCxnSpPr>
            <a:stCxn id="7" idx="2"/>
          </p:cNvCxnSpPr>
          <p:nvPr/>
        </p:nvCxnSpPr>
        <p:spPr>
          <a:xfrm>
            <a:off x="7848363" y="5069862"/>
            <a:ext cx="0" cy="7389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itle 1"/>
          <p:cNvSpPr txBox="1">
            <a:spLocks/>
          </p:cNvSpPr>
          <p:nvPr/>
        </p:nvSpPr>
        <p:spPr>
          <a:xfrm>
            <a:off x="7071083" y="61311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کانون وکلای دادگستری</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560355953"/>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0" indent="0" algn="r" rtl="1">
                        <a:buFont typeface="+mj-lt"/>
                        <a:buNone/>
                      </a:pPr>
                      <a:r>
                        <a:rPr lang="fa-IR" sz="2800" dirty="0" smtClean="0">
                          <a:latin typeface="BNazanin"/>
                          <a:cs typeface="B Mitra" pitchFamily="2" charset="-78"/>
                        </a:rPr>
                        <a:t>-توده و فضا و شناسایی بافت</a:t>
                      </a:r>
                      <a:r>
                        <a:rPr lang="fa-IR" sz="2800" baseline="0" dirty="0" smtClean="0">
                          <a:latin typeface="BNazanin"/>
                          <a:cs typeface="B Mitra" pitchFamily="2" charset="-78"/>
                        </a:rPr>
                        <a:t> (ارگانیک، هندسی)</a:t>
                      </a:r>
                      <a:endParaRPr lang="fa-IR" sz="2800" dirty="0" smtClean="0">
                        <a:latin typeface="BNazanin"/>
                        <a:cs typeface="B Mitra" pitchFamily="2" charset="-78"/>
                      </a:endParaRPr>
                    </a:p>
                    <a:p>
                      <a:pPr marL="0" indent="0" algn="r" rtl="1">
                        <a:buFont typeface="+mj-lt"/>
                        <a:buNone/>
                      </a:pPr>
                      <a:endParaRPr lang="fa-IR" sz="2800" dirty="0" smtClean="0">
                        <a:latin typeface="BNazanin"/>
                        <a:cs typeface="B Mitra" pitchFamily="2" charset="-78"/>
                      </a:endParaRPr>
                    </a:p>
                    <a:p>
                      <a:pPr marL="0" indent="0" algn="r" rtl="1">
                        <a:buFont typeface="+mj-lt"/>
                        <a:buNone/>
                      </a:pPr>
                      <a:r>
                        <a:rPr lang="fa-IR" sz="2800" dirty="0" smtClean="0">
                          <a:latin typeface="BNazanin"/>
                          <a:cs typeface="B Mitra" pitchFamily="2" charset="-78"/>
                        </a:rPr>
                        <a:t>-دانه</a:t>
                      </a:r>
                      <a:r>
                        <a:rPr lang="fa-IR" sz="2800" baseline="0" dirty="0" smtClean="0">
                          <a:latin typeface="BNazanin"/>
                          <a:cs typeface="B Mitra" pitchFamily="2" charset="-78"/>
                        </a:rPr>
                        <a:t> بندی</a:t>
                      </a:r>
                    </a:p>
                    <a:p>
                      <a:pPr marL="514350" indent="-514350" algn="r" rtl="1">
                        <a:buFont typeface="+mj-lt"/>
                        <a:buAutoNum type="arabicPeriod"/>
                      </a:pPr>
                      <a:endParaRPr lang="fa-IR" sz="2800" baseline="0" dirty="0" smtClean="0">
                        <a:latin typeface="BNazanin"/>
                        <a:cs typeface="B Mitra" pitchFamily="2" charset="-78"/>
                      </a:endParaRPr>
                    </a:p>
                    <a:p>
                      <a:pPr marL="0" indent="0" algn="r" rtl="1">
                        <a:buFont typeface="+mj-lt"/>
                        <a:buNone/>
                      </a:pPr>
                      <a:r>
                        <a:rPr lang="fa-IR" sz="2800" baseline="0" dirty="0" smtClean="0">
                          <a:latin typeface="BNazanin"/>
                          <a:cs typeface="B Mitra" pitchFamily="2" charset="-78"/>
                        </a:rPr>
                        <a:t>-انواع بافت (فرسوده، تاریخی، میانی، نوساز</a:t>
                      </a:r>
                      <a:endParaRPr lang="fa-IR" sz="2800" dirty="0" smtClean="0">
                        <a:latin typeface="BNazanin"/>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algn="ctr" rtl="1"/>
                      <a:r>
                        <a:rPr lang="fa-IR" sz="3200" dirty="0" smtClean="0">
                          <a:latin typeface="BNazanin"/>
                          <a:cs typeface="B Mitra" pitchFamily="2" charset="-78"/>
                        </a:rPr>
                        <a:t>ویژگی های بافت</a:t>
                      </a:r>
                      <a:endParaRPr lang="fa-IR" sz="3200" kern="1200" dirty="0" smtClean="0">
                        <a:solidFill>
                          <a:schemeClr val="tx1"/>
                        </a:solidFill>
                        <a:latin typeface="BNazanin"/>
                        <a:ea typeface="+mn-ea"/>
                        <a:cs typeface="B Mitra" pitchFamily="2" charset="-78"/>
                      </a:endParaRPr>
                    </a:p>
                  </a:txBody>
                  <a:tcPr/>
                </a:tc>
              </a:tr>
            </a:tbl>
          </a:graphicData>
        </a:graphic>
      </p:graphicFrame>
    </p:spTree>
    <p:extLst>
      <p:ext uri="{BB962C8B-B14F-4D97-AF65-F5344CB8AC3E}">
        <p14:creationId xmlns:p14="http://schemas.microsoft.com/office/powerpoint/2010/main" val="1709816793"/>
      </p:ext>
    </p:extLst>
  </p:cSld>
  <p:clrMapOvr>
    <a:masterClrMapping/>
  </p:clrMapOvr>
  <p:transition spd="slow">
    <p:cove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95536" y="332656"/>
            <a:ext cx="8305800" cy="1981200"/>
          </a:xfrm>
        </p:spPr>
        <p:txBody>
          <a:bodyPr/>
          <a:lstStyle/>
          <a:p>
            <a:r>
              <a:rPr lang="fa-IR" sz="2800" dirty="0" smtClean="0">
                <a:solidFill>
                  <a:schemeClr val="tx1"/>
                </a:solidFill>
                <a:latin typeface="Arial" pitchFamily="34" charset="0"/>
                <a:cs typeface="Arial" pitchFamily="34" charset="0"/>
              </a:rPr>
              <a:t>شکل گیری بافت مرکز محله کلپا براساس شکل ارگانیک بوده است و هم دانه بندی ریز شامل کاربریهای مسکونی و هم دانه بندی درشت شامل کاربریهای اداره پست،ساختمان دادگستری،کانون وکلا،بیمارستان اکباتان،مدرسه،کاربری فرهنگی و مسجد و... می باشد.</a:t>
            </a:r>
            <a:endParaRPr lang="en-US" sz="28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63" y="2492896"/>
            <a:ext cx="4077444" cy="362361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493105"/>
            <a:ext cx="3905588" cy="36234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10" name="Title 1"/>
          <p:cNvSpPr txBox="1">
            <a:spLocks/>
          </p:cNvSpPr>
          <p:nvPr/>
        </p:nvSpPr>
        <p:spPr>
          <a:xfrm>
            <a:off x="6951968" y="59417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sp>
        <p:nvSpPr>
          <p:cNvPr id="16" name="Title 1"/>
          <p:cNvSpPr txBox="1">
            <a:spLocks/>
          </p:cNvSpPr>
          <p:nvPr/>
        </p:nvSpPr>
        <p:spPr>
          <a:xfrm>
            <a:off x="7675753" y="170080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مدنی</a:t>
            </a:r>
            <a:endParaRPr lang="fa-IR" sz="2000" dirty="0">
              <a:solidFill>
                <a:schemeClr val="accent2">
                  <a:lumMod val="50000"/>
                </a:schemeClr>
              </a:solidFill>
              <a:cs typeface="Titr" pitchFamily="2" charset="-78"/>
            </a:endParaRPr>
          </a:p>
        </p:txBody>
      </p:sp>
      <p:sp>
        <p:nvSpPr>
          <p:cNvPr id="19" name="Title 1"/>
          <p:cNvSpPr txBox="1">
            <a:spLocks/>
          </p:cNvSpPr>
          <p:nvPr/>
        </p:nvSpPr>
        <p:spPr>
          <a:xfrm>
            <a:off x="0" y="170080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بوعلی</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123403" y="3769616"/>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sp>
        <p:nvSpPr>
          <p:cNvPr id="20" name="Title 19"/>
          <p:cNvSpPr>
            <a:spLocks noGrp="1"/>
          </p:cNvSpPr>
          <p:nvPr>
            <p:ph type="ctrTitle"/>
          </p:nvPr>
        </p:nvSpPr>
        <p:spPr/>
        <p:txBody>
          <a:bodyPr/>
          <a:lstStyle/>
          <a:p>
            <a:endParaRPr lang="en-US" dirty="0"/>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858019"/>
            <a:ext cx="4248472" cy="5378478"/>
          </a:xfrm>
          <a:prstGeom prst="rect">
            <a:avLst/>
          </a:prstGeom>
        </p:spPr>
      </p:pic>
      <p:cxnSp>
        <p:nvCxnSpPr>
          <p:cNvPr id="28" name="Straight Arrow Connector 27"/>
          <p:cNvCxnSpPr/>
          <p:nvPr/>
        </p:nvCxnSpPr>
        <p:spPr>
          <a:xfrm flipH="1">
            <a:off x="988862" y="2024844"/>
            <a:ext cx="307908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flipV="1">
            <a:off x="3491880" y="476672"/>
            <a:ext cx="0"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1" name="Title 1"/>
          <p:cNvSpPr txBox="1">
            <a:spLocks/>
          </p:cNvSpPr>
          <p:nvPr/>
        </p:nvSpPr>
        <p:spPr>
          <a:xfrm>
            <a:off x="2794103" y="28453"/>
            <a:ext cx="1849905"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آرامگاه بوعلی سینا</a:t>
            </a:r>
            <a:endParaRPr lang="fa-IR" sz="2000" dirty="0">
              <a:solidFill>
                <a:schemeClr val="accent2">
                  <a:lumMod val="50000"/>
                </a:schemeClr>
              </a:solidFill>
              <a:cs typeface="Titr" pitchFamily="2" charset="-78"/>
            </a:endParaRPr>
          </a:p>
        </p:txBody>
      </p:sp>
      <p:cxnSp>
        <p:nvCxnSpPr>
          <p:cNvPr id="33" name="Straight Arrow Connector 32"/>
          <p:cNvCxnSpPr/>
          <p:nvPr/>
        </p:nvCxnSpPr>
        <p:spPr>
          <a:xfrm>
            <a:off x="6228184" y="1916831"/>
            <a:ext cx="144756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flipH="1">
            <a:off x="865459" y="4093652"/>
            <a:ext cx="262642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a:off x="4788024" y="5885055"/>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4788024" y="5589240"/>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2" name="Title 1"/>
          <p:cNvSpPr txBox="1">
            <a:spLocks/>
          </p:cNvSpPr>
          <p:nvPr/>
        </p:nvSpPr>
        <p:spPr>
          <a:xfrm>
            <a:off x="7104368" y="546484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 کلپا</a:t>
            </a:r>
            <a:endParaRPr lang="fa-IR" sz="2000" dirty="0">
              <a:solidFill>
                <a:schemeClr val="accent2">
                  <a:lumMod val="50000"/>
                </a:schemeClr>
              </a:solidFill>
              <a:cs typeface="Titr" pitchFamily="2" charset="-78"/>
            </a:endParaRPr>
          </a:p>
        </p:txBody>
      </p:sp>
      <p:cxnSp>
        <p:nvCxnSpPr>
          <p:cNvPr id="44" name="Straight Arrow Connector 43"/>
          <p:cNvCxnSpPr/>
          <p:nvPr/>
        </p:nvCxnSpPr>
        <p:spPr>
          <a:xfrm>
            <a:off x="3923928" y="2996952"/>
            <a:ext cx="302804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6" name="Title 1"/>
          <p:cNvSpPr txBox="1">
            <a:spLocks/>
          </p:cNvSpPr>
          <p:nvPr/>
        </p:nvSpPr>
        <p:spPr>
          <a:xfrm>
            <a:off x="6951968" y="284515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مخابرات</a:t>
            </a:r>
            <a:endParaRPr lang="fa-IR" sz="2000" dirty="0">
              <a:solidFill>
                <a:schemeClr val="accent2">
                  <a:lumMod val="50000"/>
                </a:schemeClr>
              </a:solidFill>
              <a:cs typeface="Titr" pitchFamily="2" charset="-78"/>
            </a:endParaRPr>
          </a:p>
        </p:txBody>
      </p:sp>
      <p:cxnSp>
        <p:nvCxnSpPr>
          <p:cNvPr id="48" name="Straight Arrow Connector 47"/>
          <p:cNvCxnSpPr/>
          <p:nvPr/>
        </p:nvCxnSpPr>
        <p:spPr>
          <a:xfrm>
            <a:off x="3923928" y="3284984"/>
            <a:ext cx="3028040"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9" name="Title 1"/>
          <p:cNvSpPr txBox="1">
            <a:spLocks/>
          </p:cNvSpPr>
          <p:nvPr/>
        </p:nvSpPr>
        <p:spPr>
          <a:xfrm>
            <a:off x="6939856" y="3361256"/>
            <a:ext cx="2131450" cy="43983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امور مالیاتی و بانک ملی</a:t>
            </a:r>
            <a:endParaRPr lang="fa-IR" sz="2000" dirty="0">
              <a:solidFill>
                <a:schemeClr val="accent2">
                  <a:lumMod val="50000"/>
                </a:schemeClr>
              </a:solidFill>
              <a:cs typeface="Titr" pitchFamily="2" charset="-78"/>
            </a:endParaRPr>
          </a:p>
        </p:txBody>
      </p:sp>
      <p:cxnSp>
        <p:nvCxnSpPr>
          <p:cNvPr id="51" name="Straight Arrow Connector 50"/>
          <p:cNvCxnSpPr/>
          <p:nvPr/>
        </p:nvCxnSpPr>
        <p:spPr>
          <a:xfrm>
            <a:off x="4108439" y="3933056"/>
            <a:ext cx="28435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3" name="Title 1"/>
          <p:cNvSpPr txBox="1">
            <a:spLocks/>
          </p:cNvSpPr>
          <p:nvPr/>
        </p:nvSpPr>
        <p:spPr>
          <a:xfrm>
            <a:off x="6951968" y="380108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پست</a:t>
            </a:r>
            <a:endParaRPr lang="fa-IR" sz="2000" dirty="0">
              <a:solidFill>
                <a:schemeClr val="accent2">
                  <a:lumMod val="50000"/>
                </a:schemeClr>
              </a:solidFill>
              <a:cs typeface="Titr" pitchFamily="2" charset="-78"/>
            </a:endParaRPr>
          </a:p>
        </p:txBody>
      </p:sp>
      <p:cxnSp>
        <p:nvCxnSpPr>
          <p:cNvPr id="55" name="Straight Arrow Connector 54"/>
          <p:cNvCxnSpPr/>
          <p:nvPr/>
        </p:nvCxnSpPr>
        <p:spPr>
          <a:xfrm>
            <a:off x="4067944" y="4417688"/>
            <a:ext cx="28719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6" name="Title 1"/>
          <p:cNvSpPr txBox="1">
            <a:spLocks/>
          </p:cNvSpPr>
          <p:nvPr/>
        </p:nvSpPr>
        <p:spPr>
          <a:xfrm>
            <a:off x="6939856" y="426930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4" name="Straight Arrow Connector 3"/>
          <p:cNvCxnSpPr/>
          <p:nvPr/>
        </p:nvCxnSpPr>
        <p:spPr>
          <a:xfrm>
            <a:off x="4932040" y="4941168"/>
            <a:ext cx="20199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itle 1"/>
          <p:cNvSpPr txBox="1">
            <a:spLocks/>
          </p:cNvSpPr>
          <p:nvPr/>
        </p:nvSpPr>
        <p:spPr>
          <a:xfrm>
            <a:off x="7104368" y="47893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کانون وکلا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667123627"/>
      </p:ext>
    </p:extLst>
  </p:cSld>
  <p:clrMapOvr>
    <a:masterClrMapping/>
  </p:clrMapOvr>
  <p:transition spd="slow">
    <p:cove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0" y="548680"/>
            <a:ext cx="8928992" cy="634004"/>
          </a:xfrm>
        </p:spPr>
        <p:txBody>
          <a:bodyPr/>
          <a:lstStyle/>
          <a:p>
            <a:r>
              <a:rPr lang="fa-IR" sz="2800" dirty="0" smtClean="0">
                <a:solidFill>
                  <a:schemeClr val="tx1"/>
                </a:solidFill>
                <a:latin typeface="Arial" pitchFamily="34" charset="0"/>
                <a:cs typeface="Arial" pitchFamily="34" charset="0"/>
              </a:rPr>
              <a:t>بافت محله براساس آنچه مشاهده شده جزء بافت میانی و نوساز بوده و بافت فرسوده کمی در آن دیده شده است.</a:t>
            </a:r>
            <a:endParaRPr lang="en-US" sz="28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1628800"/>
            <a:ext cx="1926088" cy="171075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3" y="1623094"/>
            <a:ext cx="1944216" cy="1701063"/>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1" y="1623094"/>
            <a:ext cx="1944216" cy="1701064"/>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1581698"/>
            <a:ext cx="1944216" cy="1742459"/>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3" y="4194935"/>
            <a:ext cx="1973381" cy="171075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3725" y="4194935"/>
            <a:ext cx="1950244" cy="1696434"/>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9105" y="4199781"/>
            <a:ext cx="1957186" cy="1701063"/>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5862" y="4184633"/>
            <a:ext cx="1962602" cy="17067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0" y="332656"/>
            <a:ext cx="8964488" cy="520443"/>
          </a:xfrm>
        </p:spPr>
        <p:txBody>
          <a:bodyPr/>
          <a:lstStyle/>
          <a:p>
            <a:r>
              <a:rPr lang="fa-IR" sz="2800" dirty="0" smtClean="0">
                <a:solidFill>
                  <a:schemeClr val="tx1"/>
                </a:solidFill>
                <a:cs typeface="Titr" pitchFamily="2" charset="-78"/>
              </a:rPr>
              <a:t>ساختمانهائی با قدمت تاریخی که یاد آور بافت تاریخی مرکز محله می باشند.</a:t>
            </a:r>
            <a:endParaRPr lang="en-US" sz="28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52736"/>
            <a:ext cx="3435102" cy="259747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689" y="1065843"/>
            <a:ext cx="3435102" cy="2597479"/>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79" y="3859571"/>
            <a:ext cx="3435101" cy="2603578"/>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048" y="3859571"/>
            <a:ext cx="3450648" cy="260893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217213133"/>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514350" indent="-514350" algn="r" rtl="1">
                        <a:buFont typeface="+mj-lt"/>
                        <a:buAutoNum type="arabicPeriod"/>
                      </a:pPr>
                      <a:endParaRPr lang="fa-IR" sz="2800" baseline="0" dirty="0" smtClean="0">
                        <a:cs typeface="B Mitra" pitchFamily="2" charset="-78"/>
                      </a:endParaRPr>
                    </a:p>
                    <a:p>
                      <a:pPr marL="0" indent="0" algn="r" rtl="1">
                        <a:buFont typeface="+mj-lt"/>
                        <a:buNone/>
                      </a:pPr>
                      <a:r>
                        <a:rPr lang="en-US" sz="2800" baseline="0" dirty="0" smtClean="0">
                          <a:latin typeface="BNazanin"/>
                          <a:cs typeface="B Mitra" pitchFamily="2" charset="-78"/>
                        </a:rPr>
                        <a:t>-</a:t>
                      </a:r>
                      <a:r>
                        <a:rPr lang="fa-IR" sz="2800" baseline="0" dirty="0" smtClean="0">
                          <a:latin typeface="BNazanin"/>
                          <a:cs typeface="B Mitra" pitchFamily="2" charset="-78"/>
                        </a:rPr>
                        <a:t>جهت حرکت انواع خودروها</a:t>
                      </a:r>
                    </a:p>
                    <a:p>
                      <a:pPr marL="0" indent="0" algn="r" rtl="1">
                        <a:buFont typeface="+mj-lt"/>
                        <a:buNone/>
                      </a:pPr>
                      <a:r>
                        <a:rPr lang="fa-IR" sz="2800" dirty="0" smtClean="0">
                          <a:latin typeface="BNazanin"/>
                          <a:cs typeface="B Mitra" pitchFamily="2" charset="-78"/>
                        </a:rPr>
                        <a:t>-شیب معابر</a:t>
                      </a:r>
                    </a:p>
                    <a:p>
                      <a:pPr marL="0" indent="0" algn="r" rtl="1">
                        <a:buFont typeface="+mj-lt"/>
                        <a:buNone/>
                      </a:pPr>
                      <a:r>
                        <a:rPr lang="en-US" sz="2800" dirty="0" smtClean="0">
                          <a:latin typeface="BNazanin"/>
                          <a:cs typeface="B Mitra" pitchFamily="2" charset="-78"/>
                        </a:rPr>
                        <a:t>-</a:t>
                      </a:r>
                      <a:r>
                        <a:rPr lang="fa-IR" sz="2800" dirty="0" smtClean="0">
                          <a:latin typeface="BNazanin"/>
                          <a:cs typeface="B Mitra" pitchFamily="2" charset="-78"/>
                        </a:rPr>
                        <a:t>ترافیک محدوده</a:t>
                      </a:r>
                      <a:r>
                        <a:rPr lang="fa-IR" sz="2800" baseline="0" dirty="0" smtClean="0">
                          <a:latin typeface="BNazanin"/>
                          <a:cs typeface="B Mitra" pitchFamily="2" charset="-78"/>
                        </a:rPr>
                        <a:t> (در ساعات و روزهای تعطیل و غیرتعطیل)</a:t>
                      </a:r>
                      <a:endParaRPr lang="fa-IR" sz="2800" dirty="0" smtClean="0">
                        <a:latin typeface="BNazanin"/>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algn="ctr" rtl="1"/>
                      <a:r>
                        <a:rPr lang="fa-IR" sz="3200" dirty="0" smtClean="0">
                          <a:cs typeface="B Mitra" pitchFamily="2" charset="-78"/>
                        </a:rPr>
                        <a:t>وضع شبکه ارتباطی</a:t>
                      </a:r>
                      <a:endParaRPr lang="fa-IR" sz="3200" kern="1200" dirty="0" smtClean="0">
                        <a:solidFill>
                          <a:schemeClr val="tx1"/>
                        </a:solidFill>
                        <a:latin typeface="+mn-lt"/>
                        <a:ea typeface="+mn-ea"/>
                        <a:cs typeface="B Mitra" pitchFamily="2" charset="-78"/>
                      </a:endParaRPr>
                    </a:p>
                  </a:txBody>
                  <a:tcPr/>
                </a:tc>
              </a:tr>
            </a:tbl>
          </a:graphicData>
        </a:graphic>
      </p:graphicFrame>
    </p:spTree>
    <p:extLst>
      <p:ext uri="{BB962C8B-B14F-4D97-AF65-F5344CB8AC3E}">
        <p14:creationId xmlns:p14="http://schemas.microsoft.com/office/powerpoint/2010/main" val="2623740344"/>
      </p:ext>
    </p:extLst>
  </p:cSld>
  <p:clrMapOvr>
    <a:masterClrMapping/>
  </p:clrMapOvr>
  <p:transition spd="slow">
    <p:cove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1052736"/>
            <a:ext cx="8305800" cy="1143000"/>
          </a:xfrm>
        </p:spPr>
        <p:txBody>
          <a:bodyPr/>
          <a:lstStyle/>
          <a:p>
            <a:r>
              <a:rPr lang="fa-IR" dirty="0" smtClean="0">
                <a:latin typeface="Arial" pitchFamily="34" charset="0"/>
                <a:cs typeface="Arial" pitchFamily="34" charset="0"/>
              </a:rPr>
              <a:t>به دلیل وجود کاربریهای ناسازگار با مرکز محله در نزدیکی آن مانند ساختمان دادگستری،کانون وکلا،بیمارستان اکباتان،....و شاهد تردد از تمام خیابانها و کوچه های اطراف مرکز محله به درون آن که نتیجه ای جز شلوغی و ازدحام و تردد بالای ماشین در درون مرکز محله هستیم و جهت واحد حرکتی را نمی توان مشخص نمود ولی در شکل کلی تردد و حرکت ورودی ماشینها از خیابان بوعلی و خیابان طالقانی می باشد.</a:t>
            </a:r>
            <a:endParaRPr lang="en-US" dirty="0">
              <a:latin typeface="Arial" pitchFamily="34" charset="0"/>
              <a:cs typeface="Arial" pitchFamily="34" charset="0"/>
            </a:endParaRPr>
          </a:p>
        </p:txBody>
      </p:sp>
      <p:sp>
        <p:nvSpPr>
          <p:cNvPr id="2" name="Title 1"/>
          <p:cNvSpPr>
            <a:spLocks noGrp="1"/>
          </p:cNvSpPr>
          <p:nvPr>
            <p:ph type="ctrTitle"/>
          </p:nvPr>
        </p:nvSpPr>
        <p:spPr>
          <a:xfrm>
            <a:off x="5092256" y="332656"/>
            <a:ext cx="4032448" cy="634004"/>
          </a:xfrm>
        </p:spPr>
        <p:txBody>
          <a:bodyPr/>
          <a:lstStyle/>
          <a:p>
            <a:r>
              <a:rPr lang="fa-IR" sz="3200" dirty="0" smtClean="0">
                <a:solidFill>
                  <a:schemeClr val="tx1"/>
                </a:solidFill>
                <a:cs typeface="Titr" pitchFamily="2" charset="-78"/>
              </a:rPr>
              <a:t>جهت حرکت خودروها</a:t>
            </a:r>
            <a:endParaRPr lang="en-US" sz="3200" dirty="0">
              <a:solidFill>
                <a:schemeClr val="tx1"/>
              </a:solidFill>
              <a:cs typeface="Titr" pitchFamily="2" charset="-78"/>
            </a:endParaRPr>
          </a:p>
        </p:txBody>
      </p:sp>
      <p:cxnSp>
        <p:nvCxnSpPr>
          <p:cNvPr id="15" name="Straight Arrow Connector 14"/>
          <p:cNvCxnSpPr/>
          <p:nvPr/>
        </p:nvCxnSpPr>
        <p:spPr>
          <a:xfrm flipH="1">
            <a:off x="3275856" y="5373216"/>
            <a:ext cx="718516"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593" y="3256813"/>
            <a:ext cx="3375273" cy="3380735"/>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a:off x="3374730" y="6245695"/>
            <a:ext cx="648072"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a:xfrm flipV="1">
            <a:off x="4012136" y="5741639"/>
            <a:ext cx="1080120"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H="1" flipV="1">
            <a:off x="5164264" y="5741639"/>
            <a:ext cx="144016"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flipH="1">
            <a:off x="5884344" y="5525615"/>
            <a:ext cx="718516"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H="1" flipV="1">
            <a:off x="5345286" y="5633627"/>
            <a:ext cx="576064" cy="1080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5345286" y="4517503"/>
            <a:ext cx="360040" cy="4296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p:nvPr/>
        </p:nvCxnSpPr>
        <p:spPr>
          <a:xfrm flipH="1">
            <a:off x="5345286" y="4947180"/>
            <a:ext cx="360040" cy="5784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070" y="4157202"/>
            <a:ext cx="2160240" cy="1432038"/>
          </a:xfrm>
          <a:prstGeom prst="rect">
            <a:avLst/>
          </a:prstGeom>
        </p:spPr>
        <p:style>
          <a:lnRef idx="2">
            <a:schemeClr val="dk1"/>
          </a:lnRef>
          <a:fillRef idx="1">
            <a:schemeClr val="lt1"/>
          </a:fillRef>
          <a:effectRef idx="0">
            <a:schemeClr val="dk1"/>
          </a:effectRef>
          <a:fontRef idx="minor">
            <a:schemeClr val="dk1"/>
          </a:fontRef>
        </p:style>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247740"/>
            <a:ext cx="2160240" cy="1432037"/>
          </a:xfrm>
          <a:prstGeom prst="rect">
            <a:avLst/>
          </a:prstGeom>
        </p:spPr>
        <p:style>
          <a:lnRef idx="2">
            <a:schemeClr val="dk1"/>
          </a:lnRef>
          <a:fillRef idx="1">
            <a:schemeClr val="lt1"/>
          </a:fillRef>
          <a:effectRef idx="0">
            <a:schemeClr val="dk1"/>
          </a:effectRef>
          <a:fontRef idx="minor">
            <a:schemeClr val="dk1"/>
          </a:fontRef>
        </p:style>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658" y="5131289"/>
            <a:ext cx="2139822" cy="143203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8810" y="1489113"/>
            <a:ext cx="3375273" cy="3380735"/>
          </a:xfrm>
          <a:prstGeom prst="rect">
            <a:avLst/>
          </a:prstGeom>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a:xfrm>
            <a:off x="2988947" y="4477995"/>
            <a:ext cx="648072"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3626353" y="3973939"/>
            <a:ext cx="1080120"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flipV="1">
            <a:off x="4778481" y="3973939"/>
            <a:ext cx="144016"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a:off x="5498561" y="3757915"/>
            <a:ext cx="718516"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4959503" y="3865927"/>
            <a:ext cx="576064" cy="1080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4959503" y="2749803"/>
            <a:ext cx="360040" cy="4296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4959503" y="3179480"/>
            <a:ext cx="360040" cy="5784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1731424"/>
            <a:ext cx="1656184" cy="1491934"/>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505" y="3358115"/>
            <a:ext cx="1637621" cy="1511733"/>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3" y="3468697"/>
            <a:ext cx="1656184" cy="1426393"/>
          </a:xfrm>
          <a:prstGeom prst="rect">
            <a:avLst/>
          </a:prstGeom>
        </p:spPr>
        <p:style>
          <a:lnRef idx="2">
            <a:schemeClr val="dk1"/>
          </a:lnRef>
          <a:fillRef idx="1">
            <a:schemeClr val="lt1"/>
          </a:fillRef>
          <a:effectRef idx="0">
            <a:schemeClr val="dk1"/>
          </a:effectRef>
          <a:fontRef idx="minor">
            <a:schemeClr val="dk1"/>
          </a:fontRef>
        </p:style>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8505" y="1669419"/>
            <a:ext cx="1663886" cy="1492145"/>
          </a:xfrm>
          <a:prstGeom prst="rect">
            <a:avLst/>
          </a:prstGeom>
        </p:spPr>
        <p:style>
          <a:lnRef idx="2">
            <a:schemeClr val="dk1"/>
          </a:lnRef>
          <a:fillRef idx="1">
            <a:schemeClr val="lt1"/>
          </a:fillRef>
          <a:effectRef idx="0">
            <a:schemeClr val="dk1"/>
          </a:effectRef>
          <a:fontRef idx="minor">
            <a:schemeClr val="dk1"/>
          </a:fontRef>
        </p:style>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8088" y="69042"/>
            <a:ext cx="1401154" cy="1309374"/>
          </a:xfrm>
          <a:prstGeom prst="rect">
            <a:avLst/>
          </a:prstGeom>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8088" y="5101490"/>
            <a:ext cx="1865878" cy="1577892"/>
          </a:xfrm>
          <a:prstGeom prst="rect">
            <a:avLst/>
          </a:prstGeom>
        </p:spPr>
        <p:style>
          <a:lnRef idx="2">
            <a:schemeClr val="dk1"/>
          </a:lnRef>
          <a:fillRef idx="1">
            <a:schemeClr val="lt1"/>
          </a:fillRef>
          <a:effectRef idx="0">
            <a:schemeClr val="dk1"/>
          </a:effectRef>
          <a:fontRef idx="minor">
            <a:schemeClr val="dk1"/>
          </a:fontRef>
        </p:style>
      </p:pic>
      <p:sp>
        <p:nvSpPr>
          <p:cNvPr id="21" name="Title 1"/>
          <p:cNvSpPr txBox="1">
            <a:spLocks/>
          </p:cNvSpPr>
          <p:nvPr/>
        </p:nvSpPr>
        <p:spPr>
          <a:xfrm>
            <a:off x="5296283" y="406727"/>
            <a:ext cx="4032448" cy="63400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smtClean="0">
                <a:solidFill>
                  <a:schemeClr val="tx1"/>
                </a:solidFill>
                <a:cs typeface="Titr" pitchFamily="2" charset="-78"/>
              </a:rPr>
              <a:t>جهت حرکت خودروها</a:t>
            </a:r>
            <a:endParaRPr lang="fa-IR" sz="3200">
              <a:solidFill>
                <a:schemeClr val="tx1"/>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611560" y="11266"/>
            <a:ext cx="8305800" cy="1080120"/>
          </a:xfrm>
        </p:spPr>
        <p:txBody>
          <a:bodyPr/>
          <a:lstStyle/>
          <a:p>
            <a:r>
              <a:rPr lang="fa-IR" sz="3600" dirty="0" smtClean="0">
                <a:solidFill>
                  <a:schemeClr val="accent2">
                    <a:lumMod val="50000"/>
                  </a:schemeClr>
                </a:solidFill>
                <a:cs typeface="Titr" pitchFamily="2" charset="-78"/>
              </a:rPr>
              <a:t>2و1</a:t>
            </a:r>
            <a:r>
              <a:rPr lang="fa-IR" sz="3200" dirty="0" smtClean="0">
                <a:solidFill>
                  <a:schemeClr val="tx1"/>
                </a:solidFill>
                <a:cs typeface="Titr" pitchFamily="2" charset="-78"/>
              </a:rPr>
              <a:t>: </a:t>
            </a:r>
            <a:r>
              <a:rPr lang="fa-IR" sz="2400" dirty="0" smtClean="0">
                <a:solidFill>
                  <a:schemeClr val="tx1"/>
                </a:solidFill>
                <a:cs typeface="Titr" pitchFamily="2" charset="-78"/>
              </a:rPr>
              <a:t>درشت دانگی بناها و وجود  خط آسمان ناهماهنگ و  ارتفاع زیاد بناها نسبت به معبر عامل ایجاد محصوریت زیاد</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3" y="1196752"/>
            <a:ext cx="3492253" cy="2610714"/>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1196752"/>
            <a:ext cx="3528392" cy="263881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019" y="4221088"/>
            <a:ext cx="3444297" cy="252320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3" y="4221088"/>
            <a:ext cx="3391709" cy="2523201"/>
          </a:xfrm>
          <a:prstGeom prst="rect">
            <a:avLst/>
          </a:prstGeom>
        </p:spPr>
        <p:style>
          <a:lnRef idx="2">
            <a:schemeClr val="dk1"/>
          </a:lnRef>
          <a:fillRef idx="1">
            <a:schemeClr val="lt1"/>
          </a:fillRef>
          <a:effectRef idx="0">
            <a:schemeClr val="dk1"/>
          </a:effectRef>
          <a:fontRef idx="minor">
            <a:schemeClr val="dk1"/>
          </a:fontRef>
        </p:style>
      </p:pic>
      <p:cxnSp>
        <p:nvCxnSpPr>
          <p:cNvPr id="11" name="Straight Connector 10"/>
          <p:cNvCxnSpPr/>
          <p:nvPr/>
        </p:nvCxnSpPr>
        <p:spPr>
          <a:xfrm flipV="1">
            <a:off x="5724128" y="2204864"/>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96019" y="3356992"/>
            <a:ext cx="88814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6084168" y="1412776"/>
            <a:ext cx="0" cy="19442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2915816" y="3645024"/>
            <a:ext cx="11521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2915816" y="2384884"/>
            <a:ext cx="0" cy="12601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a:off x="5196019" y="6381328"/>
            <a:ext cx="103216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V="1">
            <a:off x="6228184" y="5013176"/>
            <a:ext cx="0" cy="1368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1835696" y="6669360"/>
            <a:ext cx="10081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2843808" y="4437112"/>
            <a:ext cx="72008"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08104" y="1844824"/>
            <a:ext cx="3384376" cy="521284"/>
          </a:xfrm>
        </p:spPr>
        <p:txBody>
          <a:bodyPr/>
          <a:lstStyle/>
          <a:p>
            <a:r>
              <a:rPr lang="fa-IR" dirty="0" smtClean="0">
                <a:solidFill>
                  <a:schemeClr val="accent3">
                    <a:lumMod val="50000"/>
                  </a:schemeClr>
                </a:solidFill>
                <a:latin typeface="Arial" pitchFamily="34" charset="0"/>
                <a:cs typeface="Arial" pitchFamily="34" charset="0"/>
              </a:rPr>
              <a:t>-روز تعطیل ساعت 10 صبح</a:t>
            </a:r>
            <a:endParaRPr lang="en-US"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a:xfrm>
            <a:off x="467544" y="332656"/>
            <a:ext cx="8305800" cy="1440160"/>
          </a:xfrm>
        </p:spPr>
        <p:txBody>
          <a:bodyPr/>
          <a:lstStyle/>
          <a:p>
            <a:r>
              <a:rPr lang="fa-IR" sz="2800" dirty="0" smtClean="0">
                <a:solidFill>
                  <a:schemeClr val="tx1"/>
                </a:solidFill>
                <a:cs typeface="Titr" pitchFamily="2" charset="-78"/>
              </a:rPr>
              <a:t>ترافیک محدوده محله در روزهای تعطیل به دلیل بسته بودن و کمی مراجعه کاربریهای ناسازگار با مرکز محله مناسب و در روزهای غیر تعطیل شاهد حجم بالای ترافیکی در حوزه مرکز محله می باشیم.</a:t>
            </a:r>
            <a:endParaRPr lang="en-US" sz="28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780928"/>
            <a:ext cx="2490043" cy="215781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129" y="2785393"/>
            <a:ext cx="2523666" cy="213043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2803840"/>
            <a:ext cx="2490042" cy="2111990"/>
          </a:xfrm>
          <a:prstGeom prst="rect">
            <a:avLst/>
          </a:prstGeom>
        </p:spPr>
        <p:style>
          <a:lnRef idx="2">
            <a:schemeClr val="dk1"/>
          </a:lnRef>
          <a:fillRef idx="1">
            <a:schemeClr val="lt1"/>
          </a:fillRef>
          <a:effectRef idx="0">
            <a:schemeClr val="dk1"/>
          </a:effectRef>
          <a:fontRef idx="minor">
            <a:schemeClr val="dk1"/>
          </a:fontRef>
        </p:style>
      </p:pic>
      <p:sp>
        <p:nvSpPr>
          <p:cNvPr id="7" name="Subtitle 2"/>
          <p:cNvSpPr txBox="1">
            <a:spLocks/>
          </p:cNvSpPr>
          <p:nvPr/>
        </p:nvSpPr>
        <p:spPr>
          <a:xfrm>
            <a:off x="1693284" y="5445224"/>
            <a:ext cx="616506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وجود آرامش در مرکز محله بدلیل تردد کم وسایل نقلیه</a:t>
            </a:r>
            <a:endParaRPr lang="en-US" dirty="0">
              <a:solidFill>
                <a:schemeClr val="accent3">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4860032" y="384325"/>
            <a:ext cx="403244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-روز غیرتعطیل ساعت 10 صبح</a:t>
            </a:r>
            <a:endParaRPr lang="en-US"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05609"/>
            <a:ext cx="2160240" cy="163092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39" y="872616"/>
            <a:ext cx="2141601" cy="163346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459" y="885154"/>
            <a:ext cx="2161594" cy="163346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78" y="2988106"/>
            <a:ext cx="2128398" cy="160186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30" y="2973767"/>
            <a:ext cx="2171579" cy="1596602"/>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8655" y="2973767"/>
            <a:ext cx="2128398" cy="1597228"/>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378" y="5013176"/>
            <a:ext cx="2160239" cy="1582890"/>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7474" y="5005392"/>
            <a:ext cx="2133753" cy="1590674"/>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1309" y="4975103"/>
            <a:ext cx="2176183" cy="16209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1840" y="404664"/>
            <a:ext cx="5760640" cy="521284"/>
          </a:xfrm>
        </p:spPr>
        <p:txBody>
          <a:bodyPr/>
          <a:lstStyle/>
          <a:p>
            <a:r>
              <a:rPr lang="fa-IR" sz="2800" dirty="0" smtClean="0">
                <a:latin typeface="Arial" pitchFamily="34" charset="0"/>
                <a:cs typeface="Arial" pitchFamily="34" charset="0"/>
              </a:rPr>
              <a:t>جهت شیب معابر منتهی به مرکز محله</a:t>
            </a:r>
            <a:endParaRPr lang="en-US" sz="2800"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165" y="1184951"/>
            <a:ext cx="5040560" cy="5048717"/>
          </a:xfrm>
          <a:prstGeom prst="rect">
            <a:avLst/>
          </a:prstGeom>
        </p:spPr>
        <p:style>
          <a:lnRef idx="2">
            <a:schemeClr val="dk1"/>
          </a:lnRef>
          <a:fillRef idx="1">
            <a:schemeClr val="lt1"/>
          </a:fillRef>
          <a:effectRef idx="0">
            <a:schemeClr val="dk1"/>
          </a:effectRef>
          <a:fontRef idx="minor">
            <a:schemeClr val="dk1"/>
          </a:fontRef>
        </p:style>
      </p:pic>
      <p:sp>
        <p:nvSpPr>
          <p:cNvPr id="5" name="Right Arrow 4"/>
          <p:cNvSpPr/>
          <p:nvPr/>
        </p:nvSpPr>
        <p:spPr>
          <a:xfrm rot="19625240">
            <a:off x="2948713" y="5366363"/>
            <a:ext cx="1872208"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own Arrow 5"/>
          <p:cNvSpPr/>
          <p:nvPr/>
        </p:nvSpPr>
        <p:spPr>
          <a:xfrm rot="2700000">
            <a:off x="5252891" y="3814085"/>
            <a:ext cx="142007" cy="663516"/>
          </a:xfrm>
          <a:prstGeom prst="downArrow">
            <a:avLst>
              <a:gd name="adj1" fmla="val 50000"/>
              <a:gd name="adj2" fmla="val 5686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ight Arrow 6"/>
          <p:cNvSpPr/>
          <p:nvPr/>
        </p:nvSpPr>
        <p:spPr>
          <a:xfrm rot="13500000">
            <a:off x="5075197" y="4947760"/>
            <a:ext cx="686425" cy="1370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own Arrow 7"/>
          <p:cNvSpPr/>
          <p:nvPr/>
        </p:nvSpPr>
        <p:spPr>
          <a:xfrm rot="9900000">
            <a:off x="4784321" y="5014850"/>
            <a:ext cx="139262" cy="84704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Down Arrow 10"/>
          <p:cNvSpPr/>
          <p:nvPr/>
        </p:nvSpPr>
        <p:spPr>
          <a:xfrm rot="17726518">
            <a:off x="4306238" y="3653165"/>
            <a:ext cx="178415" cy="10113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099062086"/>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514350" indent="-514350" algn="r" rtl="1">
                        <a:buFont typeface="+mj-lt"/>
                        <a:buAutoNum type="arabicPeriod"/>
                      </a:pPr>
                      <a:endParaRPr lang="fa-IR" sz="2800" baseline="0" dirty="0" smtClean="0">
                        <a:cs typeface="B Mitra" pitchFamily="2" charset="-78"/>
                      </a:endParaRPr>
                    </a:p>
                    <a:p>
                      <a:pPr marL="514350" marR="0" indent="-514350" algn="r" defTabSz="1221913" rtl="1" eaLnBrk="1" fontAlgn="auto" latinLnBrk="0" hangingPunct="1">
                        <a:lnSpc>
                          <a:spcPct val="100000"/>
                        </a:lnSpc>
                        <a:spcBef>
                          <a:spcPts val="0"/>
                        </a:spcBef>
                        <a:spcAft>
                          <a:spcPts val="0"/>
                        </a:spcAft>
                        <a:buClrTx/>
                        <a:buSzTx/>
                        <a:buFont typeface="+mj-lt"/>
                        <a:buAutoNum type="arabicPeriod"/>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r>
                        <a:rPr lang="fa-IR" sz="2800" baseline="0" dirty="0" smtClean="0">
                          <a:cs typeface="B Mitra" pitchFamily="2" charset="-78"/>
                        </a:rPr>
                        <a:t>-</a:t>
                      </a:r>
                      <a:r>
                        <a:rPr lang="fa-IR" sz="2800" baseline="0" dirty="0" smtClean="0">
                          <a:latin typeface="BNazanin"/>
                          <a:cs typeface="B Mitra" pitchFamily="2" charset="-78"/>
                        </a:rPr>
                        <a:t>بررسی انواع نفوذپذیری محدوده (کالبدی، بصری و نمادین)</a:t>
                      </a:r>
                    </a:p>
                    <a:p>
                      <a:pPr marL="514350" indent="-514350" algn="r" rtl="1">
                        <a:buFont typeface="+mj-lt"/>
                        <a:buAutoNum type="arabicPeriod"/>
                      </a:pPr>
                      <a:endParaRPr lang="fa-IR" sz="2800" baseline="0" dirty="0" smtClean="0">
                        <a:cs typeface="B Mitra" pitchFamily="2" charset="-78"/>
                      </a:endParaRPr>
                    </a:p>
                    <a:p>
                      <a:pPr marL="0" indent="0" algn="r" rtl="1">
                        <a:buFont typeface="+mj-lt"/>
                        <a:buNone/>
                      </a:pPr>
                      <a:endParaRPr lang="fa-IR" sz="2800" dirty="0" smtClean="0">
                        <a:latin typeface="BNazanin"/>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lvl="0" algn="ctr" rtl="1"/>
                      <a:r>
                        <a:rPr lang="fa-IR" sz="3200" b="0" dirty="0" smtClean="0">
                          <a:cs typeface="B Nazanin" pitchFamily="2" charset="-78"/>
                        </a:rPr>
                        <a:t>سلسله مراتب دسترسی</a:t>
                      </a:r>
                      <a:endParaRPr lang="en-US" sz="3200" b="0" dirty="0" smtClean="0">
                        <a:cs typeface="B Nazanin" pitchFamily="2" charset="-78"/>
                      </a:endParaRPr>
                    </a:p>
                  </a:txBody>
                  <a:tcPr/>
                </a:tc>
              </a:tr>
            </a:tbl>
          </a:graphicData>
        </a:graphic>
      </p:graphicFrame>
    </p:spTree>
    <p:extLst>
      <p:ext uri="{BB962C8B-B14F-4D97-AF65-F5344CB8AC3E}">
        <p14:creationId xmlns:p14="http://schemas.microsoft.com/office/powerpoint/2010/main" val="1141480472"/>
      </p:ext>
    </p:extLst>
  </p:cSld>
  <p:clrMapOvr>
    <a:masterClrMapping/>
  </p:clrMapOvr>
  <p:transition spd="slow">
    <p:cove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71600" y="327045"/>
            <a:ext cx="8305800" cy="521284"/>
          </a:xfrm>
        </p:spPr>
        <p:txBody>
          <a:bodyPr/>
          <a:lstStyle/>
          <a:p>
            <a:r>
              <a:rPr lang="fa-IR" sz="2400" dirty="0" smtClean="0">
                <a:solidFill>
                  <a:schemeClr val="tx1"/>
                </a:solidFill>
              </a:rPr>
              <a:t>عواملی که موجب کاهش نفوذ پذیری در درون محله کلپا است عبارتند از:</a:t>
            </a:r>
            <a:endParaRPr lang="en-US" sz="24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087291"/>
            <a:ext cx="2947559" cy="2952329"/>
          </a:xfrm>
          <a:prstGeom prst="rect">
            <a:avLst/>
          </a:prstGeom>
        </p:spPr>
        <p:style>
          <a:lnRef idx="2">
            <a:schemeClr val="dk1"/>
          </a:lnRef>
          <a:fillRef idx="1">
            <a:schemeClr val="lt1"/>
          </a:fillRef>
          <a:effectRef idx="0">
            <a:schemeClr val="dk1"/>
          </a:effectRef>
          <a:fontRef idx="minor">
            <a:schemeClr val="dk1"/>
          </a:fontRef>
        </p:style>
      </p:pic>
      <p:sp>
        <p:nvSpPr>
          <p:cNvPr id="7" name="Title 1"/>
          <p:cNvSpPr txBox="1">
            <a:spLocks/>
          </p:cNvSpPr>
          <p:nvPr/>
        </p:nvSpPr>
        <p:spPr>
          <a:xfrm>
            <a:off x="4860032" y="87862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 بزرگ بودن مقیاس ساخت و ساز</a:t>
            </a:r>
            <a:endParaRPr lang="fa-IR" sz="2400" dirty="0">
              <a:solidFill>
                <a:schemeClr val="accent2">
                  <a:lumMod val="50000"/>
                </a:schemeClr>
              </a:solidFill>
              <a:cs typeface="Titr" pitchFamily="2" charset="-78"/>
            </a:endParaRPr>
          </a:p>
        </p:txBody>
      </p:sp>
      <p:sp>
        <p:nvSpPr>
          <p:cNvPr id="8" name="Title 1"/>
          <p:cNvSpPr txBox="1">
            <a:spLocks/>
          </p:cNvSpPr>
          <p:nvPr/>
        </p:nvSpPr>
        <p:spPr>
          <a:xfrm>
            <a:off x="4860032" y="1370859"/>
            <a:ext cx="4032448" cy="80358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2-به کارگیری یک نظام سلسله مراتبی در سازمان دهی عرصه طراحی</a:t>
            </a:r>
            <a:endParaRPr lang="fa-IR" sz="2400" dirty="0">
              <a:solidFill>
                <a:schemeClr val="accent2">
                  <a:lumMod val="50000"/>
                </a:schemeClr>
              </a:solidFill>
              <a:cs typeface="Titr" pitchFamily="2" charset="-78"/>
            </a:endParaRPr>
          </a:p>
        </p:txBody>
      </p:sp>
      <p:sp>
        <p:nvSpPr>
          <p:cNvPr id="9" name="Title 1"/>
          <p:cNvSpPr txBox="1">
            <a:spLocks/>
          </p:cNvSpPr>
          <p:nvPr/>
        </p:nvSpPr>
        <p:spPr>
          <a:xfrm>
            <a:off x="5364088" y="207122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3- جدائی سواره و پیاده</a:t>
            </a:r>
            <a:endParaRPr lang="fa-IR" sz="2400" dirty="0">
              <a:solidFill>
                <a:schemeClr val="accent2">
                  <a:lumMod val="50000"/>
                </a:schemeClr>
              </a:solidFill>
              <a:cs typeface="Titr" pitchFamily="2" charset="-78"/>
            </a:endParaRPr>
          </a:p>
        </p:txBody>
      </p:sp>
      <p:sp>
        <p:nvSpPr>
          <p:cNvPr id="10" name="Subtitle 4"/>
          <p:cNvSpPr txBox="1">
            <a:spLocks/>
          </p:cNvSpPr>
          <p:nvPr/>
        </p:nvSpPr>
        <p:spPr>
          <a:xfrm>
            <a:off x="4139952" y="2855730"/>
            <a:ext cx="4536504" cy="2229453"/>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75000"/>
                  </a:schemeClr>
                </a:solidFill>
              </a:rPr>
              <a:t>بهتر است عدم نفوذ پذیری بالا از بیرون به درون محله و وجود نفوذ پذیری بالا در داخل محله جهت آسایش ساکنین وجود داشته باشد.</a:t>
            </a:r>
            <a:endParaRPr lang="en-US" sz="2400" dirty="0">
              <a:solidFill>
                <a:schemeClr val="accent2">
                  <a:lumMod val="75000"/>
                </a:schemeClr>
              </a:solidFill>
            </a:endParaRPr>
          </a:p>
        </p:txBody>
      </p:sp>
      <p:sp>
        <p:nvSpPr>
          <p:cNvPr id="11" name="Title 1"/>
          <p:cNvSpPr txBox="1">
            <a:spLocks/>
          </p:cNvSpPr>
          <p:nvPr/>
        </p:nvSpPr>
        <p:spPr>
          <a:xfrm>
            <a:off x="4947383" y="573325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بهتر است ورودی به محلات غریب گز باشدبه منظور عدم جلوه گری و القاء سلسله مراتب که در ورودی محله کلپا عنصر دعوت کنندگی وجود ندارد و ورودی زیبائی برای ورود دیده نمی شود در نتیجه غریب گز میباشد.</a:t>
            </a:r>
            <a:endParaRPr lang="fa-IR" sz="2000" dirty="0">
              <a:solidFill>
                <a:schemeClr val="accent2">
                  <a:lumMod val="50000"/>
                </a:schemeClr>
              </a:solidFill>
              <a:cs typeface="Titr" pitchFamily="2" charset="-78"/>
            </a:endParaRPr>
          </a:p>
        </p:txBody>
      </p:sp>
      <p:cxnSp>
        <p:nvCxnSpPr>
          <p:cNvPr id="13" name="Straight Arrow Connector 12"/>
          <p:cNvCxnSpPr/>
          <p:nvPr/>
        </p:nvCxnSpPr>
        <p:spPr>
          <a:xfrm flipH="1">
            <a:off x="3707904" y="5373216"/>
            <a:ext cx="115212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79" y="4224487"/>
            <a:ext cx="3276304" cy="22974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68512202"/>
      </p:ext>
    </p:extLst>
  </p:cSld>
  <p:clrMapOvr>
    <a:masterClrMapping/>
  </p:clrMapOvr>
  <p:transition spd="slow">
    <p:cove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335" y="878626"/>
            <a:ext cx="3882151" cy="3888433"/>
          </a:xfrm>
          <a:prstGeom prst="rect">
            <a:avLst/>
          </a:prstGeom>
        </p:spPr>
        <p:style>
          <a:lnRef idx="2">
            <a:schemeClr val="dk1"/>
          </a:lnRef>
          <a:fillRef idx="1">
            <a:schemeClr val="lt1"/>
          </a:fillRef>
          <a:effectRef idx="0">
            <a:schemeClr val="dk1"/>
          </a:effectRef>
          <a:fontRef idx="minor">
            <a:schemeClr val="dk1"/>
          </a:fontRef>
        </p:style>
      </p:pic>
      <p:sp>
        <p:nvSpPr>
          <p:cNvPr id="5" name="Title 1"/>
          <p:cNvSpPr txBox="1">
            <a:spLocks/>
          </p:cNvSpPr>
          <p:nvPr/>
        </p:nvSpPr>
        <p:spPr>
          <a:xfrm>
            <a:off x="4644008" y="38639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بزرگ بودن مقیاس ساخت و ساز</a:t>
            </a:r>
            <a:endParaRPr lang="fa-IR" sz="2400" dirty="0">
              <a:solidFill>
                <a:schemeClr val="accent2">
                  <a:lumMod val="50000"/>
                </a:schemeClr>
              </a:solidFill>
              <a:cs typeface="Titr" pitchFamily="2" charset="-78"/>
            </a:endParaRPr>
          </a:p>
        </p:txBody>
      </p:sp>
      <p:sp>
        <p:nvSpPr>
          <p:cNvPr id="9" name="Freeform 8"/>
          <p:cNvSpPr/>
          <p:nvPr/>
        </p:nvSpPr>
        <p:spPr>
          <a:xfrm>
            <a:off x="2167413" y="2391172"/>
            <a:ext cx="1131312" cy="918594"/>
          </a:xfrm>
          <a:custGeom>
            <a:avLst/>
            <a:gdLst>
              <a:gd name="connsiteX0" fmla="*/ 327661 w 1131312"/>
              <a:gd name="connsiteY0" fmla="*/ 812848 h 918594"/>
              <a:gd name="connsiteX1" fmla="*/ 9006 w 1131312"/>
              <a:gd name="connsiteY1" fmla="*/ 411066 h 918594"/>
              <a:gd name="connsiteX2" fmla="*/ 133697 w 1131312"/>
              <a:gd name="connsiteY2" fmla="*/ 175539 h 918594"/>
              <a:gd name="connsiteX3" fmla="*/ 604752 w 1131312"/>
              <a:gd name="connsiteY3" fmla="*/ 9285 h 918594"/>
              <a:gd name="connsiteX4" fmla="*/ 867988 w 1131312"/>
              <a:gd name="connsiteY4" fmla="*/ 64703 h 918594"/>
              <a:gd name="connsiteX5" fmla="*/ 1131225 w 1131312"/>
              <a:gd name="connsiteY5" fmla="*/ 424921 h 918594"/>
              <a:gd name="connsiteX6" fmla="*/ 840279 w 1131312"/>
              <a:gd name="connsiteY6" fmla="*/ 688157 h 918594"/>
              <a:gd name="connsiteX7" fmla="*/ 840279 w 1131312"/>
              <a:gd name="connsiteY7" fmla="*/ 909830 h 918594"/>
              <a:gd name="connsiteX8" fmla="*/ 743297 w 1131312"/>
              <a:gd name="connsiteY8" fmla="*/ 868266 h 918594"/>
              <a:gd name="connsiteX9" fmla="*/ 452352 w 1131312"/>
              <a:gd name="connsiteY9" fmla="*/ 812848 h 918594"/>
              <a:gd name="connsiteX10" fmla="*/ 175261 w 1131312"/>
              <a:gd name="connsiteY10" fmla="*/ 743575 h 918594"/>
              <a:gd name="connsiteX11" fmla="*/ 133697 w 1131312"/>
              <a:gd name="connsiteY11" fmla="*/ 605030 h 918594"/>
              <a:gd name="connsiteX12" fmla="*/ 147552 w 1131312"/>
              <a:gd name="connsiteY12" fmla="*/ 618885 h 9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312" h="918594">
                <a:moveTo>
                  <a:pt x="327661" y="812848"/>
                </a:moveTo>
                <a:cubicBezTo>
                  <a:pt x="184497" y="665066"/>
                  <a:pt x="41333" y="517284"/>
                  <a:pt x="9006" y="411066"/>
                </a:cubicBezTo>
                <a:cubicBezTo>
                  <a:pt x="-23321" y="304848"/>
                  <a:pt x="34406" y="242502"/>
                  <a:pt x="133697" y="175539"/>
                </a:cubicBezTo>
                <a:cubicBezTo>
                  <a:pt x="232988" y="108576"/>
                  <a:pt x="482370" y="27758"/>
                  <a:pt x="604752" y="9285"/>
                </a:cubicBezTo>
                <a:cubicBezTo>
                  <a:pt x="727134" y="-9188"/>
                  <a:pt x="780242" y="-4570"/>
                  <a:pt x="867988" y="64703"/>
                </a:cubicBezTo>
                <a:cubicBezTo>
                  <a:pt x="955734" y="133976"/>
                  <a:pt x="1135843" y="321012"/>
                  <a:pt x="1131225" y="424921"/>
                </a:cubicBezTo>
                <a:cubicBezTo>
                  <a:pt x="1126607" y="528830"/>
                  <a:pt x="888770" y="607339"/>
                  <a:pt x="840279" y="688157"/>
                </a:cubicBezTo>
                <a:cubicBezTo>
                  <a:pt x="791788" y="768975"/>
                  <a:pt x="856443" y="879812"/>
                  <a:pt x="840279" y="909830"/>
                </a:cubicBezTo>
                <a:cubicBezTo>
                  <a:pt x="824115" y="939848"/>
                  <a:pt x="807951" y="884430"/>
                  <a:pt x="743297" y="868266"/>
                </a:cubicBezTo>
                <a:cubicBezTo>
                  <a:pt x="678643" y="852102"/>
                  <a:pt x="547025" y="833630"/>
                  <a:pt x="452352" y="812848"/>
                </a:cubicBezTo>
                <a:cubicBezTo>
                  <a:pt x="357679" y="792066"/>
                  <a:pt x="228370" y="778211"/>
                  <a:pt x="175261" y="743575"/>
                </a:cubicBezTo>
                <a:cubicBezTo>
                  <a:pt x="122152" y="708939"/>
                  <a:pt x="138315" y="625812"/>
                  <a:pt x="133697" y="605030"/>
                </a:cubicBezTo>
                <a:cubicBezTo>
                  <a:pt x="129079" y="584248"/>
                  <a:pt x="138315" y="601566"/>
                  <a:pt x="147552" y="61888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949670" y="1228895"/>
            <a:ext cx="1348824" cy="2072107"/>
          </a:xfrm>
          <a:custGeom>
            <a:avLst/>
            <a:gdLst>
              <a:gd name="connsiteX0" fmla="*/ 714131 w 1348824"/>
              <a:gd name="connsiteY0" fmla="*/ 2072107 h 2072107"/>
              <a:gd name="connsiteX1" fmla="*/ 672568 w 1348824"/>
              <a:gd name="connsiteY1" fmla="*/ 2030543 h 2072107"/>
              <a:gd name="connsiteX2" fmla="*/ 367768 w 1348824"/>
              <a:gd name="connsiteY2" fmla="*/ 1905852 h 2072107"/>
              <a:gd name="connsiteX3" fmla="*/ 7549 w 1348824"/>
              <a:gd name="connsiteY3" fmla="*/ 1808871 h 2072107"/>
              <a:gd name="connsiteX4" fmla="*/ 132240 w 1348824"/>
              <a:gd name="connsiteY4" fmla="*/ 1337816 h 2072107"/>
              <a:gd name="connsiteX5" fmla="*/ 243077 w 1348824"/>
              <a:gd name="connsiteY5" fmla="*/ 589671 h 2072107"/>
              <a:gd name="connsiteX6" fmla="*/ 367768 w 1348824"/>
              <a:gd name="connsiteY6" fmla="*/ 7780 h 2072107"/>
              <a:gd name="connsiteX7" fmla="*/ 534022 w 1348824"/>
              <a:gd name="connsiteY7" fmla="*/ 284871 h 2072107"/>
              <a:gd name="connsiteX8" fmla="*/ 672568 w 1348824"/>
              <a:gd name="connsiteY8" fmla="*/ 714362 h 2072107"/>
              <a:gd name="connsiteX9" fmla="*/ 811113 w 1348824"/>
              <a:gd name="connsiteY9" fmla="*/ 922180 h 2072107"/>
              <a:gd name="connsiteX10" fmla="*/ 1074349 w 1348824"/>
              <a:gd name="connsiteY10" fmla="*/ 977598 h 2072107"/>
              <a:gd name="connsiteX11" fmla="*/ 1337586 w 1348824"/>
              <a:gd name="connsiteY11" fmla="*/ 977598 h 2072107"/>
              <a:gd name="connsiteX12" fmla="*/ 1282168 w 1348824"/>
              <a:gd name="connsiteY12" fmla="*/ 1102289 h 2072107"/>
              <a:gd name="connsiteX13" fmla="*/ 1115913 w 1348824"/>
              <a:gd name="connsiteY13" fmla="*/ 1213125 h 2072107"/>
              <a:gd name="connsiteX14" fmla="*/ 1254458 w 1348824"/>
              <a:gd name="connsiteY14" fmla="*/ 1323962 h 2072107"/>
              <a:gd name="connsiteX15" fmla="*/ 1157477 w 1348824"/>
              <a:gd name="connsiteY15" fmla="*/ 1559489 h 2072107"/>
              <a:gd name="connsiteX16" fmla="*/ 1074349 w 1348824"/>
              <a:gd name="connsiteY16" fmla="*/ 1670325 h 2072107"/>
              <a:gd name="connsiteX17" fmla="*/ 1226749 w 1348824"/>
              <a:gd name="connsiteY17" fmla="*/ 1850434 h 2072107"/>
              <a:gd name="connsiteX18" fmla="*/ 686422 w 1348824"/>
              <a:gd name="connsiteY18" fmla="*/ 1975125 h 2072107"/>
              <a:gd name="connsiteX19" fmla="*/ 644858 w 1348824"/>
              <a:gd name="connsiteY19" fmla="*/ 2016689 h 2072107"/>
              <a:gd name="connsiteX20" fmla="*/ 658713 w 1348824"/>
              <a:gd name="connsiteY20" fmla="*/ 2044398 h 20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8824" h="2072107">
                <a:moveTo>
                  <a:pt x="714131" y="2072107"/>
                </a:moveTo>
                <a:cubicBezTo>
                  <a:pt x="722213" y="2065179"/>
                  <a:pt x="730295" y="2058252"/>
                  <a:pt x="672568" y="2030543"/>
                </a:cubicBezTo>
                <a:cubicBezTo>
                  <a:pt x="614841" y="2002834"/>
                  <a:pt x="478604" y="1942797"/>
                  <a:pt x="367768" y="1905852"/>
                </a:cubicBezTo>
                <a:cubicBezTo>
                  <a:pt x="256932" y="1868907"/>
                  <a:pt x="46804" y="1903544"/>
                  <a:pt x="7549" y="1808871"/>
                </a:cubicBezTo>
                <a:cubicBezTo>
                  <a:pt x="-31706" y="1714198"/>
                  <a:pt x="92985" y="1541016"/>
                  <a:pt x="132240" y="1337816"/>
                </a:cubicBezTo>
                <a:cubicBezTo>
                  <a:pt x="171495" y="1134616"/>
                  <a:pt x="203822" y="811344"/>
                  <a:pt x="243077" y="589671"/>
                </a:cubicBezTo>
                <a:cubicBezTo>
                  <a:pt x="282332" y="367998"/>
                  <a:pt x="319277" y="58580"/>
                  <a:pt x="367768" y="7780"/>
                </a:cubicBezTo>
                <a:cubicBezTo>
                  <a:pt x="416259" y="-43020"/>
                  <a:pt x="483222" y="167107"/>
                  <a:pt x="534022" y="284871"/>
                </a:cubicBezTo>
                <a:cubicBezTo>
                  <a:pt x="584822" y="402635"/>
                  <a:pt x="626386" y="608144"/>
                  <a:pt x="672568" y="714362"/>
                </a:cubicBezTo>
                <a:cubicBezTo>
                  <a:pt x="718750" y="820580"/>
                  <a:pt x="744150" y="878307"/>
                  <a:pt x="811113" y="922180"/>
                </a:cubicBezTo>
                <a:cubicBezTo>
                  <a:pt x="878076" y="966053"/>
                  <a:pt x="986604" y="968362"/>
                  <a:pt x="1074349" y="977598"/>
                </a:cubicBezTo>
                <a:cubicBezTo>
                  <a:pt x="1162095" y="986834"/>
                  <a:pt x="1302950" y="956816"/>
                  <a:pt x="1337586" y="977598"/>
                </a:cubicBezTo>
                <a:cubicBezTo>
                  <a:pt x="1372222" y="998380"/>
                  <a:pt x="1319113" y="1063035"/>
                  <a:pt x="1282168" y="1102289"/>
                </a:cubicBezTo>
                <a:cubicBezTo>
                  <a:pt x="1245223" y="1141543"/>
                  <a:pt x="1120531" y="1176180"/>
                  <a:pt x="1115913" y="1213125"/>
                </a:cubicBezTo>
                <a:cubicBezTo>
                  <a:pt x="1111295" y="1250070"/>
                  <a:pt x="1247531" y="1266235"/>
                  <a:pt x="1254458" y="1323962"/>
                </a:cubicBezTo>
                <a:cubicBezTo>
                  <a:pt x="1261385" y="1381689"/>
                  <a:pt x="1187495" y="1501762"/>
                  <a:pt x="1157477" y="1559489"/>
                </a:cubicBezTo>
                <a:cubicBezTo>
                  <a:pt x="1127459" y="1617216"/>
                  <a:pt x="1062804" y="1621834"/>
                  <a:pt x="1074349" y="1670325"/>
                </a:cubicBezTo>
                <a:cubicBezTo>
                  <a:pt x="1085894" y="1718816"/>
                  <a:pt x="1291403" y="1799634"/>
                  <a:pt x="1226749" y="1850434"/>
                </a:cubicBezTo>
                <a:cubicBezTo>
                  <a:pt x="1162095" y="1901234"/>
                  <a:pt x="783404" y="1947416"/>
                  <a:pt x="686422" y="1975125"/>
                </a:cubicBezTo>
                <a:cubicBezTo>
                  <a:pt x="589440" y="2002834"/>
                  <a:pt x="649476" y="2005143"/>
                  <a:pt x="644858" y="2016689"/>
                </a:cubicBezTo>
                <a:cubicBezTo>
                  <a:pt x="640240" y="2028234"/>
                  <a:pt x="649476" y="2036316"/>
                  <a:pt x="658713" y="2044398"/>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Freeform 15"/>
          <p:cNvSpPr/>
          <p:nvPr/>
        </p:nvSpPr>
        <p:spPr>
          <a:xfrm>
            <a:off x="705917" y="3133800"/>
            <a:ext cx="854641" cy="1360295"/>
          </a:xfrm>
          <a:custGeom>
            <a:avLst/>
            <a:gdLst>
              <a:gd name="connsiteX0" fmla="*/ 583811 w 854641"/>
              <a:gd name="connsiteY0" fmla="*/ 1358693 h 1360295"/>
              <a:gd name="connsiteX1" fmla="*/ 209739 w 854641"/>
              <a:gd name="connsiteY1" fmla="*/ 1247857 h 1360295"/>
              <a:gd name="connsiteX2" fmla="*/ 1921 w 854641"/>
              <a:gd name="connsiteY2" fmla="*/ 1109311 h 1360295"/>
              <a:gd name="connsiteX3" fmla="*/ 112757 w 854641"/>
              <a:gd name="connsiteY3" fmla="*/ 541275 h 1360295"/>
              <a:gd name="connsiteX4" fmla="*/ 223593 w 854641"/>
              <a:gd name="connsiteY4" fmla="*/ 194911 h 1360295"/>
              <a:gd name="connsiteX5" fmla="*/ 375993 w 854641"/>
              <a:gd name="connsiteY5" fmla="*/ 947 h 1360295"/>
              <a:gd name="connsiteX6" fmla="*/ 666939 w 854641"/>
              <a:gd name="connsiteY6" fmla="*/ 125638 h 1360295"/>
              <a:gd name="connsiteX7" fmla="*/ 791630 w 854641"/>
              <a:gd name="connsiteY7" fmla="*/ 236475 h 1360295"/>
              <a:gd name="connsiteX8" fmla="*/ 680793 w 854641"/>
              <a:gd name="connsiteY8" fmla="*/ 513566 h 1360295"/>
              <a:gd name="connsiteX9" fmla="*/ 694648 w 854641"/>
              <a:gd name="connsiteY9" fmla="*/ 749093 h 1360295"/>
              <a:gd name="connsiteX10" fmla="*/ 750066 w 854641"/>
              <a:gd name="connsiteY10" fmla="*/ 1081602 h 1360295"/>
              <a:gd name="connsiteX11" fmla="*/ 847048 w 854641"/>
              <a:gd name="connsiteY11" fmla="*/ 1344838 h 1360295"/>
              <a:gd name="connsiteX12" fmla="*/ 528393 w 854641"/>
              <a:gd name="connsiteY12" fmla="*/ 1330984 h 1360295"/>
              <a:gd name="connsiteX13" fmla="*/ 528393 w 854641"/>
              <a:gd name="connsiteY13" fmla="*/ 1330984 h 1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641" h="1360295">
                <a:moveTo>
                  <a:pt x="583811" y="1358693"/>
                </a:moveTo>
                <a:cubicBezTo>
                  <a:pt x="445266" y="1324057"/>
                  <a:pt x="306721" y="1289421"/>
                  <a:pt x="209739" y="1247857"/>
                </a:cubicBezTo>
                <a:cubicBezTo>
                  <a:pt x="112757" y="1206293"/>
                  <a:pt x="18085" y="1227075"/>
                  <a:pt x="1921" y="1109311"/>
                </a:cubicBezTo>
                <a:cubicBezTo>
                  <a:pt x="-14243" y="991547"/>
                  <a:pt x="75812" y="693675"/>
                  <a:pt x="112757" y="541275"/>
                </a:cubicBezTo>
                <a:cubicBezTo>
                  <a:pt x="149702" y="388875"/>
                  <a:pt x="179720" y="284966"/>
                  <a:pt x="223593" y="194911"/>
                </a:cubicBezTo>
                <a:cubicBezTo>
                  <a:pt x="267466" y="104856"/>
                  <a:pt x="302102" y="12492"/>
                  <a:pt x="375993" y="947"/>
                </a:cubicBezTo>
                <a:cubicBezTo>
                  <a:pt x="449884" y="-10598"/>
                  <a:pt x="597666" y="86383"/>
                  <a:pt x="666939" y="125638"/>
                </a:cubicBezTo>
                <a:cubicBezTo>
                  <a:pt x="736212" y="164893"/>
                  <a:pt x="789321" y="171820"/>
                  <a:pt x="791630" y="236475"/>
                </a:cubicBezTo>
                <a:cubicBezTo>
                  <a:pt x="793939" y="301130"/>
                  <a:pt x="696957" y="428130"/>
                  <a:pt x="680793" y="513566"/>
                </a:cubicBezTo>
                <a:cubicBezTo>
                  <a:pt x="664629" y="599002"/>
                  <a:pt x="683103" y="654420"/>
                  <a:pt x="694648" y="749093"/>
                </a:cubicBezTo>
                <a:cubicBezTo>
                  <a:pt x="706194" y="843766"/>
                  <a:pt x="724666" y="982311"/>
                  <a:pt x="750066" y="1081602"/>
                </a:cubicBezTo>
                <a:cubicBezTo>
                  <a:pt x="775466" y="1180893"/>
                  <a:pt x="883993" y="1303274"/>
                  <a:pt x="847048" y="1344838"/>
                </a:cubicBezTo>
                <a:cubicBezTo>
                  <a:pt x="810103" y="1386402"/>
                  <a:pt x="528393" y="1330984"/>
                  <a:pt x="528393" y="1330984"/>
                </a:cubicBezTo>
                <a:lnTo>
                  <a:pt x="528393" y="1330984"/>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980728"/>
            <a:ext cx="2160240" cy="1616159"/>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207" y="2844433"/>
            <a:ext cx="2172456" cy="1616159"/>
          </a:xfrm>
          <a:prstGeom prst="rect">
            <a:avLst/>
          </a:prstGeom>
        </p:spPr>
      </p:pic>
      <p:sp>
        <p:nvSpPr>
          <p:cNvPr id="61" name="Title 1"/>
          <p:cNvSpPr txBox="1">
            <a:spLocks/>
          </p:cNvSpPr>
          <p:nvPr/>
        </p:nvSpPr>
        <p:spPr>
          <a:xfrm>
            <a:off x="1133237" y="5301208"/>
            <a:ext cx="7294738" cy="89625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محله کلپا موجود نمی باشد.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587345492"/>
      </p:ext>
    </p:extLst>
  </p:cSld>
  <p:clrMapOvr>
    <a:masterClrMapping/>
  </p:clrMapOvr>
  <p:transition spd="slow">
    <p:cove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492896"/>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V="1">
            <a:off x="4355976" y="1844824"/>
            <a:ext cx="1296144" cy="108012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2382207" y="3789040"/>
            <a:ext cx="1368152"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4499992" y="3933056"/>
            <a:ext cx="1656184"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3066283" y="1700808"/>
            <a:ext cx="857645"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453625"/>
            <a:ext cx="2664296" cy="1879901"/>
          </a:xfrm>
          <a:prstGeom prst="rect">
            <a:avLst/>
          </a:prstGeom>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838010"/>
            <a:ext cx="2523381" cy="1894109"/>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669021"/>
            <a:ext cx="2536345" cy="1930760"/>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15" y="385971"/>
            <a:ext cx="2607417" cy="1947555"/>
          </a:xfrm>
          <a:prstGeom prst="rect">
            <a:avLst/>
          </a:prstGeom>
        </p:spPr>
        <p:style>
          <a:lnRef idx="2">
            <a:schemeClr val="dk1"/>
          </a:lnRef>
          <a:fillRef idx="1">
            <a:schemeClr val="lt1"/>
          </a:fillRef>
          <a:effectRef idx="0">
            <a:schemeClr val="dk1"/>
          </a:effectRef>
          <a:fontRef idx="minor">
            <a:schemeClr val="dk1"/>
          </a:fontRef>
        </p:style>
      </p:pic>
      <p:sp>
        <p:nvSpPr>
          <p:cNvPr id="18" name="Title 1"/>
          <p:cNvSpPr txBox="1">
            <a:spLocks/>
          </p:cNvSpPr>
          <p:nvPr/>
        </p:nvSpPr>
        <p:spPr>
          <a:xfrm>
            <a:off x="2705872" y="7489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22764" y="1464168"/>
            <a:ext cx="2307296" cy="236640"/>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تعداد ورودی به مرکز محله بهتر است حداقل باشد</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3237313" y="453625"/>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896558978"/>
      </p:ext>
    </p:extLst>
  </p:cSld>
  <p:clrMapOvr>
    <a:masterClrMapping/>
  </p:clrMapOvr>
  <p:transition spd="slow">
    <p:cove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639" y="554244"/>
            <a:ext cx="8305800" cy="449276"/>
          </a:xfrm>
        </p:spPr>
        <p:txBody>
          <a:bodyPr/>
          <a:lstStyle/>
          <a:p>
            <a:r>
              <a:rPr lang="fa-IR" dirty="0" smtClean="0">
                <a:solidFill>
                  <a:schemeClr val="accent2">
                    <a:lumMod val="50000"/>
                  </a:schemeClr>
                </a:solidFill>
                <a:latin typeface="Arial" pitchFamily="34" charset="0"/>
                <a:cs typeface="Arial" pitchFamily="34" charset="0"/>
              </a:rPr>
              <a:t>تداخل حرکتی سواره و پیاده و عدم جدائی حرکت سواره و پیاده</a:t>
            </a:r>
            <a:endParaRPr lang="en-US" dirty="0">
              <a:solidFill>
                <a:schemeClr val="accent2">
                  <a:lumMod val="50000"/>
                </a:schemeClr>
              </a:solidFill>
              <a:latin typeface="Arial" pitchFamily="34" charset="0"/>
              <a:cs typeface="Arial" pitchFamily="34" charset="0"/>
            </a:endParaRPr>
          </a:p>
        </p:txBody>
      </p:sp>
      <p:sp>
        <p:nvSpPr>
          <p:cNvPr id="15" name="Title 14"/>
          <p:cNvSpPr>
            <a:spLocks noGrp="1"/>
          </p:cNvSpPr>
          <p:nvPr>
            <p:ph type="ctrTitle"/>
          </p:nvPr>
        </p:nvSpPr>
        <p:spPr/>
        <p:txBody>
          <a:bodyPr/>
          <a:lstStyle/>
          <a:p>
            <a:endParaRPr lang="en-US" dirty="0"/>
          </a:p>
        </p:txBody>
      </p:sp>
      <p:sp>
        <p:nvSpPr>
          <p:cNvPr id="20" name="Title 1"/>
          <p:cNvSpPr txBox="1">
            <a:spLocks/>
          </p:cNvSpPr>
          <p:nvPr/>
        </p:nvSpPr>
        <p:spPr>
          <a:xfrm>
            <a:off x="2810450" y="203189"/>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41891" y="1052736"/>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461166"/>
            <a:ext cx="3185017" cy="2404609"/>
          </a:xfrm>
          <a:prstGeom prst="rect">
            <a:avLst/>
          </a:prstGeom>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50046"/>
            <a:ext cx="3185017" cy="2386806"/>
          </a:xfrm>
          <a:prstGeom prst="rect">
            <a:avLst/>
          </a:prstGeom>
        </p:spPr>
        <p:style>
          <a:lnRef idx="2">
            <a:schemeClr val="dk1"/>
          </a:lnRef>
          <a:fillRef idx="1">
            <a:schemeClr val="lt1"/>
          </a:fillRef>
          <a:effectRef idx="0">
            <a:schemeClr val="dk1"/>
          </a:effectRef>
          <a:fontRef idx="minor">
            <a:schemeClr val="dk1"/>
          </a:fontRef>
        </p:style>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149080"/>
            <a:ext cx="3185017" cy="2408570"/>
          </a:xfrm>
          <a:prstGeom prst="rect">
            <a:avLst/>
          </a:prstGeom>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64" y="4210266"/>
            <a:ext cx="3073624" cy="22861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05439849"/>
      </p:ext>
    </p:extLst>
  </p:cSld>
  <p:clrMapOvr>
    <a:masterClrMapping/>
  </p:clrMapOvr>
  <p:transition spd="slow">
    <p:cove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859" y="1093882"/>
            <a:ext cx="2264420" cy="1710270"/>
          </a:xfrm>
          <a:prstGeom prst="rect">
            <a:avLst/>
          </a:prstGeom>
        </p:spPr>
        <p:style>
          <a:lnRef idx="2">
            <a:schemeClr val="dk1"/>
          </a:lnRef>
          <a:fillRef idx="1">
            <a:schemeClr val="lt1"/>
          </a:fillRef>
          <a:effectRef idx="0">
            <a:schemeClr val="dk1"/>
          </a:effectRef>
          <a:fontRef idx="minor">
            <a:schemeClr val="dk1"/>
          </a:fontRef>
        </p:style>
      </p:pic>
      <p:cxnSp>
        <p:nvCxnSpPr>
          <p:cNvPr id="13" name="Elbow Connector 12"/>
          <p:cNvCxnSpPr/>
          <p:nvPr/>
        </p:nvCxnSpPr>
        <p:spPr>
          <a:xfrm flipV="1">
            <a:off x="4716016" y="2312876"/>
            <a:ext cx="1017672" cy="98255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20" name="Title 1"/>
          <p:cNvSpPr txBox="1">
            <a:spLocks/>
          </p:cNvSpPr>
          <p:nvPr/>
        </p:nvSpPr>
        <p:spPr>
          <a:xfrm>
            <a:off x="3539762" y="567704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2" name="Rectangle 21"/>
          <p:cNvSpPr/>
          <p:nvPr/>
        </p:nvSpPr>
        <p:spPr>
          <a:xfrm>
            <a:off x="3045066" y="44416"/>
            <a:ext cx="5785099" cy="923330"/>
          </a:xfrm>
          <a:prstGeom prst="rect">
            <a:avLst/>
          </a:prstGeom>
        </p:spPr>
        <p:txBody>
          <a:bodyPr wrap="square">
            <a:spAutoFit/>
          </a:bodyPr>
          <a:lstStyle/>
          <a:p>
            <a:pPr algn="ctr"/>
            <a:r>
              <a:rPr lang="fa-IR" dirty="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a:t>
            </a:r>
            <a:r>
              <a:rPr lang="fa-IR" dirty="0" smtClean="0">
                <a:solidFill>
                  <a:schemeClr val="accent2">
                    <a:lumMod val="50000"/>
                  </a:schemeClr>
                </a:solidFill>
                <a:cs typeface="Titr" pitchFamily="2" charset="-78"/>
              </a:rPr>
              <a:t>مرکزمحله </a:t>
            </a:r>
            <a:r>
              <a:rPr lang="fa-IR" dirty="0">
                <a:solidFill>
                  <a:schemeClr val="accent2">
                    <a:lumMod val="50000"/>
                  </a:schemeClr>
                </a:solidFill>
                <a:cs typeface="Titr" pitchFamily="2" charset="-78"/>
              </a:rPr>
              <a:t>کلپا موجود </a:t>
            </a:r>
            <a:endParaRPr lang="fa-IR" dirty="0" smtClean="0">
              <a:solidFill>
                <a:schemeClr val="accent2">
                  <a:lumMod val="50000"/>
                </a:schemeClr>
              </a:solidFill>
              <a:cs typeface="Titr" pitchFamily="2" charset="-78"/>
            </a:endParaRPr>
          </a:p>
          <a:p>
            <a:pPr algn="ctr"/>
            <a:r>
              <a:rPr lang="fa-IR" dirty="0" smtClean="0">
                <a:solidFill>
                  <a:schemeClr val="accent2">
                    <a:lumMod val="50000"/>
                  </a:schemeClr>
                </a:solidFill>
                <a:cs typeface="Titr" pitchFamily="2" charset="-78"/>
              </a:rPr>
              <a:t>می </a:t>
            </a:r>
            <a:r>
              <a:rPr lang="fa-IR" dirty="0">
                <a:solidFill>
                  <a:schemeClr val="accent2">
                    <a:lumMod val="50000"/>
                  </a:schemeClr>
                </a:solidFill>
                <a:cs typeface="Titr" pitchFamily="2" charset="-78"/>
              </a:rPr>
              <a:t>باشد.</a:t>
            </a:r>
          </a:p>
        </p:txBody>
      </p:sp>
    </p:spTree>
    <p:extLst>
      <p:ext uri="{BB962C8B-B14F-4D97-AF65-F5344CB8AC3E}">
        <p14:creationId xmlns:p14="http://schemas.microsoft.com/office/powerpoint/2010/main" val="1415738005"/>
      </p:ext>
    </p:extLst>
  </p:cSld>
  <p:clrMapOvr>
    <a:masterClrMapping/>
  </p:clrMapOvr>
  <p:transition spd="slow">
    <p:cove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620688"/>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ریخت</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422421465"/>
              </p:ext>
            </p:extLst>
          </p:nvPr>
        </p:nvGraphicFramePr>
        <p:xfrm>
          <a:off x="611560" y="1326700"/>
          <a:ext cx="7992888" cy="5256584"/>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baseline="0" dirty="0" smtClean="0"/>
                        <a:t>-شلوغی و تردد بیش از اندازه اتومبیل در مرکز محله به علت وجود کاربریهای ناسازگار با مرکز محله</a:t>
                      </a:r>
                    </a:p>
                    <a:p>
                      <a:pPr algn="r"/>
                      <a:r>
                        <a:rPr lang="fa-IR" baseline="0" dirty="0" smtClean="0"/>
                        <a:t>-نفوذپذیری نامطلوب و بالای مرکز محله تهدیدی برای حضور پذیری</a:t>
                      </a:r>
                    </a:p>
                    <a:p>
                      <a:pPr algn="r"/>
                      <a:r>
                        <a:rPr lang="fa-IR" baseline="0" dirty="0" smtClean="0"/>
                        <a:t>-عدم وجود پارکینگ برای محله و مرکز محله</a:t>
                      </a:r>
                    </a:p>
                    <a:p>
                      <a:pPr algn="r"/>
                      <a:r>
                        <a:rPr lang="fa-IR" baseline="0" dirty="0" smtClean="0"/>
                        <a:t>-تداخل حرکتی سواره و پیاده و عدم جدایی سواره و پیاده و کاهش ایمنی و امنیت برای کودکان و سالمندان</a:t>
                      </a:r>
                    </a:p>
                    <a:p>
                      <a:pPr algn="r"/>
                      <a:r>
                        <a:rPr lang="fa-IR" baseline="0" dirty="0" smtClean="0"/>
                        <a:t>- بافت فرسوده در بخشی از بافت تهدیدی جهت ناهمگونی در درون محله</a:t>
                      </a:r>
                    </a:p>
                    <a:p>
                      <a:pPr algn="r"/>
                      <a:r>
                        <a:rPr lang="fa-IR" baseline="0" dirty="0" smtClean="0"/>
                        <a:t>-عدم وجود عناصر نرم فضا و فضاهای سبز ومبلمان شهری مطلوب</a:t>
                      </a:r>
                    </a:p>
                  </a:txBody>
                  <a:tcPr/>
                </a:tc>
                <a:tc>
                  <a:txBody>
                    <a:bodyPr/>
                    <a:lstStyle/>
                    <a:p>
                      <a:pPr algn="r"/>
                      <a:r>
                        <a:rPr lang="fa-IR" dirty="0" smtClean="0"/>
                        <a:t>-فرصت ایجاد کاربریهای</a:t>
                      </a:r>
                      <a:r>
                        <a:rPr lang="fa-IR" baseline="0" dirty="0" smtClean="0"/>
                        <a:t> هماهنگ وهم گام با محله ومرکز محله</a:t>
                      </a:r>
                    </a:p>
                    <a:p>
                      <a:pPr algn="r"/>
                      <a:r>
                        <a:rPr lang="fa-IR" dirty="0" smtClean="0"/>
                        <a:t>-وجود و فرصت ایجاد کاربریهای هویت بخش محله ومرکز محله</a:t>
                      </a:r>
                    </a:p>
                    <a:p>
                      <a:pPr algn="r"/>
                      <a:r>
                        <a:rPr lang="fa-IR" dirty="0" smtClean="0"/>
                        <a:t>-بافت ارگانیک محله</a:t>
                      </a:r>
                    </a:p>
                    <a:p>
                      <a:pPr algn="r"/>
                      <a:r>
                        <a:rPr lang="fa-IR" dirty="0" smtClean="0"/>
                        <a:t>-وجود</a:t>
                      </a:r>
                      <a:r>
                        <a:rPr lang="fa-IR" baseline="0" dirty="0" smtClean="0"/>
                        <a:t> کاربریهای هماهنگ با مرکز محله</a:t>
                      </a:r>
                    </a:p>
                    <a:p>
                      <a:pPr algn="r"/>
                      <a:r>
                        <a:rPr lang="fa-IR" baseline="0" dirty="0" smtClean="0"/>
                        <a:t>-وجود ساختمانهایی با قدمت تاریخی یادآور بافت تاریخی محله و مرکز محله</a:t>
                      </a:r>
                    </a:p>
                    <a:p>
                      <a:pPr algn="r"/>
                      <a:r>
                        <a:rPr lang="fa-IR" baseline="0" dirty="0" smtClean="0"/>
                        <a:t>-استفاده از فرمها و ریتمهای بارزش معماری محله در ساخت و سازهای جدید</a:t>
                      </a:r>
                    </a:p>
                    <a:p>
                      <a:pPr algn="r"/>
                      <a:r>
                        <a:rPr lang="fa-IR" baseline="0" dirty="0" smtClean="0"/>
                        <a:t>-ایجاد فضاهای جدید شهری و عناصر نرم فضا در درون بافت محله و طراحی میان افزا در درون بافت</a:t>
                      </a:r>
                    </a:p>
                    <a:p>
                      <a:pPr algn="r"/>
                      <a:r>
                        <a:rPr lang="fa-IR" baseline="0" dirty="0" smtClean="0"/>
                        <a:t>-بافت نوساز محله</a:t>
                      </a:r>
                      <a:endParaRPr lang="en-US" dirty="0"/>
                    </a:p>
                  </a:txBody>
                  <a:tcPr/>
                </a:tc>
              </a:tr>
            </a:tbl>
          </a:graphicData>
        </a:graphic>
      </p:graphicFrame>
    </p:spTree>
    <p:extLst>
      <p:ext uri="{BB962C8B-B14F-4D97-AF65-F5344CB8AC3E}">
        <p14:creationId xmlns:p14="http://schemas.microsoft.com/office/powerpoint/2010/main" val="221518278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652120" y="1990995"/>
            <a:ext cx="3121224" cy="2520280"/>
          </a:xfrm>
        </p:spPr>
        <p:txBody>
          <a:bodyPr/>
          <a:lstStyle/>
          <a:p>
            <a:pPr algn="l"/>
            <a:r>
              <a:rPr lang="fa-IR" sz="3600" dirty="0" smtClean="0">
                <a:solidFill>
                  <a:schemeClr val="accent2">
                    <a:lumMod val="50000"/>
                  </a:schemeClr>
                </a:solidFill>
                <a:cs typeface="Titr" pitchFamily="2" charset="-78"/>
              </a:rPr>
              <a:t>4و3</a:t>
            </a:r>
            <a:r>
              <a:rPr lang="fa-IR" sz="2800" dirty="0" smtClean="0">
                <a:solidFill>
                  <a:schemeClr val="accent2">
                    <a:lumMod val="50000"/>
                  </a:schemeClr>
                </a:solidFill>
                <a:cs typeface="Titr" pitchFamily="2" charset="-78"/>
              </a:rPr>
              <a:t>: </a:t>
            </a:r>
            <a:r>
              <a:rPr lang="fa-IR" sz="2400" dirty="0" smtClean="0">
                <a:solidFill>
                  <a:schemeClr val="tx1"/>
                </a:solidFill>
                <a:cs typeface="Titr" pitchFamily="2" charset="-78"/>
              </a:rPr>
              <a:t>خط آسمان هماهنگ و پیوستگی جدارها و تراکم مناسب بناها و ارتفاع مناسب بنا نسبت به معبر عامل ایجاد محصوریت 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548680"/>
            <a:ext cx="3923260" cy="2914832"/>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73" y="3729073"/>
            <a:ext cx="3900487" cy="2914650"/>
          </a:xfrm>
          <a:prstGeom prst="rect">
            <a:avLst/>
          </a:prstGeom>
        </p:spPr>
        <p:style>
          <a:lnRef idx="2">
            <a:schemeClr val="dk1"/>
          </a:lnRef>
          <a:fillRef idx="1">
            <a:schemeClr val="lt1"/>
          </a:fillRef>
          <a:effectRef idx="0">
            <a:schemeClr val="dk1"/>
          </a:effectRef>
          <a:fontRef idx="minor">
            <a:schemeClr val="dk1"/>
          </a:fontRef>
        </p:style>
      </p:pic>
      <p:cxnSp>
        <p:nvCxnSpPr>
          <p:cNvPr id="7" name="Straight Arrow Connector 6"/>
          <p:cNvCxnSpPr/>
          <p:nvPr/>
        </p:nvCxnSpPr>
        <p:spPr>
          <a:xfrm>
            <a:off x="1331640" y="2780928"/>
            <a:ext cx="273630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4067944" y="548680"/>
            <a:ext cx="0"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994373" y="6381328"/>
            <a:ext cx="264152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635896" y="3861048"/>
            <a:ext cx="0" cy="25202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منظر</a:t>
            </a:r>
            <a:endParaRPr lang="en-US" sz="6600" dirty="0"/>
          </a:p>
        </p:txBody>
      </p:sp>
    </p:spTree>
    <p:extLst>
      <p:ext uri="{BB962C8B-B14F-4D97-AF65-F5344CB8AC3E}">
        <p14:creationId xmlns:p14="http://schemas.microsoft.com/office/powerpoint/2010/main" val="4232371607"/>
      </p:ext>
    </p:extLst>
  </p:cSld>
  <p:clrMapOvr>
    <a:masterClrMapping/>
  </p:clrMapOvr>
  <p:transition spd="slow">
    <p:cove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منظر</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محصوریت</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سیمای افقی و عمودی</a:t>
            </a:r>
            <a:endParaRPr lang="en-US" sz="2000" b="1" dirty="0"/>
          </a:p>
        </p:txBody>
      </p:sp>
      <p:sp>
        <p:nvSpPr>
          <p:cNvPr id="22" name="Rectangle 21"/>
          <p:cNvSpPr/>
          <p:nvPr/>
        </p:nvSpPr>
        <p:spPr>
          <a:xfrm>
            <a:off x="6948264"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نفوذپذیری بصری</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تنوع بصری</a:t>
            </a:r>
            <a:endParaRPr lang="en-US" sz="2000" b="1" dirty="0"/>
          </a:p>
        </p:txBody>
      </p:sp>
    </p:spTree>
    <p:extLst>
      <p:ext uri="{BB962C8B-B14F-4D97-AF65-F5344CB8AC3E}">
        <p14:creationId xmlns:p14="http://schemas.microsoft.com/office/powerpoint/2010/main" val="3562972140"/>
      </p:ext>
    </p:extLst>
  </p:cSld>
  <p:clrMapOvr>
    <a:masterClrMapping/>
  </p:clrMapOvr>
  <p:transition spd="slow">
    <p:cove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681095287"/>
              </p:ext>
            </p:extLst>
          </p:nvPr>
        </p:nvGraphicFramePr>
        <p:xfrm>
          <a:off x="395536" y="1916832"/>
          <a:ext cx="8352928" cy="3270173"/>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algn="r"/>
                      <a:r>
                        <a:rPr lang="fa-IR" sz="2800" dirty="0" smtClean="0"/>
                        <a:t>        نسبت ارتفاع جداره به کف                 </a:t>
                      </a:r>
                      <a:endParaRPr lang="fa-IR" sz="2000" dirty="0" smtClean="0"/>
                    </a:p>
                    <a:p>
                      <a:endParaRPr lang="fa-IR" sz="2000" dirty="0" smtClean="0"/>
                    </a:p>
                    <a:p>
                      <a:pPr algn="r"/>
                      <a:r>
                        <a:rPr lang="fa-IR" sz="2000" dirty="0" smtClean="0"/>
                        <a:t>             </a:t>
                      </a:r>
                      <a:r>
                        <a:rPr lang="fa-IR" sz="2800" dirty="0" smtClean="0"/>
                        <a:t>میزان</a:t>
                      </a:r>
                      <a:r>
                        <a:rPr lang="fa-IR" sz="2800" baseline="0" dirty="0" smtClean="0"/>
                        <a:t> پیوستگی جدارها</a:t>
                      </a:r>
                      <a:endParaRPr lang="fa-IR" sz="2800" dirty="0" smtClean="0"/>
                    </a:p>
                    <a:p>
                      <a:endParaRPr lang="en-US" sz="2000" dirty="0"/>
                    </a:p>
                  </a:txBody>
                  <a:tcPr/>
                </a:tc>
                <a:tc>
                  <a:txBody>
                    <a:bodyPr/>
                    <a:lstStyle/>
                    <a:p>
                      <a:r>
                        <a:rPr lang="fa-IR" sz="2400" dirty="0" smtClean="0"/>
                        <a:t>محصوریت                 </a:t>
                      </a:r>
                    </a:p>
                    <a:p>
                      <a:pPr algn="ctr"/>
                      <a:r>
                        <a:rPr lang="fa-IR" sz="2400" dirty="0" smtClean="0"/>
                        <a:t> </a:t>
                      </a:r>
                    </a:p>
                    <a:p>
                      <a:pPr algn="ctr"/>
                      <a:r>
                        <a:rPr lang="fa-IR" sz="2400" dirty="0" smtClean="0"/>
                        <a:t> </a:t>
                      </a:r>
                      <a:r>
                        <a:rPr lang="fa-IR" sz="2000" b="0" i="1" dirty="0" smtClean="0"/>
                        <a:t>محدود شدن یک فضا بوسیله</a:t>
                      </a:r>
                      <a:r>
                        <a:rPr lang="fa-IR" sz="2000" b="0" i="1" baseline="0" dirty="0" smtClean="0"/>
                        <a:t> جداره هایش است </a:t>
                      </a:r>
                    </a:p>
                    <a:p>
                      <a:pPr algn="ctr"/>
                      <a:r>
                        <a:rPr lang="fa-IR" sz="2000" b="0" i="1" baseline="0" dirty="0" smtClean="0"/>
                        <a:t>به صورتی که انسان احساس نماید داخل ظرفی قرار گرفته است.</a:t>
                      </a:r>
                      <a:r>
                        <a:rPr lang="fa-IR" sz="2000" b="0" i="1" dirty="0" smtClean="0"/>
                        <a:t>               </a:t>
                      </a:r>
                      <a:endParaRPr lang="en-US" sz="2000" b="0" i="1" dirty="0"/>
                    </a:p>
                  </a:txBody>
                  <a:tcPr/>
                </a:tc>
              </a:tr>
            </a:tbl>
          </a:graphicData>
        </a:graphic>
      </p:graphicFrame>
      <p:cxnSp>
        <p:nvCxnSpPr>
          <p:cNvPr id="8" name="Straight Connector 7"/>
          <p:cNvCxnSpPr/>
          <p:nvPr/>
        </p:nvCxnSpPr>
        <p:spPr>
          <a:xfrm flipH="1">
            <a:off x="467544" y="3861048"/>
            <a:ext cx="41044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3498382"/>
      </p:ext>
    </p:extLst>
  </p:cSld>
  <p:clrMapOvr>
    <a:masterClrMapping/>
  </p:clrMapOvr>
  <p:transition spd="slow">
    <p:cove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4494" y="113419"/>
            <a:ext cx="5886347" cy="908720"/>
          </a:xfrm>
        </p:spPr>
        <p:txBody>
          <a:bodyPr/>
          <a:lstStyle/>
          <a:p>
            <a:r>
              <a:rPr lang="fa-IR" sz="2400" b="1" dirty="0">
                <a:solidFill>
                  <a:schemeClr val="accent2">
                    <a:lumMod val="50000"/>
                  </a:schemeClr>
                </a:solidFill>
                <a:latin typeface="Arial" pitchFamily="34" charset="0"/>
                <a:cs typeface="Arial" pitchFamily="34" charset="0"/>
              </a:rPr>
              <a:t>-</a:t>
            </a:r>
            <a:r>
              <a:rPr lang="fa-IR" sz="2400" b="1" dirty="0" smtClean="0">
                <a:solidFill>
                  <a:schemeClr val="accent2">
                    <a:lumMod val="50000"/>
                  </a:schemeClr>
                </a:solidFill>
                <a:latin typeface="Arial" pitchFamily="34" charset="0"/>
                <a:cs typeface="Arial" pitchFamily="34" charset="0"/>
              </a:rPr>
              <a:t>بررسی محصوریت فضائی محله و مرکز محله</a:t>
            </a:r>
            <a:endParaRPr lang="en-US" sz="2400" b="1"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692696"/>
            <a:ext cx="5904656" cy="5914210"/>
          </a:xfrm>
          <a:prstGeom prst="rect">
            <a:avLst/>
          </a:prstGeom>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a:xfrm flipH="1">
            <a:off x="1331640" y="2204864"/>
            <a:ext cx="187220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itle 1"/>
          <p:cNvSpPr txBox="1">
            <a:spLocks/>
          </p:cNvSpPr>
          <p:nvPr/>
        </p:nvSpPr>
        <p:spPr>
          <a:xfrm>
            <a:off x="-6602" y="206863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پردیس</a:t>
            </a:r>
            <a:endParaRPr lang="fa-IR" sz="2000" dirty="0">
              <a:solidFill>
                <a:schemeClr val="accent2">
                  <a:lumMod val="50000"/>
                </a:schemeClr>
              </a:solidFill>
              <a:cs typeface="Titr" pitchFamily="2" charset="-78"/>
            </a:endParaRPr>
          </a:p>
        </p:txBody>
      </p:sp>
      <p:cxnSp>
        <p:nvCxnSpPr>
          <p:cNvPr id="12" name="Straight Arrow Connector 11"/>
          <p:cNvCxnSpPr/>
          <p:nvPr/>
        </p:nvCxnSpPr>
        <p:spPr>
          <a:xfrm>
            <a:off x="5076056" y="2924944"/>
            <a:ext cx="280831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itle 1"/>
          <p:cNvSpPr txBox="1">
            <a:spLocks/>
          </p:cNvSpPr>
          <p:nvPr/>
        </p:nvSpPr>
        <p:spPr>
          <a:xfrm>
            <a:off x="7613523" y="278923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اطلس</a:t>
            </a:r>
            <a:endParaRPr lang="fa-IR" sz="2000" dirty="0">
              <a:solidFill>
                <a:schemeClr val="accent2">
                  <a:lumMod val="50000"/>
                </a:schemeClr>
              </a:solidFill>
              <a:cs typeface="Titr" pitchFamily="2" charset="-78"/>
            </a:endParaRPr>
          </a:p>
        </p:txBody>
      </p:sp>
      <p:cxnSp>
        <p:nvCxnSpPr>
          <p:cNvPr id="16" name="Straight Arrow Connector 15"/>
          <p:cNvCxnSpPr/>
          <p:nvPr/>
        </p:nvCxnSpPr>
        <p:spPr>
          <a:xfrm>
            <a:off x="5796136" y="3429000"/>
            <a:ext cx="208823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itle 1"/>
          <p:cNvSpPr txBox="1">
            <a:spLocks/>
          </p:cNvSpPr>
          <p:nvPr/>
        </p:nvSpPr>
        <p:spPr>
          <a:xfrm>
            <a:off x="7740352" y="327720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پردیس</a:t>
            </a:r>
            <a:endParaRPr lang="fa-IR" sz="2000" dirty="0">
              <a:solidFill>
                <a:schemeClr val="accent2">
                  <a:lumMod val="50000"/>
                </a:schemeClr>
              </a:solidFill>
              <a:cs typeface="Titr" pitchFamily="2" charset="-78"/>
            </a:endParaRPr>
          </a:p>
        </p:txBody>
      </p:sp>
      <p:cxnSp>
        <p:nvCxnSpPr>
          <p:cNvPr id="20" name="Straight Arrow Connector 19"/>
          <p:cNvCxnSpPr/>
          <p:nvPr/>
        </p:nvCxnSpPr>
        <p:spPr>
          <a:xfrm>
            <a:off x="5364088" y="4804935"/>
            <a:ext cx="259228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a:xfrm>
            <a:off x="7780553" y="467774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cxnSp>
        <p:nvCxnSpPr>
          <p:cNvPr id="40" name="Straight Arrow Connector 39"/>
          <p:cNvCxnSpPr/>
          <p:nvPr/>
        </p:nvCxnSpPr>
        <p:spPr>
          <a:xfrm>
            <a:off x="2987824" y="1196752"/>
            <a:ext cx="432048" cy="129614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2" name="Straight Arrow Connector 41"/>
          <p:cNvCxnSpPr/>
          <p:nvPr/>
        </p:nvCxnSpPr>
        <p:spPr>
          <a:xfrm>
            <a:off x="3419872" y="2492896"/>
            <a:ext cx="936104" cy="1440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6" name="Straight Arrow Connector 45"/>
          <p:cNvCxnSpPr/>
          <p:nvPr/>
        </p:nvCxnSpPr>
        <p:spPr>
          <a:xfrm>
            <a:off x="4355976" y="2636912"/>
            <a:ext cx="144016" cy="45592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8" name="Straight Arrow Connector 47"/>
          <p:cNvCxnSpPr/>
          <p:nvPr/>
        </p:nvCxnSpPr>
        <p:spPr>
          <a:xfrm flipV="1">
            <a:off x="4499992" y="2864872"/>
            <a:ext cx="648072" cy="22796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0" name="Straight Arrow Connector 49"/>
          <p:cNvCxnSpPr/>
          <p:nvPr/>
        </p:nvCxnSpPr>
        <p:spPr>
          <a:xfrm>
            <a:off x="5148064" y="2864872"/>
            <a:ext cx="864096" cy="78492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2" name="Straight Arrow Connector 51"/>
          <p:cNvCxnSpPr/>
          <p:nvPr/>
        </p:nvCxnSpPr>
        <p:spPr>
          <a:xfrm flipH="1">
            <a:off x="5292080" y="3649801"/>
            <a:ext cx="720080" cy="100333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6" name="Straight Arrow Connector 55"/>
          <p:cNvCxnSpPr/>
          <p:nvPr/>
        </p:nvCxnSpPr>
        <p:spPr>
          <a:xfrm flipH="1">
            <a:off x="1331640" y="1196752"/>
            <a:ext cx="16561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itle 1"/>
          <p:cNvSpPr txBox="1">
            <a:spLocks/>
          </p:cNvSpPr>
          <p:nvPr/>
        </p:nvSpPr>
        <p:spPr>
          <a:xfrm>
            <a:off x="127480" y="429776"/>
            <a:ext cx="1224136" cy="153395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حرکت به درون محله و برداشت فضاها </a:t>
            </a:r>
            <a:endParaRPr lang="fa-IR" sz="2000" dirty="0">
              <a:solidFill>
                <a:schemeClr val="accent2">
                  <a:lumMod val="50000"/>
                </a:schemeClr>
              </a:solidFill>
              <a:cs typeface="Titr" pitchFamily="2" charset="-78"/>
            </a:endParaRPr>
          </a:p>
        </p:txBody>
      </p:sp>
      <p:cxnSp>
        <p:nvCxnSpPr>
          <p:cNvPr id="60" name="Straight Arrow Connector 59"/>
          <p:cNvCxnSpPr/>
          <p:nvPr/>
        </p:nvCxnSpPr>
        <p:spPr>
          <a:xfrm flipH="1">
            <a:off x="1351616" y="5955561"/>
            <a:ext cx="50405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Title 1"/>
          <p:cNvSpPr txBox="1">
            <a:spLocks/>
          </p:cNvSpPr>
          <p:nvPr/>
        </p:nvSpPr>
        <p:spPr>
          <a:xfrm>
            <a:off x="-171885" y="580376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کوچه لعلی</a:t>
            </a:r>
            <a:endParaRPr lang="fa-IR" sz="2000" dirty="0">
              <a:solidFill>
                <a:schemeClr val="accent2">
                  <a:lumMod val="50000"/>
                </a:schemeClr>
              </a:solidFill>
              <a:cs typeface="Titr" pitchFamily="2" charset="-78"/>
            </a:endParaRPr>
          </a:p>
        </p:txBody>
      </p:sp>
      <p:cxnSp>
        <p:nvCxnSpPr>
          <p:cNvPr id="63" name="Straight Arrow Connector 62"/>
          <p:cNvCxnSpPr/>
          <p:nvPr/>
        </p:nvCxnSpPr>
        <p:spPr>
          <a:xfrm flipH="1">
            <a:off x="1219494" y="3225257"/>
            <a:ext cx="93610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4" name="Title 1"/>
          <p:cNvSpPr txBox="1">
            <a:spLocks/>
          </p:cNvSpPr>
          <p:nvPr/>
        </p:nvSpPr>
        <p:spPr>
          <a:xfrm>
            <a:off x="208906" y="2829213"/>
            <a:ext cx="988136" cy="7920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cxnSp>
        <p:nvCxnSpPr>
          <p:cNvPr id="66" name="Straight Arrow Connector 65"/>
          <p:cNvCxnSpPr/>
          <p:nvPr/>
        </p:nvCxnSpPr>
        <p:spPr>
          <a:xfrm>
            <a:off x="1835696" y="5949280"/>
            <a:ext cx="1152128"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8" name="Straight Arrow Connector 67"/>
          <p:cNvCxnSpPr/>
          <p:nvPr/>
        </p:nvCxnSpPr>
        <p:spPr>
          <a:xfrm flipV="1">
            <a:off x="2987824" y="4941168"/>
            <a:ext cx="2160240" cy="12961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7" name="Title 1"/>
          <p:cNvSpPr txBox="1">
            <a:spLocks/>
          </p:cNvSpPr>
          <p:nvPr/>
        </p:nvSpPr>
        <p:spPr>
          <a:xfrm>
            <a:off x="188155" y="4263529"/>
            <a:ext cx="1224136" cy="153395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حرکت به درون محله و برداشت فضاها </a:t>
            </a:r>
            <a:endParaRPr lang="fa-IR" sz="2000" dirty="0">
              <a:solidFill>
                <a:schemeClr val="accent2">
                  <a:lumMod val="50000"/>
                </a:schemeClr>
              </a:solidFill>
              <a:cs typeface="Titr" pitchFamily="2" charset="-78"/>
            </a:endParaRPr>
          </a:p>
        </p:txBody>
      </p:sp>
      <p:cxnSp>
        <p:nvCxnSpPr>
          <p:cNvPr id="80" name="Elbow Connector 79"/>
          <p:cNvCxnSpPr/>
          <p:nvPr/>
        </p:nvCxnSpPr>
        <p:spPr>
          <a:xfrm rot="10800000">
            <a:off x="1412292" y="5229200"/>
            <a:ext cx="743307" cy="720080"/>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92" name="Straight Arrow Connector 91"/>
          <p:cNvCxnSpPr/>
          <p:nvPr/>
        </p:nvCxnSpPr>
        <p:spPr>
          <a:xfrm>
            <a:off x="4067944" y="2068631"/>
            <a:ext cx="381642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a:off x="3563888" y="1340768"/>
            <a:ext cx="432048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5" name="Title 1"/>
          <p:cNvSpPr txBox="1">
            <a:spLocks/>
          </p:cNvSpPr>
          <p:nvPr/>
        </p:nvSpPr>
        <p:spPr>
          <a:xfrm>
            <a:off x="7615074" y="12175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پست</a:t>
            </a:r>
            <a:endParaRPr lang="fa-IR" sz="2000" dirty="0">
              <a:solidFill>
                <a:schemeClr val="accent2">
                  <a:lumMod val="50000"/>
                </a:schemeClr>
              </a:solidFill>
              <a:cs typeface="Titr" pitchFamily="2" charset="-78"/>
            </a:endParaRPr>
          </a:p>
        </p:txBody>
      </p:sp>
      <p:sp>
        <p:nvSpPr>
          <p:cNvPr id="96" name="Title 1"/>
          <p:cNvSpPr txBox="1">
            <a:spLocks/>
          </p:cNvSpPr>
          <p:nvPr/>
        </p:nvSpPr>
        <p:spPr>
          <a:xfrm>
            <a:off x="7738214" y="191772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98" name="Straight Arrow Connector 97"/>
          <p:cNvCxnSpPr/>
          <p:nvPr/>
        </p:nvCxnSpPr>
        <p:spPr>
          <a:xfrm>
            <a:off x="2843808" y="1844824"/>
            <a:ext cx="504056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 name="Title 1"/>
          <p:cNvSpPr txBox="1">
            <a:spLocks/>
          </p:cNvSpPr>
          <p:nvPr/>
        </p:nvSpPr>
        <p:spPr>
          <a:xfrm>
            <a:off x="7852739" y="169302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بانک</a:t>
            </a:r>
            <a:endParaRPr lang="fa-IR" sz="2000" dirty="0">
              <a:solidFill>
                <a:schemeClr val="accent2">
                  <a:lumMod val="50000"/>
                </a:schemeClr>
              </a:solidFill>
              <a:cs typeface="Titr" pitchFamily="2" charset="-78"/>
            </a:endParaRPr>
          </a:p>
        </p:txBody>
      </p:sp>
      <p:cxnSp>
        <p:nvCxnSpPr>
          <p:cNvPr id="104" name="Straight Arrow Connector 103"/>
          <p:cNvCxnSpPr/>
          <p:nvPr/>
        </p:nvCxnSpPr>
        <p:spPr>
          <a:xfrm>
            <a:off x="5364088" y="4263529"/>
            <a:ext cx="259228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5" name="Title 1"/>
          <p:cNvSpPr txBox="1">
            <a:spLocks/>
          </p:cNvSpPr>
          <p:nvPr/>
        </p:nvSpPr>
        <p:spPr>
          <a:xfrm>
            <a:off x="7884368" y="41488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a:t>
            </a:r>
            <a:endParaRPr lang="fa-IR" sz="2000" dirty="0">
              <a:solidFill>
                <a:schemeClr val="accent2">
                  <a:lumMod val="50000"/>
                </a:schemeClr>
              </a:solidFill>
              <a:cs typeface="Titr" pitchFamily="2" charset="-78"/>
            </a:endParaRPr>
          </a:p>
        </p:txBody>
      </p:sp>
      <p:cxnSp>
        <p:nvCxnSpPr>
          <p:cNvPr id="6" name="Straight Arrow Connector 5"/>
          <p:cNvCxnSpPr/>
          <p:nvPr/>
        </p:nvCxnSpPr>
        <p:spPr>
          <a:xfrm flipH="1" flipV="1">
            <a:off x="2411760" y="429776"/>
            <a:ext cx="576064" cy="7877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a:off x="6300192" y="4677743"/>
            <a:ext cx="1296144" cy="3527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flipV="1">
            <a:off x="5580112" y="4941168"/>
            <a:ext cx="720080" cy="8933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6660232" y="4985836"/>
            <a:ext cx="1368152" cy="11074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5" name="Title 1"/>
          <p:cNvSpPr txBox="1">
            <a:spLocks/>
          </p:cNvSpPr>
          <p:nvPr/>
        </p:nvSpPr>
        <p:spPr>
          <a:xfrm>
            <a:off x="1063584" y="14042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شماره2</a:t>
            </a:r>
            <a:endParaRPr lang="fa-IR" sz="2000" dirty="0">
              <a:solidFill>
                <a:schemeClr val="accent2">
                  <a:lumMod val="50000"/>
                </a:schemeClr>
              </a:solidFill>
              <a:cs typeface="Titr" pitchFamily="2" charset="-78"/>
            </a:endParaRPr>
          </a:p>
        </p:txBody>
      </p:sp>
      <p:sp>
        <p:nvSpPr>
          <p:cNvPr id="47" name="Title 1"/>
          <p:cNvSpPr txBox="1">
            <a:spLocks/>
          </p:cNvSpPr>
          <p:nvPr/>
        </p:nvSpPr>
        <p:spPr>
          <a:xfrm>
            <a:off x="7615074" y="623731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شماره1</a:t>
            </a:r>
            <a:endParaRPr lang="fa-IR" sz="2000" dirty="0">
              <a:solidFill>
                <a:schemeClr val="accent2">
                  <a:lumMod val="50000"/>
                </a:schemeClr>
              </a:solidFill>
              <a:cs typeface="Titr" pitchFamily="2" charset="-78"/>
            </a:endParaRPr>
          </a:p>
        </p:txBody>
      </p:sp>
      <p:sp>
        <p:nvSpPr>
          <p:cNvPr id="49" name="Title 1"/>
          <p:cNvSpPr txBox="1">
            <a:spLocks/>
          </p:cNvSpPr>
          <p:nvPr/>
        </p:nvSpPr>
        <p:spPr>
          <a:xfrm>
            <a:off x="0" y="638971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مسیر شماره1</a:t>
            </a:r>
            <a:endParaRPr lang="fa-IR" sz="2000" dirty="0">
              <a:solidFill>
                <a:schemeClr val="accent2">
                  <a:lumMod val="50000"/>
                </a:schemeClr>
              </a:solidFill>
              <a:cs typeface="Titr" pitchFamily="2" charset="-78"/>
            </a:endParaRPr>
          </a:p>
        </p:txBody>
      </p:sp>
      <p:cxnSp>
        <p:nvCxnSpPr>
          <p:cNvPr id="22" name="Straight Arrow Connector 21"/>
          <p:cNvCxnSpPr/>
          <p:nvPr/>
        </p:nvCxnSpPr>
        <p:spPr>
          <a:xfrm flipH="1">
            <a:off x="1331640" y="6107360"/>
            <a:ext cx="936104" cy="2823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2346656"/>
      </p:ext>
    </p:extLst>
  </p:cSld>
  <p:clrMapOvr>
    <a:masterClrMapping/>
  </p:clrMapOvr>
  <p:transition spd="slow">
    <p:cove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203848" y="360512"/>
            <a:ext cx="5649303" cy="523220"/>
          </a:xfrm>
          <a:prstGeom prst="rect">
            <a:avLst/>
          </a:prstGeom>
        </p:spPr>
        <p:txBody>
          <a:bodyPr wrap="none">
            <a:spAutoFit/>
          </a:bodyPr>
          <a:lstStyle/>
          <a:p>
            <a:r>
              <a:rPr lang="fa-IR" sz="2800" b="1" dirty="0">
                <a:solidFill>
                  <a:schemeClr val="accent2">
                    <a:lumMod val="50000"/>
                  </a:schemeClr>
                </a:solidFill>
                <a:latin typeface="Arial" pitchFamily="34" charset="0"/>
                <a:cs typeface="Arial" pitchFamily="34" charset="0"/>
              </a:rPr>
              <a:t>-بررسی محصوریت فضائی محله و مرکز محله</a:t>
            </a:r>
            <a:endParaRPr lang="en-US" sz="2800" b="1"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876805"/>
            <a:ext cx="5607521" cy="5616595"/>
          </a:xfrm>
          <a:prstGeom prst="rect">
            <a:avLst/>
          </a:prstGeom>
        </p:spPr>
        <p:style>
          <a:lnRef idx="2">
            <a:schemeClr val="dk1"/>
          </a:lnRef>
          <a:fillRef idx="1">
            <a:schemeClr val="lt1"/>
          </a:fillRef>
          <a:effectRef idx="0">
            <a:schemeClr val="dk1"/>
          </a:effectRef>
          <a:fontRef idx="minor">
            <a:schemeClr val="dk1"/>
          </a:fontRef>
        </p:style>
      </p:pic>
      <p:cxnSp>
        <p:nvCxnSpPr>
          <p:cNvPr id="46" name="Straight Connector 45"/>
          <p:cNvCxnSpPr/>
          <p:nvPr/>
        </p:nvCxnSpPr>
        <p:spPr>
          <a:xfrm>
            <a:off x="3923928" y="248995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3923928" y="2480855"/>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923928" y="2909246"/>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V="1">
            <a:off x="2843808" y="1844824"/>
            <a:ext cx="648072" cy="144016"/>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2843808" y="1988840"/>
            <a:ext cx="144016"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a:off x="3491880" y="1844824"/>
            <a:ext cx="144016" cy="3240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a:off x="4788024" y="2738025"/>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Arrow Connector 61"/>
          <p:cNvCxnSpPr/>
          <p:nvPr/>
        </p:nvCxnSpPr>
        <p:spPr>
          <a:xfrm>
            <a:off x="4788024" y="2738025"/>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3" name="Straight Arrow Connector 62"/>
          <p:cNvCxnSpPr/>
          <p:nvPr/>
        </p:nvCxnSpPr>
        <p:spPr>
          <a:xfrm>
            <a:off x="4782732" y="3170073"/>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H="1">
            <a:off x="5364088" y="3170073"/>
            <a:ext cx="360040" cy="25892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Arrow Connector 66"/>
          <p:cNvCxnSpPr/>
          <p:nvPr/>
        </p:nvCxnSpPr>
        <p:spPr>
          <a:xfrm>
            <a:off x="5364088" y="3429000"/>
            <a:ext cx="180020" cy="2561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a:xfrm>
            <a:off x="5724128" y="3170073"/>
            <a:ext cx="144016" cy="2589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a:off x="5076056" y="4005064"/>
            <a:ext cx="1296144" cy="0"/>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Arrow Connector 78"/>
          <p:cNvCxnSpPr/>
          <p:nvPr/>
        </p:nvCxnSpPr>
        <p:spPr>
          <a:xfrm>
            <a:off x="5070764" y="4005064"/>
            <a:ext cx="529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a:off x="6372200" y="4005064"/>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a:off x="5544108" y="4653136"/>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p:nvPr/>
        </p:nvCxnSpPr>
        <p:spPr>
          <a:xfrm>
            <a:off x="4788024" y="4653136"/>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Connector 92"/>
          <p:cNvCxnSpPr/>
          <p:nvPr/>
        </p:nvCxnSpPr>
        <p:spPr>
          <a:xfrm>
            <a:off x="4788024" y="4653136"/>
            <a:ext cx="756084" cy="0"/>
          </a:xfrm>
          <a:prstGeom prst="line">
            <a:avLst/>
          </a:prstGeom>
        </p:spPr>
        <p:style>
          <a:lnRef idx="2">
            <a:schemeClr val="dk1"/>
          </a:lnRef>
          <a:fillRef idx="0">
            <a:schemeClr val="dk1"/>
          </a:fillRef>
          <a:effectRef idx="1">
            <a:schemeClr val="dk1"/>
          </a:effectRef>
          <a:fontRef idx="minor">
            <a:schemeClr val="tx1"/>
          </a:fontRef>
        </p:style>
      </p:cxnSp>
      <p:sp>
        <p:nvSpPr>
          <p:cNvPr id="94" name="Title 1"/>
          <p:cNvSpPr txBox="1">
            <a:spLocks/>
          </p:cNvSpPr>
          <p:nvPr/>
        </p:nvSpPr>
        <p:spPr>
          <a:xfrm>
            <a:off x="6424" y="207395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a:t>
            </a:r>
            <a:endParaRPr lang="fa-IR" sz="2400" dirty="0">
              <a:solidFill>
                <a:schemeClr val="accent2">
                  <a:lumMod val="50000"/>
                </a:schemeClr>
              </a:solidFill>
              <a:cs typeface="Titr" pitchFamily="2" charset="-78"/>
            </a:endParaRPr>
          </a:p>
        </p:txBody>
      </p:sp>
      <p:cxnSp>
        <p:nvCxnSpPr>
          <p:cNvPr id="96" name="Straight Arrow Connector 95"/>
          <p:cNvCxnSpPr/>
          <p:nvPr/>
        </p:nvCxnSpPr>
        <p:spPr>
          <a:xfrm flipH="1">
            <a:off x="1043608" y="2148422"/>
            <a:ext cx="187220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7" name="Straight Arrow Connector 96"/>
          <p:cNvCxnSpPr/>
          <p:nvPr/>
        </p:nvCxnSpPr>
        <p:spPr>
          <a:xfrm flipH="1">
            <a:off x="1043608" y="2738025"/>
            <a:ext cx="288032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0" name="Title 1"/>
          <p:cNvSpPr txBox="1">
            <a:spLocks/>
          </p:cNvSpPr>
          <p:nvPr/>
        </p:nvSpPr>
        <p:spPr>
          <a:xfrm>
            <a:off x="84312" y="2569249"/>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endParaRPr lang="fa-IR" sz="2400" dirty="0">
              <a:solidFill>
                <a:schemeClr val="accent2">
                  <a:lumMod val="50000"/>
                </a:schemeClr>
              </a:solidFill>
              <a:cs typeface="Titr" pitchFamily="2" charset="-78"/>
            </a:endParaRPr>
          </a:p>
        </p:txBody>
      </p:sp>
      <p:cxnSp>
        <p:nvCxnSpPr>
          <p:cNvPr id="102" name="Straight Arrow Connector 101"/>
          <p:cNvCxnSpPr/>
          <p:nvPr/>
        </p:nvCxnSpPr>
        <p:spPr>
          <a:xfrm flipV="1">
            <a:off x="4788024" y="2909246"/>
            <a:ext cx="3024336" cy="448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3" name="Title 1"/>
          <p:cNvSpPr txBox="1">
            <a:spLocks/>
          </p:cNvSpPr>
          <p:nvPr/>
        </p:nvSpPr>
        <p:spPr>
          <a:xfrm>
            <a:off x="7836202" y="278405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3</a:t>
            </a:r>
            <a:endParaRPr lang="fa-IR" sz="2400" dirty="0">
              <a:solidFill>
                <a:schemeClr val="accent2">
                  <a:lumMod val="50000"/>
                </a:schemeClr>
              </a:solidFill>
              <a:cs typeface="Titr" pitchFamily="2" charset="-78"/>
            </a:endParaRPr>
          </a:p>
        </p:txBody>
      </p:sp>
      <p:cxnSp>
        <p:nvCxnSpPr>
          <p:cNvPr id="105" name="Straight Arrow Connector 104"/>
          <p:cNvCxnSpPr/>
          <p:nvPr/>
        </p:nvCxnSpPr>
        <p:spPr>
          <a:xfrm>
            <a:off x="5868144" y="3429000"/>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7" name="Title 1"/>
          <p:cNvSpPr txBox="1">
            <a:spLocks/>
          </p:cNvSpPr>
          <p:nvPr/>
        </p:nvSpPr>
        <p:spPr>
          <a:xfrm>
            <a:off x="7836202" y="3276447"/>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4</a:t>
            </a:r>
            <a:endParaRPr lang="fa-IR" sz="2400" dirty="0">
              <a:solidFill>
                <a:schemeClr val="accent2">
                  <a:lumMod val="50000"/>
                </a:schemeClr>
              </a:solidFill>
              <a:cs typeface="Titr" pitchFamily="2" charset="-78"/>
            </a:endParaRPr>
          </a:p>
        </p:txBody>
      </p:sp>
      <p:cxnSp>
        <p:nvCxnSpPr>
          <p:cNvPr id="109" name="Straight Arrow Connector 108"/>
          <p:cNvCxnSpPr/>
          <p:nvPr/>
        </p:nvCxnSpPr>
        <p:spPr>
          <a:xfrm>
            <a:off x="6372200" y="4149080"/>
            <a:ext cx="14401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0" name="Title 1"/>
          <p:cNvSpPr txBox="1">
            <a:spLocks/>
          </p:cNvSpPr>
          <p:nvPr/>
        </p:nvSpPr>
        <p:spPr>
          <a:xfrm>
            <a:off x="7763837" y="3973728"/>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5</a:t>
            </a:r>
            <a:endParaRPr lang="fa-IR" sz="2400" dirty="0">
              <a:solidFill>
                <a:schemeClr val="accent2">
                  <a:lumMod val="50000"/>
                </a:schemeClr>
              </a:solidFill>
              <a:cs typeface="Titr" pitchFamily="2" charset="-78"/>
            </a:endParaRPr>
          </a:p>
        </p:txBody>
      </p:sp>
      <p:sp>
        <p:nvSpPr>
          <p:cNvPr id="113" name="Title 1"/>
          <p:cNvSpPr txBox="1">
            <a:spLocks/>
          </p:cNvSpPr>
          <p:nvPr/>
        </p:nvSpPr>
        <p:spPr>
          <a:xfrm>
            <a:off x="7854446" y="4330241"/>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6</a:t>
            </a:r>
            <a:endParaRPr lang="fa-IR" sz="2400" dirty="0">
              <a:solidFill>
                <a:schemeClr val="accent2">
                  <a:lumMod val="50000"/>
                </a:schemeClr>
              </a:solidFill>
              <a:cs typeface="Titr" pitchFamily="2" charset="-78"/>
            </a:endParaRPr>
          </a:p>
        </p:txBody>
      </p:sp>
      <p:cxnSp>
        <p:nvCxnSpPr>
          <p:cNvPr id="11" name="Straight Arrow Connector 10"/>
          <p:cNvCxnSpPr/>
          <p:nvPr/>
        </p:nvCxnSpPr>
        <p:spPr>
          <a:xfrm>
            <a:off x="1979712" y="6093296"/>
            <a:ext cx="21602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79712" y="5733256"/>
            <a:ext cx="108012" cy="43204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2087724" y="5733256"/>
            <a:ext cx="396044" cy="720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1979712" y="6165304"/>
            <a:ext cx="360040" cy="720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2843808" y="5949280"/>
            <a:ext cx="0" cy="36004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2843808" y="5949280"/>
            <a:ext cx="3240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2843808" y="6309320"/>
            <a:ext cx="3600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3491880" y="5733256"/>
            <a:ext cx="144016" cy="216024"/>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flipV="1">
            <a:off x="3491880" y="5589240"/>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V="1">
            <a:off x="3635896" y="5841268"/>
            <a:ext cx="288032" cy="1080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4067944" y="5229200"/>
            <a:ext cx="288032" cy="36004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V="1">
            <a:off x="4355976" y="5409220"/>
            <a:ext cx="288032" cy="1800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flipV="1">
            <a:off x="4067944" y="4967150"/>
            <a:ext cx="288032" cy="2620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6156176" y="4797152"/>
            <a:ext cx="72008" cy="432048"/>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flipH="1">
            <a:off x="5868144" y="4797152"/>
            <a:ext cx="2880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0" name="Straight Arrow Connector 59"/>
          <p:cNvCxnSpPr/>
          <p:nvPr/>
        </p:nvCxnSpPr>
        <p:spPr>
          <a:xfrm flipH="1">
            <a:off x="6012160" y="5229200"/>
            <a:ext cx="21602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2" name="Elbow Connector 71"/>
          <p:cNvCxnSpPr/>
          <p:nvPr/>
        </p:nvCxnSpPr>
        <p:spPr>
          <a:xfrm flipV="1">
            <a:off x="5166066" y="4437112"/>
            <a:ext cx="3222358" cy="190041"/>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a:off x="6777245" y="4670238"/>
            <a:ext cx="0" cy="342938"/>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Arrow Connector 75"/>
          <p:cNvCxnSpPr/>
          <p:nvPr/>
        </p:nvCxnSpPr>
        <p:spPr>
          <a:xfrm flipH="1">
            <a:off x="6516216" y="4670238"/>
            <a:ext cx="26103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p:nvPr/>
        </p:nvCxnSpPr>
        <p:spPr>
          <a:xfrm flipH="1">
            <a:off x="6516216" y="5013176"/>
            <a:ext cx="26102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4" name="Straight Arrow Connector 83"/>
          <p:cNvCxnSpPr/>
          <p:nvPr/>
        </p:nvCxnSpPr>
        <p:spPr>
          <a:xfrm flipH="1">
            <a:off x="755576" y="5013176"/>
            <a:ext cx="345638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8" name="Straight Arrow Connector 87"/>
          <p:cNvCxnSpPr/>
          <p:nvPr/>
        </p:nvCxnSpPr>
        <p:spPr>
          <a:xfrm flipH="1">
            <a:off x="798512" y="5589240"/>
            <a:ext cx="283738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2" name="Straight Arrow Connector 91"/>
          <p:cNvCxnSpPr/>
          <p:nvPr/>
        </p:nvCxnSpPr>
        <p:spPr>
          <a:xfrm flipH="1">
            <a:off x="798512" y="5841268"/>
            <a:ext cx="12892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8" name="Straight Arrow Connector 97"/>
          <p:cNvCxnSpPr/>
          <p:nvPr/>
        </p:nvCxnSpPr>
        <p:spPr>
          <a:xfrm flipH="1">
            <a:off x="798512" y="6309320"/>
            <a:ext cx="211730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8" name="Straight Arrow Connector 107"/>
          <p:cNvCxnSpPr/>
          <p:nvPr/>
        </p:nvCxnSpPr>
        <p:spPr>
          <a:xfrm>
            <a:off x="6777246" y="4841707"/>
            <a:ext cx="161117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4" name="Straight Arrow Connector 113"/>
          <p:cNvCxnSpPr/>
          <p:nvPr/>
        </p:nvCxnSpPr>
        <p:spPr>
          <a:xfrm>
            <a:off x="6228184" y="5229200"/>
            <a:ext cx="201622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5" name="Title 1"/>
          <p:cNvSpPr txBox="1">
            <a:spLocks/>
          </p:cNvSpPr>
          <p:nvPr/>
        </p:nvSpPr>
        <p:spPr>
          <a:xfrm>
            <a:off x="-252536" y="49463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10</a:t>
            </a:r>
            <a:endParaRPr lang="fa-IR" sz="2400" dirty="0">
              <a:solidFill>
                <a:schemeClr val="accent2">
                  <a:lumMod val="50000"/>
                </a:schemeClr>
              </a:solidFill>
              <a:cs typeface="Titr" pitchFamily="2" charset="-78"/>
            </a:endParaRPr>
          </a:p>
        </p:txBody>
      </p:sp>
      <p:sp>
        <p:nvSpPr>
          <p:cNvPr id="116" name="Title 1"/>
          <p:cNvSpPr txBox="1">
            <a:spLocks/>
          </p:cNvSpPr>
          <p:nvPr/>
        </p:nvSpPr>
        <p:spPr>
          <a:xfrm>
            <a:off x="-140421" y="5499230"/>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9</a:t>
            </a:r>
            <a:endParaRPr lang="fa-IR" sz="2400" dirty="0">
              <a:solidFill>
                <a:schemeClr val="accent2">
                  <a:lumMod val="50000"/>
                </a:schemeClr>
              </a:solidFill>
              <a:cs typeface="Titr" pitchFamily="2" charset="-78"/>
            </a:endParaRPr>
          </a:p>
        </p:txBody>
      </p:sp>
      <p:sp>
        <p:nvSpPr>
          <p:cNvPr id="118" name="Title 1"/>
          <p:cNvSpPr txBox="1">
            <a:spLocks/>
          </p:cNvSpPr>
          <p:nvPr/>
        </p:nvSpPr>
        <p:spPr>
          <a:xfrm>
            <a:off x="-239021" y="5805264"/>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7</a:t>
            </a:r>
            <a:endParaRPr lang="fa-IR" sz="2400" dirty="0">
              <a:solidFill>
                <a:schemeClr val="accent2">
                  <a:lumMod val="50000"/>
                </a:schemeClr>
              </a:solidFill>
              <a:cs typeface="Titr" pitchFamily="2" charset="-78"/>
            </a:endParaRPr>
          </a:p>
        </p:txBody>
      </p:sp>
      <p:sp>
        <p:nvSpPr>
          <p:cNvPr id="119" name="Title 1"/>
          <p:cNvSpPr txBox="1">
            <a:spLocks/>
          </p:cNvSpPr>
          <p:nvPr/>
        </p:nvSpPr>
        <p:spPr>
          <a:xfrm>
            <a:off x="-179673" y="61898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8</a:t>
            </a:r>
            <a:endParaRPr lang="fa-IR" sz="2400" dirty="0">
              <a:solidFill>
                <a:schemeClr val="accent2">
                  <a:lumMod val="50000"/>
                </a:schemeClr>
              </a:solidFill>
              <a:cs typeface="Titr" pitchFamily="2" charset="-78"/>
            </a:endParaRPr>
          </a:p>
        </p:txBody>
      </p:sp>
      <p:sp>
        <p:nvSpPr>
          <p:cNvPr id="120" name="Title 1"/>
          <p:cNvSpPr txBox="1">
            <a:spLocks/>
          </p:cNvSpPr>
          <p:nvPr/>
        </p:nvSpPr>
        <p:spPr>
          <a:xfrm>
            <a:off x="7836202" y="470412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12</a:t>
            </a:r>
            <a:endParaRPr lang="fa-IR" sz="2400" dirty="0">
              <a:solidFill>
                <a:schemeClr val="accent2">
                  <a:lumMod val="50000"/>
                </a:schemeClr>
              </a:solidFill>
              <a:cs typeface="Titr" pitchFamily="2" charset="-78"/>
            </a:endParaRPr>
          </a:p>
        </p:txBody>
      </p:sp>
      <p:sp>
        <p:nvSpPr>
          <p:cNvPr id="121" name="Title 1"/>
          <p:cNvSpPr txBox="1">
            <a:spLocks/>
          </p:cNvSpPr>
          <p:nvPr/>
        </p:nvSpPr>
        <p:spPr>
          <a:xfrm>
            <a:off x="7763837" y="512705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11</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3519548381"/>
      </p:ext>
    </p:extLst>
  </p:cSld>
  <p:clrMapOvr>
    <a:masterClrMapping/>
  </p:clrMapOvr>
  <p:transition spd="slow">
    <p:cove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385948770"/>
              </p:ext>
            </p:extLst>
          </p:nvPr>
        </p:nvGraphicFramePr>
        <p:xfrm>
          <a:off x="539552" y="1268760"/>
          <a:ext cx="8400258" cy="5328592"/>
        </p:xfrm>
        <a:graphic>
          <a:graphicData uri="http://schemas.openxmlformats.org/drawingml/2006/table">
            <a:tbl>
              <a:tblPr firstRow="1" bandRow="1">
                <a:tableStyleId>{073A0DAA-6AF3-43AB-8588-CEC1D06C72B9}</a:tableStyleId>
              </a:tblPr>
              <a:tblGrid>
                <a:gridCol w="1400043"/>
                <a:gridCol w="1400043"/>
                <a:gridCol w="1376380"/>
                <a:gridCol w="1423706"/>
                <a:gridCol w="1400043"/>
                <a:gridCol w="1400043"/>
              </a:tblGrid>
              <a:tr h="1239854">
                <a:tc>
                  <a:txBody>
                    <a:bodyPr/>
                    <a:lstStyle/>
                    <a:p>
                      <a:endParaRPr lang="fa-IR" dirty="0" smtClean="0"/>
                    </a:p>
                    <a:p>
                      <a:pPr algn="ctr"/>
                      <a:r>
                        <a:rPr lang="fa-IR" sz="4400" dirty="0" smtClean="0"/>
                        <a:t>12</a:t>
                      </a:r>
                      <a:endParaRPr lang="en-US" sz="4400" dirty="0"/>
                    </a:p>
                  </a:txBody>
                  <a:tcPr/>
                </a:tc>
                <a:tc>
                  <a:txBody>
                    <a:bodyPr/>
                    <a:lstStyle/>
                    <a:p>
                      <a:endParaRPr lang="fa-IR" dirty="0" smtClean="0"/>
                    </a:p>
                    <a:p>
                      <a:pPr algn="ctr"/>
                      <a:r>
                        <a:rPr lang="fa-IR" sz="4400" dirty="0" smtClean="0"/>
                        <a:t>11</a:t>
                      </a:r>
                      <a:endParaRPr lang="en-US" sz="4400" dirty="0"/>
                    </a:p>
                  </a:txBody>
                  <a:tcPr/>
                </a:tc>
                <a:tc>
                  <a:txBody>
                    <a:bodyPr/>
                    <a:lstStyle/>
                    <a:p>
                      <a:endParaRPr lang="fa-IR" dirty="0" smtClean="0"/>
                    </a:p>
                    <a:p>
                      <a:pPr algn="ctr"/>
                      <a:r>
                        <a:rPr lang="fa-IR" sz="4400" dirty="0" smtClean="0"/>
                        <a:t>10</a:t>
                      </a:r>
                      <a:endParaRPr lang="en-US" sz="4400" dirty="0"/>
                    </a:p>
                  </a:txBody>
                  <a:tcPr/>
                </a:tc>
                <a:tc>
                  <a:txBody>
                    <a:bodyPr/>
                    <a:lstStyle/>
                    <a:p>
                      <a:endParaRPr lang="fa-IR" dirty="0" smtClean="0"/>
                    </a:p>
                    <a:p>
                      <a:pPr algn="ctr"/>
                      <a:r>
                        <a:rPr lang="fa-IR" sz="4400" dirty="0" smtClean="0"/>
                        <a:t>9</a:t>
                      </a:r>
                    </a:p>
                  </a:txBody>
                  <a:tcPr/>
                </a:tc>
                <a:tc>
                  <a:txBody>
                    <a:bodyPr/>
                    <a:lstStyle/>
                    <a:p>
                      <a:endParaRPr lang="fa-IR" dirty="0" smtClean="0"/>
                    </a:p>
                    <a:p>
                      <a:pPr algn="ctr"/>
                      <a:r>
                        <a:rPr lang="fa-IR" sz="4400" dirty="0" smtClean="0"/>
                        <a:t>8</a:t>
                      </a:r>
                      <a:endParaRPr lang="en-US" sz="4400" dirty="0"/>
                    </a:p>
                  </a:txBody>
                  <a:tcPr/>
                </a:tc>
                <a:tc>
                  <a:txBody>
                    <a:bodyPr/>
                    <a:lstStyle/>
                    <a:p>
                      <a:endParaRPr lang="fa-IR" dirty="0" smtClean="0"/>
                    </a:p>
                    <a:p>
                      <a:pPr algn="ctr"/>
                      <a:r>
                        <a:rPr lang="fa-IR" sz="4400" baseline="0" dirty="0" smtClean="0"/>
                        <a:t>7</a:t>
                      </a:r>
                    </a:p>
                  </a:txBody>
                  <a:tcPr/>
                </a:tc>
              </a:tr>
              <a:tr h="15683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a-IR"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محصوریت مناسب</a:t>
                      </a:r>
                      <a:endParaRPr lang="en-US" sz="2000" dirty="0" smtClean="0"/>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           محصوریت </a:t>
                      </a:r>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مناسب</a:t>
                      </a:r>
                      <a:endParaRPr lang="en-US" sz="2000" dirty="0" smtClean="0"/>
                    </a:p>
                    <a:p>
                      <a:pPr algn="ctr"/>
                      <a:r>
                        <a:rPr lang="fa-IR" sz="2000" dirty="0" smtClean="0"/>
                        <a:t>      </a:t>
                      </a:r>
                    </a:p>
                  </a:txBody>
                  <a:tcPr/>
                </a:tc>
                <a:tc>
                  <a:txBody>
                    <a:bodyPr/>
                    <a:lstStyle/>
                    <a:p>
                      <a:endParaRPr lang="fa-IR" dirty="0" smtClean="0"/>
                    </a:p>
                    <a:p>
                      <a:pPr algn="ctr"/>
                      <a:r>
                        <a:rPr lang="fa-IR" sz="2000" dirty="0" smtClean="0"/>
                        <a:t>محصوریت زیاد</a:t>
                      </a:r>
                      <a:endParaRPr lang="en-US" sz="2000" dirty="0"/>
                    </a:p>
                  </a:txBody>
                  <a:tcPr/>
                </a:tc>
                <a:tc>
                  <a:txBody>
                    <a:bodyPr/>
                    <a:lstStyle/>
                    <a:p>
                      <a:endParaRPr lang="fa-IR" dirty="0" smtClean="0"/>
                    </a:p>
                    <a:p>
                      <a:pPr algn="ctr"/>
                      <a:r>
                        <a:rPr lang="fa-IR" sz="2000" dirty="0" smtClean="0"/>
                        <a:t>محصوریت زیاد</a:t>
                      </a:r>
                      <a:endParaRPr lang="en-US" sz="2000" dirty="0"/>
                    </a:p>
                  </a:txBody>
                  <a:tcPr/>
                </a:tc>
                <a:tc>
                  <a:txBody>
                    <a:bodyPr/>
                    <a:lstStyle/>
                    <a:p>
                      <a:endParaRPr lang="en-US" dirty="0" smtClean="0"/>
                    </a:p>
                    <a:p>
                      <a:pPr algn="ctr"/>
                      <a:r>
                        <a:rPr lang="fa-IR" sz="2000" dirty="0" smtClean="0"/>
                        <a:t>محصوریت</a:t>
                      </a:r>
                      <a:r>
                        <a:rPr lang="fa-IR" sz="2000" baseline="0" dirty="0" smtClean="0"/>
                        <a:t> زیاد</a:t>
                      </a:r>
                      <a:endParaRPr lang="en-US" sz="2000" dirty="0"/>
                    </a:p>
                  </a:txBody>
                  <a:tcPr/>
                </a:tc>
                <a:tc>
                  <a:txBody>
                    <a:bodyPr/>
                    <a:lstStyle/>
                    <a:p>
                      <a:endParaRPr lang="fa-IR" dirty="0" smtClean="0"/>
                    </a:p>
                    <a:p>
                      <a:pPr algn="ctr"/>
                      <a:r>
                        <a:rPr lang="fa-IR" sz="2000" dirty="0" smtClean="0"/>
                        <a:t>محصوریت</a:t>
                      </a:r>
                      <a:r>
                        <a:rPr lang="fa-IR" sz="2000" baseline="0" dirty="0" smtClean="0"/>
                        <a:t> زیاد</a:t>
                      </a:r>
                      <a:endParaRPr lang="fa-IR" sz="2000" dirty="0" smtClean="0"/>
                    </a:p>
                  </a:txBody>
                  <a:tcPr/>
                </a:tc>
              </a:tr>
              <a:tr h="2520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cxnSp>
        <p:nvCxnSpPr>
          <p:cNvPr id="6" name="Straight Connector 5"/>
          <p:cNvCxnSpPr/>
          <p:nvPr/>
        </p:nvCxnSpPr>
        <p:spPr>
          <a:xfrm>
            <a:off x="527213" y="4077072"/>
            <a:ext cx="842493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a:off x="752432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6156176" y="1376772"/>
            <a:ext cx="0" cy="52205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3347864" y="1268760"/>
            <a:ext cx="0"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94370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stCxn id="4" idx="0"/>
            <a:endCxn id="4" idx="2"/>
          </p:cNvCxnSpPr>
          <p:nvPr/>
        </p:nvCxnSpPr>
        <p:spPr>
          <a:xfrm>
            <a:off x="4739681" y="1268760"/>
            <a:ext cx="0" cy="5328592"/>
          </a:xfrm>
          <a:prstGeom prst="line">
            <a:avLst/>
          </a:prstGeom>
        </p:spPr>
        <p:style>
          <a:lnRef idx="2">
            <a:schemeClr val="accent2"/>
          </a:lnRef>
          <a:fillRef idx="0">
            <a:schemeClr val="accent2"/>
          </a:fillRef>
          <a:effectRef idx="1">
            <a:schemeClr val="accent2"/>
          </a:effectRef>
          <a:fontRef idx="minor">
            <a:schemeClr val="tx1"/>
          </a:fontRef>
        </p:style>
      </p:cxnSp>
      <p:sp>
        <p:nvSpPr>
          <p:cNvPr id="23" name="Title 1"/>
          <p:cNvSpPr txBox="1">
            <a:spLocks/>
          </p:cNvSpPr>
          <p:nvPr/>
        </p:nvSpPr>
        <p:spPr>
          <a:xfrm>
            <a:off x="1090938" y="188640"/>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خیابان محلی 1 به 1 است .(راهنمای طراحی فضای شهری – پاکز اد)</a:t>
            </a:r>
            <a:endParaRPr lang="fa-IR" sz="2000" dirty="0">
              <a:solidFill>
                <a:schemeClr val="accent2">
                  <a:lumMod val="50000"/>
                </a:schemeClr>
              </a:solidFill>
              <a:cs typeface="Titr" pitchFamily="2" charset="-78"/>
            </a:endParaRPr>
          </a:p>
        </p:txBody>
      </p:sp>
      <p:sp>
        <p:nvSpPr>
          <p:cNvPr id="24" name="Title 1"/>
          <p:cNvSpPr txBox="1">
            <a:spLocks/>
          </p:cNvSpPr>
          <p:nvPr/>
        </p:nvSpPr>
        <p:spPr>
          <a:xfrm>
            <a:off x="1082019" y="620687"/>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میدان محلی1 به 4 است .(راهنمای طراحی فضای شهری – پاکز اد)</a:t>
            </a:r>
            <a:endParaRPr lang="fa-IR" sz="2000" dirty="0">
              <a:solidFill>
                <a:schemeClr val="accent2">
                  <a:lumMod val="50000"/>
                </a:schemeClr>
              </a:solidFill>
              <a:cs typeface="Titr" pitchFamily="2" charset="-78"/>
            </a:endParaRPr>
          </a:p>
        </p:txBody>
      </p:sp>
      <p:cxnSp>
        <p:nvCxnSpPr>
          <p:cNvPr id="21" name="Straight Connector 20"/>
          <p:cNvCxnSpPr/>
          <p:nvPr/>
        </p:nvCxnSpPr>
        <p:spPr>
          <a:xfrm>
            <a:off x="7668344" y="4437112"/>
            <a:ext cx="0" cy="1368152"/>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7668344"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flipV="1">
            <a:off x="8820472" y="4869160"/>
            <a:ext cx="0" cy="936104"/>
          </a:xfrm>
          <a:prstGeom prst="line">
            <a:avLst/>
          </a:prstGeom>
        </p:spPr>
        <p:style>
          <a:lnRef idx="2">
            <a:schemeClr val="dk1"/>
          </a:lnRef>
          <a:fillRef idx="0">
            <a:schemeClr val="dk1"/>
          </a:fillRef>
          <a:effectRef idx="1">
            <a:schemeClr val="dk1"/>
          </a:effectRef>
          <a:fontRef idx="minor">
            <a:schemeClr val="tx1"/>
          </a:fontRef>
        </p:style>
      </p:cxnSp>
      <p:sp>
        <p:nvSpPr>
          <p:cNvPr id="34" name="Title 1"/>
          <p:cNvSpPr txBox="1">
            <a:spLocks/>
          </p:cNvSpPr>
          <p:nvPr/>
        </p:nvSpPr>
        <p:spPr>
          <a:xfrm>
            <a:off x="7491924"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35" name="Title 1"/>
          <p:cNvSpPr txBox="1">
            <a:spLocks/>
          </p:cNvSpPr>
          <p:nvPr/>
        </p:nvSpPr>
        <p:spPr>
          <a:xfrm>
            <a:off x="7812360" y="516721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sp>
        <p:nvSpPr>
          <p:cNvPr id="36" name="Title 1"/>
          <p:cNvSpPr txBox="1">
            <a:spLocks/>
          </p:cNvSpPr>
          <p:nvPr/>
        </p:nvSpPr>
        <p:spPr>
          <a:xfrm>
            <a:off x="7221435" y="5121188"/>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a:t>
            </a:r>
            <a:r>
              <a:rPr lang="fa-IR" sz="2400" dirty="0">
                <a:solidFill>
                  <a:schemeClr val="accent2">
                    <a:lumMod val="50000"/>
                  </a:schemeClr>
                </a:solidFill>
                <a:cs typeface="Titr" pitchFamily="2" charset="-78"/>
              </a:rPr>
              <a:t>8</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39" name="Straight Connector 38"/>
          <p:cNvCxnSpPr/>
          <p:nvPr/>
        </p:nvCxnSpPr>
        <p:spPr>
          <a:xfrm>
            <a:off x="6372200" y="5805264"/>
            <a:ext cx="1008112"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6372200" y="4869160"/>
            <a:ext cx="0" cy="93610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7380312" y="4293096"/>
            <a:ext cx="0" cy="1512168"/>
          </a:xfrm>
          <a:prstGeom prst="line">
            <a:avLst/>
          </a:prstGeom>
        </p:spPr>
        <p:style>
          <a:lnRef idx="2">
            <a:schemeClr val="dk1"/>
          </a:lnRef>
          <a:fillRef idx="0">
            <a:schemeClr val="dk1"/>
          </a:fillRef>
          <a:effectRef idx="1">
            <a:schemeClr val="dk1"/>
          </a:effectRef>
          <a:fontRef idx="minor">
            <a:schemeClr val="tx1"/>
          </a:fontRef>
        </p:style>
      </p:cxnSp>
      <p:sp>
        <p:nvSpPr>
          <p:cNvPr id="46" name="Title 1"/>
          <p:cNvSpPr txBox="1">
            <a:spLocks/>
          </p:cNvSpPr>
          <p:nvPr/>
        </p:nvSpPr>
        <p:spPr>
          <a:xfrm>
            <a:off x="6156176" y="5923506"/>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7" name="Title 1"/>
          <p:cNvSpPr txBox="1">
            <a:spLocks/>
          </p:cNvSpPr>
          <p:nvPr/>
        </p:nvSpPr>
        <p:spPr>
          <a:xfrm>
            <a:off x="6372200"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8" name="Title 1"/>
          <p:cNvSpPr txBox="1">
            <a:spLocks/>
          </p:cNvSpPr>
          <p:nvPr/>
        </p:nvSpPr>
        <p:spPr>
          <a:xfrm>
            <a:off x="5792332"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2" name="Straight Connector 51"/>
          <p:cNvCxnSpPr/>
          <p:nvPr/>
        </p:nvCxnSpPr>
        <p:spPr>
          <a:xfrm flipV="1">
            <a:off x="4932040"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V="1">
            <a:off x="5931576" y="4437112"/>
            <a:ext cx="0" cy="1368152"/>
          </a:xfrm>
          <a:prstGeom prst="line">
            <a:avLst/>
          </a:prstGeom>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4903618" y="517804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1.5</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57" name="Title 1"/>
          <p:cNvSpPr txBox="1">
            <a:spLocks/>
          </p:cNvSpPr>
          <p:nvPr/>
        </p:nvSpPr>
        <p:spPr>
          <a:xfrm>
            <a:off x="4278561" y="5206572"/>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9" name="Straight Connector 58"/>
          <p:cNvCxnSpPr/>
          <p:nvPr/>
        </p:nvCxnSpPr>
        <p:spPr>
          <a:xfrm flipH="1">
            <a:off x="4932040" y="5805264"/>
            <a:ext cx="999536" cy="0"/>
          </a:xfrm>
          <a:prstGeom prst="line">
            <a:avLst/>
          </a:prstGeom>
        </p:spPr>
        <p:style>
          <a:lnRef idx="2">
            <a:schemeClr val="dk1"/>
          </a:lnRef>
          <a:fillRef idx="0">
            <a:schemeClr val="dk1"/>
          </a:fillRef>
          <a:effectRef idx="1">
            <a:schemeClr val="dk1"/>
          </a:effectRef>
          <a:fontRef idx="minor">
            <a:schemeClr val="tx1"/>
          </a:fontRef>
        </p:style>
      </p:cxnSp>
      <p:sp>
        <p:nvSpPr>
          <p:cNvPr id="61" name="Title 1"/>
          <p:cNvSpPr txBox="1">
            <a:spLocks/>
          </p:cNvSpPr>
          <p:nvPr/>
        </p:nvSpPr>
        <p:spPr>
          <a:xfrm>
            <a:off x="4724400"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63" name="Straight Connector 62"/>
          <p:cNvCxnSpPr/>
          <p:nvPr/>
        </p:nvCxnSpPr>
        <p:spPr>
          <a:xfrm>
            <a:off x="3563888" y="5805264"/>
            <a:ext cx="936104" cy="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3563888"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4499992" y="4437112"/>
            <a:ext cx="0" cy="1368152"/>
          </a:xfrm>
          <a:prstGeom prst="line">
            <a:avLst/>
          </a:prstGeom>
        </p:spPr>
        <p:style>
          <a:lnRef idx="2">
            <a:schemeClr val="dk1"/>
          </a:lnRef>
          <a:fillRef idx="0">
            <a:schemeClr val="dk1"/>
          </a:fillRef>
          <a:effectRef idx="1">
            <a:schemeClr val="dk1"/>
          </a:effectRef>
          <a:fontRef idx="minor">
            <a:schemeClr val="tx1"/>
          </a:fontRef>
        </p:style>
      </p:cxnSp>
      <p:sp>
        <p:nvSpPr>
          <p:cNvPr id="68" name="Title 1"/>
          <p:cNvSpPr txBox="1">
            <a:spLocks/>
          </p:cNvSpPr>
          <p:nvPr/>
        </p:nvSpPr>
        <p:spPr>
          <a:xfrm>
            <a:off x="3342216"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69" name="Title 1"/>
          <p:cNvSpPr txBox="1">
            <a:spLocks/>
          </p:cNvSpPr>
          <p:nvPr/>
        </p:nvSpPr>
        <p:spPr>
          <a:xfrm>
            <a:off x="3486473" y="525722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1.6</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71" name="Straight Connector 70"/>
          <p:cNvCxnSpPr/>
          <p:nvPr/>
        </p:nvCxnSpPr>
        <p:spPr>
          <a:xfrm flipH="1">
            <a:off x="2123728" y="5805264"/>
            <a:ext cx="108012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flipV="1">
            <a:off x="3203848" y="5049180"/>
            <a:ext cx="0" cy="756085"/>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flipV="1">
            <a:off x="2123728" y="5167213"/>
            <a:ext cx="0" cy="638051"/>
          </a:xfrm>
          <a:prstGeom prst="line">
            <a:avLst/>
          </a:prstGeom>
        </p:spPr>
        <p:style>
          <a:lnRef idx="2">
            <a:schemeClr val="dk1"/>
          </a:lnRef>
          <a:fillRef idx="0">
            <a:schemeClr val="dk1"/>
          </a:fillRef>
          <a:effectRef idx="1">
            <a:schemeClr val="dk1"/>
          </a:effectRef>
          <a:fontRef idx="minor">
            <a:schemeClr val="tx1"/>
          </a:fontRef>
        </p:style>
      </p:cxnSp>
      <p:sp>
        <p:nvSpPr>
          <p:cNvPr id="77" name="Title 1"/>
          <p:cNvSpPr txBox="1">
            <a:spLocks/>
          </p:cNvSpPr>
          <p:nvPr/>
        </p:nvSpPr>
        <p:spPr>
          <a:xfrm>
            <a:off x="2027103" y="59235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78" name="Title 1"/>
          <p:cNvSpPr txBox="1">
            <a:spLocks/>
          </p:cNvSpPr>
          <p:nvPr/>
        </p:nvSpPr>
        <p:spPr>
          <a:xfrm>
            <a:off x="2123728" y="545742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1.1</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80" name="Straight Connector 79"/>
          <p:cNvCxnSpPr/>
          <p:nvPr/>
        </p:nvCxnSpPr>
        <p:spPr>
          <a:xfrm>
            <a:off x="683568"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p:cNvCxnSpPr/>
          <p:nvPr/>
        </p:nvCxnSpPr>
        <p:spPr>
          <a:xfrm flipV="1">
            <a:off x="1835696" y="5121188"/>
            <a:ext cx="0" cy="684076"/>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flipV="1">
            <a:off x="683568" y="5257223"/>
            <a:ext cx="0" cy="540201"/>
          </a:xfrm>
          <a:prstGeom prst="line">
            <a:avLst/>
          </a:prstGeom>
        </p:spPr>
        <p:style>
          <a:lnRef idx="2">
            <a:schemeClr val="dk1"/>
          </a:lnRef>
          <a:fillRef idx="0">
            <a:schemeClr val="dk1"/>
          </a:fillRef>
          <a:effectRef idx="1">
            <a:schemeClr val="dk1"/>
          </a:effectRef>
          <a:fontRef idx="minor">
            <a:schemeClr val="tx1"/>
          </a:fontRef>
        </p:style>
      </p:cxnSp>
      <p:sp>
        <p:nvSpPr>
          <p:cNvPr id="87" name="Title 1"/>
          <p:cNvSpPr txBox="1">
            <a:spLocks/>
          </p:cNvSpPr>
          <p:nvPr/>
        </p:nvSpPr>
        <p:spPr>
          <a:xfrm>
            <a:off x="517074" y="594235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53" name="Title 1"/>
          <p:cNvSpPr txBox="1">
            <a:spLocks/>
          </p:cNvSpPr>
          <p:nvPr/>
        </p:nvSpPr>
        <p:spPr>
          <a:xfrm>
            <a:off x="899592" y="5321382"/>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285794704"/>
      </p:ext>
    </p:extLst>
  </p:cSld>
  <p:clrMapOvr>
    <a:masterClrMapping/>
  </p:clrMapOvr>
  <p:transition spd="slow">
    <p:cove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8304" y="332656"/>
            <a:ext cx="1440160" cy="706012"/>
          </a:xfrm>
        </p:spPr>
        <p:txBody>
          <a:bodyPr/>
          <a:lstStyle/>
          <a:p>
            <a:r>
              <a:rPr lang="fa-IR" dirty="0" smtClean="0">
                <a:solidFill>
                  <a:schemeClr val="tx1"/>
                </a:solidFill>
                <a:cs typeface="Titr" pitchFamily="2" charset="-78"/>
              </a:rPr>
              <a:t>7و8:</a:t>
            </a:r>
            <a:endParaRPr lang="en-US" dirty="0">
              <a:solidFill>
                <a:schemeClr val="tx1"/>
              </a:solidFill>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Title 1"/>
          <p:cNvSpPr txBox="1">
            <a:spLocks/>
          </p:cNvSpPr>
          <p:nvPr/>
        </p:nvSpPr>
        <p:spPr>
          <a:xfrm>
            <a:off x="4788024" y="188640"/>
            <a:ext cx="3384376"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cs typeface="Titr" pitchFamily="2" charset="-78"/>
              </a:rPr>
              <a:t>محصوریت زیاد</a:t>
            </a:r>
            <a:endParaRPr lang="fa-IR" sz="32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921" y="1196752"/>
            <a:ext cx="3531669" cy="2302291"/>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96752"/>
            <a:ext cx="3531670" cy="2302290"/>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715" y="3861048"/>
            <a:ext cx="3632733" cy="2302291"/>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70" y="4005064"/>
            <a:ext cx="3546329" cy="23013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Title 1"/>
          <p:cNvSpPr txBox="1">
            <a:spLocks/>
          </p:cNvSpPr>
          <p:nvPr/>
        </p:nvSpPr>
        <p:spPr>
          <a:xfrm>
            <a:off x="6698598" y="310866"/>
            <a:ext cx="2232248"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dirty="0" smtClean="0">
                <a:solidFill>
                  <a:schemeClr val="tx1"/>
                </a:solidFill>
                <a:cs typeface="Titr" pitchFamily="2" charset="-78"/>
              </a:rPr>
              <a:t>9و10:</a:t>
            </a:r>
            <a:endParaRPr lang="fa-IR" dirty="0">
              <a:solidFill>
                <a:schemeClr val="tx1"/>
              </a:solidFill>
              <a:cs typeface="Titr" pitchFamily="2" charset="-78"/>
            </a:endParaRPr>
          </a:p>
        </p:txBody>
      </p:sp>
      <p:sp>
        <p:nvSpPr>
          <p:cNvPr id="6" name="Title 1"/>
          <p:cNvSpPr txBox="1">
            <a:spLocks/>
          </p:cNvSpPr>
          <p:nvPr/>
        </p:nvSpPr>
        <p:spPr>
          <a:xfrm>
            <a:off x="4283968" y="188640"/>
            <a:ext cx="3384376"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cs typeface="Titr" pitchFamily="2" charset="-78"/>
              </a:rPr>
              <a:t>محصوریت زیاد</a:t>
            </a:r>
            <a:endParaRPr lang="fa-IR" sz="32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016878"/>
            <a:ext cx="3356639" cy="222080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982712"/>
            <a:ext cx="3356638" cy="2254972"/>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005064"/>
            <a:ext cx="3397025" cy="2220806"/>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4005064"/>
            <a:ext cx="3380616" cy="22282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Title 1"/>
          <p:cNvSpPr txBox="1">
            <a:spLocks/>
          </p:cNvSpPr>
          <p:nvPr/>
        </p:nvSpPr>
        <p:spPr>
          <a:xfrm>
            <a:off x="6698598" y="310866"/>
            <a:ext cx="2232248"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dirty="0" smtClean="0">
                <a:solidFill>
                  <a:schemeClr val="tx1"/>
                </a:solidFill>
                <a:cs typeface="Titr" pitchFamily="2" charset="-78"/>
              </a:rPr>
              <a:t>11و12:</a:t>
            </a:r>
            <a:endParaRPr lang="fa-IR" dirty="0">
              <a:solidFill>
                <a:schemeClr val="tx1"/>
              </a:solidFill>
              <a:cs typeface="Titr" pitchFamily="2" charset="-78"/>
            </a:endParaRPr>
          </a:p>
        </p:txBody>
      </p:sp>
      <p:sp>
        <p:nvSpPr>
          <p:cNvPr id="6" name="Title 1"/>
          <p:cNvSpPr txBox="1">
            <a:spLocks/>
          </p:cNvSpPr>
          <p:nvPr/>
        </p:nvSpPr>
        <p:spPr>
          <a:xfrm>
            <a:off x="4283968" y="188640"/>
            <a:ext cx="3384376"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200" dirty="0" smtClean="0">
                <a:solidFill>
                  <a:schemeClr val="tx1"/>
                </a:solidFill>
                <a:cs typeface="Titr" pitchFamily="2" charset="-78"/>
              </a:rPr>
              <a:t>محصوریت مناسب</a:t>
            </a:r>
            <a:endParaRPr lang="fa-IR" sz="32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033051"/>
            <a:ext cx="3593976" cy="2539965"/>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92" y="1033051"/>
            <a:ext cx="3593976" cy="2556138"/>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005064"/>
            <a:ext cx="3593976" cy="2527426"/>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992" y="4005064"/>
            <a:ext cx="3593976" cy="255613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390232079"/>
              </p:ext>
            </p:extLst>
          </p:nvPr>
        </p:nvGraphicFramePr>
        <p:xfrm>
          <a:off x="539552" y="1268760"/>
          <a:ext cx="8400258" cy="5328592"/>
        </p:xfrm>
        <a:graphic>
          <a:graphicData uri="http://schemas.openxmlformats.org/drawingml/2006/table">
            <a:tbl>
              <a:tblPr firstRow="1" bandRow="1">
                <a:tableStyleId>{073A0DAA-6AF3-43AB-8588-CEC1D06C72B9}</a:tableStyleId>
              </a:tblPr>
              <a:tblGrid>
                <a:gridCol w="1400043"/>
                <a:gridCol w="1400043"/>
                <a:gridCol w="1376380"/>
                <a:gridCol w="1423706"/>
                <a:gridCol w="1400043"/>
                <a:gridCol w="1400043"/>
              </a:tblGrid>
              <a:tr h="1239854">
                <a:tc>
                  <a:txBody>
                    <a:bodyPr/>
                    <a:lstStyle/>
                    <a:p>
                      <a:endParaRPr lang="fa-IR" dirty="0" smtClean="0"/>
                    </a:p>
                    <a:p>
                      <a:pPr algn="ctr"/>
                      <a:r>
                        <a:rPr lang="fa-IR" sz="4400" dirty="0" smtClean="0"/>
                        <a:t>6</a:t>
                      </a:r>
                      <a:endParaRPr lang="en-US" sz="4400" dirty="0"/>
                    </a:p>
                  </a:txBody>
                  <a:tcPr/>
                </a:tc>
                <a:tc>
                  <a:txBody>
                    <a:bodyPr/>
                    <a:lstStyle/>
                    <a:p>
                      <a:endParaRPr lang="fa-IR" dirty="0" smtClean="0"/>
                    </a:p>
                    <a:p>
                      <a:pPr algn="ctr"/>
                      <a:r>
                        <a:rPr lang="fa-IR" sz="4400" dirty="0" smtClean="0"/>
                        <a:t>5</a:t>
                      </a:r>
                      <a:endParaRPr lang="en-US" sz="4400" dirty="0"/>
                    </a:p>
                  </a:txBody>
                  <a:tcPr/>
                </a:tc>
                <a:tc>
                  <a:txBody>
                    <a:bodyPr/>
                    <a:lstStyle/>
                    <a:p>
                      <a:endParaRPr lang="fa-IR" dirty="0" smtClean="0"/>
                    </a:p>
                    <a:p>
                      <a:pPr algn="ctr"/>
                      <a:r>
                        <a:rPr lang="fa-IR" sz="4400" dirty="0" smtClean="0"/>
                        <a:t>4</a:t>
                      </a:r>
                      <a:endParaRPr lang="en-US" sz="4400" dirty="0"/>
                    </a:p>
                  </a:txBody>
                  <a:tcPr/>
                </a:tc>
                <a:tc>
                  <a:txBody>
                    <a:bodyPr/>
                    <a:lstStyle/>
                    <a:p>
                      <a:endParaRPr lang="fa-IR" dirty="0" smtClean="0"/>
                    </a:p>
                    <a:p>
                      <a:pPr algn="ctr"/>
                      <a:r>
                        <a:rPr lang="fa-IR" sz="4400" dirty="0" smtClean="0"/>
                        <a:t>3</a:t>
                      </a:r>
                    </a:p>
                  </a:txBody>
                  <a:tcPr/>
                </a:tc>
                <a:tc>
                  <a:txBody>
                    <a:bodyPr/>
                    <a:lstStyle/>
                    <a:p>
                      <a:endParaRPr lang="fa-IR" dirty="0" smtClean="0"/>
                    </a:p>
                    <a:p>
                      <a:pPr algn="ctr"/>
                      <a:r>
                        <a:rPr lang="fa-IR" sz="4400" dirty="0" smtClean="0"/>
                        <a:t>2</a:t>
                      </a:r>
                      <a:endParaRPr lang="en-US" sz="4400" dirty="0"/>
                    </a:p>
                  </a:txBody>
                  <a:tcPr/>
                </a:tc>
                <a:tc>
                  <a:txBody>
                    <a:bodyPr/>
                    <a:lstStyle/>
                    <a:p>
                      <a:endParaRPr lang="fa-IR" dirty="0" smtClean="0"/>
                    </a:p>
                    <a:p>
                      <a:pPr algn="ctr"/>
                      <a:r>
                        <a:rPr lang="fa-IR" baseline="0" dirty="0" smtClean="0"/>
                        <a:t>      </a:t>
                      </a:r>
                      <a:r>
                        <a:rPr lang="fa-IR" sz="4400" baseline="0" dirty="0" smtClean="0"/>
                        <a:t>1</a:t>
                      </a:r>
                    </a:p>
                  </a:txBody>
                  <a:tcPr/>
                </a:tc>
              </a:tr>
              <a:tr h="15683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a-IR"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محصوریت نامناسب</a:t>
                      </a:r>
                      <a:endParaRPr lang="en-US" sz="2000" dirty="0" smtClean="0"/>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           محصوریت </a:t>
                      </a:r>
                    </a:p>
                    <a:p>
                      <a:pPr marL="0" marR="0" indent="0" algn="ctr" defTabSz="914400" rtl="0" eaLnBrk="1" fontAlgn="auto" latinLnBrk="0" hangingPunct="1">
                        <a:lnSpc>
                          <a:spcPct val="100000"/>
                        </a:lnSpc>
                        <a:spcBef>
                          <a:spcPts val="0"/>
                        </a:spcBef>
                        <a:spcAft>
                          <a:spcPts val="0"/>
                        </a:spcAft>
                        <a:buClrTx/>
                        <a:buSzTx/>
                        <a:buFontTx/>
                        <a:buNone/>
                        <a:tabLst/>
                        <a:defRPr/>
                      </a:pPr>
                      <a:r>
                        <a:rPr lang="fa-IR" sz="2000" dirty="0" smtClean="0"/>
                        <a:t>نامناسب</a:t>
                      </a:r>
                      <a:endParaRPr lang="en-US" sz="2000" dirty="0" smtClean="0"/>
                    </a:p>
                    <a:p>
                      <a:pPr algn="ctr"/>
                      <a:r>
                        <a:rPr lang="fa-IR" sz="2000" dirty="0" smtClean="0"/>
                        <a:t>      </a:t>
                      </a:r>
                    </a:p>
                  </a:txBody>
                  <a:tcPr/>
                </a:tc>
                <a:tc>
                  <a:txBody>
                    <a:bodyPr/>
                    <a:lstStyle/>
                    <a:p>
                      <a:endParaRPr lang="fa-IR" dirty="0" smtClean="0"/>
                    </a:p>
                    <a:p>
                      <a:pPr algn="ctr"/>
                      <a:r>
                        <a:rPr lang="fa-IR" sz="2000" dirty="0" smtClean="0"/>
                        <a:t>محصوریت مناسب</a:t>
                      </a:r>
                      <a:endParaRPr lang="en-US" sz="2000" dirty="0"/>
                    </a:p>
                  </a:txBody>
                  <a:tcPr/>
                </a:tc>
                <a:tc>
                  <a:txBody>
                    <a:bodyPr/>
                    <a:lstStyle/>
                    <a:p>
                      <a:endParaRPr lang="fa-IR" dirty="0" smtClean="0"/>
                    </a:p>
                    <a:p>
                      <a:pPr algn="ctr"/>
                      <a:r>
                        <a:rPr lang="fa-IR" sz="2000" dirty="0" smtClean="0"/>
                        <a:t>محصوریت مناسب</a:t>
                      </a:r>
                      <a:endParaRPr lang="en-US" sz="2000" dirty="0"/>
                    </a:p>
                  </a:txBody>
                  <a:tcPr/>
                </a:tc>
                <a:tc>
                  <a:txBody>
                    <a:bodyPr/>
                    <a:lstStyle/>
                    <a:p>
                      <a:endParaRPr lang="en-US" dirty="0" smtClean="0"/>
                    </a:p>
                    <a:p>
                      <a:pPr algn="ctr"/>
                      <a:r>
                        <a:rPr lang="fa-IR" sz="2000" dirty="0" smtClean="0"/>
                        <a:t>محصوریت</a:t>
                      </a:r>
                      <a:r>
                        <a:rPr lang="fa-IR" sz="2000" baseline="0" dirty="0" smtClean="0"/>
                        <a:t> زیاد</a:t>
                      </a:r>
                      <a:endParaRPr lang="en-US" sz="2000" dirty="0"/>
                    </a:p>
                  </a:txBody>
                  <a:tcPr/>
                </a:tc>
                <a:tc>
                  <a:txBody>
                    <a:bodyPr/>
                    <a:lstStyle/>
                    <a:p>
                      <a:endParaRPr lang="fa-IR" dirty="0" smtClean="0"/>
                    </a:p>
                    <a:p>
                      <a:pPr algn="ctr"/>
                      <a:r>
                        <a:rPr lang="fa-IR" sz="2000" dirty="0" smtClean="0"/>
                        <a:t>محصوریت</a:t>
                      </a:r>
                      <a:r>
                        <a:rPr lang="fa-IR" sz="2000" baseline="0" dirty="0" smtClean="0"/>
                        <a:t> زیاد</a:t>
                      </a:r>
                      <a:endParaRPr lang="fa-IR" sz="2000" dirty="0" smtClean="0"/>
                    </a:p>
                  </a:txBody>
                  <a:tcPr/>
                </a:tc>
              </a:tr>
              <a:tr h="25204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cxnSp>
        <p:nvCxnSpPr>
          <p:cNvPr id="6" name="Straight Connector 5"/>
          <p:cNvCxnSpPr/>
          <p:nvPr/>
        </p:nvCxnSpPr>
        <p:spPr>
          <a:xfrm>
            <a:off x="527213" y="4077072"/>
            <a:ext cx="842493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a:off x="752432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6156176" y="1376772"/>
            <a:ext cx="0" cy="52205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3347864" y="1268760"/>
            <a:ext cx="0"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943708" y="1268760"/>
            <a:ext cx="36004" cy="5328592"/>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stCxn id="4" idx="0"/>
            <a:endCxn id="4" idx="2"/>
          </p:cNvCxnSpPr>
          <p:nvPr/>
        </p:nvCxnSpPr>
        <p:spPr>
          <a:xfrm>
            <a:off x="4739681" y="1268760"/>
            <a:ext cx="0" cy="5328592"/>
          </a:xfrm>
          <a:prstGeom prst="line">
            <a:avLst/>
          </a:prstGeom>
        </p:spPr>
        <p:style>
          <a:lnRef idx="2">
            <a:schemeClr val="accent2"/>
          </a:lnRef>
          <a:fillRef idx="0">
            <a:schemeClr val="accent2"/>
          </a:fillRef>
          <a:effectRef idx="1">
            <a:schemeClr val="accent2"/>
          </a:effectRef>
          <a:fontRef idx="minor">
            <a:schemeClr val="tx1"/>
          </a:fontRef>
        </p:style>
      </p:cxnSp>
      <p:sp>
        <p:nvSpPr>
          <p:cNvPr id="23" name="Title 1"/>
          <p:cNvSpPr txBox="1">
            <a:spLocks/>
          </p:cNvSpPr>
          <p:nvPr/>
        </p:nvSpPr>
        <p:spPr>
          <a:xfrm>
            <a:off x="1090938" y="188640"/>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خیابان محلی 1 به 1 است .(راهنمای طراحی فضای شهری – پاکز اد)</a:t>
            </a:r>
            <a:endParaRPr lang="fa-IR" sz="2000" dirty="0">
              <a:solidFill>
                <a:schemeClr val="accent2">
                  <a:lumMod val="50000"/>
                </a:schemeClr>
              </a:solidFill>
              <a:cs typeface="Titr" pitchFamily="2" charset="-78"/>
            </a:endParaRPr>
          </a:p>
        </p:txBody>
      </p:sp>
      <p:sp>
        <p:nvSpPr>
          <p:cNvPr id="24" name="Title 1"/>
          <p:cNvSpPr txBox="1">
            <a:spLocks/>
          </p:cNvSpPr>
          <p:nvPr/>
        </p:nvSpPr>
        <p:spPr>
          <a:xfrm>
            <a:off x="1082019" y="620687"/>
            <a:ext cx="7861211"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-محصوریت مناسب در میدان محلی1 به 4 است .(راهنمای طراحی فضای شهری – پاکز اد)</a:t>
            </a:r>
            <a:endParaRPr lang="fa-IR" sz="2000" dirty="0">
              <a:solidFill>
                <a:schemeClr val="accent2">
                  <a:lumMod val="50000"/>
                </a:schemeClr>
              </a:solidFill>
              <a:cs typeface="Titr" pitchFamily="2" charset="-78"/>
            </a:endParaRPr>
          </a:p>
        </p:txBody>
      </p:sp>
      <p:cxnSp>
        <p:nvCxnSpPr>
          <p:cNvPr id="21" name="Straight Connector 20"/>
          <p:cNvCxnSpPr/>
          <p:nvPr/>
        </p:nvCxnSpPr>
        <p:spPr>
          <a:xfrm>
            <a:off x="7668344" y="4437112"/>
            <a:ext cx="0" cy="1368152"/>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7668344"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flipV="1">
            <a:off x="8820472" y="4869160"/>
            <a:ext cx="0" cy="936104"/>
          </a:xfrm>
          <a:prstGeom prst="line">
            <a:avLst/>
          </a:prstGeom>
        </p:spPr>
        <p:style>
          <a:lnRef idx="2">
            <a:schemeClr val="dk1"/>
          </a:lnRef>
          <a:fillRef idx="0">
            <a:schemeClr val="dk1"/>
          </a:fillRef>
          <a:effectRef idx="1">
            <a:schemeClr val="dk1"/>
          </a:effectRef>
          <a:fontRef idx="minor">
            <a:schemeClr val="tx1"/>
          </a:fontRef>
        </p:style>
      </p:cxnSp>
      <p:sp>
        <p:nvSpPr>
          <p:cNvPr id="34" name="Title 1"/>
          <p:cNvSpPr txBox="1">
            <a:spLocks/>
          </p:cNvSpPr>
          <p:nvPr/>
        </p:nvSpPr>
        <p:spPr>
          <a:xfrm>
            <a:off x="7491924"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35" name="Title 1"/>
          <p:cNvSpPr txBox="1">
            <a:spLocks/>
          </p:cNvSpPr>
          <p:nvPr/>
        </p:nvSpPr>
        <p:spPr>
          <a:xfrm>
            <a:off x="7812360" y="516721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sp>
        <p:nvSpPr>
          <p:cNvPr id="36" name="Title 1"/>
          <p:cNvSpPr txBox="1">
            <a:spLocks/>
          </p:cNvSpPr>
          <p:nvPr/>
        </p:nvSpPr>
        <p:spPr>
          <a:xfrm>
            <a:off x="7221435" y="5121188"/>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1.7</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39" name="Straight Connector 38"/>
          <p:cNvCxnSpPr/>
          <p:nvPr/>
        </p:nvCxnSpPr>
        <p:spPr>
          <a:xfrm>
            <a:off x="6372200" y="5805264"/>
            <a:ext cx="1008112"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6372200" y="4869160"/>
            <a:ext cx="0" cy="93610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7380312" y="4293096"/>
            <a:ext cx="0" cy="1512168"/>
          </a:xfrm>
          <a:prstGeom prst="line">
            <a:avLst/>
          </a:prstGeom>
        </p:spPr>
        <p:style>
          <a:lnRef idx="2">
            <a:schemeClr val="dk1"/>
          </a:lnRef>
          <a:fillRef idx="0">
            <a:schemeClr val="dk1"/>
          </a:fillRef>
          <a:effectRef idx="1">
            <a:schemeClr val="dk1"/>
          </a:effectRef>
          <a:fontRef idx="minor">
            <a:schemeClr val="tx1"/>
          </a:fontRef>
        </p:style>
      </p:cxnSp>
      <p:sp>
        <p:nvSpPr>
          <p:cNvPr id="46" name="Title 1"/>
          <p:cNvSpPr txBox="1">
            <a:spLocks/>
          </p:cNvSpPr>
          <p:nvPr/>
        </p:nvSpPr>
        <p:spPr>
          <a:xfrm>
            <a:off x="6156176" y="5923506"/>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7" name="Title 1"/>
          <p:cNvSpPr txBox="1">
            <a:spLocks/>
          </p:cNvSpPr>
          <p:nvPr/>
        </p:nvSpPr>
        <p:spPr>
          <a:xfrm>
            <a:off x="6372200"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48" name="Title 1"/>
          <p:cNvSpPr txBox="1">
            <a:spLocks/>
          </p:cNvSpPr>
          <p:nvPr/>
        </p:nvSpPr>
        <p:spPr>
          <a:xfrm>
            <a:off x="5792332" y="504918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2" name="Straight Connector 51"/>
          <p:cNvCxnSpPr/>
          <p:nvPr/>
        </p:nvCxnSpPr>
        <p:spPr>
          <a:xfrm flipV="1">
            <a:off x="4932040"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V="1">
            <a:off x="5931576" y="4869160"/>
            <a:ext cx="0" cy="936104"/>
          </a:xfrm>
          <a:prstGeom prst="line">
            <a:avLst/>
          </a:prstGeom>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4903618" y="5178040"/>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a:t>
            </a:r>
            <a:r>
              <a:rPr lang="fa-IR" sz="2400" dirty="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57" name="Title 1"/>
          <p:cNvSpPr txBox="1">
            <a:spLocks/>
          </p:cNvSpPr>
          <p:nvPr/>
        </p:nvSpPr>
        <p:spPr>
          <a:xfrm>
            <a:off x="4278561" y="5206572"/>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accent2">
                  <a:lumMod val="50000"/>
                </a:schemeClr>
              </a:solidFill>
              <a:cs typeface="Titr" pitchFamily="2" charset="-78"/>
            </a:endParaRPr>
          </a:p>
        </p:txBody>
      </p:sp>
      <p:cxnSp>
        <p:nvCxnSpPr>
          <p:cNvPr id="59" name="Straight Connector 58"/>
          <p:cNvCxnSpPr/>
          <p:nvPr/>
        </p:nvCxnSpPr>
        <p:spPr>
          <a:xfrm flipH="1">
            <a:off x="4932040" y="5805264"/>
            <a:ext cx="999536" cy="0"/>
          </a:xfrm>
          <a:prstGeom prst="line">
            <a:avLst/>
          </a:prstGeom>
        </p:spPr>
        <p:style>
          <a:lnRef idx="2">
            <a:schemeClr val="dk1"/>
          </a:lnRef>
          <a:fillRef idx="0">
            <a:schemeClr val="dk1"/>
          </a:fillRef>
          <a:effectRef idx="1">
            <a:schemeClr val="dk1"/>
          </a:effectRef>
          <a:fontRef idx="minor">
            <a:schemeClr val="tx1"/>
          </a:fontRef>
        </p:style>
      </p:cxnSp>
      <p:sp>
        <p:nvSpPr>
          <p:cNvPr id="61" name="Title 1"/>
          <p:cNvSpPr txBox="1">
            <a:spLocks/>
          </p:cNvSpPr>
          <p:nvPr/>
        </p:nvSpPr>
        <p:spPr>
          <a:xfrm>
            <a:off x="4724400"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63" name="Straight Connector 62"/>
          <p:cNvCxnSpPr/>
          <p:nvPr/>
        </p:nvCxnSpPr>
        <p:spPr>
          <a:xfrm>
            <a:off x="3563888" y="5805264"/>
            <a:ext cx="936104" cy="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3563888" y="5049180"/>
            <a:ext cx="0" cy="756084"/>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4499992" y="5049180"/>
            <a:ext cx="0" cy="756084"/>
          </a:xfrm>
          <a:prstGeom prst="line">
            <a:avLst/>
          </a:prstGeom>
        </p:spPr>
        <p:style>
          <a:lnRef idx="2">
            <a:schemeClr val="dk1"/>
          </a:lnRef>
          <a:fillRef idx="0">
            <a:schemeClr val="dk1"/>
          </a:fillRef>
          <a:effectRef idx="1">
            <a:schemeClr val="dk1"/>
          </a:effectRef>
          <a:fontRef idx="minor">
            <a:schemeClr val="tx1"/>
          </a:fontRef>
        </p:style>
      </p:cxnSp>
      <p:sp>
        <p:nvSpPr>
          <p:cNvPr id="68" name="Title 1"/>
          <p:cNvSpPr txBox="1">
            <a:spLocks/>
          </p:cNvSpPr>
          <p:nvPr/>
        </p:nvSpPr>
        <p:spPr>
          <a:xfrm>
            <a:off x="3342216" y="59411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69" name="Title 1"/>
          <p:cNvSpPr txBox="1">
            <a:spLocks/>
          </p:cNvSpPr>
          <p:nvPr/>
        </p:nvSpPr>
        <p:spPr>
          <a:xfrm>
            <a:off x="3486473" y="525722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71" name="Straight Connector 70"/>
          <p:cNvCxnSpPr/>
          <p:nvPr/>
        </p:nvCxnSpPr>
        <p:spPr>
          <a:xfrm flipH="1">
            <a:off x="2123728" y="5805264"/>
            <a:ext cx="108012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flipV="1">
            <a:off x="3203848" y="5461185"/>
            <a:ext cx="0" cy="344079"/>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flipV="1">
            <a:off x="2123728" y="5633224"/>
            <a:ext cx="0" cy="172040"/>
          </a:xfrm>
          <a:prstGeom prst="line">
            <a:avLst/>
          </a:prstGeom>
        </p:spPr>
        <p:style>
          <a:lnRef idx="2">
            <a:schemeClr val="dk1"/>
          </a:lnRef>
          <a:fillRef idx="0">
            <a:schemeClr val="dk1"/>
          </a:fillRef>
          <a:effectRef idx="1">
            <a:schemeClr val="dk1"/>
          </a:effectRef>
          <a:fontRef idx="minor">
            <a:schemeClr val="tx1"/>
          </a:fontRef>
        </p:style>
      </p:cxnSp>
      <p:sp>
        <p:nvSpPr>
          <p:cNvPr id="77" name="Title 1"/>
          <p:cNvSpPr txBox="1">
            <a:spLocks/>
          </p:cNvSpPr>
          <p:nvPr/>
        </p:nvSpPr>
        <p:spPr>
          <a:xfrm>
            <a:off x="2027103" y="592350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78" name="Title 1"/>
          <p:cNvSpPr txBox="1">
            <a:spLocks/>
          </p:cNvSpPr>
          <p:nvPr/>
        </p:nvSpPr>
        <p:spPr>
          <a:xfrm>
            <a:off x="2123728" y="5457425"/>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a:t>
            </a:r>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cxnSp>
        <p:nvCxnSpPr>
          <p:cNvPr id="80" name="Straight Connector 79"/>
          <p:cNvCxnSpPr/>
          <p:nvPr/>
        </p:nvCxnSpPr>
        <p:spPr>
          <a:xfrm>
            <a:off x="683568" y="580526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p:cNvCxnSpPr/>
          <p:nvPr/>
        </p:nvCxnSpPr>
        <p:spPr>
          <a:xfrm flipV="1">
            <a:off x="1835696" y="5291186"/>
            <a:ext cx="0" cy="514078"/>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flipV="1">
            <a:off x="683568" y="5548225"/>
            <a:ext cx="0" cy="249197"/>
          </a:xfrm>
          <a:prstGeom prst="line">
            <a:avLst/>
          </a:prstGeom>
        </p:spPr>
        <p:style>
          <a:lnRef idx="2">
            <a:schemeClr val="dk1"/>
          </a:lnRef>
          <a:fillRef idx="0">
            <a:schemeClr val="dk1"/>
          </a:fillRef>
          <a:effectRef idx="1">
            <a:schemeClr val="dk1"/>
          </a:effectRef>
          <a:fontRef idx="minor">
            <a:schemeClr val="tx1"/>
          </a:fontRef>
        </p:style>
      </p:cxnSp>
      <p:sp>
        <p:nvSpPr>
          <p:cNvPr id="87" name="Title 1"/>
          <p:cNvSpPr txBox="1">
            <a:spLocks/>
          </p:cNvSpPr>
          <p:nvPr/>
        </p:nvSpPr>
        <p:spPr>
          <a:xfrm>
            <a:off x="517074" y="5942353"/>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en-US" sz="2400" dirty="0" smtClean="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
        <p:nvSpPr>
          <p:cNvPr id="88" name="Title 1"/>
          <p:cNvSpPr txBox="1">
            <a:spLocks/>
          </p:cNvSpPr>
          <p:nvPr/>
        </p:nvSpPr>
        <p:spPr>
          <a:xfrm>
            <a:off x="733453" y="5389177"/>
            <a:ext cx="1584176" cy="33999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6.</a:t>
            </a:r>
            <a:r>
              <a:rPr lang="en-US" sz="2400" dirty="0">
                <a:solidFill>
                  <a:schemeClr val="accent2">
                    <a:lumMod val="50000"/>
                  </a:schemeClr>
                </a:solidFill>
                <a:cs typeface="Titr" pitchFamily="2" charset="-78"/>
              </a:rPr>
              <a:t>a</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442563172"/>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39552" y="332656"/>
            <a:ext cx="8305800" cy="850028"/>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12776"/>
            <a:ext cx="6480720" cy="4830794"/>
          </a:xfrm>
          <a:prstGeom prst="rect">
            <a:avLst/>
          </a:prstGeom>
        </p:spPr>
        <p:style>
          <a:lnRef idx="2">
            <a:schemeClr val="dk1"/>
          </a:lnRef>
          <a:fillRef idx="1">
            <a:schemeClr val="lt1"/>
          </a:fillRef>
          <a:effectRef idx="0">
            <a:schemeClr val="dk1"/>
          </a:effectRef>
          <a:fontRef idx="minor">
            <a:schemeClr val="dk1"/>
          </a:fontRef>
        </p:style>
      </p:pic>
      <p:cxnSp>
        <p:nvCxnSpPr>
          <p:cNvPr id="6" name="Straight Connector 5"/>
          <p:cNvCxnSpPr/>
          <p:nvPr/>
        </p:nvCxnSpPr>
        <p:spPr>
          <a:xfrm flipH="1">
            <a:off x="7668344" y="414908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7668344" y="3828173"/>
            <a:ext cx="0" cy="32090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7020272" y="3828173"/>
            <a:ext cx="648072"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7020272" y="3828173"/>
            <a:ext cx="0" cy="46492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5652120" y="4293096"/>
            <a:ext cx="1368152"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5652120" y="3068960"/>
            <a:ext cx="0" cy="122413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5364088" y="306896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5364088" y="1988840"/>
            <a:ext cx="0" cy="108012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4499992" y="1988840"/>
            <a:ext cx="864096"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4499992" y="1700808"/>
            <a:ext cx="0" cy="288032"/>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499992" y="17008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11960" y="1700808"/>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4211960" y="1556792"/>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3779912" y="1556792"/>
            <a:ext cx="432048"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V="1">
            <a:off x="3779912" y="1412776"/>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563888" y="1412776"/>
            <a:ext cx="216024"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2771800" y="1412776"/>
            <a:ext cx="504056" cy="216024"/>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3275856" y="1628800"/>
            <a:ext cx="0" cy="72008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a:off x="3301364" y="2348880"/>
            <a:ext cx="288032" cy="9001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V="1">
            <a:off x="3563888" y="1412776"/>
            <a:ext cx="0" cy="102611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V="1">
            <a:off x="3023828" y="1700808"/>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8" name="Straight Arrow Connector 57"/>
          <p:cNvCxnSpPr/>
          <p:nvPr/>
        </p:nvCxnSpPr>
        <p:spPr>
          <a:xfrm flipV="1">
            <a:off x="7236296" y="3828173"/>
            <a:ext cx="0" cy="1617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p:nvPr/>
        </p:nvCxnSpPr>
        <p:spPr>
          <a:xfrm flipV="1">
            <a:off x="6336196" y="4293096"/>
            <a:ext cx="0" cy="11521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p:nvPr/>
        </p:nvCxnSpPr>
        <p:spPr>
          <a:xfrm flipV="1">
            <a:off x="4932040" y="1988840"/>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611560" y="11266"/>
            <a:ext cx="8305800" cy="1080120"/>
          </a:xfrm>
        </p:spPr>
        <p:txBody>
          <a:bodyPr/>
          <a:lstStyle/>
          <a:p>
            <a:r>
              <a:rPr lang="fa-IR" sz="3600" dirty="0" smtClean="0">
                <a:solidFill>
                  <a:schemeClr val="accent2">
                    <a:lumMod val="50000"/>
                  </a:schemeClr>
                </a:solidFill>
                <a:cs typeface="Titr" pitchFamily="2" charset="-78"/>
              </a:rPr>
              <a:t>2و1</a:t>
            </a:r>
            <a:r>
              <a:rPr lang="fa-IR" sz="3200" dirty="0" smtClean="0">
                <a:solidFill>
                  <a:schemeClr val="tx1"/>
                </a:solidFill>
                <a:cs typeface="Titr" pitchFamily="2" charset="-78"/>
              </a:rPr>
              <a:t>: </a:t>
            </a:r>
            <a:r>
              <a:rPr lang="fa-IR" sz="2400" dirty="0" smtClean="0">
                <a:solidFill>
                  <a:schemeClr val="tx1"/>
                </a:solidFill>
                <a:cs typeface="Titr" pitchFamily="2" charset="-78"/>
              </a:rPr>
              <a:t>درشت دانگی بناها و وجود  خط آسمان ناهماهنگ و  ارتفاع زیاد بناها نسبت به معبر عامل ایجاد محصوریت زیاد</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3" y="1196752"/>
            <a:ext cx="3492253" cy="2610714"/>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1196752"/>
            <a:ext cx="3528392" cy="263881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019" y="4221088"/>
            <a:ext cx="3444297" cy="252320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3" y="4221088"/>
            <a:ext cx="3391709" cy="2523201"/>
          </a:xfrm>
          <a:prstGeom prst="rect">
            <a:avLst/>
          </a:prstGeom>
        </p:spPr>
        <p:style>
          <a:lnRef idx="2">
            <a:schemeClr val="dk1"/>
          </a:lnRef>
          <a:fillRef idx="1">
            <a:schemeClr val="lt1"/>
          </a:fillRef>
          <a:effectRef idx="0">
            <a:schemeClr val="dk1"/>
          </a:effectRef>
          <a:fontRef idx="minor">
            <a:schemeClr val="dk1"/>
          </a:fontRef>
        </p:style>
      </p:pic>
      <p:cxnSp>
        <p:nvCxnSpPr>
          <p:cNvPr id="11" name="Straight Connector 10"/>
          <p:cNvCxnSpPr/>
          <p:nvPr/>
        </p:nvCxnSpPr>
        <p:spPr>
          <a:xfrm flipV="1">
            <a:off x="5724128" y="2204864"/>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96019" y="3356992"/>
            <a:ext cx="88814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6084168" y="1412776"/>
            <a:ext cx="0" cy="19442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2915816" y="3645024"/>
            <a:ext cx="11521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2915816" y="2384884"/>
            <a:ext cx="0" cy="12601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a:off x="5196019" y="6381328"/>
            <a:ext cx="103216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V="1">
            <a:off x="6228184" y="5013176"/>
            <a:ext cx="0" cy="1368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1835696" y="6669360"/>
            <a:ext cx="10081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2843808" y="4437112"/>
            <a:ext cx="72008"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20469841"/>
      </p:ext>
    </p:extLst>
  </p:cSld>
  <p:clrMapOvr>
    <a:masterClrMapping/>
  </p:clrMapOvr>
  <p:transition spd="slow">
    <p:cove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652120" y="1990995"/>
            <a:ext cx="3121224" cy="2520280"/>
          </a:xfrm>
        </p:spPr>
        <p:txBody>
          <a:bodyPr/>
          <a:lstStyle/>
          <a:p>
            <a:pPr algn="l"/>
            <a:r>
              <a:rPr lang="fa-IR" sz="3600" dirty="0" smtClean="0">
                <a:solidFill>
                  <a:schemeClr val="accent2">
                    <a:lumMod val="50000"/>
                  </a:schemeClr>
                </a:solidFill>
                <a:cs typeface="Titr" pitchFamily="2" charset="-78"/>
              </a:rPr>
              <a:t>4و3</a:t>
            </a:r>
            <a:r>
              <a:rPr lang="fa-IR" sz="2800" dirty="0" smtClean="0">
                <a:solidFill>
                  <a:schemeClr val="accent2">
                    <a:lumMod val="50000"/>
                  </a:schemeClr>
                </a:solidFill>
                <a:cs typeface="Titr" pitchFamily="2" charset="-78"/>
              </a:rPr>
              <a:t>: </a:t>
            </a:r>
            <a:r>
              <a:rPr lang="fa-IR" sz="2400" dirty="0" smtClean="0">
                <a:solidFill>
                  <a:schemeClr val="tx1"/>
                </a:solidFill>
                <a:cs typeface="Titr" pitchFamily="2" charset="-78"/>
              </a:rPr>
              <a:t>خط آسمان هماهنگ و پیوستگی جدارها و تراکم مناسب بناها و ارتفاع مناسب بنا نسبت به معبر عامل ایجاد محصوریت 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548680"/>
            <a:ext cx="3923260" cy="2914832"/>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73" y="3729073"/>
            <a:ext cx="3900487" cy="2914650"/>
          </a:xfrm>
          <a:prstGeom prst="rect">
            <a:avLst/>
          </a:prstGeom>
        </p:spPr>
        <p:style>
          <a:lnRef idx="2">
            <a:schemeClr val="dk1"/>
          </a:lnRef>
          <a:fillRef idx="1">
            <a:schemeClr val="lt1"/>
          </a:fillRef>
          <a:effectRef idx="0">
            <a:schemeClr val="dk1"/>
          </a:effectRef>
          <a:fontRef idx="minor">
            <a:schemeClr val="dk1"/>
          </a:fontRef>
        </p:style>
      </p:pic>
      <p:cxnSp>
        <p:nvCxnSpPr>
          <p:cNvPr id="7" name="Straight Arrow Connector 6"/>
          <p:cNvCxnSpPr/>
          <p:nvPr/>
        </p:nvCxnSpPr>
        <p:spPr>
          <a:xfrm>
            <a:off x="1331640" y="2780928"/>
            <a:ext cx="273630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4067944" y="548680"/>
            <a:ext cx="0"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994373" y="6381328"/>
            <a:ext cx="264152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635896" y="3861048"/>
            <a:ext cx="0" cy="25202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35636741"/>
      </p:ext>
    </p:extLst>
  </p:cSld>
  <p:clrMapOvr>
    <a:masterClrMapping/>
  </p:clrMapOvr>
  <p:transition spd="slow">
    <p:cove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39552" y="332656"/>
            <a:ext cx="8305800" cy="850028"/>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12776"/>
            <a:ext cx="6480720" cy="4830794"/>
          </a:xfrm>
          <a:prstGeom prst="rect">
            <a:avLst/>
          </a:prstGeom>
        </p:spPr>
        <p:style>
          <a:lnRef idx="2">
            <a:schemeClr val="dk1"/>
          </a:lnRef>
          <a:fillRef idx="1">
            <a:schemeClr val="lt1"/>
          </a:fillRef>
          <a:effectRef idx="0">
            <a:schemeClr val="dk1"/>
          </a:effectRef>
          <a:fontRef idx="minor">
            <a:schemeClr val="dk1"/>
          </a:fontRef>
        </p:style>
      </p:pic>
      <p:cxnSp>
        <p:nvCxnSpPr>
          <p:cNvPr id="6" name="Straight Connector 5"/>
          <p:cNvCxnSpPr/>
          <p:nvPr/>
        </p:nvCxnSpPr>
        <p:spPr>
          <a:xfrm flipH="1">
            <a:off x="7668344" y="414908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7668344" y="3828173"/>
            <a:ext cx="0" cy="32090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7020272" y="3828173"/>
            <a:ext cx="648072"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7020272" y="3828173"/>
            <a:ext cx="0" cy="46492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5652120" y="4293096"/>
            <a:ext cx="1368152"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5652120" y="3068960"/>
            <a:ext cx="0" cy="122413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5364088" y="306896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5364088" y="1988840"/>
            <a:ext cx="0" cy="108012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4499992" y="1988840"/>
            <a:ext cx="864096"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4499992" y="1700808"/>
            <a:ext cx="0" cy="288032"/>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499992" y="17008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11960" y="1700808"/>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4211960" y="1556792"/>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3779912" y="1556792"/>
            <a:ext cx="432048"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V="1">
            <a:off x="3779912" y="1412776"/>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563888" y="1412776"/>
            <a:ext cx="216024"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2771800" y="1412776"/>
            <a:ext cx="504056" cy="216024"/>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3275856" y="1628800"/>
            <a:ext cx="0" cy="72008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a:off x="3301364" y="2348880"/>
            <a:ext cx="288032" cy="9001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V="1">
            <a:off x="3563888" y="1412776"/>
            <a:ext cx="0" cy="102611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V="1">
            <a:off x="3023828" y="1700808"/>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8" name="Straight Arrow Connector 57"/>
          <p:cNvCxnSpPr/>
          <p:nvPr/>
        </p:nvCxnSpPr>
        <p:spPr>
          <a:xfrm flipV="1">
            <a:off x="7236296" y="3828173"/>
            <a:ext cx="0" cy="1617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p:nvPr/>
        </p:nvCxnSpPr>
        <p:spPr>
          <a:xfrm flipV="1">
            <a:off x="6336196" y="4293096"/>
            <a:ext cx="0" cy="11521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p:nvPr/>
        </p:nvCxnSpPr>
        <p:spPr>
          <a:xfrm flipV="1">
            <a:off x="4932040" y="1988840"/>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1434953"/>
      </p:ext>
    </p:extLst>
  </p:cSld>
  <p:clrMapOvr>
    <a:masterClrMapping/>
  </p:clrMapOvr>
  <p:transition spd="slow">
    <p:cove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1"/>
          <p:cNvSpPr>
            <a:spLocks noGrp="1"/>
          </p:cNvSpPr>
          <p:nvPr>
            <p:ph type="ctrTitle"/>
          </p:nvPr>
        </p:nvSpPr>
        <p:spPr>
          <a:xfrm>
            <a:off x="683568" y="260648"/>
            <a:ext cx="8305800" cy="922036"/>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226" y="1484784"/>
            <a:ext cx="6336704" cy="4746739"/>
          </a:xfrm>
          <a:prstGeom prst="rect">
            <a:avLst/>
          </a:prstGeom>
        </p:spPr>
        <p:style>
          <a:lnRef idx="2">
            <a:schemeClr val="dk1"/>
          </a:lnRef>
          <a:fillRef idx="1">
            <a:schemeClr val="lt1"/>
          </a:fillRef>
          <a:effectRef idx="0">
            <a:schemeClr val="dk1"/>
          </a:effectRef>
          <a:fontRef idx="minor">
            <a:schemeClr val="dk1"/>
          </a:fontRef>
        </p:style>
      </p:pic>
      <p:cxnSp>
        <p:nvCxnSpPr>
          <p:cNvPr id="9" name="Straight Connector 8"/>
          <p:cNvCxnSpPr/>
          <p:nvPr/>
        </p:nvCxnSpPr>
        <p:spPr>
          <a:xfrm flipH="1" flipV="1">
            <a:off x="6876256" y="3068960"/>
            <a:ext cx="576064" cy="108012"/>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6876256" y="2492896"/>
            <a:ext cx="0" cy="576064"/>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flipV="1">
            <a:off x="6228184" y="2348880"/>
            <a:ext cx="648072" cy="144016"/>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6228184" y="2348880"/>
            <a:ext cx="0" cy="432048"/>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508104" y="2636912"/>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flipV="1">
            <a:off x="2915816" y="3176972"/>
            <a:ext cx="2592288" cy="396044"/>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2915816" y="2780928"/>
            <a:ext cx="0" cy="396044"/>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flipV="1">
            <a:off x="1907704" y="2636912"/>
            <a:ext cx="1008112" cy="144016"/>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1907704" y="2636912"/>
            <a:ext cx="0" cy="1221241"/>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endCxn id="7" idx="1"/>
          </p:cNvCxnSpPr>
          <p:nvPr/>
        </p:nvCxnSpPr>
        <p:spPr>
          <a:xfrm flipH="1">
            <a:off x="1342226" y="3858153"/>
            <a:ext cx="565478" cy="1"/>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5508104" y="2636912"/>
            <a:ext cx="72008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V="1">
            <a:off x="2195736" y="2708920"/>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3851920" y="3573016"/>
            <a:ext cx="0"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flipV="1">
            <a:off x="6552220" y="2492896"/>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41641467"/>
      </p:ext>
    </p:extLst>
  </p:cSld>
  <p:clrMapOvr>
    <a:masterClrMapping/>
  </p:clrMapOvr>
  <p:transition spd="slow">
    <p:cove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1865" y="764704"/>
            <a:ext cx="8305800" cy="792088"/>
          </a:xfrm>
        </p:spPr>
        <p:txBody>
          <a:bodyPr/>
          <a:lstStyle/>
          <a:p>
            <a:r>
              <a:rPr lang="fa-IR" sz="2000" dirty="0" smtClean="0">
                <a:solidFill>
                  <a:schemeClr val="accent2">
                    <a:lumMod val="50000"/>
                  </a:schemeClr>
                </a:solidFill>
                <a:latin typeface="Arial" pitchFamily="34" charset="0"/>
                <a:cs typeface="Arial" pitchFamily="34" charset="0"/>
              </a:rPr>
              <a:t>تعداد راههای زیاد ورودی به مرکز محله ووجود گوشه های باز احساس محصور بودن فضا را ضعیف می کند.</a:t>
            </a:r>
            <a:endParaRPr lang="en-US" sz="2000" dirty="0">
              <a:solidFill>
                <a:schemeClr val="accent2">
                  <a:lumMod val="50000"/>
                </a:schemeClr>
              </a:solidFill>
              <a:latin typeface="Arial" pitchFamily="34" charset="0"/>
              <a:cs typeface="Arial" pitchFamily="34" charset="0"/>
            </a:endParaRPr>
          </a:p>
        </p:txBody>
      </p:sp>
      <p:sp>
        <p:nvSpPr>
          <p:cNvPr id="4" name="Title 1"/>
          <p:cNvSpPr>
            <a:spLocks noGrp="1"/>
          </p:cNvSpPr>
          <p:nvPr>
            <p:ph type="ctrTitle"/>
          </p:nvPr>
        </p:nvSpPr>
        <p:spPr>
          <a:xfrm>
            <a:off x="555670" y="-2588"/>
            <a:ext cx="8305800" cy="850028"/>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155" y="3941793"/>
            <a:ext cx="2656028" cy="265602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23" y="1412776"/>
            <a:ext cx="8064896" cy="2401518"/>
          </a:xfrm>
          <a:prstGeom prst="rect">
            <a:avLst/>
          </a:prstGeom>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a:xfrm flipH="1">
            <a:off x="7058682" y="4819867"/>
            <a:ext cx="28803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6626634" y="4819867"/>
            <a:ext cx="28803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flipV="1">
            <a:off x="7202698" y="5755971"/>
            <a:ext cx="28803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6626634" y="5755971"/>
            <a:ext cx="144016"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78950" y="4291043"/>
            <a:ext cx="2610036" cy="1957527"/>
          </a:xfrm>
          <a:prstGeom prst="rect">
            <a:avLst/>
          </a:prstGeom>
        </p:spPr>
        <p:style>
          <a:lnRef idx="2">
            <a:schemeClr val="dk1"/>
          </a:lnRef>
          <a:fillRef idx="1">
            <a:schemeClr val="lt1"/>
          </a:fillRef>
          <a:effectRef idx="0">
            <a:schemeClr val="dk1"/>
          </a:effectRef>
          <a:fontRef idx="minor">
            <a:schemeClr val="dk1"/>
          </a:fontRef>
        </p:style>
      </p:pic>
      <p:sp>
        <p:nvSpPr>
          <p:cNvPr id="17" name="Subtitle 2"/>
          <p:cNvSpPr txBox="1">
            <a:spLocks/>
          </p:cNvSpPr>
          <p:nvPr/>
        </p:nvSpPr>
        <p:spPr>
          <a:xfrm>
            <a:off x="251520" y="4698841"/>
            <a:ext cx="2727430" cy="1566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2">
                    <a:lumMod val="50000"/>
                  </a:schemeClr>
                </a:solidFill>
                <a:latin typeface="Arial" pitchFamily="34" charset="0"/>
                <a:cs typeface="Arial" pitchFamily="34" charset="0"/>
              </a:rPr>
              <a:t>وجود گوشه های باز احساس محصور بودن فضا را ضعیف می کند.</a:t>
            </a:r>
            <a:endParaRPr lang="en-US" sz="20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09163117"/>
      </p:ext>
    </p:extLst>
  </p:cSld>
  <p:clrMapOvr>
    <a:masterClrMapping/>
  </p:clrMapOvr>
  <p:transition spd="slow">
    <p:cove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404664"/>
            <a:ext cx="8305800" cy="1143000"/>
          </a:xfrm>
        </p:spPr>
        <p:txBody>
          <a:bodyPr/>
          <a:lstStyle/>
          <a:p>
            <a:r>
              <a:rPr lang="fa-IR" dirty="0" smtClean="0">
                <a:solidFill>
                  <a:schemeClr val="accent2">
                    <a:lumMod val="50000"/>
                  </a:schemeClr>
                </a:solidFill>
                <a:latin typeface="Arial" pitchFamily="34" charset="0"/>
                <a:cs typeface="Arial" pitchFamily="34" charset="0"/>
              </a:rPr>
              <a:t>وجود فواصل متعدد مابین ساختمانهاو اختلاف فاحش بین نماها و تغییرات ناگهانی در لبه قرنیز ساختمانها و باز بودن گوشه هاباعث ضعیف شدن کیفیت فضای محصور میشود.(توسلی)</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56792"/>
            <a:ext cx="3888432" cy="26244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56793"/>
            <a:ext cx="3888432" cy="2624449"/>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4365104"/>
            <a:ext cx="2907962" cy="2212039"/>
          </a:xfrm>
          <a:prstGeom prst="rect">
            <a:avLst/>
          </a:prstGeom>
        </p:spPr>
        <p:style>
          <a:lnRef idx="2">
            <a:schemeClr val="dk1"/>
          </a:lnRef>
          <a:fillRef idx="1">
            <a:schemeClr val="lt1"/>
          </a:fillRef>
          <a:effectRef idx="0">
            <a:schemeClr val="dk1"/>
          </a:effectRef>
          <a:fontRef idx="minor">
            <a:schemeClr val="dk1"/>
          </a:fontRef>
        </p:style>
      </p:pic>
      <p:sp>
        <p:nvSpPr>
          <p:cNvPr id="10" name="Subtitle 2"/>
          <p:cNvSpPr txBox="1">
            <a:spLocks/>
          </p:cNvSpPr>
          <p:nvPr/>
        </p:nvSpPr>
        <p:spPr>
          <a:xfrm>
            <a:off x="4438600" y="4899623"/>
            <a:ext cx="47054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ساختمانهای بلند مرتبه نا هماهنگ با بافت مرکز محله محصوریت فضا را نا متناسب می کند.</a:t>
            </a:r>
            <a:endParaRPr lang="en-US"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41953158"/>
      </p:ext>
    </p:extLst>
  </p:cSld>
  <p:clrMapOvr>
    <a:masterClrMapping/>
  </p:clrMapOvr>
  <p:transition spd="slow">
    <p:cove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170095336"/>
              </p:ext>
            </p:extLst>
          </p:nvPr>
        </p:nvGraphicFramePr>
        <p:xfrm>
          <a:off x="395536" y="1916832"/>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algn="ctr" rtl="1"/>
                      <a:r>
                        <a:rPr lang="fa-IR" sz="2800" kern="1200" dirty="0" smtClean="0">
                          <a:solidFill>
                            <a:schemeClr val="tx1"/>
                          </a:solidFill>
                          <a:latin typeface="+mn-lt"/>
                          <a:ea typeface="+mn-ea"/>
                          <a:cs typeface="B Mitra" pitchFamily="2" charset="-78"/>
                        </a:rPr>
                        <a:t>دید از نقاط مسلط</a:t>
                      </a:r>
                      <a:r>
                        <a:rPr lang="fa-IR" sz="2800" kern="1200" baseline="0" dirty="0" smtClean="0">
                          <a:solidFill>
                            <a:schemeClr val="tx1"/>
                          </a:solidFill>
                          <a:latin typeface="+mn-lt"/>
                          <a:ea typeface="+mn-ea"/>
                          <a:cs typeface="B Mitra" pitchFamily="2" charset="-78"/>
                        </a:rPr>
                        <a:t> به حوزه</a:t>
                      </a:r>
                      <a:endParaRPr lang="fa-IR" sz="2800" kern="1200" dirty="0" smtClean="0">
                        <a:solidFill>
                          <a:schemeClr val="tx1"/>
                        </a:solidFill>
                        <a:latin typeface="+mn-lt"/>
                        <a:ea typeface="+mn-ea"/>
                        <a:cs typeface="B Mitra" pitchFamily="2" charset="-78"/>
                      </a:endParaRPr>
                    </a:p>
                    <a:p>
                      <a:endParaRPr lang="fa-IR" sz="2000" dirty="0" smtClean="0"/>
                    </a:p>
                    <a:p>
                      <a:pPr algn="ctr" rtl="1"/>
                      <a:r>
                        <a:rPr lang="fa-IR" sz="2800" kern="1200" dirty="0" smtClean="0">
                          <a:solidFill>
                            <a:schemeClr val="tx1"/>
                          </a:solidFill>
                          <a:latin typeface="+mn-lt"/>
                          <a:ea typeface="+mn-ea"/>
                          <a:cs typeface="B Mitra" pitchFamily="2" charset="-78"/>
                        </a:rPr>
                        <a:t>دید از حوزه به نقاط مسلط</a:t>
                      </a:r>
                    </a:p>
                    <a:p>
                      <a:endParaRPr lang="en-US" sz="2000" dirty="0"/>
                    </a:p>
                  </a:txBody>
                  <a:tcPr/>
                </a:tc>
                <a:tc>
                  <a:txBody>
                    <a:bodyPr/>
                    <a:lstStyle/>
                    <a:p>
                      <a:pPr algn="ctr" rtl="1"/>
                      <a:endParaRPr lang="fa-IR" sz="2400" kern="1200" dirty="0" smtClean="0">
                        <a:solidFill>
                          <a:schemeClr val="tx1"/>
                        </a:solidFill>
                        <a:latin typeface="+mn-lt"/>
                        <a:ea typeface="+mn-ea"/>
                        <a:cs typeface="B Mitra" pitchFamily="2" charset="-78"/>
                      </a:endParaRPr>
                    </a:p>
                    <a:p>
                      <a:pPr algn="ctr" rtl="1"/>
                      <a:endParaRPr lang="fa-IR" sz="2400" kern="1200" dirty="0" smtClean="0">
                        <a:solidFill>
                          <a:schemeClr val="tx1"/>
                        </a:solidFill>
                        <a:latin typeface="+mn-lt"/>
                        <a:ea typeface="+mn-ea"/>
                        <a:cs typeface="B Mitra" pitchFamily="2" charset="-78"/>
                      </a:endParaRPr>
                    </a:p>
                    <a:p>
                      <a:pPr algn="ctr" rtl="1"/>
                      <a:r>
                        <a:rPr lang="fa-IR" sz="3200" kern="1200" dirty="0" smtClean="0">
                          <a:solidFill>
                            <a:schemeClr val="tx1"/>
                          </a:solidFill>
                          <a:latin typeface="+mn-lt"/>
                          <a:ea typeface="+mn-ea"/>
                          <a:cs typeface="B Mitra" pitchFamily="2" charset="-78"/>
                        </a:rPr>
                        <a:t>نفوذپذیری بصری</a:t>
                      </a:r>
                    </a:p>
                  </a:txBody>
                  <a:tcPr/>
                </a:tc>
              </a:tr>
            </a:tbl>
          </a:graphicData>
        </a:graphic>
      </p:graphicFrame>
      <p:cxnSp>
        <p:nvCxnSpPr>
          <p:cNvPr id="8" name="Straight Connector 7"/>
          <p:cNvCxnSpPr/>
          <p:nvPr/>
        </p:nvCxnSpPr>
        <p:spPr>
          <a:xfrm flipH="1">
            <a:off x="467544" y="3861048"/>
            <a:ext cx="41044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43559"/>
      </p:ext>
    </p:extLst>
  </p:cSld>
  <p:clrMapOvr>
    <a:masterClrMapping/>
  </p:clrMapOvr>
  <p:transition spd="slow">
    <p:cove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810508"/>
            <a:ext cx="8305800" cy="901080"/>
          </a:xfrm>
        </p:spPr>
        <p:txBody>
          <a:bodyPr/>
          <a:lstStyle/>
          <a:p>
            <a:pPr algn="r"/>
            <a:r>
              <a:rPr lang="fa-IR" sz="2400" kern="0" dirty="0">
                <a:solidFill>
                  <a:schemeClr val="accent3">
                    <a:lumMod val="50000"/>
                  </a:schemeClr>
                </a:solidFill>
                <a:latin typeface="Arial" pitchFamily="34" charset="0"/>
                <a:cs typeface="Arial" pitchFamily="34" charset="0"/>
              </a:rPr>
              <a:t>با توجه به قرارگیری </a:t>
            </a:r>
            <a:r>
              <a:rPr lang="fa-IR" sz="2400" kern="0" dirty="0" smtClean="0">
                <a:solidFill>
                  <a:schemeClr val="accent3">
                    <a:lumMod val="50000"/>
                  </a:schemeClr>
                </a:solidFill>
                <a:latin typeface="Arial" pitchFamily="34" charset="0"/>
                <a:cs typeface="Arial" pitchFamily="34" charset="0"/>
              </a:rPr>
              <a:t>مرکز محله در </a:t>
            </a:r>
            <a:r>
              <a:rPr lang="fa-IR" sz="2400" kern="0" dirty="0">
                <a:solidFill>
                  <a:schemeClr val="accent3">
                    <a:lumMod val="50000"/>
                  </a:schemeClr>
                </a:solidFill>
                <a:latin typeface="Arial" pitchFamily="34" charset="0"/>
                <a:cs typeface="Arial" pitchFamily="34" charset="0"/>
              </a:rPr>
              <a:t>محدوده مرکزی </a:t>
            </a:r>
            <a:r>
              <a:rPr lang="fa-IR" sz="2400" kern="0" dirty="0" smtClean="0">
                <a:solidFill>
                  <a:schemeClr val="accent3">
                    <a:lumMod val="50000"/>
                  </a:schemeClr>
                </a:solidFill>
                <a:latin typeface="Arial" pitchFamily="34" charset="0"/>
                <a:cs typeface="Arial" pitchFamily="34" charset="0"/>
              </a:rPr>
              <a:t>شهر و خیابان بوعلی و </a:t>
            </a:r>
            <a:r>
              <a:rPr lang="fa-IR" sz="2400" kern="0" dirty="0">
                <a:solidFill>
                  <a:schemeClr val="accent3">
                    <a:lumMod val="50000"/>
                  </a:schemeClr>
                </a:solidFill>
                <a:latin typeface="Arial" pitchFamily="34" charset="0"/>
                <a:cs typeface="Arial" pitchFamily="34" charset="0"/>
              </a:rPr>
              <a:t>تراکم </a:t>
            </a:r>
            <a:r>
              <a:rPr lang="fa-IR" sz="2400" kern="0" dirty="0" smtClean="0">
                <a:solidFill>
                  <a:schemeClr val="accent3">
                    <a:lumMod val="50000"/>
                  </a:schemeClr>
                </a:solidFill>
                <a:latin typeface="Arial" pitchFamily="34" charset="0"/>
                <a:cs typeface="Arial" pitchFamily="34" charset="0"/>
              </a:rPr>
              <a:t>بالای مسکونی و تجاری </a:t>
            </a:r>
            <a:r>
              <a:rPr lang="fa-IR" sz="2400" kern="0" dirty="0">
                <a:solidFill>
                  <a:schemeClr val="accent3">
                    <a:lumMod val="50000"/>
                  </a:schemeClr>
                </a:solidFill>
                <a:latin typeface="Arial" pitchFamily="34" charset="0"/>
                <a:cs typeface="Arial" pitchFamily="34" charset="0"/>
              </a:rPr>
              <a:t>این بخش، دید مناسبی از عناصر مسلط </a:t>
            </a:r>
            <a:r>
              <a:rPr lang="fa-IR" sz="2400" kern="0" dirty="0" smtClean="0">
                <a:solidFill>
                  <a:schemeClr val="accent3">
                    <a:lumMod val="50000"/>
                  </a:schemeClr>
                </a:solidFill>
                <a:latin typeface="Arial" pitchFamily="34" charset="0"/>
                <a:cs typeface="Arial" pitchFamily="34" charset="0"/>
              </a:rPr>
              <a:t>که شامل میدان بوعلی و...برآن وجود ندارد.البته از محور بیمارستان اکباتان دید نسبتا مطلوبی وجود دارد.</a:t>
            </a:r>
            <a:endParaRPr lang="en-US" sz="2400" dirty="0">
              <a:solidFill>
                <a:schemeClr val="accent3">
                  <a:lumMod val="50000"/>
                </a:schemeClr>
              </a:solidFill>
              <a:latin typeface="Arial" pitchFamily="34" charset="0"/>
              <a:cs typeface="Arial" pitchFamily="34" charset="0"/>
            </a:endParaRPr>
          </a:p>
        </p:txBody>
      </p:sp>
      <p:sp>
        <p:nvSpPr>
          <p:cNvPr id="4" name="Subtitle 3"/>
          <p:cNvSpPr>
            <a:spLocks noGrp="1"/>
          </p:cNvSpPr>
          <p:nvPr>
            <p:ph type="subTitle" idx="1"/>
          </p:nvPr>
        </p:nvSpPr>
        <p:spPr>
          <a:xfrm>
            <a:off x="5031592" y="188640"/>
            <a:ext cx="4248472" cy="521284"/>
          </a:xfrm>
        </p:spPr>
        <p:txBody>
          <a:bodyPr/>
          <a:lstStyle/>
          <a:p>
            <a:r>
              <a:rPr lang="fa-IR" sz="2800" dirty="0" smtClean="0">
                <a:latin typeface="Arial" pitchFamily="34" charset="0"/>
                <a:cs typeface="Arial" pitchFamily="34" charset="0"/>
              </a:rPr>
              <a:t>دید از نقاط مسلط به حوزه :</a:t>
            </a:r>
            <a:endParaRPr lang="en-US" sz="2800" dirty="0">
              <a:latin typeface="Arial" pitchFamily="34" charset="0"/>
              <a:cs typeface="Arial" pitchFamily="34" charset="0"/>
            </a:endParaRPr>
          </a:p>
        </p:txBody>
      </p:sp>
      <p:sp>
        <p:nvSpPr>
          <p:cNvPr id="3" name="Rectangle 2"/>
          <p:cNvSpPr/>
          <p:nvPr/>
        </p:nvSpPr>
        <p:spPr>
          <a:xfrm>
            <a:off x="5634125" y="1530365"/>
            <a:ext cx="3627944" cy="523220"/>
          </a:xfrm>
          <a:prstGeom prst="rect">
            <a:avLst/>
          </a:prstGeom>
        </p:spPr>
        <p:txBody>
          <a:bodyPr wrap="square">
            <a:spAutoFit/>
          </a:bodyPr>
          <a:lstStyle/>
          <a:p>
            <a:pPr algn="ctr" rtl="1"/>
            <a:r>
              <a:rPr lang="fa-IR" sz="2800" dirty="0">
                <a:latin typeface="Arial" pitchFamily="34" charset="0"/>
                <a:cs typeface="Arial" pitchFamily="34" charset="0"/>
              </a:rPr>
              <a:t>دید از حوزه به نقاط </a:t>
            </a:r>
            <a:r>
              <a:rPr lang="fa-IR" sz="2800" dirty="0" smtClean="0">
                <a:latin typeface="Arial" pitchFamily="34" charset="0"/>
                <a:cs typeface="Arial" pitchFamily="34" charset="0"/>
              </a:rPr>
              <a:t>مسلط</a:t>
            </a:r>
            <a:r>
              <a:rPr lang="en-US" sz="2800" dirty="0" smtClean="0">
                <a:latin typeface="Arial" pitchFamily="34" charset="0"/>
                <a:cs typeface="Arial" pitchFamily="34" charset="0"/>
              </a:rPr>
              <a:t>:</a:t>
            </a:r>
            <a:endParaRPr lang="fa-IR" sz="2800" dirty="0">
              <a:latin typeface="Arial" pitchFamily="34" charset="0"/>
              <a:cs typeface="Arial" pitchFamily="34" charset="0"/>
            </a:endParaRPr>
          </a:p>
        </p:txBody>
      </p:sp>
      <p:sp>
        <p:nvSpPr>
          <p:cNvPr id="5" name="Rectangle 4"/>
          <p:cNvSpPr/>
          <p:nvPr/>
        </p:nvSpPr>
        <p:spPr>
          <a:xfrm>
            <a:off x="683568" y="1916832"/>
            <a:ext cx="8280920" cy="1200329"/>
          </a:xfrm>
          <a:prstGeom prst="rect">
            <a:avLst/>
          </a:prstGeom>
        </p:spPr>
        <p:txBody>
          <a:bodyPr wrap="square">
            <a:spAutoFit/>
          </a:bodyPr>
          <a:lstStyle/>
          <a:p>
            <a:pPr algn="r" rtl="1"/>
            <a:r>
              <a:rPr lang="fa-IR" sz="2400" dirty="0">
                <a:solidFill>
                  <a:schemeClr val="accent3">
                    <a:lumMod val="50000"/>
                  </a:schemeClr>
                </a:solidFill>
                <a:latin typeface="Arial" pitchFamily="34" charset="0"/>
                <a:cs typeface="Arial" pitchFamily="34" charset="0"/>
              </a:rPr>
              <a:t>تراکم نسبتا بالای </a:t>
            </a:r>
            <a:r>
              <a:rPr lang="fa-IR" sz="2400" dirty="0" smtClean="0">
                <a:solidFill>
                  <a:schemeClr val="accent3">
                    <a:lumMod val="50000"/>
                  </a:schemeClr>
                </a:solidFill>
                <a:latin typeface="Arial" pitchFamily="34" charset="0"/>
                <a:cs typeface="Arial" pitchFamily="34" charset="0"/>
              </a:rPr>
              <a:t>ساختمان ها و درشت دانگی بناها  در ابتدای ورود به محله مانع </a:t>
            </a:r>
            <a:r>
              <a:rPr lang="fa-IR" sz="2400" dirty="0">
                <a:solidFill>
                  <a:schemeClr val="accent3">
                    <a:lumMod val="50000"/>
                  </a:schemeClr>
                </a:solidFill>
                <a:latin typeface="Arial" pitchFamily="34" charset="0"/>
                <a:cs typeface="Arial" pitchFamily="34" charset="0"/>
              </a:rPr>
              <a:t>وجود دید مناسب </a:t>
            </a:r>
            <a:r>
              <a:rPr lang="fa-IR" sz="2400" dirty="0" smtClean="0">
                <a:solidFill>
                  <a:schemeClr val="accent3">
                    <a:lumMod val="50000"/>
                  </a:schemeClr>
                </a:solidFill>
                <a:latin typeface="Arial" pitchFamily="34" charset="0"/>
                <a:cs typeface="Arial" pitchFamily="34" charset="0"/>
              </a:rPr>
              <a:t>از مرکز محله به عناصر شاخص و از عناصر شاخص به مرکز محله کلپامی شود.</a:t>
            </a:r>
            <a:endParaRPr lang="fa-IR" sz="2400" dirty="0">
              <a:solidFill>
                <a:schemeClr val="accent3">
                  <a:lumMod val="50000"/>
                </a:schemeClr>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3117161"/>
            <a:ext cx="2502179" cy="1601011"/>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3143415"/>
            <a:ext cx="2502179" cy="1610618"/>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147" y="4869160"/>
            <a:ext cx="2512066" cy="1601011"/>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69160"/>
            <a:ext cx="2502179" cy="160712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829698545"/>
              </p:ext>
            </p:extLst>
          </p:nvPr>
        </p:nvGraphicFramePr>
        <p:xfrm>
          <a:off x="395536" y="1916832"/>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2800" kern="1200" dirty="0" smtClean="0">
                          <a:solidFill>
                            <a:schemeClr val="tx1"/>
                          </a:solidFill>
                          <a:latin typeface="+mn-lt"/>
                          <a:ea typeface="+mn-ea"/>
                          <a:cs typeface="B Mitra" pitchFamily="2" charset="-78"/>
                        </a:rPr>
                        <a:t>-میزان تنوع عناصر طبیعی و مصنوع شاخص حوزه</a:t>
                      </a:r>
                    </a:p>
                    <a:p>
                      <a:pPr marL="0" marR="0" indent="0" algn="r" defTabSz="914400" rtl="0" eaLnBrk="1" fontAlgn="auto" latinLnBrk="0" hangingPunct="1">
                        <a:lnSpc>
                          <a:spcPct val="100000"/>
                        </a:lnSpc>
                        <a:spcBef>
                          <a:spcPts val="0"/>
                        </a:spcBef>
                        <a:spcAft>
                          <a:spcPts val="0"/>
                        </a:spcAft>
                        <a:buClrTx/>
                        <a:buSzTx/>
                        <a:buFontTx/>
                        <a:buNone/>
                        <a:tabLst/>
                        <a:defRPr/>
                      </a:pPr>
                      <a:r>
                        <a:rPr lang="fa-IR" sz="2800" kern="1200" dirty="0" smtClean="0">
                          <a:solidFill>
                            <a:schemeClr val="tx1"/>
                          </a:solidFill>
                          <a:latin typeface="+mn-lt"/>
                          <a:ea typeface="+mn-ea"/>
                          <a:cs typeface="B Mitra" pitchFamily="2" charset="-78"/>
                        </a:rPr>
                        <a:t>-گشایش فضایی</a:t>
                      </a:r>
                    </a:p>
                  </a:txBody>
                  <a:tcPr/>
                </a:tc>
                <a:tc>
                  <a:txBody>
                    <a:bodyPr/>
                    <a:lstStyle/>
                    <a:p>
                      <a:pPr algn="ctr" rtl="1"/>
                      <a:endParaRPr lang="fa-IR" sz="2400" kern="1200" dirty="0" smtClean="0">
                        <a:solidFill>
                          <a:schemeClr val="tx1"/>
                        </a:solidFill>
                        <a:latin typeface="+mn-lt"/>
                        <a:ea typeface="+mn-ea"/>
                        <a:cs typeface="B Mitra" pitchFamily="2" charset="-78"/>
                      </a:endParaRPr>
                    </a:p>
                    <a:p>
                      <a:pPr algn="ctr" rtl="1"/>
                      <a:endParaRPr lang="fa-IR" sz="2400" kern="1200" dirty="0" smtClean="0">
                        <a:solidFill>
                          <a:schemeClr val="tx1"/>
                        </a:solidFill>
                        <a:latin typeface="+mn-lt"/>
                        <a:ea typeface="+mn-ea"/>
                        <a:cs typeface="B Mitra" pitchFamily="2" charset="-78"/>
                      </a:endParaRPr>
                    </a:p>
                    <a:p>
                      <a:pPr algn="ctr" rtl="1"/>
                      <a:r>
                        <a:rPr lang="fa-IR" sz="3200" kern="1200" dirty="0" smtClean="0">
                          <a:solidFill>
                            <a:schemeClr val="tx1"/>
                          </a:solidFill>
                          <a:latin typeface="+mn-lt"/>
                          <a:ea typeface="+mn-ea"/>
                          <a:cs typeface="B Mitra" pitchFamily="2" charset="-78"/>
                        </a:rPr>
                        <a:t>تنوع بصری</a:t>
                      </a:r>
                    </a:p>
                  </a:txBody>
                  <a:tcPr/>
                </a:tc>
              </a:tr>
            </a:tbl>
          </a:graphicData>
        </a:graphic>
      </p:graphicFrame>
    </p:spTree>
    <p:extLst>
      <p:ext uri="{BB962C8B-B14F-4D97-AF65-F5344CB8AC3E}">
        <p14:creationId xmlns:p14="http://schemas.microsoft.com/office/powerpoint/2010/main" val="1020224204"/>
      </p:ext>
    </p:extLst>
  </p:cSld>
  <p:clrMapOvr>
    <a:masterClrMapping/>
  </p:clrMapOvr>
  <p:transition spd="slow">
    <p:cove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a:xfrm>
            <a:off x="467544" y="476672"/>
            <a:ext cx="8305800" cy="1143000"/>
          </a:xfrm>
        </p:spPr>
        <p:txBody>
          <a:bodyPr/>
          <a:lstStyle/>
          <a:p>
            <a:r>
              <a:rPr lang="fa-IR" dirty="0" smtClean="0">
                <a:solidFill>
                  <a:schemeClr val="accent2">
                    <a:lumMod val="50000"/>
                  </a:schemeClr>
                </a:solidFill>
              </a:rPr>
              <a:t>وجود درختان و فضاهای سبزوهماهنگی عملکردها با مرکز محله و مسجد و بناهای مذهبی و ساختمانهایی با قدمت تاریخی وبافت ارگانیک محله...تا اندازه ای توانسته است فضاهای مرکز محله را واجد خصوصیت تنوع بصری نماید.</a:t>
            </a:r>
            <a:endParaRPr lang="en-US" dirty="0">
              <a:solidFill>
                <a:schemeClr val="accent2">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772816"/>
            <a:ext cx="2880320" cy="212862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772817"/>
            <a:ext cx="2870926" cy="212862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4221088"/>
            <a:ext cx="2880320" cy="2167369"/>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4259831"/>
            <a:ext cx="2919450" cy="2128626"/>
          </a:xfrm>
          <a:prstGeom prst="rect">
            <a:avLst/>
          </a:prstGeom>
        </p:spPr>
        <p:style>
          <a:lnRef idx="2">
            <a:schemeClr val="dk1"/>
          </a:lnRef>
          <a:fillRef idx="1">
            <a:schemeClr val="lt1"/>
          </a:fillRef>
          <a:effectRef idx="0">
            <a:schemeClr val="dk1"/>
          </a:effectRef>
          <a:fontRef idx="minor">
            <a:schemeClr val="dk1"/>
          </a:fontRef>
        </p:style>
      </p:pic>
      <p:cxnSp>
        <p:nvCxnSpPr>
          <p:cNvPr id="10" name="Straight Arrow Connector 9"/>
          <p:cNvCxnSpPr>
            <a:stCxn id="8" idx="1"/>
          </p:cNvCxnSpPr>
          <p:nvPr/>
        </p:nvCxnSpPr>
        <p:spPr>
          <a:xfrm flipH="1">
            <a:off x="755576" y="5324144"/>
            <a:ext cx="72008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Title 1"/>
          <p:cNvSpPr txBox="1">
            <a:spLocks/>
          </p:cNvSpPr>
          <p:nvPr/>
        </p:nvSpPr>
        <p:spPr>
          <a:xfrm>
            <a:off x="-108520" y="5324144"/>
            <a:ext cx="1728192" cy="60767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1800" dirty="0" smtClean="0">
                <a:solidFill>
                  <a:schemeClr val="accent2">
                    <a:lumMod val="50000"/>
                  </a:schemeClr>
                </a:solidFill>
                <a:cs typeface="Titr" pitchFamily="2" charset="-78"/>
              </a:rPr>
              <a:t>بافت ارگانیک محله</a:t>
            </a:r>
            <a:endParaRPr lang="fa-IR" sz="1800" dirty="0">
              <a:solidFill>
                <a:schemeClr val="accent2">
                  <a:lumMod val="50000"/>
                </a:schemeClr>
              </a:solidFill>
              <a:cs typeface="Titr" pitchFamily="2" charset="-78"/>
            </a:endParaRPr>
          </a:p>
        </p:txBody>
      </p:sp>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1"/>
          <p:cNvSpPr>
            <a:spLocks noGrp="1"/>
          </p:cNvSpPr>
          <p:nvPr>
            <p:ph type="ctrTitle"/>
          </p:nvPr>
        </p:nvSpPr>
        <p:spPr>
          <a:xfrm>
            <a:off x="683568" y="260648"/>
            <a:ext cx="8305800" cy="922036"/>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226" y="1484784"/>
            <a:ext cx="6336704" cy="4746739"/>
          </a:xfrm>
          <a:prstGeom prst="rect">
            <a:avLst/>
          </a:prstGeom>
        </p:spPr>
        <p:style>
          <a:lnRef idx="2">
            <a:schemeClr val="dk1"/>
          </a:lnRef>
          <a:fillRef idx="1">
            <a:schemeClr val="lt1"/>
          </a:fillRef>
          <a:effectRef idx="0">
            <a:schemeClr val="dk1"/>
          </a:effectRef>
          <a:fontRef idx="minor">
            <a:schemeClr val="dk1"/>
          </a:fontRef>
        </p:style>
      </p:pic>
      <p:cxnSp>
        <p:nvCxnSpPr>
          <p:cNvPr id="9" name="Straight Connector 8"/>
          <p:cNvCxnSpPr/>
          <p:nvPr/>
        </p:nvCxnSpPr>
        <p:spPr>
          <a:xfrm flipH="1" flipV="1">
            <a:off x="6876256" y="3068960"/>
            <a:ext cx="576064" cy="108012"/>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6876256" y="2492896"/>
            <a:ext cx="0" cy="576064"/>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flipV="1">
            <a:off x="6228184" y="2348880"/>
            <a:ext cx="648072" cy="144016"/>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6228184" y="2348880"/>
            <a:ext cx="0" cy="432048"/>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508104" y="2636912"/>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flipV="1">
            <a:off x="2915816" y="3176972"/>
            <a:ext cx="2592288" cy="396044"/>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2915816" y="2780928"/>
            <a:ext cx="0" cy="396044"/>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flipV="1">
            <a:off x="1907704" y="2636912"/>
            <a:ext cx="1008112" cy="144016"/>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1907704" y="2636912"/>
            <a:ext cx="0" cy="1221241"/>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endCxn id="7" idx="1"/>
          </p:cNvCxnSpPr>
          <p:nvPr/>
        </p:nvCxnSpPr>
        <p:spPr>
          <a:xfrm flipH="1">
            <a:off x="1342226" y="3858153"/>
            <a:ext cx="565478" cy="1"/>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5508104" y="2636912"/>
            <a:ext cx="72008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V="1">
            <a:off x="2195736" y="2708920"/>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3851920" y="3573016"/>
            <a:ext cx="0"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flipV="1">
            <a:off x="6552220" y="2492896"/>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a:xfrm>
            <a:off x="179512" y="476672"/>
            <a:ext cx="8568952" cy="1143000"/>
          </a:xfrm>
        </p:spPr>
        <p:txBody>
          <a:bodyPr/>
          <a:lstStyle/>
          <a:p>
            <a:pPr algn="justLow" rtl="1"/>
            <a:r>
              <a:rPr lang="fa-IR" dirty="0" smtClean="0">
                <a:solidFill>
                  <a:schemeClr val="accent3">
                    <a:lumMod val="50000"/>
                  </a:schemeClr>
                </a:solidFill>
              </a:rPr>
              <a:t>-در مرکز محله کلپا در ورودی ها گشایش های خوبی وجود دارد و به جای آنکه ورودی پیاده از این گشودگیها در اولویت باشد به ورودی ماشین مبدل شده است.گشایشها از محور خیابان بوعلی و محور بیمارستان اکباتان هم مناسب میباشد .البته بهتر است ورودی محلات غریب گز باشد تا هر رهگذری اجاره ورود به محله و مرکز محله را نداشته باشد اما در مرکز محله کلپا ورودی های محلات فاقد عنصر غریب گز بودن می باشند.</a:t>
            </a:r>
            <a:endParaRPr lang="en-US" dirty="0">
              <a:solidFill>
                <a:schemeClr val="accent3">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2564904"/>
            <a:ext cx="2520280" cy="1904778"/>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2591533"/>
            <a:ext cx="2520280" cy="1893301"/>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903" y="4653136"/>
            <a:ext cx="2528713" cy="1904778"/>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6305" y="4692947"/>
            <a:ext cx="2551228" cy="187814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096083983"/>
              </p:ext>
            </p:extLst>
          </p:nvPr>
        </p:nvGraphicFramePr>
        <p:xfrm>
          <a:off x="539552" y="332655"/>
          <a:ext cx="8352928" cy="5989236"/>
        </p:xfrm>
        <a:graphic>
          <a:graphicData uri="http://schemas.openxmlformats.org/drawingml/2006/table">
            <a:tbl>
              <a:tblPr firstRow="1" bandRow="1">
                <a:tableStyleId>{5C22544A-7EE6-4342-B048-85BDC9FD1C3A}</a:tableStyleId>
              </a:tblPr>
              <a:tblGrid>
                <a:gridCol w="4176464"/>
                <a:gridCol w="4176464"/>
              </a:tblGrid>
              <a:tr h="99051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22052">
                <a:tc>
                  <a:txBody>
                    <a:bodyPr/>
                    <a:lstStyle/>
                    <a:p>
                      <a:pPr algn="just" rtl="1">
                        <a:lnSpc>
                          <a:spcPct val="150000"/>
                        </a:lnSpc>
                        <a:buFontTx/>
                        <a:buChar char="-"/>
                      </a:pPr>
                      <a:r>
                        <a:rPr lang="fa-IR" sz="2800" dirty="0" smtClean="0">
                          <a:solidFill>
                            <a:schemeClr val="tx1"/>
                          </a:solidFill>
                          <a:cs typeface="B Mitra" pitchFamily="2" charset="-78"/>
                        </a:rPr>
                        <a:t>خط آسمان</a:t>
                      </a:r>
                    </a:p>
                    <a:p>
                      <a:pPr algn="just" rtl="1">
                        <a:lnSpc>
                          <a:spcPct val="150000"/>
                        </a:lnSpc>
                        <a:buFontTx/>
                        <a:buChar char="-"/>
                      </a:pPr>
                      <a:r>
                        <a:rPr lang="fa-IR" sz="2800" dirty="0" smtClean="0">
                          <a:solidFill>
                            <a:schemeClr val="tx1"/>
                          </a:solidFill>
                          <a:cs typeface="B Mitra" pitchFamily="2" charset="-78"/>
                        </a:rPr>
                        <a:t>خط بام</a:t>
                      </a:r>
                    </a:p>
                    <a:p>
                      <a:pPr algn="just" rtl="1">
                        <a:lnSpc>
                          <a:spcPct val="150000"/>
                        </a:lnSpc>
                        <a:buFontTx/>
                        <a:buChar char="-"/>
                      </a:pPr>
                      <a:r>
                        <a:rPr lang="fa-IR" sz="2800" dirty="0" smtClean="0">
                          <a:solidFill>
                            <a:schemeClr val="tx1"/>
                          </a:solidFill>
                          <a:cs typeface="B Mitra" pitchFamily="2" charset="-78"/>
                        </a:rPr>
                        <a:t>تناسبات بصری</a:t>
                      </a:r>
                    </a:p>
                    <a:p>
                      <a:pPr algn="just" rtl="1">
                        <a:lnSpc>
                          <a:spcPct val="150000"/>
                        </a:lnSpc>
                        <a:buFontTx/>
                        <a:buChar char="-"/>
                      </a:pPr>
                      <a:r>
                        <a:rPr lang="fa-IR" sz="2800" dirty="0" smtClean="0">
                          <a:solidFill>
                            <a:schemeClr val="tx1"/>
                          </a:solidFill>
                          <a:cs typeface="B Mitra" pitchFamily="2" charset="-78"/>
                        </a:rPr>
                        <a:t>سطوح کدر و شفاف</a:t>
                      </a:r>
                      <a:endParaRPr lang="fa-IR" sz="2800" dirty="0" smtClean="0">
                        <a:solidFill>
                          <a:schemeClr val="tx1"/>
                        </a:solidFill>
                      </a:endParaRPr>
                    </a:p>
                    <a:p>
                      <a:pPr algn="just" rtl="1">
                        <a:lnSpc>
                          <a:spcPct val="150000"/>
                        </a:lnSpc>
                        <a:buFontTx/>
                        <a:buChar char="-"/>
                      </a:pPr>
                      <a:r>
                        <a:rPr lang="fa-IR" sz="2800" dirty="0" smtClean="0">
                          <a:solidFill>
                            <a:schemeClr val="tx1"/>
                          </a:solidFill>
                          <a:cs typeface="B Mitra" pitchFamily="2" charset="-78"/>
                        </a:rPr>
                        <a:t>جنس و رنگ مصالح</a:t>
                      </a:r>
                    </a:p>
                    <a:p>
                      <a:pPr algn="just" rtl="1">
                        <a:lnSpc>
                          <a:spcPct val="150000"/>
                        </a:lnSpc>
                        <a:buFontTx/>
                        <a:buChar char="-"/>
                      </a:pPr>
                      <a:r>
                        <a:rPr lang="fa-IR" sz="2800" dirty="0" smtClean="0">
                          <a:solidFill>
                            <a:schemeClr val="tx1"/>
                          </a:solidFill>
                          <a:cs typeface="B Mitra" pitchFamily="2" charset="-78"/>
                        </a:rPr>
                        <a:t>عناصر الحاقی</a:t>
                      </a:r>
                    </a:p>
                    <a:p>
                      <a:pPr algn="just" rtl="1">
                        <a:lnSpc>
                          <a:spcPct val="150000"/>
                        </a:lnSpc>
                        <a:buFontTx/>
                        <a:buChar char="-"/>
                      </a:pPr>
                      <a:r>
                        <a:rPr lang="fa-IR" sz="2800" dirty="0" smtClean="0">
                          <a:solidFill>
                            <a:schemeClr val="tx1"/>
                          </a:solidFill>
                          <a:cs typeface="B Mitra" pitchFamily="2" charset="-78"/>
                        </a:rPr>
                        <a:t>سطوح پر و خالی</a:t>
                      </a:r>
                      <a:endParaRPr lang="fa-IR" sz="2800" dirty="0" smtClean="0">
                        <a:solidFill>
                          <a:schemeClr val="tx1"/>
                        </a:solidFill>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fa-IR" sz="2800" kern="1200" dirty="0" smtClean="0">
                        <a:solidFill>
                          <a:schemeClr val="tx1"/>
                        </a:solidFill>
                        <a:latin typeface="+mn-lt"/>
                        <a:ea typeface="+mn-ea"/>
                        <a:cs typeface="B Mitra" pitchFamily="2" charset="-78"/>
                      </a:endParaRPr>
                    </a:p>
                  </a:txBody>
                  <a:tcPr/>
                </a:tc>
                <a:tc>
                  <a:txBody>
                    <a:bodyPr/>
                    <a:lstStyle/>
                    <a:p>
                      <a:pPr algn="ctr" rtl="1"/>
                      <a:endParaRPr lang="fa-IR" sz="2400" kern="1200" dirty="0" smtClean="0">
                        <a:solidFill>
                          <a:schemeClr val="tx1"/>
                        </a:solidFill>
                        <a:latin typeface="+mn-lt"/>
                        <a:ea typeface="+mn-ea"/>
                        <a:cs typeface="B Mitra" pitchFamily="2" charset="-78"/>
                      </a:endParaRPr>
                    </a:p>
                    <a:p>
                      <a:pPr algn="ctr" rtl="1"/>
                      <a:endParaRPr lang="fa-IR" sz="24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endParaRPr lang="fa-IR" sz="32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endParaRPr lang="fa-IR" sz="32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endParaRPr lang="fa-IR" sz="32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r>
                        <a:rPr lang="fa-IR" sz="3200" kern="1200" dirty="0" smtClean="0">
                          <a:solidFill>
                            <a:schemeClr val="tx1"/>
                          </a:solidFill>
                          <a:latin typeface="+mn-lt"/>
                          <a:ea typeface="+mn-ea"/>
                          <a:cs typeface="B Mitra" pitchFamily="2" charset="-78"/>
                        </a:rPr>
                        <a:t>سیمای عمودی</a:t>
                      </a:r>
                    </a:p>
                  </a:txBody>
                  <a:tcPr/>
                </a:tc>
              </a:tr>
            </a:tbl>
          </a:graphicData>
        </a:graphic>
      </p:graphicFrame>
    </p:spTree>
    <p:extLst>
      <p:ext uri="{BB962C8B-B14F-4D97-AF65-F5344CB8AC3E}">
        <p14:creationId xmlns:p14="http://schemas.microsoft.com/office/powerpoint/2010/main" val="1919387873"/>
      </p:ext>
    </p:extLst>
  </p:cSld>
  <p:clrMapOvr>
    <a:masterClrMapping/>
  </p:clrMapOvr>
  <p:transition spd="slow">
    <p:cove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611560" y="11266"/>
            <a:ext cx="8305800" cy="1080120"/>
          </a:xfrm>
        </p:spPr>
        <p:txBody>
          <a:bodyPr/>
          <a:lstStyle/>
          <a:p>
            <a:r>
              <a:rPr lang="fa-IR" sz="2400" dirty="0" smtClean="0">
                <a:solidFill>
                  <a:schemeClr val="tx1"/>
                </a:solidFill>
                <a:cs typeface="Titr" pitchFamily="2" charset="-78"/>
              </a:rPr>
              <a:t>درشت دانگی بناها و وجود  خط آسمان ناهماهنگ و  ارتفاع زیاد بناها نسبت به معبر عامل ایجاد محصوریت زیاد</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3" y="1196752"/>
            <a:ext cx="3492253" cy="2610714"/>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1196752"/>
            <a:ext cx="3528392" cy="263881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019" y="4221088"/>
            <a:ext cx="3444297" cy="252320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3" y="4221088"/>
            <a:ext cx="3391709" cy="2523201"/>
          </a:xfrm>
          <a:prstGeom prst="rect">
            <a:avLst/>
          </a:prstGeom>
        </p:spPr>
        <p:style>
          <a:lnRef idx="2">
            <a:schemeClr val="dk1"/>
          </a:lnRef>
          <a:fillRef idx="1">
            <a:schemeClr val="lt1"/>
          </a:fillRef>
          <a:effectRef idx="0">
            <a:schemeClr val="dk1"/>
          </a:effectRef>
          <a:fontRef idx="minor">
            <a:schemeClr val="dk1"/>
          </a:fontRef>
        </p:style>
      </p:pic>
      <p:cxnSp>
        <p:nvCxnSpPr>
          <p:cNvPr id="11" name="Straight Connector 10"/>
          <p:cNvCxnSpPr/>
          <p:nvPr/>
        </p:nvCxnSpPr>
        <p:spPr>
          <a:xfrm flipV="1">
            <a:off x="5724128" y="2204864"/>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96019" y="3356992"/>
            <a:ext cx="88814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6084168" y="1412776"/>
            <a:ext cx="0" cy="19442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2915816" y="3645024"/>
            <a:ext cx="11521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2915816" y="2384884"/>
            <a:ext cx="0" cy="12601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a:off x="5196019" y="6381328"/>
            <a:ext cx="103216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V="1">
            <a:off x="6228184" y="5013176"/>
            <a:ext cx="0" cy="1368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1835696" y="6669360"/>
            <a:ext cx="10081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2843808" y="4437112"/>
            <a:ext cx="72008"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80476687"/>
      </p:ext>
    </p:extLst>
  </p:cSld>
  <p:clrMapOvr>
    <a:masterClrMapping/>
  </p:clrMapOvr>
  <p:transition spd="slow">
    <p:cove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3" name="Rectangle 2"/>
          <p:cNvSpPr/>
          <p:nvPr/>
        </p:nvSpPr>
        <p:spPr>
          <a:xfrm>
            <a:off x="328225" y="260648"/>
            <a:ext cx="8352928" cy="830997"/>
          </a:xfrm>
          <a:prstGeom prst="rect">
            <a:avLst/>
          </a:prstGeom>
        </p:spPr>
        <p:txBody>
          <a:bodyPr wrap="square">
            <a:spAutoFit/>
          </a:bodyPr>
          <a:lstStyle/>
          <a:p>
            <a:pPr algn="ctr"/>
            <a:r>
              <a:rPr lang="fa-IR" sz="2400" dirty="0" smtClean="0">
                <a:cs typeface="Titr" pitchFamily="2" charset="-78"/>
              </a:rPr>
              <a:t>تراکم زیاد ساختمان ها و </a:t>
            </a:r>
            <a:r>
              <a:rPr lang="fa-IR" sz="2400" dirty="0">
                <a:cs typeface="Titr" pitchFamily="2" charset="-78"/>
              </a:rPr>
              <a:t>وجود  خط آسمان ناهماهنگ و  ارتفاع زیاد بناها نسبت به معبر عامل ایجاد محصوریت زیاد</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184101"/>
            <a:ext cx="3063750" cy="212020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196752"/>
            <a:ext cx="3088497" cy="2120200"/>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4005064"/>
            <a:ext cx="3097047" cy="2112782"/>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4005064"/>
            <a:ext cx="3088497" cy="21075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5609002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Rectangle 4"/>
          <p:cNvSpPr/>
          <p:nvPr/>
        </p:nvSpPr>
        <p:spPr>
          <a:xfrm>
            <a:off x="328225" y="260648"/>
            <a:ext cx="8352928" cy="830997"/>
          </a:xfrm>
          <a:prstGeom prst="rect">
            <a:avLst/>
          </a:prstGeom>
        </p:spPr>
        <p:txBody>
          <a:bodyPr wrap="square">
            <a:spAutoFit/>
          </a:bodyPr>
          <a:lstStyle/>
          <a:p>
            <a:pPr algn="ctr"/>
            <a:r>
              <a:rPr lang="fa-IR" sz="2400" dirty="0" smtClean="0">
                <a:cs typeface="Titr" pitchFamily="2" charset="-78"/>
              </a:rPr>
              <a:t>تراکم زیاد ساختمان ها و </a:t>
            </a:r>
            <a:r>
              <a:rPr lang="fa-IR" sz="2400" dirty="0">
                <a:cs typeface="Titr" pitchFamily="2" charset="-78"/>
              </a:rPr>
              <a:t>وجود  خط آسمان ناهماهنگ و  ارتفاع زیاد بناها نسبت به معبر عامل ایجاد محصوریت زیاد</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096002"/>
            <a:ext cx="2841264" cy="260226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096002"/>
            <a:ext cx="2837704" cy="2628028"/>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1926" y="3861048"/>
            <a:ext cx="2841265" cy="2584312"/>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856" y="3861048"/>
            <a:ext cx="2811751" cy="25974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5609002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652120" y="1990995"/>
            <a:ext cx="3121224" cy="2520280"/>
          </a:xfrm>
        </p:spPr>
        <p:txBody>
          <a:bodyPr/>
          <a:lstStyle/>
          <a:p>
            <a:pPr algn="l"/>
            <a:r>
              <a:rPr lang="fa-IR" sz="2400" dirty="0" smtClean="0">
                <a:solidFill>
                  <a:schemeClr val="tx1"/>
                </a:solidFill>
                <a:cs typeface="Titr" pitchFamily="2" charset="-78"/>
              </a:rPr>
              <a:t>خط آسمان هماهنگ و پیوستگی جدارها و تراکم مناسب بناها و ارتفاع مناسب بنا نسبت به معبر عامل ایجاد محصوریت 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548680"/>
            <a:ext cx="3923260" cy="2914832"/>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73" y="3729073"/>
            <a:ext cx="3900487" cy="2914650"/>
          </a:xfrm>
          <a:prstGeom prst="rect">
            <a:avLst/>
          </a:prstGeom>
        </p:spPr>
        <p:style>
          <a:lnRef idx="2">
            <a:schemeClr val="dk1"/>
          </a:lnRef>
          <a:fillRef idx="1">
            <a:schemeClr val="lt1"/>
          </a:fillRef>
          <a:effectRef idx="0">
            <a:schemeClr val="dk1"/>
          </a:effectRef>
          <a:fontRef idx="minor">
            <a:schemeClr val="dk1"/>
          </a:fontRef>
        </p:style>
      </p:pic>
      <p:cxnSp>
        <p:nvCxnSpPr>
          <p:cNvPr id="7" name="Straight Arrow Connector 6"/>
          <p:cNvCxnSpPr/>
          <p:nvPr/>
        </p:nvCxnSpPr>
        <p:spPr>
          <a:xfrm>
            <a:off x="1331640" y="2780928"/>
            <a:ext cx="273630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4067944" y="548680"/>
            <a:ext cx="0" cy="22322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994373" y="6381328"/>
            <a:ext cx="264152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635896" y="3861048"/>
            <a:ext cx="0" cy="25202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24453863"/>
      </p:ext>
    </p:extLst>
  </p:cSld>
  <p:clrMapOvr>
    <a:masterClrMapping/>
  </p:clrMapOvr>
  <p:transition spd="slow">
    <p:cove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5" name="Title 1"/>
          <p:cNvSpPr>
            <a:spLocks noGrp="1"/>
          </p:cNvSpPr>
          <p:nvPr>
            <p:ph type="ctrTitle"/>
          </p:nvPr>
        </p:nvSpPr>
        <p:spPr>
          <a:xfrm>
            <a:off x="5868144" y="2348880"/>
            <a:ext cx="2905200" cy="2413248"/>
          </a:xfrm>
        </p:spPr>
        <p:txBody>
          <a:bodyPr/>
          <a:lstStyle/>
          <a:p>
            <a:pPr algn="just" rtl="1"/>
            <a:r>
              <a:rPr lang="fa-IR" sz="2400" dirty="0" smtClean="0">
                <a:solidFill>
                  <a:schemeClr val="tx1"/>
                </a:solidFill>
                <a:cs typeface="Titr" pitchFamily="2" charset="-78"/>
              </a:rPr>
              <a:t>خط آسمان هماهنگ و پیوستگی جدارها و تراکم مناسب بناها و ارتفاع مناسب بنا نسبت به معبر عامل ایجاد محصوریت مناسب</a:t>
            </a:r>
            <a:endParaRPr lang="en-US" sz="24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04664"/>
            <a:ext cx="2581077" cy="288032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1" y="3789040"/>
            <a:ext cx="2581076" cy="2864790"/>
          </a:xfrm>
          <a:prstGeom prst="rect">
            <a:avLst/>
          </a:prstGeom>
        </p:spPr>
        <p:style>
          <a:lnRef idx="2">
            <a:schemeClr val="dk1"/>
          </a:lnRef>
          <a:fillRef idx="1">
            <a:schemeClr val="lt1"/>
          </a:fillRef>
          <a:effectRef idx="0">
            <a:schemeClr val="dk1"/>
          </a:effectRef>
          <a:fontRef idx="minor">
            <a:schemeClr val="dk1"/>
          </a:fontRef>
        </p:style>
      </p:pic>
      <p:cxnSp>
        <p:nvCxnSpPr>
          <p:cNvPr id="8" name="Straight Connector 7"/>
          <p:cNvCxnSpPr/>
          <p:nvPr/>
        </p:nvCxnSpPr>
        <p:spPr>
          <a:xfrm flipH="1">
            <a:off x="1979712" y="404664"/>
            <a:ext cx="1008112" cy="115212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1619672" y="3789040"/>
            <a:ext cx="642467" cy="93610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2195736" y="4869160"/>
            <a:ext cx="0" cy="1368152"/>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2195736" y="6237312"/>
            <a:ext cx="13569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2771800" y="980728"/>
            <a:ext cx="0" cy="1656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1331640" y="2636912"/>
            <a:ext cx="144016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5609002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5" name="Title 1"/>
          <p:cNvSpPr>
            <a:spLocks noGrp="1"/>
          </p:cNvSpPr>
          <p:nvPr>
            <p:ph type="ctrTitle"/>
          </p:nvPr>
        </p:nvSpPr>
        <p:spPr>
          <a:xfrm>
            <a:off x="5220072" y="1916832"/>
            <a:ext cx="3614936" cy="1981200"/>
          </a:xfrm>
        </p:spPr>
        <p:txBody>
          <a:bodyPr/>
          <a:lstStyle/>
          <a:p>
            <a:pPr algn="just" rtl="1"/>
            <a:r>
              <a:rPr lang="fa-IR" sz="2400" dirty="0" smtClean="0">
                <a:solidFill>
                  <a:schemeClr val="tx1"/>
                </a:solidFill>
                <a:cs typeface="Titr" pitchFamily="2" charset="-78"/>
              </a:rPr>
              <a:t>خط آسمان هماهنگ و پیوستگی جدارها و تراکم مناسب بناها و ارتفاع مناسب بنا نسبت به معبر عامل ایجاد محصوریت مناسب</a:t>
            </a:r>
            <a:endParaRPr lang="en-US" sz="2400" dirty="0">
              <a:solidFill>
                <a:schemeClr val="tx1"/>
              </a:solidFill>
              <a:cs typeface="Titr"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93772"/>
            <a:ext cx="4050978" cy="2702394"/>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17" y="3789040"/>
            <a:ext cx="4053252" cy="2716107"/>
          </a:xfrm>
          <a:prstGeom prst="rect">
            <a:avLst/>
          </a:prstGeom>
        </p:spPr>
        <p:style>
          <a:lnRef idx="2">
            <a:schemeClr val="dk1"/>
          </a:lnRef>
          <a:fillRef idx="1">
            <a:schemeClr val="lt1"/>
          </a:fillRef>
          <a:effectRef idx="0">
            <a:schemeClr val="dk1"/>
          </a:effectRef>
          <a:fontRef idx="minor">
            <a:schemeClr val="dk1"/>
          </a:fontRef>
        </p:style>
      </p:pic>
      <p:cxnSp>
        <p:nvCxnSpPr>
          <p:cNvPr id="11" name="Straight Connector 10"/>
          <p:cNvCxnSpPr/>
          <p:nvPr/>
        </p:nvCxnSpPr>
        <p:spPr>
          <a:xfrm flipH="1">
            <a:off x="2051720" y="493772"/>
            <a:ext cx="1152128" cy="846996"/>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V="1">
            <a:off x="2051720" y="1052736"/>
            <a:ext cx="0" cy="288032"/>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1691680" y="1052736"/>
            <a:ext cx="360040" cy="288032"/>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V="1">
            <a:off x="1691680" y="1052736"/>
            <a:ext cx="0" cy="288032"/>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1115616" y="1052736"/>
            <a:ext cx="576064" cy="432048"/>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3203848" y="917270"/>
            <a:ext cx="0" cy="215169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H="1">
            <a:off x="971600" y="3068960"/>
            <a:ext cx="223224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259632" y="3789040"/>
            <a:ext cx="1944216" cy="1224136"/>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2087724" y="4725144"/>
            <a:ext cx="0" cy="1656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2087724" y="6381328"/>
            <a:ext cx="198022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5609002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539552" y="332656"/>
            <a:ext cx="8305800" cy="850028"/>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12776"/>
            <a:ext cx="6480720" cy="4830794"/>
          </a:xfrm>
          <a:prstGeom prst="rect">
            <a:avLst/>
          </a:prstGeom>
        </p:spPr>
        <p:style>
          <a:lnRef idx="2">
            <a:schemeClr val="dk1"/>
          </a:lnRef>
          <a:fillRef idx="1">
            <a:schemeClr val="lt1"/>
          </a:fillRef>
          <a:effectRef idx="0">
            <a:schemeClr val="dk1"/>
          </a:effectRef>
          <a:fontRef idx="minor">
            <a:schemeClr val="dk1"/>
          </a:fontRef>
        </p:style>
      </p:pic>
      <p:cxnSp>
        <p:nvCxnSpPr>
          <p:cNvPr id="6" name="Straight Connector 5"/>
          <p:cNvCxnSpPr/>
          <p:nvPr/>
        </p:nvCxnSpPr>
        <p:spPr>
          <a:xfrm flipH="1">
            <a:off x="7668344" y="414908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7668344" y="3828173"/>
            <a:ext cx="0" cy="32090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7020272" y="3828173"/>
            <a:ext cx="648072"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7020272" y="3828173"/>
            <a:ext cx="0" cy="46492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5652120" y="4293096"/>
            <a:ext cx="1368152"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5652120" y="3068960"/>
            <a:ext cx="0" cy="122413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5364088" y="3068960"/>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5364088" y="1988840"/>
            <a:ext cx="0" cy="108012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4499992" y="1988840"/>
            <a:ext cx="864096"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4499992" y="1700808"/>
            <a:ext cx="0" cy="288032"/>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499992" y="17008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11960" y="1700808"/>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4211960" y="1556792"/>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3779912" y="1556792"/>
            <a:ext cx="432048"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V="1">
            <a:off x="3779912" y="1412776"/>
            <a:ext cx="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3563888" y="1412776"/>
            <a:ext cx="216024"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2771800" y="1412776"/>
            <a:ext cx="504056" cy="216024"/>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3275856" y="1628800"/>
            <a:ext cx="0" cy="72008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a:off x="3301364" y="2348880"/>
            <a:ext cx="288032" cy="9001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V="1">
            <a:off x="3563888" y="1412776"/>
            <a:ext cx="0" cy="102611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V="1">
            <a:off x="3023828" y="1700808"/>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8" name="Straight Arrow Connector 57"/>
          <p:cNvCxnSpPr/>
          <p:nvPr/>
        </p:nvCxnSpPr>
        <p:spPr>
          <a:xfrm flipV="1">
            <a:off x="7236296" y="3828173"/>
            <a:ext cx="0" cy="161705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p:nvPr/>
        </p:nvCxnSpPr>
        <p:spPr>
          <a:xfrm flipV="1">
            <a:off x="6336196" y="4293096"/>
            <a:ext cx="0" cy="11521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p:nvPr/>
        </p:nvCxnSpPr>
        <p:spPr>
          <a:xfrm flipV="1">
            <a:off x="4932040" y="1988840"/>
            <a:ext cx="0" cy="3600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4737782"/>
      </p:ext>
    </p:extLst>
  </p:cSld>
  <p:clrMapOvr>
    <a:masterClrMapping/>
  </p:clrMapOvr>
  <p:transition spd="slow">
    <p:cove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1"/>
          <p:cNvSpPr>
            <a:spLocks noGrp="1"/>
          </p:cNvSpPr>
          <p:nvPr>
            <p:ph type="ctrTitle"/>
          </p:nvPr>
        </p:nvSpPr>
        <p:spPr>
          <a:xfrm>
            <a:off x="683568" y="260648"/>
            <a:ext cx="8305800" cy="922036"/>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226" y="1484784"/>
            <a:ext cx="6336704" cy="4746739"/>
          </a:xfrm>
          <a:prstGeom prst="rect">
            <a:avLst/>
          </a:prstGeom>
        </p:spPr>
        <p:style>
          <a:lnRef idx="2">
            <a:schemeClr val="dk1"/>
          </a:lnRef>
          <a:fillRef idx="1">
            <a:schemeClr val="lt1"/>
          </a:fillRef>
          <a:effectRef idx="0">
            <a:schemeClr val="dk1"/>
          </a:effectRef>
          <a:fontRef idx="minor">
            <a:schemeClr val="dk1"/>
          </a:fontRef>
        </p:style>
      </p:pic>
      <p:cxnSp>
        <p:nvCxnSpPr>
          <p:cNvPr id="9" name="Straight Connector 8"/>
          <p:cNvCxnSpPr/>
          <p:nvPr/>
        </p:nvCxnSpPr>
        <p:spPr>
          <a:xfrm flipH="1" flipV="1">
            <a:off x="6876256" y="3068960"/>
            <a:ext cx="576064" cy="108012"/>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6876256" y="2492896"/>
            <a:ext cx="0" cy="576064"/>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flipV="1">
            <a:off x="6228184" y="2348880"/>
            <a:ext cx="648072" cy="144016"/>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6228184" y="2348880"/>
            <a:ext cx="0" cy="432048"/>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508104" y="2636912"/>
            <a:ext cx="0" cy="936104"/>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flipV="1">
            <a:off x="2915816" y="3176972"/>
            <a:ext cx="2592288" cy="396044"/>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2915816" y="2780928"/>
            <a:ext cx="0" cy="396044"/>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flipV="1">
            <a:off x="1907704" y="2636912"/>
            <a:ext cx="1008112" cy="144016"/>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1907704" y="2636912"/>
            <a:ext cx="0" cy="1221241"/>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a:endCxn id="7" idx="1"/>
          </p:cNvCxnSpPr>
          <p:nvPr/>
        </p:nvCxnSpPr>
        <p:spPr>
          <a:xfrm flipH="1">
            <a:off x="1342226" y="3858153"/>
            <a:ext cx="565478" cy="1"/>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5508104" y="2636912"/>
            <a:ext cx="720080" cy="144016"/>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V="1">
            <a:off x="2195736" y="2708920"/>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flipV="1">
            <a:off x="3851920" y="3573016"/>
            <a:ext cx="0"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flipV="1">
            <a:off x="6552220" y="2492896"/>
            <a:ext cx="0" cy="23762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65596492"/>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1865" y="764704"/>
            <a:ext cx="8305800" cy="792088"/>
          </a:xfrm>
        </p:spPr>
        <p:txBody>
          <a:bodyPr/>
          <a:lstStyle/>
          <a:p>
            <a:r>
              <a:rPr lang="fa-IR" sz="2000" dirty="0" smtClean="0">
                <a:solidFill>
                  <a:schemeClr val="accent2">
                    <a:lumMod val="50000"/>
                  </a:schemeClr>
                </a:solidFill>
                <a:latin typeface="Arial" pitchFamily="34" charset="0"/>
                <a:cs typeface="Arial" pitchFamily="34" charset="0"/>
              </a:rPr>
              <a:t>تعداد راههای زیاد ورودی به مرکز محله ووجود گوشه های باز احساس محصور بودن فضا را ضعیف می کند.</a:t>
            </a:r>
            <a:endParaRPr lang="en-US" sz="2000" dirty="0">
              <a:solidFill>
                <a:schemeClr val="accent2">
                  <a:lumMod val="50000"/>
                </a:schemeClr>
              </a:solidFill>
              <a:latin typeface="Arial" pitchFamily="34" charset="0"/>
              <a:cs typeface="Arial" pitchFamily="34" charset="0"/>
            </a:endParaRPr>
          </a:p>
        </p:txBody>
      </p:sp>
      <p:sp>
        <p:nvSpPr>
          <p:cNvPr id="4" name="Title 1"/>
          <p:cNvSpPr>
            <a:spLocks noGrp="1"/>
          </p:cNvSpPr>
          <p:nvPr>
            <p:ph type="ctrTitle"/>
          </p:nvPr>
        </p:nvSpPr>
        <p:spPr>
          <a:xfrm>
            <a:off x="555670" y="-2588"/>
            <a:ext cx="8305800" cy="850028"/>
          </a:xfrm>
        </p:spPr>
        <p:txBody>
          <a:bodyPr/>
          <a:lstStyle/>
          <a:p>
            <a:r>
              <a:rPr lang="fa-IR" sz="2400" dirty="0" smtClean="0">
                <a:solidFill>
                  <a:schemeClr val="tx1"/>
                </a:solidFill>
                <a:cs typeface="Titr" pitchFamily="2" charset="-78"/>
              </a:rPr>
              <a:t>-ارتفاع نامناسب بناها نسبت به عرض مرکز محله و خط آسمان ناهماهنگ و وجود راههای زیاد به مر کز محله عامل ایجاد محصوریت نامناسب</a:t>
            </a:r>
            <a:endParaRPr lang="en-US" sz="2400" dirty="0">
              <a:solidFill>
                <a:schemeClr val="tx1"/>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155" y="3941793"/>
            <a:ext cx="2656028" cy="265602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23" y="1412776"/>
            <a:ext cx="8064896" cy="2401518"/>
          </a:xfrm>
          <a:prstGeom prst="rect">
            <a:avLst/>
          </a:prstGeom>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a:xfrm flipH="1">
            <a:off x="7058682" y="4819867"/>
            <a:ext cx="28803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6626634" y="4819867"/>
            <a:ext cx="28803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flipV="1">
            <a:off x="7202698" y="5755971"/>
            <a:ext cx="288032"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6626634" y="5755971"/>
            <a:ext cx="144016"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78950" y="4291043"/>
            <a:ext cx="2610036" cy="1957527"/>
          </a:xfrm>
          <a:prstGeom prst="rect">
            <a:avLst/>
          </a:prstGeom>
        </p:spPr>
        <p:style>
          <a:lnRef idx="2">
            <a:schemeClr val="dk1"/>
          </a:lnRef>
          <a:fillRef idx="1">
            <a:schemeClr val="lt1"/>
          </a:fillRef>
          <a:effectRef idx="0">
            <a:schemeClr val="dk1"/>
          </a:effectRef>
          <a:fontRef idx="minor">
            <a:schemeClr val="dk1"/>
          </a:fontRef>
        </p:style>
      </p:pic>
      <p:sp>
        <p:nvSpPr>
          <p:cNvPr id="17" name="Subtitle 2"/>
          <p:cNvSpPr txBox="1">
            <a:spLocks/>
          </p:cNvSpPr>
          <p:nvPr/>
        </p:nvSpPr>
        <p:spPr>
          <a:xfrm>
            <a:off x="251520" y="4698841"/>
            <a:ext cx="2727430" cy="1566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2">
                    <a:lumMod val="50000"/>
                  </a:schemeClr>
                </a:solidFill>
                <a:latin typeface="Arial" pitchFamily="34" charset="0"/>
                <a:cs typeface="Arial" pitchFamily="34" charset="0"/>
              </a:rPr>
              <a:t>وجود گوشه های باز احساس محصور بودن فضا را ضعیف می کند.</a:t>
            </a:r>
            <a:endParaRPr lang="en-US" sz="20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404664"/>
            <a:ext cx="8305800" cy="1143000"/>
          </a:xfrm>
        </p:spPr>
        <p:txBody>
          <a:bodyPr/>
          <a:lstStyle/>
          <a:p>
            <a:r>
              <a:rPr lang="fa-IR" dirty="0" smtClean="0">
                <a:solidFill>
                  <a:schemeClr val="accent2">
                    <a:lumMod val="50000"/>
                  </a:schemeClr>
                </a:solidFill>
                <a:latin typeface="Arial" pitchFamily="34" charset="0"/>
                <a:cs typeface="Arial" pitchFamily="34" charset="0"/>
              </a:rPr>
              <a:t>وجود فواصل متعدد مابین ساختمانهاو اختلاف فاحش بین نماها و تغییرات ناگهانی در لبه قرنیز ساختمانها و باز بودن گوشه هاباعث ضعیف شدن کیفیت فضای محصور میشود.(توسلی)</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56792"/>
            <a:ext cx="3888432" cy="26244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56793"/>
            <a:ext cx="3888432" cy="2624449"/>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4365104"/>
            <a:ext cx="2907962" cy="2212039"/>
          </a:xfrm>
          <a:prstGeom prst="rect">
            <a:avLst/>
          </a:prstGeom>
        </p:spPr>
        <p:style>
          <a:lnRef idx="2">
            <a:schemeClr val="dk1"/>
          </a:lnRef>
          <a:fillRef idx="1">
            <a:schemeClr val="lt1"/>
          </a:fillRef>
          <a:effectRef idx="0">
            <a:schemeClr val="dk1"/>
          </a:effectRef>
          <a:fontRef idx="minor">
            <a:schemeClr val="dk1"/>
          </a:fontRef>
        </p:style>
      </p:pic>
      <p:sp>
        <p:nvSpPr>
          <p:cNvPr id="10" name="Subtitle 2"/>
          <p:cNvSpPr txBox="1">
            <a:spLocks/>
          </p:cNvSpPr>
          <p:nvPr/>
        </p:nvSpPr>
        <p:spPr>
          <a:xfrm>
            <a:off x="4438600" y="4899623"/>
            <a:ext cx="47054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ساختمانهای بلند مرتبه نا هماهنگ با بافت مرکز محله محصوریت فضا را نا متناسب می کند.</a:t>
            </a:r>
            <a:endParaRPr lang="en-US"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20833358"/>
      </p:ext>
    </p:extLst>
  </p:cSld>
  <p:clrMapOvr>
    <a:masterClrMapping/>
  </p:clrMapOvr>
  <p:transition spd="slow">
    <p:cove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solidFill>
                <a:schemeClr val="tx1"/>
              </a:solidFill>
              <a:cs typeface="Titr" pitchFamily="2" charset="-78"/>
            </a:endParaRPr>
          </a:p>
        </p:txBody>
      </p:sp>
      <p:sp>
        <p:nvSpPr>
          <p:cNvPr id="5" name="Subtitle 2"/>
          <p:cNvSpPr txBox="1">
            <a:spLocks/>
          </p:cNvSpPr>
          <p:nvPr/>
        </p:nvSpPr>
        <p:spPr>
          <a:xfrm>
            <a:off x="2987824" y="692696"/>
            <a:ext cx="5988737" cy="112577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latin typeface="Arial" pitchFamily="34" charset="0"/>
                <a:cs typeface="Arial" pitchFamily="34" charset="0"/>
              </a:rPr>
              <a:t>- وجود ریتم های افقی و عمودی هما هنگ</a:t>
            </a:r>
            <a:endParaRPr lang="en-US" sz="2800" dirty="0">
              <a:latin typeface="Arial" pitchFamily="34" charset="0"/>
              <a:cs typeface="Arial" pitchFamily="34" charset="0"/>
            </a:endParaRPr>
          </a:p>
        </p:txBody>
      </p:sp>
      <p:sp>
        <p:nvSpPr>
          <p:cNvPr id="3" name="Subtitle 2"/>
          <p:cNvSpPr>
            <a:spLocks noGrp="1"/>
          </p:cNvSpPr>
          <p:nvPr>
            <p:ph type="subTitle" idx="1"/>
          </p:nvPr>
        </p:nvSpPr>
        <p:spPr>
          <a:xfrm>
            <a:off x="2231232" y="260648"/>
            <a:ext cx="6912768" cy="837740"/>
          </a:xfrm>
        </p:spPr>
        <p:txBody>
          <a:bodyPr/>
          <a:lstStyle/>
          <a:p>
            <a:r>
              <a:rPr lang="fa-IR" dirty="0" smtClean="0">
                <a:latin typeface="Arial" pitchFamily="34" charset="0"/>
                <a:cs typeface="Arial" pitchFamily="34" charset="0"/>
              </a:rPr>
              <a:t> </a:t>
            </a:r>
            <a:r>
              <a:rPr lang="fa-IR" sz="2800" dirty="0" smtClean="0">
                <a:latin typeface="Arial" pitchFamily="34" charset="0"/>
                <a:cs typeface="Arial" pitchFamily="34" charset="0"/>
              </a:rPr>
              <a:t>-عدم وجود پیش آمدگی و عقب نشینی در جدارها</a:t>
            </a:r>
            <a:endParaRPr lang="en-US" sz="2800" dirty="0">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038" y="1255583"/>
            <a:ext cx="3566547" cy="2668272"/>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65602"/>
            <a:ext cx="3574892" cy="2658253"/>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038" y="4081885"/>
            <a:ext cx="3546332" cy="260989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4033526"/>
            <a:ext cx="3584011" cy="2658252"/>
          </a:xfrm>
          <a:prstGeom prst="rect">
            <a:avLst/>
          </a:prstGeom>
        </p:spPr>
        <p:style>
          <a:lnRef idx="2">
            <a:schemeClr val="dk1"/>
          </a:lnRef>
          <a:fillRef idx="1">
            <a:schemeClr val="lt1"/>
          </a:fillRef>
          <a:effectRef idx="0">
            <a:schemeClr val="dk1"/>
          </a:effectRef>
          <a:fontRef idx="minor">
            <a:schemeClr val="dk1"/>
          </a:fontRef>
        </p:style>
      </p:pic>
      <p:sp>
        <p:nvSpPr>
          <p:cNvPr id="52" name="Title 1"/>
          <p:cNvSpPr txBox="1">
            <a:spLocks/>
          </p:cNvSpPr>
          <p:nvPr/>
        </p:nvSpPr>
        <p:spPr>
          <a:xfrm>
            <a:off x="521778" y="54089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محله کلپا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677374400"/>
      </p:ext>
    </p:extLst>
  </p:cSld>
  <p:clrMapOvr>
    <a:masterClrMapping/>
  </p:clrMapOvr>
  <p:transition spd="slow">
    <p:cove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323528" y="260648"/>
            <a:ext cx="8538503" cy="72008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3">
                    <a:lumMod val="50000"/>
                  </a:schemeClr>
                </a:solidFill>
                <a:latin typeface="Arial" pitchFamily="34" charset="0"/>
                <a:cs typeface="Arial" pitchFamily="34" charset="0"/>
              </a:rPr>
              <a:t>عدم پیوستگی فضائی وکالبدی جدارها ووجود پیش آمدگی و عقب نشینی در جدارهاو ریتم های افقی و عمودی ناهماهنگ در مرکز محله :</a:t>
            </a:r>
            <a:endParaRPr lang="en-US" sz="2000"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5654" y="980728"/>
            <a:ext cx="3573438" cy="263628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979744"/>
            <a:ext cx="3573438" cy="263628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971406"/>
            <a:ext cx="3497943" cy="244813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214" y="4010460"/>
            <a:ext cx="3475815" cy="240907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07264506"/>
      </p:ext>
    </p:extLst>
  </p:cSld>
  <p:clrMapOvr>
    <a:masterClrMapping/>
  </p:clrMapOvr>
  <p:transition spd="slow">
    <p:cove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260648"/>
            <a:ext cx="8305800" cy="648072"/>
          </a:xfrm>
        </p:spPr>
        <p:txBody>
          <a:bodyPr/>
          <a:lstStyle/>
          <a:p>
            <a:r>
              <a:rPr lang="fa-IR" dirty="0" smtClean="0">
                <a:solidFill>
                  <a:schemeClr val="accent2">
                    <a:lumMod val="50000"/>
                  </a:schemeClr>
                </a:solidFill>
                <a:latin typeface="Arial" pitchFamily="34" charset="0"/>
                <a:cs typeface="Arial" pitchFamily="34" charset="0"/>
              </a:rPr>
              <a:t>وجود ساختمان با ارزش تاریخی با ریتم افقی و عمودی هماهنگ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764703"/>
            <a:ext cx="4680520" cy="35392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980728"/>
            <a:ext cx="2673276" cy="2619134"/>
          </a:xfrm>
          <a:prstGeom prst="rect">
            <a:avLst/>
          </a:prstGeom>
        </p:spPr>
      </p:pic>
      <p:sp>
        <p:nvSpPr>
          <p:cNvPr id="7" name="Rectangle 6"/>
          <p:cNvSpPr/>
          <p:nvPr/>
        </p:nvSpPr>
        <p:spPr>
          <a:xfrm>
            <a:off x="1547664" y="2636912"/>
            <a:ext cx="432048"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a:stCxn id="7" idx="3"/>
          </p:cNvCxnSpPr>
          <p:nvPr/>
        </p:nvCxnSpPr>
        <p:spPr>
          <a:xfrm>
            <a:off x="1979712" y="2708920"/>
            <a:ext cx="259228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164" y="4509120"/>
            <a:ext cx="5148064" cy="1893296"/>
          </a:xfrm>
          <a:prstGeom prst="rect">
            <a:avLst/>
          </a:prstGeom>
        </p:spPr>
      </p:pic>
      <p:sp>
        <p:nvSpPr>
          <p:cNvPr id="11" name="Subtitle 2"/>
          <p:cNvSpPr txBox="1">
            <a:spLocks/>
          </p:cNvSpPr>
          <p:nvPr/>
        </p:nvSpPr>
        <p:spPr>
          <a:xfrm>
            <a:off x="251520" y="4698841"/>
            <a:ext cx="2727430" cy="1566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2">
                    <a:lumMod val="50000"/>
                  </a:schemeClr>
                </a:solidFill>
                <a:latin typeface="Arial" pitchFamily="34" charset="0"/>
                <a:cs typeface="Arial" pitchFamily="34" charset="0"/>
              </a:rPr>
              <a:t>وجودراههای متعدد منتهی به مرکز محله و باز بودن گوشه های آن از پیوستگی کالبدی و فضائی فضا کاسته است.</a:t>
            </a:r>
            <a:endParaRPr lang="en-US" sz="2000" dirty="0">
              <a:solidFill>
                <a:schemeClr val="accent2">
                  <a:lumMod val="50000"/>
                </a:schemeClr>
              </a:solidFill>
              <a:latin typeface="Arial" pitchFamily="34" charset="0"/>
              <a:cs typeface="Arial" pitchFamily="34" charset="0"/>
            </a:endParaRPr>
          </a:p>
        </p:txBody>
      </p:sp>
      <p:cxnSp>
        <p:nvCxnSpPr>
          <p:cNvPr id="17" name="Straight Arrow Connector 16"/>
          <p:cNvCxnSpPr/>
          <p:nvPr/>
        </p:nvCxnSpPr>
        <p:spPr>
          <a:xfrm flipV="1">
            <a:off x="5652120" y="2132856"/>
            <a:ext cx="72008" cy="217105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5004048" y="2290295"/>
            <a:ext cx="144016" cy="20136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V="1">
            <a:off x="6156176" y="2132856"/>
            <a:ext cx="72008" cy="217105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7164288" y="1988840"/>
            <a:ext cx="0" cy="23150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flipV="1">
            <a:off x="4572000" y="2333582"/>
            <a:ext cx="144016" cy="19703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H="1">
            <a:off x="4427984" y="2132856"/>
            <a:ext cx="3168352" cy="4014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28089056"/>
      </p:ext>
    </p:extLst>
  </p:cSld>
  <p:clrMapOvr>
    <a:masterClrMapping/>
  </p:clrMapOvr>
  <p:transition spd="slow">
    <p:cove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764704"/>
            <a:ext cx="8305800" cy="1143000"/>
          </a:xfrm>
        </p:spPr>
        <p:txBody>
          <a:bodyPr/>
          <a:lstStyle/>
          <a:p>
            <a:r>
              <a:rPr lang="fa-IR" dirty="0" smtClean="0">
                <a:latin typeface="Arial" pitchFamily="34" charset="0"/>
                <a:cs typeface="Arial" pitchFamily="34" charset="0"/>
              </a:rPr>
              <a:t>پیوستگی جدارها و خط آسمان هماهنگ در بخشی از محله محصوریت مناسبی را ایجاد نموده است.</a:t>
            </a:r>
            <a:endParaRPr lang="en-US" dirty="0">
              <a:latin typeface="Arial" pitchFamily="34" charset="0"/>
              <a:cs typeface="Arial" pitchFamily="34" charset="0"/>
            </a:endParaRPr>
          </a:p>
        </p:txBody>
      </p:sp>
      <p:sp>
        <p:nvSpPr>
          <p:cNvPr id="2" name="Title 1"/>
          <p:cNvSpPr>
            <a:spLocks noGrp="1"/>
          </p:cNvSpPr>
          <p:nvPr>
            <p:ph type="ctrTitle"/>
          </p:nvPr>
        </p:nvSpPr>
        <p:spPr>
          <a:xfrm>
            <a:off x="2771800" y="188640"/>
            <a:ext cx="8305800" cy="634004"/>
          </a:xfrm>
        </p:spPr>
        <p:txBody>
          <a:bodyPr/>
          <a:lstStyle/>
          <a:p>
            <a:r>
              <a:rPr lang="fa-IR" sz="3200" dirty="0" smtClean="0">
                <a:solidFill>
                  <a:schemeClr val="accent2">
                    <a:lumMod val="50000"/>
                  </a:schemeClr>
                </a:solidFill>
                <a:cs typeface="Titr" pitchFamily="2" charset="-78"/>
              </a:rPr>
              <a:t>خط آسمان هماهنگ در محله :</a:t>
            </a:r>
            <a:endParaRPr lang="en-US" sz="3200" dirty="0">
              <a:solidFill>
                <a:schemeClr val="accent2">
                  <a:lumMod val="50000"/>
                </a:schemeClr>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772816"/>
            <a:ext cx="5616624" cy="4197037"/>
          </a:xfrm>
          <a:prstGeom prst="rect">
            <a:avLst/>
          </a:prstGeom>
        </p:spPr>
        <p:style>
          <a:lnRef idx="2">
            <a:schemeClr val="dk1"/>
          </a:lnRef>
          <a:fillRef idx="1">
            <a:schemeClr val="lt1"/>
          </a:fillRef>
          <a:effectRef idx="0">
            <a:schemeClr val="dk1"/>
          </a:effectRef>
          <a:fontRef idx="minor">
            <a:schemeClr val="dk1"/>
          </a:fontRef>
        </p:style>
      </p:pic>
      <p:cxnSp>
        <p:nvCxnSpPr>
          <p:cNvPr id="12" name="Straight Connector 11"/>
          <p:cNvCxnSpPr/>
          <p:nvPr/>
        </p:nvCxnSpPr>
        <p:spPr>
          <a:xfrm flipH="1">
            <a:off x="2267744" y="1772816"/>
            <a:ext cx="2160240" cy="1224136"/>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2267744" y="2384884"/>
            <a:ext cx="0" cy="61206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H="1">
            <a:off x="1147308" y="2384884"/>
            <a:ext cx="1120436" cy="948947"/>
          </a:xfrm>
          <a:prstGeom prst="line">
            <a:avLst/>
          </a:prstGeom>
        </p:spPr>
        <p:style>
          <a:lnRef idx="2">
            <a:schemeClr val="dk1"/>
          </a:lnRef>
          <a:fillRef idx="0">
            <a:schemeClr val="dk1"/>
          </a:fillRef>
          <a:effectRef idx="1">
            <a:schemeClr val="dk1"/>
          </a:effectRef>
          <a:fontRef idx="minor">
            <a:schemeClr val="tx1"/>
          </a:fontRef>
        </p:style>
      </p:cxnSp>
      <p:sp>
        <p:nvSpPr>
          <p:cNvPr id="24" name="Title 1"/>
          <p:cNvSpPr txBox="1">
            <a:spLocks/>
          </p:cNvSpPr>
          <p:nvPr/>
        </p:nvSpPr>
        <p:spPr>
          <a:xfrm>
            <a:off x="6674021" y="3558824"/>
            <a:ext cx="2469979" cy="8782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وجود ساختمانهائی با ارتفاع همسان</a:t>
            </a:r>
            <a:endParaRPr lang="fa-IR" sz="2800" dirty="0">
              <a:solidFill>
                <a:schemeClr val="accent2">
                  <a:lumMod val="50000"/>
                </a:schemeClr>
              </a:solidFill>
              <a:cs typeface="Titr" pitchFamily="2" charset="-78"/>
            </a:endParaRPr>
          </a:p>
        </p:txBody>
      </p:sp>
    </p:spTree>
    <p:extLst>
      <p:ext uri="{BB962C8B-B14F-4D97-AF65-F5344CB8AC3E}">
        <p14:creationId xmlns:p14="http://schemas.microsoft.com/office/powerpoint/2010/main" val="971596364"/>
      </p:ext>
    </p:extLst>
  </p:cSld>
  <p:clrMapOvr>
    <a:masterClrMapping/>
  </p:clrMapOvr>
  <p:transition spd="slow">
    <p:cove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4067944" y="281568"/>
            <a:ext cx="4884671" cy="584775"/>
          </a:xfrm>
          <a:prstGeom prst="rect">
            <a:avLst/>
          </a:prstGeom>
        </p:spPr>
        <p:txBody>
          <a:bodyPr wrap="none">
            <a:spAutoFit/>
          </a:bodyPr>
          <a:lstStyle/>
          <a:p>
            <a:r>
              <a:rPr lang="fa-IR" sz="3200" dirty="0">
                <a:solidFill>
                  <a:schemeClr val="accent2">
                    <a:lumMod val="50000"/>
                  </a:schemeClr>
                </a:solidFill>
                <a:cs typeface="Titr" pitchFamily="2" charset="-78"/>
              </a:rPr>
              <a:t>خط آسمان </a:t>
            </a:r>
            <a:r>
              <a:rPr lang="fa-IR" sz="3200" dirty="0" smtClean="0">
                <a:solidFill>
                  <a:schemeClr val="accent2">
                    <a:lumMod val="50000"/>
                  </a:schemeClr>
                </a:solidFill>
                <a:cs typeface="Titr" pitchFamily="2" charset="-78"/>
              </a:rPr>
              <a:t>نا هماهنگ </a:t>
            </a:r>
            <a:r>
              <a:rPr lang="fa-IR" sz="3200" dirty="0">
                <a:solidFill>
                  <a:schemeClr val="accent2">
                    <a:lumMod val="50000"/>
                  </a:schemeClr>
                </a:solidFill>
                <a:cs typeface="Titr" pitchFamily="2" charset="-78"/>
              </a:rPr>
              <a:t>در محله </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866343"/>
            <a:ext cx="3384376" cy="2531983"/>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911257"/>
            <a:ext cx="3379440" cy="2487069"/>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180" y="3861048"/>
            <a:ext cx="3382771" cy="2531982"/>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808" y="3922833"/>
            <a:ext cx="3569023" cy="2470197"/>
          </a:xfrm>
          <a:prstGeom prst="rect">
            <a:avLst/>
          </a:prstGeom>
        </p:spPr>
        <p:style>
          <a:lnRef idx="2">
            <a:schemeClr val="dk1"/>
          </a:lnRef>
          <a:fillRef idx="1">
            <a:schemeClr val="lt1"/>
          </a:fillRef>
          <a:effectRef idx="0">
            <a:schemeClr val="dk1"/>
          </a:effectRef>
          <a:fontRef idx="minor">
            <a:schemeClr val="dk1"/>
          </a:fontRef>
        </p:style>
      </p:pic>
      <p:cxnSp>
        <p:nvCxnSpPr>
          <p:cNvPr id="10" name="Straight Connector 9"/>
          <p:cNvCxnSpPr/>
          <p:nvPr/>
        </p:nvCxnSpPr>
        <p:spPr>
          <a:xfrm flipH="1">
            <a:off x="2555776" y="911257"/>
            <a:ext cx="576064" cy="789551"/>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55776" y="1700808"/>
            <a:ext cx="0" cy="64807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2411760" y="2348880"/>
            <a:ext cx="144016"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V="1">
            <a:off x="2411760" y="2154791"/>
            <a:ext cx="0" cy="194089"/>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a:off x="2267744" y="2132334"/>
            <a:ext cx="144016" cy="2245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V="1">
            <a:off x="2267744" y="1916832"/>
            <a:ext cx="0" cy="22673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H="1">
            <a:off x="2051720" y="1916832"/>
            <a:ext cx="216024" cy="33500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H="1">
            <a:off x="6588224" y="866343"/>
            <a:ext cx="504056" cy="54643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6588224" y="1412776"/>
            <a:ext cx="0" cy="288032"/>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H="1">
            <a:off x="6300192" y="1700808"/>
            <a:ext cx="288032" cy="216024"/>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V="1">
            <a:off x="6300192" y="866343"/>
            <a:ext cx="0" cy="1050489"/>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V="1">
            <a:off x="6300192" y="911257"/>
            <a:ext cx="0" cy="14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84168" y="866343"/>
            <a:ext cx="216024" cy="273216"/>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6084168" y="1139559"/>
            <a:ext cx="0" cy="273217"/>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a:off x="5580112" y="1412776"/>
            <a:ext cx="504056" cy="719558"/>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1443635" y="4077072"/>
            <a:ext cx="936104" cy="864096"/>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2411760" y="407707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V="1">
            <a:off x="2411760" y="4365104"/>
            <a:ext cx="249559" cy="14401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2661320" y="4365104"/>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V="1">
            <a:off x="2661320" y="4077072"/>
            <a:ext cx="1689720" cy="72008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flipV="1">
            <a:off x="5286075" y="5064995"/>
            <a:ext cx="360932" cy="185871"/>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V="1">
            <a:off x="5647007" y="4797152"/>
            <a:ext cx="0" cy="267843"/>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flipV="1">
            <a:off x="5647007" y="4437112"/>
            <a:ext cx="797201" cy="36004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6444208" y="4437112"/>
            <a:ext cx="648072" cy="72008"/>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flipV="1">
            <a:off x="7092280" y="407707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V="1">
            <a:off x="7092280" y="3861048"/>
            <a:ext cx="360040" cy="21602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92406722"/>
      </p:ext>
    </p:extLst>
  </p:cSld>
  <p:clrMapOvr>
    <a:masterClrMapping/>
  </p:clrMapOvr>
  <p:transition spd="slow">
    <p:cove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680" y="980728"/>
            <a:ext cx="8305800" cy="1143000"/>
          </a:xfrm>
        </p:spPr>
        <p:txBody>
          <a:bodyPr/>
          <a:lstStyle/>
          <a:p>
            <a:r>
              <a:rPr lang="fa-IR" sz="2400" dirty="0" smtClean="0">
                <a:solidFill>
                  <a:schemeClr val="tx1">
                    <a:lumMod val="95000"/>
                    <a:lumOff val="5000"/>
                  </a:schemeClr>
                </a:solidFill>
                <a:latin typeface="Arial" pitchFamily="34" charset="0"/>
                <a:cs typeface="Arial" pitchFamily="34" charset="0"/>
              </a:rPr>
              <a:t>وجود ساختمانهائی با ارتفاعات متفاوت</a:t>
            </a:r>
            <a:endParaRPr lang="en-US" sz="2400" dirty="0">
              <a:solidFill>
                <a:schemeClr val="tx1">
                  <a:lumMod val="95000"/>
                  <a:lumOff val="5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059832" y="238189"/>
            <a:ext cx="5832648" cy="584775"/>
          </a:xfrm>
          <a:prstGeom prst="rect">
            <a:avLst/>
          </a:prstGeom>
        </p:spPr>
        <p:txBody>
          <a:bodyPr wrap="square">
            <a:spAutoFit/>
          </a:bodyPr>
          <a:lstStyle/>
          <a:p>
            <a:r>
              <a:rPr lang="fa-IR" sz="3200" dirty="0">
                <a:solidFill>
                  <a:schemeClr val="accent2">
                    <a:lumMod val="50000"/>
                  </a:schemeClr>
                </a:solidFill>
                <a:cs typeface="Titr" pitchFamily="2" charset="-78"/>
              </a:rPr>
              <a:t>خط آسمان نا هماهنگ در </a:t>
            </a:r>
            <a:r>
              <a:rPr lang="fa-IR" sz="3200" dirty="0" smtClean="0">
                <a:solidFill>
                  <a:schemeClr val="accent2">
                    <a:lumMod val="50000"/>
                  </a:schemeClr>
                </a:solidFill>
                <a:cs typeface="Titr" pitchFamily="2" charset="-78"/>
              </a:rPr>
              <a:t>مرکز محله </a:t>
            </a:r>
            <a:endParaRPr lang="en-US" sz="3200"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89628"/>
            <a:ext cx="6552728" cy="4884469"/>
          </a:xfrm>
          <a:prstGeom prst="rect">
            <a:avLst/>
          </a:prstGeom>
        </p:spPr>
        <p:style>
          <a:lnRef idx="2">
            <a:schemeClr val="dk1"/>
          </a:lnRef>
          <a:fillRef idx="1">
            <a:schemeClr val="lt1"/>
          </a:fillRef>
          <a:effectRef idx="0">
            <a:schemeClr val="dk1"/>
          </a:effectRef>
          <a:fontRef idx="minor">
            <a:schemeClr val="dk1"/>
          </a:fontRef>
        </p:style>
      </p:pic>
      <p:cxnSp>
        <p:nvCxnSpPr>
          <p:cNvPr id="54" name="Straight Connector 53"/>
          <p:cNvCxnSpPr/>
          <p:nvPr/>
        </p:nvCxnSpPr>
        <p:spPr>
          <a:xfrm flipH="1">
            <a:off x="7596336" y="4221088"/>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6" name="Straight Connector 55"/>
          <p:cNvCxnSpPr/>
          <p:nvPr/>
        </p:nvCxnSpPr>
        <p:spPr>
          <a:xfrm flipV="1">
            <a:off x="7596336" y="3931862"/>
            <a:ext cx="0" cy="289226"/>
          </a:xfrm>
          <a:prstGeom prst="line">
            <a:avLst/>
          </a:prstGeom>
        </p:spPr>
        <p:style>
          <a:lnRef idx="2">
            <a:schemeClr val="accent2"/>
          </a:lnRef>
          <a:fillRef idx="0">
            <a:schemeClr val="accent2"/>
          </a:fillRef>
          <a:effectRef idx="1">
            <a:schemeClr val="accent2"/>
          </a:effectRef>
          <a:fontRef idx="minor">
            <a:schemeClr val="tx1"/>
          </a:fontRef>
        </p:style>
      </p:cxnSp>
      <p:cxnSp>
        <p:nvCxnSpPr>
          <p:cNvPr id="58" name="Straight Connector 57"/>
          <p:cNvCxnSpPr/>
          <p:nvPr/>
        </p:nvCxnSpPr>
        <p:spPr>
          <a:xfrm flipH="1">
            <a:off x="6876256" y="3931862"/>
            <a:ext cx="7200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a:off x="6876256" y="3931862"/>
            <a:ext cx="0" cy="361234"/>
          </a:xfrm>
          <a:prstGeom prst="line">
            <a:avLst/>
          </a:prstGeom>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flipH="1">
            <a:off x="5508104" y="4293096"/>
            <a:ext cx="13681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V="1">
            <a:off x="5508104" y="3284984"/>
            <a:ext cx="0" cy="1008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flipH="1">
            <a:off x="5220072" y="3284984"/>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flipV="1">
            <a:off x="5220072" y="1988840"/>
            <a:ext cx="0" cy="1296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70" name="Straight Connector 69"/>
          <p:cNvCxnSpPr/>
          <p:nvPr/>
        </p:nvCxnSpPr>
        <p:spPr>
          <a:xfrm flipH="1">
            <a:off x="4355976" y="1988840"/>
            <a:ext cx="8640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2" name="Straight Connector 71"/>
          <p:cNvCxnSpPr/>
          <p:nvPr/>
        </p:nvCxnSpPr>
        <p:spPr>
          <a:xfrm flipV="1">
            <a:off x="4355976" y="1772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flipH="1">
            <a:off x="4067944" y="1772816"/>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6" name="Straight Connector 75"/>
          <p:cNvCxnSpPr/>
          <p:nvPr/>
        </p:nvCxnSpPr>
        <p:spPr>
          <a:xfrm flipV="1">
            <a:off x="4067944" y="1628800"/>
            <a:ext cx="0" cy="144016"/>
          </a:xfrm>
          <a:prstGeom prst="line">
            <a:avLst/>
          </a:prstGeom>
        </p:spPr>
        <p:style>
          <a:lnRef idx="2">
            <a:schemeClr val="accent2"/>
          </a:lnRef>
          <a:fillRef idx="0">
            <a:schemeClr val="accent2"/>
          </a:fillRef>
          <a:effectRef idx="1">
            <a:schemeClr val="accent2"/>
          </a:effectRef>
          <a:fontRef idx="minor">
            <a:schemeClr val="tx1"/>
          </a:fontRef>
        </p:style>
      </p:cxnSp>
      <p:cxnSp>
        <p:nvCxnSpPr>
          <p:cNvPr id="78" name="Straight Connector 77"/>
          <p:cNvCxnSpPr/>
          <p:nvPr/>
        </p:nvCxnSpPr>
        <p:spPr>
          <a:xfrm flipH="1">
            <a:off x="3635896" y="1628800"/>
            <a:ext cx="43204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V="1">
            <a:off x="3635896" y="1489628"/>
            <a:ext cx="0" cy="139172"/>
          </a:xfrm>
          <a:prstGeom prst="line">
            <a:avLst/>
          </a:prstGeom>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flipH="1">
            <a:off x="3275856" y="1489628"/>
            <a:ext cx="3600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4" name="Straight Connector 83"/>
          <p:cNvCxnSpPr/>
          <p:nvPr/>
        </p:nvCxnSpPr>
        <p:spPr>
          <a:xfrm>
            <a:off x="3275856" y="1489628"/>
            <a:ext cx="0" cy="643228"/>
          </a:xfrm>
          <a:prstGeom prst="line">
            <a:avLst/>
          </a:prstGeom>
        </p:spPr>
        <p:style>
          <a:lnRef idx="2">
            <a:schemeClr val="accent2"/>
          </a:lnRef>
          <a:fillRef idx="0">
            <a:schemeClr val="accent2"/>
          </a:fillRef>
          <a:effectRef idx="1">
            <a:schemeClr val="accent2"/>
          </a:effectRef>
          <a:fontRef idx="minor">
            <a:schemeClr val="tx1"/>
          </a:fontRef>
        </p:style>
      </p:cxnSp>
      <p:cxnSp>
        <p:nvCxnSpPr>
          <p:cNvPr id="86" name="Straight Connector 85"/>
          <p:cNvCxnSpPr/>
          <p:nvPr/>
        </p:nvCxnSpPr>
        <p:spPr>
          <a:xfrm>
            <a:off x="3275856" y="2132856"/>
            <a:ext cx="0" cy="504056"/>
          </a:xfrm>
          <a:prstGeom prst="line">
            <a:avLst/>
          </a:prstGeom>
        </p:spPr>
        <p:style>
          <a:lnRef idx="2">
            <a:schemeClr val="accent2"/>
          </a:lnRef>
          <a:fillRef idx="0">
            <a:schemeClr val="accent2"/>
          </a:fillRef>
          <a:effectRef idx="1">
            <a:schemeClr val="accent2"/>
          </a:effectRef>
          <a:fontRef idx="minor">
            <a:schemeClr val="tx1"/>
          </a:fontRef>
        </p:style>
      </p:cxnSp>
      <p:cxnSp>
        <p:nvCxnSpPr>
          <p:cNvPr id="88" name="Straight Connector 87"/>
          <p:cNvCxnSpPr/>
          <p:nvPr/>
        </p:nvCxnSpPr>
        <p:spPr>
          <a:xfrm flipH="1">
            <a:off x="3059832" y="2636912"/>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flipV="1">
            <a:off x="3059832" y="1559214"/>
            <a:ext cx="0" cy="1077698"/>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flipH="1" flipV="1">
            <a:off x="2699792" y="1489628"/>
            <a:ext cx="360040" cy="6958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1997784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680" y="980728"/>
            <a:ext cx="8305800" cy="1143000"/>
          </a:xfrm>
        </p:spPr>
        <p:txBody>
          <a:bodyPr/>
          <a:lstStyle/>
          <a:p>
            <a:r>
              <a:rPr lang="fa-IR" sz="2400" dirty="0" smtClean="0">
                <a:solidFill>
                  <a:schemeClr val="tx1">
                    <a:lumMod val="95000"/>
                    <a:lumOff val="5000"/>
                  </a:schemeClr>
                </a:solidFill>
                <a:latin typeface="Arial" pitchFamily="34" charset="0"/>
                <a:cs typeface="Arial" pitchFamily="34" charset="0"/>
              </a:rPr>
              <a:t>وجود ساختمانهائی با ارتفاعات متفاوت</a:t>
            </a:r>
            <a:endParaRPr lang="en-US" sz="2400" dirty="0">
              <a:solidFill>
                <a:schemeClr val="tx1">
                  <a:lumMod val="95000"/>
                  <a:lumOff val="5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059832" y="238189"/>
            <a:ext cx="5832648" cy="584775"/>
          </a:xfrm>
          <a:prstGeom prst="rect">
            <a:avLst/>
          </a:prstGeom>
        </p:spPr>
        <p:txBody>
          <a:bodyPr wrap="square">
            <a:spAutoFit/>
          </a:bodyPr>
          <a:lstStyle/>
          <a:p>
            <a:r>
              <a:rPr lang="fa-IR" sz="3200" dirty="0">
                <a:solidFill>
                  <a:schemeClr val="accent2">
                    <a:lumMod val="50000"/>
                  </a:schemeClr>
                </a:solidFill>
                <a:cs typeface="Titr" pitchFamily="2" charset="-78"/>
              </a:rPr>
              <a:t>خط آسمان نا هماهنگ در </a:t>
            </a:r>
            <a:r>
              <a:rPr lang="fa-IR" sz="3200" dirty="0" smtClean="0">
                <a:solidFill>
                  <a:schemeClr val="accent2">
                    <a:lumMod val="50000"/>
                  </a:schemeClr>
                </a:solidFill>
                <a:cs typeface="Titr" pitchFamily="2" charset="-78"/>
              </a:rPr>
              <a:t>مرکز محله </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628800"/>
            <a:ext cx="5998245" cy="4493204"/>
          </a:xfrm>
          <a:prstGeom prst="rect">
            <a:avLst/>
          </a:prstGeom>
        </p:spPr>
        <p:style>
          <a:lnRef idx="2">
            <a:schemeClr val="dk1"/>
          </a:lnRef>
          <a:fillRef idx="1">
            <a:schemeClr val="lt1"/>
          </a:fillRef>
          <a:effectRef idx="0">
            <a:schemeClr val="dk1"/>
          </a:effectRef>
          <a:fontRef idx="minor">
            <a:schemeClr val="dk1"/>
          </a:fontRef>
        </p:style>
      </p:pic>
      <p:cxnSp>
        <p:nvCxnSpPr>
          <p:cNvPr id="7" name="Straight Connector 6"/>
          <p:cNvCxnSpPr/>
          <p:nvPr/>
        </p:nvCxnSpPr>
        <p:spPr>
          <a:xfrm>
            <a:off x="1547664" y="4005064"/>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1835696" y="2708920"/>
            <a:ext cx="0" cy="1296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1835696" y="2708920"/>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2915816" y="2708920"/>
            <a:ext cx="0" cy="648072"/>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2915816" y="3356992"/>
            <a:ext cx="1800200" cy="7200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4716016" y="2852936"/>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4716016" y="2852936"/>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p:cNvCxnSpPr/>
          <p:nvPr/>
        </p:nvCxnSpPr>
        <p:spPr>
          <a:xfrm flipV="1">
            <a:off x="5796136" y="2492896"/>
            <a:ext cx="0" cy="36004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a:off x="5796136" y="2492896"/>
            <a:ext cx="8640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7" name="Straight Connector 46"/>
          <p:cNvCxnSpPr/>
          <p:nvPr/>
        </p:nvCxnSpPr>
        <p:spPr>
          <a:xfrm>
            <a:off x="6660232" y="2492896"/>
            <a:ext cx="0" cy="630070"/>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a:off x="6660232" y="3122966"/>
            <a:ext cx="57606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58819021"/>
      </p:ext>
    </p:extLst>
  </p:cSld>
  <p:clrMapOvr>
    <a:masterClrMapping/>
  </p:clrMapOvr>
  <p:transition spd="slow">
    <p:cove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04664"/>
            <a:ext cx="8305800" cy="1143000"/>
          </a:xfrm>
        </p:spPr>
        <p:txBody>
          <a:bodyPr/>
          <a:lstStyle/>
          <a:p>
            <a:r>
              <a:rPr lang="fa-IR" dirty="0" smtClean="0">
                <a:solidFill>
                  <a:schemeClr val="accent2">
                    <a:lumMod val="50000"/>
                  </a:schemeClr>
                </a:solidFill>
                <a:latin typeface="Arial" pitchFamily="34" charset="0"/>
                <a:cs typeface="Arial" pitchFamily="34" charset="0"/>
              </a:rPr>
              <a:t>خط آسمان ساختمانهای مجاور یکدیگر و مشرف به مرکز محله می بایست هم باد باشند و خط آسمان جداره بناهای مرکز محله هماهنگ باشند (پاکزاد)که در آنچه مشاهده می شودمر کز محله کلپا خط آسمان نا هماهنگ وجود دارد.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385" y="1484784"/>
            <a:ext cx="3955157" cy="1407420"/>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84784"/>
            <a:ext cx="3948554" cy="149253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7006" y="5253547"/>
            <a:ext cx="3955156" cy="1402734"/>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243419"/>
            <a:ext cx="3955156" cy="1402734"/>
          </a:xfrm>
          <a:prstGeom prst="rect">
            <a:avLst/>
          </a:prstGeom>
        </p:spPr>
        <p:style>
          <a:lnRef idx="2">
            <a:schemeClr val="dk1"/>
          </a:lnRef>
          <a:fillRef idx="1">
            <a:schemeClr val="lt1"/>
          </a:fillRef>
          <a:effectRef idx="0">
            <a:schemeClr val="dk1"/>
          </a:effectRef>
          <a:fontRef idx="minor">
            <a:schemeClr val="dk1"/>
          </a:fontRef>
        </p:style>
      </p:pic>
      <p:sp>
        <p:nvSpPr>
          <p:cNvPr id="14" name="Subtitle 2"/>
          <p:cNvSpPr txBox="1">
            <a:spLocks/>
          </p:cNvSpPr>
          <p:nvPr/>
        </p:nvSpPr>
        <p:spPr>
          <a:xfrm>
            <a:off x="1758404" y="3717032"/>
            <a:ext cx="5040560" cy="42114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endParaRPr lang="en-US" sz="2400" dirty="0">
              <a:solidFill>
                <a:schemeClr val="tx1">
                  <a:lumMod val="95000"/>
                  <a:lumOff val="5000"/>
                </a:schemeClr>
              </a:solidFill>
              <a:latin typeface="Arial" pitchFamily="34" charset="0"/>
              <a:cs typeface="Arial"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22" y="3117518"/>
            <a:ext cx="6768752" cy="1997864"/>
          </a:xfrm>
          <a:prstGeom prst="rect">
            <a:avLst/>
          </a:prstGeom>
        </p:spPr>
      </p:pic>
    </p:spTree>
    <p:extLst>
      <p:ext uri="{BB962C8B-B14F-4D97-AF65-F5344CB8AC3E}">
        <p14:creationId xmlns:p14="http://schemas.microsoft.com/office/powerpoint/2010/main" val="3735253987"/>
      </p:ext>
    </p:extLst>
  </p:cSld>
  <p:clrMapOvr>
    <a:masterClrMapping/>
  </p:clrMapOvr>
  <p:transition spd="slow">
    <p:cove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204" y="238189"/>
            <a:ext cx="2376264" cy="584775"/>
          </a:xfrm>
          <a:prstGeom prst="rect">
            <a:avLst/>
          </a:prstGeom>
        </p:spPr>
        <p:txBody>
          <a:bodyPr wrap="square">
            <a:spAutoFit/>
          </a:bodyPr>
          <a:lstStyle/>
          <a:p>
            <a:r>
              <a:rPr lang="fa-IR" sz="3200" dirty="0" smtClean="0">
                <a:solidFill>
                  <a:schemeClr val="accent2">
                    <a:lumMod val="50000"/>
                  </a:schemeClr>
                </a:solidFill>
                <a:cs typeface="Titr" pitchFamily="2" charset="-78"/>
              </a:rPr>
              <a:t>تناسبات بصری:</a:t>
            </a:r>
            <a:endParaRPr lang="en-US" sz="3200"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32" y="1489627"/>
            <a:ext cx="6552728" cy="4884469"/>
          </a:xfrm>
          <a:prstGeom prst="rect">
            <a:avLst/>
          </a:prstGeom>
        </p:spPr>
        <p:style>
          <a:lnRef idx="2">
            <a:schemeClr val="dk1"/>
          </a:lnRef>
          <a:fillRef idx="1">
            <a:schemeClr val="lt1"/>
          </a:fillRef>
          <a:effectRef idx="0">
            <a:schemeClr val="dk1"/>
          </a:effectRef>
          <a:fontRef idx="minor">
            <a:schemeClr val="dk1"/>
          </a:fontRef>
        </p:style>
      </p:pic>
      <p:cxnSp>
        <p:nvCxnSpPr>
          <p:cNvPr id="54" name="Straight Connector 53"/>
          <p:cNvCxnSpPr/>
          <p:nvPr/>
        </p:nvCxnSpPr>
        <p:spPr>
          <a:xfrm flipH="1">
            <a:off x="6696236" y="4221087"/>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6" name="Straight Connector 55"/>
          <p:cNvCxnSpPr/>
          <p:nvPr/>
        </p:nvCxnSpPr>
        <p:spPr>
          <a:xfrm flipV="1">
            <a:off x="6696236" y="3931861"/>
            <a:ext cx="0" cy="289226"/>
          </a:xfrm>
          <a:prstGeom prst="line">
            <a:avLst/>
          </a:prstGeom>
        </p:spPr>
        <p:style>
          <a:lnRef idx="2">
            <a:schemeClr val="accent2"/>
          </a:lnRef>
          <a:fillRef idx="0">
            <a:schemeClr val="accent2"/>
          </a:fillRef>
          <a:effectRef idx="1">
            <a:schemeClr val="accent2"/>
          </a:effectRef>
          <a:fontRef idx="minor">
            <a:schemeClr val="tx1"/>
          </a:fontRef>
        </p:style>
      </p:cxnSp>
      <p:cxnSp>
        <p:nvCxnSpPr>
          <p:cNvPr id="58" name="Straight Connector 57"/>
          <p:cNvCxnSpPr/>
          <p:nvPr/>
        </p:nvCxnSpPr>
        <p:spPr>
          <a:xfrm flipH="1">
            <a:off x="5976156" y="3931861"/>
            <a:ext cx="7200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a:off x="5976156" y="3931861"/>
            <a:ext cx="0" cy="361234"/>
          </a:xfrm>
          <a:prstGeom prst="line">
            <a:avLst/>
          </a:prstGeom>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flipH="1">
            <a:off x="4608004" y="4293095"/>
            <a:ext cx="13681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V="1">
            <a:off x="4608004" y="3284983"/>
            <a:ext cx="0" cy="1008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flipH="1">
            <a:off x="4319972" y="3284983"/>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flipV="1">
            <a:off x="4319972" y="1988839"/>
            <a:ext cx="0" cy="1296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70" name="Straight Connector 69"/>
          <p:cNvCxnSpPr/>
          <p:nvPr/>
        </p:nvCxnSpPr>
        <p:spPr>
          <a:xfrm flipH="1">
            <a:off x="3455876" y="1988839"/>
            <a:ext cx="8640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2" name="Straight Connector 71"/>
          <p:cNvCxnSpPr/>
          <p:nvPr/>
        </p:nvCxnSpPr>
        <p:spPr>
          <a:xfrm flipV="1">
            <a:off x="3455876" y="1772815"/>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flipH="1">
            <a:off x="3167844" y="1772815"/>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6" name="Straight Connector 75"/>
          <p:cNvCxnSpPr/>
          <p:nvPr/>
        </p:nvCxnSpPr>
        <p:spPr>
          <a:xfrm flipV="1">
            <a:off x="3167844" y="1628799"/>
            <a:ext cx="0" cy="144016"/>
          </a:xfrm>
          <a:prstGeom prst="line">
            <a:avLst/>
          </a:prstGeom>
        </p:spPr>
        <p:style>
          <a:lnRef idx="2">
            <a:schemeClr val="accent2"/>
          </a:lnRef>
          <a:fillRef idx="0">
            <a:schemeClr val="accent2"/>
          </a:fillRef>
          <a:effectRef idx="1">
            <a:schemeClr val="accent2"/>
          </a:effectRef>
          <a:fontRef idx="minor">
            <a:schemeClr val="tx1"/>
          </a:fontRef>
        </p:style>
      </p:cxnSp>
      <p:cxnSp>
        <p:nvCxnSpPr>
          <p:cNvPr id="78" name="Straight Connector 77"/>
          <p:cNvCxnSpPr/>
          <p:nvPr/>
        </p:nvCxnSpPr>
        <p:spPr>
          <a:xfrm flipH="1">
            <a:off x="2735796" y="1628799"/>
            <a:ext cx="43204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V="1">
            <a:off x="2735796" y="1489627"/>
            <a:ext cx="0" cy="139172"/>
          </a:xfrm>
          <a:prstGeom prst="line">
            <a:avLst/>
          </a:prstGeom>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flipH="1">
            <a:off x="2375756" y="1489627"/>
            <a:ext cx="3600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4" name="Straight Connector 83"/>
          <p:cNvCxnSpPr/>
          <p:nvPr/>
        </p:nvCxnSpPr>
        <p:spPr>
          <a:xfrm>
            <a:off x="2375756" y="1489627"/>
            <a:ext cx="0" cy="643228"/>
          </a:xfrm>
          <a:prstGeom prst="line">
            <a:avLst/>
          </a:prstGeom>
        </p:spPr>
        <p:style>
          <a:lnRef idx="2">
            <a:schemeClr val="accent2"/>
          </a:lnRef>
          <a:fillRef idx="0">
            <a:schemeClr val="accent2"/>
          </a:fillRef>
          <a:effectRef idx="1">
            <a:schemeClr val="accent2"/>
          </a:effectRef>
          <a:fontRef idx="minor">
            <a:schemeClr val="tx1"/>
          </a:fontRef>
        </p:style>
      </p:cxnSp>
      <p:cxnSp>
        <p:nvCxnSpPr>
          <p:cNvPr id="86" name="Straight Connector 85"/>
          <p:cNvCxnSpPr/>
          <p:nvPr/>
        </p:nvCxnSpPr>
        <p:spPr>
          <a:xfrm>
            <a:off x="2375756" y="2132855"/>
            <a:ext cx="0" cy="504056"/>
          </a:xfrm>
          <a:prstGeom prst="line">
            <a:avLst/>
          </a:prstGeom>
        </p:spPr>
        <p:style>
          <a:lnRef idx="2">
            <a:schemeClr val="accent2"/>
          </a:lnRef>
          <a:fillRef idx="0">
            <a:schemeClr val="accent2"/>
          </a:fillRef>
          <a:effectRef idx="1">
            <a:schemeClr val="accent2"/>
          </a:effectRef>
          <a:fontRef idx="minor">
            <a:schemeClr val="tx1"/>
          </a:fontRef>
        </p:style>
      </p:cxnSp>
      <p:cxnSp>
        <p:nvCxnSpPr>
          <p:cNvPr id="88" name="Straight Connector 87"/>
          <p:cNvCxnSpPr/>
          <p:nvPr/>
        </p:nvCxnSpPr>
        <p:spPr>
          <a:xfrm flipH="1">
            <a:off x="2159732" y="2636911"/>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flipV="1">
            <a:off x="2159732" y="1559213"/>
            <a:ext cx="0" cy="1077698"/>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flipH="1" flipV="1">
            <a:off x="1799692" y="1489627"/>
            <a:ext cx="360040" cy="69586"/>
          </a:xfrm>
          <a:prstGeom prst="line">
            <a:avLst/>
          </a:prstGeom>
        </p:spPr>
        <p:style>
          <a:lnRef idx="2">
            <a:schemeClr val="accent2"/>
          </a:lnRef>
          <a:fillRef idx="0">
            <a:schemeClr val="accent2"/>
          </a:fillRef>
          <a:effectRef idx="1">
            <a:schemeClr val="accent2"/>
          </a:effectRef>
          <a:fontRef idx="minor">
            <a:schemeClr val="tx1"/>
          </a:fontRef>
        </p:style>
      </p:cxnSp>
      <p:sp>
        <p:nvSpPr>
          <p:cNvPr id="5" name="Rectangle 4"/>
          <p:cNvSpPr/>
          <p:nvPr/>
        </p:nvSpPr>
        <p:spPr>
          <a:xfrm>
            <a:off x="7020272" y="1576823"/>
            <a:ext cx="1925960" cy="3416320"/>
          </a:xfrm>
          <a:prstGeom prst="rect">
            <a:avLst/>
          </a:prstGeom>
        </p:spPr>
        <p:txBody>
          <a:bodyPr wrap="square">
            <a:spAutoFit/>
          </a:bodyPr>
          <a:lstStyle/>
          <a:p>
            <a:pPr algn="just" rtl="1" eaLnBrk="0" hangingPunct="0">
              <a:buFontTx/>
              <a:buChar char="-"/>
              <a:defRPr/>
            </a:pPr>
            <a:r>
              <a:rPr lang="fa-IR" kern="0" dirty="0">
                <a:latin typeface="Arial" pitchFamily="34" charset="0"/>
                <a:cs typeface="Arial" pitchFamily="34" charset="0"/>
              </a:rPr>
              <a:t>خط آسمان و خط ترکیب نامتعادل در ابنیه</a:t>
            </a:r>
            <a:endParaRPr lang="fa-IR" dirty="0">
              <a:latin typeface="Arial" pitchFamily="34" charset="0"/>
              <a:cs typeface="Arial" pitchFamily="34" charset="0"/>
            </a:endParaRPr>
          </a:p>
          <a:p>
            <a:pPr algn="r" rtl="1" eaLnBrk="0" hangingPunct="0">
              <a:buFontTx/>
              <a:buChar char="-"/>
              <a:defRPr/>
            </a:pPr>
            <a:r>
              <a:rPr lang="fa-IR" kern="0" dirty="0">
                <a:latin typeface="Arial" pitchFamily="34" charset="0"/>
                <a:cs typeface="Arial" pitchFamily="34" charset="0"/>
              </a:rPr>
              <a:t> شکست ناگهانی خط آسمان </a:t>
            </a:r>
          </a:p>
          <a:p>
            <a:pPr algn="r" rtl="1" eaLnBrk="0" hangingPunct="0">
              <a:buFontTx/>
              <a:buChar char="-"/>
              <a:defRPr/>
            </a:pPr>
            <a:r>
              <a:rPr lang="fa-IR" kern="0" dirty="0">
                <a:latin typeface="Arial" pitchFamily="34" charset="0"/>
                <a:cs typeface="Arial" pitchFamily="34" charset="0"/>
              </a:rPr>
              <a:t> ناهماهنگی نماهای ابنیه نسبت به یکدیگر</a:t>
            </a:r>
          </a:p>
          <a:p>
            <a:pPr algn="r" rtl="1" eaLnBrk="0" hangingPunct="0">
              <a:buFontTx/>
              <a:buChar char="-"/>
              <a:defRPr/>
            </a:pPr>
            <a:r>
              <a:rPr lang="fa-IR" kern="0" dirty="0">
                <a:latin typeface="Arial" pitchFamily="34" charset="0"/>
                <a:cs typeface="Arial" pitchFamily="34" charset="0"/>
              </a:rPr>
              <a:t> عدم وجود تناسبات در اجزا و ارکان نماها</a:t>
            </a:r>
          </a:p>
          <a:p>
            <a:pPr algn="r" rtl="1" eaLnBrk="0" hangingPunct="0">
              <a:buFontTx/>
              <a:buChar char="-"/>
              <a:defRPr/>
            </a:pPr>
            <a:r>
              <a:rPr lang="fa-IR" kern="0" dirty="0">
                <a:latin typeface="Arial" pitchFamily="34" charset="0"/>
                <a:cs typeface="Arial" pitchFamily="34" charset="0"/>
              </a:rPr>
              <a:t> ریتم های افقی و عمودی نامتناسب </a:t>
            </a:r>
          </a:p>
          <a:p>
            <a:pPr algn="r" rtl="1" eaLnBrk="0" hangingPunct="0">
              <a:buFontTx/>
              <a:buChar char="-"/>
              <a:defRPr/>
            </a:pPr>
            <a:endParaRPr lang="fa-IR" kern="0" dirty="0">
              <a:latin typeface="Arial" pitchFamily="34" charset="0"/>
              <a:cs typeface="Arial" pitchFamily="34" charset="0"/>
            </a:endParaRPr>
          </a:p>
        </p:txBody>
      </p:sp>
    </p:spTree>
    <p:extLst>
      <p:ext uri="{BB962C8B-B14F-4D97-AF65-F5344CB8AC3E}">
        <p14:creationId xmlns:p14="http://schemas.microsoft.com/office/powerpoint/2010/main" val="4214948831"/>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404664"/>
            <a:ext cx="8305800" cy="1143000"/>
          </a:xfrm>
        </p:spPr>
        <p:txBody>
          <a:bodyPr/>
          <a:lstStyle/>
          <a:p>
            <a:r>
              <a:rPr lang="fa-IR" dirty="0" smtClean="0">
                <a:solidFill>
                  <a:schemeClr val="accent2">
                    <a:lumMod val="50000"/>
                  </a:schemeClr>
                </a:solidFill>
                <a:latin typeface="Arial" pitchFamily="34" charset="0"/>
                <a:cs typeface="Arial" pitchFamily="34" charset="0"/>
              </a:rPr>
              <a:t>وجود فواصل متعدد مابین ساختمانهاو اختلاف فاحش بین نماها و تغییرات ناگهانی در لبه قرنیز ساختمانها و باز بودن گوشه هاباعث ضعیف شدن کیفیت فضای محصور میشود.(توسلی)</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56792"/>
            <a:ext cx="3888432" cy="26244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56793"/>
            <a:ext cx="3888432" cy="2624449"/>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4365104"/>
            <a:ext cx="2907962" cy="2212039"/>
          </a:xfrm>
          <a:prstGeom prst="rect">
            <a:avLst/>
          </a:prstGeom>
        </p:spPr>
        <p:style>
          <a:lnRef idx="2">
            <a:schemeClr val="dk1"/>
          </a:lnRef>
          <a:fillRef idx="1">
            <a:schemeClr val="lt1"/>
          </a:fillRef>
          <a:effectRef idx="0">
            <a:schemeClr val="dk1"/>
          </a:effectRef>
          <a:fontRef idx="minor">
            <a:schemeClr val="dk1"/>
          </a:fontRef>
        </p:style>
      </p:pic>
      <p:sp>
        <p:nvSpPr>
          <p:cNvPr id="10" name="Subtitle 2"/>
          <p:cNvSpPr txBox="1">
            <a:spLocks/>
          </p:cNvSpPr>
          <p:nvPr/>
        </p:nvSpPr>
        <p:spPr>
          <a:xfrm>
            <a:off x="4438600" y="4899623"/>
            <a:ext cx="47054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ساختمانهای بلند مرتبه نا هماهنگ با بافت مرکز محله محصوریت فضا را نا متناسب می کند.</a:t>
            </a:r>
            <a:endParaRPr lang="en-US"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012786665"/>
      </p:ext>
    </p:extLst>
  </p:cSld>
  <p:clrMapOvr>
    <a:masterClrMapping/>
  </p:clrMapOvr>
  <p:transition spd="slow">
    <p:cove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2040" y="332656"/>
            <a:ext cx="3888432" cy="561995"/>
          </a:xfrm>
        </p:spPr>
        <p:txBody>
          <a:bodyPr/>
          <a:lstStyle/>
          <a:p>
            <a:r>
              <a:rPr lang="fa-IR" sz="3600" dirty="0" smtClean="0">
                <a:solidFill>
                  <a:schemeClr val="tx1"/>
                </a:solidFill>
                <a:cs typeface="Titr" pitchFamily="2" charset="-78"/>
              </a:rPr>
              <a:t>سطح کدر و شفاف :</a:t>
            </a:r>
            <a:endParaRPr lang="en-US" sz="3600" dirty="0">
              <a:solidFill>
                <a:schemeClr val="tx1"/>
              </a:solidFill>
              <a:cs typeface="Titr" pitchFamily="2" charset="-78"/>
            </a:endParaRPr>
          </a:p>
        </p:txBody>
      </p:sp>
      <p:sp>
        <p:nvSpPr>
          <p:cNvPr id="4" name="Subtitle 3"/>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980728"/>
            <a:ext cx="7890019" cy="5256584"/>
          </a:xfrm>
          <a:prstGeom prst="rect">
            <a:avLst/>
          </a:prstGeom>
        </p:spPr>
        <p:style>
          <a:lnRef idx="2">
            <a:schemeClr val="dk1"/>
          </a:lnRef>
          <a:fillRef idx="1">
            <a:schemeClr val="lt1"/>
          </a:fillRef>
          <a:effectRef idx="0">
            <a:schemeClr val="dk1"/>
          </a:effectRef>
          <a:fontRef idx="minor">
            <a:schemeClr val="dk1"/>
          </a:fontRef>
        </p:style>
      </p:pic>
      <p:sp>
        <p:nvSpPr>
          <p:cNvPr id="5" name="Rectangle 4"/>
          <p:cNvSpPr/>
          <p:nvPr/>
        </p:nvSpPr>
        <p:spPr>
          <a:xfrm>
            <a:off x="3635896" y="1772816"/>
            <a:ext cx="792088" cy="108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tangle 5"/>
          <p:cNvSpPr/>
          <p:nvPr/>
        </p:nvSpPr>
        <p:spPr>
          <a:xfrm>
            <a:off x="5004048" y="2636912"/>
            <a:ext cx="216024" cy="4320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5508104" y="2636912"/>
            <a:ext cx="576064" cy="792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6228184" y="2636912"/>
            <a:ext cx="648072" cy="792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p:cNvSpPr/>
          <p:nvPr/>
        </p:nvSpPr>
        <p:spPr>
          <a:xfrm>
            <a:off x="7092280" y="2636912"/>
            <a:ext cx="936104"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p:cNvSpPr/>
          <p:nvPr/>
        </p:nvSpPr>
        <p:spPr>
          <a:xfrm>
            <a:off x="3635896" y="3356992"/>
            <a:ext cx="792088" cy="10081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p:cNvSpPr/>
          <p:nvPr/>
        </p:nvSpPr>
        <p:spPr>
          <a:xfrm>
            <a:off x="2771800" y="2312876"/>
            <a:ext cx="432048" cy="10441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2267744" y="2492896"/>
            <a:ext cx="288032" cy="8640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Title 1"/>
          <p:cNvSpPr txBox="1">
            <a:spLocks/>
          </p:cNvSpPr>
          <p:nvPr/>
        </p:nvSpPr>
        <p:spPr>
          <a:xfrm>
            <a:off x="4932040" y="332656"/>
            <a:ext cx="3888432" cy="561995"/>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tx1"/>
                </a:solidFill>
                <a:cs typeface="Titr" pitchFamily="2" charset="-78"/>
              </a:rPr>
              <a:t>سطح کدر و شفاف :</a:t>
            </a:r>
            <a:endParaRPr lang="fa-IR" sz="36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24744"/>
            <a:ext cx="7974804" cy="5107459"/>
          </a:xfrm>
          <a:prstGeom prst="rect">
            <a:avLst/>
          </a:prstGeom>
        </p:spPr>
      </p:pic>
      <p:sp>
        <p:nvSpPr>
          <p:cNvPr id="6" name="Rectangle 5"/>
          <p:cNvSpPr/>
          <p:nvPr/>
        </p:nvSpPr>
        <p:spPr>
          <a:xfrm>
            <a:off x="2411760" y="2564904"/>
            <a:ext cx="1224136" cy="792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3923928" y="1556792"/>
            <a:ext cx="747042" cy="12241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3995936" y="3212976"/>
            <a:ext cx="675034"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p:cNvSpPr/>
          <p:nvPr/>
        </p:nvSpPr>
        <p:spPr>
          <a:xfrm>
            <a:off x="5004048" y="2780928"/>
            <a:ext cx="864096" cy="792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p:cNvSpPr/>
          <p:nvPr/>
        </p:nvSpPr>
        <p:spPr>
          <a:xfrm>
            <a:off x="4932040" y="4293096"/>
            <a:ext cx="1080120" cy="108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p:cNvSpPr/>
          <p:nvPr/>
        </p:nvSpPr>
        <p:spPr>
          <a:xfrm>
            <a:off x="2411760" y="4420482"/>
            <a:ext cx="1224136" cy="10081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5" name="Title 1"/>
          <p:cNvSpPr txBox="1">
            <a:spLocks/>
          </p:cNvSpPr>
          <p:nvPr/>
        </p:nvSpPr>
        <p:spPr>
          <a:xfrm>
            <a:off x="4932040" y="332656"/>
            <a:ext cx="3888432" cy="561995"/>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tx1"/>
                </a:solidFill>
                <a:cs typeface="Titr" pitchFamily="2" charset="-78"/>
              </a:rPr>
              <a:t>سطح کدر و شفاف :</a:t>
            </a:r>
            <a:endParaRPr lang="fa-IR" sz="3600" dirty="0">
              <a:solidFill>
                <a:schemeClr val="tx1"/>
              </a:solidFill>
              <a:cs typeface="Titr"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894651"/>
            <a:ext cx="6873949" cy="5214351"/>
          </a:xfrm>
          <a:prstGeom prst="rect">
            <a:avLst/>
          </a:prstGeom>
        </p:spPr>
        <p:style>
          <a:lnRef idx="2">
            <a:schemeClr val="dk1"/>
          </a:lnRef>
          <a:fillRef idx="1">
            <a:schemeClr val="lt1"/>
          </a:fillRef>
          <a:effectRef idx="0">
            <a:schemeClr val="dk1"/>
          </a:effectRef>
          <a:fontRef idx="minor">
            <a:schemeClr val="dk1"/>
          </a:fontRef>
        </p:style>
      </p:pic>
      <p:sp>
        <p:nvSpPr>
          <p:cNvPr id="6" name="Rectangle 5"/>
          <p:cNvSpPr/>
          <p:nvPr/>
        </p:nvSpPr>
        <p:spPr>
          <a:xfrm>
            <a:off x="2195736" y="2780928"/>
            <a:ext cx="288032" cy="72089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2915816" y="2780928"/>
            <a:ext cx="360040" cy="6480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3635896" y="2564904"/>
            <a:ext cx="576064" cy="9369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p:cNvSpPr/>
          <p:nvPr/>
        </p:nvSpPr>
        <p:spPr>
          <a:xfrm>
            <a:off x="5580112" y="2204864"/>
            <a:ext cx="648072" cy="1080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p:cNvSpPr/>
          <p:nvPr/>
        </p:nvSpPr>
        <p:spPr>
          <a:xfrm>
            <a:off x="4499992" y="2564904"/>
            <a:ext cx="268622" cy="5764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p:cNvSpPr/>
          <p:nvPr/>
        </p:nvSpPr>
        <p:spPr>
          <a:xfrm>
            <a:off x="5220072" y="4437112"/>
            <a:ext cx="1368152" cy="15121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4067944" y="4221088"/>
            <a:ext cx="700670" cy="17281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p:cNvSpPr/>
          <p:nvPr/>
        </p:nvSpPr>
        <p:spPr>
          <a:xfrm>
            <a:off x="2627784" y="4725144"/>
            <a:ext cx="468052" cy="9361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1691680" y="4653136"/>
            <a:ext cx="792088" cy="9361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p:txBody>
          <a:bodyPr/>
          <a:lstStyle/>
          <a:p>
            <a:endParaRPr lang="en-US" dirty="0"/>
          </a:p>
        </p:txBody>
      </p:sp>
      <p:sp>
        <p:nvSpPr>
          <p:cNvPr id="3" name="Rectangle 2"/>
          <p:cNvSpPr/>
          <p:nvPr/>
        </p:nvSpPr>
        <p:spPr>
          <a:xfrm>
            <a:off x="395536" y="188640"/>
            <a:ext cx="8316416" cy="1138773"/>
          </a:xfrm>
          <a:prstGeom prst="rect">
            <a:avLst/>
          </a:prstGeom>
        </p:spPr>
        <p:txBody>
          <a:bodyPr wrap="square">
            <a:spAutoFit/>
          </a:bodyPr>
          <a:lstStyle/>
          <a:p>
            <a:pPr algn="r" rtl="1" eaLnBrk="0" hangingPunct="0">
              <a:defRPr/>
            </a:pPr>
            <a:r>
              <a:rPr lang="fa-IR" sz="3200" kern="0" dirty="0">
                <a:latin typeface="Arial" pitchFamily="34" charset="0"/>
                <a:cs typeface="Arial" pitchFamily="34" charset="0"/>
              </a:rPr>
              <a:t>جنس و رنگ مصالح:</a:t>
            </a:r>
          </a:p>
          <a:p>
            <a:pPr algn="just" rtl="1" eaLnBrk="0" hangingPunct="0">
              <a:defRPr/>
            </a:pPr>
            <a:r>
              <a:rPr lang="fa-IR" dirty="0">
                <a:latin typeface="Arial" pitchFamily="34" charset="0"/>
                <a:cs typeface="Arial" pitchFamily="34" charset="0"/>
              </a:rPr>
              <a:t>غالب </a:t>
            </a:r>
            <a:r>
              <a:rPr lang="fa-IR" dirty="0" smtClean="0">
                <a:latin typeface="Arial" pitchFamily="34" charset="0"/>
                <a:cs typeface="Arial" pitchFamily="34" charset="0"/>
              </a:rPr>
              <a:t>ساختمانهای مرکز محله نمای آجری د ارند</a:t>
            </a:r>
            <a:r>
              <a:rPr lang="fa-IR" dirty="0">
                <a:latin typeface="Arial" pitchFamily="34" charset="0"/>
                <a:cs typeface="Arial" pitchFamily="34" charset="0"/>
              </a:rPr>
              <a:t>. هرچند نماهای سیمانی، سنگ (بخصوص مرمر سفید) و </a:t>
            </a:r>
            <a:r>
              <a:rPr lang="fa-IR" dirty="0" smtClean="0">
                <a:latin typeface="Arial" pitchFamily="34" charset="0"/>
                <a:cs typeface="Arial" pitchFamily="34" charset="0"/>
              </a:rPr>
              <a:t>...نیز </a:t>
            </a:r>
            <a:r>
              <a:rPr lang="fa-IR" dirty="0">
                <a:latin typeface="Arial" pitchFamily="34" charset="0"/>
                <a:cs typeface="Arial" pitchFamily="34" charset="0"/>
              </a:rPr>
              <a:t>در محور دیده می شود. </a:t>
            </a:r>
            <a:endParaRPr lang="en-US"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1" y="1514257"/>
            <a:ext cx="2942717" cy="223224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506415"/>
            <a:ext cx="2942717" cy="221061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1" y="4221088"/>
            <a:ext cx="2916324" cy="2221711"/>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64" y="4221088"/>
            <a:ext cx="3026309" cy="22106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5796136" y="332656"/>
            <a:ext cx="2862819"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3200" dirty="0" smtClean="0">
                <a:solidFill>
                  <a:schemeClr val="accent2">
                    <a:lumMod val="50000"/>
                  </a:schemeClr>
                </a:solidFill>
                <a:latin typeface="Arial" pitchFamily="34" charset="0"/>
                <a:cs typeface="Arial" pitchFamily="34" charset="0"/>
              </a:rPr>
              <a:t>عناصر الحاقی:</a:t>
            </a:r>
            <a:endParaRPr lang="en-US" sz="3200"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651" y="1196752"/>
            <a:ext cx="6918903" cy="46266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69562985"/>
      </p:ext>
    </p:extLst>
  </p:cSld>
  <p:clrMapOvr>
    <a:masterClrMapping/>
  </p:clrMapOvr>
  <p:transition spd="slow">
    <p:cove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6012160" y="188641"/>
            <a:ext cx="2952328"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3200" dirty="0" smtClean="0">
                <a:solidFill>
                  <a:schemeClr val="accent2">
                    <a:lumMod val="50000"/>
                  </a:schemeClr>
                </a:solidFill>
                <a:latin typeface="Arial" pitchFamily="34" charset="0"/>
                <a:cs typeface="Arial" pitchFamily="34" charset="0"/>
              </a:rPr>
              <a:t>عناصر الحاقی :</a:t>
            </a:r>
            <a:endParaRPr lang="en-US" sz="3200"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25" y="980728"/>
            <a:ext cx="7677150" cy="54006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20212182"/>
      </p:ext>
    </p:extLst>
  </p:cSld>
  <p:clrMapOvr>
    <a:masterClrMapping/>
  </p:clrMapOvr>
  <p:transition spd="slow">
    <p:cove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Subtitle 2"/>
          <p:cNvSpPr txBox="1">
            <a:spLocks noGrp="1"/>
          </p:cNvSpPr>
          <p:nvPr>
            <p:ph type="ctrTitle"/>
          </p:nvPr>
        </p:nvSpPr>
        <p:spPr>
          <a:xfrm>
            <a:off x="6047656" y="332656"/>
            <a:ext cx="3096344" cy="561996"/>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3200" dirty="0" smtClean="0">
                <a:solidFill>
                  <a:schemeClr val="accent2">
                    <a:lumMod val="50000"/>
                  </a:schemeClr>
                </a:solidFill>
                <a:latin typeface="Arial" pitchFamily="34" charset="0"/>
                <a:cs typeface="Arial" pitchFamily="34" charset="0"/>
              </a:rPr>
              <a:t>عناصر الحاقی :</a:t>
            </a:r>
            <a:endParaRPr lang="en-US" sz="3200"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68760"/>
            <a:ext cx="8237098" cy="460742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48323910"/>
      </p:ext>
    </p:extLst>
  </p:cSld>
  <p:clrMapOvr>
    <a:masterClrMapping/>
  </p:clrMapOvr>
  <p:transition spd="slow">
    <p:cove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6056" y="332656"/>
            <a:ext cx="3682752" cy="417979"/>
          </a:xfrm>
        </p:spPr>
        <p:txBody>
          <a:bodyPr/>
          <a:lstStyle/>
          <a:p>
            <a:r>
              <a:rPr lang="fa-IR" sz="3200" dirty="0" smtClean="0">
                <a:solidFill>
                  <a:schemeClr val="tx1"/>
                </a:solidFill>
                <a:cs typeface="Titr" pitchFamily="2" charset="-78"/>
              </a:rPr>
              <a:t>سطوح پر و خالی :</a:t>
            </a:r>
            <a:endParaRPr lang="en-US" sz="3200" dirty="0">
              <a:solidFill>
                <a:schemeClr val="tx1"/>
              </a:solidFill>
              <a:cs typeface="Titr" pitchFamily="2" charset="-78"/>
            </a:endParaRPr>
          </a:p>
        </p:txBody>
      </p:sp>
      <p:sp>
        <p:nvSpPr>
          <p:cNvPr id="4" name="Subtitle 3"/>
          <p:cNvSpPr>
            <a:spLocks noGrp="1"/>
          </p:cNvSpPr>
          <p:nvPr>
            <p:ph type="subTitle" idx="1"/>
          </p:nvPr>
        </p:nvSpPr>
        <p:spPr>
          <a:xfrm>
            <a:off x="848805" y="836712"/>
            <a:ext cx="8305800" cy="1143000"/>
          </a:xfrm>
        </p:spPr>
        <p:txBody>
          <a:bodyPr/>
          <a:lstStyle/>
          <a:p>
            <a:r>
              <a:rPr lang="fa-IR" dirty="0" smtClean="0"/>
              <a:t>-سطوح خالی :کوچه ها – خیابان ها-فضای داخلی مرکز محله- فضاهای سبز کناری و....</a:t>
            </a:r>
            <a:endParaRPr lang="en-US" dirty="0"/>
          </a:p>
        </p:txBody>
      </p:sp>
      <p:sp>
        <p:nvSpPr>
          <p:cNvPr id="5" name="Subtitle 3"/>
          <p:cNvSpPr txBox="1">
            <a:spLocks/>
          </p:cNvSpPr>
          <p:nvPr/>
        </p:nvSpPr>
        <p:spPr>
          <a:xfrm>
            <a:off x="5482208" y="1556792"/>
            <a:ext cx="3661792" cy="78296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t>-سطوح پر :توده های ساختمانی</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980166"/>
            <a:ext cx="4339208" cy="433920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4249069330"/>
              </p:ext>
            </p:extLst>
          </p:nvPr>
        </p:nvGraphicFramePr>
        <p:xfrm>
          <a:off x="395536" y="1916832"/>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just" rtl="1">
                        <a:lnSpc>
                          <a:spcPct val="150000"/>
                        </a:lnSpc>
                        <a:buFontTx/>
                        <a:buChar char="-"/>
                      </a:pPr>
                      <a:r>
                        <a:rPr lang="fa-IR" sz="2800" dirty="0" smtClean="0">
                          <a:solidFill>
                            <a:schemeClr val="tx1"/>
                          </a:solidFill>
                          <a:cs typeface="B Mitra" pitchFamily="2" charset="-78"/>
                        </a:rPr>
                        <a:t>کفسازی</a:t>
                      </a:r>
                    </a:p>
                    <a:p>
                      <a:pPr algn="just" rtl="1">
                        <a:lnSpc>
                          <a:spcPct val="150000"/>
                        </a:lnSpc>
                        <a:buFontTx/>
                        <a:buChar char="-"/>
                      </a:pPr>
                      <a:r>
                        <a:rPr lang="fa-IR" sz="2800" dirty="0" smtClean="0">
                          <a:solidFill>
                            <a:schemeClr val="tx1"/>
                          </a:solidFill>
                          <a:cs typeface="B Mitra" pitchFamily="2" charset="-78"/>
                        </a:rPr>
                        <a:t>مبلمان و تجهیزات ایمنی</a:t>
                      </a:r>
                    </a:p>
                    <a:p>
                      <a:pPr marL="0" marR="0" indent="0" algn="r" defTabSz="914400" rtl="0" eaLnBrk="1" fontAlgn="auto" latinLnBrk="0" hangingPunct="1">
                        <a:lnSpc>
                          <a:spcPct val="100000"/>
                        </a:lnSpc>
                        <a:spcBef>
                          <a:spcPts val="0"/>
                        </a:spcBef>
                        <a:spcAft>
                          <a:spcPts val="0"/>
                        </a:spcAft>
                        <a:buClrTx/>
                        <a:buSzTx/>
                        <a:buFontTx/>
                        <a:buNone/>
                        <a:tabLst/>
                        <a:defRPr/>
                      </a:pPr>
                      <a:endParaRPr lang="fa-IR" sz="2800" kern="1200" dirty="0" smtClean="0">
                        <a:solidFill>
                          <a:schemeClr val="tx1"/>
                        </a:solidFill>
                        <a:latin typeface="+mn-lt"/>
                        <a:ea typeface="+mn-ea"/>
                        <a:cs typeface="B Mitra" pitchFamily="2" charset="-78"/>
                      </a:endParaRPr>
                    </a:p>
                  </a:txBody>
                  <a:tcPr/>
                </a:tc>
                <a:tc>
                  <a:txBody>
                    <a:bodyPr/>
                    <a:lstStyle/>
                    <a:p>
                      <a:pPr algn="ctr" rtl="1"/>
                      <a:endParaRPr lang="fa-IR" sz="2400" kern="1200" dirty="0" smtClean="0">
                        <a:solidFill>
                          <a:schemeClr val="tx1"/>
                        </a:solidFill>
                        <a:latin typeface="+mn-lt"/>
                        <a:ea typeface="+mn-ea"/>
                        <a:cs typeface="B Mitra" pitchFamily="2" charset="-78"/>
                      </a:endParaRPr>
                    </a:p>
                    <a:p>
                      <a:pPr algn="ctr" rtl="1"/>
                      <a:endParaRPr lang="fa-IR" sz="24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r>
                        <a:rPr lang="fa-IR" sz="3600" kern="1200" dirty="0" smtClean="0">
                          <a:solidFill>
                            <a:schemeClr val="tx1"/>
                          </a:solidFill>
                          <a:latin typeface="+mn-lt"/>
                          <a:ea typeface="+mn-ea"/>
                          <a:cs typeface="B Mitra" pitchFamily="2" charset="-78"/>
                        </a:rPr>
                        <a:t>سیمای افقی</a:t>
                      </a:r>
                    </a:p>
                  </a:txBody>
                  <a:tcPr/>
                </a:tc>
              </a:tr>
            </a:tbl>
          </a:graphicData>
        </a:graphic>
      </p:graphicFrame>
    </p:spTree>
    <p:extLst>
      <p:ext uri="{BB962C8B-B14F-4D97-AF65-F5344CB8AC3E}">
        <p14:creationId xmlns:p14="http://schemas.microsoft.com/office/powerpoint/2010/main" val="2969114909"/>
      </p:ext>
    </p:extLst>
  </p:cSld>
  <p:clrMapOvr>
    <a:masterClrMapping/>
  </p:clrMapOvr>
  <p:transition spd="slow">
    <p:cove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0192" y="332656"/>
            <a:ext cx="3096344" cy="706012"/>
          </a:xfrm>
        </p:spPr>
        <p:txBody>
          <a:bodyPr/>
          <a:lstStyle/>
          <a:p>
            <a:r>
              <a:rPr lang="fa-IR" sz="3600" dirty="0" smtClean="0">
                <a:solidFill>
                  <a:schemeClr val="tx1"/>
                </a:solidFill>
                <a:cs typeface="Titr" pitchFamily="2" charset="-78"/>
              </a:rPr>
              <a:t>کف سازی :</a:t>
            </a:r>
            <a:endParaRPr lang="en-US" sz="3600" dirty="0">
              <a:solidFill>
                <a:schemeClr val="tx1"/>
              </a:solidFill>
              <a:cs typeface="Titr" pitchFamily="2" charset="-78"/>
            </a:endParaRPr>
          </a:p>
        </p:txBody>
      </p:sp>
      <p:sp>
        <p:nvSpPr>
          <p:cNvPr id="4" name="Subtitle 3"/>
          <p:cNvSpPr>
            <a:spLocks noGrp="1"/>
          </p:cNvSpPr>
          <p:nvPr>
            <p:ph type="subTitle" idx="1"/>
          </p:nvPr>
        </p:nvSpPr>
        <p:spPr>
          <a:xfrm>
            <a:off x="2591272" y="1052736"/>
            <a:ext cx="6552728" cy="449276"/>
          </a:xfrm>
        </p:spPr>
        <p:txBody>
          <a:bodyPr/>
          <a:lstStyle/>
          <a:p>
            <a:r>
              <a:rPr lang="fa-IR" dirty="0" smtClean="0"/>
              <a:t>کف سازی مرکز محله کلپا آسفالت و آجر فرش می باشد.</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2060848"/>
            <a:ext cx="3497585" cy="3073173"/>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060847"/>
            <a:ext cx="3497585" cy="30731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999784215"/>
              </p:ext>
            </p:extLst>
          </p:nvPr>
        </p:nvGraphicFramePr>
        <p:xfrm>
          <a:off x="395536" y="1916832"/>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algn="ctr"/>
                      <a:r>
                        <a:rPr lang="fa-IR" sz="2400" dirty="0" smtClean="0"/>
                        <a:t>پیوستگی فضائی جدارها</a:t>
                      </a:r>
                    </a:p>
                    <a:p>
                      <a:pPr algn="r"/>
                      <a:endParaRPr lang="fa-IR" sz="2800" dirty="0" smtClean="0"/>
                    </a:p>
                    <a:p>
                      <a:pPr algn="ctr"/>
                      <a:r>
                        <a:rPr lang="fa-IR" sz="2400" dirty="0" smtClean="0"/>
                        <a:t>پیوستگی کالبدی جدارها</a:t>
                      </a:r>
                      <a:endParaRPr lang="en-US" sz="2400" dirty="0"/>
                    </a:p>
                  </a:txBody>
                  <a:tcPr/>
                </a:tc>
                <a:tc>
                  <a:txBody>
                    <a:bodyPr/>
                    <a:lstStyle/>
                    <a:p>
                      <a:r>
                        <a:rPr lang="fa-IR" sz="2400" dirty="0" smtClean="0"/>
                        <a:t>پیوستگی جدارها              </a:t>
                      </a:r>
                    </a:p>
                    <a:p>
                      <a:pPr algn="ctr"/>
                      <a:r>
                        <a:rPr lang="fa-IR" sz="2400" dirty="0" smtClean="0"/>
                        <a:t> </a:t>
                      </a:r>
                    </a:p>
                    <a:p>
                      <a:pPr algn="ctr"/>
                      <a:r>
                        <a:rPr lang="fa-IR" sz="2000" b="0" i="1" dirty="0" smtClean="0"/>
                        <a:t>سازگاری</a:t>
                      </a:r>
                      <a:r>
                        <a:rPr lang="fa-IR" sz="2000" b="0" i="1" baseline="0" dirty="0" smtClean="0"/>
                        <a:t> و توافق و ارتباط میان عناصر موجود در فضا</a:t>
                      </a:r>
                      <a:endParaRPr lang="en-US" sz="2000" b="0" i="1" dirty="0"/>
                    </a:p>
                  </a:txBody>
                  <a:tcPr/>
                </a:tc>
              </a:tr>
            </a:tbl>
          </a:graphicData>
        </a:graphic>
      </p:graphicFrame>
      <p:cxnSp>
        <p:nvCxnSpPr>
          <p:cNvPr id="5" name="Straight Connector 4"/>
          <p:cNvCxnSpPr/>
          <p:nvPr/>
        </p:nvCxnSpPr>
        <p:spPr>
          <a:xfrm flipH="1">
            <a:off x="467544" y="3861048"/>
            <a:ext cx="41044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3292933"/>
      </p:ext>
    </p:extLst>
  </p:cSld>
  <p:clrMapOvr>
    <a:masterClrMapping/>
  </p:clrMapOvr>
  <p:transition spd="slow">
    <p:cove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27984" y="404664"/>
            <a:ext cx="4536504" cy="561996"/>
          </a:xfrm>
        </p:spPr>
        <p:txBody>
          <a:bodyPr/>
          <a:lstStyle/>
          <a:p>
            <a:r>
              <a:rPr lang="fa-IR" sz="3600" dirty="0" smtClean="0">
                <a:solidFill>
                  <a:schemeClr val="tx1"/>
                </a:solidFill>
                <a:cs typeface="Titr" pitchFamily="2" charset="-78"/>
              </a:rPr>
              <a:t>مبلمان و تجهیزات ایمنی :</a:t>
            </a:r>
            <a:endParaRPr lang="en-US" sz="3600" dirty="0">
              <a:solidFill>
                <a:schemeClr val="tx1"/>
              </a:solidFill>
              <a:cs typeface="Titr" pitchFamily="2" charset="-78"/>
            </a:endParaRPr>
          </a:p>
        </p:txBody>
      </p:sp>
      <p:sp>
        <p:nvSpPr>
          <p:cNvPr id="4" name="Subtitle 3"/>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268760"/>
            <a:ext cx="2717106" cy="2217606"/>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268759"/>
            <a:ext cx="2693697" cy="221760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077072"/>
            <a:ext cx="2717106" cy="221760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4077072"/>
            <a:ext cx="2701384" cy="219799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87527531"/>
      </p:ext>
    </p:extLst>
  </p:cSld>
  <p:clrMapOvr>
    <a:masterClrMapping/>
  </p:clrMapOvr>
  <p:transition spd="slow">
    <p:cove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548680"/>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منظر</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603320811"/>
              </p:ext>
            </p:extLst>
          </p:nvPr>
        </p:nvGraphicFramePr>
        <p:xfrm>
          <a:off x="611560" y="1208618"/>
          <a:ext cx="7992888" cy="5434889"/>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dirty="0" smtClean="0"/>
                        <a:t>-تداخل</a:t>
                      </a:r>
                      <a:r>
                        <a:rPr lang="fa-IR" baseline="0" dirty="0" smtClean="0"/>
                        <a:t> </a:t>
                      </a:r>
                      <a:r>
                        <a:rPr lang="fa-IR" dirty="0" smtClean="0"/>
                        <a:t>سواره و پیاده در ورودی به مرکز محله</a:t>
                      </a:r>
                    </a:p>
                    <a:p>
                      <a:pPr algn="r"/>
                      <a:r>
                        <a:rPr lang="fa-IR" dirty="0" smtClean="0"/>
                        <a:t>-وجودآلودگی</a:t>
                      </a:r>
                      <a:r>
                        <a:rPr lang="fa-IR" baseline="0" dirty="0" smtClean="0"/>
                        <a:t> صوتی و زیست محیطی بدلیل حرکت زیاد اتومبیل</a:t>
                      </a:r>
                    </a:p>
                    <a:p>
                      <a:pPr algn="r"/>
                      <a:r>
                        <a:rPr lang="fa-IR" baseline="0" dirty="0" smtClean="0"/>
                        <a:t>-وجود بناهای بلند مرتبه ناهماهنگ با بناهای مرکز محله</a:t>
                      </a:r>
                    </a:p>
                    <a:p>
                      <a:pPr algn="r"/>
                      <a:r>
                        <a:rPr lang="fa-IR" baseline="0" dirty="0" smtClean="0"/>
                        <a:t>-عدم وجود مبلمانهای شهری و عناصر نرم فضادر مرکز محله</a:t>
                      </a:r>
                    </a:p>
                    <a:p>
                      <a:pPr algn="r"/>
                      <a:r>
                        <a:rPr lang="fa-IR" baseline="0" dirty="0" smtClean="0"/>
                        <a:t>-وجود ناهماهنگی شکلی و بصری در بناهای مرکز محله</a:t>
                      </a:r>
                    </a:p>
                    <a:p>
                      <a:pPr algn="r"/>
                      <a:r>
                        <a:rPr lang="fa-IR" baseline="0" dirty="0" smtClean="0"/>
                        <a:t>-تفوق توده برفضا در محله</a:t>
                      </a:r>
                    </a:p>
                    <a:p>
                      <a:pPr algn="r"/>
                      <a:r>
                        <a:rPr lang="fa-IR" baseline="0" dirty="0" smtClean="0"/>
                        <a:t>-حجم فضائی نا استوار مرکز محله</a:t>
                      </a:r>
                    </a:p>
                    <a:p>
                      <a:pPr algn="r"/>
                      <a:r>
                        <a:rPr lang="fa-IR" baseline="0" dirty="0" smtClean="0"/>
                        <a:t>-عدم وجود فضاهای شهری عمومی در محله</a:t>
                      </a:r>
                    </a:p>
                    <a:p>
                      <a:pPr algn="r"/>
                      <a:r>
                        <a:rPr lang="fa-IR" baseline="0" dirty="0" smtClean="0"/>
                        <a:t>-وجود خط آسمان ناهماهنگ</a:t>
                      </a:r>
                    </a:p>
                    <a:p>
                      <a:pPr algn="r"/>
                      <a:r>
                        <a:rPr lang="fa-IR" baseline="0" dirty="0" smtClean="0"/>
                        <a:t>-فاقد ارزش بودن بناها و بی نظمی آنها عاملی در </a:t>
                      </a:r>
                      <a:endParaRPr lang="en-US" baseline="0" dirty="0" smtClean="0"/>
                    </a:p>
                    <a:p>
                      <a:pPr algn="r"/>
                      <a:r>
                        <a:rPr lang="fa-IR" baseline="0" dirty="0" smtClean="0"/>
                        <a:t>جهت کاهش جذایت فضا</a:t>
                      </a:r>
                    </a:p>
                  </a:txBody>
                  <a:tcPr/>
                </a:tc>
                <a:tc>
                  <a:txBody>
                    <a:bodyPr/>
                    <a:lstStyle/>
                    <a:p>
                      <a:pPr algn="r"/>
                      <a:r>
                        <a:rPr lang="fa-IR" dirty="0" smtClean="0"/>
                        <a:t>-وجود</a:t>
                      </a:r>
                      <a:r>
                        <a:rPr lang="fa-IR" baseline="0" dirty="0" smtClean="0"/>
                        <a:t> فضاهای فرهنگی مانند مسجد برای ایجاد قرارگاه رفتاری</a:t>
                      </a:r>
                    </a:p>
                    <a:p>
                      <a:pPr algn="r"/>
                      <a:r>
                        <a:rPr lang="fa-IR" baseline="0" dirty="0" smtClean="0"/>
                        <a:t>-استفاده از مشارکت مردمی برای پویا کردن و سرزندگی مرکز محله</a:t>
                      </a:r>
                    </a:p>
                    <a:p>
                      <a:pPr algn="r"/>
                      <a:r>
                        <a:rPr lang="fa-IR" dirty="0" smtClean="0"/>
                        <a:t>-هماهنگی</a:t>
                      </a:r>
                      <a:r>
                        <a:rPr lang="fa-IR" baseline="0" dirty="0" smtClean="0"/>
                        <a:t> کاربریها در مرکز محله</a:t>
                      </a:r>
                      <a:endParaRPr lang="fa-IR" dirty="0" smtClean="0"/>
                    </a:p>
                    <a:p>
                      <a:pPr algn="r"/>
                      <a:r>
                        <a:rPr lang="fa-IR" dirty="0" smtClean="0"/>
                        <a:t>-فرصت ایجاد فضاهای شهری پویا</a:t>
                      </a:r>
                      <a:r>
                        <a:rPr lang="fa-IR" baseline="0" dirty="0" smtClean="0"/>
                        <a:t> و سرزنده</a:t>
                      </a:r>
                      <a:endParaRPr lang="fa-IR" dirty="0" smtClean="0"/>
                    </a:p>
                    <a:p>
                      <a:pPr algn="r"/>
                      <a:r>
                        <a:rPr lang="fa-IR" dirty="0" smtClean="0"/>
                        <a:t>در عموم فضاهای مرکز محله ومحله</a:t>
                      </a:r>
                    </a:p>
                    <a:p>
                      <a:pPr algn="r"/>
                      <a:r>
                        <a:rPr lang="fa-IR" dirty="0" smtClean="0"/>
                        <a:t>-عدم پیوستگی جدارها</a:t>
                      </a:r>
                      <a:r>
                        <a:rPr lang="fa-IR" baseline="0" dirty="0" smtClean="0"/>
                        <a:t> و تداوم در خط آسمان در نما</a:t>
                      </a:r>
                      <a:endParaRPr lang="fa-IR" dirty="0" smtClean="0"/>
                    </a:p>
                    <a:p>
                      <a:pPr algn="r"/>
                      <a:r>
                        <a:rPr lang="fa-IR" dirty="0" smtClean="0"/>
                        <a:t>-الگو برداری از ریتمهای با ارزش موجود در  </a:t>
                      </a:r>
                    </a:p>
                    <a:p>
                      <a:pPr algn="r"/>
                      <a:r>
                        <a:rPr lang="fa-IR" dirty="0" smtClean="0"/>
                        <a:t>احداث بناهای جدید</a:t>
                      </a:r>
                    </a:p>
                    <a:p>
                      <a:pPr algn="r"/>
                      <a:r>
                        <a:rPr lang="fa-IR" dirty="0" smtClean="0"/>
                        <a:t>-فرصت ایجاد آسایش اقلیمی در مرکز</a:t>
                      </a:r>
                      <a:r>
                        <a:rPr lang="fa-IR" baseline="0" dirty="0" smtClean="0"/>
                        <a:t> محله</a:t>
                      </a:r>
                    </a:p>
                    <a:p>
                      <a:pPr algn="r"/>
                      <a:r>
                        <a:rPr lang="fa-IR" dirty="0" smtClean="0"/>
                        <a:t>-فرصت استفاده از پوشش های گیاهی  و آبنما در کناره</a:t>
                      </a:r>
                      <a:r>
                        <a:rPr lang="fa-IR" baseline="0" dirty="0" smtClean="0"/>
                        <a:t> های مسیر مرکز محله </a:t>
                      </a:r>
                    </a:p>
                    <a:p>
                      <a:pPr algn="r"/>
                      <a:r>
                        <a:rPr lang="fa-IR" baseline="0" dirty="0" smtClean="0"/>
                        <a:t>-وجود مسجد به عنوان عنصر جاذب جمعیت و ایجاد قرارگاه رفتاری</a:t>
                      </a:r>
                      <a:r>
                        <a:rPr lang="fa-IR" dirty="0" smtClean="0"/>
                        <a:t> </a:t>
                      </a:r>
                    </a:p>
                    <a:p>
                      <a:pPr algn="r"/>
                      <a:r>
                        <a:rPr lang="fa-IR" dirty="0" smtClean="0"/>
                        <a:t>-بافت</a:t>
                      </a:r>
                      <a:r>
                        <a:rPr lang="fa-IR" baseline="0" dirty="0" smtClean="0"/>
                        <a:t> ارگانیک محله</a:t>
                      </a:r>
                      <a:endParaRPr lang="en-US" dirty="0"/>
                    </a:p>
                  </a:txBody>
                  <a:tcPr/>
                </a:tc>
              </a:tr>
            </a:tbl>
          </a:graphicData>
        </a:graphic>
      </p:graphicFrame>
    </p:spTree>
    <p:extLst>
      <p:ext uri="{BB962C8B-B14F-4D97-AF65-F5344CB8AC3E}">
        <p14:creationId xmlns:p14="http://schemas.microsoft.com/office/powerpoint/2010/main" val="2068341880"/>
      </p:ext>
    </p:extLst>
  </p:cSld>
  <p:clrMapOvr>
    <a:masterClrMapping/>
  </p:clrMapOvr>
  <p:transition spd="slow">
    <p:cove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اجتماع</a:t>
            </a:r>
            <a:endParaRPr lang="en-US" sz="6600" dirty="0"/>
          </a:p>
        </p:txBody>
      </p:sp>
    </p:spTree>
    <p:extLst>
      <p:ext uri="{BB962C8B-B14F-4D97-AF65-F5344CB8AC3E}">
        <p14:creationId xmlns:p14="http://schemas.microsoft.com/office/powerpoint/2010/main" val="3203742244"/>
      </p:ext>
    </p:extLst>
  </p:cSld>
  <p:clrMapOvr>
    <a:masterClrMapping/>
  </p:clrMapOvr>
  <p:transition spd="slow">
    <p:cove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اجتماع</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ارتباط بین مردم و فضا</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قابلیت دسترسی</a:t>
            </a:r>
            <a:endParaRPr lang="en-US" sz="2000" b="1" dirty="0"/>
          </a:p>
        </p:txBody>
      </p:sp>
      <p:sp>
        <p:nvSpPr>
          <p:cNvPr id="22" name="Rectangle 21"/>
          <p:cNvSpPr/>
          <p:nvPr/>
        </p:nvSpPr>
        <p:spPr>
          <a:xfrm>
            <a:off x="6948264" y="3068960"/>
            <a:ext cx="1152128"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قلمرو عمومی و زندگی اجتماعی</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امنیت و ایمنی</a:t>
            </a:r>
            <a:endParaRPr lang="en-US" sz="2000" b="1" dirty="0"/>
          </a:p>
        </p:txBody>
      </p:sp>
    </p:spTree>
    <p:extLst>
      <p:ext uri="{BB962C8B-B14F-4D97-AF65-F5344CB8AC3E}">
        <p14:creationId xmlns:p14="http://schemas.microsoft.com/office/powerpoint/2010/main" val="1613324232"/>
      </p:ext>
    </p:extLst>
  </p:cSld>
  <p:clrMapOvr>
    <a:masterClrMapping/>
  </p:clrMapOvr>
  <p:transition spd="slow">
    <p:cove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4189732229"/>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0" indent="0" algn="r" rtl="1">
                        <a:buFont typeface="+mj-lt"/>
                        <a:buNone/>
                      </a:pPr>
                      <a:r>
                        <a:rPr lang="fa-IR" sz="2800" dirty="0" smtClean="0">
                          <a:cs typeface="B Mitra" pitchFamily="2" charset="-78"/>
                        </a:rPr>
                        <a:t>-میزان حضورپذیری فضا در بازه های زمانی متفاوت (شبانه</a:t>
                      </a:r>
                      <a:r>
                        <a:rPr lang="fa-IR" sz="2800" baseline="0" dirty="0" smtClean="0">
                          <a:cs typeface="B Mitra" pitchFamily="2" charset="-78"/>
                        </a:rPr>
                        <a:t> روز، تعطیلات، مراسمات و...) </a:t>
                      </a:r>
                    </a:p>
                    <a:p>
                      <a:pPr marL="514350" indent="-514350" algn="r" rtl="1">
                        <a:buFont typeface="+mj-lt"/>
                        <a:buAutoNum type="arabicPeriod"/>
                      </a:pPr>
                      <a:endParaRPr lang="fa-IR" sz="2800" baseline="0" dirty="0" smtClean="0">
                        <a:cs typeface="B Mitra" pitchFamily="2" charset="-78"/>
                      </a:endParaRPr>
                    </a:p>
                    <a:p>
                      <a:pPr marL="0" indent="0" algn="r" rtl="1">
                        <a:buFont typeface="+mj-lt"/>
                        <a:buNone/>
                      </a:pPr>
                      <a:r>
                        <a:rPr lang="fa-IR" sz="2800" baseline="0" dirty="0" smtClean="0">
                          <a:cs typeface="B Mitra" pitchFamily="2" charset="-78"/>
                        </a:rPr>
                        <a:t>-دلایل حضور مردم در فضا</a:t>
                      </a:r>
                    </a:p>
                    <a:p>
                      <a:pPr marL="514350" indent="-514350" algn="r" rtl="1">
                        <a:buFont typeface="+mj-lt"/>
                        <a:buAutoNum type="arabicPeriod"/>
                      </a:pPr>
                      <a:endParaRPr lang="fa-IR" sz="2800" dirty="0" smtClean="0">
                        <a:cs typeface="B Mitra" pitchFamily="2" charset="-78"/>
                      </a:endParaRPr>
                    </a:p>
                    <a:p>
                      <a:pPr marL="0" indent="0" algn="r" rtl="1">
                        <a:buFont typeface="+mj-lt"/>
                        <a:buNone/>
                      </a:pPr>
                      <a:r>
                        <a:rPr lang="fa-IR" sz="2800" dirty="0" smtClean="0">
                          <a:cs typeface="B Mitra" pitchFamily="2" charset="-78"/>
                        </a:rPr>
                        <a:t>-میزان تعاملات اجتماعی مخاطبان</a:t>
                      </a:r>
                      <a:r>
                        <a:rPr lang="fa-IR" sz="2800" baseline="0" dirty="0" smtClean="0">
                          <a:cs typeface="B Mitra" pitchFamily="2" charset="-78"/>
                        </a:rPr>
                        <a:t> فضا</a:t>
                      </a:r>
                      <a:endParaRPr lang="fa-IR" sz="2800" dirty="0" smtClean="0">
                        <a:cs typeface="B Mitra" pitchFamily="2" charset="-78"/>
                      </a:endParaRPr>
                    </a:p>
                    <a:p>
                      <a:pPr marL="0" indent="0" algn="r" rtl="1">
                        <a:buFont typeface="+mj-lt"/>
                        <a:buNone/>
                      </a:pPr>
                      <a:endParaRPr lang="fa-IR" sz="280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lvl="0" algn="ctr"/>
                      <a:r>
                        <a:rPr lang="fa-IR" sz="3200" b="0" dirty="0" smtClean="0">
                          <a:cs typeface="B Mitra" pitchFamily="2" charset="-78"/>
                        </a:rPr>
                        <a:t>ارتباط بين مردم و فضا</a:t>
                      </a:r>
                      <a:endParaRPr lang="en-US" sz="2800" b="0" dirty="0" smtClean="0">
                        <a:cs typeface="B Nazanin" pitchFamily="2" charset="-78"/>
                      </a:endParaRPr>
                    </a:p>
                    <a:p>
                      <a:pPr algn="r"/>
                      <a:endParaRPr lang="fa-IR" sz="2400" dirty="0" smtClean="0"/>
                    </a:p>
                  </a:txBody>
                  <a:tcPr/>
                </a:tc>
              </a:tr>
            </a:tbl>
          </a:graphicData>
        </a:graphic>
      </p:graphicFrame>
    </p:spTree>
    <p:extLst>
      <p:ext uri="{BB962C8B-B14F-4D97-AF65-F5344CB8AC3E}">
        <p14:creationId xmlns:p14="http://schemas.microsoft.com/office/powerpoint/2010/main" val="3669443962"/>
      </p:ext>
    </p:extLst>
  </p:cSld>
  <p:clrMapOvr>
    <a:masterClrMapping/>
  </p:clrMapOvr>
  <p:transition spd="slow">
    <p:cove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404664"/>
            <a:ext cx="8305800" cy="6120680"/>
          </a:xfrm>
        </p:spPr>
        <p:txBody>
          <a:bodyPr/>
          <a:lstStyle/>
          <a:p>
            <a:r>
              <a:rPr lang="fa-IR" dirty="0">
                <a:solidFill>
                  <a:schemeClr val="accent2">
                    <a:lumMod val="50000"/>
                  </a:schemeClr>
                </a:solidFill>
                <a:latin typeface="Arial" pitchFamily="34" charset="0"/>
                <a:cs typeface="Arial" pitchFamily="34" charset="0"/>
              </a:rPr>
              <a:t>مرکز محله </a:t>
            </a:r>
            <a:r>
              <a:rPr lang="fa-IR" dirty="0" smtClean="0">
                <a:solidFill>
                  <a:schemeClr val="accent2">
                    <a:lumMod val="50000"/>
                  </a:schemeClr>
                </a:solidFill>
                <a:latin typeface="Arial" pitchFamily="34" charset="0"/>
                <a:cs typeface="Arial" pitchFamily="34" charset="0"/>
              </a:rPr>
              <a:t>دارای ویژگیهای ((</a:t>
            </a:r>
            <a:r>
              <a:rPr lang="fa-IR" dirty="0" smtClean="0">
                <a:solidFill>
                  <a:schemeClr val="tx1"/>
                </a:solidFill>
                <a:latin typeface="Arial" pitchFamily="34" charset="0"/>
                <a:cs typeface="Arial" pitchFamily="34" charset="0"/>
              </a:rPr>
              <a:t>آرامش-خودمانی بودن –دنجی </a:t>
            </a:r>
            <a:r>
              <a:rPr lang="fa-IR" dirty="0" smtClean="0">
                <a:solidFill>
                  <a:schemeClr val="accent2">
                    <a:lumMod val="50000"/>
                  </a:schemeClr>
                </a:solidFill>
                <a:latin typeface="Arial" pitchFamily="34" charset="0"/>
                <a:cs typeface="Arial" pitchFamily="34" charset="0"/>
              </a:rPr>
              <a:t>))باید باشند خود </a:t>
            </a:r>
            <a:r>
              <a:rPr lang="fa-IR" dirty="0">
                <a:solidFill>
                  <a:schemeClr val="accent2">
                    <a:lumMod val="50000"/>
                  </a:schemeClr>
                </a:solidFill>
                <a:latin typeface="Arial" pitchFamily="34" charset="0"/>
                <a:cs typeface="Arial" pitchFamily="34" charset="0"/>
              </a:rPr>
              <a:t>از نظر فضائی واجد خصوصیت مزیت است زیرا </a:t>
            </a:r>
            <a:r>
              <a:rPr lang="fa-IR" dirty="0">
                <a:solidFill>
                  <a:schemeClr val="tx1"/>
                </a:solidFill>
                <a:latin typeface="Arial" pitchFamily="34" charset="0"/>
                <a:cs typeface="Arial" pitchFamily="34" charset="0"/>
              </a:rPr>
              <a:t>بستری جهت برقراری روابط و تعاملات اجتماعی </a:t>
            </a:r>
            <a:r>
              <a:rPr lang="fa-IR" dirty="0">
                <a:solidFill>
                  <a:schemeClr val="accent2">
                    <a:lumMod val="50000"/>
                  </a:schemeClr>
                </a:solidFill>
                <a:latin typeface="Arial" pitchFamily="34" charset="0"/>
                <a:cs typeface="Arial" pitchFamily="34" charset="0"/>
              </a:rPr>
              <a:t>و </a:t>
            </a:r>
            <a:r>
              <a:rPr lang="fa-IR" dirty="0">
                <a:solidFill>
                  <a:schemeClr val="tx1"/>
                </a:solidFill>
                <a:latin typeface="Arial" pitchFamily="34" charset="0"/>
                <a:cs typeface="Arial" pitchFamily="34" charset="0"/>
              </a:rPr>
              <a:t>تبدیل فضا به مکانی پویا و سرزنده </a:t>
            </a:r>
            <a:r>
              <a:rPr lang="fa-IR" dirty="0">
                <a:solidFill>
                  <a:schemeClr val="accent2">
                    <a:lumMod val="50000"/>
                  </a:schemeClr>
                </a:solidFill>
                <a:latin typeface="Arial" pitchFamily="34" charset="0"/>
                <a:cs typeface="Arial" pitchFamily="34" charset="0"/>
              </a:rPr>
              <a:t>و به یاد ماندنی و </a:t>
            </a:r>
            <a:r>
              <a:rPr lang="fa-IR" dirty="0" smtClean="0">
                <a:solidFill>
                  <a:schemeClr val="accent2">
                    <a:lumMod val="50000"/>
                  </a:schemeClr>
                </a:solidFill>
                <a:latin typeface="Arial" pitchFamily="34" charset="0"/>
                <a:cs typeface="Arial" pitchFamily="34" charset="0"/>
              </a:rPr>
              <a:t>واجد </a:t>
            </a:r>
            <a:r>
              <a:rPr lang="fa-IR" dirty="0">
                <a:solidFill>
                  <a:schemeClr val="accent2">
                    <a:lumMod val="50000"/>
                  </a:schemeClr>
                </a:solidFill>
                <a:latin typeface="Arial" pitchFamily="34" charset="0"/>
                <a:cs typeface="Arial" pitchFamily="34" charset="0"/>
              </a:rPr>
              <a:t>خصوصیت خاطره انگیزی </a:t>
            </a:r>
            <a:r>
              <a:rPr lang="fa-IR" dirty="0" smtClean="0">
                <a:solidFill>
                  <a:schemeClr val="accent2">
                    <a:lumMod val="50000"/>
                  </a:schemeClr>
                </a:solidFill>
                <a:latin typeface="Arial" pitchFamily="34" charset="0"/>
                <a:cs typeface="Arial" pitchFamily="34" charset="0"/>
              </a:rPr>
              <a:t>می باشد.مرکز محله باید شرایطی را ایجاد نموده که ساکنان محله بتوانند آزادانه در آن وارد شده و روابط اجتماعی در آن محقق شده و در بازهای زمانی متفاوت همراه با ایمنی و امنیت امکان حضور در فضا را داشته باشند و زندگی جمعی ساکنان محله در آن به وقوع بپیوندد.مرکز محله فضائی است که فرد ساکن محله در آن احساس تعلق می کند.فضا را از آن خود دانسته و خود را نیز جزئی از فضا میداندو فرد به دنبال بهانه ای برای حضور خود در مکان نیست زیرا مرکز محله جزئی بلاواسطه از مجموعه فضاهای زندگی اوست و در واقع </a:t>
            </a:r>
            <a:r>
              <a:rPr lang="fa-IR" dirty="0" smtClean="0">
                <a:solidFill>
                  <a:schemeClr val="tx1"/>
                </a:solidFill>
                <a:latin typeface="Arial" pitchFamily="34" charset="0"/>
                <a:cs typeface="Arial" pitchFamily="34" charset="0"/>
              </a:rPr>
              <a:t>حیاط دوم </a:t>
            </a:r>
            <a:r>
              <a:rPr lang="fa-IR" dirty="0" smtClean="0">
                <a:solidFill>
                  <a:schemeClr val="accent2">
                    <a:lumMod val="50000"/>
                  </a:schemeClr>
                </a:solidFill>
                <a:latin typeface="Arial" pitchFamily="34" charset="0"/>
                <a:cs typeface="Arial" pitchFamily="34" charset="0"/>
              </a:rPr>
              <a:t>او محسوب می شود.برای آنکه این احساس به فرد دست دهد باید بتواند به سهولت به فضا دسترسی داشته باشد.بعد  مسافت میان واحدهای مسکونی و مرکز محله نباید به عنوان یک مانع رخ بنماید .مرکز محله یک گره ارتباطی و اجتماعی است که فرد دائما از آن می گذرد و حس خودمانی بودن آن بیشتر القاء می شود.مرکز محله با ایجاد جذابیت های کالبدی و بصری باید بتواند ساکنان را ترغیب به حضور در فضا نموده  و از آن مهمتر این حضور را به عبور توام با مکث تبدیل کند.</a:t>
            </a:r>
            <a:endParaRPr lang="en-US" dirty="0">
              <a:solidFill>
                <a:schemeClr val="accent2">
                  <a:lumMod val="50000"/>
                </a:schemeClr>
              </a:solidFill>
              <a:latin typeface="Arial" pitchFamily="34" charset="0"/>
              <a:cs typeface="Arial" pitchFamily="34" charset="0"/>
            </a:endParaRPr>
          </a:p>
          <a:p>
            <a:endParaRPr lang="en-US" dirty="0">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476672"/>
            <a:ext cx="8305800" cy="1143000"/>
          </a:xfrm>
        </p:spPr>
        <p:txBody>
          <a:bodyPr/>
          <a:lstStyle/>
          <a:p>
            <a:r>
              <a:rPr lang="fa-IR" sz="2400" dirty="0" smtClean="0">
                <a:latin typeface="Arial" pitchFamily="34" charset="0"/>
                <a:cs typeface="Arial" pitchFamily="34" charset="0"/>
              </a:rPr>
              <a:t>-ایجاد فضاهای خودمانی به منظور ترغیب ساکنان به حضور در فضا و افزایش تعاملات انسانی</a:t>
            </a:r>
            <a:endParaRPr lang="en-US" sz="2400"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5" name="Subtitle 2"/>
          <p:cNvSpPr txBox="1">
            <a:spLocks/>
          </p:cNvSpPr>
          <p:nvPr/>
        </p:nvSpPr>
        <p:spPr>
          <a:xfrm>
            <a:off x="793513" y="1412776"/>
            <a:ext cx="8305800" cy="821301"/>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latin typeface="Arial" pitchFamily="34" charset="0"/>
                <a:cs typeface="Arial" pitchFamily="34" charset="0"/>
              </a:rPr>
              <a:t>-تقویت هویت فرهنگی و تاریخی و همه شمولی فضا به منظور ایجاد حس تعلق و برگزاری مراسمهای خاص</a:t>
            </a:r>
            <a:endParaRPr lang="en-US" sz="2400" dirty="0">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6413" y="2852936"/>
            <a:ext cx="3766653" cy="281912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852935"/>
            <a:ext cx="3766653" cy="28191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90421924"/>
      </p:ext>
    </p:extLst>
  </p:cSld>
  <p:clrMapOvr>
    <a:masterClrMapping/>
  </p:clrMapOvr>
  <p:transition spd="slow">
    <p:cove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251520" y="188640"/>
            <a:ext cx="8766720" cy="954107"/>
          </a:xfrm>
          <a:prstGeom prst="rect">
            <a:avLst/>
          </a:prstGeom>
        </p:spPr>
        <p:txBody>
          <a:bodyPr wrap="square">
            <a:spAutoFit/>
          </a:bodyPr>
          <a:lstStyle/>
          <a:p>
            <a:pPr algn="ctr"/>
            <a:r>
              <a:rPr lang="fa-IR" sz="2800" dirty="0" smtClean="0">
                <a:solidFill>
                  <a:schemeClr val="accent3">
                    <a:lumMod val="50000"/>
                  </a:schemeClr>
                </a:solidFill>
                <a:latin typeface="Arial" pitchFamily="34" charset="0"/>
                <a:cs typeface="Arial" pitchFamily="34" charset="0"/>
              </a:rPr>
              <a:t>کاربریهای </a:t>
            </a:r>
            <a:r>
              <a:rPr lang="fa-IR" sz="2800" dirty="0">
                <a:solidFill>
                  <a:schemeClr val="accent3">
                    <a:lumMod val="50000"/>
                  </a:schemeClr>
                </a:solidFill>
                <a:latin typeface="Arial" pitchFamily="34" charset="0"/>
                <a:cs typeface="Arial" pitchFamily="34" charset="0"/>
              </a:rPr>
              <a:t>مذهبی و فرهنگی که عنصر هویت بخش مرکز محله </a:t>
            </a:r>
            <a:r>
              <a:rPr lang="fa-IR" sz="2800" dirty="0" smtClean="0">
                <a:solidFill>
                  <a:schemeClr val="accent3">
                    <a:lumMod val="50000"/>
                  </a:schemeClr>
                </a:solidFill>
                <a:latin typeface="Arial" pitchFamily="34" charset="0"/>
                <a:cs typeface="Arial" pitchFamily="34" charset="0"/>
              </a:rPr>
              <a:t>و عامل بسیار مهمی برای حضور پذیری ساکنان محله می باشند.</a:t>
            </a:r>
            <a:endParaRPr lang="en-US" sz="2800" dirty="0">
              <a:solidFill>
                <a:schemeClr val="accent3">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400154"/>
            <a:ext cx="6604020" cy="4416087"/>
          </a:xfrm>
          <a:prstGeom prst="rect">
            <a:avLst/>
          </a:prstGeom>
        </p:spPr>
        <p:style>
          <a:lnRef idx="2">
            <a:schemeClr val="dk1"/>
          </a:lnRef>
          <a:fillRef idx="1">
            <a:schemeClr val="lt1"/>
          </a:fillRef>
          <a:effectRef idx="0">
            <a:schemeClr val="dk1"/>
          </a:effectRef>
          <a:fontRef idx="minor">
            <a:schemeClr val="dk1"/>
          </a:fontRef>
        </p:style>
      </p:pic>
      <p:sp>
        <p:nvSpPr>
          <p:cNvPr id="6" name="Rectangle 5"/>
          <p:cNvSpPr/>
          <p:nvPr/>
        </p:nvSpPr>
        <p:spPr>
          <a:xfrm>
            <a:off x="232807" y="5819714"/>
            <a:ext cx="8766720" cy="646331"/>
          </a:xfrm>
          <a:prstGeom prst="rect">
            <a:avLst/>
          </a:prstGeom>
        </p:spPr>
        <p:txBody>
          <a:bodyPr wrap="square">
            <a:spAutoFit/>
          </a:bodyPr>
          <a:lstStyle/>
          <a:p>
            <a:pPr algn="ctr"/>
            <a:r>
              <a:rPr lang="fa-IR" dirty="0">
                <a:latin typeface="Arial" pitchFamily="34" charset="0"/>
                <a:cs typeface="Arial" pitchFamily="34" charset="0"/>
              </a:rPr>
              <a:t>کاربری مذهبی موجود در مرکز محله (مسجد)دارای سابقه تاریخی به گفته اهالی محل در حدود یک قرن بوده و در دوره معاصر بازسازی شده است.</a:t>
            </a:r>
            <a:endParaRPr lang="en-US" dirty="0">
              <a:latin typeface="Arial" pitchFamily="34" charset="0"/>
              <a:cs typeface="Arial" pitchFamily="34" charset="0"/>
            </a:endParaRPr>
          </a:p>
        </p:txBody>
      </p:sp>
    </p:spTree>
    <p:extLst>
      <p:ext uri="{BB962C8B-B14F-4D97-AF65-F5344CB8AC3E}">
        <p14:creationId xmlns:p14="http://schemas.microsoft.com/office/powerpoint/2010/main" val="544376502"/>
      </p:ext>
    </p:extLst>
  </p:cSld>
  <p:clrMapOvr>
    <a:masterClrMapping/>
  </p:clrMapOvr>
  <p:transition spd="slow">
    <p:cove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95536" y="260648"/>
            <a:ext cx="8305800" cy="1066052"/>
          </a:xfrm>
        </p:spPr>
        <p:txBody>
          <a:bodyPr/>
          <a:lstStyle/>
          <a:p>
            <a:r>
              <a:rPr lang="fa-IR" sz="3200" dirty="0" smtClean="0">
                <a:solidFill>
                  <a:schemeClr val="tx1"/>
                </a:solidFill>
                <a:cs typeface="Titr" pitchFamily="2" charset="-78"/>
              </a:rPr>
              <a:t>حضور پذیری ساکنان به دلیل انجام کارهای روزانه و تامین نیازمندیها</a:t>
            </a:r>
            <a:endParaRPr lang="en-US" sz="32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412776"/>
            <a:ext cx="2304256" cy="208788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1412774"/>
            <a:ext cx="2304255" cy="208788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412778"/>
            <a:ext cx="2304255" cy="2087883"/>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14" y="4293096"/>
            <a:ext cx="2266337" cy="2087881"/>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037" y="4293096"/>
            <a:ext cx="2290090" cy="2107428"/>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9433" y="4293096"/>
            <a:ext cx="2290091" cy="20878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27068" y="332656"/>
            <a:ext cx="3384376" cy="521284"/>
          </a:xfrm>
        </p:spPr>
        <p:txBody>
          <a:bodyPr/>
          <a:lstStyle/>
          <a:p>
            <a:r>
              <a:rPr lang="fa-IR" dirty="0" smtClean="0">
                <a:solidFill>
                  <a:schemeClr val="accent3">
                    <a:lumMod val="50000"/>
                  </a:schemeClr>
                </a:solidFill>
                <a:latin typeface="Arial" pitchFamily="34" charset="0"/>
                <a:cs typeface="Arial" pitchFamily="34" charset="0"/>
              </a:rPr>
              <a:t>-روز تعطیل ساعت 10 صبح</a:t>
            </a:r>
            <a:endParaRPr lang="en-US" dirty="0">
              <a:solidFill>
                <a:schemeClr val="accent3">
                  <a:lumMod val="50000"/>
                </a:schemeClr>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62" y="908720"/>
            <a:ext cx="2490043" cy="215781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129" y="908720"/>
            <a:ext cx="2523666" cy="213043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878000"/>
            <a:ext cx="2490042" cy="2111990"/>
          </a:xfrm>
          <a:prstGeom prst="rect">
            <a:avLst/>
          </a:prstGeom>
        </p:spPr>
        <p:style>
          <a:lnRef idx="2">
            <a:schemeClr val="dk1"/>
          </a:lnRef>
          <a:fillRef idx="1">
            <a:schemeClr val="lt1"/>
          </a:fillRef>
          <a:effectRef idx="0">
            <a:schemeClr val="dk1"/>
          </a:effectRef>
          <a:fontRef idx="minor">
            <a:schemeClr val="dk1"/>
          </a:fontRef>
        </p:style>
      </p:pic>
      <p:sp>
        <p:nvSpPr>
          <p:cNvPr id="7" name="Subtitle 2"/>
          <p:cNvSpPr txBox="1">
            <a:spLocks/>
          </p:cNvSpPr>
          <p:nvPr/>
        </p:nvSpPr>
        <p:spPr>
          <a:xfrm>
            <a:off x="1693283" y="5805264"/>
            <a:ext cx="616506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وجود آرامش در مرکز محله بدلیل تردد کم وسایل نقلیه</a:t>
            </a:r>
            <a:endParaRPr lang="en-US" dirty="0">
              <a:solidFill>
                <a:schemeClr val="accent3">
                  <a:lumMod val="50000"/>
                </a:schemeClr>
              </a:solidFill>
              <a:latin typeface="Arial" pitchFamily="34" charset="0"/>
              <a:cs typeface="Arial"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262" y="3549629"/>
            <a:ext cx="2534049" cy="215623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0795" y="3549629"/>
            <a:ext cx="2490043" cy="2150467"/>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192" y="3507242"/>
            <a:ext cx="2543036" cy="21928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64031110"/>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704"/>
            <a:ext cx="8712968" cy="3528392"/>
          </a:xfrm>
        </p:spPr>
        <p:txBody>
          <a:bodyPr/>
          <a:lstStyle/>
          <a:p>
            <a:pPr algn="just" rtl="1"/>
            <a:r>
              <a:rPr lang="fa-IR" sz="1800" dirty="0" smtClean="0">
                <a:solidFill>
                  <a:schemeClr val="accent3">
                    <a:lumMod val="50000"/>
                  </a:schemeClr>
                </a:solidFill>
                <a:latin typeface="Arial" pitchFamily="34" charset="0"/>
                <a:cs typeface="Arial" pitchFamily="34" charset="0"/>
              </a:rPr>
              <a:t>در گذشته هر محله دارای مرکز محله و یا میدان محلی بوده وبه شکل مربع-مستطیل-ذوزنقعه ویا بدون شکل هندسی که در قلب آن جای می گرفت و عمومی ترین و مردمی ترین فضای آن محله محسوب می شدو عمدتا نام آن محله را بر خود داشت.این مرکز محله یا میدان محلی برای ساکنان محله بستری مناسب جهت برقراری روابط اجتماعی فراهم می کرد زیرا فعالیتها و فضاهای مرتبط با زندگی روزمره مردم درآن مستقر بود و مرکزیت انجام امور شهروندان بدانجا ختم می شد که به این مراکز محلات چمن نیز گفته می شد چون دارای محوطه چمن کاری بودند.مرکز محله معمولا در اطراف آن مسجد-حمام-چشمه-زیارتگاه-سقا خانه و چند دکان نانوائی و بقالی و ....بوده که خود عامل موثری در جذب ساکنان به مرکز محله بوده است و در محوطه آنها معمولا درختان تنومند و کهنسال بوده که مردم در زیر سایه آنها روی گیاهان سبز می نشستند و استراحت می کردند و از اوضاع و احوال هم باخبر می شدند و به رتق و فتق امور می پرداختندبه این ترتیب این مکان تبدیل به میعادگاه ساکنان محله می گردید به طوریکه مرکز محله را حیاط دومی فرض می کردند که با هم محله ای خود در آن سهیم بودند.این اشتراک احساس تعلق به محله را نیز در آنها قوت می بخشید.</a:t>
            </a:r>
            <a:endParaRPr lang="en-US" sz="18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a:xfrm>
            <a:off x="251520" y="22385"/>
            <a:ext cx="8305800" cy="778020"/>
          </a:xfrm>
        </p:spPr>
        <p:txBody>
          <a:bodyPr/>
          <a:lstStyle/>
          <a:p>
            <a:r>
              <a:rPr lang="fa-IR" sz="4000" dirty="0" smtClean="0">
                <a:solidFill>
                  <a:schemeClr val="accent2">
                    <a:lumMod val="50000"/>
                  </a:schemeClr>
                </a:solidFill>
                <a:latin typeface="Arial" pitchFamily="34" charset="0"/>
                <a:cs typeface="Arial" pitchFamily="34" charset="0"/>
              </a:rPr>
              <a:t> مرکز محله (میدان محلی)</a:t>
            </a:r>
            <a:endParaRPr lang="en-US" sz="4000" dirty="0">
              <a:solidFill>
                <a:schemeClr val="accent2">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221088"/>
            <a:ext cx="3600400" cy="24030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165593"/>
            <a:ext cx="3600400" cy="24435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11838"/>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solidFill>
                <a:schemeClr val="tx1"/>
              </a:solidFill>
              <a:cs typeface="Titr" pitchFamily="2" charset="-78"/>
            </a:endParaRPr>
          </a:p>
        </p:txBody>
      </p:sp>
      <p:sp>
        <p:nvSpPr>
          <p:cNvPr id="5" name="Subtitle 2"/>
          <p:cNvSpPr txBox="1">
            <a:spLocks/>
          </p:cNvSpPr>
          <p:nvPr/>
        </p:nvSpPr>
        <p:spPr>
          <a:xfrm>
            <a:off x="2987824" y="692696"/>
            <a:ext cx="5988737" cy="112577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latin typeface="Arial" pitchFamily="34" charset="0"/>
                <a:cs typeface="Arial" pitchFamily="34" charset="0"/>
              </a:rPr>
              <a:t>- وجود ریتم های افقی و عمودی هما هنگ</a:t>
            </a:r>
            <a:endParaRPr lang="en-US" sz="2800" dirty="0">
              <a:latin typeface="Arial" pitchFamily="34" charset="0"/>
              <a:cs typeface="Arial" pitchFamily="34" charset="0"/>
            </a:endParaRPr>
          </a:p>
        </p:txBody>
      </p:sp>
      <p:sp>
        <p:nvSpPr>
          <p:cNvPr id="3" name="Subtitle 2"/>
          <p:cNvSpPr>
            <a:spLocks noGrp="1"/>
          </p:cNvSpPr>
          <p:nvPr>
            <p:ph type="subTitle" idx="1"/>
          </p:nvPr>
        </p:nvSpPr>
        <p:spPr>
          <a:xfrm>
            <a:off x="2231232" y="260648"/>
            <a:ext cx="6912768" cy="837740"/>
          </a:xfrm>
        </p:spPr>
        <p:txBody>
          <a:bodyPr/>
          <a:lstStyle/>
          <a:p>
            <a:r>
              <a:rPr lang="fa-IR" dirty="0" smtClean="0">
                <a:latin typeface="Arial" pitchFamily="34" charset="0"/>
                <a:cs typeface="Arial" pitchFamily="34" charset="0"/>
              </a:rPr>
              <a:t> </a:t>
            </a:r>
            <a:r>
              <a:rPr lang="fa-IR" sz="2800" dirty="0" smtClean="0">
                <a:latin typeface="Arial" pitchFamily="34" charset="0"/>
                <a:cs typeface="Arial" pitchFamily="34" charset="0"/>
              </a:rPr>
              <a:t>-عدم وجود پیش آمدگی و عقب نشینی در جدارها</a:t>
            </a:r>
            <a:endParaRPr lang="en-US" sz="2800" dirty="0">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038" y="1255583"/>
            <a:ext cx="3566547" cy="2668272"/>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65602"/>
            <a:ext cx="3574892" cy="2658253"/>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038" y="4081885"/>
            <a:ext cx="3546332" cy="260989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4033526"/>
            <a:ext cx="3584011" cy="2658252"/>
          </a:xfrm>
          <a:prstGeom prst="rect">
            <a:avLst/>
          </a:prstGeom>
        </p:spPr>
        <p:style>
          <a:lnRef idx="2">
            <a:schemeClr val="dk1"/>
          </a:lnRef>
          <a:fillRef idx="1">
            <a:schemeClr val="lt1"/>
          </a:fillRef>
          <a:effectRef idx="0">
            <a:schemeClr val="dk1"/>
          </a:effectRef>
          <a:fontRef idx="minor">
            <a:schemeClr val="dk1"/>
          </a:fontRef>
        </p:style>
      </p:pic>
      <p:sp>
        <p:nvSpPr>
          <p:cNvPr id="52" name="Title 1"/>
          <p:cNvSpPr txBox="1">
            <a:spLocks/>
          </p:cNvSpPr>
          <p:nvPr/>
        </p:nvSpPr>
        <p:spPr>
          <a:xfrm>
            <a:off x="521778" y="54089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محله کلپا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3051509793"/>
      </p:ext>
    </p:extLst>
  </p:cSld>
  <p:clrMapOvr>
    <a:masterClrMapping/>
  </p:clrMapOvr>
  <p:transition spd="slow">
    <p:cove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4860032" y="384325"/>
            <a:ext cx="403244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-روز غیرتعطیل ساعت 10 صبح</a:t>
            </a:r>
            <a:endParaRPr lang="en-US"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05609"/>
            <a:ext cx="2160240" cy="163092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39" y="872616"/>
            <a:ext cx="2141601" cy="163346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459" y="885154"/>
            <a:ext cx="2161594" cy="163346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78" y="2988106"/>
            <a:ext cx="2128398" cy="160186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30" y="2973767"/>
            <a:ext cx="2171579" cy="1596602"/>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8655" y="2973767"/>
            <a:ext cx="2128398" cy="1597228"/>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378" y="5013176"/>
            <a:ext cx="2160239" cy="1582890"/>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7474" y="5005392"/>
            <a:ext cx="2133753" cy="1590674"/>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1309" y="4975103"/>
            <a:ext cx="2176183" cy="16209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42870418"/>
      </p:ext>
    </p:extLst>
  </p:cSld>
  <p:clrMapOvr>
    <a:masterClrMapping/>
  </p:clrMapOvr>
  <p:transition spd="slow">
    <p:cove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881324"/>
          </a:xfrm>
        </p:spPr>
        <p:txBody>
          <a:bodyPr/>
          <a:lstStyle/>
          <a:p>
            <a:r>
              <a:rPr lang="fa-IR" sz="2400" dirty="0" smtClean="0">
                <a:solidFill>
                  <a:schemeClr val="accent3">
                    <a:lumMod val="50000"/>
                  </a:schemeClr>
                </a:solidFill>
                <a:latin typeface="Arial" pitchFamily="34" charset="0"/>
                <a:cs typeface="Arial" pitchFamily="34" charset="0"/>
              </a:rPr>
              <a:t>مرکز محله به عنوان مکانی جهت انجام مراسمهای خاص – عزاداریها –تجمع هاو......</a:t>
            </a:r>
            <a:endParaRPr lang="en-US" sz="24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880" y="1340768"/>
            <a:ext cx="3305944" cy="218605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340768"/>
            <a:ext cx="3303669" cy="217927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332" y="4077072"/>
            <a:ext cx="3305492" cy="2177311"/>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4075108"/>
            <a:ext cx="3305492" cy="21792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04664"/>
            <a:ext cx="8305800" cy="1143000"/>
          </a:xfrm>
        </p:spPr>
        <p:txBody>
          <a:bodyPr/>
          <a:lstStyle/>
          <a:p>
            <a:r>
              <a:rPr lang="fa-IR" sz="2800" dirty="0" smtClean="0">
                <a:solidFill>
                  <a:schemeClr val="tx1"/>
                </a:solidFill>
                <a:latin typeface="Arial" pitchFamily="34" charset="0"/>
                <a:cs typeface="Arial" pitchFamily="34" charset="0"/>
              </a:rPr>
              <a:t>رنگ تعلق الگوی فعالیت های یک مکان را روشن تر می کند.</a:t>
            </a:r>
            <a:endParaRPr lang="en-US" sz="2800" dirty="0">
              <a:solidFill>
                <a:schemeClr val="tx1"/>
              </a:solidFill>
              <a:latin typeface="Arial" pitchFamily="34" charset="0"/>
              <a:cs typeface="Arial" pitchFamily="34" charset="0"/>
            </a:endParaRPr>
          </a:p>
        </p:txBody>
      </p:sp>
      <p:sp>
        <p:nvSpPr>
          <p:cNvPr id="4" name="Subtitle 2"/>
          <p:cNvSpPr>
            <a:spLocks noGrp="1"/>
          </p:cNvSpPr>
          <p:nvPr>
            <p:ph type="ctrTitle"/>
          </p:nvPr>
        </p:nvSpPr>
        <p:spPr>
          <a:xfrm>
            <a:off x="5004048" y="954693"/>
            <a:ext cx="4320480" cy="452584"/>
          </a:xfrm>
        </p:spPr>
        <p:txBody>
          <a:bodyPr/>
          <a:lstStyle/>
          <a:p>
            <a:r>
              <a:rPr lang="fa-IR" sz="2800" dirty="0" smtClean="0">
                <a:solidFill>
                  <a:schemeClr val="accent2">
                    <a:lumMod val="50000"/>
                  </a:schemeClr>
                </a:solidFill>
                <a:latin typeface="Arial" pitchFamily="34" charset="0"/>
                <a:cs typeface="Arial" pitchFamily="34" charset="0"/>
              </a:rPr>
              <a:t>1- تجمع برای مناسبتهای خاص</a:t>
            </a:r>
            <a:endParaRPr lang="en-US" sz="2800" dirty="0">
              <a:solidFill>
                <a:schemeClr val="accent2">
                  <a:lumMod val="50000"/>
                </a:schemeClr>
              </a:solidFill>
              <a:latin typeface="Arial" pitchFamily="34" charset="0"/>
              <a:cs typeface="Arial" pitchFamily="34" charset="0"/>
            </a:endParaRPr>
          </a:p>
        </p:txBody>
      </p:sp>
      <p:sp>
        <p:nvSpPr>
          <p:cNvPr id="5" name="Subtitle 2"/>
          <p:cNvSpPr txBox="1">
            <a:spLocks/>
          </p:cNvSpPr>
          <p:nvPr/>
        </p:nvSpPr>
        <p:spPr>
          <a:xfrm>
            <a:off x="5364088" y="1407277"/>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2- ایجاد قرارگاه رفتاری</a:t>
            </a:r>
            <a:endParaRPr lang="fa-IR" sz="2800" dirty="0">
              <a:solidFill>
                <a:schemeClr val="accent2">
                  <a:lumMod val="50000"/>
                </a:schemeClr>
              </a:solidFill>
              <a:latin typeface="Arial" pitchFamily="34" charset="0"/>
              <a:cs typeface="Arial" pitchFamily="34" charset="0"/>
            </a:endParaRPr>
          </a:p>
        </p:txBody>
      </p:sp>
      <p:sp>
        <p:nvSpPr>
          <p:cNvPr id="6" name="Subtitle 2"/>
          <p:cNvSpPr txBox="1">
            <a:spLocks/>
          </p:cNvSpPr>
          <p:nvPr/>
        </p:nvSpPr>
        <p:spPr>
          <a:xfrm>
            <a:off x="5148064" y="1859861"/>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3- برقراری تعاملات اجتماعی</a:t>
            </a:r>
            <a:endParaRPr lang="fa-IR" sz="2800" dirty="0">
              <a:solidFill>
                <a:schemeClr val="accent2">
                  <a:lumMod val="50000"/>
                </a:schemeClr>
              </a:solidFill>
              <a:latin typeface="Arial" pitchFamily="34" charset="0"/>
              <a:cs typeface="Arial" pitchFamily="34" charset="0"/>
            </a:endParaRPr>
          </a:p>
        </p:txBody>
      </p:sp>
      <p:sp>
        <p:nvSpPr>
          <p:cNvPr id="7" name="Subtitle 2"/>
          <p:cNvSpPr txBox="1">
            <a:spLocks/>
          </p:cNvSpPr>
          <p:nvPr/>
        </p:nvSpPr>
        <p:spPr>
          <a:xfrm>
            <a:off x="4823520" y="2777605"/>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4- قرارگیری در فضائی خودمانی-با آرامش و دنج</a:t>
            </a:r>
            <a:endParaRPr lang="fa-IR" sz="2800" dirty="0">
              <a:solidFill>
                <a:schemeClr val="accent2">
                  <a:lumMod val="50000"/>
                </a:schemeClr>
              </a:solidFill>
              <a:latin typeface="Arial" pitchFamily="34" charset="0"/>
              <a:cs typeface="Arial" pitchFamily="34" charset="0"/>
            </a:endParaRPr>
          </a:p>
        </p:txBody>
      </p:sp>
      <p:sp>
        <p:nvSpPr>
          <p:cNvPr id="8" name="Subtitle 2"/>
          <p:cNvSpPr txBox="1">
            <a:spLocks/>
          </p:cNvSpPr>
          <p:nvPr/>
        </p:nvSpPr>
        <p:spPr>
          <a:xfrm>
            <a:off x="4823520" y="3003896"/>
            <a:ext cx="4320480" cy="1085619"/>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5-کاربریهای موجود در مرکز محله تامین کننده احتیاجات ساکنین</a:t>
            </a:r>
            <a:endParaRPr lang="fa-IR" sz="2800" dirty="0">
              <a:solidFill>
                <a:schemeClr val="accent2">
                  <a:lumMod val="50000"/>
                </a:schemeClr>
              </a:solidFill>
              <a:latin typeface="Arial" pitchFamily="34" charset="0"/>
              <a:cs typeface="Arial" pitchFamily="34" charset="0"/>
            </a:endParaRPr>
          </a:p>
        </p:txBody>
      </p:sp>
      <p:sp>
        <p:nvSpPr>
          <p:cNvPr id="9" name="Subtitle 2"/>
          <p:cNvSpPr txBox="1">
            <a:spLocks/>
          </p:cNvSpPr>
          <p:nvPr/>
        </p:nvSpPr>
        <p:spPr>
          <a:xfrm>
            <a:off x="4813176" y="4549142"/>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6- ایجاد گره شهری-اجتماعی-فرهنگی و...</a:t>
            </a:r>
            <a:endParaRPr lang="fa-IR" sz="2800" dirty="0">
              <a:solidFill>
                <a:schemeClr val="accent2">
                  <a:lumMod val="50000"/>
                </a:schemeClr>
              </a:solidFill>
              <a:latin typeface="Arial" pitchFamily="34" charset="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57973"/>
            <a:ext cx="3598033" cy="2668652"/>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85" y="3861048"/>
            <a:ext cx="3633057" cy="2754092"/>
          </a:xfrm>
          <a:prstGeom prst="rect">
            <a:avLst/>
          </a:prstGeom>
        </p:spPr>
        <p:style>
          <a:lnRef idx="2">
            <a:schemeClr val="dk1"/>
          </a:lnRef>
          <a:fillRef idx="1">
            <a:schemeClr val="lt1"/>
          </a:fillRef>
          <a:effectRef idx="0">
            <a:schemeClr val="dk1"/>
          </a:effectRef>
          <a:fontRef idx="minor">
            <a:schemeClr val="dk1"/>
          </a:fontRef>
        </p:style>
      </p:pic>
      <p:sp>
        <p:nvSpPr>
          <p:cNvPr id="12" name="Subtitle 2"/>
          <p:cNvSpPr txBox="1">
            <a:spLocks/>
          </p:cNvSpPr>
          <p:nvPr/>
        </p:nvSpPr>
        <p:spPr>
          <a:xfrm>
            <a:off x="4452251" y="5195117"/>
            <a:ext cx="4681405" cy="64423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solidFill>
                  <a:schemeClr val="tx1"/>
                </a:solidFill>
                <a:latin typeface="Arial" pitchFamily="34" charset="0"/>
                <a:cs typeface="Arial" pitchFamily="34" charset="0"/>
              </a:rPr>
              <a:t>در مرکز محله کلپا زمینه موجود با تصویر ذهنی کاربران سازگار است.</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83672408"/>
      </p:ext>
    </p:extLst>
  </p:cSld>
  <p:clrMapOvr>
    <a:masterClrMapping/>
  </p:clrMapOvr>
  <p:transition spd="slow">
    <p:cove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827028919"/>
              </p:ext>
            </p:extLst>
          </p:nvPr>
        </p:nvGraphicFramePr>
        <p:xfrm>
          <a:off x="251520" y="548680"/>
          <a:ext cx="8352928" cy="5791200"/>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0" marR="0" indent="0" algn="r" defTabSz="1221913" rtl="1" eaLnBrk="1" fontAlgn="auto" latinLnBrk="0" hangingPunct="1">
                        <a:lnSpc>
                          <a:spcPct val="100000"/>
                        </a:lnSpc>
                        <a:spcBef>
                          <a:spcPts val="0"/>
                        </a:spcBef>
                        <a:spcAft>
                          <a:spcPts val="0"/>
                        </a:spcAft>
                        <a:buClrTx/>
                        <a:buSzTx/>
                        <a:buFont typeface="+mj-lt"/>
                        <a:buNone/>
                        <a:tabLst/>
                        <a:defRPr/>
                      </a:pPr>
                      <a:r>
                        <a:rPr lang="fa-IR" sz="2800" baseline="0" dirty="0" smtClean="0">
                          <a:cs typeface="B Mitra" pitchFamily="2" charset="-78"/>
                        </a:rPr>
                        <a:t>-تأثیر ترافیک</a:t>
                      </a:r>
                    </a:p>
                    <a:p>
                      <a:pPr marL="514350" marR="0" indent="-514350" algn="r" defTabSz="1221913" rtl="1" eaLnBrk="1" fontAlgn="auto" latinLnBrk="0" hangingPunct="1">
                        <a:lnSpc>
                          <a:spcPct val="100000"/>
                        </a:lnSpc>
                        <a:spcBef>
                          <a:spcPts val="0"/>
                        </a:spcBef>
                        <a:spcAft>
                          <a:spcPts val="0"/>
                        </a:spcAft>
                        <a:buClrTx/>
                        <a:buSzTx/>
                        <a:buFont typeface="+mj-lt"/>
                        <a:buAutoNum type="arabicPeriod"/>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r>
                        <a:rPr lang="fa-IR" sz="2800" baseline="0" dirty="0" smtClean="0">
                          <a:cs typeface="B Mitra" pitchFamily="2" charset="-78"/>
                        </a:rPr>
                        <a:t>-کفسازی و مبلمان های شهری (نورپردازی، استراحت و ....)</a:t>
                      </a:r>
                    </a:p>
                    <a:p>
                      <a:pPr marL="514350" indent="-514350" algn="r" rtl="1">
                        <a:buFont typeface="+mj-lt"/>
                        <a:buAutoNum type="arabicPeriod"/>
                      </a:pPr>
                      <a:endParaRPr lang="fa-IR" sz="2800" baseline="0" dirty="0" smtClean="0">
                        <a:cs typeface="B Mitra" pitchFamily="2" charset="-78"/>
                      </a:endParaRPr>
                    </a:p>
                    <a:p>
                      <a:pPr marL="0" indent="0" algn="r" rtl="1">
                        <a:buFont typeface="+mj-lt"/>
                        <a:buNone/>
                      </a:pPr>
                      <a:r>
                        <a:rPr lang="fa-IR" sz="2800" baseline="0" dirty="0" smtClean="0">
                          <a:cs typeface="B Mitra" pitchFamily="2" charset="-78"/>
                        </a:rPr>
                        <a:t>-حضورپذیری در ساعات و روزهای مختلف</a:t>
                      </a:r>
                    </a:p>
                    <a:p>
                      <a:pPr marL="514350" indent="-514350" algn="r" rtl="1">
                        <a:buFont typeface="+mj-lt"/>
                        <a:buAutoNum type="arabicPeriod"/>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r>
                        <a:rPr lang="fa-IR" sz="2800" dirty="0" smtClean="0">
                          <a:cs typeface="B Mitra" pitchFamily="2" charset="-78"/>
                        </a:rPr>
                        <a:t>-حضور اقشار مختلف اجتماع و موانع موجود (بانوان، سالمندان، کودکان، معلولان و...)</a:t>
                      </a:r>
                    </a:p>
                    <a:p>
                      <a:pPr marL="0" indent="0" algn="r" rtl="1">
                        <a:buFont typeface="+mj-lt"/>
                        <a:buNone/>
                      </a:pPr>
                      <a:endParaRPr lang="fa-IR" sz="280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lvl="0" algn="ctr" rtl="1"/>
                      <a:r>
                        <a:rPr lang="fa-IR" sz="3200" b="0" dirty="0" smtClean="0">
                          <a:cs typeface="B Mitra" pitchFamily="2" charset="-78"/>
                        </a:rPr>
                        <a:t>امنيت، ایمنی</a:t>
                      </a:r>
                      <a:endParaRPr lang="en-US" sz="3200" b="0" dirty="0" smtClean="0">
                        <a:cs typeface="B Nazanin" pitchFamily="2" charset="-78"/>
                      </a:endParaRPr>
                    </a:p>
                    <a:p>
                      <a:pPr algn="r"/>
                      <a:endParaRPr lang="fa-IR" sz="2400" dirty="0" smtClean="0"/>
                    </a:p>
                  </a:txBody>
                  <a:tcPr/>
                </a:tc>
              </a:tr>
            </a:tbl>
          </a:graphicData>
        </a:graphic>
      </p:graphicFrame>
    </p:spTree>
    <p:extLst>
      <p:ext uri="{BB962C8B-B14F-4D97-AF65-F5344CB8AC3E}">
        <p14:creationId xmlns:p14="http://schemas.microsoft.com/office/powerpoint/2010/main" val="1337936973"/>
      </p:ext>
    </p:extLst>
  </p:cSld>
  <p:clrMapOvr>
    <a:masterClrMapping/>
  </p:clrMapOvr>
  <p:transition spd="slow">
    <p:cove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404664"/>
            <a:ext cx="8305800" cy="2232248"/>
          </a:xfrm>
        </p:spPr>
        <p:txBody>
          <a:bodyPr/>
          <a:lstStyle/>
          <a:p>
            <a:r>
              <a:rPr lang="fa-IR" dirty="0" smtClean="0">
                <a:solidFill>
                  <a:schemeClr val="accent2">
                    <a:lumMod val="50000"/>
                  </a:schemeClr>
                </a:solidFill>
                <a:latin typeface="Arial" pitchFamily="34" charset="0"/>
                <a:cs typeface="Arial" pitchFamily="34" charset="0"/>
              </a:rPr>
              <a:t> مرکز محله کلپا فاقد کف سازی و مبلمان های شهری مناسب می باشد و به همین دلیل در حوزه حرکتی تداخل حرکتی سواره و پیاده وجود داردومرکز محله به مکانی برای پارک اتومبیل تبدیل شده است و عدم وجود مبلمانهای شهری  و نورپردازی مناسب و....برای سالمندان-کودکان و عدم ایمنی و امنیت مناسب حضور پذیری را تضعیف نموده است.</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395536" y="3140968"/>
            <a:ext cx="8305800" cy="1981200"/>
          </a:xfrm>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2348880"/>
            <a:ext cx="2682097" cy="2002456"/>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316380"/>
            <a:ext cx="2681035" cy="200245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581128"/>
            <a:ext cx="2682097" cy="200245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995" y="4581128"/>
            <a:ext cx="2682096" cy="20349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76672"/>
            <a:ext cx="8305800" cy="1143000"/>
          </a:xfrm>
        </p:spPr>
        <p:txBody>
          <a:bodyPr/>
          <a:lstStyle/>
          <a:p>
            <a:r>
              <a:rPr lang="fa-IR" dirty="0" smtClean="0">
                <a:latin typeface="Arial" pitchFamily="34" charset="0"/>
                <a:cs typeface="Arial" pitchFamily="34" charset="0"/>
              </a:rPr>
              <a:t>یکی از دلایل کم لطفی نسبت به فضاسازی مناسب مراکز محلات آنست که این گره های ارتباطی عمدتا در معرض دید مسولان و مقامات و بازدیدکنندگان از شهر قرار ندارند و ضرورت پرداختن به کیفیت آنها چندان حس نمی شده است.در حالی که اهمیت این فضاها به واسطه نقشی که در زندگی روزمره و حیات مدنی ساکنان محلات دارند،در ارتقاءفرهنگ شهروندی کمتر از سایر فضاهای شهری نیست.</a:t>
            </a:r>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978542"/>
            <a:ext cx="3409997" cy="2736304"/>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970663"/>
            <a:ext cx="3409997" cy="273630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0866050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725144"/>
            <a:ext cx="8305800" cy="1143000"/>
          </a:xfrm>
        </p:spPr>
        <p:txBody>
          <a:bodyPr/>
          <a:lstStyle/>
          <a:p>
            <a:r>
              <a:rPr lang="fa-IR" dirty="0" smtClean="0">
                <a:solidFill>
                  <a:schemeClr val="accent2">
                    <a:lumMod val="50000"/>
                  </a:schemeClr>
                </a:solidFill>
                <a:latin typeface="Arial" pitchFamily="34" charset="0"/>
                <a:cs typeface="Arial" pitchFamily="34" charset="0"/>
              </a:rPr>
              <a:t>محله کلپا با توجه به تراکم تردد پیاده و سواره نسبتا بالایش از نظر دیده شدن فضا مطلوب بوده اما از نور پردازی مناسبی در هنگام شب برخوردار نبوده و این عامل میزان امنیت را در هنگام شب پائین می آورد. </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467544" y="332656"/>
            <a:ext cx="8305800" cy="1138060"/>
          </a:xfrm>
        </p:spPr>
        <p:txBody>
          <a:bodyPr/>
          <a:lstStyle/>
          <a:p>
            <a:r>
              <a:rPr lang="fa-IR" sz="3200" dirty="0" smtClean="0">
                <a:solidFill>
                  <a:schemeClr val="tx1"/>
                </a:solidFill>
                <a:cs typeface="Titr" pitchFamily="2" charset="-78"/>
              </a:rPr>
              <a:t>امکان دیده شدن فضا توسط ساکنین و عدم وجود روشنائی مناسب در شب</a:t>
            </a:r>
            <a:endParaRPr lang="en-US" sz="32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556792"/>
            <a:ext cx="3562558" cy="2651001"/>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43" y="1556792"/>
            <a:ext cx="3527437" cy="26510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92985961"/>
      </p:ext>
    </p:extLst>
  </p:cSld>
  <p:clrMapOvr>
    <a:masterClrMapping/>
  </p:clrMapOvr>
  <p:transition spd="slow">
    <p:cove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109602" y="116632"/>
            <a:ext cx="6336704" cy="576064"/>
          </a:xfrm>
        </p:spPr>
        <p:txBody>
          <a:bodyPr/>
          <a:lstStyle/>
          <a:p>
            <a:r>
              <a:rPr lang="fa-IR" sz="3200" dirty="0" smtClean="0">
                <a:solidFill>
                  <a:schemeClr val="tx1"/>
                </a:solidFill>
                <a:cs typeface="Titr" pitchFamily="2" charset="-78"/>
              </a:rPr>
              <a:t>پرهیز از پیچیدگی بلو کها در مرکز محله</a:t>
            </a:r>
            <a:endParaRPr lang="en-US" sz="3200" dirty="0">
              <a:solidFill>
                <a:schemeClr val="tx1"/>
              </a:solidFill>
              <a:cs typeface="Titr" pitchFamily="2" charset="-78"/>
            </a:endParaRPr>
          </a:p>
        </p:txBody>
      </p:sp>
      <p:sp>
        <p:nvSpPr>
          <p:cNvPr id="4" name="Title 1"/>
          <p:cNvSpPr txBox="1">
            <a:spLocks/>
          </p:cNvSpPr>
          <p:nvPr/>
        </p:nvSpPr>
        <p:spPr>
          <a:xfrm>
            <a:off x="3109602" y="692696"/>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((تعریف شدگی کالبدی فضاها ))</a:t>
            </a:r>
            <a:endParaRPr lang="fa-IR" sz="24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Title 1"/>
          <p:cNvSpPr txBox="1">
            <a:spLocks/>
          </p:cNvSpPr>
          <p:nvPr/>
        </p:nvSpPr>
        <p:spPr>
          <a:xfrm>
            <a:off x="3681474" y="1501162"/>
            <a:ext cx="5064898" cy="1117765"/>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1800" dirty="0" smtClean="0">
                <a:solidFill>
                  <a:schemeClr val="accent2">
                    <a:lumMod val="50000"/>
                  </a:schemeClr>
                </a:solidFill>
                <a:cs typeface="Titr" pitchFamily="2" charset="-78"/>
              </a:rPr>
              <a:t>مرکز محله کلپا دارای تعریف شدگی کالبدی و فاقد پیچیدگی بلوکی بوده و اکثر نماهای اصلی بناها رو به سمت مرکز محله بوده(چشمان مرکز محله)که این مطلب عامل مهمی در تامین امنیت مرکز محله خواهد بود.</a:t>
            </a:r>
            <a:endParaRPr lang="fa-IR" sz="1800" dirty="0">
              <a:solidFill>
                <a:schemeClr val="accent2">
                  <a:lumMod val="50000"/>
                </a:schemeClr>
              </a:solidFill>
              <a:cs typeface="Titr" pitchFamily="2" charset="-78"/>
            </a:endParaRPr>
          </a:p>
        </p:txBody>
      </p: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774057695"/>
      </p:ext>
    </p:extLst>
  </p:cSld>
  <p:clrMapOvr>
    <a:masterClrMapping/>
  </p:clrMapOvr>
  <p:transition spd="slow">
    <p:cove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215" y="4108439"/>
            <a:ext cx="5564319" cy="765732"/>
          </a:xfrm>
        </p:spPr>
        <p:txBody>
          <a:bodyPr/>
          <a:lstStyle/>
          <a:p>
            <a:r>
              <a:rPr lang="fa-IR" dirty="0" smtClean="0">
                <a:solidFill>
                  <a:schemeClr val="accent2">
                    <a:lumMod val="50000"/>
                  </a:schemeClr>
                </a:solidFill>
                <a:latin typeface="Arial" pitchFamily="34" charset="0"/>
                <a:cs typeface="Arial" pitchFamily="34" charset="0"/>
              </a:rPr>
              <a:t>وجود عقب نشینی بناها در مرکز محله کلپا  و فضاهای پنهان شده به وسیله پوشش گیاهی امکان کاهش امنیت فضای مرکز محله را به خصوص در هنگام شب ممکن است ایجاد نماید.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395536" y="476672"/>
            <a:ext cx="8305800" cy="561996"/>
          </a:xfrm>
        </p:spPr>
        <p:txBody>
          <a:bodyPr/>
          <a:lstStyle/>
          <a:p>
            <a:r>
              <a:rPr lang="fa-IR" sz="3200" dirty="0" smtClean="0">
                <a:solidFill>
                  <a:schemeClr val="tx1"/>
                </a:solidFill>
                <a:cs typeface="Titr" pitchFamily="2" charset="-78"/>
              </a:rPr>
              <a:t>پرهیز از موانع و مکان های پنهان شده در فضا</a:t>
            </a:r>
            <a:endParaRPr lang="en-US" sz="32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268760"/>
            <a:ext cx="2376264" cy="232813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189672"/>
            <a:ext cx="3156529" cy="23733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199593"/>
            <a:ext cx="3215822" cy="2373300"/>
          </a:xfrm>
          <a:prstGeom prst="rect">
            <a:avLst/>
          </a:prstGeom>
        </p:spPr>
      </p:pic>
      <p:cxnSp>
        <p:nvCxnSpPr>
          <p:cNvPr id="8" name="Straight Arrow Connector 7"/>
          <p:cNvCxnSpPr/>
          <p:nvPr/>
        </p:nvCxnSpPr>
        <p:spPr>
          <a:xfrm flipH="1">
            <a:off x="4355976" y="2276872"/>
            <a:ext cx="25202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7596336" y="2780928"/>
            <a:ext cx="0" cy="12961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4021675"/>
      </p:ext>
    </p:extLst>
  </p:cSld>
  <p:clrMapOvr>
    <a:masterClrMapping/>
  </p:clrMapOvr>
  <p:transition spd="slow">
    <p:cove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5272" y="1196752"/>
            <a:ext cx="8305800" cy="1143000"/>
          </a:xfrm>
        </p:spPr>
        <p:txBody>
          <a:bodyPr/>
          <a:lstStyle/>
          <a:p>
            <a:r>
              <a:rPr lang="fa-IR" dirty="0" smtClean="0">
                <a:solidFill>
                  <a:schemeClr val="accent2">
                    <a:lumMod val="50000"/>
                  </a:schemeClr>
                </a:solidFill>
                <a:latin typeface="Arial" pitchFamily="34" charset="0"/>
                <a:cs typeface="Arial" pitchFamily="34" charset="0"/>
              </a:rPr>
              <a:t>می توان برای تقویت هر چه بیشتر امنیت محله با ایجاد فضاهای خودمانی ساکنین را ترغیب به حضور در فضا و افزایش تعاملات اجتماعی نموده و نقش مشارکت مردمی را در تامین امنیت پر رنگ تر نمود.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4762253" y="332656"/>
            <a:ext cx="4156907" cy="646331"/>
          </a:xfrm>
          <a:prstGeom prst="rect">
            <a:avLst/>
          </a:prstGeom>
        </p:spPr>
        <p:txBody>
          <a:bodyPr wrap="none">
            <a:spAutoFit/>
          </a:bodyPr>
          <a:lstStyle/>
          <a:p>
            <a:pPr lvl="0" algn="justLow" defTabSz="1280160" rtl="1">
              <a:defRPr/>
            </a:pPr>
            <a:r>
              <a:rPr lang="fa-IR" sz="3600" b="1" dirty="0" smtClean="0">
                <a:latin typeface="Times New Roman"/>
                <a:ea typeface="Times New Roman"/>
                <a:cs typeface="Arial"/>
              </a:rPr>
              <a:t>نقش اجتماعی مرکز محله </a:t>
            </a:r>
            <a:endParaRPr lang="en-US" sz="3600" b="1" dirty="0">
              <a:latin typeface="Times New Roman"/>
              <a:ea typeface="Times New Roman"/>
              <a:cs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420888"/>
            <a:ext cx="5221030" cy="38851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59883547"/>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323528" y="260648"/>
            <a:ext cx="8538503" cy="72008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3">
                    <a:lumMod val="50000"/>
                  </a:schemeClr>
                </a:solidFill>
                <a:latin typeface="Arial" pitchFamily="34" charset="0"/>
                <a:cs typeface="Arial" pitchFamily="34" charset="0"/>
              </a:rPr>
              <a:t>عدم پیوستگی فضائی وکالبدی جدارها ووجود پیش آمدگی و عقب نشینی در جدارهاو ریتم های افقی و عمودی ناهماهنگ در مرکز محله :</a:t>
            </a:r>
            <a:endParaRPr lang="en-US" sz="2000"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5654" y="980728"/>
            <a:ext cx="3573438" cy="263628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979744"/>
            <a:ext cx="3573438" cy="263628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971406"/>
            <a:ext cx="3497943" cy="244813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214" y="4010460"/>
            <a:ext cx="3475815" cy="240907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260648"/>
            <a:ext cx="8305800" cy="1143000"/>
          </a:xfrm>
        </p:spPr>
        <p:txBody>
          <a:bodyPr/>
          <a:lstStyle/>
          <a:p>
            <a:r>
              <a:rPr lang="fa-IR" sz="2800" dirty="0" smtClean="0">
                <a:solidFill>
                  <a:schemeClr val="accent2">
                    <a:lumMod val="50000"/>
                  </a:schemeClr>
                </a:solidFill>
                <a:latin typeface="Arial" pitchFamily="34" charset="0"/>
                <a:cs typeface="Arial" pitchFamily="34" charset="0"/>
              </a:rPr>
              <a:t>تداخل حرکتی پیاده و سواره در مرکز محله کلپا عاملی در جهت کاهش ایمنی فضا</a:t>
            </a:r>
            <a:endParaRPr lang="en-US" sz="28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412776"/>
            <a:ext cx="3329757" cy="2535579"/>
          </a:xfrm>
          <a:prstGeom prst="rect">
            <a:avLst/>
          </a:prstGeom>
          <a:ln/>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11853"/>
            <a:ext cx="3412956" cy="2535579"/>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945" y="4149080"/>
            <a:ext cx="3369824" cy="2521159"/>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71" y="4149080"/>
            <a:ext cx="3449391" cy="25552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06978751"/>
      </p:ext>
    </p:extLst>
  </p:cSld>
  <p:clrMapOvr>
    <a:masterClrMapping/>
  </p:clrMapOvr>
  <p:transition spd="slow">
    <p:cove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7744" y="265212"/>
            <a:ext cx="8305800" cy="1143000"/>
          </a:xfrm>
        </p:spPr>
        <p:txBody>
          <a:bodyPr/>
          <a:lstStyle/>
          <a:p>
            <a:r>
              <a:rPr lang="fa-IR" sz="2400" dirty="0" smtClean="0">
                <a:solidFill>
                  <a:schemeClr val="accent2">
                    <a:lumMod val="50000"/>
                  </a:schemeClr>
                </a:solidFill>
                <a:latin typeface="Arial" pitchFamily="34" charset="0"/>
                <a:cs typeface="Arial" pitchFamily="34" charset="0"/>
              </a:rPr>
              <a:t>-عدم تعریف شدگی حریم پیاده و سواره</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4139952" y="836712"/>
            <a:ext cx="4572000" cy="830997"/>
          </a:xfrm>
          <a:prstGeom prst="rect">
            <a:avLst/>
          </a:prstGeom>
        </p:spPr>
        <p:txBody>
          <a:bodyPr>
            <a:spAutoFit/>
          </a:bodyPr>
          <a:lstStyle/>
          <a:p>
            <a:pPr algn="justLow" rtl="1"/>
            <a:r>
              <a:rPr lang="fa-IR" sz="2400" dirty="0" smtClean="0">
                <a:solidFill>
                  <a:schemeClr val="accent2">
                    <a:lumMod val="50000"/>
                  </a:schemeClr>
                </a:solidFill>
                <a:latin typeface="Times New Roman"/>
                <a:ea typeface="Times New Roman"/>
                <a:cs typeface="B Nazanin"/>
              </a:rPr>
              <a:t>-نبود </a:t>
            </a:r>
            <a:r>
              <a:rPr lang="fa-IR" sz="2400" dirty="0">
                <a:solidFill>
                  <a:schemeClr val="accent2">
                    <a:lumMod val="50000"/>
                  </a:schemeClr>
                </a:solidFill>
                <a:latin typeface="Times New Roman"/>
                <a:ea typeface="Times New Roman"/>
                <a:cs typeface="B Nazanin"/>
              </a:rPr>
              <a:t>کاربری های عمومی با مساحت بالا.(کاربری فضای سبز و ورزشی و ...)</a:t>
            </a:r>
            <a:endParaRPr lang="en-US" sz="2400" dirty="0">
              <a:solidFill>
                <a:schemeClr val="accent2">
                  <a:lumMod val="50000"/>
                </a:schemeClr>
              </a:solidFill>
              <a:latin typeface="Times New Roman"/>
              <a:ea typeface="Times New Roman"/>
              <a:cs typeface="Arial"/>
            </a:endParaRPr>
          </a:p>
        </p:txBody>
      </p:sp>
      <p:sp>
        <p:nvSpPr>
          <p:cNvPr id="5" name="Left Brace 4"/>
          <p:cNvSpPr/>
          <p:nvPr/>
        </p:nvSpPr>
        <p:spPr>
          <a:xfrm>
            <a:off x="3779912" y="404664"/>
            <a:ext cx="360040" cy="126304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9" name="Straight Arrow Connector 8"/>
          <p:cNvCxnSpPr/>
          <p:nvPr/>
        </p:nvCxnSpPr>
        <p:spPr>
          <a:xfrm flipH="1">
            <a:off x="2771800" y="1036186"/>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1692696" y="662300"/>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کاهش ایمنی مرکز محله</a:t>
            </a:r>
            <a:endParaRPr lang="fa-IR" sz="2400" dirty="0">
              <a:solidFill>
                <a:schemeClr val="accent2">
                  <a:lumMod val="50000"/>
                </a:schemeClr>
              </a:solidFill>
              <a:cs typeface="Titr" pitchFamily="2" charset="-78"/>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496" y="1772816"/>
            <a:ext cx="2699792" cy="2055867"/>
          </a:xfrm>
          <a:prstGeom prst="rect">
            <a:avLst/>
          </a:prstGeom>
          <a:ln/>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138" y="4293096"/>
            <a:ext cx="2753635" cy="2055866"/>
          </a:xfrm>
          <a:prstGeom prst="rect">
            <a:avLst/>
          </a:prstGeom>
        </p:spPr>
        <p:style>
          <a:lnRef idx="2">
            <a:schemeClr val="dk1"/>
          </a:lnRef>
          <a:fillRef idx="1">
            <a:schemeClr val="lt1"/>
          </a:fillRef>
          <a:effectRef idx="0">
            <a:schemeClr val="dk1"/>
          </a:effectRef>
          <a:fontRef idx="minor">
            <a:schemeClr val="dk1"/>
          </a:fontRef>
        </p:style>
      </p:pic>
      <p:sp>
        <p:nvSpPr>
          <p:cNvPr id="14" name="Title 1"/>
          <p:cNvSpPr txBox="1">
            <a:spLocks/>
          </p:cNvSpPr>
          <p:nvPr/>
        </p:nvSpPr>
        <p:spPr>
          <a:xfrm>
            <a:off x="359532" y="2800749"/>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 است ترافیک عبوری از مرکز محله حذف شود زیرا آرامش مرکز محله را کاهش میدهد.</a:t>
            </a:r>
            <a:endParaRPr lang="fa-IR" sz="2400" dirty="0">
              <a:solidFill>
                <a:schemeClr val="accent2">
                  <a:lumMod val="50000"/>
                </a:schemeClr>
              </a:solidFill>
              <a:cs typeface="Titr" pitchFamily="2" charset="-78"/>
            </a:endParaRPr>
          </a:p>
        </p:txBody>
      </p:sp>
      <p:sp>
        <p:nvSpPr>
          <p:cNvPr id="15" name="Title 1"/>
          <p:cNvSpPr txBox="1">
            <a:spLocks/>
          </p:cNvSpPr>
          <p:nvPr/>
        </p:nvSpPr>
        <p:spPr>
          <a:xfrm>
            <a:off x="462519" y="4361831"/>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 است به وسیله کف پوش و موانع جداکننده مسیر های سواره و پیاده از هم تفکیک شده و معبر مرکز محله آرام سازی شود.</a:t>
            </a:r>
            <a:endParaRPr lang="fa-IR" sz="2400" dirty="0">
              <a:solidFill>
                <a:schemeClr val="accent2">
                  <a:lumMod val="50000"/>
                </a:schemeClr>
              </a:solidFill>
              <a:cs typeface="Titr" pitchFamily="2" charset="-78"/>
            </a:endParaRPr>
          </a:p>
        </p:txBody>
      </p:sp>
      <p:sp>
        <p:nvSpPr>
          <p:cNvPr id="17" name="Title 1"/>
          <p:cNvSpPr txBox="1">
            <a:spLocks/>
          </p:cNvSpPr>
          <p:nvPr/>
        </p:nvSpPr>
        <p:spPr>
          <a:xfrm>
            <a:off x="611560" y="5571049"/>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با کاهش ترافیک عبوری از مرکز محله آلودگی صوتی نیز کاهش پیدا می کند.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601016307"/>
      </p:ext>
    </p:extLst>
  </p:cSld>
  <p:clrMapOvr>
    <a:masterClrMapping/>
  </p:clrMapOvr>
  <p:transition spd="slow">
    <p:cove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260648"/>
            <a:ext cx="8305800" cy="1143000"/>
          </a:xfrm>
        </p:spPr>
        <p:txBody>
          <a:bodyPr/>
          <a:lstStyle/>
          <a:p>
            <a:r>
              <a:rPr lang="fa-IR" dirty="0" smtClean="0">
                <a:solidFill>
                  <a:schemeClr val="accent2">
                    <a:lumMod val="50000"/>
                  </a:schemeClr>
                </a:solidFill>
                <a:latin typeface="Arial" pitchFamily="34" charset="0"/>
                <a:cs typeface="Arial" pitchFamily="34" charset="0"/>
              </a:rPr>
              <a:t>عدم وجود پوشش گیاهی و فضاهای سبز در مرکز محله آسایش اقلیمی را کاهش داده و عاملی در جهت کاهش ایمنی فضا می 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196752"/>
            <a:ext cx="6768619" cy="50911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6718687"/>
      </p:ext>
    </p:extLst>
  </p:cSld>
  <p:clrMapOvr>
    <a:masterClrMapping/>
  </p:clrMapOvr>
  <p:transition spd="slow">
    <p:cove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27068" y="332656"/>
            <a:ext cx="3384376" cy="521284"/>
          </a:xfrm>
        </p:spPr>
        <p:txBody>
          <a:bodyPr/>
          <a:lstStyle/>
          <a:p>
            <a:r>
              <a:rPr lang="fa-IR" dirty="0" smtClean="0">
                <a:solidFill>
                  <a:schemeClr val="accent3">
                    <a:lumMod val="50000"/>
                  </a:schemeClr>
                </a:solidFill>
                <a:latin typeface="Arial" pitchFamily="34" charset="0"/>
                <a:cs typeface="Arial" pitchFamily="34" charset="0"/>
              </a:rPr>
              <a:t>-روز تعطیل ساعت 10 صبح</a:t>
            </a:r>
            <a:endParaRPr lang="en-US" dirty="0">
              <a:solidFill>
                <a:schemeClr val="accent3">
                  <a:lumMod val="50000"/>
                </a:schemeClr>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62" y="908720"/>
            <a:ext cx="2490043" cy="215781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129" y="908720"/>
            <a:ext cx="2523666" cy="213043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878000"/>
            <a:ext cx="2490042" cy="2111990"/>
          </a:xfrm>
          <a:prstGeom prst="rect">
            <a:avLst/>
          </a:prstGeom>
        </p:spPr>
        <p:style>
          <a:lnRef idx="2">
            <a:schemeClr val="dk1"/>
          </a:lnRef>
          <a:fillRef idx="1">
            <a:schemeClr val="lt1"/>
          </a:fillRef>
          <a:effectRef idx="0">
            <a:schemeClr val="dk1"/>
          </a:effectRef>
          <a:fontRef idx="minor">
            <a:schemeClr val="dk1"/>
          </a:fontRef>
        </p:style>
      </p:pic>
      <p:sp>
        <p:nvSpPr>
          <p:cNvPr id="7" name="Subtitle 2"/>
          <p:cNvSpPr txBox="1">
            <a:spLocks/>
          </p:cNvSpPr>
          <p:nvPr/>
        </p:nvSpPr>
        <p:spPr>
          <a:xfrm>
            <a:off x="1693283" y="5805264"/>
            <a:ext cx="616506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وجود آرامش در مرکز محله بدلیل تردد کم وسایل نقلیه</a:t>
            </a:r>
            <a:endParaRPr lang="en-US" dirty="0">
              <a:solidFill>
                <a:schemeClr val="accent3">
                  <a:lumMod val="50000"/>
                </a:schemeClr>
              </a:solidFill>
              <a:latin typeface="Arial" pitchFamily="34" charset="0"/>
              <a:cs typeface="Arial"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262" y="3549629"/>
            <a:ext cx="2534049" cy="215623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0795" y="3549629"/>
            <a:ext cx="2490043" cy="2150467"/>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192" y="3507242"/>
            <a:ext cx="2543036" cy="21928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4857467"/>
      </p:ext>
    </p:extLst>
  </p:cSld>
  <p:clrMapOvr>
    <a:masterClrMapping/>
  </p:clrMapOvr>
  <p:transition spd="slow">
    <p:cove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4860032" y="384325"/>
            <a:ext cx="4032448"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-روز غیرتعطیل ساعت 10 صبح</a:t>
            </a:r>
            <a:endParaRPr lang="en-US"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05609"/>
            <a:ext cx="2160240" cy="1630928"/>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39" y="872616"/>
            <a:ext cx="2141601" cy="163346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459" y="885154"/>
            <a:ext cx="2161594" cy="163346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78" y="2988106"/>
            <a:ext cx="2128398" cy="160186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30" y="2973767"/>
            <a:ext cx="2171579" cy="1596602"/>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8655" y="2973767"/>
            <a:ext cx="2128398" cy="1597228"/>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378" y="5013176"/>
            <a:ext cx="2160239" cy="1582890"/>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7474" y="5005392"/>
            <a:ext cx="2133753" cy="1590674"/>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1309" y="4975103"/>
            <a:ext cx="2176183" cy="16209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17263857"/>
      </p:ext>
    </p:extLst>
  </p:cSld>
  <p:clrMapOvr>
    <a:masterClrMapping/>
  </p:clrMapOvr>
  <p:transition spd="slow">
    <p:cove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152928900"/>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514350" indent="-514350" algn="r" rtl="1">
                        <a:buFont typeface="+mj-lt"/>
                        <a:buAutoNum type="arabicPeriod"/>
                      </a:pPr>
                      <a:endParaRPr lang="fa-IR" sz="2800" baseline="0" dirty="0" smtClean="0">
                        <a:cs typeface="B Mitra" pitchFamily="2" charset="-78"/>
                      </a:endParaRPr>
                    </a:p>
                    <a:p>
                      <a:pPr marL="514350" marR="0" indent="-514350" algn="r" defTabSz="1221913" rtl="1" eaLnBrk="1" fontAlgn="auto" latinLnBrk="0" hangingPunct="1">
                        <a:lnSpc>
                          <a:spcPct val="100000"/>
                        </a:lnSpc>
                        <a:spcBef>
                          <a:spcPts val="0"/>
                        </a:spcBef>
                        <a:spcAft>
                          <a:spcPts val="0"/>
                        </a:spcAft>
                        <a:buClrTx/>
                        <a:buSzTx/>
                        <a:buFont typeface="+mj-lt"/>
                        <a:buAutoNum type="arabicPeriod"/>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r>
                        <a:rPr lang="fa-IR" sz="2800" baseline="0" dirty="0" smtClean="0">
                          <a:cs typeface="B Mitra" pitchFamily="2" charset="-78"/>
                        </a:rPr>
                        <a:t>-</a:t>
                      </a:r>
                      <a:r>
                        <a:rPr lang="fa-IR" sz="2800" baseline="0" dirty="0" smtClean="0">
                          <a:latin typeface="BNazanin"/>
                          <a:cs typeface="B Mitra" pitchFamily="2" charset="-78"/>
                        </a:rPr>
                        <a:t>بررسی انواع نفوذپذیری محدوده (کالبدی، بصری و نمادین)</a:t>
                      </a:r>
                    </a:p>
                    <a:p>
                      <a:pPr marL="514350" indent="-514350" algn="r" rtl="1">
                        <a:buFont typeface="+mj-lt"/>
                        <a:buAutoNum type="arabicPeriod"/>
                      </a:pPr>
                      <a:endParaRPr lang="fa-IR" sz="2800" baseline="0" dirty="0" smtClean="0">
                        <a:cs typeface="B Mitra" pitchFamily="2" charset="-78"/>
                      </a:endParaRPr>
                    </a:p>
                    <a:p>
                      <a:pPr marL="0" indent="0" algn="r" rtl="1">
                        <a:buFont typeface="+mj-lt"/>
                        <a:buNone/>
                      </a:pPr>
                      <a:endParaRPr lang="fa-IR" sz="2800" dirty="0" smtClean="0">
                        <a:latin typeface="BNazanin"/>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lvl="0" algn="ctr" rtl="1"/>
                      <a:r>
                        <a:rPr lang="fa-IR" sz="3200" b="0" dirty="0" smtClean="0">
                          <a:cs typeface="B Nazanin" pitchFamily="2" charset="-78"/>
                        </a:rPr>
                        <a:t>سلسله مراتب دسترسی</a:t>
                      </a:r>
                      <a:endParaRPr lang="en-US" sz="3200" b="0" dirty="0" smtClean="0">
                        <a:cs typeface="B Nazanin" pitchFamily="2" charset="-78"/>
                      </a:endParaRPr>
                    </a:p>
                  </a:txBody>
                  <a:tcPr/>
                </a:tc>
              </a:tr>
            </a:tbl>
          </a:graphicData>
        </a:graphic>
      </p:graphicFrame>
    </p:spTree>
    <p:extLst>
      <p:ext uri="{BB962C8B-B14F-4D97-AF65-F5344CB8AC3E}">
        <p14:creationId xmlns:p14="http://schemas.microsoft.com/office/powerpoint/2010/main" val="3411506392"/>
      </p:ext>
    </p:extLst>
  </p:cSld>
  <p:clrMapOvr>
    <a:masterClrMapping/>
  </p:clrMapOvr>
  <p:transition spd="slow">
    <p:cove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71600" y="327045"/>
            <a:ext cx="8305800" cy="521284"/>
          </a:xfrm>
        </p:spPr>
        <p:txBody>
          <a:bodyPr/>
          <a:lstStyle/>
          <a:p>
            <a:r>
              <a:rPr lang="fa-IR" sz="2400" dirty="0" smtClean="0">
                <a:solidFill>
                  <a:schemeClr val="tx1"/>
                </a:solidFill>
              </a:rPr>
              <a:t>عواملی که موجب کاهش نفوذ پذیری در درون محله کلپا است عبارتند از:</a:t>
            </a:r>
            <a:endParaRPr lang="en-US" sz="24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087291"/>
            <a:ext cx="2947559" cy="2952329"/>
          </a:xfrm>
          <a:prstGeom prst="rect">
            <a:avLst/>
          </a:prstGeom>
        </p:spPr>
        <p:style>
          <a:lnRef idx="2">
            <a:schemeClr val="dk1"/>
          </a:lnRef>
          <a:fillRef idx="1">
            <a:schemeClr val="lt1"/>
          </a:fillRef>
          <a:effectRef idx="0">
            <a:schemeClr val="dk1"/>
          </a:effectRef>
          <a:fontRef idx="minor">
            <a:schemeClr val="dk1"/>
          </a:fontRef>
        </p:style>
      </p:pic>
      <p:sp>
        <p:nvSpPr>
          <p:cNvPr id="7" name="Title 1"/>
          <p:cNvSpPr txBox="1">
            <a:spLocks/>
          </p:cNvSpPr>
          <p:nvPr/>
        </p:nvSpPr>
        <p:spPr>
          <a:xfrm>
            <a:off x="4860032" y="87862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1- بزرگ بودن مقیاس ساخت و ساز</a:t>
            </a:r>
            <a:endParaRPr lang="fa-IR" sz="2400" dirty="0">
              <a:solidFill>
                <a:schemeClr val="accent2">
                  <a:lumMod val="50000"/>
                </a:schemeClr>
              </a:solidFill>
              <a:cs typeface="Titr" pitchFamily="2" charset="-78"/>
            </a:endParaRPr>
          </a:p>
        </p:txBody>
      </p:sp>
      <p:sp>
        <p:nvSpPr>
          <p:cNvPr id="8" name="Title 1"/>
          <p:cNvSpPr txBox="1">
            <a:spLocks/>
          </p:cNvSpPr>
          <p:nvPr/>
        </p:nvSpPr>
        <p:spPr>
          <a:xfrm>
            <a:off x="4860032" y="1370859"/>
            <a:ext cx="4032448" cy="80358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2-به کارگیری یک نظام سلسله مراتبی در سازمان دهی عرصه طراحی</a:t>
            </a:r>
            <a:endParaRPr lang="fa-IR" sz="2400" dirty="0">
              <a:solidFill>
                <a:schemeClr val="accent2">
                  <a:lumMod val="50000"/>
                </a:schemeClr>
              </a:solidFill>
              <a:cs typeface="Titr" pitchFamily="2" charset="-78"/>
            </a:endParaRPr>
          </a:p>
        </p:txBody>
      </p:sp>
      <p:sp>
        <p:nvSpPr>
          <p:cNvPr id="9" name="Title 1"/>
          <p:cNvSpPr txBox="1">
            <a:spLocks/>
          </p:cNvSpPr>
          <p:nvPr/>
        </p:nvSpPr>
        <p:spPr>
          <a:xfrm>
            <a:off x="5364088" y="207122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3- جدائی سواره و پیاده</a:t>
            </a:r>
            <a:endParaRPr lang="fa-IR" sz="2400" dirty="0">
              <a:solidFill>
                <a:schemeClr val="accent2">
                  <a:lumMod val="50000"/>
                </a:schemeClr>
              </a:solidFill>
              <a:cs typeface="Titr" pitchFamily="2" charset="-78"/>
            </a:endParaRPr>
          </a:p>
        </p:txBody>
      </p:sp>
      <p:sp>
        <p:nvSpPr>
          <p:cNvPr id="10" name="Subtitle 4"/>
          <p:cNvSpPr txBox="1">
            <a:spLocks/>
          </p:cNvSpPr>
          <p:nvPr/>
        </p:nvSpPr>
        <p:spPr>
          <a:xfrm>
            <a:off x="4139952" y="2855730"/>
            <a:ext cx="4536504" cy="2229453"/>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75000"/>
                  </a:schemeClr>
                </a:solidFill>
              </a:rPr>
              <a:t>بهتر است عدم نفوذ پذیری بالا از بیرون به درون محله و وجود نفوذ پذیری بالا در داخل محله جهت آسایش ساکنین وجود داشته باشد.</a:t>
            </a:r>
            <a:endParaRPr lang="en-US" sz="2400" dirty="0">
              <a:solidFill>
                <a:schemeClr val="accent2">
                  <a:lumMod val="75000"/>
                </a:schemeClr>
              </a:solidFill>
            </a:endParaRPr>
          </a:p>
        </p:txBody>
      </p:sp>
      <p:sp>
        <p:nvSpPr>
          <p:cNvPr id="11" name="Title 1"/>
          <p:cNvSpPr txBox="1">
            <a:spLocks/>
          </p:cNvSpPr>
          <p:nvPr/>
        </p:nvSpPr>
        <p:spPr>
          <a:xfrm>
            <a:off x="4947383" y="5733256"/>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بهتر است ورودی به محلات غریب گز باشدبه منظور عدم جلوه گری و القاء سلسله مراتب که در ورودی محله کلپا عنصر دعوت کنندگی وجود ندارد و ورودی زیبائی برای ورود دیده نمی شود در نتیجه غریب گز میباشد.</a:t>
            </a:r>
            <a:endParaRPr lang="fa-IR" sz="2000" dirty="0">
              <a:solidFill>
                <a:schemeClr val="accent2">
                  <a:lumMod val="50000"/>
                </a:schemeClr>
              </a:solidFill>
              <a:cs typeface="Titr" pitchFamily="2" charset="-78"/>
            </a:endParaRPr>
          </a:p>
        </p:txBody>
      </p:sp>
      <p:cxnSp>
        <p:nvCxnSpPr>
          <p:cNvPr id="13" name="Straight Arrow Connector 12"/>
          <p:cNvCxnSpPr/>
          <p:nvPr/>
        </p:nvCxnSpPr>
        <p:spPr>
          <a:xfrm flipH="1">
            <a:off x="3707904" y="5373216"/>
            <a:ext cx="115212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179" y="4224487"/>
            <a:ext cx="3276304" cy="22974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664811"/>
      </p:ext>
    </p:extLst>
  </p:cSld>
  <p:clrMapOvr>
    <a:masterClrMapping/>
  </p:clrMapOvr>
  <p:transition spd="slow">
    <p:cove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335" y="878626"/>
            <a:ext cx="3882151" cy="3888433"/>
          </a:xfrm>
          <a:prstGeom prst="rect">
            <a:avLst/>
          </a:prstGeom>
        </p:spPr>
        <p:style>
          <a:lnRef idx="2">
            <a:schemeClr val="dk1"/>
          </a:lnRef>
          <a:fillRef idx="1">
            <a:schemeClr val="lt1"/>
          </a:fillRef>
          <a:effectRef idx="0">
            <a:schemeClr val="dk1"/>
          </a:effectRef>
          <a:fontRef idx="minor">
            <a:schemeClr val="dk1"/>
          </a:fontRef>
        </p:style>
      </p:pic>
      <p:sp>
        <p:nvSpPr>
          <p:cNvPr id="5" name="Title 1"/>
          <p:cNvSpPr txBox="1">
            <a:spLocks/>
          </p:cNvSpPr>
          <p:nvPr/>
        </p:nvSpPr>
        <p:spPr>
          <a:xfrm>
            <a:off x="4644008" y="386393"/>
            <a:ext cx="4032448" cy="4922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بزرگ بودن مقیاس ساخت و ساز</a:t>
            </a:r>
            <a:endParaRPr lang="fa-IR" sz="2400" dirty="0">
              <a:solidFill>
                <a:schemeClr val="accent2">
                  <a:lumMod val="50000"/>
                </a:schemeClr>
              </a:solidFill>
              <a:cs typeface="Titr" pitchFamily="2" charset="-78"/>
            </a:endParaRPr>
          </a:p>
        </p:txBody>
      </p:sp>
      <p:sp>
        <p:nvSpPr>
          <p:cNvPr id="9" name="Freeform 8"/>
          <p:cNvSpPr/>
          <p:nvPr/>
        </p:nvSpPr>
        <p:spPr>
          <a:xfrm>
            <a:off x="2167413" y="2391172"/>
            <a:ext cx="1131312" cy="918594"/>
          </a:xfrm>
          <a:custGeom>
            <a:avLst/>
            <a:gdLst>
              <a:gd name="connsiteX0" fmla="*/ 327661 w 1131312"/>
              <a:gd name="connsiteY0" fmla="*/ 812848 h 918594"/>
              <a:gd name="connsiteX1" fmla="*/ 9006 w 1131312"/>
              <a:gd name="connsiteY1" fmla="*/ 411066 h 918594"/>
              <a:gd name="connsiteX2" fmla="*/ 133697 w 1131312"/>
              <a:gd name="connsiteY2" fmla="*/ 175539 h 918594"/>
              <a:gd name="connsiteX3" fmla="*/ 604752 w 1131312"/>
              <a:gd name="connsiteY3" fmla="*/ 9285 h 918594"/>
              <a:gd name="connsiteX4" fmla="*/ 867988 w 1131312"/>
              <a:gd name="connsiteY4" fmla="*/ 64703 h 918594"/>
              <a:gd name="connsiteX5" fmla="*/ 1131225 w 1131312"/>
              <a:gd name="connsiteY5" fmla="*/ 424921 h 918594"/>
              <a:gd name="connsiteX6" fmla="*/ 840279 w 1131312"/>
              <a:gd name="connsiteY6" fmla="*/ 688157 h 918594"/>
              <a:gd name="connsiteX7" fmla="*/ 840279 w 1131312"/>
              <a:gd name="connsiteY7" fmla="*/ 909830 h 918594"/>
              <a:gd name="connsiteX8" fmla="*/ 743297 w 1131312"/>
              <a:gd name="connsiteY8" fmla="*/ 868266 h 918594"/>
              <a:gd name="connsiteX9" fmla="*/ 452352 w 1131312"/>
              <a:gd name="connsiteY9" fmla="*/ 812848 h 918594"/>
              <a:gd name="connsiteX10" fmla="*/ 175261 w 1131312"/>
              <a:gd name="connsiteY10" fmla="*/ 743575 h 918594"/>
              <a:gd name="connsiteX11" fmla="*/ 133697 w 1131312"/>
              <a:gd name="connsiteY11" fmla="*/ 605030 h 918594"/>
              <a:gd name="connsiteX12" fmla="*/ 147552 w 1131312"/>
              <a:gd name="connsiteY12" fmla="*/ 618885 h 9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312" h="918594">
                <a:moveTo>
                  <a:pt x="327661" y="812848"/>
                </a:moveTo>
                <a:cubicBezTo>
                  <a:pt x="184497" y="665066"/>
                  <a:pt x="41333" y="517284"/>
                  <a:pt x="9006" y="411066"/>
                </a:cubicBezTo>
                <a:cubicBezTo>
                  <a:pt x="-23321" y="304848"/>
                  <a:pt x="34406" y="242502"/>
                  <a:pt x="133697" y="175539"/>
                </a:cubicBezTo>
                <a:cubicBezTo>
                  <a:pt x="232988" y="108576"/>
                  <a:pt x="482370" y="27758"/>
                  <a:pt x="604752" y="9285"/>
                </a:cubicBezTo>
                <a:cubicBezTo>
                  <a:pt x="727134" y="-9188"/>
                  <a:pt x="780242" y="-4570"/>
                  <a:pt x="867988" y="64703"/>
                </a:cubicBezTo>
                <a:cubicBezTo>
                  <a:pt x="955734" y="133976"/>
                  <a:pt x="1135843" y="321012"/>
                  <a:pt x="1131225" y="424921"/>
                </a:cubicBezTo>
                <a:cubicBezTo>
                  <a:pt x="1126607" y="528830"/>
                  <a:pt x="888770" y="607339"/>
                  <a:pt x="840279" y="688157"/>
                </a:cubicBezTo>
                <a:cubicBezTo>
                  <a:pt x="791788" y="768975"/>
                  <a:pt x="856443" y="879812"/>
                  <a:pt x="840279" y="909830"/>
                </a:cubicBezTo>
                <a:cubicBezTo>
                  <a:pt x="824115" y="939848"/>
                  <a:pt x="807951" y="884430"/>
                  <a:pt x="743297" y="868266"/>
                </a:cubicBezTo>
                <a:cubicBezTo>
                  <a:pt x="678643" y="852102"/>
                  <a:pt x="547025" y="833630"/>
                  <a:pt x="452352" y="812848"/>
                </a:cubicBezTo>
                <a:cubicBezTo>
                  <a:pt x="357679" y="792066"/>
                  <a:pt x="228370" y="778211"/>
                  <a:pt x="175261" y="743575"/>
                </a:cubicBezTo>
                <a:cubicBezTo>
                  <a:pt x="122152" y="708939"/>
                  <a:pt x="138315" y="625812"/>
                  <a:pt x="133697" y="605030"/>
                </a:cubicBezTo>
                <a:cubicBezTo>
                  <a:pt x="129079" y="584248"/>
                  <a:pt x="138315" y="601566"/>
                  <a:pt x="147552" y="61888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949670" y="1228895"/>
            <a:ext cx="1348824" cy="2072107"/>
          </a:xfrm>
          <a:custGeom>
            <a:avLst/>
            <a:gdLst>
              <a:gd name="connsiteX0" fmla="*/ 714131 w 1348824"/>
              <a:gd name="connsiteY0" fmla="*/ 2072107 h 2072107"/>
              <a:gd name="connsiteX1" fmla="*/ 672568 w 1348824"/>
              <a:gd name="connsiteY1" fmla="*/ 2030543 h 2072107"/>
              <a:gd name="connsiteX2" fmla="*/ 367768 w 1348824"/>
              <a:gd name="connsiteY2" fmla="*/ 1905852 h 2072107"/>
              <a:gd name="connsiteX3" fmla="*/ 7549 w 1348824"/>
              <a:gd name="connsiteY3" fmla="*/ 1808871 h 2072107"/>
              <a:gd name="connsiteX4" fmla="*/ 132240 w 1348824"/>
              <a:gd name="connsiteY4" fmla="*/ 1337816 h 2072107"/>
              <a:gd name="connsiteX5" fmla="*/ 243077 w 1348824"/>
              <a:gd name="connsiteY5" fmla="*/ 589671 h 2072107"/>
              <a:gd name="connsiteX6" fmla="*/ 367768 w 1348824"/>
              <a:gd name="connsiteY6" fmla="*/ 7780 h 2072107"/>
              <a:gd name="connsiteX7" fmla="*/ 534022 w 1348824"/>
              <a:gd name="connsiteY7" fmla="*/ 284871 h 2072107"/>
              <a:gd name="connsiteX8" fmla="*/ 672568 w 1348824"/>
              <a:gd name="connsiteY8" fmla="*/ 714362 h 2072107"/>
              <a:gd name="connsiteX9" fmla="*/ 811113 w 1348824"/>
              <a:gd name="connsiteY9" fmla="*/ 922180 h 2072107"/>
              <a:gd name="connsiteX10" fmla="*/ 1074349 w 1348824"/>
              <a:gd name="connsiteY10" fmla="*/ 977598 h 2072107"/>
              <a:gd name="connsiteX11" fmla="*/ 1337586 w 1348824"/>
              <a:gd name="connsiteY11" fmla="*/ 977598 h 2072107"/>
              <a:gd name="connsiteX12" fmla="*/ 1282168 w 1348824"/>
              <a:gd name="connsiteY12" fmla="*/ 1102289 h 2072107"/>
              <a:gd name="connsiteX13" fmla="*/ 1115913 w 1348824"/>
              <a:gd name="connsiteY13" fmla="*/ 1213125 h 2072107"/>
              <a:gd name="connsiteX14" fmla="*/ 1254458 w 1348824"/>
              <a:gd name="connsiteY14" fmla="*/ 1323962 h 2072107"/>
              <a:gd name="connsiteX15" fmla="*/ 1157477 w 1348824"/>
              <a:gd name="connsiteY15" fmla="*/ 1559489 h 2072107"/>
              <a:gd name="connsiteX16" fmla="*/ 1074349 w 1348824"/>
              <a:gd name="connsiteY16" fmla="*/ 1670325 h 2072107"/>
              <a:gd name="connsiteX17" fmla="*/ 1226749 w 1348824"/>
              <a:gd name="connsiteY17" fmla="*/ 1850434 h 2072107"/>
              <a:gd name="connsiteX18" fmla="*/ 686422 w 1348824"/>
              <a:gd name="connsiteY18" fmla="*/ 1975125 h 2072107"/>
              <a:gd name="connsiteX19" fmla="*/ 644858 w 1348824"/>
              <a:gd name="connsiteY19" fmla="*/ 2016689 h 2072107"/>
              <a:gd name="connsiteX20" fmla="*/ 658713 w 1348824"/>
              <a:gd name="connsiteY20" fmla="*/ 2044398 h 207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8824" h="2072107">
                <a:moveTo>
                  <a:pt x="714131" y="2072107"/>
                </a:moveTo>
                <a:cubicBezTo>
                  <a:pt x="722213" y="2065179"/>
                  <a:pt x="730295" y="2058252"/>
                  <a:pt x="672568" y="2030543"/>
                </a:cubicBezTo>
                <a:cubicBezTo>
                  <a:pt x="614841" y="2002834"/>
                  <a:pt x="478604" y="1942797"/>
                  <a:pt x="367768" y="1905852"/>
                </a:cubicBezTo>
                <a:cubicBezTo>
                  <a:pt x="256932" y="1868907"/>
                  <a:pt x="46804" y="1903544"/>
                  <a:pt x="7549" y="1808871"/>
                </a:cubicBezTo>
                <a:cubicBezTo>
                  <a:pt x="-31706" y="1714198"/>
                  <a:pt x="92985" y="1541016"/>
                  <a:pt x="132240" y="1337816"/>
                </a:cubicBezTo>
                <a:cubicBezTo>
                  <a:pt x="171495" y="1134616"/>
                  <a:pt x="203822" y="811344"/>
                  <a:pt x="243077" y="589671"/>
                </a:cubicBezTo>
                <a:cubicBezTo>
                  <a:pt x="282332" y="367998"/>
                  <a:pt x="319277" y="58580"/>
                  <a:pt x="367768" y="7780"/>
                </a:cubicBezTo>
                <a:cubicBezTo>
                  <a:pt x="416259" y="-43020"/>
                  <a:pt x="483222" y="167107"/>
                  <a:pt x="534022" y="284871"/>
                </a:cubicBezTo>
                <a:cubicBezTo>
                  <a:pt x="584822" y="402635"/>
                  <a:pt x="626386" y="608144"/>
                  <a:pt x="672568" y="714362"/>
                </a:cubicBezTo>
                <a:cubicBezTo>
                  <a:pt x="718750" y="820580"/>
                  <a:pt x="744150" y="878307"/>
                  <a:pt x="811113" y="922180"/>
                </a:cubicBezTo>
                <a:cubicBezTo>
                  <a:pt x="878076" y="966053"/>
                  <a:pt x="986604" y="968362"/>
                  <a:pt x="1074349" y="977598"/>
                </a:cubicBezTo>
                <a:cubicBezTo>
                  <a:pt x="1162095" y="986834"/>
                  <a:pt x="1302950" y="956816"/>
                  <a:pt x="1337586" y="977598"/>
                </a:cubicBezTo>
                <a:cubicBezTo>
                  <a:pt x="1372222" y="998380"/>
                  <a:pt x="1319113" y="1063035"/>
                  <a:pt x="1282168" y="1102289"/>
                </a:cubicBezTo>
                <a:cubicBezTo>
                  <a:pt x="1245223" y="1141543"/>
                  <a:pt x="1120531" y="1176180"/>
                  <a:pt x="1115913" y="1213125"/>
                </a:cubicBezTo>
                <a:cubicBezTo>
                  <a:pt x="1111295" y="1250070"/>
                  <a:pt x="1247531" y="1266235"/>
                  <a:pt x="1254458" y="1323962"/>
                </a:cubicBezTo>
                <a:cubicBezTo>
                  <a:pt x="1261385" y="1381689"/>
                  <a:pt x="1187495" y="1501762"/>
                  <a:pt x="1157477" y="1559489"/>
                </a:cubicBezTo>
                <a:cubicBezTo>
                  <a:pt x="1127459" y="1617216"/>
                  <a:pt x="1062804" y="1621834"/>
                  <a:pt x="1074349" y="1670325"/>
                </a:cubicBezTo>
                <a:cubicBezTo>
                  <a:pt x="1085894" y="1718816"/>
                  <a:pt x="1291403" y="1799634"/>
                  <a:pt x="1226749" y="1850434"/>
                </a:cubicBezTo>
                <a:cubicBezTo>
                  <a:pt x="1162095" y="1901234"/>
                  <a:pt x="783404" y="1947416"/>
                  <a:pt x="686422" y="1975125"/>
                </a:cubicBezTo>
                <a:cubicBezTo>
                  <a:pt x="589440" y="2002834"/>
                  <a:pt x="649476" y="2005143"/>
                  <a:pt x="644858" y="2016689"/>
                </a:cubicBezTo>
                <a:cubicBezTo>
                  <a:pt x="640240" y="2028234"/>
                  <a:pt x="649476" y="2036316"/>
                  <a:pt x="658713" y="2044398"/>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Freeform 15"/>
          <p:cNvSpPr/>
          <p:nvPr/>
        </p:nvSpPr>
        <p:spPr>
          <a:xfrm>
            <a:off x="705917" y="3133800"/>
            <a:ext cx="854641" cy="1360295"/>
          </a:xfrm>
          <a:custGeom>
            <a:avLst/>
            <a:gdLst>
              <a:gd name="connsiteX0" fmla="*/ 583811 w 854641"/>
              <a:gd name="connsiteY0" fmla="*/ 1358693 h 1360295"/>
              <a:gd name="connsiteX1" fmla="*/ 209739 w 854641"/>
              <a:gd name="connsiteY1" fmla="*/ 1247857 h 1360295"/>
              <a:gd name="connsiteX2" fmla="*/ 1921 w 854641"/>
              <a:gd name="connsiteY2" fmla="*/ 1109311 h 1360295"/>
              <a:gd name="connsiteX3" fmla="*/ 112757 w 854641"/>
              <a:gd name="connsiteY3" fmla="*/ 541275 h 1360295"/>
              <a:gd name="connsiteX4" fmla="*/ 223593 w 854641"/>
              <a:gd name="connsiteY4" fmla="*/ 194911 h 1360295"/>
              <a:gd name="connsiteX5" fmla="*/ 375993 w 854641"/>
              <a:gd name="connsiteY5" fmla="*/ 947 h 1360295"/>
              <a:gd name="connsiteX6" fmla="*/ 666939 w 854641"/>
              <a:gd name="connsiteY6" fmla="*/ 125638 h 1360295"/>
              <a:gd name="connsiteX7" fmla="*/ 791630 w 854641"/>
              <a:gd name="connsiteY7" fmla="*/ 236475 h 1360295"/>
              <a:gd name="connsiteX8" fmla="*/ 680793 w 854641"/>
              <a:gd name="connsiteY8" fmla="*/ 513566 h 1360295"/>
              <a:gd name="connsiteX9" fmla="*/ 694648 w 854641"/>
              <a:gd name="connsiteY9" fmla="*/ 749093 h 1360295"/>
              <a:gd name="connsiteX10" fmla="*/ 750066 w 854641"/>
              <a:gd name="connsiteY10" fmla="*/ 1081602 h 1360295"/>
              <a:gd name="connsiteX11" fmla="*/ 847048 w 854641"/>
              <a:gd name="connsiteY11" fmla="*/ 1344838 h 1360295"/>
              <a:gd name="connsiteX12" fmla="*/ 528393 w 854641"/>
              <a:gd name="connsiteY12" fmla="*/ 1330984 h 1360295"/>
              <a:gd name="connsiteX13" fmla="*/ 528393 w 854641"/>
              <a:gd name="connsiteY13" fmla="*/ 1330984 h 1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641" h="1360295">
                <a:moveTo>
                  <a:pt x="583811" y="1358693"/>
                </a:moveTo>
                <a:cubicBezTo>
                  <a:pt x="445266" y="1324057"/>
                  <a:pt x="306721" y="1289421"/>
                  <a:pt x="209739" y="1247857"/>
                </a:cubicBezTo>
                <a:cubicBezTo>
                  <a:pt x="112757" y="1206293"/>
                  <a:pt x="18085" y="1227075"/>
                  <a:pt x="1921" y="1109311"/>
                </a:cubicBezTo>
                <a:cubicBezTo>
                  <a:pt x="-14243" y="991547"/>
                  <a:pt x="75812" y="693675"/>
                  <a:pt x="112757" y="541275"/>
                </a:cubicBezTo>
                <a:cubicBezTo>
                  <a:pt x="149702" y="388875"/>
                  <a:pt x="179720" y="284966"/>
                  <a:pt x="223593" y="194911"/>
                </a:cubicBezTo>
                <a:cubicBezTo>
                  <a:pt x="267466" y="104856"/>
                  <a:pt x="302102" y="12492"/>
                  <a:pt x="375993" y="947"/>
                </a:cubicBezTo>
                <a:cubicBezTo>
                  <a:pt x="449884" y="-10598"/>
                  <a:pt x="597666" y="86383"/>
                  <a:pt x="666939" y="125638"/>
                </a:cubicBezTo>
                <a:cubicBezTo>
                  <a:pt x="736212" y="164893"/>
                  <a:pt x="789321" y="171820"/>
                  <a:pt x="791630" y="236475"/>
                </a:cubicBezTo>
                <a:cubicBezTo>
                  <a:pt x="793939" y="301130"/>
                  <a:pt x="696957" y="428130"/>
                  <a:pt x="680793" y="513566"/>
                </a:cubicBezTo>
                <a:cubicBezTo>
                  <a:pt x="664629" y="599002"/>
                  <a:pt x="683103" y="654420"/>
                  <a:pt x="694648" y="749093"/>
                </a:cubicBezTo>
                <a:cubicBezTo>
                  <a:pt x="706194" y="843766"/>
                  <a:pt x="724666" y="982311"/>
                  <a:pt x="750066" y="1081602"/>
                </a:cubicBezTo>
                <a:cubicBezTo>
                  <a:pt x="775466" y="1180893"/>
                  <a:pt x="883993" y="1303274"/>
                  <a:pt x="847048" y="1344838"/>
                </a:cubicBezTo>
                <a:cubicBezTo>
                  <a:pt x="810103" y="1386402"/>
                  <a:pt x="528393" y="1330984"/>
                  <a:pt x="528393" y="1330984"/>
                </a:cubicBezTo>
                <a:lnTo>
                  <a:pt x="528393" y="1330984"/>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980728"/>
            <a:ext cx="2160240" cy="1616159"/>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207" y="2844433"/>
            <a:ext cx="2172456" cy="1616159"/>
          </a:xfrm>
          <a:prstGeom prst="rect">
            <a:avLst/>
          </a:prstGeom>
        </p:spPr>
      </p:pic>
      <p:sp>
        <p:nvSpPr>
          <p:cNvPr id="61" name="Title 1"/>
          <p:cNvSpPr txBox="1">
            <a:spLocks/>
          </p:cNvSpPr>
          <p:nvPr/>
        </p:nvSpPr>
        <p:spPr>
          <a:xfrm>
            <a:off x="1133237" y="5301208"/>
            <a:ext cx="7294738" cy="89625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محله کلپا موجود نمی باشد.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841052076"/>
      </p:ext>
    </p:extLst>
  </p:cSld>
  <p:clrMapOvr>
    <a:masterClrMapping/>
  </p:clrMapOvr>
  <p:transition spd="slow">
    <p:cove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492896"/>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V="1">
            <a:off x="4355976" y="1844824"/>
            <a:ext cx="1296144" cy="108012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2382207" y="3789040"/>
            <a:ext cx="1368152"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4499992" y="3933056"/>
            <a:ext cx="1656184"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3066283" y="1700808"/>
            <a:ext cx="857645"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453625"/>
            <a:ext cx="2664296" cy="1879901"/>
          </a:xfrm>
          <a:prstGeom prst="rect">
            <a:avLst/>
          </a:prstGeom>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838010"/>
            <a:ext cx="2523381" cy="1894109"/>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669021"/>
            <a:ext cx="2536345" cy="1930760"/>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15" y="385971"/>
            <a:ext cx="2607417" cy="1947555"/>
          </a:xfrm>
          <a:prstGeom prst="rect">
            <a:avLst/>
          </a:prstGeom>
        </p:spPr>
        <p:style>
          <a:lnRef idx="2">
            <a:schemeClr val="dk1"/>
          </a:lnRef>
          <a:fillRef idx="1">
            <a:schemeClr val="lt1"/>
          </a:fillRef>
          <a:effectRef idx="0">
            <a:schemeClr val="dk1"/>
          </a:effectRef>
          <a:fontRef idx="minor">
            <a:schemeClr val="dk1"/>
          </a:fontRef>
        </p:style>
      </p:pic>
      <p:sp>
        <p:nvSpPr>
          <p:cNvPr id="18" name="Title 1"/>
          <p:cNvSpPr txBox="1">
            <a:spLocks/>
          </p:cNvSpPr>
          <p:nvPr/>
        </p:nvSpPr>
        <p:spPr>
          <a:xfrm>
            <a:off x="2705872" y="7489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22764" y="1464168"/>
            <a:ext cx="2307296" cy="236640"/>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تعداد ورودی به مرکز محله بهتر است حداقل باشد</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3237313" y="453625"/>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3532720126"/>
      </p:ext>
    </p:extLst>
  </p:cSld>
  <p:clrMapOvr>
    <a:masterClrMapping/>
  </p:clrMapOvr>
  <p:transition spd="slow">
    <p:cove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639" y="554244"/>
            <a:ext cx="8305800" cy="449276"/>
          </a:xfrm>
        </p:spPr>
        <p:txBody>
          <a:bodyPr/>
          <a:lstStyle/>
          <a:p>
            <a:r>
              <a:rPr lang="fa-IR" dirty="0" smtClean="0">
                <a:solidFill>
                  <a:schemeClr val="accent2">
                    <a:lumMod val="50000"/>
                  </a:schemeClr>
                </a:solidFill>
                <a:latin typeface="Arial" pitchFamily="34" charset="0"/>
                <a:cs typeface="Arial" pitchFamily="34" charset="0"/>
              </a:rPr>
              <a:t>تداخل حرکتی سواره و پیاده و عدم جدائی حرکت سواره و پیاده</a:t>
            </a:r>
            <a:endParaRPr lang="en-US" dirty="0">
              <a:solidFill>
                <a:schemeClr val="accent2">
                  <a:lumMod val="50000"/>
                </a:schemeClr>
              </a:solidFill>
              <a:latin typeface="Arial" pitchFamily="34" charset="0"/>
              <a:cs typeface="Arial" pitchFamily="34" charset="0"/>
            </a:endParaRPr>
          </a:p>
        </p:txBody>
      </p:sp>
      <p:sp>
        <p:nvSpPr>
          <p:cNvPr id="15" name="Title 14"/>
          <p:cNvSpPr>
            <a:spLocks noGrp="1"/>
          </p:cNvSpPr>
          <p:nvPr>
            <p:ph type="ctrTitle"/>
          </p:nvPr>
        </p:nvSpPr>
        <p:spPr/>
        <p:txBody>
          <a:bodyPr/>
          <a:lstStyle/>
          <a:p>
            <a:endParaRPr lang="en-US" dirty="0"/>
          </a:p>
        </p:txBody>
      </p:sp>
      <p:sp>
        <p:nvSpPr>
          <p:cNvPr id="20" name="Title 1"/>
          <p:cNvSpPr txBox="1">
            <a:spLocks/>
          </p:cNvSpPr>
          <p:nvPr/>
        </p:nvSpPr>
        <p:spPr>
          <a:xfrm>
            <a:off x="2810450" y="203189"/>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1" name="Title 1"/>
          <p:cNvSpPr txBox="1">
            <a:spLocks/>
          </p:cNvSpPr>
          <p:nvPr/>
        </p:nvSpPr>
        <p:spPr>
          <a:xfrm>
            <a:off x="3341891" y="1052736"/>
            <a:ext cx="2307296" cy="40370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((نامطلوب))</a:t>
            </a:r>
            <a:endParaRPr lang="fa-IR" sz="2000" dirty="0">
              <a:solidFill>
                <a:schemeClr val="accent2">
                  <a:lumMod val="50000"/>
                </a:schemeClr>
              </a:solidFill>
              <a:cs typeface="Titr" pitchFamily="2" charset="-78"/>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461166"/>
            <a:ext cx="3185017" cy="2404609"/>
          </a:xfrm>
          <a:prstGeom prst="rect">
            <a:avLst/>
          </a:prstGeom>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50046"/>
            <a:ext cx="3185017" cy="2386806"/>
          </a:xfrm>
          <a:prstGeom prst="rect">
            <a:avLst/>
          </a:prstGeom>
        </p:spPr>
        <p:style>
          <a:lnRef idx="2">
            <a:schemeClr val="dk1"/>
          </a:lnRef>
          <a:fillRef idx="1">
            <a:schemeClr val="lt1"/>
          </a:fillRef>
          <a:effectRef idx="0">
            <a:schemeClr val="dk1"/>
          </a:effectRef>
          <a:fontRef idx="minor">
            <a:schemeClr val="dk1"/>
          </a:fontRef>
        </p:style>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149080"/>
            <a:ext cx="3185017" cy="2408570"/>
          </a:xfrm>
          <a:prstGeom prst="rect">
            <a:avLst/>
          </a:prstGeom>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64" y="4210266"/>
            <a:ext cx="3073624" cy="228619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3379213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260648"/>
            <a:ext cx="8305800" cy="648072"/>
          </a:xfrm>
        </p:spPr>
        <p:txBody>
          <a:bodyPr/>
          <a:lstStyle/>
          <a:p>
            <a:r>
              <a:rPr lang="fa-IR" dirty="0" smtClean="0">
                <a:solidFill>
                  <a:schemeClr val="accent2">
                    <a:lumMod val="50000"/>
                  </a:schemeClr>
                </a:solidFill>
                <a:latin typeface="Arial" pitchFamily="34" charset="0"/>
                <a:cs typeface="Arial" pitchFamily="34" charset="0"/>
              </a:rPr>
              <a:t>وجود ساختمان با ارزش تاریخی با ریتم افقی و عمودی هماهنگ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764703"/>
            <a:ext cx="4680520" cy="35392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980728"/>
            <a:ext cx="2673276" cy="2619134"/>
          </a:xfrm>
          <a:prstGeom prst="rect">
            <a:avLst/>
          </a:prstGeom>
        </p:spPr>
      </p:pic>
      <p:sp>
        <p:nvSpPr>
          <p:cNvPr id="7" name="Rectangle 6"/>
          <p:cNvSpPr/>
          <p:nvPr/>
        </p:nvSpPr>
        <p:spPr>
          <a:xfrm>
            <a:off x="1547664" y="2636912"/>
            <a:ext cx="432048"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a:stCxn id="7" idx="3"/>
          </p:cNvCxnSpPr>
          <p:nvPr/>
        </p:nvCxnSpPr>
        <p:spPr>
          <a:xfrm>
            <a:off x="1979712" y="2708920"/>
            <a:ext cx="259228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164" y="4509120"/>
            <a:ext cx="5148064" cy="1893296"/>
          </a:xfrm>
          <a:prstGeom prst="rect">
            <a:avLst/>
          </a:prstGeom>
        </p:spPr>
      </p:pic>
      <p:sp>
        <p:nvSpPr>
          <p:cNvPr id="11" name="Subtitle 2"/>
          <p:cNvSpPr txBox="1">
            <a:spLocks/>
          </p:cNvSpPr>
          <p:nvPr/>
        </p:nvSpPr>
        <p:spPr>
          <a:xfrm>
            <a:off x="251520" y="4698841"/>
            <a:ext cx="2727430" cy="1566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000" dirty="0" smtClean="0">
                <a:solidFill>
                  <a:schemeClr val="accent2">
                    <a:lumMod val="50000"/>
                  </a:schemeClr>
                </a:solidFill>
                <a:latin typeface="Arial" pitchFamily="34" charset="0"/>
                <a:cs typeface="Arial" pitchFamily="34" charset="0"/>
              </a:rPr>
              <a:t>وجودراههای متعدد منتهی به مرکز محله و باز بودن گوشه های آن از پیوستگی کالبدی و فضائی فضا کاسته است.</a:t>
            </a:r>
            <a:endParaRPr lang="en-US" sz="2000" dirty="0">
              <a:solidFill>
                <a:schemeClr val="accent2">
                  <a:lumMod val="50000"/>
                </a:schemeClr>
              </a:solidFill>
              <a:latin typeface="Arial" pitchFamily="34" charset="0"/>
              <a:cs typeface="Arial" pitchFamily="34" charset="0"/>
            </a:endParaRPr>
          </a:p>
        </p:txBody>
      </p:sp>
      <p:cxnSp>
        <p:nvCxnSpPr>
          <p:cNvPr id="17" name="Straight Arrow Connector 16"/>
          <p:cNvCxnSpPr/>
          <p:nvPr/>
        </p:nvCxnSpPr>
        <p:spPr>
          <a:xfrm flipV="1">
            <a:off x="5652120" y="2132856"/>
            <a:ext cx="72008" cy="217105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5004048" y="2290295"/>
            <a:ext cx="144016" cy="20136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V="1">
            <a:off x="6156176" y="2132856"/>
            <a:ext cx="72008" cy="217105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7164288" y="1988840"/>
            <a:ext cx="0" cy="23150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flipV="1">
            <a:off x="4572000" y="2333582"/>
            <a:ext cx="144016" cy="19703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H="1">
            <a:off x="4427984" y="2132856"/>
            <a:ext cx="3168352" cy="4014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859" y="1093882"/>
            <a:ext cx="2264420" cy="1710270"/>
          </a:xfrm>
          <a:prstGeom prst="rect">
            <a:avLst/>
          </a:prstGeom>
        </p:spPr>
        <p:style>
          <a:lnRef idx="2">
            <a:schemeClr val="dk1"/>
          </a:lnRef>
          <a:fillRef idx="1">
            <a:schemeClr val="lt1"/>
          </a:fillRef>
          <a:effectRef idx="0">
            <a:schemeClr val="dk1"/>
          </a:effectRef>
          <a:fontRef idx="minor">
            <a:schemeClr val="dk1"/>
          </a:fontRef>
        </p:style>
      </p:pic>
      <p:cxnSp>
        <p:nvCxnSpPr>
          <p:cNvPr id="13" name="Elbow Connector 12"/>
          <p:cNvCxnSpPr/>
          <p:nvPr/>
        </p:nvCxnSpPr>
        <p:spPr>
          <a:xfrm flipV="1">
            <a:off x="4716016" y="2312876"/>
            <a:ext cx="1017672" cy="98255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20" name="Title 1"/>
          <p:cNvSpPr txBox="1">
            <a:spLocks/>
          </p:cNvSpPr>
          <p:nvPr/>
        </p:nvSpPr>
        <p:spPr>
          <a:xfrm>
            <a:off x="3539762" y="5677042"/>
            <a:ext cx="3370179" cy="37873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نفوذ پذیری بالای مرکز محله</a:t>
            </a:r>
            <a:endParaRPr lang="fa-IR" sz="2400" dirty="0">
              <a:solidFill>
                <a:schemeClr val="accent2">
                  <a:lumMod val="50000"/>
                </a:schemeClr>
              </a:solidFill>
              <a:cs typeface="Titr" pitchFamily="2" charset="-78"/>
            </a:endParaRPr>
          </a:p>
        </p:txBody>
      </p:sp>
      <p:sp>
        <p:nvSpPr>
          <p:cNvPr id="22" name="Rectangle 21"/>
          <p:cNvSpPr/>
          <p:nvPr/>
        </p:nvSpPr>
        <p:spPr>
          <a:xfrm>
            <a:off x="3045066" y="44416"/>
            <a:ext cx="5785099" cy="923330"/>
          </a:xfrm>
          <a:prstGeom prst="rect">
            <a:avLst/>
          </a:prstGeom>
        </p:spPr>
        <p:txBody>
          <a:bodyPr wrap="square">
            <a:spAutoFit/>
          </a:bodyPr>
          <a:lstStyle/>
          <a:p>
            <a:pPr algn="ctr"/>
            <a:r>
              <a:rPr lang="fa-IR" dirty="0">
                <a:solidFill>
                  <a:schemeClr val="accent2">
                    <a:lumMod val="50000"/>
                  </a:schemeClr>
                </a:solidFill>
                <a:cs typeface="Titr" pitchFamily="2" charset="-78"/>
              </a:rPr>
              <a:t>بهترین طول برای نفوذ پذیری  مناسب بلوک هائی با ابعاد 90-80 متر است که این طول برای نفوذ پذیری </a:t>
            </a:r>
            <a:r>
              <a:rPr lang="fa-IR" dirty="0" smtClean="0">
                <a:solidFill>
                  <a:schemeClr val="accent2">
                    <a:lumMod val="50000"/>
                  </a:schemeClr>
                </a:solidFill>
                <a:cs typeface="Titr" pitchFamily="2" charset="-78"/>
              </a:rPr>
              <a:t>مرکزمحله </a:t>
            </a:r>
            <a:r>
              <a:rPr lang="fa-IR" dirty="0">
                <a:solidFill>
                  <a:schemeClr val="accent2">
                    <a:lumMod val="50000"/>
                  </a:schemeClr>
                </a:solidFill>
                <a:cs typeface="Titr" pitchFamily="2" charset="-78"/>
              </a:rPr>
              <a:t>کلپا موجود </a:t>
            </a:r>
            <a:endParaRPr lang="fa-IR" dirty="0" smtClean="0">
              <a:solidFill>
                <a:schemeClr val="accent2">
                  <a:lumMod val="50000"/>
                </a:schemeClr>
              </a:solidFill>
              <a:cs typeface="Titr" pitchFamily="2" charset="-78"/>
            </a:endParaRPr>
          </a:p>
          <a:p>
            <a:pPr algn="ctr"/>
            <a:r>
              <a:rPr lang="fa-IR" dirty="0" smtClean="0">
                <a:solidFill>
                  <a:schemeClr val="accent2">
                    <a:lumMod val="50000"/>
                  </a:schemeClr>
                </a:solidFill>
                <a:cs typeface="Titr" pitchFamily="2" charset="-78"/>
              </a:rPr>
              <a:t>می </a:t>
            </a:r>
            <a:r>
              <a:rPr lang="fa-IR" dirty="0">
                <a:solidFill>
                  <a:schemeClr val="accent2">
                    <a:lumMod val="50000"/>
                  </a:schemeClr>
                </a:solidFill>
                <a:cs typeface="Titr" pitchFamily="2" charset="-78"/>
              </a:rPr>
              <a:t>باشد.</a:t>
            </a:r>
          </a:p>
        </p:txBody>
      </p:sp>
    </p:spTree>
    <p:extLst>
      <p:ext uri="{BB962C8B-B14F-4D97-AF65-F5344CB8AC3E}">
        <p14:creationId xmlns:p14="http://schemas.microsoft.com/office/powerpoint/2010/main" val="728104573"/>
      </p:ext>
    </p:extLst>
  </p:cSld>
  <p:clrMapOvr>
    <a:masterClrMapping/>
  </p:clrMapOvr>
  <p:transition spd="slow">
    <p:cove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872806707"/>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514350" indent="-514350" algn="r" rtl="1">
                        <a:buFont typeface="+mj-lt"/>
                        <a:buAutoNum type="arabicPeriod"/>
                      </a:pPr>
                      <a:endParaRPr lang="fa-IR" sz="2800" baseline="0" dirty="0" smtClean="0">
                        <a:cs typeface="B Mitra" pitchFamily="2" charset="-78"/>
                      </a:endParaRPr>
                    </a:p>
                    <a:p>
                      <a:pPr marL="514350" marR="0" indent="-514350" algn="r" defTabSz="1221913" rtl="1" eaLnBrk="1" fontAlgn="auto" latinLnBrk="0" hangingPunct="1">
                        <a:lnSpc>
                          <a:spcPct val="100000"/>
                        </a:lnSpc>
                        <a:spcBef>
                          <a:spcPts val="0"/>
                        </a:spcBef>
                        <a:spcAft>
                          <a:spcPts val="0"/>
                        </a:spcAft>
                        <a:buClrTx/>
                        <a:buSzTx/>
                        <a:buFont typeface="+mj-lt"/>
                        <a:buAutoNum type="arabicPeriod"/>
                        <a:tabLst/>
                        <a:defRPr/>
                      </a:pPr>
                      <a:endParaRPr lang="fa-IR" sz="2800" baseline="0" dirty="0" smtClean="0">
                        <a:cs typeface="B Mitra" pitchFamily="2" charset="-78"/>
                      </a:endParaRPr>
                    </a:p>
                    <a:p>
                      <a:pPr marL="0" marR="0" indent="0" algn="r" defTabSz="1221913" rtl="1" eaLnBrk="1" fontAlgn="auto" latinLnBrk="0" hangingPunct="1">
                        <a:lnSpc>
                          <a:spcPct val="100000"/>
                        </a:lnSpc>
                        <a:spcBef>
                          <a:spcPts val="0"/>
                        </a:spcBef>
                        <a:spcAft>
                          <a:spcPts val="0"/>
                        </a:spcAft>
                        <a:buClrTx/>
                        <a:buSzTx/>
                        <a:buFont typeface="+mj-lt"/>
                        <a:buNone/>
                        <a:tabLst/>
                        <a:defRPr/>
                      </a:pPr>
                      <a:endParaRPr lang="fa-IR" sz="2800" baseline="0" dirty="0" smtClean="0">
                        <a:cs typeface="B Mitra" pitchFamily="2" charset="-78"/>
                      </a:endParaRPr>
                    </a:p>
                    <a:p>
                      <a:pPr marL="0" indent="0" algn="r" rtl="1">
                        <a:buFont typeface="+mj-lt"/>
                        <a:buNone/>
                      </a:pPr>
                      <a:r>
                        <a:rPr lang="fa-IR" sz="2800" dirty="0" smtClean="0">
                          <a:cs typeface="B Mitra" pitchFamily="2" charset="-78"/>
                        </a:rPr>
                        <a:t>-بررسی چهار نقش سیاسی، مذهبی، اجتماعی و اقتصادی حوزه</a:t>
                      </a:r>
                    </a:p>
                    <a:p>
                      <a:pPr marL="514350" indent="-514350" algn="r" rtl="1">
                        <a:buFont typeface="+mj-lt"/>
                        <a:buAutoNum type="arabicPeriod"/>
                      </a:pPr>
                      <a:endParaRPr lang="fa-IR" sz="2800" baseline="0" dirty="0" smtClean="0">
                        <a:cs typeface="B Mitra" pitchFamily="2" charset="-78"/>
                      </a:endParaRPr>
                    </a:p>
                    <a:p>
                      <a:pPr marL="0" indent="0" algn="r" rtl="1">
                        <a:buFont typeface="+mj-lt"/>
                        <a:buNone/>
                      </a:pPr>
                      <a:endParaRPr lang="fa-IR" sz="2800" dirty="0" smtClean="0">
                        <a:latin typeface="BNazanin"/>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sz="3200" dirty="0" smtClean="0">
                        <a:latin typeface="BNazanin"/>
                        <a:cs typeface="B Mitra" pitchFamily="2" charset="-78"/>
                      </a:endParaRPr>
                    </a:p>
                    <a:p>
                      <a:pPr lvl="0" algn="ctr" rtl="1"/>
                      <a:r>
                        <a:rPr lang="fa-IR" sz="3200" b="0" dirty="0" smtClean="0">
                          <a:cs typeface="B Mitra" pitchFamily="2" charset="-78"/>
                        </a:rPr>
                        <a:t>قلمرو عمومي و زندگي اجتماعي </a:t>
                      </a:r>
                      <a:endParaRPr lang="en-US" sz="3200" b="0" dirty="0" smtClean="0">
                        <a:cs typeface="B Nazanin" pitchFamily="2" charset="-78"/>
                      </a:endParaRPr>
                    </a:p>
                  </a:txBody>
                  <a:tcPr/>
                </a:tc>
              </a:tr>
            </a:tbl>
          </a:graphicData>
        </a:graphic>
      </p:graphicFrame>
    </p:spTree>
    <p:extLst>
      <p:ext uri="{BB962C8B-B14F-4D97-AF65-F5344CB8AC3E}">
        <p14:creationId xmlns:p14="http://schemas.microsoft.com/office/powerpoint/2010/main" val="1947320859"/>
      </p:ext>
    </p:extLst>
  </p:cSld>
  <p:clrMapOvr>
    <a:masterClrMapping/>
  </p:clrMapOvr>
  <p:transition spd="slow">
    <p:cove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764704"/>
            <a:ext cx="8712968" cy="5544616"/>
          </a:xfrm>
        </p:spPr>
        <p:txBody>
          <a:bodyPr/>
          <a:lstStyle/>
          <a:p>
            <a:pPr algn="r"/>
            <a:r>
              <a:rPr lang="fa-IR" sz="2400" dirty="0" smtClean="0">
                <a:solidFill>
                  <a:schemeClr val="accent2">
                    <a:lumMod val="50000"/>
                  </a:schemeClr>
                </a:solidFill>
                <a:latin typeface="Arial" pitchFamily="34" charset="0"/>
                <a:cs typeface="Arial" pitchFamily="34" charset="0"/>
              </a:rPr>
              <a:t>در گذشته هر محله دارای مرکز محله و یا میدان محلی بوده وبه شکل مربع-مستطیل-ذوزنقعه ویا بدون شکل هندسی که در قلب آن جای می گرفت و عمومی ترین و مردمی ترین فضای آن محله محسوب می شدو عمدتا نام آن محله را بر خود داشت.این مرکز محله یا میدان محلی برای ساکنان محله بستری مناسب جهت برقراری روابط اجتماعی فراهم می کرد زیرا فعالیتها و فضاهای مرتبط با زندگی روزمره مردم درآن مستقر بود و مرکزیت انجام امور شهروندان بدانجا ختم می شد که به این مراکز محلات چمن نیز گفته می شد چون دارای محوطه چمن کاری بودند.مرکز محله معمولا در اطراف آن مسجد-حمام-چشمه-زیارتگاه-سقا خانه و چند دکان نانوائی و بقالی و ....بوده که خود عامل موثری در جذب ساکنان به مرکز محله بوده است و در محوطه آنها معمولا درختان تنومند و کهنسال بوده که مردم در زیر سایه آنها روی گیاهان سبز می نشستند و استراحت می کردند و از اوضاع و احوال هم باخبر می شدند و به رتق و فتق امور می پرداختندبه این ترتیب این مکان تبدیل به میعادگاه ساکنان محله می گردید به طوریکه مرکز محله را حیاط دومی فرض می کردند که با هم محله ای خود در آن سهیم بودند.این اشتراک احساس تعلق به محله را نیز در آنها قوت می بخشید.</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251520" y="22385"/>
            <a:ext cx="8305800" cy="778020"/>
          </a:xfrm>
        </p:spPr>
        <p:txBody>
          <a:bodyPr/>
          <a:lstStyle/>
          <a:p>
            <a:r>
              <a:rPr lang="fa-IR" sz="4000" dirty="0" smtClean="0">
                <a:solidFill>
                  <a:schemeClr val="accent2">
                    <a:lumMod val="50000"/>
                  </a:schemeClr>
                </a:solidFill>
                <a:cs typeface="Titr" pitchFamily="2" charset="-78"/>
              </a:rPr>
              <a:t>مرکز محله</a:t>
            </a:r>
            <a:endParaRPr lang="en-US" sz="4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497257567"/>
      </p:ext>
    </p:extLst>
  </p:cSld>
  <p:clrMapOvr>
    <a:masterClrMapping/>
  </p:clrMapOvr>
  <p:transition spd="slow">
    <p:cove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404664"/>
            <a:ext cx="8305800" cy="6120680"/>
          </a:xfrm>
        </p:spPr>
        <p:txBody>
          <a:bodyPr/>
          <a:lstStyle/>
          <a:p>
            <a:r>
              <a:rPr lang="fa-IR" dirty="0">
                <a:solidFill>
                  <a:schemeClr val="accent2">
                    <a:lumMod val="50000"/>
                  </a:schemeClr>
                </a:solidFill>
                <a:latin typeface="Arial" pitchFamily="34" charset="0"/>
                <a:cs typeface="Arial" pitchFamily="34" charset="0"/>
              </a:rPr>
              <a:t>مرکز محله </a:t>
            </a:r>
            <a:r>
              <a:rPr lang="fa-IR" dirty="0" smtClean="0">
                <a:solidFill>
                  <a:schemeClr val="accent2">
                    <a:lumMod val="50000"/>
                  </a:schemeClr>
                </a:solidFill>
                <a:latin typeface="Arial" pitchFamily="34" charset="0"/>
                <a:cs typeface="Arial" pitchFamily="34" charset="0"/>
              </a:rPr>
              <a:t>دارای ویژگیهای ((</a:t>
            </a:r>
            <a:r>
              <a:rPr lang="fa-IR" dirty="0" smtClean="0">
                <a:solidFill>
                  <a:schemeClr val="tx1"/>
                </a:solidFill>
                <a:latin typeface="Arial" pitchFamily="34" charset="0"/>
                <a:cs typeface="Arial" pitchFamily="34" charset="0"/>
              </a:rPr>
              <a:t>آرامش-خودمانی بودن –دنجی </a:t>
            </a:r>
            <a:r>
              <a:rPr lang="fa-IR" dirty="0" smtClean="0">
                <a:solidFill>
                  <a:schemeClr val="accent2">
                    <a:lumMod val="50000"/>
                  </a:schemeClr>
                </a:solidFill>
                <a:latin typeface="Arial" pitchFamily="34" charset="0"/>
                <a:cs typeface="Arial" pitchFamily="34" charset="0"/>
              </a:rPr>
              <a:t>))باید باشند خود </a:t>
            </a:r>
            <a:r>
              <a:rPr lang="fa-IR" dirty="0">
                <a:solidFill>
                  <a:schemeClr val="accent2">
                    <a:lumMod val="50000"/>
                  </a:schemeClr>
                </a:solidFill>
                <a:latin typeface="Arial" pitchFamily="34" charset="0"/>
                <a:cs typeface="Arial" pitchFamily="34" charset="0"/>
              </a:rPr>
              <a:t>از نظر فضائی واجد خصوصیت مزیت است زیرا </a:t>
            </a:r>
            <a:r>
              <a:rPr lang="fa-IR" dirty="0">
                <a:solidFill>
                  <a:schemeClr val="tx1"/>
                </a:solidFill>
                <a:latin typeface="Arial" pitchFamily="34" charset="0"/>
                <a:cs typeface="Arial" pitchFamily="34" charset="0"/>
              </a:rPr>
              <a:t>بستری جهت برقراری روابط و تعاملات اجتماعی </a:t>
            </a:r>
            <a:r>
              <a:rPr lang="fa-IR" dirty="0">
                <a:solidFill>
                  <a:schemeClr val="accent2">
                    <a:lumMod val="50000"/>
                  </a:schemeClr>
                </a:solidFill>
                <a:latin typeface="Arial" pitchFamily="34" charset="0"/>
                <a:cs typeface="Arial" pitchFamily="34" charset="0"/>
              </a:rPr>
              <a:t>و </a:t>
            </a:r>
            <a:r>
              <a:rPr lang="fa-IR" dirty="0">
                <a:solidFill>
                  <a:schemeClr val="tx1"/>
                </a:solidFill>
                <a:latin typeface="Arial" pitchFamily="34" charset="0"/>
                <a:cs typeface="Arial" pitchFamily="34" charset="0"/>
              </a:rPr>
              <a:t>تبدیل فضا به مکانی پویا و سرزنده </a:t>
            </a:r>
            <a:r>
              <a:rPr lang="fa-IR" dirty="0">
                <a:solidFill>
                  <a:schemeClr val="accent2">
                    <a:lumMod val="50000"/>
                  </a:schemeClr>
                </a:solidFill>
                <a:latin typeface="Arial" pitchFamily="34" charset="0"/>
                <a:cs typeface="Arial" pitchFamily="34" charset="0"/>
              </a:rPr>
              <a:t>و به یاد ماندنی و </a:t>
            </a:r>
            <a:r>
              <a:rPr lang="fa-IR" dirty="0" smtClean="0">
                <a:solidFill>
                  <a:schemeClr val="accent2">
                    <a:lumMod val="50000"/>
                  </a:schemeClr>
                </a:solidFill>
                <a:latin typeface="Arial" pitchFamily="34" charset="0"/>
                <a:cs typeface="Arial" pitchFamily="34" charset="0"/>
              </a:rPr>
              <a:t>واجد </a:t>
            </a:r>
            <a:r>
              <a:rPr lang="fa-IR" dirty="0">
                <a:solidFill>
                  <a:schemeClr val="accent2">
                    <a:lumMod val="50000"/>
                  </a:schemeClr>
                </a:solidFill>
                <a:latin typeface="Arial" pitchFamily="34" charset="0"/>
                <a:cs typeface="Arial" pitchFamily="34" charset="0"/>
              </a:rPr>
              <a:t>خصوصیت خاطره انگیزی </a:t>
            </a:r>
            <a:r>
              <a:rPr lang="fa-IR" dirty="0" smtClean="0">
                <a:solidFill>
                  <a:schemeClr val="accent2">
                    <a:lumMod val="50000"/>
                  </a:schemeClr>
                </a:solidFill>
                <a:latin typeface="Arial" pitchFamily="34" charset="0"/>
                <a:cs typeface="Arial" pitchFamily="34" charset="0"/>
              </a:rPr>
              <a:t>می باشد.مرکز محله باید شرایطی را ایجاد نموده که ساکنان محله بتوانند آزادانه در آن وارد شده و روابط اجتماعی در آن محقق شده و در بازهای زمانی متفاوت همراه با ایمنی و امنیت امکان حضور در فضا را داشته باشند و زندگی جمعی ساکنان محله در آن به وقوع بپیوندد.مرکز محله فضائی است که فرد ساکن محله در آن احساس تعلق می کند.فضا را از آن خود دانسته و خود را نیز جزئی از فضا میداندو فرد به دنبال بهانه ای برای حضور خود در مکان نیست زیرا مرکز محله جزئی بلاواسطه از مجموعه فضاهای زندگی اوست و در واقع </a:t>
            </a:r>
            <a:r>
              <a:rPr lang="fa-IR" dirty="0" smtClean="0">
                <a:solidFill>
                  <a:schemeClr val="tx1"/>
                </a:solidFill>
                <a:latin typeface="Arial" pitchFamily="34" charset="0"/>
                <a:cs typeface="Arial" pitchFamily="34" charset="0"/>
              </a:rPr>
              <a:t>حیاط دوم </a:t>
            </a:r>
            <a:r>
              <a:rPr lang="fa-IR" dirty="0" smtClean="0">
                <a:solidFill>
                  <a:schemeClr val="accent2">
                    <a:lumMod val="50000"/>
                  </a:schemeClr>
                </a:solidFill>
                <a:latin typeface="Arial" pitchFamily="34" charset="0"/>
                <a:cs typeface="Arial" pitchFamily="34" charset="0"/>
              </a:rPr>
              <a:t>او محسوب می شود.برای آنکه این احساس به فرد دست دهد باید بتواند به سهولت به فضا دسترسی داشته باشد.بعد  مسافت میان واحدهای مسکونی و مرکز محله نباید به عنوان یک مانع رخ بنماید .مرکز محله یک گره ارتباطی و اجتماعی است که فرد دائما از آن می گذرد و حس خودمانی بودن آن بیشتر القاء می شود.مرکز محله با ایجاد جذابیت های کالبدی و بصری باید بتواند ساکنان را ترغیب به حضور در فضا نموده  و از آن مهمتر این حضور را به عبور توام با مکث تبدیل کند.</a:t>
            </a:r>
            <a:endParaRPr lang="en-US" dirty="0">
              <a:solidFill>
                <a:schemeClr val="accent2">
                  <a:lumMod val="50000"/>
                </a:schemeClr>
              </a:solidFill>
              <a:latin typeface="Arial" pitchFamily="34" charset="0"/>
              <a:cs typeface="Arial" pitchFamily="34" charset="0"/>
            </a:endParaRPr>
          </a:p>
          <a:p>
            <a:endParaRPr lang="en-US" dirty="0">
              <a:latin typeface="Arial" pitchFamily="34" charset="0"/>
              <a:cs typeface="Arial" pitchFamily="34" charset="0"/>
            </a:endParaRPr>
          </a:p>
        </p:txBody>
      </p:sp>
    </p:spTree>
    <p:extLst>
      <p:ext uri="{BB962C8B-B14F-4D97-AF65-F5344CB8AC3E}">
        <p14:creationId xmlns:p14="http://schemas.microsoft.com/office/powerpoint/2010/main" val="2669361947"/>
      </p:ext>
    </p:extLst>
  </p:cSld>
  <p:clrMapOvr>
    <a:masterClrMapping/>
  </p:clrMapOvr>
  <p:transition spd="slow">
    <p:cove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251520" y="188640"/>
            <a:ext cx="8766720" cy="954107"/>
          </a:xfrm>
          <a:prstGeom prst="rect">
            <a:avLst/>
          </a:prstGeom>
        </p:spPr>
        <p:txBody>
          <a:bodyPr wrap="square">
            <a:spAutoFit/>
          </a:bodyPr>
          <a:lstStyle/>
          <a:p>
            <a:pPr algn="ctr"/>
            <a:r>
              <a:rPr lang="fa-IR" sz="2800" dirty="0" smtClean="0">
                <a:solidFill>
                  <a:schemeClr val="accent3">
                    <a:lumMod val="50000"/>
                  </a:schemeClr>
                </a:solidFill>
                <a:latin typeface="Arial" pitchFamily="34" charset="0"/>
                <a:cs typeface="Arial" pitchFamily="34" charset="0"/>
              </a:rPr>
              <a:t>کاربریهای </a:t>
            </a:r>
            <a:r>
              <a:rPr lang="fa-IR" sz="2800" dirty="0">
                <a:solidFill>
                  <a:schemeClr val="accent3">
                    <a:lumMod val="50000"/>
                  </a:schemeClr>
                </a:solidFill>
                <a:latin typeface="Arial" pitchFamily="34" charset="0"/>
                <a:cs typeface="Arial" pitchFamily="34" charset="0"/>
              </a:rPr>
              <a:t>مذهبی و فرهنگی که عنصر هویت بخش مرکز محله </a:t>
            </a:r>
            <a:r>
              <a:rPr lang="fa-IR" sz="2800" dirty="0" smtClean="0">
                <a:solidFill>
                  <a:schemeClr val="accent3">
                    <a:lumMod val="50000"/>
                  </a:schemeClr>
                </a:solidFill>
                <a:latin typeface="Arial" pitchFamily="34" charset="0"/>
                <a:cs typeface="Arial" pitchFamily="34" charset="0"/>
              </a:rPr>
              <a:t>و عامل بسیار مهمی برای حضور پذیری ساکنان محله می باشند.</a:t>
            </a:r>
            <a:endParaRPr lang="en-US" sz="2800" dirty="0">
              <a:solidFill>
                <a:schemeClr val="accent3">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400154"/>
            <a:ext cx="6604020" cy="4416087"/>
          </a:xfrm>
          <a:prstGeom prst="rect">
            <a:avLst/>
          </a:prstGeom>
        </p:spPr>
        <p:style>
          <a:lnRef idx="2">
            <a:schemeClr val="dk1"/>
          </a:lnRef>
          <a:fillRef idx="1">
            <a:schemeClr val="lt1"/>
          </a:fillRef>
          <a:effectRef idx="0">
            <a:schemeClr val="dk1"/>
          </a:effectRef>
          <a:fontRef idx="minor">
            <a:schemeClr val="dk1"/>
          </a:fontRef>
        </p:style>
      </p:pic>
      <p:sp>
        <p:nvSpPr>
          <p:cNvPr id="6" name="Rectangle 5"/>
          <p:cNvSpPr/>
          <p:nvPr/>
        </p:nvSpPr>
        <p:spPr>
          <a:xfrm>
            <a:off x="232807" y="5819714"/>
            <a:ext cx="8766720" cy="646331"/>
          </a:xfrm>
          <a:prstGeom prst="rect">
            <a:avLst/>
          </a:prstGeom>
        </p:spPr>
        <p:txBody>
          <a:bodyPr wrap="square">
            <a:spAutoFit/>
          </a:bodyPr>
          <a:lstStyle/>
          <a:p>
            <a:pPr algn="ctr"/>
            <a:r>
              <a:rPr lang="fa-IR" dirty="0">
                <a:latin typeface="Arial" pitchFamily="34" charset="0"/>
                <a:cs typeface="Arial" pitchFamily="34" charset="0"/>
              </a:rPr>
              <a:t>کاربری مذهبی موجود در مرکز محله (مسجد)دارای سابقه تاریخی به گفته اهالی محل در حدود یک قرن بوده و در دوره معاصر بازسازی شده است.</a:t>
            </a:r>
            <a:endParaRPr lang="en-US" dirty="0">
              <a:latin typeface="Arial" pitchFamily="34" charset="0"/>
              <a:cs typeface="Arial" pitchFamily="34" charset="0"/>
            </a:endParaRPr>
          </a:p>
        </p:txBody>
      </p:sp>
    </p:spTree>
    <p:extLst>
      <p:ext uri="{BB962C8B-B14F-4D97-AF65-F5344CB8AC3E}">
        <p14:creationId xmlns:p14="http://schemas.microsoft.com/office/powerpoint/2010/main" val="3810041623"/>
      </p:ext>
    </p:extLst>
  </p:cSld>
  <p:clrMapOvr>
    <a:masterClrMapping/>
  </p:clrMapOvr>
  <p:transition spd="slow">
    <p:cove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881324"/>
          </a:xfrm>
        </p:spPr>
        <p:txBody>
          <a:bodyPr/>
          <a:lstStyle/>
          <a:p>
            <a:r>
              <a:rPr lang="fa-IR" sz="2400" dirty="0" smtClean="0">
                <a:solidFill>
                  <a:schemeClr val="accent3">
                    <a:lumMod val="50000"/>
                  </a:schemeClr>
                </a:solidFill>
                <a:latin typeface="Arial" pitchFamily="34" charset="0"/>
                <a:cs typeface="Arial" pitchFamily="34" charset="0"/>
              </a:rPr>
              <a:t>مرکز محله به عنوان مکانی جهت انجام مراسمهای خاص – عزاداریها –تجمع هاو......</a:t>
            </a:r>
            <a:endParaRPr lang="en-US" sz="24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880" y="1340768"/>
            <a:ext cx="3305944" cy="218605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340768"/>
            <a:ext cx="3303669" cy="217927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332" y="4077072"/>
            <a:ext cx="3305492" cy="2177311"/>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4075108"/>
            <a:ext cx="3305492" cy="21792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1549572"/>
      </p:ext>
    </p:extLst>
  </p:cSld>
  <p:clrMapOvr>
    <a:masterClrMapping/>
  </p:clrMapOvr>
  <p:transition spd="slow">
    <p:cove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224" y="1268760"/>
            <a:ext cx="4302618" cy="4215476"/>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5033958" y="3365291"/>
            <a:ext cx="144016" cy="2685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p:cNvCxnSpPr/>
          <p:nvPr/>
        </p:nvCxnSpPr>
        <p:spPr>
          <a:xfrm>
            <a:off x="5004048" y="2204864"/>
            <a:ext cx="21602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7" idx="3"/>
          </p:cNvCxnSpPr>
          <p:nvPr/>
        </p:nvCxnSpPr>
        <p:spPr>
          <a:xfrm>
            <a:off x="5177974" y="3499554"/>
            <a:ext cx="198631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348533" y="4077072"/>
            <a:ext cx="0" cy="16561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Title 1"/>
          <p:cNvSpPr txBox="1">
            <a:spLocks/>
          </p:cNvSpPr>
          <p:nvPr/>
        </p:nvSpPr>
        <p:spPr>
          <a:xfrm>
            <a:off x="7165241" y="266124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41" name="Title 1"/>
          <p:cNvSpPr txBox="1">
            <a:spLocks/>
          </p:cNvSpPr>
          <p:nvPr/>
        </p:nvSpPr>
        <p:spPr>
          <a:xfrm>
            <a:off x="7301826" y="336529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مشاور مسکن و املاک</a:t>
            </a:r>
            <a:endParaRPr lang="fa-IR" sz="2000" dirty="0">
              <a:solidFill>
                <a:schemeClr val="accent2">
                  <a:lumMod val="50000"/>
                </a:schemeClr>
              </a:solidFill>
              <a:cs typeface="Titr" pitchFamily="2" charset="-78"/>
            </a:endParaRPr>
          </a:p>
        </p:txBody>
      </p:sp>
      <p:sp>
        <p:nvSpPr>
          <p:cNvPr id="42" name="Title 1"/>
          <p:cNvSpPr txBox="1">
            <a:spLocks/>
          </p:cNvSpPr>
          <p:nvPr/>
        </p:nvSpPr>
        <p:spPr>
          <a:xfrm>
            <a:off x="4716016" y="563408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44" name="Elbow Connector 43"/>
          <p:cNvCxnSpPr/>
          <p:nvPr/>
        </p:nvCxnSpPr>
        <p:spPr>
          <a:xfrm rot="16200000" flipH="1">
            <a:off x="4189538" y="4459534"/>
            <a:ext cx="1557013" cy="792088"/>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45" name="Title 1"/>
          <p:cNvSpPr txBox="1">
            <a:spLocks/>
          </p:cNvSpPr>
          <p:nvPr/>
        </p:nvSpPr>
        <p:spPr>
          <a:xfrm>
            <a:off x="3754226" y="5808878"/>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لبنیاتی</a:t>
            </a:r>
            <a:endParaRPr lang="fa-IR" sz="2000" dirty="0">
              <a:solidFill>
                <a:schemeClr val="accent2">
                  <a:lumMod val="50000"/>
                </a:schemeClr>
              </a:solidFill>
              <a:cs typeface="Titr" pitchFamily="2" charset="-78"/>
            </a:endParaRPr>
          </a:p>
        </p:txBody>
      </p:sp>
      <p:sp>
        <p:nvSpPr>
          <p:cNvPr id="46" name="Title 1"/>
          <p:cNvSpPr txBox="1">
            <a:spLocks/>
          </p:cNvSpPr>
          <p:nvPr/>
        </p:nvSpPr>
        <p:spPr>
          <a:xfrm>
            <a:off x="2987824" y="6103554"/>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خدمات کامپیوتری</a:t>
            </a:r>
            <a:endParaRPr lang="fa-IR" sz="2000" dirty="0">
              <a:solidFill>
                <a:schemeClr val="accent2">
                  <a:lumMod val="50000"/>
                </a:schemeClr>
              </a:solidFill>
              <a:cs typeface="Titr" pitchFamily="2" charset="-78"/>
            </a:endParaRPr>
          </a:p>
        </p:txBody>
      </p:sp>
      <p:cxnSp>
        <p:nvCxnSpPr>
          <p:cNvPr id="48" name="Elbow Connector 47"/>
          <p:cNvCxnSpPr/>
          <p:nvPr/>
        </p:nvCxnSpPr>
        <p:spPr>
          <a:xfrm rot="5400000">
            <a:off x="3130033" y="4726951"/>
            <a:ext cx="1731806" cy="432048"/>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1" name="Elbow Connector 50"/>
          <p:cNvCxnSpPr/>
          <p:nvPr/>
        </p:nvCxnSpPr>
        <p:spPr>
          <a:xfrm rot="5400000">
            <a:off x="2326840" y="4738056"/>
            <a:ext cx="2330080" cy="1008112"/>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52" name="Title 1"/>
          <p:cNvSpPr txBox="1">
            <a:spLocks/>
          </p:cNvSpPr>
          <p:nvPr/>
        </p:nvSpPr>
        <p:spPr>
          <a:xfrm>
            <a:off x="2165470" y="643118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خواروبار فروشی</a:t>
            </a:r>
            <a:endParaRPr lang="fa-IR" sz="2000" dirty="0">
              <a:solidFill>
                <a:schemeClr val="accent2">
                  <a:lumMod val="50000"/>
                </a:schemeClr>
              </a:solidFill>
              <a:cs typeface="Titr" pitchFamily="2" charset="-78"/>
            </a:endParaRPr>
          </a:p>
        </p:txBody>
      </p:sp>
      <p:cxnSp>
        <p:nvCxnSpPr>
          <p:cNvPr id="54" name="Straight Arrow Connector 53"/>
          <p:cNvCxnSpPr/>
          <p:nvPr/>
        </p:nvCxnSpPr>
        <p:spPr>
          <a:xfrm flipH="1">
            <a:off x="1403648" y="4905164"/>
            <a:ext cx="158417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Title 1"/>
          <p:cNvSpPr txBox="1">
            <a:spLocks/>
          </p:cNvSpPr>
          <p:nvPr/>
        </p:nvSpPr>
        <p:spPr>
          <a:xfrm>
            <a:off x="-180528" y="479117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نانوائی</a:t>
            </a:r>
            <a:endParaRPr lang="fa-IR" sz="2000" dirty="0">
              <a:solidFill>
                <a:schemeClr val="accent2">
                  <a:lumMod val="50000"/>
                </a:schemeClr>
              </a:solidFill>
              <a:cs typeface="Titr" pitchFamily="2" charset="-78"/>
            </a:endParaRPr>
          </a:p>
        </p:txBody>
      </p:sp>
      <p:cxnSp>
        <p:nvCxnSpPr>
          <p:cNvPr id="57" name="Straight Arrow Connector 56"/>
          <p:cNvCxnSpPr/>
          <p:nvPr/>
        </p:nvCxnSpPr>
        <p:spPr>
          <a:xfrm flipH="1">
            <a:off x="1505922" y="3386341"/>
            <a:ext cx="227399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Title 1"/>
          <p:cNvSpPr txBox="1">
            <a:spLocks/>
          </p:cNvSpPr>
          <p:nvPr/>
        </p:nvSpPr>
        <p:spPr>
          <a:xfrm>
            <a:off x="15636" y="35861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cxnSp>
        <p:nvCxnSpPr>
          <p:cNvPr id="60" name="Straight Arrow Connector 59"/>
          <p:cNvCxnSpPr/>
          <p:nvPr/>
        </p:nvCxnSpPr>
        <p:spPr>
          <a:xfrm flipH="1">
            <a:off x="1505922" y="3140968"/>
            <a:ext cx="224372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3" name="Title 1"/>
          <p:cNvSpPr txBox="1">
            <a:spLocks/>
          </p:cNvSpPr>
          <p:nvPr/>
        </p:nvSpPr>
        <p:spPr>
          <a:xfrm>
            <a:off x="-78254" y="29891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میوه فروشی</a:t>
            </a:r>
            <a:endParaRPr lang="fa-IR" sz="2000" dirty="0">
              <a:solidFill>
                <a:schemeClr val="accent2">
                  <a:lumMod val="50000"/>
                </a:schemeClr>
              </a:solidFill>
              <a:cs typeface="Titr" pitchFamily="2" charset="-78"/>
            </a:endParaRPr>
          </a:p>
        </p:txBody>
      </p:sp>
      <p:cxnSp>
        <p:nvCxnSpPr>
          <p:cNvPr id="65" name="Elbow Connector 64"/>
          <p:cNvCxnSpPr/>
          <p:nvPr/>
        </p:nvCxnSpPr>
        <p:spPr>
          <a:xfrm rot="10800000">
            <a:off x="1115616" y="2636913"/>
            <a:ext cx="2634030" cy="352257"/>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66" name="Title 1"/>
          <p:cNvSpPr txBox="1">
            <a:spLocks/>
          </p:cNvSpPr>
          <p:nvPr/>
        </p:nvSpPr>
        <p:spPr>
          <a:xfrm>
            <a:off x="-180528" y="263691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فروشگاه مواد غذائی</a:t>
            </a:r>
            <a:endParaRPr lang="fa-IR" sz="2000" dirty="0">
              <a:solidFill>
                <a:schemeClr val="accent2">
                  <a:lumMod val="50000"/>
                </a:schemeClr>
              </a:solidFill>
              <a:cs typeface="Titr" pitchFamily="2" charset="-78"/>
            </a:endParaRPr>
          </a:p>
        </p:txBody>
      </p:sp>
      <p:sp>
        <p:nvSpPr>
          <p:cNvPr id="69" name="Title 1"/>
          <p:cNvSpPr txBox="1">
            <a:spLocks/>
          </p:cNvSpPr>
          <p:nvPr/>
        </p:nvSpPr>
        <p:spPr>
          <a:xfrm>
            <a:off x="-134804" y="196663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نجاری</a:t>
            </a:r>
            <a:endParaRPr lang="fa-IR" sz="2000" dirty="0">
              <a:solidFill>
                <a:schemeClr val="accent2">
                  <a:lumMod val="50000"/>
                </a:schemeClr>
              </a:solidFill>
              <a:cs typeface="Titr" pitchFamily="2" charset="-78"/>
            </a:endParaRP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941" y="5060138"/>
            <a:ext cx="2076475" cy="1451492"/>
          </a:xfrm>
          <a:prstGeom prst="rect">
            <a:avLst/>
          </a:prstGeom>
          <a:ln/>
        </p:spPr>
        <p:style>
          <a:lnRef idx="2">
            <a:schemeClr val="dk1"/>
          </a:lnRef>
          <a:fillRef idx="1">
            <a:schemeClr val="lt1"/>
          </a:fillRef>
          <a:effectRef idx="0">
            <a:schemeClr val="dk1"/>
          </a:effectRef>
          <a:fontRef idx="minor">
            <a:schemeClr val="dk1"/>
          </a:fontRef>
        </p:style>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941" y="612707"/>
            <a:ext cx="2088662" cy="1476005"/>
          </a:xfrm>
          <a:prstGeom prst="rect">
            <a:avLst/>
          </a:prstGeom>
        </p:spPr>
        <p:style>
          <a:lnRef idx="2">
            <a:schemeClr val="dk1"/>
          </a:lnRef>
          <a:fillRef idx="1">
            <a:schemeClr val="lt1"/>
          </a:fillRef>
          <a:effectRef idx="0">
            <a:schemeClr val="dk1"/>
          </a:effectRef>
          <a:fontRef idx="minor">
            <a:schemeClr val="dk1"/>
          </a:fontRef>
        </p:style>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63" y="5304281"/>
            <a:ext cx="1812103" cy="1319421"/>
          </a:xfrm>
          <a:prstGeom prst="rect">
            <a:avLst/>
          </a:prstGeom>
        </p:spPr>
        <p:style>
          <a:lnRef idx="2">
            <a:schemeClr val="dk1"/>
          </a:lnRef>
          <a:fillRef idx="1">
            <a:schemeClr val="lt1"/>
          </a:fillRef>
          <a:effectRef idx="0">
            <a:schemeClr val="dk1"/>
          </a:effectRef>
          <a:fontRef idx="minor">
            <a:schemeClr val="dk1"/>
          </a:fontRef>
        </p:style>
      </p:pic>
      <p:cxnSp>
        <p:nvCxnSpPr>
          <p:cNvPr id="85" name="Elbow Connector 84"/>
          <p:cNvCxnSpPr/>
          <p:nvPr/>
        </p:nvCxnSpPr>
        <p:spPr>
          <a:xfrm rot="10800000">
            <a:off x="1115615" y="2088712"/>
            <a:ext cx="2543190" cy="724330"/>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11" y="259288"/>
            <a:ext cx="1769934" cy="1319840"/>
          </a:xfrm>
          <a:prstGeom prst="rect">
            <a:avLst/>
          </a:prstGeom>
        </p:spPr>
        <p:style>
          <a:lnRef idx="2">
            <a:schemeClr val="dk1"/>
          </a:lnRef>
          <a:fillRef idx="1">
            <a:schemeClr val="lt1"/>
          </a:fillRef>
          <a:effectRef idx="0">
            <a:schemeClr val="dk1"/>
          </a:effectRef>
          <a:fontRef idx="minor">
            <a:schemeClr val="dk1"/>
          </a:fontRef>
        </p:style>
      </p:pic>
      <p:sp>
        <p:nvSpPr>
          <p:cNvPr id="37" name="Subtitle 2"/>
          <p:cNvSpPr txBox="1">
            <a:spLocks/>
          </p:cNvSpPr>
          <p:nvPr/>
        </p:nvSpPr>
        <p:spPr>
          <a:xfrm>
            <a:off x="3995936" y="131578"/>
            <a:ext cx="5616624"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latin typeface="Arial" pitchFamily="34" charset="0"/>
                <a:cs typeface="Arial" pitchFamily="34" charset="0"/>
              </a:rPr>
              <a:t>عملکردهای اقتصادی کاربریهای مرکز محله</a:t>
            </a:r>
            <a:endParaRPr lang="en-US" dirty="0">
              <a:latin typeface="Arial" pitchFamily="34" charset="0"/>
              <a:cs typeface="Arial" pitchFamily="34" charset="0"/>
            </a:endParaRPr>
          </a:p>
        </p:txBody>
      </p:sp>
      <p:sp>
        <p:nvSpPr>
          <p:cNvPr id="5" name="Title 4"/>
          <p:cNvSpPr>
            <a:spLocks noGrp="1"/>
          </p:cNvSpPr>
          <p:nvPr>
            <p:ph type="ctrTitle"/>
          </p:nvPr>
        </p:nvSpPr>
        <p:spPr/>
        <p:txBody>
          <a:bodyPr/>
          <a:lstStyle/>
          <a:p>
            <a:endParaRPr lang="en-US"/>
          </a:p>
        </p:txBody>
      </p:sp>
      <p:sp>
        <p:nvSpPr>
          <p:cNvPr id="39" name="Subtitle 2"/>
          <p:cNvSpPr txBox="1">
            <a:spLocks/>
          </p:cNvSpPr>
          <p:nvPr/>
        </p:nvSpPr>
        <p:spPr>
          <a:xfrm>
            <a:off x="1540221" y="652862"/>
            <a:ext cx="5616624" cy="52128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1600" b="1" dirty="0" smtClean="0">
                <a:solidFill>
                  <a:schemeClr val="accent2">
                    <a:lumMod val="50000"/>
                  </a:schemeClr>
                </a:solidFill>
                <a:latin typeface="Arial" pitchFamily="34" charset="0"/>
                <a:cs typeface="Arial" pitchFamily="34" charset="0"/>
              </a:rPr>
              <a:t>کاربریهای اقتصادی عامل پویائی و حضور پذیری ساکنان</a:t>
            </a:r>
            <a:endParaRPr lang="en-US" sz="1600" b="1"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305723816"/>
      </p:ext>
    </p:extLst>
  </p:cSld>
  <p:clrMapOvr>
    <a:masterClrMapping/>
  </p:clrMapOvr>
  <p:transition spd="slow">
    <p:cove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43808" y="332656"/>
            <a:ext cx="5976664" cy="481900"/>
          </a:xfrm>
        </p:spPr>
        <p:txBody>
          <a:bodyPr/>
          <a:lstStyle/>
          <a:p>
            <a:r>
              <a:rPr lang="fa-IR" sz="2400" dirty="0" smtClean="0">
                <a:solidFill>
                  <a:schemeClr val="accent2">
                    <a:lumMod val="50000"/>
                  </a:schemeClr>
                </a:solidFill>
                <a:latin typeface="Arial" pitchFamily="34" charset="0"/>
                <a:cs typeface="Arial" pitchFamily="34" charset="0"/>
              </a:rPr>
              <a:t>-وجود فضاهائی جهت حضور اقشار مختلف در فضا</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323528" y="761354"/>
            <a:ext cx="8928992" cy="4819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50000"/>
                  </a:schemeClr>
                </a:solidFill>
                <a:latin typeface="Arial" pitchFamily="34" charset="0"/>
                <a:cs typeface="Arial" pitchFamily="34" charset="0"/>
              </a:rPr>
              <a:t>-اصلی ترین کارکرد مرکز محله ایجاد گره ارتباطی و بوجود آمدن فضائی برای بروز تبادلات و تعاملات اجتماعی است</a:t>
            </a:r>
            <a:endParaRPr lang="en-US" sz="2400"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772816"/>
            <a:ext cx="3078730" cy="2304256"/>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490" y="4437112"/>
            <a:ext cx="3130875" cy="2143018"/>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912" y="4293096"/>
            <a:ext cx="3114914" cy="2318881"/>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36" y="1797350"/>
            <a:ext cx="3078730" cy="227972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1836064"/>
      </p:ext>
    </p:extLst>
  </p:cSld>
  <p:clrMapOvr>
    <a:masterClrMapping/>
  </p:clrMapOvr>
  <p:transition spd="slow">
    <p:cove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620688"/>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اجتماع</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3240069517"/>
              </p:ext>
            </p:extLst>
          </p:nvPr>
        </p:nvGraphicFramePr>
        <p:xfrm>
          <a:off x="611560" y="1326700"/>
          <a:ext cx="7992888" cy="5256584"/>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baseline="0" dirty="0" smtClean="0"/>
                        <a:t>-کم رنگ شدن نقش اجتماعی و سیاسی مرکز محلات بدلیل پر رنگ شدن نقش خیابان و وجود زندگی ماشینی</a:t>
                      </a:r>
                    </a:p>
                    <a:p>
                      <a:pPr algn="r"/>
                      <a:r>
                        <a:rPr lang="fa-IR" baseline="0" dirty="0" smtClean="0"/>
                        <a:t>-عدم وجود فضاهای شهری مطلوب به دلیل کم توجهی مسئولان شهری به مراکز محلات و میادین شهری و کمبود عناصر نرم فضا تهدیدی جهت کاهش حضور پذیری شهروندان</a:t>
                      </a:r>
                    </a:p>
                    <a:p>
                      <a:pPr algn="r"/>
                      <a:r>
                        <a:rPr lang="fa-IR" baseline="0" dirty="0" smtClean="0"/>
                        <a:t>-تردد زیاد سواره عاملی جهت کم رنگ شدن نقش تعاملات وتباینات فضایی</a:t>
                      </a:r>
                    </a:p>
                    <a:p>
                      <a:pPr algn="r"/>
                      <a:r>
                        <a:rPr lang="fa-IR" baseline="0" dirty="0" smtClean="0"/>
                        <a:t>-عدم ایمنی و امنیت مرکز محله به علت تردد زیاد ماشین عاملی حهت حضور پذیری و حرکت و ماندن آزادانه شهروندان در فضا</a:t>
                      </a:r>
                    </a:p>
                  </a:txBody>
                  <a:tcPr/>
                </a:tc>
                <a:tc>
                  <a:txBody>
                    <a:bodyPr/>
                    <a:lstStyle/>
                    <a:p>
                      <a:pPr algn="r"/>
                      <a:r>
                        <a:rPr lang="fa-IR" dirty="0" smtClean="0"/>
                        <a:t>-مرکز محله یک گره شهری-ارتباطی-اجتماعی</a:t>
                      </a:r>
                      <a:r>
                        <a:rPr lang="fa-IR" baseline="0" dirty="0" smtClean="0"/>
                        <a:t> و فرهنگی</a:t>
                      </a:r>
                      <a:endParaRPr lang="fa-IR" dirty="0" smtClean="0"/>
                    </a:p>
                    <a:p>
                      <a:pPr algn="r"/>
                      <a:r>
                        <a:rPr lang="fa-IR" dirty="0" smtClean="0"/>
                        <a:t>-کاربریهای اقتصادی</a:t>
                      </a:r>
                      <a:r>
                        <a:rPr lang="fa-IR" baseline="0" dirty="0" smtClean="0"/>
                        <a:t> عامل پویایی و حضور پذیری شهروندان</a:t>
                      </a:r>
                      <a:endParaRPr lang="fa-IR" dirty="0" smtClean="0"/>
                    </a:p>
                    <a:p>
                      <a:pPr algn="r"/>
                      <a:r>
                        <a:rPr lang="fa-IR" dirty="0" smtClean="0"/>
                        <a:t>-مرکز محله حیاط دوم شهروندان</a:t>
                      </a:r>
                    </a:p>
                    <a:p>
                      <a:pPr algn="r"/>
                      <a:r>
                        <a:rPr lang="fa-IR" dirty="0" smtClean="0"/>
                        <a:t>-وجودتصویر ذهنی سازگار کاربران در زمینه موجود در مرکز محله</a:t>
                      </a:r>
                    </a:p>
                    <a:p>
                      <a:pPr algn="r"/>
                      <a:r>
                        <a:rPr lang="fa-IR" dirty="0" smtClean="0"/>
                        <a:t>-مرکز محله فضایی خودمانی</a:t>
                      </a:r>
                      <a:r>
                        <a:rPr lang="fa-IR" baseline="0" dirty="0" smtClean="0"/>
                        <a:t> و با آرامش و دنج برای شهروندان</a:t>
                      </a:r>
                      <a:endParaRPr lang="fa-IR" dirty="0" smtClean="0"/>
                    </a:p>
                    <a:p>
                      <a:pPr algn="r"/>
                      <a:r>
                        <a:rPr lang="fa-IR" dirty="0" smtClean="0"/>
                        <a:t>-مرکز محله فضایی جهت ایجاد قرارگاه رفتاری</a:t>
                      </a:r>
                    </a:p>
                    <a:p>
                      <a:pPr algn="r"/>
                      <a:r>
                        <a:rPr lang="fa-IR" dirty="0" smtClean="0"/>
                        <a:t>-مرکز محله مکانی جهت تجمع برای مناسبتها</a:t>
                      </a:r>
                      <a:r>
                        <a:rPr lang="fa-IR" baseline="0" dirty="0" smtClean="0"/>
                        <a:t> و مراسمهای خاص و....</a:t>
                      </a:r>
                      <a:endParaRPr lang="fa-IR" dirty="0" smtClean="0"/>
                    </a:p>
                    <a:p>
                      <a:pPr algn="r"/>
                      <a:r>
                        <a:rPr lang="fa-IR" dirty="0" smtClean="0"/>
                        <a:t>-مرکز</a:t>
                      </a:r>
                      <a:r>
                        <a:rPr lang="fa-IR" baseline="0" dirty="0" smtClean="0"/>
                        <a:t> محله مکانی جهت برقراری تعاملات اجتماعی</a:t>
                      </a:r>
                      <a:endParaRPr lang="en-US" dirty="0"/>
                    </a:p>
                  </a:txBody>
                  <a:tcPr/>
                </a:tc>
              </a:tr>
            </a:tbl>
          </a:graphicData>
        </a:graphic>
      </p:graphicFrame>
    </p:spTree>
    <p:extLst>
      <p:ext uri="{BB962C8B-B14F-4D97-AF65-F5344CB8AC3E}">
        <p14:creationId xmlns:p14="http://schemas.microsoft.com/office/powerpoint/2010/main" val="3615799456"/>
      </p:ext>
    </p:extLst>
  </p:cSld>
  <p:clrMapOvr>
    <a:masterClrMapping/>
  </p:clrMapOvr>
  <p:transition spd="slow">
    <p:cove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794344"/>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95536" y="1412776"/>
            <a:ext cx="8305800" cy="1981200"/>
          </a:xfrm>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482079672"/>
              </p:ext>
            </p:extLst>
          </p:nvPr>
        </p:nvGraphicFramePr>
        <p:xfrm>
          <a:off x="395536" y="1988840"/>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r>
                        <a:rPr lang="fa-IR" sz="2800" baseline="0" dirty="0" smtClean="0"/>
                        <a:t>  </a:t>
                      </a:r>
                    </a:p>
                    <a:p>
                      <a:pPr algn="r"/>
                      <a:r>
                        <a:rPr lang="fa-IR" sz="2800" baseline="0" dirty="0" smtClean="0"/>
                        <a:t>        </a:t>
                      </a:r>
                    </a:p>
                    <a:p>
                      <a:pPr algn="r"/>
                      <a:r>
                        <a:rPr lang="fa-IR" sz="2800" baseline="0" dirty="0" smtClean="0"/>
                        <a:t>          نقطه – خط - سطح</a:t>
                      </a:r>
                      <a:endParaRPr lang="fa-IR" sz="2800" dirty="0" smtClean="0"/>
                    </a:p>
                  </a:txBody>
                  <a:tcPr/>
                </a:tc>
                <a:tc>
                  <a:txBody>
                    <a:bodyPr/>
                    <a:lstStyle/>
                    <a:p>
                      <a:pPr algn="ctr"/>
                      <a:r>
                        <a:rPr lang="fa-IR" sz="2800" i="1" dirty="0" smtClean="0"/>
                        <a:t>هندسه  </a:t>
                      </a:r>
                    </a:p>
                    <a:p>
                      <a:pPr algn="ctr"/>
                      <a:r>
                        <a:rPr lang="fa-IR" sz="2400" i="1" dirty="0" smtClean="0"/>
                        <a:t> </a:t>
                      </a:r>
                    </a:p>
                    <a:p>
                      <a:pPr algn="ctr"/>
                      <a:r>
                        <a:rPr lang="fa-IR" sz="2400" i="1" dirty="0" smtClean="0"/>
                        <a:t>نظمیتی</a:t>
                      </a:r>
                      <a:r>
                        <a:rPr lang="fa-IR" sz="2400" i="1" baseline="0" dirty="0" smtClean="0"/>
                        <a:t> که در اجزا هر طرح وجود دارد</a:t>
                      </a:r>
                      <a:endParaRPr lang="fa-IR" sz="2400" i="1" dirty="0" smtClean="0"/>
                    </a:p>
                  </a:txBody>
                  <a:tcPr/>
                </a:tc>
              </a:tr>
            </a:tbl>
          </a:graphicData>
        </a:graphic>
      </p:graphicFrame>
    </p:spTree>
    <p:extLst>
      <p:ext uri="{BB962C8B-B14F-4D97-AF65-F5344CB8AC3E}">
        <p14:creationId xmlns:p14="http://schemas.microsoft.com/office/powerpoint/2010/main" val="700791002"/>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5454" y="22385"/>
            <a:ext cx="4248472" cy="608751"/>
          </a:xfrm>
        </p:spPr>
        <p:txBody>
          <a:bodyPr/>
          <a:lstStyle/>
          <a:p>
            <a:r>
              <a:rPr lang="fa-IR" sz="3600" dirty="0" smtClean="0">
                <a:solidFill>
                  <a:schemeClr val="accent2">
                    <a:lumMod val="50000"/>
                  </a:schemeClr>
                </a:solidFill>
                <a:cs typeface="Titr" pitchFamily="2" charset="-78"/>
              </a:rPr>
              <a:t>مرکز محله کلپا</a:t>
            </a:r>
            <a:endParaRPr lang="en-US" sz="3600" dirty="0">
              <a:solidFill>
                <a:schemeClr val="accent2">
                  <a:lumMod val="50000"/>
                </a:schemeClr>
              </a:solidFill>
              <a:cs typeface="Titr" pitchFamily="2" charset="-78"/>
            </a:endParaRPr>
          </a:p>
        </p:txBody>
      </p:sp>
      <p:sp>
        <p:nvSpPr>
          <p:cNvPr id="4" name="Title 1"/>
          <p:cNvSpPr txBox="1">
            <a:spLocks/>
          </p:cNvSpPr>
          <p:nvPr/>
        </p:nvSpPr>
        <p:spPr>
          <a:xfrm>
            <a:off x="658590" y="764704"/>
            <a:ext cx="7522643" cy="82250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endParaRPr lang="fa-IR" sz="2400" dirty="0">
              <a:solidFill>
                <a:schemeClr val="tx1"/>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862" y="1608521"/>
            <a:ext cx="6686891" cy="4934465"/>
          </a:xfrm>
          <a:prstGeom prst="rect">
            <a:avLst/>
          </a:prstGeom>
        </p:spPr>
        <p:style>
          <a:lnRef idx="2">
            <a:schemeClr val="dk1"/>
          </a:lnRef>
          <a:fillRef idx="1">
            <a:schemeClr val="lt1"/>
          </a:fillRef>
          <a:effectRef idx="0">
            <a:schemeClr val="dk1"/>
          </a:effectRef>
          <a:fontRef idx="minor">
            <a:schemeClr val="dk1"/>
          </a:fontRef>
        </p:style>
      </p:pic>
      <p:sp>
        <p:nvSpPr>
          <p:cNvPr id="7" name="Oval 6"/>
          <p:cNvSpPr/>
          <p:nvPr/>
        </p:nvSpPr>
        <p:spPr>
          <a:xfrm>
            <a:off x="4606580" y="3871294"/>
            <a:ext cx="216024" cy="3600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9" name="Straight Arrow Connector 8"/>
          <p:cNvCxnSpPr/>
          <p:nvPr/>
        </p:nvCxnSpPr>
        <p:spPr>
          <a:xfrm>
            <a:off x="4822604" y="4044743"/>
            <a:ext cx="296116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Title 1"/>
          <p:cNvSpPr txBox="1">
            <a:spLocks/>
          </p:cNvSpPr>
          <p:nvPr/>
        </p:nvSpPr>
        <p:spPr>
          <a:xfrm>
            <a:off x="7675753" y="394185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cxnSp>
        <p:nvCxnSpPr>
          <p:cNvPr id="12" name="Straight Arrow Connector 11"/>
          <p:cNvCxnSpPr/>
          <p:nvPr/>
        </p:nvCxnSpPr>
        <p:spPr>
          <a:xfrm>
            <a:off x="5364088" y="4941168"/>
            <a:ext cx="259228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Title 1"/>
          <p:cNvSpPr txBox="1">
            <a:spLocks/>
          </p:cNvSpPr>
          <p:nvPr/>
        </p:nvSpPr>
        <p:spPr>
          <a:xfrm>
            <a:off x="7865151" y="4725144"/>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طالقانی</a:t>
            </a:r>
            <a:endParaRPr lang="fa-IR" sz="2000" dirty="0">
              <a:solidFill>
                <a:schemeClr val="accent2">
                  <a:lumMod val="50000"/>
                </a:schemeClr>
              </a:solidFill>
              <a:cs typeface="Titr" pitchFamily="2" charset="-78"/>
            </a:endParaRPr>
          </a:p>
        </p:txBody>
      </p:sp>
      <p:cxnSp>
        <p:nvCxnSpPr>
          <p:cNvPr id="15" name="Straight Arrow Connector 14"/>
          <p:cNvCxnSpPr/>
          <p:nvPr/>
        </p:nvCxnSpPr>
        <p:spPr>
          <a:xfrm>
            <a:off x="5364088" y="1916832"/>
            <a:ext cx="241967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itle 1"/>
          <p:cNvSpPr txBox="1">
            <a:spLocks/>
          </p:cNvSpPr>
          <p:nvPr/>
        </p:nvSpPr>
        <p:spPr>
          <a:xfrm>
            <a:off x="7675753" y="170080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مدنی</a:t>
            </a:r>
            <a:endParaRPr lang="fa-IR" sz="2000" dirty="0">
              <a:solidFill>
                <a:schemeClr val="accent2">
                  <a:lumMod val="50000"/>
                </a:schemeClr>
              </a:solidFill>
              <a:cs typeface="Titr" pitchFamily="2" charset="-78"/>
            </a:endParaRPr>
          </a:p>
        </p:txBody>
      </p:sp>
      <p:cxnSp>
        <p:nvCxnSpPr>
          <p:cNvPr id="18" name="Straight Arrow Connector 17"/>
          <p:cNvCxnSpPr/>
          <p:nvPr/>
        </p:nvCxnSpPr>
        <p:spPr>
          <a:xfrm flipH="1">
            <a:off x="827584" y="1916832"/>
            <a:ext cx="309634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9" name="Title 1"/>
          <p:cNvSpPr txBox="1">
            <a:spLocks/>
          </p:cNvSpPr>
          <p:nvPr/>
        </p:nvSpPr>
        <p:spPr>
          <a:xfrm>
            <a:off x="0" y="170080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بوعلی</a:t>
            </a:r>
            <a:endParaRPr lang="fa-IR" sz="2000" dirty="0">
              <a:solidFill>
                <a:schemeClr val="accent2">
                  <a:lumMod val="50000"/>
                </a:schemeClr>
              </a:solidFill>
              <a:cs typeface="Titr" pitchFamily="2" charset="-78"/>
            </a:endParaRPr>
          </a:p>
        </p:txBody>
      </p:sp>
      <p:cxnSp>
        <p:nvCxnSpPr>
          <p:cNvPr id="21" name="Straight Arrow Connector 20"/>
          <p:cNvCxnSpPr/>
          <p:nvPr/>
        </p:nvCxnSpPr>
        <p:spPr>
          <a:xfrm flipH="1">
            <a:off x="827584" y="3871294"/>
            <a:ext cx="309634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2" name="Title 1"/>
          <p:cNvSpPr txBox="1">
            <a:spLocks/>
          </p:cNvSpPr>
          <p:nvPr/>
        </p:nvSpPr>
        <p:spPr>
          <a:xfrm>
            <a:off x="-123403" y="354725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sp>
        <p:nvSpPr>
          <p:cNvPr id="6" name="Rectangle 5"/>
          <p:cNvSpPr/>
          <p:nvPr/>
        </p:nvSpPr>
        <p:spPr>
          <a:xfrm>
            <a:off x="251520" y="575789"/>
            <a:ext cx="8568952" cy="707886"/>
          </a:xfrm>
          <a:prstGeom prst="rect">
            <a:avLst/>
          </a:prstGeom>
        </p:spPr>
        <p:txBody>
          <a:bodyPr wrap="square">
            <a:spAutoFit/>
          </a:bodyPr>
          <a:lstStyle/>
          <a:p>
            <a:pPr algn="ctr"/>
            <a:r>
              <a:rPr lang="fa-IR" sz="2000" dirty="0">
                <a:latin typeface="Arial" pitchFamily="34" charset="0"/>
                <a:cs typeface="Arial" pitchFamily="34" charset="0"/>
              </a:rPr>
              <a:t>در بررسی هندسه فضا می توان هندسه پیچیده شهربه سه سطح نقطه-خط- سطح دسته بندی نمود که مرکز محله </a:t>
            </a:r>
            <a:r>
              <a:rPr lang="fa-IR" sz="2000" dirty="0" smtClean="0">
                <a:latin typeface="Arial" pitchFamily="34" charset="0"/>
                <a:cs typeface="Arial" pitchFamily="34" charset="0"/>
              </a:rPr>
              <a:t>کلپادر </a:t>
            </a:r>
            <a:r>
              <a:rPr lang="fa-IR" sz="2000" dirty="0">
                <a:latin typeface="Arial" pitchFamily="34" charset="0"/>
                <a:cs typeface="Arial" pitchFamily="34" charset="0"/>
              </a:rPr>
              <a:t>حوزه فراگیردر سطح </a:t>
            </a:r>
            <a:r>
              <a:rPr lang="fa-IR" sz="2000" dirty="0">
                <a:solidFill>
                  <a:schemeClr val="accent2"/>
                </a:solidFill>
                <a:latin typeface="Arial" pitchFamily="34" charset="0"/>
                <a:cs typeface="Arial" pitchFamily="34" charset="0"/>
              </a:rPr>
              <a:t>نقطه</a:t>
            </a:r>
            <a:r>
              <a:rPr lang="fa-IR" sz="2000" dirty="0">
                <a:latin typeface="Arial" pitchFamily="34" charset="0"/>
                <a:cs typeface="Arial" pitchFamily="34" charset="0"/>
              </a:rPr>
              <a:t> دسته بندی می شود</a:t>
            </a:r>
            <a:endParaRPr lang="en-US" sz="2000" dirty="0"/>
          </a:p>
        </p:txBody>
      </p:sp>
      <p:cxnSp>
        <p:nvCxnSpPr>
          <p:cNvPr id="11" name="Straight Arrow Connector 10"/>
          <p:cNvCxnSpPr/>
          <p:nvPr/>
        </p:nvCxnSpPr>
        <p:spPr>
          <a:xfrm flipH="1">
            <a:off x="658590" y="5301208"/>
            <a:ext cx="3409354"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Title 1"/>
          <p:cNvSpPr txBox="1">
            <a:spLocks noGrp="1"/>
          </p:cNvSpPr>
          <p:nvPr>
            <p:ph type="subTitle" idx="1"/>
          </p:nvPr>
        </p:nvSpPr>
        <p:spPr>
          <a:xfrm>
            <a:off x="-266825" y="5517232"/>
            <a:ext cx="1522511" cy="40569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هتل بوعلی</a:t>
            </a:r>
            <a:endParaRPr lang="fa-IR" sz="2000" dirty="0">
              <a:solidFill>
                <a:schemeClr val="accent2">
                  <a:lumMod val="50000"/>
                </a:schemeClr>
              </a:solidFill>
              <a:cs typeface="Titr" pitchFamily="2" charset="-78"/>
            </a:endParaRPr>
          </a:p>
        </p:txBody>
      </p:sp>
      <p:cxnSp>
        <p:nvCxnSpPr>
          <p:cNvPr id="17" name="Straight Arrow Connector 16"/>
          <p:cNvCxnSpPr/>
          <p:nvPr/>
        </p:nvCxnSpPr>
        <p:spPr>
          <a:xfrm>
            <a:off x="3707904" y="6021288"/>
            <a:ext cx="424847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itle 1"/>
          <p:cNvSpPr txBox="1">
            <a:spLocks/>
          </p:cNvSpPr>
          <p:nvPr/>
        </p:nvSpPr>
        <p:spPr>
          <a:xfrm>
            <a:off x="7865151" y="587029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دانشگاه</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42616982"/>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980728"/>
            <a:ext cx="8305800" cy="576064"/>
          </a:xfrm>
        </p:spPr>
        <p:txBody>
          <a:bodyPr/>
          <a:lstStyle/>
          <a:p>
            <a:r>
              <a:rPr lang="fa-IR" sz="2400" dirty="0" smtClean="0">
                <a:solidFill>
                  <a:schemeClr val="accent2">
                    <a:lumMod val="50000"/>
                  </a:schemeClr>
                </a:solidFill>
                <a:latin typeface="Arial" pitchFamily="34" charset="0"/>
                <a:cs typeface="Arial" pitchFamily="34" charset="0"/>
              </a:rPr>
              <a:t>مرکز محله کلپا در حوزه مداخله آن که محله باشد یک سطح شهری است.</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323528" y="260648"/>
            <a:ext cx="8305800" cy="634004"/>
          </a:xfrm>
        </p:spPr>
        <p:txBody>
          <a:bodyPr/>
          <a:lstStyle/>
          <a:p>
            <a:r>
              <a:rPr lang="fa-IR" sz="3200" dirty="0" smtClean="0">
                <a:solidFill>
                  <a:schemeClr val="tx1"/>
                </a:solidFill>
                <a:cs typeface="Titr" pitchFamily="2" charset="-78"/>
              </a:rPr>
              <a:t>مراکز محلات یا میادین محلی یک گره شهری هستند. </a:t>
            </a:r>
            <a:endParaRPr lang="en-US" sz="3200" dirty="0">
              <a:solidFill>
                <a:schemeClr val="tx1"/>
              </a:solidFill>
              <a:cs typeface="Titr" pitchFamily="2" charset="-78"/>
            </a:endParaRPr>
          </a:p>
        </p:txBody>
      </p:sp>
      <p:sp>
        <p:nvSpPr>
          <p:cNvPr id="4" name="Subtitle 2"/>
          <p:cNvSpPr txBox="1">
            <a:spLocks/>
          </p:cNvSpPr>
          <p:nvPr/>
        </p:nvSpPr>
        <p:spPr>
          <a:xfrm>
            <a:off x="467544" y="260648"/>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endParaRPr lang="en-US" sz="2400"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700808"/>
            <a:ext cx="4752528" cy="4752528"/>
          </a:xfrm>
          <a:prstGeom prst="rect">
            <a:avLst/>
          </a:prstGeom>
        </p:spPr>
        <p:style>
          <a:lnRef idx="2">
            <a:schemeClr val="dk1"/>
          </a:lnRef>
          <a:fillRef idx="1">
            <a:schemeClr val="lt1"/>
          </a:fillRef>
          <a:effectRef idx="0">
            <a:schemeClr val="dk1"/>
          </a:effectRef>
          <a:fontRef idx="minor">
            <a:schemeClr val="dk1"/>
          </a:fontRef>
        </p:style>
      </p:pic>
      <p:cxnSp>
        <p:nvCxnSpPr>
          <p:cNvPr id="7" name="Straight Connector 6"/>
          <p:cNvCxnSpPr/>
          <p:nvPr/>
        </p:nvCxnSpPr>
        <p:spPr>
          <a:xfrm>
            <a:off x="4620444" y="4653136"/>
            <a:ext cx="3836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5004048" y="4653136"/>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H="1">
            <a:off x="4620444" y="5229200"/>
            <a:ext cx="3836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V="1">
            <a:off x="4620444" y="4653136"/>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a:off x="5004048" y="4941168"/>
            <a:ext cx="21602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itle 1"/>
          <p:cNvSpPr txBox="1">
            <a:spLocks/>
          </p:cNvSpPr>
          <p:nvPr/>
        </p:nvSpPr>
        <p:spPr>
          <a:xfrm>
            <a:off x="7559824" y="47893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cxnSp>
        <p:nvCxnSpPr>
          <p:cNvPr id="18" name="Straight Arrow Connector 17"/>
          <p:cNvCxnSpPr/>
          <p:nvPr/>
        </p:nvCxnSpPr>
        <p:spPr>
          <a:xfrm flipH="1">
            <a:off x="1187624" y="3789040"/>
            <a:ext cx="108012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itle 1"/>
          <p:cNvSpPr txBox="1">
            <a:spLocks/>
          </p:cNvSpPr>
          <p:nvPr/>
        </p:nvSpPr>
        <p:spPr>
          <a:xfrm>
            <a:off x="170278" y="354725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cxnSp>
        <p:nvCxnSpPr>
          <p:cNvPr id="17" name="Straight Arrow Connector 16"/>
          <p:cNvCxnSpPr>
            <a:stCxn id="19" idx="2"/>
          </p:cNvCxnSpPr>
          <p:nvPr/>
        </p:nvCxnSpPr>
        <p:spPr>
          <a:xfrm>
            <a:off x="664709" y="4195330"/>
            <a:ext cx="0" cy="5940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Title 1"/>
          <p:cNvSpPr txBox="1">
            <a:spLocks/>
          </p:cNvSpPr>
          <p:nvPr/>
        </p:nvSpPr>
        <p:spPr>
          <a:xfrm>
            <a:off x="198762" y="4831427"/>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خط شهری</a:t>
            </a:r>
            <a:endParaRPr lang="fa-IR" sz="2000" dirty="0">
              <a:solidFill>
                <a:schemeClr val="accent2">
                  <a:lumMod val="50000"/>
                </a:schemeClr>
              </a:solidFill>
              <a:cs typeface="Titr" pitchFamily="2" charset="-78"/>
            </a:endParaRPr>
          </a:p>
        </p:txBody>
      </p:sp>
      <p:cxnSp>
        <p:nvCxnSpPr>
          <p:cNvPr id="30" name="Straight Connector 29"/>
          <p:cNvCxnSpPr/>
          <p:nvPr/>
        </p:nvCxnSpPr>
        <p:spPr>
          <a:xfrm flipV="1">
            <a:off x="5004048" y="4077073"/>
            <a:ext cx="216024" cy="288031"/>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5220072" y="4077072"/>
            <a:ext cx="457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5004048" y="4365104"/>
            <a:ext cx="108012" cy="288032"/>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a:off x="5112060" y="4653136"/>
            <a:ext cx="5652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p:cNvCxnSpPr/>
          <p:nvPr/>
        </p:nvCxnSpPr>
        <p:spPr>
          <a:xfrm flipV="1">
            <a:off x="5677272" y="4077073"/>
            <a:ext cx="0" cy="576063"/>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p:nvPr/>
        </p:nvCxnSpPr>
        <p:spPr>
          <a:xfrm>
            <a:off x="5677272" y="4365104"/>
            <a:ext cx="148701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Title 1"/>
          <p:cNvSpPr txBox="1">
            <a:spLocks/>
          </p:cNvSpPr>
          <p:nvPr/>
        </p:nvSpPr>
        <p:spPr>
          <a:xfrm>
            <a:off x="7164288" y="4005064"/>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سطح شهری</a:t>
            </a:r>
            <a:endParaRPr lang="fa-IR" sz="2000" dirty="0">
              <a:solidFill>
                <a:schemeClr val="accent2">
                  <a:lumMod val="50000"/>
                </a:schemeClr>
              </a:solidFill>
              <a:cs typeface="Titr" pitchFamily="2" charset="-78"/>
            </a:endParaRPr>
          </a:p>
        </p:txBody>
      </p:sp>
      <p:sp>
        <p:nvSpPr>
          <p:cNvPr id="46" name="Title 1"/>
          <p:cNvSpPr txBox="1">
            <a:spLocks/>
          </p:cNvSpPr>
          <p:nvPr/>
        </p:nvSpPr>
        <p:spPr>
          <a:xfrm>
            <a:off x="7796373" y="5479499"/>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سطح شهری</a:t>
            </a:r>
            <a:endParaRPr lang="fa-IR" sz="2000" dirty="0">
              <a:solidFill>
                <a:schemeClr val="accent2">
                  <a:lumMod val="50000"/>
                </a:schemeClr>
              </a:solidFill>
              <a:cs typeface="Titr" pitchFamily="2" charset="-78"/>
            </a:endParaRPr>
          </a:p>
        </p:txBody>
      </p:sp>
      <p:cxnSp>
        <p:nvCxnSpPr>
          <p:cNvPr id="48" name="Straight Arrow Connector 47"/>
          <p:cNvCxnSpPr/>
          <p:nvPr/>
        </p:nvCxnSpPr>
        <p:spPr>
          <a:xfrm>
            <a:off x="8290804" y="5056723"/>
            <a:ext cx="0"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0" name="Straight Arrow Connector 59"/>
          <p:cNvCxnSpPr/>
          <p:nvPr/>
        </p:nvCxnSpPr>
        <p:spPr>
          <a:xfrm>
            <a:off x="2051720" y="5949280"/>
            <a:ext cx="936104" cy="1782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a:xfrm flipV="1">
            <a:off x="2987824" y="5272747"/>
            <a:ext cx="1512168" cy="85482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4" name="Straight Arrow Connector 63"/>
          <p:cNvCxnSpPr/>
          <p:nvPr/>
        </p:nvCxnSpPr>
        <p:spPr>
          <a:xfrm flipH="1">
            <a:off x="1159140" y="5949280"/>
            <a:ext cx="8925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5" name="Title 1"/>
          <p:cNvSpPr txBox="1">
            <a:spLocks/>
          </p:cNvSpPr>
          <p:nvPr/>
        </p:nvSpPr>
        <p:spPr>
          <a:xfrm>
            <a:off x="224561" y="5699862"/>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خط شهری</a:t>
            </a:r>
            <a:endParaRPr lang="fa-IR" sz="2000" dirty="0">
              <a:solidFill>
                <a:schemeClr val="accent2">
                  <a:lumMod val="50000"/>
                </a:schemeClr>
              </a:solidFill>
              <a:cs typeface="Titr" pitchFamily="2" charset="-78"/>
            </a:endParaRPr>
          </a:p>
        </p:txBody>
      </p:sp>
      <p:cxnSp>
        <p:nvCxnSpPr>
          <p:cNvPr id="67" name="Straight Arrow Connector 66"/>
          <p:cNvCxnSpPr/>
          <p:nvPr/>
        </p:nvCxnSpPr>
        <p:spPr>
          <a:xfrm flipH="1" flipV="1">
            <a:off x="4540099" y="5343157"/>
            <a:ext cx="191802" cy="97383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1340768"/>
            <a:ext cx="8305800" cy="1143000"/>
          </a:xfrm>
        </p:spPr>
        <p:txBody>
          <a:bodyPr/>
          <a:lstStyle/>
          <a:p>
            <a:r>
              <a:rPr lang="fa-IR" sz="2400" dirty="0" smtClean="0">
                <a:latin typeface="Arial" pitchFamily="34" charset="0"/>
                <a:cs typeface="Arial" pitchFamily="34" charset="0"/>
              </a:rPr>
              <a:t>حتی الامکان بهتر است میادین محلی دارای اشکال نامنظم-ارگانیک و غیر متقارن باشندتا گوشه هائی برای تجمع و حضورپذیری های کوچکتر ساکنان محله فراهم آید.(راهنمای طراحی فضاهای شهری- پاکزاد)</a:t>
            </a:r>
            <a:endParaRPr lang="en-US" sz="2400" dirty="0">
              <a:latin typeface="Arial" pitchFamily="34" charset="0"/>
              <a:cs typeface="Arial" pitchFamily="34" charset="0"/>
            </a:endParaRPr>
          </a:p>
        </p:txBody>
      </p:sp>
      <p:sp>
        <p:nvSpPr>
          <p:cNvPr id="2" name="Title 1"/>
          <p:cNvSpPr>
            <a:spLocks noGrp="1"/>
          </p:cNvSpPr>
          <p:nvPr>
            <p:ph type="ctrTitle"/>
          </p:nvPr>
        </p:nvSpPr>
        <p:spPr>
          <a:xfrm>
            <a:off x="323528" y="332656"/>
            <a:ext cx="8521824" cy="922036"/>
          </a:xfrm>
        </p:spPr>
        <p:txBody>
          <a:bodyPr/>
          <a:lstStyle/>
          <a:p>
            <a:r>
              <a:rPr lang="fa-IR" sz="2800" dirty="0" smtClean="0">
                <a:solidFill>
                  <a:schemeClr val="accent2">
                    <a:lumMod val="50000"/>
                  </a:schemeClr>
                </a:solidFill>
                <a:cs typeface="Titr" pitchFamily="2" charset="-78"/>
              </a:rPr>
              <a:t>از نظر شکل هندسی فضائی مرکز محله کلپا جزء مراکز محلات(میادین- محلی )با شکل هندسی نامنظم است.</a:t>
            </a:r>
            <a:endParaRPr lang="en-US" sz="2800" dirty="0">
              <a:solidFill>
                <a:schemeClr val="accent2">
                  <a:lumMod val="50000"/>
                </a:schemeClr>
              </a:solidFill>
              <a:cs typeface="Titr" pitchFamily="2" charset="-78"/>
            </a:endParaRPr>
          </a:p>
        </p:txBody>
      </p:sp>
      <p:cxnSp>
        <p:nvCxnSpPr>
          <p:cNvPr id="8" name="Straight Connector 7"/>
          <p:cNvCxnSpPr/>
          <p:nvPr/>
        </p:nvCxnSpPr>
        <p:spPr>
          <a:xfrm>
            <a:off x="6660232" y="3429000"/>
            <a:ext cx="648072" cy="3600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7308304" y="3789040"/>
            <a:ext cx="1440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7452320" y="3789040"/>
            <a:ext cx="72008" cy="504056"/>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308304" y="4293096"/>
            <a:ext cx="21602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7308304" y="4293096"/>
            <a:ext cx="144016" cy="576064"/>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308304" y="4869160"/>
            <a:ext cx="144016"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012160" y="5013176"/>
            <a:ext cx="1296144"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V="1">
            <a:off x="6012160" y="4698885"/>
            <a:ext cx="0" cy="386299"/>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V="1">
            <a:off x="6012160" y="4561752"/>
            <a:ext cx="360040" cy="137133"/>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V="1">
            <a:off x="6372200" y="4293098"/>
            <a:ext cx="0" cy="294913"/>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V="1">
            <a:off x="6372200" y="3429000"/>
            <a:ext cx="144016" cy="864096"/>
          </a:xfrm>
          <a:prstGeom prst="line">
            <a:avLst/>
          </a:prstGeom>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H="1">
            <a:off x="6516216" y="3429000"/>
            <a:ext cx="144016" cy="0"/>
          </a:xfrm>
          <a:prstGeom prst="line">
            <a:avLst/>
          </a:prstGeom>
        </p:spPr>
        <p:style>
          <a:lnRef idx="3">
            <a:schemeClr val="accent2"/>
          </a:lnRef>
          <a:fillRef idx="0">
            <a:schemeClr val="accent2"/>
          </a:fillRef>
          <a:effectRef idx="2">
            <a:schemeClr val="accent2"/>
          </a:effectRef>
          <a:fontRef idx="minor">
            <a:schemeClr val="tx1"/>
          </a:fontRef>
        </p:style>
      </p:cxn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846052"/>
            <a:ext cx="3541885" cy="3470151"/>
          </a:xfrm>
          <a:prstGeom prst="rect">
            <a:avLst/>
          </a:prstGeom>
        </p:spPr>
        <p:style>
          <a:lnRef idx="2">
            <a:schemeClr val="dk1"/>
          </a:lnRef>
          <a:fillRef idx="1">
            <a:schemeClr val="lt1"/>
          </a:fillRef>
          <a:effectRef idx="0">
            <a:schemeClr val="dk1"/>
          </a:effectRef>
          <a:fontRef idx="minor">
            <a:schemeClr val="dk1"/>
          </a:fontRef>
        </p:style>
      </p:pic>
      <p:cxnSp>
        <p:nvCxnSpPr>
          <p:cNvPr id="48" name="Straight Connector 47"/>
          <p:cNvCxnSpPr/>
          <p:nvPr/>
        </p:nvCxnSpPr>
        <p:spPr>
          <a:xfrm>
            <a:off x="2411760" y="3422116"/>
            <a:ext cx="648072" cy="360040"/>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a:off x="3059832" y="3782156"/>
            <a:ext cx="1440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p:cNvCxnSpPr/>
          <p:nvPr/>
        </p:nvCxnSpPr>
        <p:spPr>
          <a:xfrm>
            <a:off x="3203848" y="3782156"/>
            <a:ext cx="72008" cy="504056"/>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Connector 50"/>
          <p:cNvCxnSpPr/>
          <p:nvPr/>
        </p:nvCxnSpPr>
        <p:spPr>
          <a:xfrm flipH="1">
            <a:off x="3059832" y="4286212"/>
            <a:ext cx="21602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Straight Connector 51"/>
          <p:cNvCxnSpPr/>
          <p:nvPr/>
        </p:nvCxnSpPr>
        <p:spPr>
          <a:xfrm>
            <a:off x="3059832" y="4286212"/>
            <a:ext cx="144016" cy="576064"/>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Straight Connector 52"/>
          <p:cNvCxnSpPr/>
          <p:nvPr/>
        </p:nvCxnSpPr>
        <p:spPr>
          <a:xfrm flipH="1">
            <a:off x="3104844" y="4862276"/>
            <a:ext cx="144016"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Straight Connector 53"/>
          <p:cNvCxnSpPr/>
          <p:nvPr/>
        </p:nvCxnSpPr>
        <p:spPr>
          <a:xfrm flipH="1">
            <a:off x="1808700" y="4984708"/>
            <a:ext cx="1296144"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a:xfrm flipV="1">
            <a:off x="1808700" y="4692001"/>
            <a:ext cx="0" cy="386299"/>
          </a:xfrm>
          <a:prstGeom prst="line">
            <a:avLst/>
          </a:prstGeom>
        </p:spPr>
        <p:style>
          <a:lnRef idx="3">
            <a:schemeClr val="accent2"/>
          </a:lnRef>
          <a:fillRef idx="0">
            <a:schemeClr val="accent2"/>
          </a:fillRef>
          <a:effectRef idx="2">
            <a:schemeClr val="accent2"/>
          </a:effectRef>
          <a:fontRef idx="minor">
            <a:schemeClr val="tx1"/>
          </a:fontRef>
        </p:style>
      </p:cxnSp>
      <p:cxnSp>
        <p:nvCxnSpPr>
          <p:cNvPr id="56" name="Straight Connector 55"/>
          <p:cNvCxnSpPr/>
          <p:nvPr/>
        </p:nvCxnSpPr>
        <p:spPr>
          <a:xfrm flipV="1">
            <a:off x="1763688" y="4554868"/>
            <a:ext cx="360040" cy="137133"/>
          </a:xfrm>
          <a:prstGeom prst="line">
            <a:avLst/>
          </a:prstGeom>
        </p:spPr>
        <p:style>
          <a:lnRef idx="3">
            <a:schemeClr val="accent2"/>
          </a:lnRef>
          <a:fillRef idx="0">
            <a:schemeClr val="accent2"/>
          </a:fillRef>
          <a:effectRef idx="2">
            <a:schemeClr val="accent2"/>
          </a:effectRef>
          <a:fontRef idx="minor">
            <a:schemeClr val="tx1"/>
          </a:fontRef>
        </p:style>
      </p:cxnSp>
      <p:cxnSp>
        <p:nvCxnSpPr>
          <p:cNvPr id="57" name="Straight Connector 56"/>
          <p:cNvCxnSpPr/>
          <p:nvPr/>
        </p:nvCxnSpPr>
        <p:spPr>
          <a:xfrm flipV="1">
            <a:off x="2123728" y="4286214"/>
            <a:ext cx="0" cy="294913"/>
          </a:xfrm>
          <a:prstGeom prst="line">
            <a:avLst/>
          </a:prstGeom>
        </p:spPr>
        <p:style>
          <a:lnRef idx="3">
            <a:schemeClr val="accent2"/>
          </a:lnRef>
          <a:fillRef idx="0">
            <a:schemeClr val="accent2"/>
          </a:fillRef>
          <a:effectRef idx="2">
            <a:schemeClr val="accent2"/>
          </a:effectRef>
          <a:fontRef idx="minor">
            <a:schemeClr val="tx1"/>
          </a:fontRef>
        </p:style>
      </p:cxnSp>
      <p:cxnSp>
        <p:nvCxnSpPr>
          <p:cNvPr id="58" name="Straight Connector 57"/>
          <p:cNvCxnSpPr/>
          <p:nvPr/>
        </p:nvCxnSpPr>
        <p:spPr>
          <a:xfrm flipV="1">
            <a:off x="2102737" y="3422116"/>
            <a:ext cx="144016" cy="864096"/>
          </a:xfrm>
          <a:prstGeom prst="line">
            <a:avLst/>
          </a:prstGeom>
        </p:spPr>
        <p:style>
          <a:lnRef idx="3">
            <a:schemeClr val="accent2"/>
          </a:lnRef>
          <a:fillRef idx="0">
            <a:schemeClr val="accent2"/>
          </a:fillRef>
          <a:effectRef idx="2">
            <a:schemeClr val="accent2"/>
          </a:effectRef>
          <a:fontRef idx="minor">
            <a:schemeClr val="tx1"/>
          </a:fontRef>
        </p:style>
      </p:cxnSp>
      <p:cxnSp>
        <p:nvCxnSpPr>
          <p:cNvPr id="59" name="Straight Connector 58"/>
          <p:cNvCxnSpPr/>
          <p:nvPr/>
        </p:nvCxnSpPr>
        <p:spPr>
          <a:xfrm flipH="1">
            <a:off x="2267744" y="3422116"/>
            <a:ext cx="1440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1" name="Straight Arrow Connector 60"/>
          <p:cNvCxnSpPr/>
          <p:nvPr/>
        </p:nvCxnSpPr>
        <p:spPr>
          <a:xfrm>
            <a:off x="3275856" y="4149080"/>
            <a:ext cx="27363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2" name="Title 1"/>
          <p:cNvSpPr txBox="1">
            <a:spLocks/>
          </p:cNvSpPr>
          <p:nvPr/>
        </p:nvSpPr>
        <p:spPr>
          <a:xfrm>
            <a:off x="6162511" y="551723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هندسه فضا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964579231"/>
              </p:ext>
            </p:extLst>
          </p:nvPr>
        </p:nvGraphicFramePr>
        <p:xfrm>
          <a:off x="395536" y="1988840"/>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r>
                        <a:rPr lang="fa-IR" sz="2800" baseline="0" dirty="0" smtClean="0"/>
                        <a:t>  </a:t>
                      </a:r>
                    </a:p>
                    <a:p>
                      <a:pPr algn="r"/>
                      <a:r>
                        <a:rPr lang="fa-IR" sz="2800" baseline="0" dirty="0" smtClean="0"/>
                        <a:t>        </a:t>
                      </a:r>
                    </a:p>
                    <a:p>
                      <a:pPr algn="ctr"/>
                      <a:r>
                        <a:rPr lang="fa-IR" sz="2800" baseline="0" dirty="0" smtClean="0"/>
                        <a:t>مرز توده ساختمان ها در اتصال با آسمان</a:t>
                      </a:r>
                      <a:endParaRPr lang="fa-IR" sz="2800" dirty="0" smtClean="0"/>
                    </a:p>
                  </a:txBody>
                  <a:tcPr/>
                </a:tc>
                <a:tc>
                  <a:txBody>
                    <a:bodyPr/>
                    <a:lstStyle/>
                    <a:p>
                      <a:pPr algn="ctr"/>
                      <a:r>
                        <a:rPr lang="fa-IR" sz="2800" i="1" dirty="0" smtClean="0"/>
                        <a:t>خط آسمان</a:t>
                      </a:r>
                    </a:p>
                    <a:p>
                      <a:pPr algn="ctr"/>
                      <a:r>
                        <a:rPr lang="fa-IR" sz="2400" i="1" dirty="0" smtClean="0"/>
                        <a:t> </a:t>
                      </a:r>
                    </a:p>
                    <a:p>
                      <a:pPr algn="ctr"/>
                      <a:r>
                        <a:rPr lang="fa-IR" sz="2400" i="1" dirty="0" smtClean="0"/>
                        <a:t>خط آسمان همان</a:t>
                      </a:r>
                      <a:r>
                        <a:rPr lang="fa-IR" sz="2400" i="1" baseline="0" dirty="0" smtClean="0"/>
                        <a:t> خط بام در فضای شهری میباشد.(توسلی)</a:t>
                      </a:r>
                      <a:endParaRPr lang="fa-IR" sz="2400" i="1" dirty="0" smtClean="0"/>
                    </a:p>
                  </a:txBody>
                  <a:tcPr/>
                </a:tc>
              </a:tr>
            </a:tbl>
          </a:graphicData>
        </a:graphic>
      </p:graphicFrame>
    </p:spTree>
    <p:extLst>
      <p:ext uri="{BB962C8B-B14F-4D97-AF65-F5344CB8AC3E}">
        <p14:creationId xmlns:p14="http://schemas.microsoft.com/office/powerpoint/2010/main" val="3052283168"/>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764704"/>
            <a:ext cx="8305800" cy="1143000"/>
          </a:xfrm>
        </p:spPr>
        <p:txBody>
          <a:bodyPr/>
          <a:lstStyle/>
          <a:p>
            <a:r>
              <a:rPr lang="fa-IR" dirty="0" smtClean="0">
                <a:latin typeface="Arial" pitchFamily="34" charset="0"/>
                <a:cs typeface="Arial" pitchFamily="34" charset="0"/>
              </a:rPr>
              <a:t>پیوستگی جدارها و خط آسمان هماهنگ در بخشی از محله محصوریت مناسبی را ایجاد نموده است.</a:t>
            </a:r>
            <a:endParaRPr lang="en-US" dirty="0">
              <a:latin typeface="Arial" pitchFamily="34" charset="0"/>
              <a:cs typeface="Arial" pitchFamily="34" charset="0"/>
            </a:endParaRPr>
          </a:p>
        </p:txBody>
      </p:sp>
      <p:sp>
        <p:nvSpPr>
          <p:cNvPr id="2" name="Title 1"/>
          <p:cNvSpPr>
            <a:spLocks noGrp="1"/>
          </p:cNvSpPr>
          <p:nvPr>
            <p:ph type="ctrTitle"/>
          </p:nvPr>
        </p:nvSpPr>
        <p:spPr>
          <a:xfrm>
            <a:off x="2771800" y="188640"/>
            <a:ext cx="8305800" cy="634004"/>
          </a:xfrm>
        </p:spPr>
        <p:txBody>
          <a:bodyPr/>
          <a:lstStyle/>
          <a:p>
            <a:r>
              <a:rPr lang="fa-IR" sz="3200" dirty="0" smtClean="0">
                <a:solidFill>
                  <a:schemeClr val="accent2">
                    <a:lumMod val="50000"/>
                  </a:schemeClr>
                </a:solidFill>
                <a:cs typeface="Titr" pitchFamily="2" charset="-78"/>
              </a:rPr>
              <a:t>خط آسمان هماهنگ در محله :</a:t>
            </a:r>
            <a:endParaRPr lang="en-US" sz="3200" dirty="0">
              <a:solidFill>
                <a:schemeClr val="accent2">
                  <a:lumMod val="50000"/>
                </a:schemeClr>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772816"/>
            <a:ext cx="5616624" cy="4197037"/>
          </a:xfrm>
          <a:prstGeom prst="rect">
            <a:avLst/>
          </a:prstGeom>
        </p:spPr>
        <p:style>
          <a:lnRef idx="2">
            <a:schemeClr val="dk1"/>
          </a:lnRef>
          <a:fillRef idx="1">
            <a:schemeClr val="lt1"/>
          </a:fillRef>
          <a:effectRef idx="0">
            <a:schemeClr val="dk1"/>
          </a:effectRef>
          <a:fontRef idx="minor">
            <a:schemeClr val="dk1"/>
          </a:fontRef>
        </p:style>
      </p:pic>
      <p:cxnSp>
        <p:nvCxnSpPr>
          <p:cNvPr id="12" name="Straight Connector 11"/>
          <p:cNvCxnSpPr/>
          <p:nvPr/>
        </p:nvCxnSpPr>
        <p:spPr>
          <a:xfrm flipH="1">
            <a:off x="2267744" y="1772816"/>
            <a:ext cx="2160240" cy="1224136"/>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2267744" y="2384884"/>
            <a:ext cx="0" cy="61206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H="1">
            <a:off x="1147308" y="2384884"/>
            <a:ext cx="1120436" cy="948947"/>
          </a:xfrm>
          <a:prstGeom prst="line">
            <a:avLst/>
          </a:prstGeom>
        </p:spPr>
        <p:style>
          <a:lnRef idx="2">
            <a:schemeClr val="dk1"/>
          </a:lnRef>
          <a:fillRef idx="0">
            <a:schemeClr val="dk1"/>
          </a:fillRef>
          <a:effectRef idx="1">
            <a:schemeClr val="dk1"/>
          </a:effectRef>
          <a:fontRef idx="minor">
            <a:schemeClr val="tx1"/>
          </a:fontRef>
        </p:style>
      </p:cxnSp>
      <p:sp>
        <p:nvSpPr>
          <p:cNvPr id="24" name="Title 1"/>
          <p:cNvSpPr txBox="1">
            <a:spLocks/>
          </p:cNvSpPr>
          <p:nvPr/>
        </p:nvSpPr>
        <p:spPr>
          <a:xfrm>
            <a:off x="6674021" y="3558824"/>
            <a:ext cx="2469979" cy="8782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وجود ساختمانهائی با ارتفاع همسان</a:t>
            </a:r>
            <a:endParaRPr lang="fa-IR" sz="28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4067944" y="281568"/>
            <a:ext cx="4884671" cy="584775"/>
          </a:xfrm>
          <a:prstGeom prst="rect">
            <a:avLst/>
          </a:prstGeom>
        </p:spPr>
        <p:txBody>
          <a:bodyPr wrap="none">
            <a:spAutoFit/>
          </a:bodyPr>
          <a:lstStyle/>
          <a:p>
            <a:r>
              <a:rPr lang="fa-IR" sz="3200" dirty="0">
                <a:solidFill>
                  <a:schemeClr val="accent2">
                    <a:lumMod val="50000"/>
                  </a:schemeClr>
                </a:solidFill>
                <a:cs typeface="Titr" pitchFamily="2" charset="-78"/>
              </a:rPr>
              <a:t>خط آسمان </a:t>
            </a:r>
            <a:r>
              <a:rPr lang="fa-IR" sz="3200" dirty="0" smtClean="0">
                <a:solidFill>
                  <a:schemeClr val="accent2">
                    <a:lumMod val="50000"/>
                  </a:schemeClr>
                </a:solidFill>
                <a:cs typeface="Titr" pitchFamily="2" charset="-78"/>
              </a:rPr>
              <a:t>نا هماهنگ </a:t>
            </a:r>
            <a:r>
              <a:rPr lang="fa-IR" sz="3200" dirty="0">
                <a:solidFill>
                  <a:schemeClr val="accent2">
                    <a:lumMod val="50000"/>
                  </a:schemeClr>
                </a:solidFill>
                <a:cs typeface="Titr" pitchFamily="2" charset="-78"/>
              </a:rPr>
              <a:t>در محله </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866343"/>
            <a:ext cx="3384376" cy="2531983"/>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911257"/>
            <a:ext cx="3379440" cy="2487069"/>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180" y="3861048"/>
            <a:ext cx="3382771" cy="2531982"/>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808" y="3922833"/>
            <a:ext cx="3569023" cy="2470197"/>
          </a:xfrm>
          <a:prstGeom prst="rect">
            <a:avLst/>
          </a:prstGeom>
        </p:spPr>
        <p:style>
          <a:lnRef idx="2">
            <a:schemeClr val="dk1"/>
          </a:lnRef>
          <a:fillRef idx="1">
            <a:schemeClr val="lt1"/>
          </a:fillRef>
          <a:effectRef idx="0">
            <a:schemeClr val="dk1"/>
          </a:effectRef>
          <a:fontRef idx="minor">
            <a:schemeClr val="dk1"/>
          </a:fontRef>
        </p:style>
      </p:pic>
      <p:cxnSp>
        <p:nvCxnSpPr>
          <p:cNvPr id="10" name="Straight Connector 9"/>
          <p:cNvCxnSpPr/>
          <p:nvPr/>
        </p:nvCxnSpPr>
        <p:spPr>
          <a:xfrm flipH="1">
            <a:off x="2555776" y="911257"/>
            <a:ext cx="576064" cy="789551"/>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2555776" y="1700808"/>
            <a:ext cx="0" cy="64807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2411760" y="2348880"/>
            <a:ext cx="144016"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V="1">
            <a:off x="2411760" y="2154791"/>
            <a:ext cx="0" cy="194089"/>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a:off x="2267744" y="2132334"/>
            <a:ext cx="144016" cy="2245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V="1">
            <a:off x="2267744" y="1916832"/>
            <a:ext cx="0" cy="22673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H="1">
            <a:off x="2051720" y="1916832"/>
            <a:ext cx="216024" cy="33500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H="1">
            <a:off x="6588224" y="866343"/>
            <a:ext cx="504056" cy="54643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6588224" y="1412776"/>
            <a:ext cx="0" cy="288032"/>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H="1">
            <a:off x="6300192" y="1700808"/>
            <a:ext cx="288032" cy="216024"/>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V="1">
            <a:off x="6300192" y="866343"/>
            <a:ext cx="0" cy="1050489"/>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V="1">
            <a:off x="6300192" y="911257"/>
            <a:ext cx="0" cy="14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84168" y="866343"/>
            <a:ext cx="216024" cy="273216"/>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6084168" y="1139559"/>
            <a:ext cx="0" cy="273217"/>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a:off x="5580112" y="1412776"/>
            <a:ext cx="504056" cy="719558"/>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1443635" y="4077072"/>
            <a:ext cx="936104" cy="864096"/>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2411760" y="407707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V="1">
            <a:off x="2411760" y="4365104"/>
            <a:ext cx="249559" cy="14401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2661320" y="4365104"/>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V="1">
            <a:off x="2661320" y="4077072"/>
            <a:ext cx="1689720" cy="72008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flipV="1">
            <a:off x="5286075" y="5064995"/>
            <a:ext cx="360932" cy="185871"/>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V="1">
            <a:off x="5647007" y="4797152"/>
            <a:ext cx="0" cy="267843"/>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flipV="1">
            <a:off x="5647007" y="4437112"/>
            <a:ext cx="797201" cy="36004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6444208" y="4437112"/>
            <a:ext cx="648072" cy="72008"/>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flipV="1">
            <a:off x="7092280" y="4077072"/>
            <a:ext cx="0" cy="432048"/>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V="1">
            <a:off x="7092280" y="3861048"/>
            <a:ext cx="360040" cy="21602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320648" y="186366"/>
            <a:ext cx="4248472" cy="608751"/>
          </a:xfrm>
        </p:spPr>
        <p:txBody>
          <a:bodyPr/>
          <a:lstStyle/>
          <a:p>
            <a:r>
              <a:rPr lang="fa-IR" sz="3600" dirty="0" smtClean="0">
                <a:solidFill>
                  <a:schemeClr val="accent2">
                    <a:lumMod val="50000"/>
                  </a:schemeClr>
                </a:solidFill>
                <a:cs typeface="Titr" pitchFamily="2" charset="-78"/>
              </a:rPr>
              <a:t>مرکز محله کلپا</a:t>
            </a:r>
            <a:endParaRPr lang="en-US" sz="3600" dirty="0">
              <a:solidFill>
                <a:schemeClr val="accent2">
                  <a:lumMod val="50000"/>
                </a:schemeClr>
              </a:solidFill>
              <a:cs typeface="Titr" pitchFamily="2" charset="-78"/>
            </a:endParaRPr>
          </a:p>
        </p:txBody>
      </p:sp>
      <p:sp>
        <p:nvSpPr>
          <p:cNvPr id="4" name="Title 1"/>
          <p:cNvSpPr txBox="1">
            <a:spLocks/>
          </p:cNvSpPr>
          <p:nvPr/>
        </p:nvSpPr>
        <p:spPr>
          <a:xfrm>
            <a:off x="658590" y="764704"/>
            <a:ext cx="7522643" cy="82250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tx1"/>
                </a:solidFill>
                <a:cs typeface="Titr" pitchFamily="2" charset="-78"/>
              </a:rPr>
              <a:t>مرکز محله کلپا در محله کلپای خیابان بوعلی سینای همدان قرار دارد و این مرکز محله با خیابانهای بوعلی سینا وطالقانی و مدنی در ارتباط است. </a:t>
            </a:r>
            <a:endParaRPr lang="fa-IR" sz="2400" dirty="0">
              <a:solidFill>
                <a:schemeClr val="tx1"/>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862" y="1608521"/>
            <a:ext cx="6686891" cy="4934465"/>
          </a:xfrm>
          <a:prstGeom prst="rect">
            <a:avLst/>
          </a:prstGeom>
        </p:spPr>
      </p:pic>
      <p:sp>
        <p:nvSpPr>
          <p:cNvPr id="7" name="Oval 6"/>
          <p:cNvSpPr/>
          <p:nvPr/>
        </p:nvSpPr>
        <p:spPr>
          <a:xfrm>
            <a:off x="4606580" y="3871294"/>
            <a:ext cx="216024" cy="36004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9" name="Straight Arrow Connector 8"/>
          <p:cNvCxnSpPr/>
          <p:nvPr/>
        </p:nvCxnSpPr>
        <p:spPr>
          <a:xfrm>
            <a:off x="4822604" y="4044743"/>
            <a:ext cx="296116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Title 1"/>
          <p:cNvSpPr txBox="1">
            <a:spLocks/>
          </p:cNvSpPr>
          <p:nvPr/>
        </p:nvSpPr>
        <p:spPr>
          <a:xfrm>
            <a:off x="7675753" y="394185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cxnSp>
        <p:nvCxnSpPr>
          <p:cNvPr id="12" name="Straight Arrow Connector 11"/>
          <p:cNvCxnSpPr/>
          <p:nvPr/>
        </p:nvCxnSpPr>
        <p:spPr>
          <a:xfrm>
            <a:off x="5364088" y="4941168"/>
            <a:ext cx="259228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Title 1"/>
          <p:cNvSpPr txBox="1">
            <a:spLocks/>
          </p:cNvSpPr>
          <p:nvPr/>
        </p:nvSpPr>
        <p:spPr>
          <a:xfrm>
            <a:off x="7865151" y="4725144"/>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طالقانی</a:t>
            </a:r>
            <a:endParaRPr lang="fa-IR" sz="2000" dirty="0">
              <a:solidFill>
                <a:schemeClr val="accent2">
                  <a:lumMod val="50000"/>
                </a:schemeClr>
              </a:solidFill>
              <a:cs typeface="Titr" pitchFamily="2" charset="-78"/>
            </a:endParaRPr>
          </a:p>
        </p:txBody>
      </p:sp>
      <p:cxnSp>
        <p:nvCxnSpPr>
          <p:cNvPr id="15" name="Straight Arrow Connector 14"/>
          <p:cNvCxnSpPr/>
          <p:nvPr/>
        </p:nvCxnSpPr>
        <p:spPr>
          <a:xfrm>
            <a:off x="5364088" y="1916832"/>
            <a:ext cx="241967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Title 1"/>
          <p:cNvSpPr txBox="1">
            <a:spLocks/>
          </p:cNvSpPr>
          <p:nvPr/>
        </p:nvSpPr>
        <p:spPr>
          <a:xfrm>
            <a:off x="7675753" y="170080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مدنی</a:t>
            </a:r>
            <a:endParaRPr lang="fa-IR" sz="2000" dirty="0">
              <a:solidFill>
                <a:schemeClr val="accent2">
                  <a:lumMod val="50000"/>
                </a:schemeClr>
              </a:solidFill>
              <a:cs typeface="Titr" pitchFamily="2" charset="-78"/>
            </a:endParaRPr>
          </a:p>
        </p:txBody>
      </p:sp>
      <p:cxnSp>
        <p:nvCxnSpPr>
          <p:cNvPr id="18" name="Straight Arrow Connector 17"/>
          <p:cNvCxnSpPr/>
          <p:nvPr/>
        </p:nvCxnSpPr>
        <p:spPr>
          <a:xfrm flipH="1">
            <a:off x="827584" y="1916832"/>
            <a:ext cx="309634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9" name="Title 1"/>
          <p:cNvSpPr txBox="1">
            <a:spLocks/>
          </p:cNvSpPr>
          <p:nvPr/>
        </p:nvSpPr>
        <p:spPr>
          <a:xfrm>
            <a:off x="0" y="170080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بوعلی</a:t>
            </a:r>
            <a:endParaRPr lang="fa-IR" sz="2000" dirty="0">
              <a:solidFill>
                <a:schemeClr val="accent2">
                  <a:lumMod val="50000"/>
                </a:schemeClr>
              </a:solidFill>
              <a:cs typeface="Titr" pitchFamily="2" charset="-78"/>
            </a:endParaRPr>
          </a:p>
        </p:txBody>
      </p:sp>
      <p:cxnSp>
        <p:nvCxnSpPr>
          <p:cNvPr id="21" name="Straight Arrow Connector 20"/>
          <p:cNvCxnSpPr/>
          <p:nvPr/>
        </p:nvCxnSpPr>
        <p:spPr>
          <a:xfrm flipH="1">
            <a:off x="827584" y="3871294"/>
            <a:ext cx="309634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2" name="Title 1"/>
          <p:cNvSpPr txBox="1">
            <a:spLocks/>
          </p:cNvSpPr>
          <p:nvPr/>
        </p:nvSpPr>
        <p:spPr>
          <a:xfrm>
            <a:off x="-123403" y="354725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cxnSp>
        <p:nvCxnSpPr>
          <p:cNvPr id="14" name="Straight Arrow Connector 13"/>
          <p:cNvCxnSpPr/>
          <p:nvPr/>
        </p:nvCxnSpPr>
        <p:spPr>
          <a:xfrm flipH="1">
            <a:off x="827584" y="5949280"/>
            <a:ext cx="29523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itle 1"/>
          <p:cNvSpPr txBox="1">
            <a:spLocks/>
          </p:cNvSpPr>
          <p:nvPr/>
        </p:nvSpPr>
        <p:spPr>
          <a:xfrm>
            <a:off x="-123403" y="5625244"/>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دانشگاه</a:t>
            </a:r>
            <a:endParaRPr lang="fa-IR" sz="2000" dirty="0">
              <a:solidFill>
                <a:schemeClr val="accent2">
                  <a:lumMod val="50000"/>
                </a:schemeClr>
              </a:solidFill>
              <a:cs typeface="Titr" pitchFamily="2" charset="-78"/>
            </a:endParaRPr>
          </a:p>
        </p:txBody>
      </p:sp>
      <p:cxnSp>
        <p:nvCxnSpPr>
          <p:cNvPr id="8" name="Straight Arrow Connector 7"/>
          <p:cNvCxnSpPr/>
          <p:nvPr/>
        </p:nvCxnSpPr>
        <p:spPr>
          <a:xfrm flipH="1">
            <a:off x="827584" y="5157191"/>
            <a:ext cx="316835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Title 1"/>
          <p:cNvSpPr txBox="1">
            <a:spLocks/>
          </p:cNvSpPr>
          <p:nvPr/>
        </p:nvSpPr>
        <p:spPr>
          <a:xfrm>
            <a:off x="-81430" y="4833155"/>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هتل بوعلی</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958025019"/>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680" y="980728"/>
            <a:ext cx="8305800" cy="1143000"/>
          </a:xfrm>
        </p:spPr>
        <p:txBody>
          <a:bodyPr/>
          <a:lstStyle/>
          <a:p>
            <a:r>
              <a:rPr lang="fa-IR" sz="2400" dirty="0" smtClean="0">
                <a:solidFill>
                  <a:schemeClr val="tx1">
                    <a:lumMod val="95000"/>
                    <a:lumOff val="5000"/>
                  </a:schemeClr>
                </a:solidFill>
                <a:latin typeface="Arial" pitchFamily="34" charset="0"/>
                <a:cs typeface="Arial" pitchFamily="34" charset="0"/>
              </a:rPr>
              <a:t>وجود ساختمانهائی با ارتفاعات متفاوت</a:t>
            </a:r>
            <a:endParaRPr lang="en-US" sz="2400" dirty="0">
              <a:solidFill>
                <a:schemeClr val="tx1">
                  <a:lumMod val="95000"/>
                  <a:lumOff val="5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059832" y="238189"/>
            <a:ext cx="5832648" cy="584775"/>
          </a:xfrm>
          <a:prstGeom prst="rect">
            <a:avLst/>
          </a:prstGeom>
        </p:spPr>
        <p:txBody>
          <a:bodyPr wrap="square">
            <a:spAutoFit/>
          </a:bodyPr>
          <a:lstStyle/>
          <a:p>
            <a:r>
              <a:rPr lang="fa-IR" sz="3200" dirty="0">
                <a:solidFill>
                  <a:schemeClr val="accent2">
                    <a:lumMod val="50000"/>
                  </a:schemeClr>
                </a:solidFill>
                <a:cs typeface="Titr" pitchFamily="2" charset="-78"/>
              </a:rPr>
              <a:t>خط آسمان نا هماهنگ در </a:t>
            </a:r>
            <a:r>
              <a:rPr lang="fa-IR" sz="3200" dirty="0" smtClean="0">
                <a:solidFill>
                  <a:schemeClr val="accent2">
                    <a:lumMod val="50000"/>
                  </a:schemeClr>
                </a:solidFill>
                <a:cs typeface="Titr" pitchFamily="2" charset="-78"/>
              </a:rPr>
              <a:t>مرکز محله </a:t>
            </a:r>
            <a:endParaRPr lang="en-US" sz="3200"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89628"/>
            <a:ext cx="6552728" cy="4884469"/>
          </a:xfrm>
          <a:prstGeom prst="rect">
            <a:avLst/>
          </a:prstGeom>
        </p:spPr>
      </p:pic>
      <p:cxnSp>
        <p:nvCxnSpPr>
          <p:cNvPr id="54" name="Straight Connector 53"/>
          <p:cNvCxnSpPr/>
          <p:nvPr/>
        </p:nvCxnSpPr>
        <p:spPr>
          <a:xfrm flipH="1">
            <a:off x="7596336" y="4221088"/>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6" name="Straight Connector 55"/>
          <p:cNvCxnSpPr/>
          <p:nvPr/>
        </p:nvCxnSpPr>
        <p:spPr>
          <a:xfrm flipV="1">
            <a:off x="7596336" y="3931862"/>
            <a:ext cx="0" cy="289226"/>
          </a:xfrm>
          <a:prstGeom prst="line">
            <a:avLst/>
          </a:prstGeom>
        </p:spPr>
        <p:style>
          <a:lnRef idx="2">
            <a:schemeClr val="accent2"/>
          </a:lnRef>
          <a:fillRef idx="0">
            <a:schemeClr val="accent2"/>
          </a:fillRef>
          <a:effectRef idx="1">
            <a:schemeClr val="accent2"/>
          </a:effectRef>
          <a:fontRef idx="minor">
            <a:schemeClr val="tx1"/>
          </a:fontRef>
        </p:style>
      </p:cxnSp>
      <p:cxnSp>
        <p:nvCxnSpPr>
          <p:cNvPr id="58" name="Straight Connector 57"/>
          <p:cNvCxnSpPr/>
          <p:nvPr/>
        </p:nvCxnSpPr>
        <p:spPr>
          <a:xfrm flipH="1">
            <a:off x="6876256" y="3931862"/>
            <a:ext cx="7200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a:off x="6876256" y="3931862"/>
            <a:ext cx="0" cy="361234"/>
          </a:xfrm>
          <a:prstGeom prst="line">
            <a:avLst/>
          </a:prstGeom>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flipH="1">
            <a:off x="5508104" y="4293096"/>
            <a:ext cx="13681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flipV="1">
            <a:off x="5508104" y="3284984"/>
            <a:ext cx="0" cy="1008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flipH="1">
            <a:off x="5220072" y="3284984"/>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flipV="1">
            <a:off x="5220072" y="1988840"/>
            <a:ext cx="0" cy="1296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70" name="Straight Connector 69"/>
          <p:cNvCxnSpPr/>
          <p:nvPr/>
        </p:nvCxnSpPr>
        <p:spPr>
          <a:xfrm flipH="1">
            <a:off x="4355976" y="1988840"/>
            <a:ext cx="8640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2" name="Straight Connector 71"/>
          <p:cNvCxnSpPr/>
          <p:nvPr/>
        </p:nvCxnSpPr>
        <p:spPr>
          <a:xfrm flipV="1">
            <a:off x="4355976" y="1772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flipH="1">
            <a:off x="4067944" y="1772816"/>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6" name="Straight Connector 75"/>
          <p:cNvCxnSpPr/>
          <p:nvPr/>
        </p:nvCxnSpPr>
        <p:spPr>
          <a:xfrm flipV="1">
            <a:off x="4067944" y="1628800"/>
            <a:ext cx="0" cy="144016"/>
          </a:xfrm>
          <a:prstGeom prst="line">
            <a:avLst/>
          </a:prstGeom>
        </p:spPr>
        <p:style>
          <a:lnRef idx="2">
            <a:schemeClr val="accent2"/>
          </a:lnRef>
          <a:fillRef idx="0">
            <a:schemeClr val="accent2"/>
          </a:fillRef>
          <a:effectRef idx="1">
            <a:schemeClr val="accent2"/>
          </a:effectRef>
          <a:fontRef idx="minor">
            <a:schemeClr val="tx1"/>
          </a:fontRef>
        </p:style>
      </p:cxnSp>
      <p:cxnSp>
        <p:nvCxnSpPr>
          <p:cNvPr id="78" name="Straight Connector 77"/>
          <p:cNvCxnSpPr/>
          <p:nvPr/>
        </p:nvCxnSpPr>
        <p:spPr>
          <a:xfrm flipH="1">
            <a:off x="3635896" y="1628800"/>
            <a:ext cx="43204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V="1">
            <a:off x="3635896" y="1489628"/>
            <a:ext cx="0" cy="139172"/>
          </a:xfrm>
          <a:prstGeom prst="line">
            <a:avLst/>
          </a:prstGeom>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flipH="1">
            <a:off x="3275856" y="1489628"/>
            <a:ext cx="3600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4" name="Straight Connector 83"/>
          <p:cNvCxnSpPr/>
          <p:nvPr/>
        </p:nvCxnSpPr>
        <p:spPr>
          <a:xfrm>
            <a:off x="3275856" y="1489628"/>
            <a:ext cx="0" cy="643228"/>
          </a:xfrm>
          <a:prstGeom prst="line">
            <a:avLst/>
          </a:prstGeom>
        </p:spPr>
        <p:style>
          <a:lnRef idx="2">
            <a:schemeClr val="accent2"/>
          </a:lnRef>
          <a:fillRef idx="0">
            <a:schemeClr val="accent2"/>
          </a:fillRef>
          <a:effectRef idx="1">
            <a:schemeClr val="accent2"/>
          </a:effectRef>
          <a:fontRef idx="minor">
            <a:schemeClr val="tx1"/>
          </a:fontRef>
        </p:style>
      </p:cxnSp>
      <p:cxnSp>
        <p:nvCxnSpPr>
          <p:cNvPr id="86" name="Straight Connector 85"/>
          <p:cNvCxnSpPr/>
          <p:nvPr/>
        </p:nvCxnSpPr>
        <p:spPr>
          <a:xfrm>
            <a:off x="3275856" y="2132856"/>
            <a:ext cx="0" cy="504056"/>
          </a:xfrm>
          <a:prstGeom prst="line">
            <a:avLst/>
          </a:prstGeom>
        </p:spPr>
        <p:style>
          <a:lnRef idx="2">
            <a:schemeClr val="accent2"/>
          </a:lnRef>
          <a:fillRef idx="0">
            <a:schemeClr val="accent2"/>
          </a:fillRef>
          <a:effectRef idx="1">
            <a:schemeClr val="accent2"/>
          </a:effectRef>
          <a:fontRef idx="minor">
            <a:schemeClr val="tx1"/>
          </a:fontRef>
        </p:style>
      </p:cxnSp>
      <p:cxnSp>
        <p:nvCxnSpPr>
          <p:cNvPr id="88" name="Straight Connector 87"/>
          <p:cNvCxnSpPr/>
          <p:nvPr/>
        </p:nvCxnSpPr>
        <p:spPr>
          <a:xfrm flipH="1">
            <a:off x="3059832" y="2636912"/>
            <a:ext cx="216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flipV="1">
            <a:off x="3059832" y="1559214"/>
            <a:ext cx="0" cy="1077698"/>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flipH="1" flipV="1">
            <a:off x="2699792" y="1489628"/>
            <a:ext cx="360040" cy="6958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680" y="980728"/>
            <a:ext cx="8305800" cy="1143000"/>
          </a:xfrm>
        </p:spPr>
        <p:txBody>
          <a:bodyPr/>
          <a:lstStyle/>
          <a:p>
            <a:r>
              <a:rPr lang="fa-IR" sz="2400" dirty="0" smtClean="0">
                <a:solidFill>
                  <a:schemeClr val="tx1">
                    <a:lumMod val="95000"/>
                    <a:lumOff val="5000"/>
                  </a:schemeClr>
                </a:solidFill>
                <a:latin typeface="Arial" pitchFamily="34" charset="0"/>
                <a:cs typeface="Arial" pitchFamily="34" charset="0"/>
              </a:rPr>
              <a:t>وجود ساختمانهائی با ارتفاعات متفاوت</a:t>
            </a:r>
            <a:endParaRPr lang="en-US" sz="2400" dirty="0">
              <a:solidFill>
                <a:schemeClr val="tx1">
                  <a:lumMod val="95000"/>
                  <a:lumOff val="5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3059832" y="238189"/>
            <a:ext cx="5832648" cy="584775"/>
          </a:xfrm>
          <a:prstGeom prst="rect">
            <a:avLst/>
          </a:prstGeom>
        </p:spPr>
        <p:txBody>
          <a:bodyPr wrap="square">
            <a:spAutoFit/>
          </a:bodyPr>
          <a:lstStyle/>
          <a:p>
            <a:r>
              <a:rPr lang="fa-IR" sz="3200" dirty="0">
                <a:solidFill>
                  <a:schemeClr val="accent2">
                    <a:lumMod val="50000"/>
                  </a:schemeClr>
                </a:solidFill>
                <a:cs typeface="Titr" pitchFamily="2" charset="-78"/>
              </a:rPr>
              <a:t>خط آسمان نا هماهنگ در </a:t>
            </a:r>
            <a:r>
              <a:rPr lang="fa-IR" sz="3200" dirty="0" smtClean="0">
                <a:solidFill>
                  <a:schemeClr val="accent2">
                    <a:lumMod val="50000"/>
                  </a:schemeClr>
                </a:solidFill>
                <a:cs typeface="Titr" pitchFamily="2" charset="-78"/>
              </a:rPr>
              <a:t>مرکز محله </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628800"/>
            <a:ext cx="5998245" cy="4493204"/>
          </a:xfrm>
          <a:prstGeom prst="rect">
            <a:avLst/>
          </a:prstGeom>
        </p:spPr>
      </p:pic>
      <p:cxnSp>
        <p:nvCxnSpPr>
          <p:cNvPr id="7" name="Straight Connector 6"/>
          <p:cNvCxnSpPr/>
          <p:nvPr/>
        </p:nvCxnSpPr>
        <p:spPr>
          <a:xfrm>
            <a:off x="1547664" y="4005064"/>
            <a:ext cx="2880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1835696" y="2708920"/>
            <a:ext cx="0" cy="1296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1835696" y="2708920"/>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2915816" y="2708920"/>
            <a:ext cx="0" cy="648072"/>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2915816" y="3356992"/>
            <a:ext cx="1800200" cy="7200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4716016" y="2852936"/>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4716016" y="2852936"/>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p:cNvCxnSpPr/>
          <p:nvPr/>
        </p:nvCxnSpPr>
        <p:spPr>
          <a:xfrm flipV="1">
            <a:off x="5796136" y="2492896"/>
            <a:ext cx="0" cy="36004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a:off x="5796136" y="2492896"/>
            <a:ext cx="8640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7" name="Straight Connector 46"/>
          <p:cNvCxnSpPr/>
          <p:nvPr/>
        </p:nvCxnSpPr>
        <p:spPr>
          <a:xfrm>
            <a:off x="6660232" y="2492896"/>
            <a:ext cx="0" cy="630070"/>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a:off x="6660232" y="3122966"/>
            <a:ext cx="57606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02917868"/>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04664"/>
            <a:ext cx="8305800" cy="1143000"/>
          </a:xfrm>
        </p:spPr>
        <p:txBody>
          <a:bodyPr/>
          <a:lstStyle/>
          <a:p>
            <a:r>
              <a:rPr lang="fa-IR" dirty="0" smtClean="0">
                <a:solidFill>
                  <a:schemeClr val="accent2">
                    <a:lumMod val="50000"/>
                  </a:schemeClr>
                </a:solidFill>
                <a:latin typeface="Arial" pitchFamily="34" charset="0"/>
                <a:cs typeface="Arial" pitchFamily="34" charset="0"/>
              </a:rPr>
              <a:t>خط آسمان ساختمانهای مجاور یکدیگر و مشرف به مرکز محله می بایست هم باد باشند و خط آسمان جداره بناهای مرکز محله هماهنگ باشند (پاکزاد)که در آنچه مشاهده می شودمر کز محله کلپا خط آسمان نا هماهنگ وجود دارد.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385" y="1484784"/>
            <a:ext cx="3955157" cy="1407420"/>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84784"/>
            <a:ext cx="3948554" cy="149253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7006" y="5253547"/>
            <a:ext cx="3955156" cy="1402734"/>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243419"/>
            <a:ext cx="3955156" cy="1402734"/>
          </a:xfrm>
          <a:prstGeom prst="rect">
            <a:avLst/>
          </a:prstGeom>
        </p:spPr>
        <p:style>
          <a:lnRef idx="2">
            <a:schemeClr val="dk1"/>
          </a:lnRef>
          <a:fillRef idx="1">
            <a:schemeClr val="lt1"/>
          </a:fillRef>
          <a:effectRef idx="0">
            <a:schemeClr val="dk1"/>
          </a:effectRef>
          <a:fontRef idx="minor">
            <a:schemeClr val="dk1"/>
          </a:fontRef>
        </p:style>
      </p:pic>
      <p:sp>
        <p:nvSpPr>
          <p:cNvPr id="14" name="Subtitle 2"/>
          <p:cNvSpPr txBox="1">
            <a:spLocks/>
          </p:cNvSpPr>
          <p:nvPr/>
        </p:nvSpPr>
        <p:spPr>
          <a:xfrm>
            <a:off x="1758404" y="3717032"/>
            <a:ext cx="5040560" cy="42114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endParaRPr lang="en-US" sz="2400" dirty="0">
              <a:solidFill>
                <a:schemeClr val="tx1">
                  <a:lumMod val="95000"/>
                  <a:lumOff val="5000"/>
                </a:schemeClr>
              </a:solidFill>
              <a:latin typeface="Arial" pitchFamily="34" charset="0"/>
              <a:cs typeface="Arial"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22" y="3117518"/>
            <a:ext cx="6768752" cy="1997864"/>
          </a:xfrm>
          <a:prstGeom prst="rect">
            <a:avLst/>
          </a:prstGeom>
        </p:spPr>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005417274"/>
              </p:ext>
            </p:extLst>
          </p:nvPr>
        </p:nvGraphicFramePr>
        <p:xfrm>
          <a:off x="395536" y="1340768"/>
          <a:ext cx="8352928" cy="4123613"/>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fa-IR" sz="2800" kern="1200" dirty="0" smtClean="0">
                        <a:solidFill>
                          <a:schemeClr val="tx1"/>
                        </a:solidFill>
                        <a:latin typeface="+mn-lt"/>
                        <a:ea typeface="+mn-ea"/>
                        <a:cs typeface="B Mitra"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r>
                        <a:rPr lang="fa-IR" sz="2800" kern="1200" dirty="0" smtClean="0">
                          <a:solidFill>
                            <a:schemeClr val="tx1"/>
                          </a:solidFill>
                          <a:latin typeface="+mn-lt"/>
                          <a:ea typeface="+mn-ea"/>
                          <a:cs typeface="B Mitra" pitchFamily="2" charset="-78"/>
                        </a:rPr>
                        <a:t>میزان و تنوع پوشش گیاهی</a:t>
                      </a:r>
                    </a:p>
                    <a:p>
                      <a:pPr marL="0" marR="0" indent="0" algn="r" defTabSz="914400" rtl="0" eaLnBrk="1" fontAlgn="auto" latinLnBrk="0" hangingPunct="1">
                        <a:lnSpc>
                          <a:spcPct val="100000"/>
                        </a:lnSpc>
                        <a:spcBef>
                          <a:spcPts val="0"/>
                        </a:spcBef>
                        <a:spcAft>
                          <a:spcPts val="0"/>
                        </a:spcAft>
                        <a:buClrTx/>
                        <a:buSzTx/>
                        <a:buFontTx/>
                        <a:buNone/>
                        <a:tabLst/>
                        <a:defRPr/>
                      </a:pPr>
                      <a:endParaRPr lang="fa-IR" sz="2800" kern="1200" dirty="0" smtClean="0">
                        <a:solidFill>
                          <a:schemeClr val="tx1"/>
                        </a:solidFill>
                        <a:latin typeface="+mn-lt"/>
                        <a:ea typeface="+mn-ea"/>
                        <a:cs typeface="B Mitra" pitchFamily="2" charset="-78"/>
                      </a:endParaRPr>
                    </a:p>
                    <a:p>
                      <a:pPr algn="r"/>
                      <a:r>
                        <a:rPr lang="fa-IR" sz="2800" baseline="0" dirty="0" smtClean="0"/>
                        <a:t>  </a:t>
                      </a:r>
                    </a:p>
                    <a:p>
                      <a:pPr marL="0" marR="0" indent="0" algn="r" defTabSz="914400" rtl="0" eaLnBrk="1" fontAlgn="auto" latinLnBrk="0" hangingPunct="1">
                        <a:lnSpc>
                          <a:spcPct val="100000"/>
                        </a:lnSpc>
                        <a:spcBef>
                          <a:spcPts val="0"/>
                        </a:spcBef>
                        <a:spcAft>
                          <a:spcPts val="0"/>
                        </a:spcAft>
                        <a:buClrTx/>
                        <a:buSzTx/>
                        <a:buFontTx/>
                        <a:buNone/>
                        <a:tabLst/>
                        <a:defRPr/>
                      </a:pPr>
                      <a:r>
                        <a:rPr lang="fa-IR" sz="2800" kern="1200" dirty="0" smtClean="0">
                          <a:solidFill>
                            <a:schemeClr val="tx1"/>
                          </a:solidFill>
                          <a:latin typeface="+mn-lt"/>
                          <a:ea typeface="+mn-ea"/>
                          <a:cs typeface="B Mitra" pitchFamily="2" charset="-78"/>
                        </a:rPr>
                        <a:t>میزان استفاده و رضایت مردم از پوشش گیاهی</a:t>
                      </a:r>
                    </a:p>
                    <a:p>
                      <a:pPr algn="ctr"/>
                      <a:endParaRPr lang="fa-IR" sz="2800" baseline="0" dirty="0" smtClean="0"/>
                    </a:p>
                  </a:txBody>
                  <a:tcPr/>
                </a:tc>
                <a:tc>
                  <a:txBody>
                    <a:bodyPr/>
                    <a:lstStyle/>
                    <a:p>
                      <a:pPr marL="0" marR="0" indent="0" algn="ctr" defTabSz="1475128" rtl="1" eaLnBrk="1" fontAlgn="auto" latinLnBrk="0" hangingPunct="1">
                        <a:lnSpc>
                          <a:spcPct val="100000"/>
                        </a:lnSpc>
                        <a:spcBef>
                          <a:spcPts val="0"/>
                        </a:spcBef>
                        <a:spcAft>
                          <a:spcPts val="0"/>
                        </a:spcAft>
                        <a:buClrTx/>
                        <a:buSzTx/>
                        <a:buFontTx/>
                        <a:buNone/>
                        <a:tabLst/>
                        <a:defRPr/>
                      </a:pPr>
                      <a:endParaRPr lang="fa-IR" sz="24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endParaRPr lang="fa-IR" sz="2400" kern="1200" dirty="0" smtClean="0">
                        <a:solidFill>
                          <a:schemeClr val="tx1"/>
                        </a:solidFill>
                        <a:latin typeface="+mn-lt"/>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r>
                        <a:rPr lang="fa-IR" sz="3200" kern="1200" dirty="0" smtClean="0">
                          <a:solidFill>
                            <a:schemeClr val="tx1"/>
                          </a:solidFill>
                          <a:latin typeface="BNazanin"/>
                          <a:ea typeface="+mn-ea"/>
                          <a:cs typeface="B Mitra" pitchFamily="2" charset="-78"/>
                        </a:rPr>
                        <a:t>سبزینگی فضا</a:t>
                      </a:r>
                    </a:p>
                    <a:p>
                      <a:pPr marL="0" marR="0" indent="0" algn="ctr" defTabSz="1475128" rtl="1" eaLnBrk="1" fontAlgn="auto" latinLnBrk="0" hangingPunct="1">
                        <a:lnSpc>
                          <a:spcPct val="100000"/>
                        </a:lnSpc>
                        <a:spcBef>
                          <a:spcPts val="0"/>
                        </a:spcBef>
                        <a:spcAft>
                          <a:spcPts val="0"/>
                        </a:spcAft>
                        <a:buClrTx/>
                        <a:buSzTx/>
                        <a:buFontTx/>
                        <a:buNone/>
                        <a:tabLst/>
                        <a:defRPr/>
                      </a:pPr>
                      <a:endParaRPr lang="fa-IR" sz="3200" kern="1200" dirty="0" smtClean="0">
                        <a:solidFill>
                          <a:schemeClr val="tx1"/>
                        </a:solidFill>
                        <a:latin typeface="BNazanin"/>
                        <a:ea typeface="+mn-ea"/>
                        <a:cs typeface="B Mitra" pitchFamily="2" charset="-78"/>
                      </a:endParaRPr>
                    </a:p>
                    <a:p>
                      <a:pPr marL="0" marR="0" indent="0" algn="ctr" defTabSz="1475128" rtl="1" eaLnBrk="1" fontAlgn="auto" latinLnBrk="0" hangingPunct="1">
                        <a:lnSpc>
                          <a:spcPct val="100000"/>
                        </a:lnSpc>
                        <a:spcBef>
                          <a:spcPts val="0"/>
                        </a:spcBef>
                        <a:spcAft>
                          <a:spcPts val="0"/>
                        </a:spcAft>
                        <a:buClrTx/>
                        <a:buSzTx/>
                        <a:buFontTx/>
                        <a:buNone/>
                        <a:tabLst/>
                        <a:defRPr/>
                      </a:pPr>
                      <a:r>
                        <a:rPr lang="fa-IR" sz="3200" kern="1200" dirty="0" smtClean="0">
                          <a:solidFill>
                            <a:schemeClr val="tx1"/>
                          </a:solidFill>
                          <a:latin typeface="BNazanin"/>
                          <a:ea typeface="+mn-ea"/>
                          <a:cs typeface="B Mitra" pitchFamily="2" charset="-78"/>
                        </a:rPr>
                        <a:t>(حضور و نقش طبیعت در سازمان فضایی)</a:t>
                      </a:r>
                    </a:p>
                    <a:p>
                      <a:pPr algn="ctr"/>
                      <a:endParaRPr lang="fa-IR" sz="3200" i="1" dirty="0" smtClean="0">
                        <a:latin typeface="BNazanin"/>
                      </a:endParaRPr>
                    </a:p>
                  </a:txBody>
                  <a:tcPr/>
                </a:tc>
              </a:tr>
            </a:tbl>
          </a:graphicData>
        </a:graphic>
      </p:graphicFrame>
    </p:spTree>
    <p:extLst>
      <p:ext uri="{BB962C8B-B14F-4D97-AF65-F5344CB8AC3E}">
        <p14:creationId xmlns:p14="http://schemas.microsoft.com/office/powerpoint/2010/main" val="2184774609"/>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a:xfrm>
            <a:off x="35720" y="188640"/>
            <a:ext cx="8820472" cy="1143000"/>
          </a:xfrm>
        </p:spPr>
        <p:txBody>
          <a:bodyPr/>
          <a:lstStyle/>
          <a:p>
            <a:r>
              <a:rPr lang="fa-IR" dirty="0" smtClean="0">
                <a:solidFill>
                  <a:schemeClr val="accent3">
                    <a:lumMod val="50000"/>
                  </a:schemeClr>
                </a:solidFill>
                <a:latin typeface="Arial" pitchFamily="34" charset="0"/>
                <a:cs typeface="Arial" pitchFamily="34" charset="0"/>
              </a:rPr>
              <a:t>مرکز محله کلپا از نظرپوشش گیاهی و عناصر نرم فضا دارای کمبود </a:t>
            </a:r>
          </a:p>
          <a:p>
            <a:r>
              <a:rPr lang="fa-IR" dirty="0" smtClean="0">
                <a:solidFill>
                  <a:schemeClr val="accent3">
                    <a:lumMod val="50000"/>
                  </a:schemeClr>
                </a:solidFill>
                <a:latin typeface="Arial" pitchFamily="34" charset="0"/>
                <a:cs typeface="Arial" pitchFamily="34" charset="0"/>
              </a:rPr>
              <a:t> بوده و از وضعیت نامناسب و فاقد طراحی برخوردار است.می توان گفت تنها چندعدد درخت کهنسال در مرکز محله موجود وفاقد عناصر نرم فضائی دیگر می باشد. </a:t>
            </a:r>
            <a:endParaRPr lang="en-US"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988840"/>
            <a:ext cx="5952331" cy="413399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363313"/>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a:xfrm>
            <a:off x="539552" y="404664"/>
            <a:ext cx="8305800" cy="1143000"/>
          </a:xfrm>
        </p:spPr>
        <p:txBody>
          <a:bodyPr/>
          <a:lstStyle/>
          <a:p>
            <a:r>
              <a:rPr lang="fa-IR" dirty="0" smtClean="0">
                <a:solidFill>
                  <a:schemeClr val="accent3">
                    <a:lumMod val="50000"/>
                  </a:schemeClr>
                </a:solidFill>
              </a:rPr>
              <a:t>آنگونه که به نظر می رسد به علت کمبود پوششهای گیاهی و عناصر نرم فضا و نبود حوزهای معین فضای سبز و از آنجایی که مرکز محله حیاط دوم ساکنان محله محسوب می شود و محل برخوردهای از پیش تدوین نیافته و محلی برای تعاملات وتباینات اجتماعی می باشد لزوم وجود فضاهایی مفرح و با طراوت برای نشستن و گفتگوو...به شدت احساس می شود که مرکز محله کلپا فاقد این عناصر بوده و همین سطح رضایت مندی استفاده کنندگان از فضا را پائین می آورد.</a:t>
            </a:r>
            <a:endParaRPr lang="en-US" dirty="0">
              <a:solidFill>
                <a:schemeClr val="accent3">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594881"/>
            <a:ext cx="5677632" cy="37826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363313"/>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Subtitle 3"/>
          <p:cNvSpPr>
            <a:spLocks noGrp="1"/>
          </p:cNvSpPr>
          <p:nvPr>
            <p:ph type="subTitle" idx="1"/>
          </p:nvPr>
        </p:nvSpPr>
        <p:spPr>
          <a:xfrm>
            <a:off x="4139952" y="260648"/>
            <a:ext cx="5256584" cy="665300"/>
          </a:xfrm>
        </p:spPr>
        <p:txBody>
          <a:bodyPr/>
          <a:lstStyle/>
          <a:p>
            <a:r>
              <a:rPr lang="fa-IR" sz="2800" dirty="0" smtClean="0">
                <a:solidFill>
                  <a:schemeClr val="accent3">
                    <a:lumMod val="50000"/>
                  </a:schemeClr>
                </a:solidFill>
                <a:latin typeface="Arial" pitchFamily="34" charset="0"/>
                <a:cs typeface="Arial" pitchFamily="34" charset="0"/>
              </a:rPr>
              <a:t>پارک در نزدیکی مرکز محله</a:t>
            </a:r>
            <a:endParaRPr lang="en-US" sz="2800" dirty="0">
              <a:solidFill>
                <a:schemeClr val="accent3">
                  <a:lumMod val="50000"/>
                </a:schemeClr>
              </a:solidFill>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075248"/>
            <a:ext cx="3486367" cy="2318368"/>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099603"/>
            <a:ext cx="3486367" cy="2318390"/>
          </a:xfrm>
          <a:prstGeom prst="rect">
            <a:avLst/>
          </a:prstGeom>
        </p:spPr>
        <p:style>
          <a:lnRef idx="2">
            <a:schemeClr val="dk1"/>
          </a:lnRef>
          <a:fillRef idx="1">
            <a:schemeClr val="lt1"/>
          </a:fillRef>
          <a:effectRef idx="0">
            <a:schemeClr val="dk1"/>
          </a:effectRef>
          <a:fontRef idx="minor">
            <a:schemeClr val="dk1"/>
          </a:fontRef>
        </p:style>
      </p:pic>
      <p:sp>
        <p:nvSpPr>
          <p:cNvPr id="6" name="Subtitle 3"/>
          <p:cNvSpPr txBox="1">
            <a:spLocks/>
          </p:cNvSpPr>
          <p:nvPr/>
        </p:nvSpPr>
        <p:spPr>
          <a:xfrm>
            <a:off x="125760" y="3615774"/>
            <a:ext cx="9468544" cy="6653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solidFill>
                  <a:schemeClr val="accent3">
                    <a:lumMod val="50000"/>
                  </a:schemeClr>
                </a:solidFill>
                <a:latin typeface="Arial" pitchFamily="34" charset="0"/>
                <a:cs typeface="Arial" pitchFamily="34" charset="0"/>
              </a:rPr>
              <a:t>باغچه های کوچک فاقد کاربرد و استفاده در نزدیکی مرکز محله</a:t>
            </a:r>
            <a:endParaRPr lang="en-US" sz="2800" dirty="0">
              <a:solidFill>
                <a:schemeClr val="accent3">
                  <a:lumMod val="50000"/>
                </a:schemeClr>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4149080"/>
            <a:ext cx="3486367" cy="23205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363313"/>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643569365"/>
              </p:ext>
            </p:extLst>
          </p:nvPr>
        </p:nvGraphicFramePr>
        <p:xfrm>
          <a:off x="395536" y="1988840"/>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r>
                        <a:rPr lang="fa-IR" sz="2800" baseline="0" dirty="0" smtClean="0"/>
                        <a:t>  </a:t>
                      </a:r>
                    </a:p>
                    <a:p>
                      <a:pPr algn="ctr"/>
                      <a:r>
                        <a:rPr lang="fa-IR" sz="2800" baseline="0" dirty="0" smtClean="0"/>
                        <a:t>      </a:t>
                      </a:r>
                    </a:p>
                    <a:p>
                      <a:pPr algn="ctr"/>
                      <a:r>
                        <a:rPr lang="fa-IR" sz="2800" baseline="0" dirty="0" smtClean="0"/>
                        <a:t> فضاهای جاذب شهروندان با ویژگیهای عملکردی خاص</a:t>
                      </a:r>
                    </a:p>
                  </a:txBody>
                  <a:tcPr/>
                </a:tc>
                <a:tc>
                  <a:txBody>
                    <a:bodyPr/>
                    <a:lstStyle/>
                    <a:p>
                      <a:pPr algn="ctr"/>
                      <a:r>
                        <a:rPr lang="fa-IR" sz="3200" i="1" dirty="0" smtClean="0"/>
                        <a:t>مزیت</a:t>
                      </a:r>
                    </a:p>
                    <a:p>
                      <a:pPr algn="ctr"/>
                      <a:r>
                        <a:rPr lang="fa-IR" sz="2400" i="1" dirty="0" smtClean="0"/>
                        <a:t> منظور کیفیت نقاطی در فضاهای شهری است که دارای عملکرد-ظاهر</a:t>
                      </a:r>
                      <a:r>
                        <a:rPr lang="fa-IR" sz="2400" i="1" baseline="0" dirty="0" smtClean="0"/>
                        <a:t> و یا معنای خاص بوده و با عث تغییر رفتار  یا بروز رفتارهای خاص در مردم می شود.</a:t>
                      </a:r>
                      <a:endParaRPr lang="fa-IR" sz="2400" i="1" dirty="0" smtClean="0"/>
                    </a:p>
                  </a:txBody>
                  <a:tcPr/>
                </a:tc>
              </a:tr>
            </a:tbl>
          </a:graphicData>
        </a:graphic>
      </p:graphicFrame>
    </p:spTree>
    <p:extLst>
      <p:ext uri="{BB962C8B-B14F-4D97-AF65-F5344CB8AC3E}">
        <p14:creationId xmlns:p14="http://schemas.microsoft.com/office/powerpoint/2010/main" val="1023952757"/>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1143000"/>
          </a:xfrm>
        </p:spPr>
        <p:txBody>
          <a:bodyPr/>
          <a:lstStyle/>
          <a:p>
            <a:r>
              <a:rPr lang="fa-IR" dirty="0" smtClean="0">
                <a:solidFill>
                  <a:schemeClr val="accent2">
                    <a:lumMod val="50000"/>
                  </a:schemeClr>
                </a:solidFill>
                <a:latin typeface="Arial" pitchFamily="34" charset="0"/>
                <a:cs typeface="Arial" pitchFamily="34" charset="0"/>
              </a:rPr>
              <a:t>مرکز محله خود از نظر فضائی واجد خصوصیت مزیت است زیرا بستری جهت برقراری روابط و تعاملات اجتماعی و تبدیل فضا به مکانی پویا و سرزنده و به یاد ماندنی و واجد خصوصیت خاطره انگیزی می 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700808"/>
            <a:ext cx="6445211" cy="44644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28184" y="332656"/>
            <a:ext cx="2304256" cy="926976"/>
          </a:xfrm>
        </p:spPr>
        <p:txBody>
          <a:bodyPr/>
          <a:lstStyle/>
          <a:p>
            <a:r>
              <a:rPr lang="fa-IR" sz="3600" dirty="0" smtClean="0">
                <a:solidFill>
                  <a:schemeClr val="accent2">
                    <a:lumMod val="50000"/>
                  </a:schemeClr>
                </a:solidFill>
                <a:latin typeface="Arial" pitchFamily="34" charset="0"/>
                <a:cs typeface="Arial" pitchFamily="34" charset="0"/>
              </a:rPr>
              <a:t>مسجد کلپا</a:t>
            </a:r>
            <a:endParaRPr lang="en-US" sz="36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251520" y="4149080"/>
            <a:ext cx="8305800" cy="1981200"/>
          </a:xfrm>
        </p:spPr>
        <p:txBody>
          <a:bodyPr/>
          <a:lstStyle/>
          <a:p>
            <a:r>
              <a:rPr lang="fa-IR" sz="3200" dirty="0" smtClean="0">
                <a:solidFill>
                  <a:schemeClr val="tx1">
                    <a:lumMod val="95000"/>
                    <a:lumOff val="5000"/>
                  </a:schemeClr>
                </a:solidFill>
                <a:cs typeface="Titr" pitchFamily="2" charset="-78"/>
              </a:rPr>
              <a:t>مسجد یک مکان دارای خصوصیت مزیت برای مرکز محله جهت انجام فرایض دینی-برگزاری مراسم های مذهبی-مکانی جهت رویاروئی با ساکنان محله و.....</a:t>
            </a:r>
            <a:endParaRPr lang="en-US" sz="3200" dirty="0">
              <a:solidFill>
                <a:schemeClr val="tx1">
                  <a:lumMod val="95000"/>
                  <a:lumOff val="5000"/>
                </a:schemeClr>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052736"/>
            <a:ext cx="3984311" cy="2664296"/>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052736"/>
            <a:ext cx="2656028" cy="2656028"/>
          </a:xfrm>
          <a:prstGeom prst="rect">
            <a:avLst/>
          </a:prstGeom>
        </p:spPr>
        <p:style>
          <a:lnRef idx="2">
            <a:schemeClr val="dk1"/>
          </a:lnRef>
          <a:fillRef idx="1">
            <a:schemeClr val="lt1"/>
          </a:fillRef>
          <a:effectRef idx="0">
            <a:schemeClr val="dk1"/>
          </a:effectRef>
          <a:fontRef idx="minor">
            <a:schemeClr val="dk1"/>
          </a:fontRef>
        </p:style>
      </p:pic>
      <p:cxnSp>
        <p:nvCxnSpPr>
          <p:cNvPr id="7" name="Straight Arrow Connector 6"/>
          <p:cNvCxnSpPr/>
          <p:nvPr/>
        </p:nvCxnSpPr>
        <p:spPr>
          <a:xfrm>
            <a:off x="1691680" y="2060848"/>
            <a:ext cx="345638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17728"/>
            <a:ext cx="6840760" cy="6205216"/>
          </a:xfrm>
          <a:prstGeom prst="rect">
            <a:avLst/>
          </a:prstGeom>
        </p:spPr>
        <p:style>
          <a:lnRef idx="2">
            <a:schemeClr val="dk1"/>
          </a:lnRef>
          <a:fillRef idx="1">
            <a:schemeClr val="lt1"/>
          </a:fillRef>
          <a:effectRef idx="0">
            <a:schemeClr val="dk1"/>
          </a:effectRef>
          <a:fontRef idx="minor">
            <a:schemeClr val="dk1"/>
          </a:fontRef>
        </p:style>
      </p:pic>
      <p:cxnSp>
        <p:nvCxnSpPr>
          <p:cNvPr id="16" name="Straight Connector 15"/>
          <p:cNvCxnSpPr/>
          <p:nvPr/>
        </p:nvCxnSpPr>
        <p:spPr>
          <a:xfrm>
            <a:off x="6228184" y="2636912"/>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5796136" y="3212976"/>
            <a:ext cx="43204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5796136" y="2636912"/>
            <a:ext cx="0" cy="576064"/>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a:off x="5796136" y="2636912"/>
            <a:ext cx="432048" cy="0"/>
          </a:xfrm>
          <a:prstGeom prst="line">
            <a:avLst/>
          </a:prstGeom>
        </p:spPr>
        <p:style>
          <a:lnRef idx="2">
            <a:schemeClr val="accent2"/>
          </a:lnRef>
          <a:fillRef idx="0">
            <a:schemeClr val="accent2"/>
          </a:fillRef>
          <a:effectRef idx="1">
            <a:schemeClr val="accent2"/>
          </a:effectRef>
          <a:fontRef idx="minor">
            <a:schemeClr val="tx1"/>
          </a:fontRef>
        </p:style>
      </p:cxnSp>
      <p:sp>
        <p:nvSpPr>
          <p:cNvPr id="35" name="Title 1"/>
          <p:cNvSpPr txBox="1">
            <a:spLocks/>
          </p:cNvSpPr>
          <p:nvPr/>
        </p:nvSpPr>
        <p:spPr>
          <a:xfrm>
            <a:off x="7812360" y="2636912"/>
            <a:ext cx="1584176" cy="90788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مرکز محله کلپا</a:t>
            </a:r>
            <a:endParaRPr lang="fa-IR" sz="2400" dirty="0">
              <a:solidFill>
                <a:schemeClr val="accent2">
                  <a:lumMod val="50000"/>
                </a:schemeClr>
              </a:solidFill>
              <a:cs typeface="Titr" pitchFamily="2" charset="-78"/>
            </a:endParaRPr>
          </a:p>
        </p:txBody>
      </p:sp>
      <p:cxnSp>
        <p:nvCxnSpPr>
          <p:cNvPr id="37" name="Straight Arrow Connector 36"/>
          <p:cNvCxnSpPr/>
          <p:nvPr/>
        </p:nvCxnSpPr>
        <p:spPr>
          <a:xfrm>
            <a:off x="6228184" y="2924944"/>
            <a:ext cx="172819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56643965"/>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157328644"/>
              </p:ext>
            </p:extLst>
          </p:nvPr>
        </p:nvGraphicFramePr>
        <p:xfrm>
          <a:off x="395536" y="1988840"/>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r>
                        <a:rPr lang="fa-IR" sz="2800" baseline="0" dirty="0" smtClean="0"/>
                        <a:t>  </a:t>
                      </a:r>
                    </a:p>
                    <a:p>
                      <a:pPr algn="ctr"/>
                      <a:r>
                        <a:rPr lang="fa-IR" sz="2800" baseline="0" dirty="0" smtClean="0"/>
                        <a:t>      </a:t>
                      </a:r>
                    </a:p>
                    <a:p>
                      <a:pPr algn="ctr"/>
                      <a:r>
                        <a:rPr lang="fa-IR" sz="2800" baseline="0" dirty="0" smtClean="0"/>
                        <a:t>وحدت-همسانی - همشکلی</a:t>
                      </a:r>
                    </a:p>
                  </a:txBody>
                  <a:tcPr/>
                </a:tc>
                <a:tc>
                  <a:txBody>
                    <a:bodyPr/>
                    <a:lstStyle/>
                    <a:p>
                      <a:pPr algn="ctr"/>
                      <a:r>
                        <a:rPr lang="fa-IR" sz="3200" i="1" dirty="0" smtClean="0"/>
                        <a:t>هماهنگی</a:t>
                      </a:r>
                    </a:p>
                    <a:p>
                      <a:pPr algn="ctr"/>
                      <a:endParaRPr lang="fa-IR" sz="2400" i="1" dirty="0" smtClean="0"/>
                    </a:p>
                    <a:p>
                      <a:pPr algn="ctr"/>
                      <a:r>
                        <a:rPr lang="fa-IR" sz="2400" i="1" dirty="0" smtClean="0"/>
                        <a:t>همکاری و همراهی هدفمند گروهی از عناصر جهت نیل</a:t>
                      </a:r>
                      <a:r>
                        <a:rPr lang="fa-IR" sz="2400" i="1" baseline="0" dirty="0" smtClean="0"/>
                        <a:t> به ایجاد یک کلیت </a:t>
                      </a:r>
                      <a:endParaRPr lang="fa-IR" sz="2400" i="1" dirty="0" smtClean="0"/>
                    </a:p>
                  </a:txBody>
                  <a:tcPr/>
                </a:tc>
              </a:tr>
            </a:tbl>
          </a:graphicData>
        </a:graphic>
      </p:graphicFrame>
    </p:spTree>
    <p:extLst>
      <p:ext uri="{BB962C8B-B14F-4D97-AF65-F5344CB8AC3E}">
        <p14:creationId xmlns:p14="http://schemas.microsoft.com/office/powerpoint/2010/main" val="1557724176"/>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467544" y="476672"/>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هر اندازه تفاوت ارتفاع بناهای مرکز محله بیشتر باشد حجم فضائی مرکز محله نااستوار تر و ترکیب نماها متفاوت ترسطوح ناهماهنگ تر هستند.</a:t>
            </a:r>
            <a:endParaRPr lang="en-US"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340770"/>
            <a:ext cx="3122229" cy="219130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358777"/>
            <a:ext cx="3105163" cy="2173300"/>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077072"/>
            <a:ext cx="3167231" cy="219130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1" y="4077072"/>
            <a:ext cx="3122228" cy="219555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2981756" y="188640"/>
            <a:ext cx="6192688"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وجود فضاهای خدماتی همگون در کنار یکدیگر :</a:t>
            </a:r>
            <a:endParaRPr lang="en-US" dirty="0">
              <a:solidFill>
                <a:schemeClr val="accent2">
                  <a:lumMod val="50000"/>
                </a:schemeClr>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908720"/>
            <a:ext cx="7753350" cy="54197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2981756" y="188640"/>
            <a:ext cx="6192688"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وجود فضاهای خدماتی همگون در کنار یکدیگر :</a:t>
            </a:r>
            <a:endParaRPr lang="en-US"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37" y="980728"/>
            <a:ext cx="7705725" cy="54006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5" name="Subtitle 2"/>
          <p:cNvSpPr txBox="1">
            <a:spLocks/>
          </p:cNvSpPr>
          <p:nvPr/>
        </p:nvSpPr>
        <p:spPr>
          <a:xfrm>
            <a:off x="2981756" y="188640"/>
            <a:ext cx="6192688"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وجود فضاهای خدماتی همگون در کنار یکدیگر :</a:t>
            </a:r>
            <a:endParaRPr lang="en-US" dirty="0">
              <a:solidFill>
                <a:schemeClr val="accent2">
                  <a:lumMod val="50000"/>
                </a:schemeClr>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062933"/>
            <a:ext cx="7620000" cy="52006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2981756" y="188640"/>
            <a:ext cx="6192688"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وجود فضاهای عملکردی همگون با مرکز محله:</a:t>
            </a:r>
            <a:endParaRPr lang="en-US"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651" y="1196752"/>
            <a:ext cx="6918903" cy="46266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2843808" y="188641"/>
            <a:ext cx="6408712" cy="57606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قرار گیری تابلوهای شهری نا همگون در کنار یکدیگر :</a:t>
            </a:r>
            <a:endParaRPr lang="en-US"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25" y="980728"/>
            <a:ext cx="7677150" cy="54006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Subtitle 2"/>
          <p:cNvSpPr txBox="1">
            <a:spLocks noGrp="1"/>
          </p:cNvSpPr>
          <p:nvPr>
            <p:ph type="ctrTitle"/>
          </p:nvPr>
        </p:nvSpPr>
        <p:spPr>
          <a:xfrm>
            <a:off x="1331640" y="188640"/>
            <a:ext cx="8305800" cy="561996"/>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3">
                    <a:lumMod val="50000"/>
                  </a:schemeClr>
                </a:solidFill>
                <a:latin typeface="Arial" pitchFamily="34" charset="0"/>
                <a:cs typeface="Arial" pitchFamily="34" charset="0"/>
              </a:rPr>
              <a:t>قرار گیری تابلوهای شهری نا همگون در کنار یکدیگر :</a:t>
            </a:r>
            <a:endParaRPr lang="en-US" dirty="0">
              <a:solidFill>
                <a:schemeClr val="accent3">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68760"/>
            <a:ext cx="8237098" cy="460742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620688"/>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فضا</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961570951"/>
              </p:ext>
            </p:extLst>
          </p:nvPr>
        </p:nvGraphicFramePr>
        <p:xfrm>
          <a:off x="611560" y="1326700"/>
          <a:ext cx="7992888" cy="5256584"/>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dirty="0" smtClean="0"/>
                        <a:t>1-تداخل</a:t>
                      </a:r>
                      <a:r>
                        <a:rPr lang="fa-IR" baseline="0" dirty="0" smtClean="0"/>
                        <a:t> </a:t>
                      </a:r>
                      <a:r>
                        <a:rPr lang="fa-IR" dirty="0" smtClean="0"/>
                        <a:t>سواره و پیاده در ورودی به مرکز محله</a:t>
                      </a:r>
                    </a:p>
                    <a:p>
                      <a:pPr algn="r"/>
                      <a:r>
                        <a:rPr lang="fa-IR" dirty="0" smtClean="0"/>
                        <a:t>2-وجودآلودگی</a:t>
                      </a:r>
                      <a:r>
                        <a:rPr lang="fa-IR" baseline="0" dirty="0" smtClean="0"/>
                        <a:t> صوتی و زیست محیطی بدلیل حرکت زیاد اتومبیل</a:t>
                      </a:r>
                    </a:p>
                    <a:p>
                      <a:pPr algn="r"/>
                      <a:r>
                        <a:rPr lang="fa-IR" baseline="0" dirty="0" smtClean="0"/>
                        <a:t>3-وجود بناهای بلند مرتبه ناهماهنگ با بناهای مرکز محله</a:t>
                      </a:r>
                    </a:p>
                    <a:p>
                      <a:pPr algn="r"/>
                      <a:r>
                        <a:rPr lang="fa-IR" baseline="0" dirty="0" smtClean="0"/>
                        <a:t>4-توقف دوره گردان و بیکاران در اطراف مرکز </a:t>
                      </a:r>
                    </a:p>
                    <a:p>
                      <a:pPr algn="r"/>
                      <a:r>
                        <a:rPr lang="fa-IR" baseline="0" dirty="0" smtClean="0"/>
                        <a:t>محله عاملی جهت بروز مشکلات اجتماعی</a:t>
                      </a:r>
                    </a:p>
                    <a:p>
                      <a:pPr algn="r"/>
                      <a:r>
                        <a:rPr lang="fa-IR" baseline="0" dirty="0" smtClean="0"/>
                        <a:t>5-وجود ناهماهنگی شکلی و بصری در بناهای مرکز محله</a:t>
                      </a:r>
                    </a:p>
                    <a:p>
                      <a:pPr algn="r"/>
                      <a:r>
                        <a:rPr lang="fa-IR" baseline="0" dirty="0" smtClean="0"/>
                        <a:t> 6-تفوق توده برفضا در محله</a:t>
                      </a:r>
                    </a:p>
                    <a:p>
                      <a:pPr algn="r"/>
                      <a:r>
                        <a:rPr lang="fa-IR" baseline="0" dirty="0" smtClean="0"/>
                        <a:t>7-حجم فضائی نا استوار مرکز محله</a:t>
                      </a:r>
                    </a:p>
                    <a:p>
                      <a:pPr algn="r"/>
                      <a:r>
                        <a:rPr lang="fa-IR" baseline="0" dirty="0" smtClean="0"/>
                        <a:t>8-عدم وجود فضاهای شهری عمومی در محله</a:t>
                      </a:r>
                    </a:p>
                    <a:p>
                      <a:pPr algn="r"/>
                      <a:r>
                        <a:rPr lang="fa-IR" baseline="0" dirty="0" smtClean="0"/>
                        <a:t>9-وجود خط آسمان ناهماهنگ-</a:t>
                      </a:r>
                    </a:p>
                    <a:p>
                      <a:pPr algn="r"/>
                      <a:r>
                        <a:rPr lang="fa-IR" baseline="0" dirty="0" smtClean="0"/>
                        <a:t>10-فاقد ارزش بودن بناها و بی نظمی آنها عاملی در </a:t>
                      </a:r>
                      <a:endParaRPr lang="en-US" baseline="0" dirty="0" smtClean="0"/>
                    </a:p>
                    <a:p>
                      <a:pPr algn="r"/>
                      <a:r>
                        <a:rPr lang="fa-IR" baseline="0" dirty="0" smtClean="0"/>
                        <a:t>جهت کاهش جذایت فضا</a:t>
                      </a:r>
                    </a:p>
                  </a:txBody>
                  <a:tcPr/>
                </a:tc>
                <a:tc>
                  <a:txBody>
                    <a:bodyPr/>
                    <a:lstStyle/>
                    <a:p>
                      <a:pPr algn="r"/>
                      <a:r>
                        <a:rPr lang="fa-IR" dirty="0" smtClean="0"/>
                        <a:t>1-وجود</a:t>
                      </a:r>
                      <a:r>
                        <a:rPr lang="fa-IR" baseline="0" dirty="0" smtClean="0"/>
                        <a:t> فضاهای فرهنگی مانند مسجد برای ایجاد قرارگاه رفتاری</a:t>
                      </a:r>
                    </a:p>
                    <a:p>
                      <a:pPr algn="r"/>
                      <a:r>
                        <a:rPr lang="fa-IR" baseline="0" dirty="0" smtClean="0"/>
                        <a:t>2 -استفاده از مشارکت مردمی برای پویا کردن و سرزندگی مرکز محله</a:t>
                      </a:r>
                    </a:p>
                    <a:p>
                      <a:pPr algn="r"/>
                      <a:r>
                        <a:rPr lang="fa-IR" dirty="0" smtClean="0"/>
                        <a:t>3-هماهنگی</a:t>
                      </a:r>
                      <a:r>
                        <a:rPr lang="fa-IR" baseline="0" dirty="0" smtClean="0"/>
                        <a:t> کاربریها در مرکز محله</a:t>
                      </a:r>
                      <a:endParaRPr lang="fa-IR" dirty="0" smtClean="0"/>
                    </a:p>
                    <a:p>
                      <a:pPr algn="r"/>
                      <a:r>
                        <a:rPr lang="fa-IR" dirty="0" smtClean="0"/>
                        <a:t>4-فرصت ایجاد فضاهای شهری پویا</a:t>
                      </a:r>
                      <a:r>
                        <a:rPr lang="fa-IR" baseline="0" dirty="0" smtClean="0"/>
                        <a:t> و سرزنده</a:t>
                      </a:r>
                      <a:endParaRPr lang="fa-IR" dirty="0" smtClean="0"/>
                    </a:p>
                    <a:p>
                      <a:pPr algn="r"/>
                      <a:r>
                        <a:rPr lang="fa-IR" dirty="0" smtClean="0"/>
                        <a:t>5-پیوستگی جدارها</a:t>
                      </a:r>
                      <a:r>
                        <a:rPr lang="fa-IR" baseline="0" dirty="0" smtClean="0"/>
                        <a:t> و تداوم در خط آسمان در نما</a:t>
                      </a:r>
                      <a:endParaRPr lang="fa-IR" dirty="0" smtClean="0"/>
                    </a:p>
                    <a:p>
                      <a:pPr algn="r"/>
                      <a:r>
                        <a:rPr lang="fa-IR" dirty="0" smtClean="0"/>
                        <a:t>6-الگو برداری از ریتمهای با ارزش موجود در  </a:t>
                      </a:r>
                    </a:p>
                    <a:p>
                      <a:pPr algn="r"/>
                      <a:r>
                        <a:rPr lang="fa-IR" dirty="0" smtClean="0"/>
                        <a:t>احداث بناهای جدید</a:t>
                      </a:r>
                    </a:p>
                    <a:p>
                      <a:pPr algn="r"/>
                      <a:r>
                        <a:rPr lang="fa-IR" dirty="0" smtClean="0"/>
                        <a:t>7-فرصت ایجاد آسایش اقلیمی در مرکز</a:t>
                      </a:r>
                      <a:r>
                        <a:rPr lang="fa-IR" baseline="0" dirty="0" smtClean="0"/>
                        <a:t> محله</a:t>
                      </a:r>
                    </a:p>
                    <a:p>
                      <a:pPr algn="r"/>
                      <a:r>
                        <a:rPr lang="fa-IR" dirty="0" smtClean="0"/>
                        <a:t>8-فرصت استفاده از پوشش های گیاهی  و آبنما در کناره</a:t>
                      </a:r>
                      <a:r>
                        <a:rPr lang="fa-IR" baseline="0" dirty="0" smtClean="0"/>
                        <a:t> های مسیر مرکز محله </a:t>
                      </a:r>
                    </a:p>
                    <a:p>
                      <a:pPr algn="r"/>
                      <a:r>
                        <a:rPr lang="fa-IR" baseline="0" dirty="0" smtClean="0"/>
                        <a:t>9-وجود مسجد به عنوان عنصر جاذب جمعیت و ایجاد قرارگاه رفتاری</a:t>
                      </a:r>
                      <a:r>
                        <a:rPr lang="fa-IR" dirty="0" smtClean="0"/>
                        <a:t> </a:t>
                      </a:r>
                    </a:p>
                    <a:p>
                      <a:pPr algn="r"/>
                      <a:r>
                        <a:rPr lang="fa-IR" dirty="0" smtClean="0"/>
                        <a:t>10-ارزش بالای زمین</a:t>
                      </a:r>
                      <a:endParaRPr lang="en-US" dirty="0"/>
                    </a:p>
                  </a:txBody>
                  <a:tcPr/>
                </a:tc>
              </a:tr>
            </a:tbl>
          </a:graphicData>
        </a:graphic>
      </p:graphicFrame>
    </p:spTree>
    <p:extLst>
      <p:ext uri="{BB962C8B-B14F-4D97-AF65-F5344CB8AC3E}">
        <p14:creationId xmlns:p14="http://schemas.microsoft.com/office/powerpoint/2010/main" val="3324704756"/>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زمینه</a:t>
            </a:r>
            <a:endParaRPr lang="en-US" sz="6600" dirty="0"/>
          </a:p>
        </p:txBody>
      </p:sp>
    </p:spTree>
    <p:extLst>
      <p:ext uri="{BB962C8B-B14F-4D97-AF65-F5344CB8AC3E}">
        <p14:creationId xmlns:p14="http://schemas.microsoft.com/office/powerpoint/2010/main" val="988631524"/>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60648"/>
            <a:ext cx="6552728" cy="6239034"/>
          </a:xfrm>
          <a:prstGeom prst="rect">
            <a:avLst/>
          </a:prstGeom>
        </p:spPr>
        <p:style>
          <a:lnRef idx="2">
            <a:schemeClr val="dk1"/>
          </a:lnRef>
          <a:fillRef idx="1">
            <a:schemeClr val="lt1"/>
          </a:fillRef>
          <a:effectRef idx="0">
            <a:schemeClr val="dk1"/>
          </a:effectRef>
          <a:fontRef idx="minor">
            <a:schemeClr val="dk1"/>
          </a:fontRef>
        </p:style>
      </p:pic>
      <p:cxnSp>
        <p:nvCxnSpPr>
          <p:cNvPr id="8" name="Straight Connector 7"/>
          <p:cNvCxnSpPr/>
          <p:nvPr/>
        </p:nvCxnSpPr>
        <p:spPr>
          <a:xfrm>
            <a:off x="3779912" y="2852936"/>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4860032" y="285293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60032" y="2852936"/>
            <a:ext cx="0" cy="1512168"/>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860032" y="43651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779912" y="4365104"/>
            <a:ext cx="10801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3779912" y="2852936"/>
            <a:ext cx="0" cy="1512168"/>
          </a:xfrm>
          <a:prstGeom prst="line">
            <a:avLst/>
          </a:prstGeom>
        </p:spPr>
        <p:style>
          <a:lnRef idx="2">
            <a:schemeClr val="accent2"/>
          </a:lnRef>
          <a:fillRef idx="0">
            <a:schemeClr val="accent2"/>
          </a:fillRef>
          <a:effectRef idx="1">
            <a:schemeClr val="accent2"/>
          </a:effectRef>
          <a:fontRef idx="minor">
            <a:schemeClr val="tx1"/>
          </a:fontRef>
        </p:style>
      </p:cxnSp>
      <p:sp>
        <p:nvSpPr>
          <p:cNvPr id="22" name="Title 1"/>
          <p:cNvSpPr txBox="1">
            <a:spLocks/>
          </p:cNvSpPr>
          <p:nvPr/>
        </p:nvSpPr>
        <p:spPr>
          <a:xfrm>
            <a:off x="7740352" y="3155078"/>
            <a:ext cx="1584176" cy="90788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مرکز محله کلپا</a:t>
            </a:r>
            <a:endParaRPr lang="fa-IR" sz="2400" dirty="0">
              <a:solidFill>
                <a:schemeClr val="accent2">
                  <a:lumMod val="50000"/>
                </a:schemeClr>
              </a:solidFill>
              <a:cs typeface="Titr" pitchFamily="2" charset="-78"/>
            </a:endParaRPr>
          </a:p>
        </p:txBody>
      </p:sp>
      <p:cxnSp>
        <p:nvCxnSpPr>
          <p:cNvPr id="24" name="Straight Arrow Connector 23"/>
          <p:cNvCxnSpPr/>
          <p:nvPr/>
        </p:nvCxnSpPr>
        <p:spPr>
          <a:xfrm>
            <a:off x="4860032" y="3609020"/>
            <a:ext cx="295232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زمینه</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هویت</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شخصیت</a:t>
            </a:r>
            <a:endParaRPr lang="en-US" sz="2000" b="1" dirty="0"/>
          </a:p>
        </p:txBody>
      </p:sp>
      <p:sp>
        <p:nvSpPr>
          <p:cNvPr id="22" name="Rectangle 21"/>
          <p:cNvSpPr/>
          <p:nvPr/>
        </p:nvSpPr>
        <p:spPr>
          <a:xfrm>
            <a:off x="6948264"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ماندگاری</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خوانایی</a:t>
            </a:r>
            <a:endParaRPr lang="en-US" sz="2000" b="1" dirty="0"/>
          </a:p>
        </p:txBody>
      </p:sp>
    </p:spTree>
    <p:extLst>
      <p:ext uri="{BB962C8B-B14F-4D97-AF65-F5344CB8AC3E}">
        <p14:creationId xmlns:p14="http://schemas.microsoft.com/office/powerpoint/2010/main" val="3482071668"/>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392829817"/>
              </p:ext>
            </p:extLst>
          </p:nvPr>
        </p:nvGraphicFramePr>
        <p:xfrm>
          <a:off x="395536" y="692696"/>
          <a:ext cx="8352928" cy="5730240"/>
        </p:xfrm>
        <a:graphic>
          <a:graphicData uri="http://schemas.openxmlformats.org/drawingml/2006/table">
            <a:tbl>
              <a:tblPr firstRow="1" bandRow="1">
                <a:tableStyleId>{5C22544A-7EE6-4342-B048-85BDC9FD1C3A}</a:tableStyleId>
              </a:tblPr>
              <a:tblGrid>
                <a:gridCol w="4176464"/>
                <a:gridCol w="4176464"/>
              </a:tblGrid>
              <a:tr h="469787">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3634668">
                <a:tc>
                  <a:txBody>
                    <a:bodyPr/>
                    <a:lstStyle/>
                    <a:p>
                      <a:pPr algn="r"/>
                      <a:endParaRPr lang="fa-IR" sz="2800" dirty="0" smtClean="0"/>
                    </a:p>
                    <a:p>
                      <a:pPr algn="ctr"/>
                      <a:r>
                        <a:rPr lang="fa-IR" sz="2400" dirty="0" smtClean="0"/>
                        <a:t>عناصر اصلی هویت بخش حوزه        </a:t>
                      </a:r>
                    </a:p>
                    <a:p>
                      <a:pPr algn="ctr"/>
                      <a:endParaRPr lang="fa-IR" sz="2000" dirty="0" smtClean="0"/>
                    </a:p>
                    <a:p>
                      <a:pPr algn="ctr"/>
                      <a:endParaRPr lang="fa-IR" sz="2000" dirty="0" smtClean="0"/>
                    </a:p>
                    <a:p>
                      <a:pPr algn="ctr"/>
                      <a:endParaRPr lang="fa-IR" sz="2400" dirty="0" smtClean="0"/>
                    </a:p>
                    <a:p>
                      <a:pPr algn="ctr"/>
                      <a:r>
                        <a:rPr lang="fa-IR" sz="2400" dirty="0" smtClean="0"/>
                        <a:t>میزان</a:t>
                      </a:r>
                      <a:r>
                        <a:rPr lang="fa-IR" sz="2400" baseline="0" dirty="0" smtClean="0"/>
                        <a:t> تعاملات انسانی مثبت</a:t>
                      </a:r>
                    </a:p>
                    <a:p>
                      <a:pPr algn="ctr"/>
                      <a:endParaRPr lang="fa-IR" sz="2400" baseline="0" dirty="0" smtClean="0"/>
                    </a:p>
                    <a:p>
                      <a:pPr algn="ctr"/>
                      <a:endParaRPr lang="fa-IR" sz="2000" baseline="0" dirty="0" smtClean="0"/>
                    </a:p>
                    <a:p>
                      <a:pPr algn="ctr"/>
                      <a:endParaRPr lang="fa-IR" sz="2000" dirty="0" smtClean="0"/>
                    </a:p>
                    <a:p>
                      <a:pPr algn="ctr"/>
                      <a:endParaRPr lang="fa-IR" sz="2000" dirty="0" smtClean="0"/>
                    </a:p>
                    <a:p>
                      <a:pPr algn="ctr"/>
                      <a:r>
                        <a:rPr lang="fa-IR" sz="2400" dirty="0" smtClean="0"/>
                        <a:t>حافظه</a:t>
                      </a:r>
                      <a:r>
                        <a:rPr lang="fa-IR" sz="2400" baseline="0" dirty="0" smtClean="0"/>
                        <a:t> تاریخی (خاطره انگیزی فضا)</a:t>
                      </a:r>
                      <a:endParaRPr lang="fa-IR" sz="2400" dirty="0" smtClean="0"/>
                    </a:p>
                  </a:txBody>
                  <a:tcPr/>
                </a:tc>
                <a:tc>
                  <a:txBody>
                    <a:bodyPr/>
                    <a:lstStyle/>
                    <a:p>
                      <a:endParaRPr lang="fa-IR" sz="2400" dirty="0" smtClean="0"/>
                    </a:p>
                    <a:p>
                      <a:pPr algn="ctr"/>
                      <a:endParaRPr lang="fa-IR" sz="3600" dirty="0" smtClean="0"/>
                    </a:p>
                    <a:p>
                      <a:pPr algn="ctr"/>
                      <a:endParaRPr lang="fa-IR" sz="3600" dirty="0" smtClean="0"/>
                    </a:p>
                    <a:p>
                      <a:pPr algn="ctr"/>
                      <a:r>
                        <a:rPr lang="fa-IR" sz="4400" dirty="0" smtClean="0"/>
                        <a:t>هویت</a:t>
                      </a:r>
                    </a:p>
                    <a:p>
                      <a:pPr algn="ctr"/>
                      <a:endParaRPr lang="fa-IR" sz="2400" dirty="0" smtClean="0"/>
                    </a:p>
                    <a:p>
                      <a:r>
                        <a:rPr lang="fa-IR" sz="2400" dirty="0" smtClean="0"/>
                        <a:t>                </a:t>
                      </a:r>
                    </a:p>
                    <a:p>
                      <a:pPr algn="ctr"/>
                      <a:r>
                        <a:rPr lang="fa-IR" sz="2400" dirty="0" smtClean="0"/>
                        <a:t>(خاصیتی</a:t>
                      </a:r>
                      <a:r>
                        <a:rPr lang="fa-IR" sz="2400" baseline="0" dirty="0" smtClean="0"/>
                        <a:t> است که توسط قیاس یک پدیده با تصویری از گونه های مشابه آن که در ذهن نقش بسته است پدید می آید )</a:t>
                      </a:r>
                      <a:endParaRPr lang="fa-IR" sz="2400" dirty="0" smtClean="0"/>
                    </a:p>
                    <a:p>
                      <a:endParaRPr lang="fa-IR" sz="2400" dirty="0" smtClean="0"/>
                    </a:p>
                    <a:p>
                      <a:pPr algn="ctr"/>
                      <a:r>
                        <a:rPr lang="fa-IR" sz="2400" dirty="0" smtClean="0"/>
                        <a:t> </a:t>
                      </a:r>
                    </a:p>
                    <a:p>
                      <a:pPr algn="ctr"/>
                      <a:endParaRPr lang="fa-IR" sz="2400" dirty="0" smtClean="0"/>
                    </a:p>
                  </a:txBody>
                  <a:tcPr/>
                </a:tc>
              </a:tr>
            </a:tbl>
          </a:graphicData>
        </a:graphic>
      </p:graphicFrame>
      <p:cxnSp>
        <p:nvCxnSpPr>
          <p:cNvPr id="8" name="Straight Connector 7"/>
          <p:cNvCxnSpPr/>
          <p:nvPr/>
        </p:nvCxnSpPr>
        <p:spPr>
          <a:xfrm flipH="1">
            <a:off x="395536" y="2564904"/>
            <a:ext cx="4176464"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H="1">
            <a:off x="395536" y="4149080"/>
            <a:ext cx="41404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592432"/>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10" name="Title 1"/>
          <p:cNvSpPr txBox="1">
            <a:spLocks/>
          </p:cNvSpPr>
          <p:nvPr/>
        </p:nvSpPr>
        <p:spPr>
          <a:xfrm>
            <a:off x="6951968" y="59417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sp>
        <p:nvSpPr>
          <p:cNvPr id="16" name="Title 1"/>
          <p:cNvSpPr txBox="1">
            <a:spLocks/>
          </p:cNvSpPr>
          <p:nvPr/>
        </p:nvSpPr>
        <p:spPr>
          <a:xfrm>
            <a:off x="7675753" y="170080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مدنی</a:t>
            </a:r>
            <a:endParaRPr lang="fa-IR" sz="2000" dirty="0">
              <a:solidFill>
                <a:schemeClr val="accent2">
                  <a:lumMod val="50000"/>
                </a:schemeClr>
              </a:solidFill>
              <a:cs typeface="Titr" pitchFamily="2" charset="-78"/>
            </a:endParaRPr>
          </a:p>
        </p:txBody>
      </p:sp>
      <p:sp>
        <p:nvSpPr>
          <p:cNvPr id="19" name="Title 1"/>
          <p:cNvSpPr txBox="1">
            <a:spLocks/>
          </p:cNvSpPr>
          <p:nvPr/>
        </p:nvSpPr>
        <p:spPr>
          <a:xfrm>
            <a:off x="0" y="170080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بوعلی</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123403" y="3769616"/>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sp>
        <p:nvSpPr>
          <p:cNvPr id="20" name="Title 19"/>
          <p:cNvSpPr>
            <a:spLocks noGrp="1"/>
          </p:cNvSpPr>
          <p:nvPr>
            <p:ph type="ctrTitle"/>
          </p:nvPr>
        </p:nvSpPr>
        <p:spPr/>
        <p:txBody>
          <a:bodyPr/>
          <a:lstStyle/>
          <a:p>
            <a:endParaRPr lang="en-US" dirty="0"/>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858019"/>
            <a:ext cx="4248472" cy="5378478"/>
          </a:xfrm>
          <a:prstGeom prst="rect">
            <a:avLst/>
          </a:prstGeom>
        </p:spPr>
      </p:pic>
      <p:cxnSp>
        <p:nvCxnSpPr>
          <p:cNvPr id="28" name="Straight Arrow Connector 27"/>
          <p:cNvCxnSpPr/>
          <p:nvPr/>
        </p:nvCxnSpPr>
        <p:spPr>
          <a:xfrm flipH="1">
            <a:off x="988862" y="2024844"/>
            <a:ext cx="307908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flipV="1">
            <a:off x="3491880" y="476672"/>
            <a:ext cx="0"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1" name="Title 1"/>
          <p:cNvSpPr txBox="1">
            <a:spLocks/>
          </p:cNvSpPr>
          <p:nvPr/>
        </p:nvSpPr>
        <p:spPr>
          <a:xfrm>
            <a:off x="2794103" y="28453"/>
            <a:ext cx="1849905"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آرامگاه بوعلی سینا</a:t>
            </a:r>
            <a:endParaRPr lang="fa-IR" sz="2000" dirty="0">
              <a:solidFill>
                <a:schemeClr val="accent2">
                  <a:lumMod val="50000"/>
                </a:schemeClr>
              </a:solidFill>
              <a:cs typeface="Titr" pitchFamily="2" charset="-78"/>
            </a:endParaRPr>
          </a:p>
        </p:txBody>
      </p:sp>
      <p:cxnSp>
        <p:nvCxnSpPr>
          <p:cNvPr id="33" name="Straight Arrow Connector 32"/>
          <p:cNvCxnSpPr/>
          <p:nvPr/>
        </p:nvCxnSpPr>
        <p:spPr>
          <a:xfrm>
            <a:off x="6228184" y="1916831"/>
            <a:ext cx="144756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flipH="1">
            <a:off x="865459" y="4093652"/>
            <a:ext cx="262642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a:off x="4788024" y="5885055"/>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4788024" y="5589240"/>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2" name="Title 1"/>
          <p:cNvSpPr txBox="1">
            <a:spLocks/>
          </p:cNvSpPr>
          <p:nvPr/>
        </p:nvSpPr>
        <p:spPr>
          <a:xfrm>
            <a:off x="7104368" y="546484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 کلپا</a:t>
            </a:r>
            <a:endParaRPr lang="fa-IR" sz="2000" dirty="0">
              <a:solidFill>
                <a:schemeClr val="accent2">
                  <a:lumMod val="50000"/>
                </a:schemeClr>
              </a:solidFill>
              <a:cs typeface="Titr" pitchFamily="2" charset="-78"/>
            </a:endParaRPr>
          </a:p>
        </p:txBody>
      </p:sp>
      <p:cxnSp>
        <p:nvCxnSpPr>
          <p:cNvPr id="44" name="Straight Arrow Connector 43"/>
          <p:cNvCxnSpPr/>
          <p:nvPr/>
        </p:nvCxnSpPr>
        <p:spPr>
          <a:xfrm>
            <a:off x="3923928" y="2996952"/>
            <a:ext cx="302804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6" name="Title 1"/>
          <p:cNvSpPr txBox="1">
            <a:spLocks/>
          </p:cNvSpPr>
          <p:nvPr/>
        </p:nvSpPr>
        <p:spPr>
          <a:xfrm>
            <a:off x="6951968" y="284515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مخابرات</a:t>
            </a:r>
            <a:endParaRPr lang="fa-IR" sz="2000" dirty="0">
              <a:solidFill>
                <a:schemeClr val="accent2">
                  <a:lumMod val="50000"/>
                </a:schemeClr>
              </a:solidFill>
              <a:cs typeface="Titr" pitchFamily="2" charset="-78"/>
            </a:endParaRPr>
          </a:p>
        </p:txBody>
      </p:sp>
      <p:cxnSp>
        <p:nvCxnSpPr>
          <p:cNvPr id="48" name="Straight Arrow Connector 47"/>
          <p:cNvCxnSpPr/>
          <p:nvPr/>
        </p:nvCxnSpPr>
        <p:spPr>
          <a:xfrm>
            <a:off x="3923928" y="3284984"/>
            <a:ext cx="3028040"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9" name="Title 1"/>
          <p:cNvSpPr txBox="1">
            <a:spLocks/>
          </p:cNvSpPr>
          <p:nvPr/>
        </p:nvSpPr>
        <p:spPr>
          <a:xfrm>
            <a:off x="6939856" y="3361256"/>
            <a:ext cx="2131450" cy="43983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امور مالیاتی و بانک ملی</a:t>
            </a:r>
            <a:endParaRPr lang="fa-IR" sz="2000" dirty="0">
              <a:solidFill>
                <a:schemeClr val="accent2">
                  <a:lumMod val="50000"/>
                </a:schemeClr>
              </a:solidFill>
              <a:cs typeface="Titr" pitchFamily="2" charset="-78"/>
            </a:endParaRPr>
          </a:p>
        </p:txBody>
      </p:sp>
      <p:cxnSp>
        <p:nvCxnSpPr>
          <p:cNvPr id="51" name="Straight Arrow Connector 50"/>
          <p:cNvCxnSpPr/>
          <p:nvPr/>
        </p:nvCxnSpPr>
        <p:spPr>
          <a:xfrm>
            <a:off x="4108439" y="3933056"/>
            <a:ext cx="28435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3" name="Title 1"/>
          <p:cNvSpPr txBox="1">
            <a:spLocks/>
          </p:cNvSpPr>
          <p:nvPr/>
        </p:nvSpPr>
        <p:spPr>
          <a:xfrm>
            <a:off x="6951968" y="380108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پست</a:t>
            </a:r>
            <a:endParaRPr lang="fa-IR" sz="2000" dirty="0">
              <a:solidFill>
                <a:schemeClr val="accent2">
                  <a:lumMod val="50000"/>
                </a:schemeClr>
              </a:solidFill>
              <a:cs typeface="Titr" pitchFamily="2" charset="-78"/>
            </a:endParaRPr>
          </a:p>
        </p:txBody>
      </p:sp>
      <p:cxnSp>
        <p:nvCxnSpPr>
          <p:cNvPr id="55" name="Straight Arrow Connector 54"/>
          <p:cNvCxnSpPr/>
          <p:nvPr/>
        </p:nvCxnSpPr>
        <p:spPr>
          <a:xfrm>
            <a:off x="4067944" y="4417688"/>
            <a:ext cx="28719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6" name="Title 1"/>
          <p:cNvSpPr txBox="1">
            <a:spLocks/>
          </p:cNvSpPr>
          <p:nvPr/>
        </p:nvSpPr>
        <p:spPr>
          <a:xfrm>
            <a:off x="6939856" y="426930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cxnSp>
        <p:nvCxnSpPr>
          <p:cNvPr id="4" name="Straight Arrow Connector 3"/>
          <p:cNvCxnSpPr/>
          <p:nvPr/>
        </p:nvCxnSpPr>
        <p:spPr>
          <a:xfrm>
            <a:off x="4932040" y="4941168"/>
            <a:ext cx="20199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itle 1"/>
          <p:cNvSpPr txBox="1">
            <a:spLocks/>
          </p:cNvSpPr>
          <p:nvPr/>
        </p:nvSpPr>
        <p:spPr>
          <a:xfrm>
            <a:off x="7104368" y="4789369"/>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کانون وکلا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4283694329"/>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Title 1"/>
          <p:cNvSpPr txBox="1">
            <a:spLocks/>
          </p:cNvSpPr>
          <p:nvPr/>
        </p:nvSpPr>
        <p:spPr>
          <a:xfrm>
            <a:off x="5940152" y="404664"/>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accent2">
                    <a:lumMod val="50000"/>
                  </a:schemeClr>
                </a:solidFill>
                <a:cs typeface="Titr" pitchFamily="2" charset="-78"/>
              </a:rPr>
              <a:t>میدان بوعلی</a:t>
            </a:r>
            <a:endParaRPr lang="fa-IR" sz="36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41" y="893872"/>
            <a:ext cx="3651469" cy="2738602"/>
          </a:xfrm>
          <a:prstGeom prst="rect">
            <a:avLst/>
          </a:prstGeom>
        </p:spPr>
        <p:style>
          <a:lnRef idx="2">
            <a:schemeClr val="dk1"/>
          </a:lnRef>
          <a:fillRef idx="1">
            <a:schemeClr val="lt1"/>
          </a:fillRef>
          <a:effectRef idx="0">
            <a:schemeClr val="dk1"/>
          </a:effectRef>
          <a:fontRef idx="minor">
            <a:schemeClr val="dk1"/>
          </a:fontRef>
        </p:style>
      </p:pic>
      <p:sp>
        <p:nvSpPr>
          <p:cNvPr id="6" name="Title 1"/>
          <p:cNvSpPr txBox="1">
            <a:spLocks/>
          </p:cNvSpPr>
          <p:nvPr/>
        </p:nvSpPr>
        <p:spPr>
          <a:xfrm>
            <a:off x="611560" y="404664"/>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accent2">
                    <a:lumMod val="50000"/>
                  </a:schemeClr>
                </a:solidFill>
                <a:cs typeface="Titr" pitchFamily="2" charset="-78"/>
              </a:rPr>
              <a:t>آرامگاه بوعلی</a:t>
            </a:r>
            <a:endParaRPr lang="fa-IR" sz="3600" dirty="0">
              <a:solidFill>
                <a:schemeClr val="accent2">
                  <a:lumMod val="50000"/>
                </a:schemeClr>
              </a:solidFill>
              <a:cs typeface="Titr" pitchFamily="2"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02" y="893872"/>
            <a:ext cx="3563888" cy="2738602"/>
          </a:xfrm>
          <a:prstGeom prst="rect">
            <a:avLst/>
          </a:prstGeom>
        </p:spPr>
        <p:style>
          <a:lnRef idx="2">
            <a:schemeClr val="dk1"/>
          </a:lnRef>
          <a:fillRef idx="1">
            <a:schemeClr val="lt1"/>
          </a:fillRef>
          <a:effectRef idx="0">
            <a:schemeClr val="dk1"/>
          </a:effectRef>
          <a:fontRef idx="minor">
            <a:schemeClr val="dk1"/>
          </a:fontRef>
        </p:style>
      </p:pic>
      <p:sp>
        <p:nvSpPr>
          <p:cNvPr id="8" name="Title 1"/>
          <p:cNvSpPr txBox="1">
            <a:spLocks noGrp="1"/>
          </p:cNvSpPr>
          <p:nvPr>
            <p:ph type="subTitle" idx="1"/>
          </p:nvPr>
        </p:nvSpPr>
        <p:spPr>
          <a:xfrm>
            <a:off x="7812360" y="4509120"/>
            <a:ext cx="1162472" cy="95404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خیابان بوعلی</a:t>
            </a:r>
            <a:endParaRPr lang="fa-IR" sz="2800" dirty="0">
              <a:solidFill>
                <a:schemeClr val="accent2">
                  <a:lumMod val="50000"/>
                </a:schemeClr>
              </a:solidFill>
              <a:cs typeface="Titr" pitchFamily="2" charset="-78"/>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773" y="4149080"/>
            <a:ext cx="2763017" cy="2112294"/>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4096745"/>
            <a:ext cx="2763017" cy="2146266"/>
          </a:xfrm>
          <a:prstGeom prst="rect">
            <a:avLst/>
          </a:prstGeom>
        </p:spPr>
        <p:style>
          <a:lnRef idx="2">
            <a:schemeClr val="dk1"/>
          </a:lnRef>
          <a:fillRef idx="1">
            <a:schemeClr val="lt1"/>
          </a:fillRef>
          <a:effectRef idx="0">
            <a:schemeClr val="dk1"/>
          </a:effectRef>
          <a:fontRef idx="minor">
            <a:schemeClr val="dk1"/>
          </a:fontRef>
        </p:style>
      </p:pic>
      <p:sp>
        <p:nvSpPr>
          <p:cNvPr id="11" name="Title 1"/>
          <p:cNvSpPr txBox="1">
            <a:spLocks/>
          </p:cNvSpPr>
          <p:nvPr/>
        </p:nvSpPr>
        <p:spPr>
          <a:xfrm>
            <a:off x="3308284" y="153387"/>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tx1"/>
                </a:solidFill>
                <a:cs typeface="Titr" pitchFamily="2" charset="-78"/>
              </a:rPr>
              <a:t>قرارگاههای رفتاری</a:t>
            </a:r>
            <a:endParaRPr lang="fa-IR" sz="2800" dirty="0">
              <a:solidFill>
                <a:schemeClr val="tx1"/>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Title 1"/>
          <p:cNvSpPr txBox="1">
            <a:spLocks/>
          </p:cNvSpPr>
          <p:nvPr/>
        </p:nvSpPr>
        <p:spPr>
          <a:xfrm>
            <a:off x="5940152" y="404664"/>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اداره مخابرات</a:t>
            </a:r>
            <a:endParaRPr lang="fa-IR" sz="2800" dirty="0">
              <a:solidFill>
                <a:schemeClr val="accent2">
                  <a:lumMod val="50000"/>
                </a:schemeClr>
              </a:solidFill>
              <a:cs typeface="Titr" pitchFamily="2" charset="-78"/>
            </a:endParaRPr>
          </a:p>
        </p:txBody>
      </p:sp>
      <p:sp>
        <p:nvSpPr>
          <p:cNvPr id="5" name="Title 1"/>
          <p:cNvSpPr txBox="1">
            <a:spLocks/>
          </p:cNvSpPr>
          <p:nvPr/>
        </p:nvSpPr>
        <p:spPr>
          <a:xfrm>
            <a:off x="899592" y="649268"/>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اداره امور مالیاتی و بانک مالی</a:t>
            </a:r>
            <a:endParaRPr lang="fa-IR" sz="2800" dirty="0">
              <a:solidFill>
                <a:schemeClr val="accent2">
                  <a:lumMod val="50000"/>
                </a:schemeClr>
              </a:solidFill>
              <a:cs typeface="Titr" pitchFamily="2" charset="-78"/>
            </a:endParaRPr>
          </a:p>
        </p:txBody>
      </p:sp>
      <p:sp>
        <p:nvSpPr>
          <p:cNvPr id="7" name="Title 1"/>
          <p:cNvSpPr txBox="1">
            <a:spLocks/>
          </p:cNvSpPr>
          <p:nvPr/>
        </p:nvSpPr>
        <p:spPr>
          <a:xfrm>
            <a:off x="5969171" y="3861048"/>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اداره پست</a:t>
            </a:r>
            <a:endParaRPr lang="fa-IR" sz="2800" dirty="0">
              <a:solidFill>
                <a:schemeClr val="accent2">
                  <a:lumMod val="50000"/>
                </a:schemeClr>
              </a:solidFill>
              <a:cs typeface="Titr" pitchFamily="2" charset="-78"/>
            </a:endParaRPr>
          </a:p>
        </p:txBody>
      </p:sp>
      <p:sp>
        <p:nvSpPr>
          <p:cNvPr id="8" name="Title 1"/>
          <p:cNvSpPr txBox="1">
            <a:spLocks/>
          </p:cNvSpPr>
          <p:nvPr/>
        </p:nvSpPr>
        <p:spPr>
          <a:xfrm>
            <a:off x="899592" y="3861048"/>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دادگستری</a:t>
            </a:r>
            <a:endParaRPr lang="fa-IR" sz="2800" dirty="0">
              <a:solidFill>
                <a:schemeClr val="accent2">
                  <a:lumMod val="50000"/>
                </a:schemeClr>
              </a:solidFill>
              <a:cs typeface="Titr" pitchFamily="2" charset="-7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0571" y="1122305"/>
            <a:ext cx="3083169" cy="2306696"/>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93" y="1137732"/>
            <a:ext cx="3083169" cy="2224357"/>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350256"/>
            <a:ext cx="3080468" cy="2280151"/>
          </a:xfrm>
          <a:prstGeom prst="rect">
            <a:avLst/>
          </a:prstGeom>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95" y="4350256"/>
            <a:ext cx="3080467" cy="22541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196752"/>
            <a:ext cx="2376264" cy="3146591"/>
          </a:xfrm>
          <a:prstGeom prst="rect">
            <a:avLst/>
          </a:prstGeom>
        </p:spPr>
      </p:pic>
      <p:cxnSp>
        <p:nvCxnSpPr>
          <p:cNvPr id="5" name="Elbow Connector 4"/>
          <p:cNvCxnSpPr/>
          <p:nvPr/>
        </p:nvCxnSpPr>
        <p:spPr>
          <a:xfrm rot="10800000">
            <a:off x="2555776" y="2204864"/>
            <a:ext cx="1584176" cy="1440160"/>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7" name="Title 1"/>
          <p:cNvSpPr txBox="1">
            <a:spLocks noGrp="1"/>
          </p:cNvSpPr>
          <p:nvPr>
            <p:ph type="ctrTitle"/>
          </p:nvPr>
        </p:nvSpPr>
        <p:spPr>
          <a:xfrm>
            <a:off x="57274" y="1959870"/>
            <a:ext cx="2890664" cy="4899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هتل بوعلی</a:t>
            </a:r>
            <a:endParaRPr lang="fa-IR" sz="2800" dirty="0">
              <a:solidFill>
                <a:schemeClr val="accent2">
                  <a:lumMod val="50000"/>
                </a:schemeClr>
              </a:solidFill>
              <a:cs typeface="Titr"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710709"/>
            <a:ext cx="2520280" cy="1632634"/>
          </a:xfrm>
          <a:prstGeom prst="rect">
            <a:avLst/>
          </a:prstGeom>
        </p:spPr>
      </p:pic>
      <p:sp>
        <p:nvSpPr>
          <p:cNvPr id="9" name="Title 1"/>
          <p:cNvSpPr txBox="1">
            <a:spLocks/>
          </p:cNvSpPr>
          <p:nvPr/>
        </p:nvSpPr>
        <p:spPr>
          <a:xfrm>
            <a:off x="6372200" y="4408142"/>
            <a:ext cx="2890664" cy="48998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بیمارستان اکباتان</a:t>
            </a:r>
            <a:endParaRPr lang="fa-IR" sz="2800" dirty="0">
              <a:solidFill>
                <a:schemeClr val="accent2">
                  <a:lumMod val="50000"/>
                </a:schemeClr>
              </a:solidFill>
              <a:cs typeface="Titr" pitchFamily="2" charset="-78"/>
            </a:endParaRPr>
          </a:p>
        </p:txBody>
      </p:sp>
      <p:cxnSp>
        <p:nvCxnSpPr>
          <p:cNvPr id="11" name="Elbow Connector 10"/>
          <p:cNvCxnSpPr/>
          <p:nvPr/>
        </p:nvCxnSpPr>
        <p:spPr>
          <a:xfrm>
            <a:off x="4535996" y="3861048"/>
            <a:ext cx="2201416" cy="792088"/>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2032658"/>
            <a:ext cx="2592288" cy="1784571"/>
          </a:xfrm>
          <a:prstGeom prst="rect">
            <a:avLst/>
          </a:prstGeom>
        </p:spPr>
      </p:pic>
      <p:sp>
        <p:nvSpPr>
          <p:cNvPr id="13" name="Title 1"/>
          <p:cNvSpPr txBox="1">
            <a:spLocks/>
          </p:cNvSpPr>
          <p:nvPr/>
        </p:nvSpPr>
        <p:spPr>
          <a:xfrm>
            <a:off x="3308284" y="397991"/>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tx1"/>
                </a:solidFill>
                <a:cs typeface="Titr" pitchFamily="2" charset="-78"/>
              </a:rPr>
              <a:t>قرارگاههای رفتاری</a:t>
            </a:r>
            <a:endParaRPr lang="fa-IR" sz="2800" dirty="0">
              <a:solidFill>
                <a:schemeClr val="tx1"/>
              </a:solidFill>
              <a:cs typeface="Titr" pitchFamily="2" charset="-78"/>
            </a:endParaRPr>
          </a:p>
        </p:txBody>
      </p:sp>
    </p:spTree>
    <p:extLst>
      <p:ext uri="{BB962C8B-B14F-4D97-AF65-F5344CB8AC3E}">
        <p14:creationId xmlns:p14="http://schemas.microsoft.com/office/powerpoint/2010/main" val="1081706906"/>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4230" y="116632"/>
            <a:ext cx="8305800" cy="1143000"/>
          </a:xfrm>
        </p:spPr>
        <p:txBody>
          <a:bodyPr/>
          <a:lstStyle/>
          <a:p>
            <a:r>
              <a:rPr lang="fa-IR" sz="2800" dirty="0" smtClean="0">
                <a:solidFill>
                  <a:schemeClr val="accent3">
                    <a:lumMod val="50000"/>
                  </a:schemeClr>
                </a:solidFill>
                <a:latin typeface="Arial" pitchFamily="34" charset="0"/>
                <a:cs typeface="Arial" pitchFamily="34" charset="0"/>
              </a:rPr>
              <a:t>مسجد به عنوان نماد هویت بخش محله</a:t>
            </a:r>
            <a:endParaRPr lang="en-US" sz="28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836712"/>
            <a:ext cx="3911918" cy="261588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6" y="764538"/>
            <a:ext cx="2817292" cy="2760233"/>
          </a:xfrm>
          <a:prstGeom prst="rect">
            <a:avLst/>
          </a:prstGeom>
        </p:spPr>
        <p:style>
          <a:lnRef idx="2">
            <a:schemeClr val="dk1"/>
          </a:lnRef>
          <a:fillRef idx="1">
            <a:schemeClr val="lt1"/>
          </a:fillRef>
          <a:effectRef idx="0">
            <a:schemeClr val="dk1"/>
          </a:effectRef>
          <a:fontRef idx="minor">
            <a:schemeClr val="dk1"/>
          </a:fontRef>
        </p:style>
      </p:pic>
      <p:cxnSp>
        <p:nvCxnSpPr>
          <p:cNvPr id="9" name="Elbow Connector 8"/>
          <p:cNvCxnSpPr/>
          <p:nvPr/>
        </p:nvCxnSpPr>
        <p:spPr>
          <a:xfrm>
            <a:off x="2092214" y="1165741"/>
            <a:ext cx="2695810" cy="947903"/>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Subtitle 2"/>
          <p:cNvSpPr txBox="1">
            <a:spLocks/>
          </p:cNvSpPr>
          <p:nvPr/>
        </p:nvSpPr>
        <p:spPr>
          <a:xfrm>
            <a:off x="394142" y="3524771"/>
            <a:ext cx="8305800" cy="64807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solidFill>
                  <a:schemeClr val="accent3">
                    <a:lumMod val="50000"/>
                  </a:schemeClr>
                </a:solidFill>
                <a:latin typeface="Arial" pitchFamily="34" charset="0"/>
                <a:cs typeface="Arial" pitchFamily="34" charset="0"/>
              </a:rPr>
              <a:t>درختان کهنسال به عنوان نماد هویت بخش محله</a:t>
            </a:r>
            <a:endParaRPr lang="en-US" sz="2800" dirty="0">
              <a:solidFill>
                <a:schemeClr val="accent3">
                  <a:lumMod val="50000"/>
                </a:schemeClr>
              </a:solidFill>
              <a:latin typeface="Arial"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24" y="4077072"/>
            <a:ext cx="2817292" cy="2553463"/>
          </a:xfrm>
          <a:prstGeom prst="rect">
            <a:avLst/>
          </a:prstGeom>
        </p:spPr>
        <p:style>
          <a:lnRef idx="2">
            <a:schemeClr val="dk1"/>
          </a:lnRef>
          <a:fillRef idx="1">
            <a:schemeClr val="lt1"/>
          </a:fillRef>
          <a:effectRef idx="0">
            <a:schemeClr val="dk1"/>
          </a:effectRef>
          <a:fontRef idx="minor">
            <a:schemeClr val="dk1"/>
          </a:fontRef>
        </p:style>
      </p:pic>
      <p:sp>
        <p:nvSpPr>
          <p:cNvPr id="12" name="Oval 11"/>
          <p:cNvSpPr/>
          <p:nvPr/>
        </p:nvSpPr>
        <p:spPr>
          <a:xfrm>
            <a:off x="1979712" y="4941168"/>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79712" y="5337779"/>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915" y="4014648"/>
            <a:ext cx="3888191" cy="2615887"/>
          </a:xfrm>
          <a:prstGeom prst="rect">
            <a:avLst/>
          </a:prstGeom>
        </p:spPr>
        <p:style>
          <a:lnRef idx="2">
            <a:schemeClr val="dk1"/>
          </a:lnRef>
          <a:fillRef idx="1">
            <a:schemeClr val="lt1"/>
          </a:fillRef>
          <a:effectRef idx="0">
            <a:schemeClr val="dk1"/>
          </a:effectRef>
          <a:fontRef idx="minor">
            <a:schemeClr val="dk1"/>
          </a:fontRef>
        </p:style>
      </p:pic>
      <p:cxnSp>
        <p:nvCxnSpPr>
          <p:cNvPr id="16" name="Straight Arrow Connector 15"/>
          <p:cNvCxnSpPr>
            <a:stCxn id="13" idx="7"/>
          </p:cNvCxnSpPr>
          <p:nvPr/>
        </p:nvCxnSpPr>
        <p:spPr>
          <a:xfrm>
            <a:off x="2075738" y="5358870"/>
            <a:ext cx="3864414" cy="509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467544" y="404664"/>
            <a:ext cx="8305800" cy="994044"/>
          </a:xfrm>
        </p:spPr>
        <p:txBody>
          <a:bodyPr/>
          <a:lstStyle/>
          <a:p>
            <a:r>
              <a:rPr lang="fa-IR" sz="3200" dirty="0" smtClean="0">
                <a:solidFill>
                  <a:schemeClr val="accent2">
                    <a:lumMod val="50000"/>
                  </a:schemeClr>
                </a:solidFill>
                <a:cs typeface="Titr" pitchFamily="2" charset="-78"/>
              </a:rPr>
              <a:t>بناهای معماری با ارزش تاریخی به عنوان عنصر هویت بخش مرکز محله</a:t>
            </a:r>
            <a:endParaRPr lang="en-US" sz="3200" dirty="0">
              <a:solidFill>
                <a:schemeClr val="accent2">
                  <a:lumMod val="50000"/>
                </a:schemeClr>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1700808"/>
            <a:ext cx="4947270" cy="37287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492895"/>
            <a:ext cx="2817292" cy="2760233"/>
          </a:xfrm>
          <a:prstGeom prst="rect">
            <a:avLst/>
          </a:prstGeom>
        </p:spPr>
        <p:style>
          <a:lnRef idx="2">
            <a:schemeClr val="dk1"/>
          </a:lnRef>
          <a:fillRef idx="1">
            <a:schemeClr val="lt1"/>
          </a:fillRef>
          <a:effectRef idx="0">
            <a:schemeClr val="dk1"/>
          </a:effectRef>
          <a:fontRef idx="minor">
            <a:schemeClr val="dk1"/>
          </a:fontRef>
        </p:style>
      </p:pic>
      <p:cxnSp>
        <p:nvCxnSpPr>
          <p:cNvPr id="7" name="Elbow Connector 6"/>
          <p:cNvCxnSpPr/>
          <p:nvPr/>
        </p:nvCxnSpPr>
        <p:spPr>
          <a:xfrm flipV="1">
            <a:off x="1619672" y="3565173"/>
            <a:ext cx="2664296" cy="871939"/>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1560" y="476672"/>
            <a:ext cx="8305800" cy="1143000"/>
          </a:xfrm>
        </p:spPr>
        <p:txBody>
          <a:bodyPr/>
          <a:lstStyle/>
          <a:p>
            <a:r>
              <a:rPr lang="fa-IR" sz="2400" dirty="0" smtClean="0">
                <a:latin typeface="Arial" pitchFamily="34" charset="0"/>
                <a:cs typeface="Arial" pitchFamily="34" charset="0"/>
              </a:rPr>
              <a:t>-ایجاد فضاهای خودمانی به منظور ترغیب ساکنان به حضور در فضا و افزایش تعاملات انسانی</a:t>
            </a:r>
            <a:endParaRPr lang="en-US" sz="2400"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5" name="Subtitle 2"/>
          <p:cNvSpPr txBox="1">
            <a:spLocks/>
          </p:cNvSpPr>
          <p:nvPr/>
        </p:nvSpPr>
        <p:spPr>
          <a:xfrm>
            <a:off x="793513" y="1412776"/>
            <a:ext cx="8305800" cy="821301"/>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latin typeface="Arial" pitchFamily="34" charset="0"/>
                <a:cs typeface="Arial" pitchFamily="34" charset="0"/>
              </a:rPr>
              <a:t>-تقویت هویت فرهنگی و تاریخی و همه شمولی فضا به منظور ایجاد حس تعلق و برگزاری مراسمهای خاص</a:t>
            </a:r>
            <a:endParaRPr lang="en-US" sz="2400" dirty="0">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6413" y="2852936"/>
            <a:ext cx="3766653" cy="281912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852935"/>
            <a:ext cx="3766653" cy="28191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467544" y="1052736"/>
            <a:ext cx="8305800" cy="1728192"/>
          </a:xfrm>
        </p:spPr>
        <p:txBody>
          <a:bodyPr/>
          <a:lstStyle/>
          <a:p>
            <a:r>
              <a:rPr lang="fa-IR" sz="2400" dirty="0">
                <a:solidFill>
                  <a:schemeClr val="accent2">
                    <a:lumMod val="50000"/>
                  </a:schemeClr>
                </a:solidFill>
                <a:effectLst/>
              </a:rPr>
              <a:t>در گذشته محوطه های چمن کاری شده به شکل مربع، مستطیل یا ذوزنقه یا بدون شکل هندسی در بعضی از محلات همدان وجود داشت که مرکزیت انجام امور شهروندان بدانجا ختم می </a:t>
            </a:r>
            <a:r>
              <a:rPr lang="fa-IR" sz="2400" dirty="0" smtClean="0">
                <a:solidFill>
                  <a:schemeClr val="accent2">
                    <a:lumMod val="50000"/>
                  </a:schemeClr>
                </a:solidFill>
                <a:effectLst/>
              </a:rPr>
              <a:t>شد</a:t>
            </a:r>
            <a:r>
              <a:rPr lang="en-US" sz="2400" dirty="0" smtClean="0">
                <a:solidFill>
                  <a:schemeClr val="accent2">
                    <a:lumMod val="50000"/>
                  </a:schemeClr>
                </a:solidFill>
                <a:effectLst/>
              </a:rPr>
              <a:t>. </a:t>
            </a:r>
            <a:r>
              <a:rPr lang="fa-IR" sz="2400" dirty="0" smtClean="0">
                <a:solidFill>
                  <a:schemeClr val="accent2">
                    <a:lumMod val="50000"/>
                  </a:schemeClr>
                </a:solidFill>
                <a:effectLst/>
              </a:rPr>
              <a:t>این </a:t>
            </a:r>
            <a:r>
              <a:rPr lang="fa-IR" sz="2400" dirty="0">
                <a:solidFill>
                  <a:schemeClr val="accent2">
                    <a:lumMod val="50000"/>
                  </a:schemeClr>
                </a:solidFill>
                <a:effectLst/>
              </a:rPr>
              <a:t>چمن ها که اطراف آنها را اغلب مسجد، حمام، چشمه، زیارتگاه، سقاخانه و چند دکان نانوایی، بقالی، کفاشی، عطاری، سبزی فروشی و قصابی در بر گرفته بود، درختان تنومند و کهنسالی بود که مردم در زیر سایه آنها روی گیاهان سبز می‌نشستند، استراحت می‌کردند، از اوضاع و احوال هم باخبر می‌شدند و به رتق و فتق امور </a:t>
            </a:r>
            <a:r>
              <a:rPr lang="fa-IR" sz="2400" dirty="0" smtClean="0">
                <a:solidFill>
                  <a:schemeClr val="accent2">
                    <a:lumMod val="50000"/>
                  </a:schemeClr>
                </a:solidFill>
                <a:effectLst/>
              </a:rPr>
              <a:t>می‌پرداختند.مرکز محله کلپا از جمله این چمن ها میباشد که به گفته اهالی محل حدود یک قرن قدمت دارد.</a:t>
            </a:r>
            <a:endParaRPr lang="en-US" sz="2400" dirty="0">
              <a:solidFill>
                <a:schemeClr val="accent2">
                  <a:lumMod val="50000"/>
                </a:schemeClr>
              </a:solidFill>
              <a:cs typeface="Titr" pitchFamily="2" charset="-78"/>
            </a:endParaRPr>
          </a:p>
        </p:txBody>
      </p:sp>
      <p:pic>
        <p:nvPicPr>
          <p:cNvPr id="4" name="Picture 3" descr="http://www.mehrnews.com/mehr_media/image/2011/07/668134_orig.jpg"/>
          <p:cNvPicPr/>
          <p:nvPr/>
        </p:nvPicPr>
        <p:blipFill>
          <a:blip r:embed="rId2" cstate="print"/>
          <a:srcRect/>
          <a:stretch>
            <a:fillRect/>
          </a:stretch>
        </p:blipFill>
        <p:spPr bwMode="auto">
          <a:xfrm>
            <a:off x="2051720" y="3137587"/>
            <a:ext cx="4752528" cy="3171014"/>
          </a:xfrm>
          <a:prstGeom prst="rect">
            <a:avLst/>
          </a:prstGeom>
          <a:noFill/>
          <a:ln w="9525">
            <a:noFill/>
            <a:miter lim="800000"/>
            <a:headEnd/>
            <a:tailEnd/>
          </a:ln>
        </p:spPr>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6380" y="2090713"/>
            <a:ext cx="1656184" cy="765732"/>
          </a:xfrm>
        </p:spPr>
        <p:txBody>
          <a:bodyPr/>
          <a:lstStyle/>
          <a:p>
            <a:pPr algn="r"/>
            <a:r>
              <a:rPr lang="fa-IR" sz="2800" b="1" dirty="0" smtClean="0">
                <a:latin typeface="Arial" pitchFamily="34" charset="0"/>
                <a:cs typeface="Arial" pitchFamily="34" charset="0"/>
              </a:rPr>
              <a:t>2-زمینه</a:t>
            </a:r>
            <a:endParaRPr lang="en-US" sz="2800" b="1" dirty="0">
              <a:latin typeface="Arial" pitchFamily="34" charset="0"/>
              <a:cs typeface="Arial" pitchFamily="34" charset="0"/>
            </a:endParaRPr>
          </a:p>
        </p:txBody>
      </p:sp>
      <p:sp>
        <p:nvSpPr>
          <p:cNvPr id="2" name="Title 1"/>
          <p:cNvSpPr>
            <a:spLocks noGrp="1"/>
          </p:cNvSpPr>
          <p:nvPr>
            <p:ph type="ctrTitle"/>
          </p:nvPr>
        </p:nvSpPr>
        <p:spPr>
          <a:xfrm>
            <a:off x="683568" y="620688"/>
            <a:ext cx="8305800" cy="850028"/>
          </a:xfrm>
        </p:spPr>
        <p:txBody>
          <a:bodyPr/>
          <a:lstStyle/>
          <a:p>
            <a:pPr algn="r"/>
            <a:r>
              <a:rPr lang="fa-IR" sz="3600" dirty="0" smtClean="0">
                <a:solidFill>
                  <a:schemeClr val="tx1"/>
                </a:solidFill>
                <a:cs typeface="Titr" pitchFamily="2" charset="-78"/>
              </a:rPr>
              <a:t>_تحلیل مرکز محله کلپا بوسیله نمایانگرها:</a:t>
            </a:r>
            <a:endParaRPr lang="en-US" sz="3600" dirty="0">
              <a:solidFill>
                <a:schemeClr val="tx1"/>
              </a:solidFill>
              <a:cs typeface="Titr" pitchFamily="2" charset="-78"/>
            </a:endParaRPr>
          </a:p>
        </p:txBody>
      </p:sp>
      <p:sp>
        <p:nvSpPr>
          <p:cNvPr id="14" name="Rectangle 13"/>
          <p:cNvSpPr/>
          <p:nvPr/>
        </p:nvSpPr>
        <p:spPr>
          <a:xfrm>
            <a:off x="7164288" y="3537012"/>
            <a:ext cx="1584176"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400" b="1" dirty="0" smtClean="0"/>
              <a:t>نمایانگرها</a:t>
            </a:r>
            <a:endParaRPr lang="en-US" sz="2400" b="1" dirty="0"/>
          </a:p>
        </p:txBody>
      </p:sp>
      <p:sp>
        <p:nvSpPr>
          <p:cNvPr id="17" name="Right Brace 16"/>
          <p:cNvSpPr/>
          <p:nvPr/>
        </p:nvSpPr>
        <p:spPr>
          <a:xfrm>
            <a:off x="5096540" y="1672141"/>
            <a:ext cx="216024" cy="475252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Subtitle 2"/>
          <p:cNvSpPr txBox="1">
            <a:spLocks/>
          </p:cNvSpPr>
          <p:nvPr/>
        </p:nvSpPr>
        <p:spPr>
          <a:xfrm>
            <a:off x="3597157" y="1672676"/>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1-فضا</a:t>
            </a:r>
            <a:endParaRPr lang="en-US" sz="2800" b="1" dirty="0">
              <a:latin typeface="Arial" pitchFamily="34" charset="0"/>
              <a:cs typeface="Arial" pitchFamily="34" charset="0"/>
            </a:endParaRPr>
          </a:p>
        </p:txBody>
      </p:sp>
      <p:sp>
        <p:nvSpPr>
          <p:cNvPr id="19" name="Subtitle 2"/>
          <p:cNvSpPr txBox="1">
            <a:spLocks/>
          </p:cNvSpPr>
          <p:nvPr/>
        </p:nvSpPr>
        <p:spPr>
          <a:xfrm>
            <a:off x="3625401" y="2612095"/>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3-کارکرد</a:t>
            </a:r>
            <a:endParaRPr lang="en-US" sz="2800" b="1" dirty="0">
              <a:latin typeface="Arial" pitchFamily="34" charset="0"/>
              <a:cs typeface="Arial" pitchFamily="34" charset="0"/>
            </a:endParaRPr>
          </a:p>
        </p:txBody>
      </p:sp>
      <p:sp>
        <p:nvSpPr>
          <p:cNvPr id="20" name="Subtitle 2"/>
          <p:cNvSpPr txBox="1">
            <a:spLocks/>
          </p:cNvSpPr>
          <p:nvPr/>
        </p:nvSpPr>
        <p:spPr>
          <a:xfrm>
            <a:off x="3625401" y="3125479"/>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4-ریخت</a:t>
            </a:r>
            <a:endParaRPr lang="en-US" sz="2800" b="1" dirty="0">
              <a:latin typeface="Arial" pitchFamily="34" charset="0"/>
              <a:cs typeface="Arial" pitchFamily="34" charset="0"/>
            </a:endParaRPr>
          </a:p>
        </p:txBody>
      </p:sp>
      <p:sp>
        <p:nvSpPr>
          <p:cNvPr id="21" name="Subtitle 2"/>
          <p:cNvSpPr txBox="1">
            <a:spLocks/>
          </p:cNvSpPr>
          <p:nvPr/>
        </p:nvSpPr>
        <p:spPr>
          <a:xfrm>
            <a:off x="3568913" y="3665539"/>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5-اجتماع</a:t>
            </a:r>
            <a:endParaRPr lang="en-US" sz="2800" b="1" dirty="0">
              <a:latin typeface="Arial" pitchFamily="34" charset="0"/>
              <a:cs typeface="Arial" pitchFamily="34" charset="0"/>
            </a:endParaRPr>
          </a:p>
        </p:txBody>
      </p:sp>
      <p:sp>
        <p:nvSpPr>
          <p:cNvPr id="22" name="Subtitle 2"/>
          <p:cNvSpPr txBox="1">
            <a:spLocks/>
          </p:cNvSpPr>
          <p:nvPr/>
        </p:nvSpPr>
        <p:spPr>
          <a:xfrm>
            <a:off x="3546345" y="4257453"/>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6-ادراک</a:t>
            </a:r>
            <a:endParaRPr lang="en-US" sz="2800" b="1" dirty="0">
              <a:latin typeface="Arial" pitchFamily="34" charset="0"/>
              <a:cs typeface="Arial" pitchFamily="34" charset="0"/>
            </a:endParaRPr>
          </a:p>
        </p:txBody>
      </p:sp>
      <p:sp>
        <p:nvSpPr>
          <p:cNvPr id="23" name="Subtitle 2"/>
          <p:cNvSpPr txBox="1">
            <a:spLocks/>
          </p:cNvSpPr>
          <p:nvPr/>
        </p:nvSpPr>
        <p:spPr>
          <a:xfrm>
            <a:off x="3538852" y="4821705"/>
            <a:ext cx="165618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7-منظر</a:t>
            </a:r>
            <a:endParaRPr lang="en-US" sz="2800" b="1" dirty="0">
              <a:latin typeface="Arial" pitchFamily="34" charset="0"/>
              <a:cs typeface="Arial" pitchFamily="34" charset="0"/>
            </a:endParaRPr>
          </a:p>
        </p:txBody>
      </p:sp>
      <p:sp>
        <p:nvSpPr>
          <p:cNvPr id="24" name="Subtitle 2"/>
          <p:cNvSpPr txBox="1">
            <a:spLocks/>
          </p:cNvSpPr>
          <p:nvPr/>
        </p:nvSpPr>
        <p:spPr>
          <a:xfrm>
            <a:off x="3164779" y="5445224"/>
            <a:ext cx="201622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8-زیست بوم</a:t>
            </a:r>
            <a:endParaRPr lang="en-US" sz="2800" b="1" dirty="0">
              <a:latin typeface="Arial" pitchFamily="34" charset="0"/>
              <a:cs typeface="Arial" pitchFamily="34" charset="0"/>
            </a:endParaRPr>
          </a:p>
        </p:txBody>
      </p:sp>
      <p:sp>
        <p:nvSpPr>
          <p:cNvPr id="25" name="Subtitle 2"/>
          <p:cNvSpPr txBox="1">
            <a:spLocks/>
          </p:cNvSpPr>
          <p:nvPr/>
        </p:nvSpPr>
        <p:spPr>
          <a:xfrm>
            <a:off x="3178812" y="5942093"/>
            <a:ext cx="2016224" cy="76573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r"/>
            <a:r>
              <a:rPr lang="fa-IR" sz="2800" b="1" dirty="0" smtClean="0">
                <a:latin typeface="Arial" pitchFamily="34" charset="0"/>
                <a:cs typeface="Arial" pitchFamily="34" charset="0"/>
              </a:rPr>
              <a:t>9-زمان</a:t>
            </a:r>
            <a:endParaRPr lang="en-US" sz="2800" b="1" dirty="0">
              <a:latin typeface="Arial" pitchFamily="34" charset="0"/>
              <a:cs typeface="Arial" pitchFamily="34" charset="0"/>
            </a:endParaRPr>
          </a:p>
        </p:txBody>
      </p:sp>
      <p:cxnSp>
        <p:nvCxnSpPr>
          <p:cNvPr id="27" name="Straight Arrow Connector 26"/>
          <p:cNvCxnSpPr>
            <a:stCxn id="14" idx="1"/>
          </p:cNvCxnSpPr>
          <p:nvPr/>
        </p:nvCxnSpPr>
        <p:spPr>
          <a:xfrm flipH="1">
            <a:off x="5652120" y="4077072"/>
            <a:ext cx="15121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07172723"/>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335967898"/>
              </p:ext>
            </p:extLst>
          </p:nvPr>
        </p:nvGraphicFramePr>
        <p:xfrm>
          <a:off x="323528" y="1340768"/>
          <a:ext cx="8352928" cy="4084320"/>
        </p:xfrm>
        <a:graphic>
          <a:graphicData uri="http://schemas.openxmlformats.org/drawingml/2006/table">
            <a:tbl>
              <a:tblPr firstRow="1" bandRow="1">
                <a:tableStyleId>{5C22544A-7EE6-4342-B048-85BDC9FD1C3A}</a:tableStyleId>
              </a:tblPr>
              <a:tblGrid>
                <a:gridCol w="4176464"/>
                <a:gridCol w="4176464"/>
              </a:tblGrid>
              <a:tr h="469787">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445216">
                <a:tc>
                  <a:txBody>
                    <a:bodyPr/>
                    <a:lstStyle/>
                    <a:p>
                      <a:pPr algn="r"/>
                      <a:endParaRPr lang="fa-IR" sz="2800" dirty="0" smtClean="0"/>
                    </a:p>
                    <a:p>
                      <a:pPr algn="ctr"/>
                      <a:endParaRPr lang="fa-IR" sz="2000" dirty="0" smtClean="0"/>
                    </a:p>
                    <a:p>
                      <a:pPr algn="ctr"/>
                      <a:endParaRPr lang="fa-IR" sz="2000" dirty="0" smtClean="0"/>
                    </a:p>
                    <a:p>
                      <a:pPr algn="ctr"/>
                      <a:endParaRPr lang="fa-IR" sz="2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400" dirty="0" smtClean="0"/>
                        <a:t>رویداد های روزمره و غالب در فضا و اصلی ترین کارکرد در فضا</a:t>
                      </a:r>
                      <a:endParaRPr lang="fa-IR" sz="2400" baseline="0" dirty="0" smtClean="0"/>
                    </a:p>
                    <a:p>
                      <a:pPr algn="ctr"/>
                      <a:endParaRPr lang="fa-IR" sz="2400" baseline="0" dirty="0" smtClean="0"/>
                    </a:p>
                    <a:p>
                      <a:pPr algn="ctr"/>
                      <a:endParaRPr lang="fa-IR" sz="2000" baseline="0" dirty="0" smtClean="0"/>
                    </a:p>
                    <a:p>
                      <a:pPr algn="ctr"/>
                      <a:endParaRPr lang="fa-IR" sz="2000" dirty="0" smtClean="0"/>
                    </a:p>
                    <a:p>
                      <a:pPr algn="ctr"/>
                      <a:endParaRPr lang="fa-IR" sz="2000" dirty="0" smtClean="0"/>
                    </a:p>
                  </a:txBody>
                  <a:tcPr/>
                </a:tc>
                <a:tc>
                  <a:txBody>
                    <a:bodyPr/>
                    <a:lstStyle/>
                    <a:p>
                      <a:endParaRPr lang="fa-IR" sz="2400" dirty="0" smtClean="0"/>
                    </a:p>
                    <a:p>
                      <a:pPr algn="ctr"/>
                      <a:endParaRPr lang="fa-IR" sz="3600" dirty="0" smtClean="0"/>
                    </a:p>
                    <a:p>
                      <a:pPr algn="ctr"/>
                      <a:r>
                        <a:rPr lang="fa-IR" sz="3600" dirty="0" smtClean="0"/>
                        <a:t>شخصیت</a:t>
                      </a:r>
                    </a:p>
                    <a:p>
                      <a:r>
                        <a:rPr lang="fa-IR" sz="2400" dirty="0" smtClean="0"/>
                        <a:t>                </a:t>
                      </a:r>
                    </a:p>
                    <a:p>
                      <a:pPr algn="ctr"/>
                      <a:r>
                        <a:rPr lang="fa-IR" sz="2400" dirty="0" smtClean="0"/>
                        <a:t>(کاراکتر)</a:t>
                      </a:r>
                    </a:p>
                    <a:p>
                      <a:pPr algn="ctr"/>
                      <a:r>
                        <a:rPr lang="fa-IR" sz="2400" dirty="0" smtClean="0"/>
                        <a:t> </a:t>
                      </a:r>
                    </a:p>
                    <a:p>
                      <a:pPr algn="ctr"/>
                      <a:endParaRPr lang="fa-IR" sz="2400" dirty="0" smtClean="0"/>
                    </a:p>
                  </a:txBody>
                  <a:tcPr/>
                </a:tc>
              </a:tr>
            </a:tbl>
          </a:graphicData>
        </a:graphic>
      </p:graphicFrame>
    </p:spTree>
    <p:extLst>
      <p:ext uri="{BB962C8B-B14F-4D97-AF65-F5344CB8AC3E}">
        <p14:creationId xmlns:p14="http://schemas.microsoft.com/office/powerpoint/2010/main" val="3100441285"/>
      </p:ext>
    </p:extLst>
  </p:cSld>
  <p:clrMapOvr>
    <a:masterClrMapping/>
  </p:clrMapOvr>
  <p:transition spd="slow">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43808" y="332656"/>
            <a:ext cx="5976664" cy="481900"/>
          </a:xfrm>
        </p:spPr>
        <p:txBody>
          <a:bodyPr/>
          <a:lstStyle/>
          <a:p>
            <a:r>
              <a:rPr lang="fa-IR" sz="2400" dirty="0" smtClean="0">
                <a:solidFill>
                  <a:schemeClr val="accent2">
                    <a:lumMod val="50000"/>
                  </a:schemeClr>
                </a:solidFill>
                <a:latin typeface="Arial" pitchFamily="34" charset="0"/>
                <a:cs typeface="Arial" pitchFamily="34" charset="0"/>
              </a:rPr>
              <a:t>-وجود فضاهائی جهت حضور اقشار مختلف در فضا</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Subtitle 2"/>
          <p:cNvSpPr txBox="1">
            <a:spLocks/>
          </p:cNvSpPr>
          <p:nvPr/>
        </p:nvSpPr>
        <p:spPr>
          <a:xfrm>
            <a:off x="323528" y="761354"/>
            <a:ext cx="8928992" cy="4819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50000"/>
                  </a:schemeClr>
                </a:solidFill>
                <a:latin typeface="Arial" pitchFamily="34" charset="0"/>
                <a:cs typeface="Arial" pitchFamily="34" charset="0"/>
              </a:rPr>
              <a:t>-اصلی ترین کارکرد مرکز محله ایجاد گره ارتباطی و بوجود آمدن فضائی برای بروز تبادلات و تعاملات اجتماعی است</a:t>
            </a:r>
            <a:endParaRPr lang="en-US" sz="2400" dirty="0">
              <a:solidFill>
                <a:schemeClr val="accent2">
                  <a:lumMod val="50000"/>
                </a:schemeClr>
              </a:solidFill>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772816"/>
            <a:ext cx="3078730" cy="2304256"/>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490" y="4437112"/>
            <a:ext cx="3130875" cy="2143018"/>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912" y="4293096"/>
            <a:ext cx="3114914" cy="2318881"/>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36" y="1797350"/>
            <a:ext cx="3078730" cy="227972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17490881"/>
              </p:ext>
            </p:extLst>
          </p:nvPr>
        </p:nvGraphicFramePr>
        <p:xfrm>
          <a:off x="395536" y="1916832"/>
          <a:ext cx="8352928" cy="3270173"/>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400" kern="1200" dirty="0" smtClean="0">
                          <a:solidFill>
                            <a:schemeClr val="tx1"/>
                          </a:solidFill>
                          <a:latin typeface="+mn-lt"/>
                          <a:ea typeface="+mn-ea"/>
                          <a:cs typeface="+mn-cs"/>
                        </a:rPr>
                        <a:t>قابلیت رؤیت</a:t>
                      </a:r>
                      <a:r>
                        <a:rPr lang="fa-IR" sz="2400" kern="1200" baseline="0" dirty="0" smtClean="0">
                          <a:solidFill>
                            <a:schemeClr val="tx1"/>
                          </a:solidFill>
                          <a:latin typeface="+mn-lt"/>
                          <a:ea typeface="+mn-ea"/>
                          <a:cs typeface="+mn-cs"/>
                        </a:rPr>
                        <a:t> عناصر زمینه ای (نفوذپذیری بصری)</a:t>
                      </a:r>
                      <a:endParaRPr lang="fa-IR" sz="2400" kern="1200" dirty="0" smtClean="0">
                        <a:solidFill>
                          <a:schemeClr val="tx1"/>
                        </a:solidFill>
                        <a:latin typeface="+mn-lt"/>
                        <a:ea typeface="+mn-ea"/>
                        <a:cs typeface="+mn-cs"/>
                      </a:endParaRPr>
                    </a:p>
                    <a:p>
                      <a:pPr algn="r"/>
                      <a:endParaRPr lang="fa-IR" sz="28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fa-IR" sz="2400" kern="1200" dirty="0" smtClean="0">
                          <a:solidFill>
                            <a:schemeClr val="tx1"/>
                          </a:solidFill>
                          <a:latin typeface="+mn-lt"/>
                          <a:ea typeface="+mn-ea"/>
                          <a:cs typeface="+mn-cs"/>
                        </a:rPr>
                        <a:t>وجود علائمی برای تشخیص عنصر زمینه ای فضا (نفوذپذیری نمادین)</a:t>
                      </a:r>
                    </a:p>
                    <a:p>
                      <a:pPr algn="r"/>
                      <a:endParaRPr lang="fa-IR" sz="2800" dirty="0" smtClean="0"/>
                    </a:p>
                  </a:txBody>
                  <a:tcPr/>
                </a:tc>
                <a:tc>
                  <a:txBody>
                    <a:bodyPr/>
                    <a:lstStyle/>
                    <a:p>
                      <a:endParaRPr lang="fa-IR" sz="2400" dirty="0" smtClean="0"/>
                    </a:p>
                    <a:p>
                      <a:pPr algn="ctr"/>
                      <a:endParaRPr lang="fa-IR" sz="3200" dirty="0" smtClean="0"/>
                    </a:p>
                    <a:p>
                      <a:pPr algn="ctr"/>
                      <a:r>
                        <a:rPr lang="fa-IR" sz="3200" dirty="0" smtClean="0"/>
                        <a:t>خوانائی </a:t>
                      </a:r>
                    </a:p>
                    <a:p>
                      <a:pPr algn="ctr"/>
                      <a:r>
                        <a:rPr lang="fa-IR" sz="2000" dirty="0" smtClean="0"/>
                        <a:t>(کیفیتی است که بر چگونگی و سهولت درک مردم از فرصت ها و موقعیت هائی که محیط به آنان عرضه می</a:t>
                      </a:r>
                      <a:r>
                        <a:rPr lang="fa-IR" sz="2000" baseline="0" dirty="0" smtClean="0"/>
                        <a:t> دارد تاثیر می گذارد )</a:t>
                      </a:r>
                      <a:endParaRPr lang="fa-IR" sz="2000" dirty="0" smtClean="0"/>
                    </a:p>
                  </a:txBody>
                  <a:tcPr/>
                </a:tc>
              </a:tr>
            </a:tbl>
          </a:graphicData>
        </a:graphic>
      </p:graphicFrame>
      <p:cxnSp>
        <p:nvCxnSpPr>
          <p:cNvPr id="5" name="Straight Connector 4"/>
          <p:cNvCxnSpPr/>
          <p:nvPr/>
        </p:nvCxnSpPr>
        <p:spPr>
          <a:xfrm flipH="1">
            <a:off x="467544" y="3861048"/>
            <a:ext cx="41044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5946675"/>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0080" y="1124744"/>
            <a:ext cx="8305800" cy="1143000"/>
          </a:xfrm>
        </p:spPr>
        <p:txBody>
          <a:bodyPr/>
          <a:lstStyle/>
          <a:p>
            <a:r>
              <a:rPr lang="fa-IR" dirty="0" smtClean="0">
                <a:latin typeface="Arial" pitchFamily="34" charset="0"/>
                <a:cs typeface="Arial" pitchFamily="34" charset="0"/>
              </a:rPr>
              <a:t>مردم موقعی می توانند از منافع گزینه های که آن کیفیات را عرضه می دارد بهره گیرند که بتوانند سامان فضائی مکان و آنچه را در آنجا می گذرددرک کنند این کیفیت خوانائی نامیده می شود.</a:t>
            </a:r>
            <a:endParaRPr lang="en-US" dirty="0">
              <a:latin typeface="Arial" pitchFamily="34" charset="0"/>
              <a:cs typeface="Arial" pitchFamily="34" charset="0"/>
            </a:endParaRPr>
          </a:p>
        </p:txBody>
      </p:sp>
      <p:sp>
        <p:nvSpPr>
          <p:cNvPr id="2" name="Title 1"/>
          <p:cNvSpPr>
            <a:spLocks noGrp="1"/>
          </p:cNvSpPr>
          <p:nvPr>
            <p:ph type="ctrTitle"/>
          </p:nvPr>
        </p:nvSpPr>
        <p:spPr>
          <a:xfrm>
            <a:off x="325300" y="116632"/>
            <a:ext cx="8305800" cy="1066052"/>
          </a:xfrm>
        </p:spPr>
        <p:txBody>
          <a:bodyPr/>
          <a:lstStyle/>
          <a:p>
            <a:r>
              <a:rPr lang="fa-IR" sz="3200" dirty="0" smtClean="0">
                <a:solidFill>
                  <a:schemeClr val="accent2">
                    <a:lumMod val="50000"/>
                  </a:schemeClr>
                </a:solidFill>
                <a:cs typeface="Titr" pitchFamily="2" charset="-78"/>
              </a:rPr>
              <a:t>خود مرکز محله به دلیل متمرکز و کانونی بودن مفهوم گره(از عناصر خوانائی لینچ) را شکل میدهد.</a:t>
            </a:r>
            <a:endParaRPr lang="en-US" sz="3200" dirty="0">
              <a:solidFill>
                <a:schemeClr val="accent2">
                  <a:lumMod val="50000"/>
                </a:schemeClr>
              </a:solidFill>
              <a:cs typeface="Titr" pitchFamily="2" charset="-78"/>
            </a:endParaRPr>
          </a:p>
        </p:txBody>
      </p:sp>
      <p:sp>
        <p:nvSpPr>
          <p:cNvPr id="4" name="Title 1"/>
          <p:cNvSpPr txBox="1">
            <a:spLocks/>
          </p:cNvSpPr>
          <p:nvPr/>
        </p:nvSpPr>
        <p:spPr>
          <a:xfrm>
            <a:off x="369956" y="2217618"/>
            <a:ext cx="8516435"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خوانائی در دو سطح اهمیت دارد:1-فرم کالبدی 2-الگوی فعالیت</a:t>
            </a:r>
            <a:endParaRPr lang="fa-IR" sz="28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922" y="3127200"/>
            <a:ext cx="3539477" cy="3545205"/>
          </a:xfrm>
          <a:prstGeom prst="rect">
            <a:avLst/>
          </a:prstGeom>
        </p:spPr>
        <p:style>
          <a:lnRef idx="2">
            <a:schemeClr val="dk1"/>
          </a:lnRef>
          <a:fillRef idx="1">
            <a:schemeClr val="lt1"/>
          </a:fillRef>
          <a:effectRef idx="0">
            <a:schemeClr val="dk1"/>
          </a:effectRef>
          <a:fontRef idx="minor">
            <a:schemeClr val="dk1"/>
          </a:fontRef>
        </p:style>
      </p:pic>
      <p:sp>
        <p:nvSpPr>
          <p:cNvPr id="6" name="Freeform 5"/>
          <p:cNvSpPr/>
          <p:nvPr/>
        </p:nvSpPr>
        <p:spPr>
          <a:xfrm>
            <a:off x="649134" y="3676804"/>
            <a:ext cx="2177457" cy="2944082"/>
          </a:xfrm>
          <a:custGeom>
            <a:avLst/>
            <a:gdLst>
              <a:gd name="connsiteX0" fmla="*/ 744158 w 2316532"/>
              <a:gd name="connsiteY0" fmla="*/ 98769 h 2944082"/>
              <a:gd name="connsiteX1" fmla="*/ 1575431 w 2316532"/>
              <a:gd name="connsiteY1" fmla="*/ 84915 h 2944082"/>
              <a:gd name="connsiteX2" fmla="*/ 1894085 w 2316532"/>
              <a:gd name="connsiteY2" fmla="*/ 1013169 h 2944082"/>
              <a:gd name="connsiteX3" fmla="*/ 2309722 w 2316532"/>
              <a:gd name="connsiteY3" fmla="*/ 2024551 h 2944082"/>
              <a:gd name="connsiteX4" fmla="*/ 1533867 w 2316532"/>
              <a:gd name="connsiteY4" fmla="*/ 2883533 h 2944082"/>
              <a:gd name="connsiteX5" fmla="*/ 577903 w 2316532"/>
              <a:gd name="connsiteY5" fmla="*/ 2800406 h 2944082"/>
              <a:gd name="connsiteX6" fmla="*/ 9867 w 2316532"/>
              <a:gd name="connsiteY6" fmla="*/ 2218515 h 2944082"/>
              <a:gd name="connsiteX7" fmla="*/ 245394 w 2316532"/>
              <a:gd name="connsiteY7" fmla="*/ 819206 h 2944082"/>
              <a:gd name="connsiteX8" fmla="*/ 605612 w 2316532"/>
              <a:gd name="connsiteY8" fmla="*/ 126478 h 2944082"/>
              <a:gd name="connsiteX9" fmla="*/ 605612 w 2316532"/>
              <a:gd name="connsiteY9" fmla="*/ 126478 h 294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532" h="2944082">
                <a:moveTo>
                  <a:pt x="744158" y="98769"/>
                </a:moveTo>
                <a:cubicBezTo>
                  <a:pt x="1063967" y="15642"/>
                  <a:pt x="1383777" y="-67485"/>
                  <a:pt x="1575431" y="84915"/>
                </a:cubicBezTo>
                <a:cubicBezTo>
                  <a:pt x="1767086" y="237315"/>
                  <a:pt x="1771703" y="689896"/>
                  <a:pt x="1894085" y="1013169"/>
                </a:cubicBezTo>
                <a:cubicBezTo>
                  <a:pt x="2016467" y="1336442"/>
                  <a:pt x="2369758" y="1712824"/>
                  <a:pt x="2309722" y="2024551"/>
                </a:cubicBezTo>
                <a:cubicBezTo>
                  <a:pt x="2249686" y="2336278"/>
                  <a:pt x="1822504" y="2754224"/>
                  <a:pt x="1533867" y="2883533"/>
                </a:cubicBezTo>
                <a:cubicBezTo>
                  <a:pt x="1245231" y="3012842"/>
                  <a:pt x="831903" y="2911242"/>
                  <a:pt x="577903" y="2800406"/>
                </a:cubicBezTo>
                <a:cubicBezTo>
                  <a:pt x="323903" y="2689570"/>
                  <a:pt x="65285" y="2548715"/>
                  <a:pt x="9867" y="2218515"/>
                </a:cubicBezTo>
                <a:cubicBezTo>
                  <a:pt x="-45551" y="1888315"/>
                  <a:pt x="146103" y="1167879"/>
                  <a:pt x="245394" y="819206"/>
                </a:cubicBezTo>
                <a:cubicBezTo>
                  <a:pt x="344685" y="470533"/>
                  <a:pt x="605612" y="126478"/>
                  <a:pt x="605612" y="126478"/>
                </a:cubicBezTo>
                <a:lnTo>
                  <a:pt x="605612" y="126478"/>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8" name="Straight Connector 7"/>
          <p:cNvCxnSpPr>
            <a:stCxn id="6" idx="8"/>
            <a:endCxn id="6" idx="0"/>
          </p:cNvCxnSpPr>
          <p:nvPr/>
        </p:nvCxnSpPr>
        <p:spPr>
          <a:xfrm flipV="1">
            <a:off x="1218388" y="3775573"/>
            <a:ext cx="130228" cy="27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6" idx="0"/>
          </p:cNvCxnSpPr>
          <p:nvPr/>
        </p:nvCxnSpPr>
        <p:spPr>
          <a:xfrm flipV="1">
            <a:off x="1218388" y="3775573"/>
            <a:ext cx="130228" cy="27709"/>
          </a:xfrm>
          <a:prstGeom prst="line">
            <a:avLst/>
          </a:prstGeom>
        </p:spPr>
        <p:style>
          <a:lnRef idx="2">
            <a:schemeClr val="accent2"/>
          </a:lnRef>
          <a:fillRef idx="0">
            <a:schemeClr val="accent2"/>
          </a:fillRef>
          <a:effectRef idx="1">
            <a:schemeClr val="accent2"/>
          </a:effectRef>
          <a:fontRef idx="minor">
            <a:schemeClr val="tx1"/>
          </a:fontRef>
        </p:style>
      </p:cxnSp>
      <p:sp>
        <p:nvSpPr>
          <p:cNvPr id="15" name="Title 1"/>
          <p:cNvSpPr txBox="1">
            <a:spLocks/>
          </p:cNvSpPr>
          <p:nvPr/>
        </p:nvSpPr>
        <p:spPr>
          <a:xfrm>
            <a:off x="649134" y="5148845"/>
            <a:ext cx="2150495" cy="3677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محله کلپا</a:t>
            </a:r>
            <a:endParaRPr lang="fa-IR" sz="2800" dirty="0">
              <a:solidFill>
                <a:schemeClr val="accent2">
                  <a:lumMod val="50000"/>
                </a:schemeClr>
              </a:solidFill>
              <a:cs typeface="Titr" pitchFamily="2" charset="-78"/>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833" y="3127200"/>
            <a:ext cx="3541885" cy="3470151"/>
          </a:xfrm>
          <a:prstGeom prst="rect">
            <a:avLst/>
          </a:prstGeom>
        </p:spPr>
        <p:style>
          <a:lnRef idx="2">
            <a:schemeClr val="dk1"/>
          </a:lnRef>
          <a:fillRef idx="1">
            <a:schemeClr val="lt1"/>
          </a:fillRef>
          <a:effectRef idx="0">
            <a:schemeClr val="dk1"/>
          </a:effectRef>
          <a:fontRef idx="minor">
            <a:schemeClr val="dk1"/>
          </a:fontRef>
        </p:style>
      </p:pic>
      <p:cxnSp>
        <p:nvCxnSpPr>
          <p:cNvPr id="32" name="Straight Connector 31"/>
          <p:cNvCxnSpPr/>
          <p:nvPr/>
        </p:nvCxnSpPr>
        <p:spPr>
          <a:xfrm>
            <a:off x="6026009" y="3703264"/>
            <a:ext cx="648072" cy="36004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6674081" y="4063304"/>
            <a:ext cx="1440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6818097" y="4063304"/>
            <a:ext cx="72008" cy="504056"/>
          </a:xfrm>
          <a:prstGeom prst="line">
            <a:avLst/>
          </a:prstGeom>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H="1">
            <a:off x="6674081" y="4567360"/>
            <a:ext cx="21602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a:off x="6674081" y="4567360"/>
            <a:ext cx="144016" cy="576064"/>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6674081" y="5143424"/>
            <a:ext cx="144016" cy="1440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H="1">
            <a:off x="5383876" y="5251436"/>
            <a:ext cx="1296144"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V="1">
            <a:off x="5377937" y="4973149"/>
            <a:ext cx="0" cy="386299"/>
          </a:xfrm>
          <a:prstGeom prst="line">
            <a:avLst/>
          </a:prstGeom>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V="1">
            <a:off x="5377937" y="4836016"/>
            <a:ext cx="360040" cy="137133"/>
          </a:xfrm>
          <a:prstGeom prst="line">
            <a:avLst/>
          </a:prstGeom>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V="1">
            <a:off x="5737977" y="4567362"/>
            <a:ext cx="0" cy="294913"/>
          </a:xfrm>
          <a:prstGeom prst="line">
            <a:avLst/>
          </a:prstGeom>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V="1">
            <a:off x="5737977" y="3703264"/>
            <a:ext cx="144016" cy="864096"/>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Straight Connector 42"/>
          <p:cNvCxnSpPr/>
          <p:nvPr/>
        </p:nvCxnSpPr>
        <p:spPr>
          <a:xfrm flipH="1">
            <a:off x="5881993" y="3703264"/>
            <a:ext cx="1440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8" name="Straight Arrow Connector 97"/>
          <p:cNvCxnSpPr>
            <a:stCxn id="5" idx="3"/>
          </p:cNvCxnSpPr>
          <p:nvPr/>
        </p:nvCxnSpPr>
        <p:spPr>
          <a:xfrm flipV="1">
            <a:off x="3895399" y="4899802"/>
            <a:ext cx="546434"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492896"/>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V="1">
            <a:off x="4355976" y="1844824"/>
            <a:ext cx="1296144" cy="108012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a:off x="2382207" y="3789040"/>
            <a:ext cx="1368152"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4499992" y="3933056"/>
            <a:ext cx="1656184" cy="88797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3066283" y="1700808"/>
            <a:ext cx="857645" cy="122413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453625"/>
            <a:ext cx="2664296" cy="1879901"/>
          </a:xfrm>
          <a:prstGeom prst="rect">
            <a:avLst/>
          </a:prstGeom>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838010"/>
            <a:ext cx="2523381" cy="1894109"/>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669021"/>
            <a:ext cx="2536345" cy="1930760"/>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15" y="385971"/>
            <a:ext cx="2607417" cy="1947555"/>
          </a:xfrm>
          <a:prstGeom prst="rect">
            <a:avLst/>
          </a:prstGeom>
        </p:spPr>
        <p:style>
          <a:lnRef idx="2">
            <a:schemeClr val="dk1"/>
          </a:lnRef>
          <a:fillRef idx="1">
            <a:schemeClr val="lt1"/>
          </a:fillRef>
          <a:effectRef idx="0">
            <a:schemeClr val="dk1"/>
          </a:effectRef>
          <a:fontRef idx="minor">
            <a:schemeClr val="dk1"/>
          </a:fontRef>
        </p:style>
      </p:pic>
      <p:sp>
        <p:nvSpPr>
          <p:cNvPr id="19" name="Title 1"/>
          <p:cNvSpPr txBox="1">
            <a:spLocks/>
          </p:cNvSpPr>
          <p:nvPr/>
        </p:nvSpPr>
        <p:spPr>
          <a:xfrm>
            <a:off x="3495105" y="453624"/>
            <a:ext cx="1652959" cy="939951"/>
          </a:xfrm>
          <a:prstGeom prst="rect">
            <a:avLst/>
          </a:prstGeom>
          <a:ln w="6350" cap="rnd">
            <a:noFill/>
          </a:ln>
        </p:spPr>
        <p:txBody>
          <a:bodyPr vert="horz" anchor="b" anchorCtr="0">
            <a:noAutofit/>
          </a:bodyPr>
          <a:lstStyle>
            <a:lvl1pPr marL="0" indent="0" algn="ctr" rtl="0" eaLnBrk="1" latinLnBrk="0" hangingPunct="1">
              <a:spcBef>
                <a:spcPct val="0"/>
              </a:spcBef>
              <a:buClr>
                <a:schemeClr val="accent2"/>
              </a:buClr>
              <a:buSzPct val="85000"/>
              <a:buFont typeface="Wingdings 2"/>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50000"/>
                  </a:schemeClr>
                </a:solidFill>
                <a:cs typeface="Titr" pitchFamily="2" charset="-78"/>
              </a:rPr>
              <a:t>ورودی ها به مرکز محله</a:t>
            </a:r>
            <a:endParaRPr lang="fa-IR" sz="2400" dirty="0">
              <a:solidFill>
                <a:schemeClr val="accent2">
                  <a:lumMod val="50000"/>
                </a:schemeClr>
              </a:solidFill>
              <a:cs typeface="Titr" pitchFamily="2" charset="-78"/>
            </a:endParaRPr>
          </a:p>
        </p:txBody>
      </p:sp>
      <p:sp>
        <p:nvSpPr>
          <p:cNvPr id="20" name="Title 1"/>
          <p:cNvSpPr txBox="1">
            <a:spLocks/>
          </p:cNvSpPr>
          <p:nvPr/>
        </p:nvSpPr>
        <p:spPr>
          <a:xfrm>
            <a:off x="5959442" y="3405463"/>
            <a:ext cx="2877095" cy="961038"/>
          </a:xfrm>
          <a:prstGeom prst="rect">
            <a:avLst/>
          </a:prstGeom>
          <a:ln w="6350" cap="rnd">
            <a:noFill/>
          </a:ln>
        </p:spPr>
        <p:txBody>
          <a:bodyPr vert="horz" anchor="b" anchorCtr="0">
            <a:noAutofit/>
          </a:bodyPr>
          <a:lstStyle>
            <a:lvl1pPr marL="0" indent="0" algn="ctr" rtl="0" eaLnBrk="1" latinLnBrk="0" hangingPunct="1">
              <a:spcBef>
                <a:spcPct val="0"/>
              </a:spcBef>
              <a:buClr>
                <a:schemeClr val="accent2"/>
              </a:buClr>
              <a:buSzPct val="85000"/>
              <a:buFont typeface="Wingdings 2"/>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50000"/>
                  </a:schemeClr>
                </a:solidFill>
                <a:cs typeface="Titr" pitchFamily="2" charset="-78"/>
              </a:rPr>
              <a:t>راههای ورودی به مرکز محله مهمترین عنصر کالبدی در خوانائی محسوب می شوند.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1143000"/>
          </a:xfrm>
        </p:spPr>
        <p:txBody>
          <a:bodyPr/>
          <a:lstStyle/>
          <a:p>
            <a:r>
              <a:rPr lang="fa-IR" dirty="0" smtClean="0">
                <a:solidFill>
                  <a:schemeClr val="accent2">
                    <a:lumMod val="50000"/>
                  </a:schemeClr>
                </a:solidFill>
                <a:latin typeface="Arial" pitchFamily="34" charset="0"/>
                <a:cs typeface="Arial" pitchFamily="34" charset="0"/>
              </a:rPr>
              <a:t>عنصر شاخص بصری (نشانه)مرکز محله مسجد و بنای معماری با ارزش تاریخی است که واجد خصوصیت خوانائی برای ساکنان محله میباشد.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268760"/>
            <a:ext cx="3771803" cy="282653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284428"/>
            <a:ext cx="3759971" cy="281086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306" y="4271423"/>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8" name="Elbow Connector 7"/>
          <p:cNvCxnSpPr/>
          <p:nvPr/>
        </p:nvCxnSpPr>
        <p:spPr>
          <a:xfrm flipV="1">
            <a:off x="4932040" y="2924944"/>
            <a:ext cx="2448272" cy="158417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Elbow Connector 9"/>
          <p:cNvCxnSpPr/>
          <p:nvPr/>
        </p:nvCxnSpPr>
        <p:spPr>
          <a:xfrm rot="16200000" flipV="1">
            <a:off x="2097431" y="3167265"/>
            <a:ext cx="2952328" cy="246768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2792881030"/>
              </p:ext>
            </p:extLst>
          </p:nvPr>
        </p:nvGraphicFramePr>
        <p:xfrm>
          <a:off x="395536" y="1916832"/>
          <a:ext cx="8352928" cy="3240360"/>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400" dirty="0" smtClean="0"/>
                        <a:t>تداوم کیفیات کالبدی گذشته فضاو نشانه- های آن</a:t>
                      </a:r>
                      <a:endParaRPr lang="fa-IR" sz="2400" baseline="0" dirty="0" smtClean="0"/>
                    </a:p>
                    <a:p>
                      <a:endParaRPr lang="fa-IR"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2400" dirty="0" smtClean="0"/>
                        <a:t>تداوم</a:t>
                      </a:r>
                      <a:r>
                        <a:rPr lang="fa-IR" sz="2400" baseline="0" dirty="0" smtClean="0"/>
                        <a:t> کاربری های گذشته</a:t>
                      </a:r>
                      <a:endParaRPr lang="fa-IR" sz="2400" dirty="0" smtClean="0"/>
                    </a:p>
                    <a:p>
                      <a:endParaRPr lang="en-US" sz="2000" dirty="0"/>
                    </a:p>
                  </a:txBody>
                  <a:tcPr/>
                </a:tc>
                <a:tc>
                  <a:txBody>
                    <a:bodyPr/>
                    <a:lstStyle/>
                    <a:p>
                      <a:pPr algn="ctr"/>
                      <a:endParaRPr lang="fa-IR" sz="2400" dirty="0" smtClean="0"/>
                    </a:p>
                    <a:p>
                      <a:pPr algn="ctr"/>
                      <a:endParaRPr lang="fa-IR" sz="2400" dirty="0" smtClean="0"/>
                    </a:p>
                    <a:p>
                      <a:pPr algn="ctr"/>
                      <a:r>
                        <a:rPr lang="fa-IR" sz="3200" dirty="0" smtClean="0"/>
                        <a:t>ماندگاری </a:t>
                      </a:r>
                    </a:p>
                    <a:p>
                      <a:pPr algn="ctr"/>
                      <a:r>
                        <a:rPr lang="fa-IR" sz="2000" dirty="0" smtClean="0"/>
                        <a:t>(میزان</a:t>
                      </a:r>
                      <a:r>
                        <a:rPr lang="fa-IR" sz="2000" baseline="0" dirty="0" smtClean="0"/>
                        <a:t> مقاومت عناصر یک شهر در مقابل فرسودگی و زوال و دارا بودن بودن توانایی فعالیت طی دوره طولانی)</a:t>
                      </a:r>
                      <a:r>
                        <a:rPr lang="fa-IR" sz="2000" dirty="0" smtClean="0"/>
                        <a:t> </a:t>
                      </a:r>
                      <a:endParaRPr lang="en-US" sz="2000" b="0" i="1" dirty="0"/>
                    </a:p>
                  </a:txBody>
                  <a:tcPr/>
                </a:tc>
              </a:tr>
            </a:tbl>
          </a:graphicData>
        </a:graphic>
      </p:graphicFrame>
      <p:cxnSp>
        <p:nvCxnSpPr>
          <p:cNvPr id="8" name="Straight Connector 7"/>
          <p:cNvCxnSpPr/>
          <p:nvPr/>
        </p:nvCxnSpPr>
        <p:spPr>
          <a:xfrm flipH="1">
            <a:off x="395536" y="3925951"/>
            <a:ext cx="417646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2588132"/>
      </p:ext>
    </p:extLst>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95536" y="260648"/>
            <a:ext cx="8305800" cy="1066052"/>
          </a:xfrm>
        </p:spPr>
        <p:txBody>
          <a:bodyPr/>
          <a:lstStyle/>
          <a:p>
            <a:r>
              <a:rPr lang="fa-IR" sz="3200" dirty="0" smtClean="0">
                <a:solidFill>
                  <a:schemeClr val="accent2">
                    <a:lumMod val="50000"/>
                  </a:schemeClr>
                </a:solidFill>
                <a:cs typeface="Titr" pitchFamily="2" charset="-78"/>
              </a:rPr>
              <a:t>بناهای موجود در محله عموما نوساز ودر بعضی از بخشها شامل بناهای قدیمی می باشد.</a:t>
            </a:r>
            <a:endParaRPr lang="en-US" sz="3200" dirty="0">
              <a:solidFill>
                <a:schemeClr val="accent2">
                  <a:lumMod val="50000"/>
                </a:schemeClr>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1340768"/>
            <a:ext cx="2736304" cy="2175661"/>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00" y="1323434"/>
            <a:ext cx="2916188" cy="2169446"/>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69" y="1292473"/>
            <a:ext cx="2455231" cy="2231368"/>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91" y="4149078"/>
            <a:ext cx="2544409" cy="211360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005" y="4090232"/>
            <a:ext cx="2881583" cy="2113607"/>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090232"/>
            <a:ext cx="2736304" cy="209467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1"/>
          <p:cNvSpPr>
            <a:spLocks noGrp="1"/>
          </p:cNvSpPr>
          <p:nvPr>
            <p:ph type="ctrTitle"/>
          </p:nvPr>
        </p:nvSpPr>
        <p:spPr>
          <a:xfrm>
            <a:off x="395536" y="260648"/>
            <a:ext cx="8305800" cy="1066052"/>
          </a:xfrm>
        </p:spPr>
        <p:txBody>
          <a:bodyPr/>
          <a:lstStyle/>
          <a:p>
            <a:r>
              <a:rPr lang="fa-IR" sz="3200" dirty="0" smtClean="0">
                <a:solidFill>
                  <a:schemeClr val="accent2">
                    <a:lumMod val="50000"/>
                  </a:schemeClr>
                </a:solidFill>
                <a:cs typeface="Titr" pitchFamily="2" charset="-78"/>
              </a:rPr>
              <a:t>بناهای موجود در مرکزمحله عموما نوساز ودر بعضی از بخشها شامل بناهای قدیمی می باشد.</a:t>
            </a:r>
            <a:endParaRPr lang="en-US" sz="32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500630"/>
            <a:ext cx="2880320" cy="2170881"/>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484784"/>
            <a:ext cx="2953865" cy="2246957"/>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293096"/>
            <a:ext cx="2921356" cy="2188348"/>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370" y="4328623"/>
            <a:ext cx="2888103" cy="215282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1143000"/>
          </a:xfrm>
        </p:spPr>
        <p:txBody>
          <a:bodyPr/>
          <a:lstStyle/>
          <a:p>
            <a:r>
              <a:rPr lang="fa-IR" sz="2400" dirty="0" smtClean="0">
                <a:solidFill>
                  <a:schemeClr val="accent2">
                    <a:lumMod val="50000"/>
                  </a:schemeClr>
                </a:solidFill>
                <a:latin typeface="Arial" pitchFamily="34" charset="0"/>
                <a:cs typeface="Arial" pitchFamily="34" charset="0"/>
              </a:rPr>
              <a:t>کاربری مذهبی موجود در مرکز محله (مسجد)دارای سابقه تاریخی به گفته اهالی محل در حدود یک قرن بوده و در دوره معاصر بازسازی شده است.</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893" y="1472029"/>
            <a:ext cx="6604020" cy="441608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فضا</a:t>
            </a:r>
            <a:endParaRPr lang="en-US" sz="6600" dirty="0"/>
          </a:p>
        </p:txBody>
      </p:sp>
      <p:sp>
        <p:nvSpPr>
          <p:cNvPr id="5" name="Rectangle 4"/>
          <p:cNvSpPr/>
          <p:nvPr/>
        </p:nvSpPr>
        <p:spPr>
          <a:xfrm>
            <a:off x="411948" y="5517232"/>
            <a:ext cx="8352928" cy="78559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fa-IR" sz="2000" dirty="0" smtClean="0"/>
              <a:t>جزئی از فضا-وابسته به فضا-یک فضای باز مصنوع که توسط ساختمانها یا درختان محصورشده است.</a:t>
            </a:r>
            <a:endParaRPr lang="en-US" sz="2000" dirty="0"/>
          </a:p>
        </p:txBody>
      </p:sp>
    </p:spTree>
    <p:extLst>
      <p:ext uri="{BB962C8B-B14F-4D97-AF65-F5344CB8AC3E}">
        <p14:creationId xmlns:p14="http://schemas.microsoft.com/office/powerpoint/2010/main" val="1144495865"/>
      </p:ext>
    </p:extLst>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332656"/>
            <a:ext cx="8305800" cy="1143000"/>
          </a:xfrm>
        </p:spPr>
        <p:txBody>
          <a:bodyPr/>
          <a:lstStyle/>
          <a:p>
            <a:r>
              <a:rPr lang="fa-IR" sz="2800" dirty="0" smtClean="0">
                <a:solidFill>
                  <a:schemeClr val="accent2">
                    <a:lumMod val="50000"/>
                  </a:schemeClr>
                </a:solidFill>
                <a:latin typeface="Arial" pitchFamily="34" charset="0"/>
                <a:cs typeface="Arial" pitchFamily="34" charset="0"/>
              </a:rPr>
              <a:t>کاربریهای تجاری مرکز محله به گفته اهالی محل با سابقه بیش از نیم قرن</a:t>
            </a:r>
            <a:endParaRPr lang="en-US" sz="28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2045180"/>
            <a:ext cx="4104456" cy="3039216"/>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045180"/>
            <a:ext cx="4101008" cy="305812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843808" y="72760"/>
            <a:ext cx="3168352" cy="706012"/>
          </a:xfrm>
        </p:spPr>
        <p:txBody>
          <a:bodyPr/>
          <a:lstStyle/>
          <a:p>
            <a:r>
              <a:rPr lang="en-US" sz="5400" dirty="0" err="1" smtClean="0">
                <a:solidFill>
                  <a:schemeClr val="tx1"/>
                </a:solidFill>
                <a:cs typeface="Titr" pitchFamily="2" charset="-78"/>
              </a:rPr>
              <a:t>swot</a:t>
            </a:r>
            <a:endParaRPr lang="en-US" sz="5400" dirty="0">
              <a:solidFill>
                <a:schemeClr val="tx1"/>
              </a:solidFill>
              <a:cs typeface="Titr" pitchFamily="2" charset="-78"/>
            </a:endParaRPr>
          </a:p>
        </p:txBody>
      </p:sp>
      <p:sp>
        <p:nvSpPr>
          <p:cNvPr id="4" name="Title 1"/>
          <p:cNvSpPr txBox="1">
            <a:spLocks/>
          </p:cNvSpPr>
          <p:nvPr/>
        </p:nvSpPr>
        <p:spPr>
          <a:xfrm>
            <a:off x="2804980" y="620688"/>
            <a:ext cx="3168352" cy="70601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4400" dirty="0" smtClean="0">
                <a:solidFill>
                  <a:schemeClr val="accent2">
                    <a:lumMod val="50000"/>
                  </a:schemeClr>
                </a:solidFill>
                <a:cs typeface="Titr" pitchFamily="2" charset="-78"/>
              </a:rPr>
              <a:t>زمینه</a:t>
            </a:r>
            <a:endParaRPr lang="en-US" sz="4400" dirty="0">
              <a:solidFill>
                <a:schemeClr val="accent2">
                  <a:lumMod val="50000"/>
                </a:schemeClr>
              </a:solidFill>
              <a:cs typeface="Titr"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830047240"/>
              </p:ext>
            </p:extLst>
          </p:nvPr>
        </p:nvGraphicFramePr>
        <p:xfrm>
          <a:off x="611560" y="1326700"/>
          <a:ext cx="7992888" cy="5256584"/>
        </p:xfrm>
        <a:graphic>
          <a:graphicData uri="http://schemas.openxmlformats.org/drawingml/2006/table">
            <a:tbl>
              <a:tblPr firstRow="1" bandRow="1">
                <a:tableStyleId>{5C22544A-7EE6-4342-B048-85BDC9FD1C3A}</a:tableStyleId>
              </a:tblPr>
              <a:tblGrid>
                <a:gridCol w="4032448"/>
                <a:gridCol w="3960440"/>
              </a:tblGrid>
              <a:tr h="954329">
                <a:tc>
                  <a:txBody>
                    <a:bodyPr/>
                    <a:lstStyle/>
                    <a:p>
                      <a:r>
                        <a:rPr lang="fa-IR" sz="2400" dirty="0" smtClean="0"/>
                        <a:t>ضعف و تهدید                </a:t>
                      </a:r>
                      <a:endParaRPr lang="en-US" sz="2400" dirty="0"/>
                    </a:p>
                  </a:txBody>
                  <a:tcPr>
                    <a:solidFill>
                      <a:schemeClr val="tx1"/>
                    </a:solidFill>
                  </a:tcPr>
                </a:tc>
                <a:tc>
                  <a:txBody>
                    <a:bodyPr/>
                    <a:lstStyle/>
                    <a:p>
                      <a:pPr algn="ctr"/>
                      <a:r>
                        <a:rPr lang="fa-IR" sz="2400" dirty="0" smtClean="0"/>
                        <a:t>قوت و فرصت</a:t>
                      </a:r>
                      <a:endParaRPr lang="en-US" sz="2400" dirty="0"/>
                    </a:p>
                  </a:txBody>
                  <a:tcPr>
                    <a:solidFill>
                      <a:schemeClr val="tx1"/>
                    </a:solidFill>
                  </a:tcPr>
                </a:tc>
              </a:tr>
              <a:tr h="4302255">
                <a:tc>
                  <a:txBody>
                    <a:bodyPr/>
                    <a:lstStyle/>
                    <a:p>
                      <a:pPr algn="r"/>
                      <a:r>
                        <a:rPr lang="fa-IR" baseline="0" dirty="0" smtClean="0"/>
                        <a:t>1-عدم وجود فضاهای شهری طراحی شده برای افزایش تعاملات اجتماعی</a:t>
                      </a:r>
                    </a:p>
                    <a:p>
                      <a:pPr algn="r"/>
                      <a:r>
                        <a:rPr lang="fa-IR" baseline="0" dirty="0" smtClean="0"/>
                        <a:t>2-ترددبالای سواره و پیاده و عدم تعریف حریم سواره و پیاده عاملی در جهت کاهش حضور پذیری</a:t>
                      </a:r>
                    </a:p>
                    <a:p>
                      <a:pPr algn="r"/>
                      <a:r>
                        <a:rPr lang="fa-IR" baseline="0" dirty="0" smtClean="0"/>
                        <a:t>3-عدم تفکیک حس عرصه های نیمه عمومی از عمومی</a:t>
                      </a:r>
                    </a:p>
                    <a:p>
                      <a:pPr algn="r"/>
                      <a:r>
                        <a:rPr lang="fa-IR" baseline="0" dirty="0" smtClean="0"/>
                        <a:t>4-عدم آرامش و هم چنبن سرزندگی محله به عنوان فضای شهری</a:t>
                      </a:r>
                    </a:p>
                    <a:p>
                      <a:pPr algn="r"/>
                      <a:r>
                        <a:rPr lang="fa-IR" baseline="0" dirty="0" smtClean="0"/>
                        <a:t>5-تصرف مرکز محله توسط ماشین و تبدیل آن به پارکینگ  </a:t>
                      </a:r>
                    </a:p>
                    <a:p>
                      <a:pPr algn="r"/>
                      <a:r>
                        <a:rPr lang="fa-IR" baseline="0" dirty="0" smtClean="0"/>
                        <a:t>6-عدم تداوم کیفیت کالبدی گذشته فضا</a:t>
                      </a:r>
                    </a:p>
                    <a:p>
                      <a:pPr algn="r"/>
                      <a:r>
                        <a:rPr lang="fa-IR" baseline="0" dirty="0" smtClean="0"/>
                        <a:t>7-تردد بالای ماشین در محله تهدیدی در جهت از بین رفتن بافت سنتی مرکز محله</a:t>
                      </a:r>
                    </a:p>
                    <a:p>
                      <a:pPr algn="r"/>
                      <a:r>
                        <a:rPr lang="fa-IR" baseline="0" dirty="0" smtClean="0"/>
                        <a:t>8-کمبود نسبی فضای محله به فضای عمومی و </a:t>
                      </a:r>
                    </a:p>
                    <a:p>
                      <a:pPr algn="r"/>
                      <a:r>
                        <a:rPr lang="fa-IR" baseline="0" dirty="0" smtClean="0"/>
                        <a:t>شهری با هویت </a:t>
                      </a:r>
                    </a:p>
                  </a:txBody>
                  <a:tcPr/>
                </a:tc>
                <a:tc>
                  <a:txBody>
                    <a:bodyPr/>
                    <a:lstStyle/>
                    <a:p>
                      <a:pPr algn="r"/>
                      <a:r>
                        <a:rPr lang="fa-IR" dirty="0" smtClean="0"/>
                        <a:t>1-وجود آرامگاه</a:t>
                      </a:r>
                      <a:r>
                        <a:rPr lang="fa-IR" baseline="0" dirty="0" smtClean="0"/>
                        <a:t> بوعلی و خیابان بوعلی و مسجد </a:t>
                      </a:r>
                    </a:p>
                    <a:p>
                      <a:pPr algn="r"/>
                      <a:r>
                        <a:rPr lang="fa-IR" baseline="0" dirty="0" smtClean="0"/>
                        <a:t>کلپا به عنوان قرارگاه رفتاری</a:t>
                      </a:r>
                      <a:endParaRPr lang="fa-IR" dirty="0" smtClean="0"/>
                    </a:p>
                    <a:p>
                      <a:pPr algn="r"/>
                      <a:r>
                        <a:rPr lang="fa-IR" dirty="0" smtClean="0"/>
                        <a:t>2-همه شمولی فضا</a:t>
                      </a:r>
                    </a:p>
                    <a:p>
                      <a:pPr algn="r"/>
                      <a:r>
                        <a:rPr lang="fa-IR" dirty="0" smtClean="0"/>
                        <a:t>3-وجود فضاهای خودمانی</a:t>
                      </a:r>
                      <a:r>
                        <a:rPr lang="fa-IR" baseline="0" dirty="0" smtClean="0"/>
                        <a:t> به منظور ترغیب ساکنان به حضور در فضا و افزایش تعاملات انسانی</a:t>
                      </a:r>
                    </a:p>
                    <a:p>
                      <a:pPr algn="r"/>
                      <a:r>
                        <a:rPr lang="fa-IR" dirty="0" smtClean="0"/>
                        <a:t>4-فرصت ایجاد تبدیل مرکز محله به گره فرهنگی و اجتماعی</a:t>
                      </a:r>
                    </a:p>
                    <a:p>
                      <a:pPr algn="r"/>
                      <a:r>
                        <a:rPr lang="fa-IR" dirty="0" smtClean="0"/>
                        <a:t>5-فرصت ایجاد روابط رودررو و افزایش تعاملات اجتماعی</a:t>
                      </a:r>
                    </a:p>
                    <a:p>
                      <a:pPr algn="r"/>
                      <a:r>
                        <a:rPr lang="fa-IR" dirty="0" smtClean="0"/>
                        <a:t>6-وجود</a:t>
                      </a:r>
                      <a:r>
                        <a:rPr lang="fa-IR" baseline="0" dirty="0" smtClean="0"/>
                        <a:t> بناهای نوساز در داخل محله</a:t>
                      </a:r>
                    </a:p>
                    <a:p>
                      <a:pPr algn="r"/>
                      <a:r>
                        <a:rPr lang="fa-IR" baseline="0" dirty="0" smtClean="0"/>
                        <a:t>7-مرکز محله با سابقه تاریخی 100ساله عنصر هویت بخش بافت محله</a:t>
                      </a:r>
                    </a:p>
                    <a:p>
                      <a:pPr algn="r"/>
                      <a:r>
                        <a:rPr lang="fa-IR" baseline="0" dirty="0" smtClean="0"/>
                        <a:t>8-خوانائی مناسب مرکز محله</a:t>
                      </a:r>
                      <a:r>
                        <a:rPr lang="fa-IR" dirty="0" smtClean="0"/>
                        <a:t/>
                      </a:r>
                      <a:br>
                        <a:rPr lang="fa-IR" dirty="0" smtClean="0"/>
                      </a:br>
                      <a:r>
                        <a:rPr lang="fa-IR" dirty="0" smtClean="0"/>
                        <a:t>9-وجود عناصر زمینه ای با</a:t>
                      </a:r>
                      <a:r>
                        <a:rPr lang="fa-IR" baseline="0" dirty="0" smtClean="0"/>
                        <a:t> ارزش معماری و </a:t>
                      </a:r>
                    </a:p>
                    <a:p>
                      <a:pPr algn="r"/>
                      <a:r>
                        <a:rPr lang="fa-IR" baseline="0" dirty="0" smtClean="0"/>
                        <a:t>تاریخی و هویت بخش فضا</a:t>
                      </a:r>
                      <a:endParaRPr lang="en-US" dirty="0"/>
                    </a:p>
                  </a:txBody>
                  <a:tcPr/>
                </a:tc>
              </a:tr>
            </a:tbl>
          </a:graphicData>
        </a:graphic>
      </p:graphicFrame>
    </p:spTree>
    <p:extLst>
      <p:ext uri="{BB962C8B-B14F-4D97-AF65-F5344CB8AC3E}">
        <p14:creationId xmlns:p14="http://schemas.microsoft.com/office/powerpoint/2010/main" val="2297840232"/>
      </p:ext>
    </p:extLst>
  </p:cSld>
  <p:clrMapOvr>
    <a:masterClrMapping/>
  </p:clrMapOvr>
  <p:transition spd="slow">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4" name="Title 3"/>
          <p:cNvSpPr>
            <a:spLocks noGrp="1"/>
          </p:cNvSpPr>
          <p:nvPr>
            <p:ph type="ctrTitle"/>
          </p:nvPr>
        </p:nvSpPr>
        <p:spPr>
          <a:xfrm>
            <a:off x="2411760" y="1844824"/>
            <a:ext cx="4380725" cy="29382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6600" dirty="0" smtClean="0"/>
              <a:t>کارکرد</a:t>
            </a:r>
            <a:endParaRPr lang="en-US" sz="6600" dirty="0"/>
          </a:p>
        </p:txBody>
      </p:sp>
    </p:spTree>
    <p:extLst>
      <p:ext uri="{BB962C8B-B14F-4D97-AF65-F5344CB8AC3E}">
        <p14:creationId xmlns:p14="http://schemas.microsoft.com/office/powerpoint/2010/main" val="1430609304"/>
      </p:ext>
    </p:extLst>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کارکرد</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ایمنی</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سرزندگی قرارگاههای رفتاری</a:t>
            </a:r>
            <a:endParaRPr lang="en-US" sz="2000" b="1" dirty="0"/>
          </a:p>
        </p:txBody>
      </p:sp>
      <p:sp>
        <p:nvSpPr>
          <p:cNvPr id="22" name="Rectangle 21"/>
          <p:cNvSpPr/>
          <p:nvPr/>
        </p:nvSpPr>
        <p:spPr>
          <a:xfrm>
            <a:off x="6948264"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سازگاری و هماهنگی کاربریها</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انعطاف پذیری</a:t>
            </a:r>
            <a:endParaRPr lang="en-US" sz="2000" b="1" dirty="0"/>
          </a:p>
        </p:txBody>
      </p:sp>
      <p:cxnSp>
        <p:nvCxnSpPr>
          <p:cNvPr id="6" name="Straight Arrow Connector 5"/>
          <p:cNvCxnSpPr/>
          <p:nvPr/>
        </p:nvCxnSpPr>
        <p:spPr>
          <a:xfrm flipV="1">
            <a:off x="6084168" y="1628800"/>
            <a:ext cx="720080"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6804248" y="759024"/>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امنیت</a:t>
            </a:r>
            <a:endParaRPr lang="en-US" sz="2000" b="1" dirty="0"/>
          </a:p>
        </p:txBody>
      </p:sp>
      <p:cxnSp>
        <p:nvCxnSpPr>
          <p:cNvPr id="9" name="Straight Arrow Connector 8"/>
          <p:cNvCxnSpPr/>
          <p:nvPr/>
        </p:nvCxnSpPr>
        <p:spPr>
          <a:xfrm flipH="1" flipV="1">
            <a:off x="1763688" y="1628800"/>
            <a:ext cx="864096"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607515" y="764704"/>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عدالت</a:t>
            </a:r>
            <a:endParaRPr lang="en-US" sz="2000" b="1" dirty="0"/>
          </a:p>
        </p:txBody>
      </p:sp>
      <p:cxnSp>
        <p:nvCxnSpPr>
          <p:cNvPr id="13" name="Straight Arrow Connector 12"/>
          <p:cNvCxnSpPr/>
          <p:nvPr/>
        </p:nvCxnSpPr>
        <p:spPr>
          <a:xfrm>
            <a:off x="6084168" y="4869160"/>
            <a:ext cx="864096"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1763688" y="4869160"/>
            <a:ext cx="864096"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6948264"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نفوذپذیری</a:t>
            </a:r>
            <a:endParaRPr lang="en-US" sz="2000" b="1" dirty="0"/>
          </a:p>
        </p:txBody>
      </p:sp>
      <p:sp>
        <p:nvSpPr>
          <p:cNvPr id="24" name="Rectangle 23"/>
          <p:cNvSpPr/>
          <p:nvPr/>
        </p:nvSpPr>
        <p:spPr>
          <a:xfrm>
            <a:off x="611560" y="5581065"/>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رنگ تعلق</a:t>
            </a:r>
            <a:endParaRPr lang="en-US" sz="2000" b="1" dirty="0"/>
          </a:p>
        </p:txBody>
      </p:sp>
    </p:spTree>
    <p:extLst>
      <p:ext uri="{BB962C8B-B14F-4D97-AF65-F5344CB8AC3E}">
        <p14:creationId xmlns:p14="http://schemas.microsoft.com/office/powerpoint/2010/main" val="1583965425"/>
      </p:ext>
    </p:extLst>
  </p:cSld>
  <p:clrMapOvr>
    <a:masterClrMapping/>
  </p:clrMapOvr>
  <p:transition spd="slow">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238231219"/>
              </p:ext>
            </p:extLst>
          </p:nvPr>
        </p:nvGraphicFramePr>
        <p:xfrm>
          <a:off x="251520" y="1916832"/>
          <a:ext cx="8640960" cy="3240360"/>
        </p:xfrm>
        <a:graphic>
          <a:graphicData uri="http://schemas.openxmlformats.org/drawingml/2006/table">
            <a:tbl>
              <a:tblPr firstRow="1" bandRow="1">
                <a:tableStyleId>{5C22544A-7EE6-4342-B048-85BDC9FD1C3A}</a:tableStyleId>
              </a:tblPr>
              <a:tblGrid>
                <a:gridCol w="4320480"/>
                <a:gridCol w="4320480"/>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marL="0" marR="0" algn="justLow" rtl="1">
                        <a:spcBef>
                          <a:spcPts val="0"/>
                        </a:spcBef>
                        <a:spcAft>
                          <a:spcPts val="0"/>
                        </a:spcAft>
                      </a:pPr>
                      <a:r>
                        <a:rPr lang="fa-IR" sz="2800" b="1" dirty="0" smtClean="0">
                          <a:solidFill>
                            <a:srgbClr val="000000"/>
                          </a:solidFill>
                          <a:latin typeface="Times New Roman"/>
                          <a:ea typeface="Times New Roman"/>
                          <a:cs typeface="B Nazanin"/>
                        </a:rPr>
                        <a:t>- </a:t>
                      </a:r>
                      <a:r>
                        <a:rPr lang="fa-IR" sz="1800" b="1" dirty="0" smtClean="0">
                          <a:solidFill>
                            <a:srgbClr val="000000"/>
                          </a:solidFill>
                          <a:latin typeface="Times New Roman"/>
                          <a:ea typeface="Times New Roman"/>
                          <a:cs typeface="B Nazanin"/>
                        </a:rPr>
                        <a:t>میزان تعریف شدگی کالبدی فضاها.</a:t>
                      </a:r>
                      <a:endParaRPr lang="en-US" sz="1800" b="1" dirty="0" smtClean="0">
                        <a:latin typeface="Times New Roman"/>
                        <a:ea typeface="Times New Roman"/>
                        <a:cs typeface="Arial"/>
                      </a:endParaRPr>
                    </a:p>
                    <a:p>
                      <a:pPr marL="0" marR="0" algn="justLow" rtl="1">
                        <a:spcBef>
                          <a:spcPts val="0"/>
                        </a:spcBef>
                        <a:spcAft>
                          <a:spcPts val="0"/>
                        </a:spcAft>
                      </a:pPr>
                      <a:r>
                        <a:rPr lang="fa-IR" sz="1800" b="1" dirty="0" smtClean="0">
                          <a:solidFill>
                            <a:srgbClr val="000000"/>
                          </a:solidFill>
                          <a:latin typeface="Times New Roman"/>
                          <a:ea typeface="Times New Roman"/>
                          <a:cs typeface="B Nazanin"/>
                        </a:rPr>
                        <a:t>- میزان سلسله مراتبی بودن محرمیت.</a:t>
                      </a:r>
                      <a:endParaRPr lang="en-US" sz="1800" b="1" dirty="0" smtClean="0">
                        <a:latin typeface="Times New Roman"/>
                        <a:ea typeface="Times New Roman"/>
                        <a:cs typeface="Arial"/>
                      </a:endParaRPr>
                    </a:p>
                    <a:p>
                      <a:pPr marL="0" marR="0" lvl="0" indent="0" algn="justLow" defTabSz="1280160" rtl="1" eaLnBrk="1" fontAlgn="auto" latinLnBrk="0" hangingPunct="1">
                        <a:lnSpc>
                          <a:spcPct val="100000"/>
                        </a:lnSpc>
                        <a:spcBef>
                          <a:spcPts val="0"/>
                        </a:spcBef>
                        <a:spcAft>
                          <a:spcPts val="0"/>
                        </a:spcAft>
                        <a:buClrTx/>
                        <a:buSzTx/>
                        <a:buFontTx/>
                        <a:buNone/>
                        <a:tabLst/>
                        <a:defRPr/>
                      </a:pPr>
                      <a:r>
                        <a:rPr lang="fa-IR" sz="1800" b="1" dirty="0" smtClean="0">
                          <a:solidFill>
                            <a:srgbClr val="000000"/>
                          </a:solidFill>
                          <a:latin typeface="Times New Roman"/>
                          <a:ea typeface="Times New Roman"/>
                          <a:cs typeface="B Nazanin"/>
                        </a:rPr>
                        <a:t>-میزان کیفیت فضاهای دنج و دور از دید (نظیر نورپردازی ..)</a:t>
                      </a:r>
                      <a:r>
                        <a:rPr kumimoji="0" lang="fa-IR" sz="2800" b="0" i="0" u="none" strike="noStrike" kern="1200" cap="none" spc="0" normalizeH="0" baseline="0" noProof="0" dirty="0" smtClean="0">
                          <a:ln>
                            <a:noFill/>
                          </a:ln>
                          <a:solidFill>
                            <a:srgbClr val="000000"/>
                          </a:solidFill>
                          <a:effectLst/>
                          <a:uLnTx/>
                          <a:uFillTx/>
                          <a:latin typeface="Times New Roman"/>
                          <a:ea typeface="Times New Roman"/>
                          <a:cs typeface="B Nazanin"/>
                        </a:rPr>
                        <a:t> </a:t>
                      </a:r>
                    </a:p>
                    <a:p>
                      <a:pPr marL="0" marR="0" lvl="0" indent="0" algn="justLow" defTabSz="128016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srgbClr val="000000"/>
                          </a:solidFill>
                          <a:effectLst/>
                          <a:uLnTx/>
                          <a:uFillTx/>
                          <a:latin typeface="Times New Roman"/>
                          <a:ea typeface="Times New Roman"/>
                          <a:cs typeface="B Nazanin"/>
                        </a:rPr>
                        <a:t>-میزان نظارت اجتماعی.</a:t>
                      </a:r>
                      <a:endParaRPr kumimoji="0" lang="en-US" sz="1800" b="1" i="0" u="none" strike="noStrike" kern="1200" cap="none" spc="0" normalizeH="0" baseline="0" noProof="0" dirty="0" smtClean="0">
                        <a:ln>
                          <a:noFill/>
                        </a:ln>
                        <a:solidFill>
                          <a:prstClr val="white"/>
                        </a:solidFill>
                        <a:effectLst/>
                        <a:uLnTx/>
                        <a:uFillTx/>
                        <a:latin typeface="Times New Roman"/>
                        <a:ea typeface="Times New Roman"/>
                        <a:cs typeface="Arial"/>
                      </a:endParaRPr>
                    </a:p>
                    <a:p>
                      <a:pPr marL="0" marR="0" algn="justLow" rtl="1">
                        <a:spcBef>
                          <a:spcPts val="0"/>
                        </a:spcBef>
                        <a:spcAft>
                          <a:spcPts val="0"/>
                        </a:spcAft>
                      </a:pPr>
                      <a:endParaRPr lang="en-US" sz="2800" b="1" dirty="0"/>
                    </a:p>
                  </a:txBody>
                  <a:tcPr/>
                </a:tc>
                <a:tc>
                  <a:txBody>
                    <a:bodyPr/>
                    <a:lstStyle/>
                    <a:p>
                      <a:pPr algn="ctr"/>
                      <a:endParaRPr lang="fa-IR" sz="3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a-IR" sz="3200" dirty="0" smtClean="0"/>
                        <a:t>امنیت</a:t>
                      </a:r>
                      <a:r>
                        <a:rPr lang="fa-IR" sz="3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fa-IR" sz="3200" baseline="0" dirty="0" smtClean="0"/>
                        <a:t> </a:t>
                      </a:r>
                      <a:r>
                        <a:rPr lang="fa-IR" sz="2400" i="1" dirty="0" smtClean="0">
                          <a:solidFill>
                            <a:srgbClr val="000000"/>
                          </a:solidFill>
                          <a:latin typeface="Times New Roman"/>
                          <a:ea typeface="Times New Roman"/>
                          <a:cs typeface="B Nazanin"/>
                        </a:rPr>
                        <a:t>(کیفیتی که در ارتباط با وجود جرم </a:t>
                      </a:r>
                    </a:p>
                    <a:p>
                      <a:pPr marL="0" marR="0" indent="0" algn="ctr" defTabSz="914400" rtl="0" eaLnBrk="1" fontAlgn="auto" latinLnBrk="0" hangingPunct="1">
                        <a:lnSpc>
                          <a:spcPct val="100000"/>
                        </a:lnSpc>
                        <a:spcBef>
                          <a:spcPts val="0"/>
                        </a:spcBef>
                        <a:spcAft>
                          <a:spcPts val="0"/>
                        </a:spcAft>
                        <a:buClrTx/>
                        <a:buSzTx/>
                        <a:buFontTx/>
                        <a:buNone/>
                        <a:tabLst/>
                        <a:defRPr/>
                      </a:pPr>
                      <a:r>
                        <a:rPr lang="fa-IR" sz="2400" i="1" dirty="0" smtClean="0">
                          <a:solidFill>
                            <a:srgbClr val="000000"/>
                          </a:solidFill>
                          <a:latin typeface="Times New Roman"/>
                          <a:ea typeface="Times New Roman"/>
                          <a:cs typeface="B Nazanin"/>
                        </a:rPr>
                        <a:t>و جنایت ارزیابی می شود.)</a:t>
                      </a:r>
                      <a:endParaRPr lang="en-US" sz="2400" dirty="0" smtClean="0">
                        <a:latin typeface="Times New Roman"/>
                        <a:ea typeface="Times New Roman"/>
                        <a:cs typeface="Arial"/>
                      </a:endParaRPr>
                    </a:p>
                    <a:p>
                      <a:pPr algn="ctr"/>
                      <a:endParaRPr lang="fa-IR" sz="2400" dirty="0" smtClean="0"/>
                    </a:p>
                  </a:txBody>
                  <a:tcPr/>
                </a:tc>
              </a:tr>
            </a:tbl>
          </a:graphicData>
        </a:graphic>
      </p:graphicFrame>
      <p:cxnSp>
        <p:nvCxnSpPr>
          <p:cNvPr id="5" name="Straight Connector 4"/>
          <p:cNvCxnSpPr/>
          <p:nvPr/>
        </p:nvCxnSpPr>
        <p:spPr>
          <a:xfrm flipH="1">
            <a:off x="251520" y="4181903"/>
            <a:ext cx="475252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004048" y="2780928"/>
            <a:ext cx="0" cy="2376264"/>
          </a:xfrm>
          <a:prstGeom prst="line">
            <a:avLst/>
          </a:prstGeom>
        </p:spPr>
        <p:style>
          <a:lnRef idx="1">
            <a:schemeClr val="dk1"/>
          </a:lnRef>
          <a:fillRef idx="0">
            <a:schemeClr val="dk1"/>
          </a:fillRef>
          <a:effectRef idx="0">
            <a:schemeClr val="dk1"/>
          </a:effectRef>
          <a:fontRef idx="minor">
            <a:schemeClr val="tx1"/>
          </a:fontRef>
        </p:style>
      </p:cxnSp>
      <p:sp>
        <p:nvSpPr>
          <p:cNvPr id="14" name="Title 1"/>
          <p:cNvSpPr txBox="1">
            <a:spLocks/>
          </p:cNvSpPr>
          <p:nvPr/>
        </p:nvSpPr>
        <p:spPr>
          <a:xfrm rot="5400000">
            <a:off x="3931711" y="4449220"/>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tx1"/>
                </a:solidFill>
                <a:cs typeface="Titr" pitchFamily="2" charset="-78"/>
              </a:rPr>
              <a:t>اجتماعی</a:t>
            </a:r>
            <a:endParaRPr lang="fa-IR" sz="2000" dirty="0">
              <a:solidFill>
                <a:schemeClr val="tx1"/>
              </a:solidFill>
              <a:cs typeface="Titr" pitchFamily="2" charset="-78"/>
            </a:endParaRPr>
          </a:p>
        </p:txBody>
      </p:sp>
      <p:sp>
        <p:nvSpPr>
          <p:cNvPr id="15" name="Title 1"/>
          <p:cNvSpPr txBox="1">
            <a:spLocks/>
          </p:cNvSpPr>
          <p:nvPr/>
        </p:nvSpPr>
        <p:spPr>
          <a:xfrm rot="5400000">
            <a:off x="3898109" y="320519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tx1"/>
                </a:solidFill>
                <a:cs typeface="Titr" pitchFamily="2" charset="-78"/>
              </a:rPr>
              <a:t>کالبدی</a:t>
            </a:r>
            <a:endParaRPr lang="fa-IR" sz="2000" dirty="0">
              <a:solidFill>
                <a:schemeClr val="tx1"/>
              </a:solidFill>
              <a:cs typeface="Titr" pitchFamily="2" charset="-78"/>
            </a:endParaRPr>
          </a:p>
        </p:txBody>
      </p:sp>
    </p:spTree>
    <p:extLst>
      <p:ext uri="{BB962C8B-B14F-4D97-AF65-F5344CB8AC3E}">
        <p14:creationId xmlns:p14="http://schemas.microsoft.com/office/powerpoint/2010/main" val="3673019671"/>
      </p:ext>
    </p:extLst>
  </p:cSld>
  <p:clrMapOvr>
    <a:masterClrMapping/>
  </p:clrMapOvr>
  <p:transition spd="slow">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725144"/>
            <a:ext cx="8305800" cy="1143000"/>
          </a:xfrm>
        </p:spPr>
        <p:txBody>
          <a:bodyPr/>
          <a:lstStyle/>
          <a:p>
            <a:r>
              <a:rPr lang="fa-IR" dirty="0" smtClean="0">
                <a:solidFill>
                  <a:schemeClr val="accent2">
                    <a:lumMod val="50000"/>
                  </a:schemeClr>
                </a:solidFill>
                <a:latin typeface="Arial" pitchFamily="34" charset="0"/>
                <a:cs typeface="Arial" pitchFamily="34" charset="0"/>
              </a:rPr>
              <a:t>محله کلپا با توجه به تراکم تردد پیاده و سواره نسبتا بالایش از نظر دیده شدن فضا مطلوب بوده اما از نور پردازی مناسبی در هنگام شب برخوردار نبوده و این عامل میزان امنیت را در هنگام شب پائین می آورد. </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467544" y="332656"/>
            <a:ext cx="8305800" cy="1138060"/>
          </a:xfrm>
        </p:spPr>
        <p:txBody>
          <a:bodyPr/>
          <a:lstStyle/>
          <a:p>
            <a:r>
              <a:rPr lang="fa-IR" sz="3200" dirty="0" smtClean="0">
                <a:solidFill>
                  <a:schemeClr val="tx1"/>
                </a:solidFill>
                <a:cs typeface="Titr" pitchFamily="2" charset="-78"/>
              </a:rPr>
              <a:t>امکان دیده شدن فضا توسط ساکنین وعدم وجود روشنائی مناسب در شب</a:t>
            </a:r>
            <a:endParaRPr lang="en-US" sz="32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556792"/>
            <a:ext cx="3562558" cy="2651001"/>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43" y="1556792"/>
            <a:ext cx="3527437" cy="26510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3109602" y="116632"/>
            <a:ext cx="6336704" cy="576064"/>
          </a:xfrm>
        </p:spPr>
        <p:txBody>
          <a:bodyPr/>
          <a:lstStyle/>
          <a:p>
            <a:r>
              <a:rPr lang="fa-IR" sz="3200" dirty="0" smtClean="0">
                <a:solidFill>
                  <a:schemeClr val="tx1"/>
                </a:solidFill>
                <a:cs typeface="Titr" pitchFamily="2" charset="-78"/>
              </a:rPr>
              <a:t>پرهیز از پیچیدگی بلو کها در مرکز محله</a:t>
            </a:r>
            <a:endParaRPr lang="en-US" sz="3200" dirty="0">
              <a:solidFill>
                <a:schemeClr val="tx1"/>
              </a:solidFill>
              <a:cs typeface="Titr" pitchFamily="2" charset="-78"/>
            </a:endParaRPr>
          </a:p>
        </p:txBody>
      </p:sp>
      <p:sp>
        <p:nvSpPr>
          <p:cNvPr id="4" name="Title 1"/>
          <p:cNvSpPr txBox="1">
            <a:spLocks/>
          </p:cNvSpPr>
          <p:nvPr/>
        </p:nvSpPr>
        <p:spPr>
          <a:xfrm>
            <a:off x="3109602" y="692696"/>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((تعریف شدگی کالبدی فضاها ))</a:t>
            </a:r>
            <a:endParaRPr lang="fa-IR" sz="24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Title 1"/>
          <p:cNvSpPr txBox="1">
            <a:spLocks/>
          </p:cNvSpPr>
          <p:nvPr/>
        </p:nvSpPr>
        <p:spPr>
          <a:xfrm>
            <a:off x="3681474" y="1501162"/>
            <a:ext cx="5064898" cy="1117765"/>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1800" dirty="0" smtClean="0">
                <a:solidFill>
                  <a:schemeClr val="accent2">
                    <a:lumMod val="50000"/>
                  </a:schemeClr>
                </a:solidFill>
                <a:cs typeface="Titr" pitchFamily="2" charset="-78"/>
              </a:rPr>
              <a:t>مرکز محله کلپا دارای تعریف شدگی کالبدی و فاقد پیچیدگی بلوکی بوده و اکثر نماهای اصلی بناها رو به سمت مرکز محله بوده(چشمان مرکز محله)که این مطلب عامل مهمی در تامین امنیت مرکز محله خواهد بود.</a:t>
            </a:r>
            <a:endParaRPr lang="fa-IR" sz="1800" dirty="0">
              <a:solidFill>
                <a:schemeClr val="accent2">
                  <a:lumMod val="50000"/>
                </a:schemeClr>
              </a:solidFill>
              <a:cs typeface="Titr" pitchFamily="2" charset="-78"/>
            </a:endParaRPr>
          </a:p>
        </p:txBody>
      </p: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904482492"/>
      </p:ext>
    </p:extLst>
  </p:cSld>
  <p:clrMapOvr>
    <a:masterClrMapping/>
  </p:clrMapOvr>
  <p:transition spd="slow">
    <p:cov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215" y="4108439"/>
            <a:ext cx="5564319" cy="765732"/>
          </a:xfrm>
        </p:spPr>
        <p:txBody>
          <a:bodyPr/>
          <a:lstStyle/>
          <a:p>
            <a:r>
              <a:rPr lang="fa-IR" dirty="0" smtClean="0">
                <a:solidFill>
                  <a:schemeClr val="accent2">
                    <a:lumMod val="50000"/>
                  </a:schemeClr>
                </a:solidFill>
                <a:latin typeface="Arial" pitchFamily="34" charset="0"/>
                <a:cs typeface="Arial" pitchFamily="34" charset="0"/>
              </a:rPr>
              <a:t>وجود عقب نشینی بناها در مرکز محله کلپا  و فضاهای پنهان شده به وسیله پوشش گیاهی امکان کاهش امنیت فضای مرکز محله را به خصوص در هنگام شب ممکن است ایجاد نماید.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a:xfrm>
            <a:off x="395536" y="476672"/>
            <a:ext cx="8305800" cy="561996"/>
          </a:xfrm>
        </p:spPr>
        <p:txBody>
          <a:bodyPr/>
          <a:lstStyle/>
          <a:p>
            <a:r>
              <a:rPr lang="fa-IR" sz="3200" dirty="0" smtClean="0">
                <a:solidFill>
                  <a:schemeClr val="tx1"/>
                </a:solidFill>
                <a:cs typeface="Titr" pitchFamily="2" charset="-78"/>
              </a:rPr>
              <a:t>پرهیز از موانع و مکان های پنهان شده در فضا</a:t>
            </a:r>
            <a:endParaRPr lang="en-US" sz="3200" dirty="0">
              <a:solidFill>
                <a:schemeClr val="tx1"/>
              </a:solidFill>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268760"/>
            <a:ext cx="2376264" cy="232813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189672"/>
            <a:ext cx="3156529" cy="23733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199593"/>
            <a:ext cx="3215822" cy="2373300"/>
          </a:xfrm>
          <a:prstGeom prst="rect">
            <a:avLst/>
          </a:prstGeom>
        </p:spPr>
      </p:pic>
      <p:cxnSp>
        <p:nvCxnSpPr>
          <p:cNvPr id="8" name="Straight Arrow Connector 7"/>
          <p:cNvCxnSpPr/>
          <p:nvPr/>
        </p:nvCxnSpPr>
        <p:spPr>
          <a:xfrm flipH="1">
            <a:off x="4355976" y="2276872"/>
            <a:ext cx="25202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7596336" y="2780928"/>
            <a:ext cx="0" cy="12961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5272" y="1196752"/>
            <a:ext cx="8305800" cy="1143000"/>
          </a:xfrm>
        </p:spPr>
        <p:txBody>
          <a:bodyPr/>
          <a:lstStyle/>
          <a:p>
            <a:r>
              <a:rPr lang="fa-IR" dirty="0" smtClean="0">
                <a:solidFill>
                  <a:schemeClr val="accent2">
                    <a:lumMod val="50000"/>
                  </a:schemeClr>
                </a:solidFill>
                <a:latin typeface="Arial" pitchFamily="34" charset="0"/>
                <a:cs typeface="Arial" pitchFamily="34" charset="0"/>
              </a:rPr>
              <a:t>می توان برای تقویت هر چه بیشتر امنیت محله با ایجاد فضاهای خودمانی ساکنین را ترغیب به حضور در فضا و افزایش تعاملات اجتماعی نموده و نقش مشارکت مردمی را در تامین امنیت پر رنگ تر نمود.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5020332" y="332656"/>
            <a:ext cx="3640740" cy="646331"/>
          </a:xfrm>
          <a:prstGeom prst="rect">
            <a:avLst/>
          </a:prstGeom>
        </p:spPr>
        <p:txBody>
          <a:bodyPr wrap="none">
            <a:spAutoFit/>
          </a:bodyPr>
          <a:lstStyle/>
          <a:p>
            <a:pPr lvl="0" algn="justLow" defTabSz="1280160" rtl="1">
              <a:defRPr/>
            </a:pPr>
            <a:r>
              <a:rPr lang="fa-IR" sz="3600" b="1" dirty="0" smtClean="0">
                <a:solidFill>
                  <a:srgbClr val="000000"/>
                </a:solidFill>
                <a:latin typeface="Times New Roman"/>
                <a:ea typeface="Times New Roman"/>
                <a:cs typeface="B Nazanin"/>
              </a:rPr>
              <a:t>میزان </a:t>
            </a:r>
            <a:r>
              <a:rPr lang="fa-IR" sz="3600" b="1" dirty="0">
                <a:solidFill>
                  <a:srgbClr val="000000"/>
                </a:solidFill>
                <a:latin typeface="Times New Roman"/>
                <a:ea typeface="Times New Roman"/>
                <a:cs typeface="B Nazanin"/>
              </a:rPr>
              <a:t>نظارت </a:t>
            </a:r>
            <a:r>
              <a:rPr lang="fa-IR" sz="3600" b="1" dirty="0" smtClean="0">
                <a:solidFill>
                  <a:srgbClr val="000000"/>
                </a:solidFill>
                <a:latin typeface="Times New Roman"/>
                <a:ea typeface="Times New Roman"/>
                <a:cs typeface="B Nazanin"/>
              </a:rPr>
              <a:t>اجتماعی</a:t>
            </a:r>
            <a:endParaRPr lang="en-US" sz="3600" b="1" dirty="0">
              <a:solidFill>
                <a:prstClr val="white"/>
              </a:solidFill>
              <a:latin typeface="Times New Roman"/>
              <a:ea typeface="Times New Roman"/>
              <a:cs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420888"/>
            <a:ext cx="5221030" cy="38851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336754484"/>
              </p:ext>
            </p:extLst>
          </p:nvPr>
        </p:nvGraphicFramePr>
        <p:xfrm>
          <a:off x="323528" y="620688"/>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algn="r"/>
                      <a:endParaRPr lang="fa-IR" sz="2800" dirty="0" smtClean="0"/>
                    </a:p>
                    <a:p>
                      <a:pPr marL="0" marR="0" algn="justLow" rtl="1">
                        <a:spcBef>
                          <a:spcPts val="0"/>
                        </a:spcBef>
                        <a:spcAft>
                          <a:spcPts val="0"/>
                        </a:spcAft>
                      </a:pPr>
                      <a:r>
                        <a:rPr lang="fa-IR" sz="2400" dirty="0" smtClean="0">
                          <a:solidFill>
                            <a:srgbClr val="000000"/>
                          </a:solidFill>
                          <a:latin typeface="Times New Roman"/>
                          <a:ea typeface="Times New Roman"/>
                          <a:cs typeface="B Nazanin"/>
                        </a:rPr>
                        <a:t>- تعریف شدگی حریم پیاده و سواره.</a:t>
                      </a:r>
                      <a:endParaRPr lang="en-US" sz="24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-تناسب مبلمان‌های شهری با فضاهای شهری.</a:t>
                      </a:r>
                      <a:endParaRPr lang="en-US" sz="24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-میزان آسایش اقلیمی.</a:t>
                      </a:r>
                      <a:endParaRPr lang="en-US" sz="24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-میزان کاربری های عمومی با مساحت بالا.(کاربری فضای سبز و ورزشی و ...)</a:t>
                      </a:r>
                      <a:endParaRPr lang="en-US" sz="2400" dirty="0" smtClean="0">
                        <a:latin typeface="Times New Roman"/>
                        <a:ea typeface="Times New Roman"/>
                        <a:cs typeface="Arial"/>
                      </a:endParaRPr>
                    </a:p>
                    <a:p>
                      <a:pPr algn="ctr"/>
                      <a:endParaRPr lang="fa-IR" sz="2000" baseline="0" dirty="0" smtClean="0"/>
                    </a:p>
                    <a:p>
                      <a:pPr algn="ctr"/>
                      <a:endParaRPr lang="fa-IR" sz="2000" dirty="0" smtClean="0"/>
                    </a:p>
                    <a:p>
                      <a:pPr algn="ctr"/>
                      <a:endParaRPr lang="fa-IR" sz="2000" dirty="0" smtClean="0"/>
                    </a:p>
                  </a:txBody>
                  <a:tcPr/>
                </a:tc>
                <a:tc>
                  <a:txBody>
                    <a:bodyPr/>
                    <a:lstStyle/>
                    <a:p>
                      <a:endParaRPr lang="fa-IR" sz="2400" dirty="0" smtClean="0"/>
                    </a:p>
                    <a:p>
                      <a:pPr algn="ctr"/>
                      <a:endParaRPr lang="fa-IR" sz="3600" dirty="0" smtClean="0"/>
                    </a:p>
                    <a:p>
                      <a:pPr marL="0" marR="0" algn="justLow" rtl="1">
                        <a:spcBef>
                          <a:spcPts val="0"/>
                        </a:spcBef>
                        <a:spcAft>
                          <a:spcPts val="0"/>
                        </a:spcAft>
                      </a:pPr>
                      <a:r>
                        <a:rPr lang="fa-IR" sz="3200" dirty="0" smtClean="0"/>
                        <a:t>                </a:t>
                      </a:r>
                      <a:r>
                        <a:rPr lang="fa-IR" sz="3600" dirty="0" smtClean="0">
                          <a:solidFill>
                            <a:srgbClr val="000000"/>
                          </a:solidFill>
                          <a:latin typeface="Times New Roman"/>
                          <a:ea typeface="Times New Roman"/>
                          <a:cs typeface="B Nazanin"/>
                        </a:rPr>
                        <a:t>ایمنی</a:t>
                      </a:r>
                      <a:endParaRPr lang="en-US" sz="3600" dirty="0" smtClean="0">
                        <a:latin typeface="Times New Roman"/>
                        <a:ea typeface="Times New Roman"/>
                        <a:cs typeface="Arial"/>
                      </a:endParaRPr>
                    </a:p>
                    <a:p>
                      <a:pPr marL="0" marR="0" algn="justLow" rtl="1">
                        <a:spcBef>
                          <a:spcPts val="0"/>
                        </a:spcBef>
                        <a:spcAft>
                          <a:spcPts val="0"/>
                        </a:spcAft>
                      </a:pPr>
                      <a:r>
                        <a:rPr lang="fa-IR" sz="2400" i="1" dirty="0" smtClean="0">
                          <a:solidFill>
                            <a:srgbClr val="000000"/>
                          </a:solidFill>
                          <a:latin typeface="Times New Roman"/>
                          <a:ea typeface="Times New Roman"/>
                          <a:cs typeface="B Nazanin"/>
                        </a:rPr>
                        <a:t>(کیفیتی که در ارتباط با اتفاقات ناشی از حوادث مترقبه و غیر مترقبه ارزیابی می شود.)</a:t>
                      </a:r>
                      <a:endParaRPr lang="en-US" sz="2400" dirty="0" smtClean="0">
                        <a:latin typeface="Times New Roman"/>
                        <a:ea typeface="Times New Roman"/>
                        <a:cs typeface="Arial"/>
                      </a:endParaRPr>
                    </a:p>
                    <a:p>
                      <a:endParaRPr lang="fa-IR" sz="2400" dirty="0" smtClean="0"/>
                    </a:p>
                    <a:p>
                      <a:pPr algn="ctr"/>
                      <a:r>
                        <a:rPr lang="fa-IR" sz="2400" dirty="0" smtClean="0"/>
                        <a:t> </a:t>
                      </a:r>
                    </a:p>
                    <a:p>
                      <a:pPr algn="ctr"/>
                      <a:endParaRPr lang="fa-IR" sz="2400" dirty="0" smtClean="0"/>
                    </a:p>
                  </a:txBody>
                  <a:tcPr/>
                </a:tc>
              </a:tr>
            </a:tbl>
          </a:graphicData>
        </a:graphic>
      </p:graphicFrame>
    </p:spTree>
    <p:extLst>
      <p:ext uri="{BB962C8B-B14F-4D97-AF65-F5344CB8AC3E}">
        <p14:creationId xmlns:p14="http://schemas.microsoft.com/office/powerpoint/2010/main" val="1423869150"/>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r>
              <a:rPr lang="fa-IR" dirty="0" smtClean="0">
                <a:solidFill>
                  <a:schemeClr val="tx1"/>
                </a:solidFill>
                <a:cs typeface="Titr" pitchFamily="2" charset="-78"/>
              </a:rPr>
              <a:t>نن</a:t>
            </a:r>
            <a:endParaRPr lang="en-US" dirty="0">
              <a:solidFill>
                <a:schemeClr val="tx1"/>
              </a:solidFill>
              <a:cs typeface="Titr" pitchFamily="2" charset="-78"/>
            </a:endParaRPr>
          </a:p>
        </p:txBody>
      </p:sp>
      <p:sp>
        <p:nvSpPr>
          <p:cNvPr id="5" name="Rectangle 4"/>
          <p:cNvSpPr/>
          <p:nvPr/>
        </p:nvSpPr>
        <p:spPr>
          <a:xfrm>
            <a:off x="2627784" y="2348880"/>
            <a:ext cx="3456384" cy="2520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a-IR" sz="4800" dirty="0" smtClean="0"/>
              <a:t>فضا</a:t>
            </a:r>
            <a:endParaRPr lang="en-US" sz="4800" dirty="0"/>
          </a:p>
        </p:txBody>
      </p:sp>
      <p:cxnSp>
        <p:nvCxnSpPr>
          <p:cNvPr id="8" name="Straight Arrow Connector 7"/>
          <p:cNvCxnSpPr>
            <a:stCxn id="5" idx="0"/>
          </p:cNvCxnSpPr>
          <p:nvPr/>
        </p:nvCxnSpPr>
        <p:spPr>
          <a:xfrm flipV="1">
            <a:off x="4355976" y="1484784"/>
            <a:ext cx="0" cy="8640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a:xfrm>
            <a:off x="608416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1"/>
          </p:cNvCxnSpPr>
          <p:nvPr/>
        </p:nvCxnSpPr>
        <p:spPr>
          <a:xfrm flipH="1">
            <a:off x="1763688" y="3609020"/>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5" idx="2"/>
          </p:cNvCxnSpPr>
          <p:nvPr/>
        </p:nvCxnSpPr>
        <p:spPr>
          <a:xfrm>
            <a:off x="4355976" y="4869160"/>
            <a:ext cx="0"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3779912" y="62068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محصوریت</a:t>
            </a:r>
            <a:endParaRPr lang="en-US" sz="2000" b="1" dirty="0"/>
          </a:p>
        </p:txBody>
      </p:sp>
      <p:sp>
        <p:nvSpPr>
          <p:cNvPr id="21" name="Rectangle 20"/>
          <p:cNvSpPr/>
          <p:nvPr/>
        </p:nvSpPr>
        <p:spPr>
          <a:xfrm>
            <a:off x="611560"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خط آسمان و هندسه</a:t>
            </a:r>
            <a:endParaRPr lang="en-US" sz="2000" b="1" dirty="0"/>
          </a:p>
        </p:txBody>
      </p:sp>
      <p:sp>
        <p:nvSpPr>
          <p:cNvPr id="22" name="Rectangle 21"/>
          <p:cNvSpPr/>
          <p:nvPr/>
        </p:nvSpPr>
        <p:spPr>
          <a:xfrm>
            <a:off x="6948264" y="3176972"/>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هماهنگی و وسبزینگی فضا ومزیت</a:t>
            </a:r>
            <a:endParaRPr lang="en-US" sz="2000" b="1" dirty="0"/>
          </a:p>
        </p:txBody>
      </p:sp>
      <p:sp>
        <p:nvSpPr>
          <p:cNvPr id="42" name="Rectangle 41"/>
          <p:cNvSpPr/>
          <p:nvPr/>
        </p:nvSpPr>
        <p:spPr>
          <a:xfrm>
            <a:off x="3779912" y="5661248"/>
            <a:ext cx="1152128"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t>یکپارچگی جداره ها</a:t>
            </a:r>
            <a:endParaRPr lang="en-US" sz="2000" b="1" dirty="0"/>
          </a:p>
        </p:txBody>
      </p:sp>
    </p:spTree>
    <p:extLst>
      <p:ext uri="{BB962C8B-B14F-4D97-AF65-F5344CB8AC3E}">
        <p14:creationId xmlns:p14="http://schemas.microsoft.com/office/powerpoint/2010/main" val="802677365"/>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260648"/>
            <a:ext cx="8305800" cy="1143000"/>
          </a:xfrm>
        </p:spPr>
        <p:txBody>
          <a:bodyPr/>
          <a:lstStyle/>
          <a:p>
            <a:r>
              <a:rPr lang="fa-IR" sz="2800" dirty="0" smtClean="0">
                <a:solidFill>
                  <a:schemeClr val="accent2">
                    <a:lumMod val="50000"/>
                  </a:schemeClr>
                </a:solidFill>
                <a:latin typeface="Arial" pitchFamily="34" charset="0"/>
                <a:cs typeface="Arial" pitchFamily="34" charset="0"/>
              </a:rPr>
              <a:t>تداخل حرکتی پیاده و سواره در مرکز محله کلپا عاملی در جهت کاهش ایمنی فضا</a:t>
            </a:r>
            <a:endParaRPr lang="en-US" sz="28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412776"/>
            <a:ext cx="3329757" cy="2535579"/>
          </a:xfrm>
          <a:prstGeom prst="rect">
            <a:avLst/>
          </a:prstGeom>
          <a:ln/>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11853"/>
            <a:ext cx="3412956" cy="2535579"/>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945" y="4149080"/>
            <a:ext cx="3369824" cy="2521159"/>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71" y="4149080"/>
            <a:ext cx="3449391" cy="25552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7744" y="265212"/>
            <a:ext cx="8305800" cy="1143000"/>
          </a:xfrm>
        </p:spPr>
        <p:txBody>
          <a:bodyPr/>
          <a:lstStyle/>
          <a:p>
            <a:r>
              <a:rPr lang="fa-IR" sz="2400" dirty="0" smtClean="0">
                <a:solidFill>
                  <a:schemeClr val="accent2">
                    <a:lumMod val="50000"/>
                  </a:schemeClr>
                </a:solidFill>
                <a:latin typeface="Arial" pitchFamily="34" charset="0"/>
                <a:cs typeface="Arial" pitchFamily="34" charset="0"/>
              </a:rPr>
              <a:t>-عدم تعریف شدگی حریم پیاده و سواره</a:t>
            </a:r>
            <a:endParaRPr lang="en-US" sz="2400"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sp>
        <p:nvSpPr>
          <p:cNvPr id="4" name="Rectangle 3"/>
          <p:cNvSpPr/>
          <p:nvPr/>
        </p:nvSpPr>
        <p:spPr>
          <a:xfrm>
            <a:off x="4139952" y="836712"/>
            <a:ext cx="4572000" cy="830997"/>
          </a:xfrm>
          <a:prstGeom prst="rect">
            <a:avLst/>
          </a:prstGeom>
        </p:spPr>
        <p:txBody>
          <a:bodyPr>
            <a:spAutoFit/>
          </a:bodyPr>
          <a:lstStyle/>
          <a:p>
            <a:pPr algn="justLow" rtl="1"/>
            <a:r>
              <a:rPr lang="fa-IR" sz="2400" dirty="0" smtClean="0">
                <a:solidFill>
                  <a:schemeClr val="accent2">
                    <a:lumMod val="50000"/>
                  </a:schemeClr>
                </a:solidFill>
                <a:latin typeface="Times New Roman"/>
                <a:ea typeface="Times New Roman"/>
                <a:cs typeface="B Nazanin"/>
              </a:rPr>
              <a:t>-نبود </a:t>
            </a:r>
            <a:r>
              <a:rPr lang="fa-IR" sz="2400" dirty="0">
                <a:solidFill>
                  <a:schemeClr val="accent2">
                    <a:lumMod val="50000"/>
                  </a:schemeClr>
                </a:solidFill>
                <a:latin typeface="Times New Roman"/>
                <a:ea typeface="Times New Roman"/>
                <a:cs typeface="B Nazanin"/>
              </a:rPr>
              <a:t>کاربری های عمومی با مساحت بالا.(کاربری فضای سبز و ورزشی و ...)</a:t>
            </a:r>
            <a:endParaRPr lang="en-US" sz="2400" dirty="0">
              <a:solidFill>
                <a:schemeClr val="accent2">
                  <a:lumMod val="50000"/>
                </a:schemeClr>
              </a:solidFill>
              <a:latin typeface="Times New Roman"/>
              <a:ea typeface="Times New Roman"/>
              <a:cs typeface="Arial"/>
            </a:endParaRPr>
          </a:p>
        </p:txBody>
      </p:sp>
      <p:sp>
        <p:nvSpPr>
          <p:cNvPr id="5" name="Left Brace 4"/>
          <p:cNvSpPr/>
          <p:nvPr/>
        </p:nvSpPr>
        <p:spPr>
          <a:xfrm>
            <a:off x="3779912" y="404664"/>
            <a:ext cx="360040" cy="126304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9" name="Straight Arrow Connector 8"/>
          <p:cNvCxnSpPr/>
          <p:nvPr/>
        </p:nvCxnSpPr>
        <p:spPr>
          <a:xfrm flipH="1">
            <a:off x="2771800" y="1036186"/>
            <a:ext cx="86409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1692696" y="662300"/>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کاهش ایمنی مرکز محله</a:t>
            </a:r>
            <a:endParaRPr lang="fa-IR" sz="2400" dirty="0">
              <a:solidFill>
                <a:schemeClr val="accent2">
                  <a:lumMod val="50000"/>
                </a:schemeClr>
              </a:solidFill>
              <a:cs typeface="Titr" pitchFamily="2" charset="-78"/>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496" y="1772816"/>
            <a:ext cx="2699792" cy="2055867"/>
          </a:xfrm>
          <a:prstGeom prst="rect">
            <a:avLst/>
          </a:prstGeom>
          <a:ln/>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138" y="4293096"/>
            <a:ext cx="2753635" cy="2055866"/>
          </a:xfrm>
          <a:prstGeom prst="rect">
            <a:avLst/>
          </a:prstGeom>
        </p:spPr>
        <p:style>
          <a:lnRef idx="2">
            <a:schemeClr val="dk1"/>
          </a:lnRef>
          <a:fillRef idx="1">
            <a:schemeClr val="lt1"/>
          </a:fillRef>
          <a:effectRef idx="0">
            <a:schemeClr val="dk1"/>
          </a:effectRef>
          <a:fontRef idx="minor">
            <a:schemeClr val="dk1"/>
          </a:fontRef>
        </p:style>
      </p:pic>
      <p:sp>
        <p:nvSpPr>
          <p:cNvPr id="14" name="Title 1"/>
          <p:cNvSpPr txBox="1">
            <a:spLocks/>
          </p:cNvSpPr>
          <p:nvPr/>
        </p:nvSpPr>
        <p:spPr>
          <a:xfrm>
            <a:off x="359532" y="2800749"/>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 است ترافیک عبوری از مرکز محله حذف شود زیرا آرامش مرکز محله را کاهش میدهد.</a:t>
            </a:r>
            <a:endParaRPr lang="fa-IR" sz="2400" dirty="0">
              <a:solidFill>
                <a:schemeClr val="accent2">
                  <a:lumMod val="50000"/>
                </a:schemeClr>
              </a:solidFill>
              <a:cs typeface="Titr" pitchFamily="2" charset="-78"/>
            </a:endParaRPr>
          </a:p>
        </p:txBody>
      </p:sp>
      <p:sp>
        <p:nvSpPr>
          <p:cNvPr id="15" name="Title 1"/>
          <p:cNvSpPr txBox="1">
            <a:spLocks/>
          </p:cNvSpPr>
          <p:nvPr/>
        </p:nvSpPr>
        <p:spPr>
          <a:xfrm>
            <a:off x="462519" y="4361831"/>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بهتر است به وسیله کف پوش و موانع جداکننده مسیر های سواره و پیاده از هم تفکیک شده و معبر مرکز محله آرام سازی شود.</a:t>
            </a:r>
            <a:endParaRPr lang="fa-IR" sz="2400" dirty="0">
              <a:solidFill>
                <a:schemeClr val="accent2">
                  <a:lumMod val="50000"/>
                </a:schemeClr>
              </a:solidFill>
              <a:cs typeface="Titr" pitchFamily="2" charset="-78"/>
            </a:endParaRPr>
          </a:p>
        </p:txBody>
      </p:sp>
      <p:sp>
        <p:nvSpPr>
          <p:cNvPr id="17" name="Title 1"/>
          <p:cNvSpPr txBox="1">
            <a:spLocks/>
          </p:cNvSpPr>
          <p:nvPr/>
        </p:nvSpPr>
        <p:spPr>
          <a:xfrm>
            <a:off x="611560" y="5571049"/>
            <a:ext cx="4824536" cy="43859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با کاهش ترافیک عبوری از مرکز محله آلودگی صوتی نیز کاهش پیدا می کند.</a:t>
            </a:r>
            <a:endParaRPr lang="fa-IR" sz="2400" dirty="0">
              <a:solidFill>
                <a:schemeClr val="accent2">
                  <a:lumMod val="50000"/>
                </a:schemeClr>
              </a:solidFill>
              <a:cs typeface="Titr" pitchFamily="2" charset="-78"/>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260648"/>
            <a:ext cx="8305800" cy="1143000"/>
          </a:xfrm>
        </p:spPr>
        <p:txBody>
          <a:bodyPr/>
          <a:lstStyle/>
          <a:p>
            <a:r>
              <a:rPr lang="fa-IR" dirty="0" smtClean="0">
                <a:solidFill>
                  <a:schemeClr val="accent2">
                    <a:lumMod val="50000"/>
                  </a:schemeClr>
                </a:solidFill>
                <a:latin typeface="Arial" pitchFamily="34" charset="0"/>
                <a:cs typeface="Arial" pitchFamily="34" charset="0"/>
              </a:rPr>
              <a:t>عدم وجود پوشش گیاهی و فضاهای سبز در مرکز محله آسایش اقلیمی را کاهش داده و عاملی در جهت کاهش ایمنی فضا می 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196752"/>
            <a:ext cx="6768619" cy="50911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731982828"/>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algn="r"/>
                      <a:endParaRPr lang="fa-IR" sz="2800" dirty="0" smtClean="0"/>
                    </a:p>
                    <a:p>
                      <a:pPr algn="ctr"/>
                      <a:endParaRPr lang="fa-IR" sz="2000" dirty="0" smtClean="0"/>
                    </a:p>
                    <a:p>
                      <a:pPr algn="ctr"/>
                      <a:endParaRPr lang="fa-IR" sz="2000" dirty="0" smtClean="0"/>
                    </a:p>
                    <a:p>
                      <a:pPr marL="0" marR="0" algn="justLow" rtl="1">
                        <a:spcBef>
                          <a:spcPts val="0"/>
                        </a:spcBef>
                        <a:spcAft>
                          <a:spcPts val="0"/>
                        </a:spcAft>
                      </a:pPr>
                      <a:r>
                        <a:rPr lang="fa-IR" sz="2400" dirty="0" smtClean="0">
                          <a:solidFill>
                            <a:srgbClr val="000000"/>
                          </a:solidFill>
                          <a:latin typeface="Times New Roman"/>
                          <a:ea typeface="Times New Roman"/>
                          <a:cs typeface="B Nazanin"/>
                        </a:rPr>
                        <a:t>-وجود قرارگاه های رفتاری.</a:t>
                      </a:r>
                      <a:endParaRPr lang="en-US" sz="24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-میزان دخالت کاربران در ظاهر فضاهای شهری.</a:t>
                      </a:r>
                      <a:endParaRPr lang="fa-IR" sz="2000" dirty="0" smtClean="0">
                        <a:solidFill>
                          <a:schemeClr val="dk1"/>
                        </a:solidFill>
                        <a:latin typeface="+mn-lt"/>
                        <a:ea typeface="+mn-ea"/>
                        <a:cs typeface="+mn-cs"/>
                      </a:endParaRPr>
                    </a:p>
                    <a:p>
                      <a:pPr marL="0" marR="0" algn="justLow" rtl="1">
                        <a:spcBef>
                          <a:spcPts val="0"/>
                        </a:spcBef>
                        <a:spcAft>
                          <a:spcPts val="0"/>
                        </a:spcAft>
                      </a:pPr>
                      <a:endParaRPr lang="en-US" sz="2400" dirty="0" smtClean="0">
                        <a:latin typeface="Times New Roman"/>
                        <a:ea typeface="Times New Roman"/>
                        <a:cs typeface="Arial"/>
                      </a:endParaRPr>
                    </a:p>
                  </a:txBody>
                  <a:tcPr/>
                </a:tc>
                <a:tc>
                  <a:txBody>
                    <a:bodyPr/>
                    <a:lstStyle/>
                    <a:p>
                      <a:endParaRPr lang="fa-IR" sz="2400" dirty="0" smtClean="0"/>
                    </a:p>
                    <a:p>
                      <a:pPr algn="ctr"/>
                      <a:endParaRPr lang="fa-IR" sz="3600" dirty="0" smtClean="0"/>
                    </a:p>
                    <a:p>
                      <a:endParaRPr lang="fa-IR" sz="2400" dirty="0" smtClean="0"/>
                    </a:p>
                    <a:p>
                      <a:pPr algn="ctr"/>
                      <a:r>
                        <a:rPr lang="fa-IR" sz="3200" dirty="0" smtClean="0"/>
                        <a:t> </a:t>
                      </a:r>
                      <a:r>
                        <a:rPr lang="fa-IR" sz="3200" dirty="0" smtClean="0">
                          <a:solidFill>
                            <a:srgbClr val="000000"/>
                          </a:solidFill>
                          <a:latin typeface="Times New Roman"/>
                          <a:ea typeface="Times New Roman"/>
                          <a:cs typeface="B Nazanin"/>
                        </a:rPr>
                        <a:t>رنگ تعلق</a:t>
                      </a:r>
                      <a:endParaRPr lang="en-US" sz="3200" dirty="0" smtClean="0">
                        <a:latin typeface="Times New Roman"/>
                        <a:ea typeface="Times New Roman"/>
                        <a:cs typeface="Arial"/>
                      </a:endParaRPr>
                    </a:p>
                    <a:p>
                      <a:pPr marL="0" marR="0" algn="justLow" rtl="1">
                        <a:spcBef>
                          <a:spcPts val="0"/>
                        </a:spcBef>
                        <a:spcAft>
                          <a:spcPts val="0"/>
                        </a:spcAft>
                      </a:pPr>
                      <a:r>
                        <a:rPr lang="fa-IR" sz="2400" i="1" dirty="0" smtClean="0">
                          <a:solidFill>
                            <a:srgbClr val="000000"/>
                          </a:solidFill>
                          <a:latin typeface="Times New Roman"/>
                          <a:ea typeface="Times New Roman"/>
                          <a:cs typeface="B Nazanin"/>
                        </a:rPr>
                        <a:t>(کیفیتی </a:t>
                      </a:r>
                      <a:r>
                        <a:rPr lang="fa-IR" sz="2400" b="1" i="1" dirty="0" smtClean="0">
                          <a:solidFill>
                            <a:srgbClr val="000000"/>
                          </a:solidFill>
                          <a:latin typeface="Times New Roman"/>
                          <a:ea typeface="Times New Roman"/>
                          <a:cs typeface="B Nazanin"/>
                        </a:rPr>
                        <a:t>که</a:t>
                      </a:r>
                      <a:r>
                        <a:rPr lang="fa-IR" sz="2400" i="1" dirty="0" smtClean="0">
                          <a:solidFill>
                            <a:srgbClr val="000000"/>
                          </a:solidFill>
                          <a:latin typeface="Times New Roman"/>
                          <a:ea typeface="Times New Roman"/>
                          <a:cs typeface="B Nazanin"/>
                        </a:rPr>
                        <a:t> با میزان قدرت کاربران در تغییر محیط زندگی‌شان ارزیابی می شود.)</a:t>
                      </a:r>
                      <a:endParaRPr lang="en-US" sz="2400" dirty="0" smtClean="0">
                        <a:latin typeface="Times New Roman"/>
                        <a:ea typeface="Times New Roman"/>
                        <a:cs typeface="Arial"/>
                      </a:endParaRPr>
                    </a:p>
                    <a:p>
                      <a:pPr algn="ctr"/>
                      <a:endParaRPr lang="fa-IR" sz="2400" dirty="0" smtClean="0"/>
                    </a:p>
                  </a:txBody>
                  <a:tcPr/>
                </a:tc>
              </a:tr>
            </a:tbl>
          </a:graphicData>
        </a:graphic>
      </p:graphicFrame>
    </p:spTree>
    <p:extLst>
      <p:ext uri="{BB962C8B-B14F-4D97-AF65-F5344CB8AC3E}">
        <p14:creationId xmlns:p14="http://schemas.microsoft.com/office/powerpoint/2010/main" val="1836097830"/>
      </p:ext>
    </p:extLst>
  </p:cSld>
  <p:clrMapOvr>
    <a:masterClrMapping/>
  </p:clrMapOvr>
  <p:transition spd="slow">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4" name="Title 1"/>
          <p:cNvSpPr txBox="1">
            <a:spLocks/>
          </p:cNvSpPr>
          <p:nvPr/>
        </p:nvSpPr>
        <p:spPr>
          <a:xfrm>
            <a:off x="5940152" y="404664"/>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accent2">
                    <a:lumMod val="50000"/>
                  </a:schemeClr>
                </a:solidFill>
                <a:cs typeface="Titr" pitchFamily="2" charset="-78"/>
              </a:rPr>
              <a:t>میدان بوعلی</a:t>
            </a:r>
            <a:endParaRPr lang="fa-IR" sz="3600" dirty="0">
              <a:solidFill>
                <a:schemeClr val="accent2">
                  <a:lumMod val="50000"/>
                </a:schemeClr>
              </a:solidFill>
              <a:cs typeface="Titr"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41" y="893872"/>
            <a:ext cx="3651469" cy="2738602"/>
          </a:xfrm>
          <a:prstGeom prst="rect">
            <a:avLst/>
          </a:prstGeom>
        </p:spPr>
        <p:style>
          <a:lnRef idx="2">
            <a:schemeClr val="dk1"/>
          </a:lnRef>
          <a:fillRef idx="1">
            <a:schemeClr val="lt1"/>
          </a:fillRef>
          <a:effectRef idx="0">
            <a:schemeClr val="dk1"/>
          </a:effectRef>
          <a:fontRef idx="minor">
            <a:schemeClr val="dk1"/>
          </a:fontRef>
        </p:style>
      </p:pic>
      <p:sp>
        <p:nvSpPr>
          <p:cNvPr id="6" name="Title 1"/>
          <p:cNvSpPr txBox="1">
            <a:spLocks/>
          </p:cNvSpPr>
          <p:nvPr/>
        </p:nvSpPr>
        <p:spPr>
          <a:xfrm>
            <a:off x="611560" y="404664"/>
            <a:ext cx="2861070" cy="48920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dirty="0" smtClean="0">
                <a:solidFill>
                  <a:schemeClr val="accent2">
                    <a:lumMod val="50000"/>
                  </a:schemeClr>
                </a:solidFill>
                <a:cs typeface="Titr" pitchFamily="2" charset="-78"/>
              </a:rPr>
              <a:t>آرامگاه بوعلی</a:t>
            </a:r>
            <a:endParaRPr lang="fa-IR" sz="3600" dirty="0">
              <a:solidFill>
                <a:schemeClr val="accent2">
                  <a:lumMod val="50000"/>
                </a:schemeClr>
              </a:solidFill>
              <a:cs typeface="Titr" pitchFamily="2"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02" y="893872"/>
            <a:ext cx="3563888" cy="2738602"/>
          </a:xfrm>
          <a:prstGeom prst="rect">
            <a:avLst/>
          </a:prstGeom>
        </p:spPr>
        <p:style>
          <a:lnRef idx="2">
            <a:schemeClr val="dk1"/>
          </a:lnRef>
          <a:fillRef idx="1">
            <a:schemeClr val="lt1"/>
          </a:fillRef>
          <a:effectRef idx="0">
            <a:schemeClr val="dk1"/>
          </a:effectRef>
          <a:fontRef idx="minor">
            <a:schemeClr val="dk1"/>
          </a:fontRef>
        </p:style>
      </p:pic>
      <p:sp>
        <p:nvSpPr>
          <p:cNvPr id="8" name="Title 1"/>
          <p:cNvSpPr txBox="1">
            <a:spLocks noGrp="1"/>
          </p:cNvSpPr>
          <p:nvPr>
            <p:ph type="subTitle" idx="1"/>
          </p:nvPr>
        </p:nvSpPr>
        <p:spPr>
          <a:xfrm>
            <a:off x="7812360" y="4509120"/>
            <a:ext cx="1162472" cy="95404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cs typeface="Titr" pitchFamily="2" charset="-78"/>
              </a:rPr>
              <a:t>خیابان بوعلی</a:t>
            </a:r>
            <a:endParaRPr lang="fa-IR" sz="2800" dirty="0">
              <a:solidFill>
                <a:schemeClr val="accent2">
                  <a:lumMod val="50000"/>
                </a:schemeClr>
              </a:solidFill>
              <a:cs typeface="Titr" pitchFamily="2" charset="-78"/>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773" y="4149080"/>
            <a:ext cx="2763017" cy="2112294"/>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4096745"/>
            <a:ext cx="2763017" cy="2146266"/>
          </a:xfrm>
          <a:prstGeom prst="rect">
            <a:avLst/>
          </a:prstGeom>
        </p:spPr>
        <p:style>
          <a:lnRef idx="2">
            <a:schemeClr val="dk1"/>
          </a:lnRef>
          <a:fillRef idx="1">
            <a:schemeClr val="lt1"/>
          </a:fillRef>
          <a:effectRef idx="0">
            <a:schemeClr val="dk1"/>
          </a:effectRef>
          <a:fontRef idx="minor">
            <a:schemeClr val="dk1"/>
          </a:fontRef>
        </p:style>
      </p:pic>
      <p:sp>
        <p:nvSpPr>
          <p:cNvPr id="11" name="Title 1"/>
          <p:cNvSpPr txBox="1">
            <a:spLocks/>
          </p:cNvSpPr>
          <p:nvPr/>
        </p:nvSpPr>
        <p:spPr>
          <a:xfrm>
            <a:off x="818340" y="-129623"/>
            <a:ext cx="8305800" cy="561996"/>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tx1"/>
                </a:solidFill>
                <a:cs typeface="Titr" pitchFamily="2" charset="-78"/>
              </a:rPr>
              <a:t>قرارگاهای رفتاری فرا محله ای</a:t>
            </a:r>
            <a:endParaRPr lang="fa-IR" sz="2800" dirty="0">
              <a:solidFill>
                <a:schemeClr val="tx1"/>
              </a:solidFill>
              <a:cs typeface="Titr" pitchFamily="2" charset="-78"/>
            </a:endParaRPr>
          </a:p>
        </p:txBody>
      </p:sp>
    </p:spTree>
    <p:extLst>
      <p:ext uri="{BB962C8B-B14F-4D97-AF65-F5344CB8AC3E}">
        <p14:creationId xmlns:p14="http://schemas.microsoft.com/office/powerpoint/2010/main" val="2692027299"/>
      </p:ext>
    </p:extLst>
  </p:cSld>
  <p:clrMapOvr>
    <a:masterClrMapping/>
  </p:clrMapOvr>
  <p:transition spd="slow">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4802" y="36596"/>
            <a:ext cx="8305800" cy="1143000"/>
          </a:xfrm>
        </p:spPr>
        <p:txBody>
          <a:bodyPr/>
          <a:lstStyle/>
          <a:p>
            <a:r>
              <a:rPr lang="fa-IR" sz="2400" dirty="0" smtClean="0">
                <a:solidFill>
                  <a:schemeClr val="accent3">
                    <a:lumMod val="50000"/>
                  </a:schemeClr>
                </a:solidFill>
                <a:latin typeface="Arial" pitchFamily="34" charset="0"/>
                <a:cs typeface="Arial" pitchFamily="34" charset="0"/>
              </a:rPr>
              <a:t>مسجد به عنوان نماد هویت بخش و قرارگاه رفتاری مرکزمحله</a:t>
            </a:r>
            <a:endParaRPr lang="en-US" sz="24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836712"/>
            <a:ext cx="3911918" cy="261588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6" y="764538"/>
            <a:ext cx="2817292" cy="2760233"/>
          </a:xfrm>
          <a:prstGeom prst="rect">
            <a:avLst/>
          </a:prstGeom>
        </p:spPr>
        <p:style>
          <a:lnRef idx="2">
            <a:schemeClr val="dk1"/>
          </a:lnRef>
          <a:fillRef idx="1">
            <a:schemeClr val="lt1"/>
          </a:fillRef>
          <a:effectRef idx="0">
            <a:schemeClr val="dk1"/>
          </a:effectRef>
          <a:fontRef idx="minor">
            <a:schemeClr val="dk1"/>
          </a:fontRef>
        </p:style>
      </p:pic>
      <p:cxnSp>
        <p:nvCxnSpPr>
          <p:cNvPr id="9" name="Elbow Connector 8"/>
          <p:cNvCxnSpPr/>
          <p:nvPr/>
        </p:nvCxnSpPr>
        <p:spPr>
          <a:xfrm>
            <a:off x="2092214" y="1165741"/>
            <a:ext cx="2695810" cy="947903"/>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Subtitle 2"/>
          <p:cNvSpPr txBox="1">
            <a:spLocks/>
          </p:cNvSpPr>
          <p:nvPr/>
        </p:nvSpPr>
        <p:spPr>
          <a:xfrm>
            <a:off x="308667" y="3524771"/>
            <a:ext cx="9036496" cy="64807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3">
                    <a:lumMod val="50000"/>
                  </a:schemeClr>
                </a:solidFill>
                <a:latin typeface="Arial" pitchFamily="34" charset="0"/>
                <a:cs typeface="Arial" pitchFamily="34" charset="0"/>
              </a:rPr>
              <a:t>درختان کهنسال به عنوان نماد هویت بخش وقرارگاه رفتاری مرکزمحله</a:t>
            </a:r>
            <a:endParaRPr lang="en-US" sz="2400" dirty="0">
              <a:solidFill>
                <a:schemeClr val="accent3">
                  <a:lumMod val="50000"/>
                </a:schemeClr>
              </a:solidFill>
              <a:latin typeface="Arial"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24" y="4077072"/>
            <a:ext cx="2817292" cy="2553463"/>
          </a:xfrm>
          <a:prstGeom prst="rect">
            <a:avLst/>
          </a:prstGeom>
        </p:spPr>
        <p:style>
          <a:lnRef idx="2">
            <a:schemeClr val="dk1"/>
          </a:lnRef>
          <a:fillRef idx="1">
            <a:schemeClr val="lt1"/>
          </a:fillRef>
          <a:effectRef idx="0">
            <a:schemeClr val="dk1"/>
          </a:effectRef>
          <a:fontRef idx="minor">
            <a:schemeClr val="dk1"/>
          </a:fontRef>
        </p:style>
      </p:pic>
      <p:sp>
        <p:nvSpPr>
          <p:cNvPr id="12" name="Oval 11"/>
          <p:cNvSpPr/>
          <p:nvPr/>
        </p:nvSpPr>
        <p:spPr>
          <a:xfrm>
            <a:off x="1979712" y="4941168"/>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79712" y="5337779"/>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915" y="4014648"/>
            <a:ext cx="3888191" cy="2615887"/>
          </a:xfrm>
          <a:prstGeom prst="rect">
            <a:avLst/>
          </a:prstGeom>
        </p:spPr>
        <p:style>
          <a:lnRef idx="2">
            <a:schemeClr val="dk1"/>
          </a:lnRef>
          <a:fillRef idx="1">
            <a:schemeClr val="lt1"/>
          </a:fillRef>
          <a:effectRef idx="0">
            <a:schemeClr val="dk1"/>
          </a:effectRef>
          <a:fontRef idx="minor">
            <a:schemeClr val="dk1"/>
          </a:fontRef>
        </p:style>
      </p:pic>
      <p:cxnSp>
        <p:nvCxnSpPr>
          <p:cNvPr id="16" name="Straight Arrow Connector 15"/>
          <p:cNvCxnSpPr>
            <a:stCxn id="13" idx="7"/>
          </p:cNvCxnSpPr>
          <p:nvPr/>
        </p:nvCxnSpPr>
        <p:spPr>
          <a:xfrm>
            <a:off x="2075738" y="5358870"/>
            <a:ext cx="3864414" cy="509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01918421"/>
      </p:ext>
    </p:extLst>
  </p:cSld>
  <p:clrMapOvr>
    <a:masterClrMapping/>
  </p:clrMapOvr>
  <p:transition spd="slow">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32656"/>
            <a:ext cx="8305800" cy="1143000"/>
          </a:xfrm>
        </p:spPr>
        <p:txBody>
          <a:bodyPr/>
          <a:lstStyle/>
          <a:p>
            <a:r>
              <a:rPr lang="fa-IR" dirty="0" smtClean="0">
                <a:solidFill>
                  <a:schemeClr val="accent2">
                    <a:lumMod val="50000"/>
                  </a:schemeClr>
                </a:solidFill>
                <a:latin typeface="Arial" pitchFamily="34" charset="0"/>
                <a:cs typeface="Arial" pitchFamily="34" charset="0"/>
              </a:rPr>
              <a:t>عنصر شاخص بصری (نشانه)مرکز محله مسجد و بنای معماری با ارزش تاریخی است که واجد خصوصیت رنگ تعلق برای ساکنان محله میباشد.</a:t>
            </a:r>
            <a:endParaRPr lang="en-US" dirty="0">
              <a:solidFill>
                <a:schemeClr val="accent2">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268760"/>
            <a:ext cx="3771803" cy="2826535"/>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284428"/>
            <a:ext cx="3759971" cy="2810867"/>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306" y="4271423"/>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8" name="Elbow Connector 7"/>
          <p:cNvCxnSpPr/>
          <p:nvPr/>
        </p:nvCxnSpPr>
        <p:spPr>
          <a:xfrm flipV="1">
            <a:off x="4932040" y="2924944"/>
            <a:ext cx="2448272" cy="158417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Elbow Connector 9"/>
          <p:cNvCxnSpPr/>
          <p:nvPr/>
        </p:nvCxnSpPr>
        <p:spPr>
          <a:xfrm rot="16200000" flipV="1">
            <a:off x="2097431" y="3167265"/>
            <a:ext cx="2952328" cy="246768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1634539"/>
      </p:ext>
    </p:extLst>
  </p:cSld>
  <p:clrMapOvr>
    <a:masterClrMapping/>
  </p:clrMapOvr>
  <p:transition spd="slow">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332656"/>
            <a:ext cx="8305800" cy="1143000"/>
          </a:xfrm>
        </p:spPr>
        <p:txBody>
          <a:bodyPr/>
          <a:lstStyle/>
          <a:p>
            <a:r>
              <a:rPr lang="fa-IR" dirty="0" smtClean="0">
                <a:solidFill>
                  <a:schemeClr val="accent2">
                    <a:lumMod val="50000"/>
                  </a:schemeClr>
                </a:solidFill>
                <a:latin typeface="Arial" pitchFamily="34" charset="0"/>
                <a:cs typeface="Arial" pitchFamily="34" charset="0"/>
              </a:rPr>
              <a:t>تعلق مرکز محله به تمام ساکنین به یک اندازه امکان فعالیت مشترک میان تمام ساکنان در عرصه عمومی را ایجاد نموده فضائی خودمانی را ایجاد نموده و رنگ تعلق را برای ساکنان ایجاد می نماید.</a:t>
            </a:r>
            <a:endParaRPr lang="en-US" dirty="0">
              <a:solidFill>
                <a:schemeClr val="accent2">
                  <a:lumMod val="50000"/>
                </a:schemeClr>
              </a:solidFill>
              <a:latin typeface="Arial" pitchFamily="34" charset="0"/>
              <a:cs typeface="Arial" pitchFamily="34" charset="0"/>
            </a:endParaRPr>
          </a:p>
        </p:txBody>
      </p:sp>
      <p:sp>
        <p:nvSpPr>
          <p:cNvPr id="4" name="Title 3"/>
          <p:cNvSpPr>
            <a:spLocks noGrp="1"/>
          </p:cNvSpPr>
          <p:nvPr>
            <p:ph type="ctr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700808"/>
            <a:ext cx="6199981" cy="43202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04664"/>
            <a:ext cx="8305800" cy="1143000"/>
          </a:xfrm>
        </p:spPr>
        <p:txBody>
          <a:bodyPr/>
          <a:lstStyle/>
          <a:p>
            <a:r>
              <a:rPr lang="fa-IR" sz="2800" dirty="0" smtClean="0">
                <a:solidFill>
                  <a:schemeClr val="tx1"/>
                </a:solidFill>
                <a:latin typeface="Arial" pitchFamily="34" charset="0"/>
                <a:cs typeface="Arial" pitchFamily="34" charset="0"/>
              </a:rPr>
              <a:t>رنگ تعلق الگوی فعالیت های یک مکان را روشن تر می کند.</a:t>
            </a:r>
            <a:endParaRPr lang="en-US" sz="2800" dirty="0">
              <a:solidFill>
                <a:schemeClr val="tx1"/>
              </a:solidFill>
              <a:latin typeface="Arial" pitchFamily="34" charset="0"/>
              <a:cs typeface="Arial" pitchFamily="34" charset="0"/>
            </a:endParaRPr>
          </a:p>
        </p:txBody>
      </p:sp>
      <p:sp>
        <p:nvSpPr>
          <p:cNvPr id="4" name="Subtitle 2"/>
          <p:cNvSpPr>
            <a:spLocks noGrp="1"/>
          </p:cNvSpPr>
          <p:nvPr>
            <p:ph type="ctrTitle"/>
          </p:nvPr>
        </p:nvSpPr>
        <p:spPr>
          <a:xfrm>
            <a:off x="5004048" y="954693"/>
            <a:ext cx="4320480" cy="452584"/>
          </a:xfrm>
        </p:spPr>
        <p:txBody>
          <a:bodyPr/>
          <a:lstStyle/>
          <a:p>
            <a:r>
              <a:rPr lang="fa-IR" sz="2800" dirty="0" smtClean="0">
                <a:solidFill>
                  <a:schemeClr val="accent2">
                    <a:lumMod val="50000"/>
                  </a:schemeClr>
                </a:solidFill>
                <a:latin typeface="Arial" pitchFamily="34" charset="0"/>
                <a:cs typeface="Arial" pitchFamily="34" charset="0"/>
              </a:rPr>
              <a:t>1- تجمع برای مناسبتهای خاص</a:t>
            </a:r>
            <a:endParaRPr lang="en-US" sz="2800" dirty="0">
              <a:solidFill>
                <a:schemeClr val="accent2">
                  <a:lumMod val="50000"/>
                </a:schemeClr>
              </a:solidFill>
              <a:latin typeface="Arial" pitchFamily="34" charset="0"/>
              <a:cs typeface="Arial" pitchFamily="34" charset="0"/>
            </a:endParaRPr>
          </a:p>
        </p:txBody>
      </p:sp>
      <p:sp>
        <p:nvSpPr>
          <p:cNvPr id="5" name="Subtitle 2"/>
          <p:cNvSpPr txBox="1">
            <a:spLocks/>
          </p:cNvSpPr>
          <p:nvPr/>
        </p:nvSpPr>
        <p:spPr>
          <a:xfrm>
            <a:off x="5364088" y="1407277"/>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2- ایجاد قرارگاه رفتاری</a:t>
            </a:r>
            <a:endParaRPr lang="fa-IR" sz="2800" dirty="0">
              <a:solidFill>
                <a:schemeClr val="accent2">
                  <a:lumMod val="50000"/>
                </a:schemeClr>
              </a:solidFill>
              <a:latin typeface="Arial" pitchFamily="34" charset="0"/>
              <a:cs typeface="Arial" pitchFamily="34" charset="0"/>
            </a:endParaRPr>
          </a:p>
        </p:txBody>
      </p:sp>
      <p:sp>
        <p:nvSpPr>
          <p:cNvPr id="6" name="Subtitle 2"/>
          <p:cNvSpPr txBox="1">
            <a:spLocks/>
          </p:cNvSpPr>
          <p:nvPr/>
        </p:nvSpPr>
        <p:spPr>
          <a:xfrm>
            <a:off x="5148064" y="1859861"/>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3- برقراری تعاملات اجتماعی</a:t>
            </a:r>
            <a:endParaRPr lang="fa-IR" sz="2800" dirty="0">
              <a:solidFill>
                <a:schemeClr val="accent2">
                  <a:lumMod val="50000"/>
                </a:schemeClr>
              </a:solidFill>
              <a:latin typeface="Arial" pitchFamily="34" charset="0"/>
              <a:cs typeface="Arial" pitchFamily="34" charset="0"/>
            </a:endParaRPr>
          </a:p>
        </p:txBody>
      </p:sp>
      <p:sp>
        <p:nvSpPr>
          <p:cNvPr id="7" name="Subtitle 2"/>
          <p:cNvSpPr txBox="1">
            <a:spLocks/>
          </p:cNvSpPr>
          <p:nvPr/>
        </p:nvSpPr>
        <p:spPr>
          <a:xfrm>
            <a:off x="4823520" y="2777605"/>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4- قرارگیری در فضائی خودمانی-با آرامش و دنج</a:t>
            </a:r>
            <a:endParaRPr lang="fa-IR" sz="2800" dirty="0">
              <a:solidFill>
                <a:schemeClr val="accent2">
                  <a:lumMod val="50000"/>
                </a:schemeClr>
              </a:solidFill>
              <a:latin typeface="Arial" pitchFamily="34" charset="0"/>
              <a:cs typeface="Arial" pitchFamily="34" charset="0"/>
            </a:endParaRPr>
          </a:p>
        </p:txBody>
      </p:sp>
      <p:sp>
        <p:nvSpPr>
          <p:cNvPr id="8" name="Subtitle 2"/>
          <p:cNvSpPr txBox="1">
            <a:spLocks/>
          </p:cNvSpPr>
          <p:nvPr/>
        </p:nvSpPr>
        <p:spPr>
          <a:xfrm>
            <a:off x="4823520" y="3003896"/>
            <a:ext cx="4320480" cy="1085619"/>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5-کاربریهای موجود در مرکز محله تامین کننده احتیاجات ساکنین</a:t>
            </a:r>
            <a:endParaRPr lang="fa-IR" sz="2800" dirty="0">
              <a:solidFill>
                <a:schemeClr val="accent2">
                  <a:lumMod val="50000"/>
                </a:schemeClr>
              </a:solidFill>
              <a:latin typeface="Arial" pitchFamily="34" charset="0"/>
              <a:cs typeface="Arial" pitchFamily="34" charset="0"/>
            </a:endParaRPr>
          </a:p>
        </p:txBody>
      </p:sp>
      <p:sp>
        <p:nvSpPr>
          <p:cNvPr id="9" name="Subtitle 2"/>
          <p:cNvSpPr txBox="1">
            <a:spLocks/>
          </p:cNvSpPr>
          <p:nvPr/>
        </p:nvSpPr>
        <p:spPr>
          <a:xfrm>
            <a:off x="4813176" y="4549142"/>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6- ایجاد گره شهری-اجتماعی-فرهنگی و...</a:t>
            </a:r>
            <a:endParaRPr lang="fa-IR" sz="2800" dirty="0">
              <a:solidFill>
                <a:schemeClr val="accent2">
                  <a:lumMod val="50000"/>
                </a:schemeClr>
              </a:solidFill>
              <a:latin typeface="Arial" pitchFamily="34" charset="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57973"/>
            <a:ext cx="3598033" cy="2668652"/>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85" y="3861048"/>
            <a:ext cx="3633057" cy="2754092"/>
          </a:xfrm>
          <a:prstGeom prst="rect">
            <a:avLst/>
          </a:prstGeom>
        </p:spPr>
        <p:style>
          <a:lnRef idx="2">
            <a:schemeClr val="dk1"/>
          </a:lnRef>
          <a:fillRef idx="1">
            <a:schemeClr val="lt1"/>
          </a:fillRef>
          <a:effectRef idx="0">
            <a:schemeClr val="dk1"/>
          </a:effectRef>
          <a:fontRef idx="minor">
            <a:schemeClr val="dk1"/>
          </a:fontRef>
        </p:style>
      </p:pic>
      <p:sp>
        <p:nvSpPr>
          <p:cNvPr id="12" name="Subtitle 2"/>
          <p:cNvSpPr txBox="1">
            <a:spLocks/>
          </p:cNvSpPr>
          <p:nvPr/>
        </p:nvSpPr>
        <p:spPr>
          <a:xfrm>
            <a:off x="4452251" y="5195117"/>
            <a:ext cx="4681405" cy="64423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800" dirty="0" smtClean="0">
                <a:solidFill>
                  <a:schemeClr val="tx1"/>
                </a:solidFill>
                <a:latin typeface="Arial" pitchFamily="34" charset="0"/>
                <a:cs typeface="Arial" pitchFamily="34" charset="0"/>
              </a:rPr>
              <a:t>در مرکز محله کلپا زمینه موجود با تصویر ذهنی کاربران سازگار است.</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63058646"/>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algn="r"/>
                      <a:endParaRPr lang="fa-IR" sz="2800" dirty="0" smtClean="0"/>
                    </a:p>
                    <a:p>
                      <a:pPr algn="ctr"/>
                      <a:endParaRPr lang="fa-IR" sz="2000" dirty="0" smtClean="0"/>
                    </a:p>
                    <a:p>
                      <a:pPr algn="ctr"/>
                      <a:endParaRPr lang="fa-IR" sz="2000" dirty="0" smtClean="0"/>
                    </a:p>
                    <a:p>
                      <a:pPr marL="0" marR="0" algn="justLow" rtl="1">
                        <a:spcBef>
                          <a:spcPts val="0"/>
                        </a:spcBef>
                        <a:spcAft>
                          <a:spcPts val="0"/>
                        </a:spcAft>
                      </a:pPr>
                      <a:r>
                        <a:rPr lang="fa-IR" sz="2400" dirty="0" smtClean="0">
                          <a:solidFill>
                            <a:srgbClr val="000000"/>
                          </a:solidFill>
                          <a:latin typeface="Times New Roman"/>
                          <a:ea typeface="Times New Roman"/>
                          <a:cs typeface="B Nazanin"/>
                        </a:rPr>
                        <a:t>-میزان دسترسی شهروندان به امکانات</a:t>
                      </a:r>
                      <a:endParaRPr lang="fa-IR" sz="2400" dirty="0" smtClean="0">
                        <a:latin typeface="Times New Roman"/>
                        <a:ea typeface="Times New Roman"/>
                        <a:cs typeface="Arial"/>
                      </a:endParaRPr>
                    </a:p>
                  </a:txBody>
                  <a:tcPr/>
                </a:tc>
                <a:tc>
                  <a:txBody>
                    <a:bodyPr/>
                    <a:lstStyle/>
                    <a:p>
                      <a:endParaRPr lang="fa-IR" sz="2400" dirty="0" smtClean="0"/>
                    </a:p>
                    <a:p>
                      <a:pPr algn="ctr"/>
                      <a:endParaRPr lang="fa-IR" sz="3600" dirty="0" smtClean="0"/>
                    </a:p>
                    <a:p>
                      <a:pPr marL="0" marR="0" algn="justLow" rtl="1">
                        <a:spcBef>
                          <a:spcPts val="0"/>
                        </a:spcBef>
                        <a:spcAft>
                          <a:spcPts val="0"/>
                        </a:spcAft>
                      </a:pPr>
                      <a:r>
                        <a:rPr lang="fa-IR" sz="3600" dirty="0" smtClean="0">
                          <a:solidFill>
                            <a:srgbClr val="000000"/>
                          </a:solidFill>
                          <a:latin typeface="Times New Roman"/>
                          <a:ea typeface="Times New Roman"/>
                          <a:cs typeface="B Nazanin"/>
                        </a:rPr>
                        <a:t>               عدالت  </a:t>
                      </a:r>
                      <a:endParaRPr lang="en-US" sz="3600" dirty="0" smtClean="0">
                        <a:latin typeface="Times New Roman"/>
                        <a:ea typeface="Times New Roman"/>
                        <a:cs typeface="Arial"/>
                      </a:endParaRPr>
                    </a:p>
                    <a:p>
                      <a:pPr marL="0" marR="0" algn="justLow" rtl="1">
                        <a:spcBef>
                          <a:spcPts val="0"/>
                        </a:spcBef>
                        <a:spcAft>
                          <a:spcPts val="0"/>
                        </a:spcAft>
                      </a:pPr>
                      <a:r>
                        <a:rPr lang="fa-IR" sz="2400" i="1" dirty="0" smtClean="0">
                          <a:solidFill>
                            <a:srgbClr val="000000"/>
                          </a:solidFill>
                          <a:latin typeface="Times New Roman"/>
                          <a:ea typeface="Times New Roman"/>
                          <a:cs typeface="B Nazanin"/>
                        </a:rPr>
                        <a:t>(چگونگی پراکنش کیفیت‌ها برای ایجاد برابری میان ساکنین یک شهر در کسب کیفیات مختلف محیط است-لینچ)</a:t>
                      </a:r>
                      <a:endParaRPr lang="en-US" sz="2400" dirty="0" smtClean="0">
                        <a:latin typeface="Times New Roman"/>
                        <a:ea typeface="Times New Roman"/>
                        <a:cs typeface="Arial"/>
                      </a:endParaRPr>
                    </a:p>
                    <a:p>
                      <a:endParaRPr lang="fa-IR" sz="2400" dirty="0" smtClean="0"/>
                    </a:p>
                  </a:txBody>
                  <a:tcPr/>
                </a:tc>
              </a:tr>
            </a:tbl>
          </a:graphicData>
        </a:graphic>
      </p:graphicFrame>
    </p:spTree>
    <p:extLst>
      <p:ext uri="{BB962C8B-B14F-4D97-AF65-F5344CB8AC3E}">
        <p14:creationId xmlns:p14="http://schemas.microsoft.com/office/powerpoint/2010/main" val="375328859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250818129"/>
              </p:ext>
            </p:extLst>
          </p:nvPr>
        </p:nvGraphicFramePr>
        <p:xfrm>
          <a:off x="395536" y="1916832"/>
          <a:ext cx="8352928" cy="3270173"/>
        </p:xfrm>
        <a:graphic>
          <a:graphicData uri="http://schemas.openxmlformats.org/drawingml/2006/table">
            <a:tbl>
              <a:tblPr firstRow="1" bandRow="1">
                <a:tableStyleId>{5C22544A-7EE6-4342-B048-85BDC9FD1C3A}</a:tableStyleId>
              </a:tblPr>
              <a:tblGrid>
                <a:gridCol w="4176464"/>
                <a:gridCol w="4176464"/>
              </a:tblGrid>
              <a:tr h="862253">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2378107">
                <a:tc>
                  <a:txBody>
                    <a:bodyPr/>
                    <a:lstStyle/>
                    <a:p>
                      <a:pPr algn="r"/>
                      <a:endParaRPr lang="fa-IR" sz="2800" dirty="0" smtClean="0"/>
                    </a:p>
                    <a:p>
                      <a:pPr algn="r"/>
                      <a:r>
                        <a:rPr lang="fa-IR" sz="2800" dirty="0" smtClean="0"/>
                        <a:t>        نسبت ارتفاع جداره به کف                 </a:t>
                      </a:r>
                      <a:endParaRPr lang="fa-IR" sz="2000" dirty="0" smtClean="0"/>
                    </a:p>
                    <a:p>
                      <a:endParaRPr lang="fa-IR" sz="2000" dirty="0" smtClean="0"/>
                    </a:p>
                    <a:p>
                      <a:pPr algn="r"/>
                      <a:r>
                        <a:rPr lang="fa-IR" sz="2000" dirty="0" smtClean="0"/>
                        <a:t>             </a:t>
                      </a:r>
                      <a:r>
                        <a:rPr lang="fa-IR" sz="2800" dirty="0" smtClean="0"/>
                        <a:t>میزان</a:t>
                      </a:r>
                      <a:r>
                        <a:rPr lang="fa-IR" sz="2800" baseline="0" dirty="0" smtClean="0"/>
                        <a:t> پیوستگی جدارها</a:t>
                      </a:r>
                      <a:endParaRPr lang="fa-IR" sz="2800" dirty="0" smtClean="0"/>
                    </a:p>
                    <a:p>
                      <a:endParaRPr lang="en-US" sz="2000" dirty="0"/>
                    </a:p>
                  </a:txBody>
                  <a:tcPr/>
                </a:tc>
                <a:tc>
                  <a:txBody>
                    <a:bodyPr/>
                    <a:lstStyle/>
                    <a:p>
                      <a:r>
                        <a:rPr lang="fa-IR" sz="2400" dirty="0" smtClean="0"/>
                        <a:t>محصوریت                 </a:t>
                      </a:r>
                    </a:p>
                    <a:p>
                      <a:pPr algn="ctr"/>
                      <a:r>
                        <a:rPr lang="fa-IR" sz="2400" dirty="0" smtClean="0"/>
                        <a:t> </a:t>
                      </a:r>
                    </a:p>
                    <a:p>
                      <a:pPr algn="ctr"/>
                      <a:r>
                        <a:rPr lang="fa-IR" sz="2400" dirty="0" smtClean="0"/>
                        <a:t> </a:t>
                      </a:r>
                      <a:r>
                        <a:rPr lang="fa-IR" sz="2000" b="0" i="1" dirty="0" smtClean="0"/>
                        <a:t>محدود شدن یک فضا بوسیله</a:t>
                      </a:r>
                      <a:r>
                        <a:rPr lang="fa-IR" sz="2000" b="0" i="1" baseline="0" dirty="0" smtClean="0"/>
                        <a:t> جداره هایش است </a:t>
                      </a:r>
                    </a:p>
                    <a:p>
                      <a:pPr algn="ctr"/>
                      <a:r>
                        <a:rPr lang="fa-IR" sz="2000" b="0" i="1" baseline="0" dirty="0" smtClean="0"/>
                        <a:t>به صورتی که انسان احساس نماید داخل ظرفی قرار گرفته است.</a:t>
                      </a:r>
                      <a:r>
                        <a:rPr lang="fa-IR" sz="2000" b="0" i="1" dirty="0" smtClean="0"/>
                        <a:t>               </a:t>
                      </a:r>
                      <a:endParaRPr lang="en-US" sz="2000" b="0" i="1" dirty="0"/>
                    </a:p>
                  </a:txBody>
                  <a:tcPr/>
                </a:tc>
              </a:tr>
            </a:tbl>
          </a:graphicData>
        </a:graphic>
      </p:graphicFrame>
      <p:cxnSp>
        <p:nvCxnSpPr>
          <p:cNvPr id="8" name="Straight Connector 7"/>
          <p:cNvCxnSpPr/>
          <p:nvPr/>
        </p:nvCxnSpPr>
        <p:spPr>
          <a:xfrm flipH="1">
            <a:off x="467544" y="3861048"/>
            <a:ext cx="41044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7508655"/>
      </p:ext>
    </p:extLst>
  </p:cSld>
  <p:clrMapOvr>
    <a:masterClrMapping/>
  </p:clrMapOvr>
  <p:transition spd="slow">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260648"/>
            <a:ext cx="8305800" cy="504056"/>
          </a:xfrm>
        </p:spPr>
        <p:txBody>
          <a:bodyPr/>
          <a:lstStyle/>
          <a:p>
            <a:r>
              <a:rPr lang="fa-IR" dirty="0" smtClean="0">
                <a:latin typeface="Arial" pitchFamily="34" charset="0"/>
                <a:cs typeface="Arial" pitchFamily="34" charset="0"/>
              </a:rPr>
              <a:t>- همه شمولی فضا و ایجاد امکانات برای حضور آزاد کودکان و سالمندان</a:t>
            </a:r>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cxnSp>
        <p:nvCxnSpPr>
          <p:cNvPr id="11" name="Straight Arrow Connector 10"/>
          <p:cNvCxnSpPr/>
          <p:nvPr/>
        </p:nvCxnSpPr>
        <p:spPr>
          <a:xfrm>
            <a:off x="4427984" y="620688"/>
            <a:ext cx="0"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Subtitle 2"/>
          <p:cNvSpPr txBox="1">
            <a:spLocks/>
          </p:cNvSpPr>
          <p:nvPr/>
        </p:nvSpPr>
        <p:spPr>
          <a:xfrm>
            <a:off x="475928" y="1249582"/>
            <a:ext cx="8305800" cy="504056"/>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accent2">
                    <a:lumMod val="50000"/>
                  </a:schemeClr>
                </a:solidFill>
                <a:latin typeface="Arial" pitchFamily="34" charset="0"/>
                <a:cs typeface="Arial" pitchFamily="34" charset="0"/>
              </a:rPr>
              <a:t>-در مرکز محله کلپا فضا همه شمول است اما به دلیل تراکم و تداخل سواره و پیاده حضور آزاد کودکان و سالمندان با ایمنی همراه نخواهد بود</a:t>
            </a:r>
            <a:endParaRPr lang="en-US" dirty="0">
              <a:solidFill>
                <a:schemeClr val="accent2">
                  <a:lumMod val="50000"/>
                </a:schemeClr>
              </a:solidFill>
              <a:latin typeface="Arial" pitchFamily="34" charset="0"/>
              <a:cs typeface="Arial"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132856"/>
            <a:ext cx="3195266" cy="2245001"/>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013" y="2091659"/>
            <a:ext cx="3195266" cy="2286198"/>
          </a:xfrm>
          <a:prstGeom prst="rect">
            <a:avLst/>
          </a:prstGeom>
        </p:spPr>
        <p:style>
          <a:lnRef idx="2">
            <a:schemeClr val="dk1"/>
          </a:lnRef>
          <a:fillRef idx="1">
            <a:schemeClr val="lt1"/>
          </a:fillRef>
          <a:effectRef idx="0">
            <a:schemeClr val="dk1"/>
          </a:effectRef>
          <a:fontRef idx="minor">
            <a:schemeClr val="dk1"/>
          </a:fontRef>
        </p:style>
      </p:pic>
      <p:sp>
        <p:nvSpPr>
          <p:cNvPr id="15" name="Subtitle 2"/>
          <p:cNvSpPr txBox="1">
            <a:spLocks/>
          </p:cNvSpPr>
          <p:nvPr/>
        </p:nvSpPr>
        <p:spPr>
          <a:xfrm>
            <a:off x="5508104" y="4941168"/>
            <a:ext cx="3424598" cy="136815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latin typeface="Arial" pitchFamily="34" charset="0"/>
                <a:cs typeface="Arial" pitchFamily="34" charset="0"/>
              </a:rPr>
              <a:t>وجود فضاهائی برای ایستادن و تعاملات اجتماعی و قدم زدن در فضا</a:t>
            </a:r>
            <a:endParaRPr lang="en-US" dirty="0">
              <a:latin typeface="Arial" pitchFamily="34" charset="0"/>
              <a:cs typeface="Arial" pitchFamily="34" charset="0"/>
            </a:endParaRPr>
          </a:p>
        </p:txBody>
      </p:sp>
      <p:cxnSp>
        <p:nvCxnSpPr>
          <p:cNvPr id="18" name="Straight Arrow Connector 17"/>
          <p:cNvCxnSpPr/>
          <p:nvPr/>
        </p:nvCxnSpPr>
        <p:spPr>
          <a:xfrm flipH="1">
            <a:off x="4628828" y="5373216"/>
            <a:ext cx="87927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Subtitle 2"/>
          <p:cNvSpPr txBox="1">
            <a:spLocks/>
          </p:cNvSpPr>
          <p:nvPr/>
        </p:nvSpPr>
        <p:spPr>
          <a:xfrm>
            <a:off x="901777" y="4922409"/>
            <a:ext cx="3424598" cy="136815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latin typeface="Arial" pitchFamily="34" charset="0"/>
                <a:cs typeface="Arial" pitchFamily="34" charset="0"/>
              </a:rPr>
              <a:t>در مرکز محل کلپا بدلیل نبود حریم سواره و پیاده از این نظر مناسب نمی باشد.</a:t>
            </a:r>
            <a:endParaRPr lang="en-US" dirty="0">
              <a:latin typeface="Arial" pitchFamily="34" charset="0"/>
              <a:cs typeface="Arial" pitchFamily="34" charset="0"/>
            </a:endParaRPr>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10" name="Title 1"/>
          <p:cNvSpPr txBox="1">
            <a:spLocks/>
          </p:cNvSpPr>
          <p:nvPr/>
        </p:nvSpPr>
        <p:spPr>
          <a:xfrm>
            <a:off x="6951968" y="5941702"/>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مرکز محله کلپا</a:t>
            </a:r>
            <a:endParaRPr lang="fa-IR" sz="2000" dirty="0">
              <a:solidFill>
                <a:schemeClr val="accent2">
                  <a:lumMod val="50000"/>
                </a:schemeClr>
              </a:solidFill>
              <a:cs typeface="Titr" pitchFamily="2" charset="-78"/>
            </a:endParaRPr>
          </a:p>
        </p:txBody>
      </p:sp>
      <p:sp>
        <p:nvSpPr>
          <p:cNvPr id="16" name="Title 1"/>
          <p:cNvSpPr txBox="1">
            <a:spLocks/>
          </p:cNvSpPr>
          <p:nvPr/>
        </p:nvSpPr>
        <p:spPr>
          <a:xfrm>
            <a:off x="7675753" y="1700808"/>
            <a:ext cx="1395553"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مدنی</a:t>
            </a:r>
            <a:endParaRPr lang="fa-IR" sz="2000" dirty="0">
              <a:solidFill>
                <a:schemeClr val="accent2">
                  <a:lumMod val="50000"/>
                </a:schemeClr>
              </a:solidFill>
              <a:cs typeface="Titr" pitchFamily="2" charset="-78"/>
            </a:endParaRPr>
          </a:p>
        </p:txBody>
      </p:sp>
      <p:sp>
        <p:nvSpPr>
          <p:cNvPr id="19" name="Title 1"/>
          <p:cNvSpPr txBox="1">
            <a:spLocks/>
          </p:cNvSpPr>
          <p:nvPr/>
        </p:nvSpPr>
        <p:spPr>
          <a:xfrm>
            <a:off x="0" y="1700808"/>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میدان بوعلی</a:t>
            </a:r>
            <a:endParaRPr lang="fa-IR" sz="2000" dirty="0">
              <a:solidFill>
                <a:schemeClr val="accent2">
                  <a:lumMod val="50000"/>
                </a:schemeClr>
              </a:solidFill>
              <a:cs typeface="Titr" pitchFamily="2" charset="-78"/>
            </a:endParaRPr>
          </a:p>
        </p:txBody>
      </p:sp>
      <p:sp>
        <p:nvSpPr>
          <p:cNvPr id="22" name="Title 1"/>
          <p:cNvSpPr txBox="1">
            <a:spLocks/>
          </p:cNvSpPr>
          <p:nvPr/>
        </p:nvSpPr>
        <p:spPr>
          <a:xfrm>
            <a:off x="-123403" y="3769616"/>
            <a:ext cx="988862" cy="648072"/>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خیابان بوعلی</a:t>
            </a:r>
            <a:endParaRPr lang="fa-IR" sz="2000" dirty="0">
              <a:solidFill>
                <a:schemeClr val="accent2">
                  <a:lumMod val="50000"/>
                </a:schemeClr>
              </a:solidFill>
              <a:cs typeface="Titr" pitchFamily="2" charset="-78"/>
            </a:endParaRPr>
          </a:p>
        </p:txBody>
      </p:sp>
      <p:sp>
        <p:nvSpPr>
          <p:cNvPr id="20" name="Title 19"/>
          <p:cNvSpPr>
            <a:spLocks noGrp="1"/>
          </p:cNvSpPr>
          <p:nvPr>
            <p:ph type="ctrTitle"/>
          </p:nvPr>
        </p:nvSpPr>
        <p:spPr/>
        <p:txBody>
          <a:bodyPr/>
          <a:lstStyle/>
          <a:p>
            <a:endParaRPr lang="en-US" dirty="0"/>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858019"/>
            <a:ext cx="4248472" cy="5378478"/>
          </a:xfrm>
          <a:prstGeom prst="rect">
            <a:avLst/>
          </a:prstGeom>
        </p:spPr>
      </p:pic>
      <p:cxnSp>
        <p:nvCxnSpPr>
          <p:cNvPr id="28" name="Straight Arrow Connector 27"/>
          <p:cNvCxnSpPr/>
          <p:nvPr/>
        </p:nvCxnSpPr>
        <p:spPr>
          <a:xfrm flipH="1">
            <a:off x="988862" y="2024844"/>
            <a:ext cx="307908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1" name="Title 1"/>
          <p:cNvSpPr txBox="1">
            <a:spLocks/>
          </p:cNvSpPr>
          <p:nvPr/>
        </p:nvSpPr>
        <p:spPr>
          <a:xfrm>
            <a:off x="93222" y="872716"/>
            <a:ext cx="1849905" cy="43204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آرامگاه بوعلی سینا</a:t>
            </a:r>
            <a:endParaRPr lang="fa-IR" sz="2000" dirty="0">
              <a:solidFill>
                <a:schemeClr val="accent2">
                  <a:lumMod val="50000"/>
                </a:schemeClr>
              </a:solidFill>
              <a:cs typeface="Titr" pitchFamily="2" charset="-78"/>
            </a:endParaRPr>
          </a:p>
        </p:txBody>
      </p:sp>
      <p:cxnSp>
        <p:nvCxnSpPr>
          <p:cNvPr id="33" name="Straight Arrow Connector 32"/>
          <p:cNvCxnSpPr/>
          <p:nvPr/>
        </p:nvCxnSpPr>
        <p:spPr>
          <a:xfrm>
            <a:off x="6228184" y="1916831"/>
            <a:ext cx="144756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flipH="1">
            <a:off x="865459" y="4093652"/>
            <a:ext cx="262642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a:off x="4788024" y="5885055"/>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4788024" y="5589240"/>
            <a:ext cx="1944216"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2" name="Title 1"/>
          <p:cNvSpPr txBox="1">
            <a:spLocks/>
          </p:cNvSpPr>
          <p:nvPr/>
        </p:nvSpPr>
        <p:spPr>
          <a:xfrm>
            <a:off x="7104368" y="5464846"/>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مسجد کلپا</a:t>
            </a:r>
            <a:endParaRPr lang="fa-IR" sz="2000" dirty="0">
              <a:solidFill>
                <a:schemeClr val="accent2">
                  <a:lumMod val="50000"/>
                </a:schemeClr>
              </a:solidFill>
              <a:cs typeface="Titr" pitchFamily="2" charset="-78"/>
            </a:endParaRPr>
          </a:p>
        </p:txBody>
      </p:sp>
      <p:cxnSp>
        <p:nvCxnSpPr>
          <p:cNvPr id="44" name="Straight Arrow Connector 43"/>
          <p:cNvCxnSpPr/>
          <p:nvPr/>
        </p:nvCxnSpPr>
        <p:spPr>
          <a:xfrm>
            <a:off x="3923928" y="2996952"/>
            <a:ext cx="302804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6" name="Title 1"/>
          <p:cNvSpPr txBox="1">
            <a:spLocks/>
          </p:cNvSpPr>
          <p:nvPr/>
        </p:nvSpPr>
        <p:spPr>
          <a:xfrm>
            <a:off x="6951968" y="2845153"/>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مخابرات</a:t>
            </a:r>
            <a:endParaRPr lang="fa-IR" sz="2000" dirty="0">
              <a:solidFill>
                <a:schemeClr val="accent2">
                  <a:lumMod val="50000"/>
                </a:schemeClr>
              </a:solidFill>
              <a:cs typeface="Titr" pitchFamily="2" charset="-78"/>
            </a:endParaRPr>
          </a:p>
        </p:txBody>
      </p:sp>
      <p:cxnSp>
        <p:nvCxnSpPr>
          <p:cNvPr id="48" name="Straight Arrow Connector 47"/>
          <p:cNvCxnSpPr/>
          <p:nvPr/>
        </p:nvCxnSpPr>
        <p:spPr>
          <a:xfrm>
            <a:off x="3923928" y="3284984"/>
            <a:ext cx="3028040"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9" name="Title 1"/>
          <p:cNvSpPr txBox="1">
            <a:spLocks/>
          </p:cNvSpPr>
          <p:nvPr/>
        </p:nvSpPr>
        <p:spPr>
          <a:xfrm>
            <a:off x="6939856" y="3361256"/>
            <a:ext cx="2131450" cy="439831"/>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امور مالیاتی و بانک ملی</a:t>
            </a:r>
            <a:endParaRPr lang="fa-IR" sz="2000" dirty="0">
              <a:solidFill>
                <a:schemeClr val="accent2">
                  <a:lumMod val="50000"/>
                </a:schemeClr>
              </a:solidFill>
              <a:cs typeface="Titr" pitchFamily="2" charset="-78"/>
            </a:endParaRPr>
          </a:p>
        </p:txBody>
      </p:sp>
      <p:cxnSp>
        <p:nvCxnSpPr>
          <p:cNvPr id="51" name="Straight Arrow Connector 50"/>
          <p:cNvCxnSpPr/>
          <p:nvPr/>
        </p:nvCxnSpPr>
        <p:spPr>
          <a:xfrm>
            <a:off x="4108439" y="3933056"/>
            <a:ext cx="284352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3" name="Title 1"/>
          <p:cNvSpPr txBox="1">
            <a:spLocks/>
          </p:cNvSpPr>
          <p:nvPr/>
        </p:nvSpPr>
        <p:spPr>
          <a:xfrm>
            <a:off x="6951968" y="3801087"/>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اداره پست</a:t>
            </a:r>
            <a:endParaRPr lang="fa-IR" sz="2000" dirty="0">
              <a:solidFill>
                <a:schemeClr val="accent2">
                  <a:lumMod val="50000"/>
                </a:schemeClr>
              </a:solidFill>
              <a:cs typeface="Titr" pitchFamily="2" charset="-78"/>
            </a:endParaRPr>
          </a:p>
        </p:txBody>
      </p:sp>
      <p:cxnSp>
        <p:nvCxnSpPr>
          <p:cNvPr id="55" name="Straight Arrow Connector 54"/>
          <p:cNvCxnSpPr/>
          <p:nvPr/>
        </p:nvCxnSpPr>
        <p:spPr>
          <a:xfrm>
            <a:off x="4067944" y="4417688"/>
            <a:ext cx="287191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6" name="Title 1"/>
          <p:cNvSpPr txBox="1">
            <a:spLocks/>
          </p:cNvSpPr>
          <p:nvPr/>
        </p:nvSpPr>
        <p:spPr>
          <a:xfrm>
            <a:off x="6939856" y="4269305"/>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دادگستری</a:t>
            </a:r>
            <a:endParaRPr lang="fa-IR" sz="2000" dirty="0">
              <a:solidFill>
                <a:schemeClr val="accent2">
                  <a:lumMod val="50000"/>
                </a:schemeClr>
              </a:solidFill>
              <a:cs typeface="Titr" pitchFamily="2" charset="-78"/>
            </a:endParaRPr>
          </a:p>
        </p:txBody>
      </p:sp>
      <p:sp>
        <p:nvSpPr>
          <p:cNvPr id="25" name="Subtitle 2"/>
          <p:cNvSpPr txBox="1">
            <a:spLocks/>
          </p:cNvSpPr>
          <p:nvPr/>
        </p:nvSpPr>
        <p:spPr>
          <a:xfrm>
            <a:off x="90487" y="262913"/>
            <a:ext cx="9135717" cy="104185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1800" b="1" dirty="0" smtClean="0">
                <a:solidFill>
                  <a:schemeClr val="accent2">
                    <a:lumMod val="50000"/>
                  </a:schemeClr>
                </a:solidFill>
                <a:latin typeface="Arial" pitchFamily="34" charset="0"/>
                <a:cs typeface="Arial" pitchFamily="34" charset="0"/>
              </a:rPr>
              <a:t>ازنظر میزان دسترسی به امکانات شهری ساکنان به دلیل نزدیکی مرکز محله به 3 خیابان بوعلی سینا-طالقانی-مدنی که از خیابانهای اصلی شهر همدان میباشند در سطح مطلوبی می باشد. </a:t>
            </a:r>
            <a:endParaRPr lang="en-US" sz="1800" b="1" dirty="0">
              <a:solidFill>
                <a:schemeClr val="accent2">
                  <a:lumMod val="50000"/>
                </a:schemeClr>
              </a:solidFill>
              <a:latin typeface="Arial" pitchFamily="34" charset="0"/>
              <a:cs typeface="Arial" pitchFamily="34" charset="0"/>
            </a:endParaRPr>
          </a:p>
        </p:txBody>
      </p:sp>
      <p:cxnSp>
        <p:nvCxnSpPr>
          <p:cNvPr id="4" name="Straight Arrow Connector 3"/>
          <p:cNvCxnSpPr/>
          <p:nvPr/>
        </p:nvCxnSpPr>
        <p:spPr>
          <a:xfrm flipH="1">
            <a:off x="1115616" y="1484784"/>
            <a:ext cx="237626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 name="Straight Arrow Connector 4"/>
          <p:cNvCxnSpPr/>
          <p:nvPr/>
        </p:nvCxnSpPr>
        <p:spPr>
          <a:xfrm>
            <a:off x="4860032" y="4869160"/>
            <a:ext cx="207982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Title 1"/>
          <p:cNvSpPr txBox="1">
            <a:spLocks/>
          </p:cNvSpPr>
          <p:nvPr/>
        </p:nvSpPr>
        <p:spPr>
          <a:xfrm>
            <a:off x="7104368" y="4717361"/>
            <a:ext cx="1584176" cy="303598"/>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کانون وکلا</a:t>
            </a:r>
            <a:endParaRPr lang="fa-IR" sz="2000" dirty="0">
              <a:solidFill>
                <a:schemeClr val="accent2">
                  <a:lumMod val="50000"/>
                </a:schemeClr>
              </a:solidFill>
              <a:cs typeface="Titr" pitchFamily="2" charset="-78"/>
            </a:endParaRPr>
          </a:p>
        </p:txBody>
      </p:sp>
    </p:spTree>
    <p:extLst>
      <p:ext uri="{BB962C8B-B14F-4D97-AF65-F5344CB8AC3E}">
        <p14:creationId xmlns:p14="http://schemas.microsoft.com/office/powerpoint/2010/main" val="2996852169"/>
      </p:ext>
    </p:extLst>
  </p:cSld>
  <p:clrMapOvr>
    <a:masterClrMapping/>
  </p:clrMapOvr>
  <p:transition spd="slow">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cs typeface="Titr" pitchFamily="2" charset="-78"/>
            </a:endParaRPr>
          </a:p>
        </p:txBody>
      </p:sp>
      <p:sp>
        <p:nvSpPr>
          <p:cNvPr id="5" name="Subtitle 4"/>
          <p:cNvSpPr>
            <a:spLocks noGrp="1"/>
          </p:cNvSpPr>
          <p:nvPr>
            <p:ph type="subTitle" idx="1"/>
          </p:nvPr>
        </p:nvSpPr>
        <p:spPr>
          <a:xfrm>
            <a:off x="611560" y="548680"/>
            <a:ext cx="4642993" cy="638944"/>
          </a:xfrm>
        </p:spPr>
        <p:txBody>
          <a:bodyPr/>
          <a:lstStyle/>
          <a:p>
            <a:r>
              <a:rPr lang="fa-IR" dirty="0" smtClean="0">
                <a:solidFill>
                  <a:schemeClr val="accent2">
                    <a:lumMod val="50000"/>
                  </a:schemeClr>
                </a:solidFill>
              </a:rPr>
              <a:t>با توجه به وجود کاربریهای هماهنگ با محله وبه طور اخص مرکز محله از نظر دسترسی به امکانات ساکنین در وضعیت مطلوبی قرار دارند.</a:t>
            </a:r>
            <a:endParaRPr lang="en-US" dirty="0">
              <a:solidFill>
                <a:schemeClr val="accent2">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332656"/>
            <a:ext cx="3312368" cy="2321524"/>
          </a:xfrm>
          <a:prstGeom prst="rect">
            <a:avLst/>
          </a:prstGeom>
        </p:spPr>
        <p:style>
          <a:lnRef idx="2">
            <a:schemeClr val="dk1"/>
          </a:lnRef>
          <a:fillRef idx="1">
            <a:schemeClr val="lt1"/>
          </a:fillRef>
          <a:effectRef idx="0">
            <a:schemeClr val="dk1"/>
          </a:effectRef>
          <a:fontRef idx="minor">
            <a:schemeClr val="dk1"/>
          </a:fontRef>
        </p:style>
      </p:pic>
      <p:sp>
        <p:nvSpPr>
          <p:cNvPr id="7" name="Subtitle 4"/>
          <p:cNvSpPr txBox="1">
            <a:spLocks/>
          </p:cNvSpPr>
          <p:nvPr/>
        </p:nvSpPr>
        <p:spPr>
          <a:xfrm>
            <a:off x="467545" y="3068960"/>
            <a:ext cx="8064896" cy="1296144"/>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dirty="0" smtClean="0">
                <a:solidFill>
                  <a:schemeClr val="tx1"/>
                </a:solidFill>
              </a:rPr>
              <a:t>مرکز محله کلپا از نظر وجود فضاهای عمومی و وجود مبلمان شهری و تاسیسات شهری در وضعیت مطلوبی قرار ندارد.</a:t>
            </a:r>
            <a:endParaRPr lang="en-US" dirty="0">
              <a:solidFill>
                <a:schemeClr val="tx1"/>
              </a:solidFill>
            </a:endParaRPr>
          </a:p>
        </p:txBody>
      </p:sp>
      <p:cxnSp>
        <p:nvCxnSpPr>
          <p:cNvPr id="11" name="Straight Arrow Connector 10"/>
          <p:cNvCxnSpPr/>
          <p:nvPr/>
        </p:nvCxnSpPr>
        <p:spPr>
          <a:xfrm>
            <a:off x="4499993" y="3717032"/>
            <a:ext cx="0" cy="4320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itle 1"/>
          <p:cNvSpPr txBox="1">
            <a:spLocks/>
          </p:cNvSpPr>
          <p:nvPr/>
        </p:nvSpPr>
        <p:spPr>
          <a:xfrm>
            <a:off x="4211960" y="3931421"/>
            <a:ext cx="5040560" cy="42589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-عدم وجود فضاهای عمومی چون فضاهای سبزو.....</a:t>
            </a:r>
            <a:endParaRPr lang="fa-IR" sz="2000" dirty="0">
              <a:solidFill>
                <a:schemeClr val="accent2">
                  <a:lumMod val="50000"/>
                </a:schemeClr>
              </a:solidFill>
              <a:cs typeface="Titr" pitchFamily="2" charset="-78"/>
            </a:endParaRPr>
          </a:p>
        </p:txBody>
      </p:sp>
      <p:sp>
        <p:nvSpPr>
          <p:cNvPr id="13" name="Title 1"/>
          <p:cNvSpPr txBox="1">
            <a:spLocks/>
          </p:cNvSpPr>
          <p:nvPr/>
        </p:nvSpPr>
        <p:spPr>
          <a:xfrm>
            <a:off x="4355976" y="4419184"/>
            <a:ext cx="5040560" cy="42589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-عدم وجود نیمکت برای نشستن سالمندان و......</a:t>
            </a:r>
            <a:endParaRPr lang="fa-IR" sz="2000" dirty="0">
              <a:solidFill>
                <a:schemeClr val="accent2">
                  <a:lumMod val="50000"/>
                </a:schemeClr>
              </a:solidFill>
              <a:cs typeface="Titr" pitchFamily="2" charset="-78"/>
            </a:endParaRPr>
          </a:p>
        </p:txBody>
      </p:sp>
      <p:sp>
        <p:nvSpPr>
          <p:cNvPr id="14" name="Title 1"/>
          <p:cNvSpPr txBox="1">
            <a:spLocks/>
          </p:cNvSpPr>
          <p:nvPr/>
        </p:nvSpPr>
        <p:spPr>
          <a:xfrm>
            <a:off x="4103440" y="5097045"/>
            <a:ext cx="5040560" cy="42589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 عدم وجودعناصر سرزنده کننده فضا پوشش های گیاهی –آبنماو......</a:t>
            </a:r>
            <a:endParaRPr lang="fa-IR" sz="2000" dirty="0">
              <a:solidFill>
                <a:schemeClr val="accent2">
                  <a:lumMod val="50000"/>
                </a:schemeClr>
              </a:solidFill>
              <a:cs typeface="Titr" pitchFamily="2" charset="-78"/>
            </a:endParaRPr>
          </a:p>
        </p:txBody>
      </p:sp>
      <p:sp>
        <p:nvSpPr>
          <p:cNvPr id="15" name="Title 1"/>
          <p:cNvSpPr txBox="1">
            <a:spLocks/>
          </p:cNvSpPr>
          <p:nvPr/>
        </p:nvSpPr>
        <p:spPr>
          <a:xfrm>
            <a:off x="3851920" y="5522938"/>
            <a:ext cx="5040560" cy="425893"/>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000" dirty="0" smtClean="0">
                <a:solidFill>
                  <a:schemeClr val="accent2">
                    <a:lumMod val="50000"/>
                  </a:schemeClr>
                </a:solidFill>
                <a:cs typeface="Titr" pitchFamily="2" charset="-78"/>
              </a:rPr>
              <a:t>-عدم وجود فضاهای باز با ایمنی و امنیت برای بازی کودکان</a:t>
            </a:r>
            <a:endParaRPr lang="fa-IR" sz="2000" dirty="0">
              <a:solidFill>
                <a:schemeClr val="accent2">
                  <a:lumMod val="50000"/>
                </a:schemeClr>
              </a:solidFill>
              <a:cs typeface="Titr" pitchFamily="2" charset="-7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24" y="4189216"/>
            <a:ext cx="3240359" cy="227625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507899749"/>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algn="r"/>
                      <a:endParaRPr lang="fa-IR" sz="2800" dirty="0" smtClean="0"/>
                    </a:p>
                    <a:p>
                      <a:pPr marL="0" marR="0" algn="justLow" rtl="1">
                        <a:spcBef>
                          <a:spcPts val="0"/>
                        </a:spcBef>
                        <a:spcAft>
                          <a:spcPts val="0"/>
                        </a:spcAft>
                      </a:pPr>
                      <a:r>
                        <a:rPr lang="fa-IR" sz="2800" dirty="0" smtClean="0">
                          <a:solidFill>
                            <a:srgbClr val="000000"/>
                          </a:solidFill>
                          <a:latin typeface="Times New Roman"/>
                          <a:ea typeface="Times New Roman"/>
                          <a:cs typeface="B Nazanin"/>
                        </a:rPr>
                        <a:t>-تنوع کاربری‌ها و فعالیت‌ها.</a:t>
                      </a:r>
                      <a:endParaRPr lang="en-US" sz="2800" dirty="0" smtClean="0">
                        <a:latin typeface="Times New Roman"/>
                        <a:ea typeface="Times New Roman"/>
                        <a:cs typeface="Arial"/>
                      </a:endParaRPr>
                    </a:p>
                    <a:p>
                      <a:pPr marL="0" marR="0" algn="justLow" rtl="1">
                        <a:spcBef>
                          <a:spcPts val="0"/>
                        </a:spcBef>
                        <a:spcAft>
                          <a:spcPts val="0"/>
                        </a:spcAft>
                      </a:pPr>
                      <a:r>
                        <a:rPr lang="fa-IR" sz="2800" dirty="0" smtClean="0">
                          <a:solidFill>
                            <a:srgbClr val="000000"/>
                          </a:solidFill>
                          <a:latin typeface="Times New Roman"/>
                          <a:ea typeface="Times New Roman"/>
                          <a:cs typeface="B Nazanin"/>
                        </a:rPr>
                        <a:t>-تنوع گروه های اجتماعی حاضر در فضای مرکز محله.</a:t>
                      </a:r>
                      <a:endParaRPr lang="en-US" sz="2800" dirty="0" smtClean="0">
                        <a:latin typeface="Times New Roman"/>
                        <a:ea typeface="Times New Roman"/>
                        <a:cs typeface="Arial"/>
                      </a:endParaRPr>
                    </a:p>
                    <a:p>
                      <a:pPr algn="ctr"/>
                      <a:endParaRPr lang="fa-IR" sz="2000" dirty="0" smtClean="0"/>
                    </a:p>
                  </a:txBody>
                  <a:tcPr/>
                </a:tc>
                <a:tc>
                  <a:txBody>
                    <a:bodyPr/>
                    <a:lstStyle/>
                    <a:p>
                      <a:endParaRPr lang="fa-IR" sz="2400" dirty="0" smtClean="0"/>
                    </a:p>
                    <a:p>
                      <a:pPr marL="0" marR="0" algn="justLow" rtl="1">
                        <a:spcBef>
                          <a:spcPts val="0"/>
                        </a:spcBef>
                        <a:spcAft>
                          <a:spcPts val="0"/>
                        </a:spcAft>
                      </a:pPr>
                      <a:r>
                        <a:rPr lang="fa-IR" sz="3600" dirty="0" smtClean="0">
                          <a:solidFill>
                            <a:srgbClr val="000000"/>
                          </a:solidFill>
                          <a:latin typeface="Times New Roman"/>
                          <a:ea typeface="Times New Roman"/>
                          <a:cs typeface="B Nazanin"/>
                        </a:rPr>
                        <a:t>‌</a:t>
                      </a:r>
                      <a:r>
                        <a:rPr lang="fa-IR" sz="4000" dirty="0" smtClean="0">
                          <a:solidFill>
                            <a:srgbClr val="000000"/>
                          </a:solidFill>
                          <a:latin typeface="Times New Roman"/>
                          <a:ea typeface="Times New Roman"/>
                          <a:cs typeface="B Nazanin"/>
                        </a:rPr>
                        <a:t>انعطاف‌پذیری </a:t>
                      </a:r>
                      <a:endParaRPr lang="en-US" sz="36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a:t>
                      </a:r>
                      <a:r>
                        <a:rPr lang="fa-IR" sz="2400" i="1" dirty="0" smtClean="0">
                          <a:solidFill>
                            <a:srgbClr val="000000"/>
                          </a:solidFill>
                          <a:latin typeface="Times New Roman"/>
                          <a:ea typeface="Times New Roman"/>
                          <a:cs typeface="B Nazanin"/>
                        </a:rPr>
                        <a:t>ميزاني كه مردم مي توانند از يك مكان براي اهداف مختلف استفاده كنند.</a:t>
                      </a:r>
                      <a:r>
                        <a:rPr lang="fa-IR" sz="2400" dirty="0" smtClean="0">
                          <a:solidFill>
                            <a:srgbClr val="000000"/>
                          </a:solidFill>
                          <a:latin typeface="Times New Roman"/>
                          <a:ea typeface="Times New Roman"/>
                          <a:cs typeface="B Nazanin"/>
                        </a:rPr>
                        <a:t>)</a:t>
                      </a:r>
                      <a:endParaRPr lang="en-US" sz="2400" dirty="0" smtClean="0">
                        <a:latin typeface="Times New Roman"/>
                        <a:ea typeface="Times New Roman"/>
                        <a:cs typeface="Arial"/>
                      </a:endParaRPr>
                    </a:p>
                    <a:p>
                      <a:pPr algn="ctr"/>
                      <a:endParaRPr lang="fa-IR" sz="3600" dirty="0" smtClean="0"/>
                    </a:p>
                  </a:txBody>
                  <a:tcPr/>
                </a:tc>
              </a:tr>
            </a:tbl>
          </a:graphicData>
        </a:graphic>
      </p:graphicFrame>
    </p:spTree>
    <p:extLst>
      <p:ext uri="{BB962C8B-B14F-4D97-AF65-F5344CB8AC3E}">
        <p14:creationId xmlns:p14="http://schemas.microsoft.com/office/powerpoint/2010/main" val="3456516605"/>
      </p:ext>
    </p:extLst>
  </p:cSld>
  <p:clrMapOvr>
    <a:masterClrMapping/>
  </p:clrMapOvr>
  <p:transition spd="slow">
    <p:cov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404664"/>
            <a:ext cx="8305800" cy="1143000"/>
          </a:xfrm>
        </p:spPr>
        <p:txBody>
          <a:bodyPr/>
          <a:lstStyle/>
          <a:p>
            <a:r>
              <a:rPr lang="fa-IR" sz="2800" dirty="0" smtClean="0">
                <a:solidFill>
                  <a:schemeClr val="tx1"/>
                </a:solidFill>
                <a:latin typeface="Arial" pitchFamily="34" charset="0"/>
                <a:cs typeface="Arial" pitchFamily="34" charset="0"/>
              </a:rPr>
              <a:t> کاربریهای مرکز محله کلپا</a:t>
            </a:r>
            <a:endParaRPr lang="en-US" sz="2800" dirty="0">
              <a:solidFill>
                <a:schemeClr val="tx1"/>
              </a:solidFill>
              <a:latin typeface="Arial" pitchFamily="34" charset="0"/>
              <a:cs typeface="Arial" pitchFamily="34" charset="0"/>
            </a:endParaRPr>
          </a:p>
        </p:txBody>
      </p:sp>
      <p:sp>
        <p:nvSpPr>
          <p:cNvPr id="4" name="Subtitle 2"/>
          <p:cNvSpPr>
            <a:spLocks noGrp="1"/>
          </p:cNvSpPr>
          <p:nvPr>
            <p:ph type="ctrTitle"/>
          </p:nvPr>
        </p:nvSpPr>
        <p:spPr>
          <a:xfrm>
            <a:off x="5004048" y="954693"/>
            <a:ext cx="4320480" cy="452584"/>
          </a:xfrm>
        </p:spPr>
        <p:txBody>
          <a:bodyPr/>
          <a:lstStyle/>
          <a:p>
            <a:r>
              <a:rPr lang="fa-IR" sz="2800" dirty="0" smtClean="0">
                <a:solidFill>
                  <a:schemeClr val="accent2">
                    <a:lumMod val="50000"/>
                  </a:schemeClr>
                </a:solidFill>
                <a:latin typeface="Arial" pitchFamily="34" charset="0"/>
                <a:cs typeface="Arial" pitchFamily="34" charset="0"/>
              </a:rPr>
              <a:t>1- تجمع برای مناسبتهای خاص</a:t>
            </a:r>
            <a:endParaRPr lang="en-US" sz="2800" dirty="0">
              <a:solidFill>
                <a:schemeClr val="accent2">
                  <a:lumMod val="50000"/>
                </a:schemeClr>
              </a:solidFill>
              <a:latin typeface="Arial" pitchFamily="34" charset="0"/>
              <a:cs typeface="Arial" pitchFamily="34" charset="0"/>
            </a:endParaRPr>
          </a:p>
        </p:txBody>
      </p:sp>
      <p:sp>
        <p:nvSpPr>
          <p:cNvPr id="5" name="Subtitle 2"/>
          <p:cNvSpPr txBox="1">
            <a:spLocks/>
          </p:cNvSpPr>
          <p:nvPr/>
        </p:nvSpPr>
        <p:spPr>
          <a:xfrm>
            <a:off x="5364088" y="1407277"/>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2- ایجاد قرارگاه رفتاری</a:t>
            </a:r>
            <a:endParaRPr lang="fa-IR" sz="2800" dirty="0">
              <a:solidFill>
                <a:schemeClr val="accent2">
                  <a:lumMod val="50000"/>
                </a:schemeClr>
              </a:solidFill>
              <a:latin typeface="Arial" pitchFamily="34" charset="0"/>
              <a:cs typeface="Arial" pitchFamily="34" charset="0"/>
            </a:endParaRPr>
          </a:p>
        </p:txBody>
      </p:sp>
      <p:sp>
        <p:nvSpPr>
          <p:cNvPr id="6" name="Subtitle 2"/>
          <p:cNvSpPr txBox="1">
            <a:spLocks/>
          </p:cNvSpPr>
          <p:nvPr/>
        </p:nvSpPr>
        <p:spPr>
          <a:xfrm>
            <a:off x="5148064" y="1859861"/>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3- برقراری تعاملات اجتماعی</a:t>
            </a:r>
            <a:endParaRPr lang="fa-IR" sz="2800" dirty="0">
              <a:solidFill>
                <a:schemeClr val="accent2">
                  <a:lumMod val="50000"/>
                </a:schemeClr>
              </a:solidFill>
              <a:latin typeface="Arial" pitchFamily="34" charset="0"/>
              <a:cs typeface="Arial" pitchFamily="34" charset="0"/>
            </a:endParaRPr>
          </a:p>
        </p:txBody>
      </p:sp>
      <p:sp>
        <p:nvSpPr>
          <p:cNvPr id="7" name="Subtitle 2"/>
          <p:cNvSpPr txBox="1">
            <a:spLocks/>
          </p:cNvSpPr>
          <p:nvPr/>
        </p:nvSpPr>
        <p:spPr>
          <a:xfrm>
            <a:off x="4823520" y="2777605"/>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4- قرارگیری در فضائی خودمانی-با آرامش و دنج</a:t>
            </a:r>
            <a:endParaRPr lang="fa-IR" sz="2800" dirty="0">
              <a:solidFill>
                <a:schemeClr val="accent2">
                  <a:lumMod val="50000"/>
                </a:schemeClr>
              </a:solidFill>
              <a:latin typeface="Arial" pitchFamily="34" charset="0"/>
              <a:cs typeface="Arial" pitchFamily="34" charset="0"/>
            </a:endParaRPr>
          </a:p>
        </p:txBody>
      </p:sp>
      <p:sp>
        <p:nvSpPr>
          <p:cNvPr id="8" name="Subtitle 2"/>
          <p:cNvSpPr txBox="1">
            <a:spLocks/>
          </p:cNvSpPr>
          <p:nvPr/>
        </p:nvSpPr>
        <p:spPr>
          <a:xfrm>
            <a:off x="4823520" y="3003896"/>
            <a:ext cx="4320480" cy="1085619"/>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5-کاربریهای موجود در مرکز محله تامین کننده احتیاجات ساکنین</a:t>
            </a:r>
            <a:endParaRPr lang="fa-IR" sz="2800" dirty="0">
              <a:solidFill>
                <a:schemeClr val="accent2">
                  <a:lumMod val="50000"/>
                </a:schemeClr>
              </a:solidFill>
              <a:latin typeface="Arial" pitchFamily="34" charset="0"/>
              <a:cs typeface="Arial" pitchFamily="34" charset="0"/>
            </a:endParaRPr>
          </a:p>
        </p:txBody>
      </p:sp>
      <p:sp>
        <p:nvSpPr>
          <p:cNvPr id="9" name="Subtitle 2"/>
          <p:cNvSpPr txBox="1">
            <a:spLocks/>
          </p:cNvSpPr>
          <p:nvPr/>
        </p:nvSpPr>
        <p:spPr>
          <a:xfrm>
            <a:off x="4813176" y="4549142"/>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6- ایجاد گره شهری-اجتماعی-فرهنگی و...</a:t>
            </a:r>
            <a:endParaRPr lang="fa-IR" sz="2800" dirty="0">
              <a:solidFill>
                <a:schemeClr val="accent2">
                  <a:lumMod val="50000"/>
                </a:schemeClr>
              </a:solidFill>
              <a:latin typeface="Arial" pitchFamily="34" charset="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057973"/>
            <a:ext cx="3598033" cy="2371027"/>
          </a:xfrm>
          <a:prstGeom prst="rect">
            <a:avLst/>
          </a:prstGeom>
        </p:spPr>
        <p:style>
          <a:lnRef idx="2">
            <a:schemeClr val="dk1"/>
          </a:lnRef>
          <a:fillRef idx="1">
            <a:schemeClr val="lt1"/>
          </a:fillRef>
          <a:effectRef idx="0">
            <a:schemeClr val="dk1"/>
          </a:effectRef>
          <a:fontRef idx="minor">
            <a:schemeClr val="dk1"/>
          </a:fontRef>
        </p:style>
      </p:pic>
      <p:sp>
        <p:nvSpPr>
          <p:cNvPr id="12" name="Subtitle 2"/>
          <p:cNvSpPr txBox="1">
            <a:spLocks/>
          </p:cNvSpPr>
          <p:nvPr/>
        </p:nvSpPr>
        <p:spPr>
          <a:xfrm>
            <a:off x="4452251" y="5195117"/>
            <a:ext cx="4681405" cy="64423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endParaRPr lang="en-US" sz="2800" dirty="0">
              <a:solidFill>
                <a:schemeClr val="tx1"/>
              </a:solidFill>
              <a:latin typeface="Arial" pitchFamily="34" charset="0"/>
              <a:cs typeface="Arial" pitchFamily="34" charset="0"/>
            </a:endParaRPr>
          </a:p>
        </p:txBody>
      </p:sp>
      <p:sp>
        <p:nvSpPr>
          <p:cNvPr id="13" name="Subtitle 2"/>
          <p:cNvSpPr txBox="1">
            <a:spLocks/>
          </p:cNvSpPr>
          <p:nvPr/>
        </p:nvSpPr>
        <p:spPr>
          <a:xfrm>
            <a:off x="4813176" y="5386763"/>
            <a:ext cx="4320480" cy="45258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800" dirty="0" smtClean="0">
                <a:solidFill>
                  <a:schemeClr val="accent2">
                    <a:lumMod val="50000"/>
                  </a:schemeClr>
                </a:solidFill>
                <a:latin typeface="Arial" pitchFamily="34" charset="0"/>
                <a:cs typeface="Arial" pitchFamily="34" charset="0"/>
              </a:rPr>
              <a:t>7- وجود کاربریهای تجاری-مذهبی-فرهنگی- خدماتی</a:t>
            </a:r>
            <a:endParaRPr lang="fa-IR" sz="2800" dirty="0">
              <a:solidFill>
                <a:schemeClr val="accent2">
                  <a:lumMod val="50000"/>
                </a:schemeClr>
              </a:solidFill>
              <a:latin typeface="Arial" pitchFamily="34" charset="0"/>
              <a:cs typeface="Arial"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59" y="4089515"/>
            <a:ext cx="3598033" cy="24580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48936358"/>
      </p:ext>
    </p:extLst>
  </p:cSld>
  <p:clrMapOvr>
    <a:masterClrMapping/>
  </p:clrMapOvr>
  <p:transition spd="slow">
    <p:cov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6" name="Title 5"/>
          <p:cNvSpPr>
            <a:spLocks noGrp="1"/>
          </p:cNvSpPr>
          <p:nvPr>
            <p:ph type="ctrTitle"/>
          </p:nvPr>
        </p:nvSpPr>
        <p:spPr>
          <a:xfrm>
            <a:off x="462671" y="548680"/>
            <a:ext cx="8244136" cy="634004"/>
          </a:xfrm>
        </p:spPr>
        <p:txBody>
          <a:bodyPr/>
          <a:lstStyle/>
          <a:p>
            <a:r>
              <a:rPr lang="fa-IR" sz="3200" dirty="0" smtClean="0">
                <a:solidFill>
                  <a:schemeClr val="tx1"/>
                </a:solidFill>
              </a:rPr>
              <a:t>قرارگیری اقشار مختلف مردم با سطوح اقتصادی و اجتماعی و فرهنگی متفاوت در کنار یکدیگر در محله</a:t>
            </a:r>
            <a:endParaRPr lang="en-US" sz="3200" dirty="0">
              <a:solidFill>
                <a:schemeClr val="tx1"/>
              </a:solidFill>
            </a:endParaRPr>
          </a:p>
        </p:txBody>
      </p:sp>
      <p:sp>
        <p:nvSpPr>
          <p:cNvPr id="20" name="Subtitle 2"/>
          <p:cNvSpPr txBox="1">
            <a:spLocks/>
          </p:cNvSpPr>
          <p:nvPr/>
        </p:nvSpPr>
        <p:spPr>
          <a:xfrm>
            <a:off x="395536" y="40466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endParaRPr lang="en-US" dirty="0">
              <a:solidFill>
                <a:schemeClr val="accent2">
                  <a:lumMod val="50000"/>
                </a:schemeClr>
              </a:solidFill>
              <a:latin typeface="Arial" pitchFamily="34" charset="0"/>
              <a:cs typeface="Arial" pitchFamily="34" charset="0"/>
            </a:endParaRPr>
          </a:p>
        </p:txBody>
      </p:sp>
      <p:sp>
        <p:nvSpPr>
          <p:cNvPr id="23" name="Subtitle 2"/>
          <p:cNvSpPr txBox="1">
            <a:spLocks/>
          </p:cNvSpPr>
          <p:nvPr/>
        </p:nvSpPr>
        <p:spPr>
          <a:xfrm>
            <a:off x="472480" y="1340768"/>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2">
                    <a:lumMod val="50000"/>
                  </a:schemeClr>
                </a:solidFill>
                <a:latin typeface="Arial" pitchFamily="34" charset="0"/>
                <a:cs typeface="Arial" pitchFamily="34" charset="0"/>
              </a:rPr>
              <a:t>همه شمول بودن فضا برای طبقات مختلف اجتماعی مردم</a:t>
            </a:r>
            <a:endParaRPr lang="en-US" sz="2400" dirty="0">
              <a:solidFill>
                <a:schemeClr val="accent2">
                  <a:lumMod val="50000"/>
                </a:schemeClr>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8046" y="1912268"/>
            <a:ext cx="2591059" cy="2004304"/>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292" y="1912268"/>
            <a:ext cx="2592288" cy="2056586"/>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768" y="1859440"/>
            <a:ext cx="2768697" cy="2057132"/>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5767" y="4325438"/>
            <a:ext cx="2591059" cy="2055890"/>
          </a:xfrm>
          <a:prstGeom prst="rect">
            <a:avLst/>
          </a:prstGeom>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2292" y="4387701"/>
            <a:ext cx="2620123" cy="1961013"/>
          </a:xfrm>
          <a:prstGeom prst="rect">
            <a:avLst/>
          </a:prstGeom>
        </p:spPr>
        <p:style>
          <a:lnRef idx="2">
            <a:schemeClr val="dk1"/>
          </a:lnRef>
          <a:fillRef idx="1">
            <a:schemeClr val="lt1"/>
          </a:fillRef>
          <a:effectRef idx="0">
            <a:schemeClr val="dk1"/>
          </a:effectRef>
          <a:fontRef idx="minor">
            <a:schemeClr val="dk1"/>
          </a:fontRef>
        </p:style>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541" y="4387700"/>
            <a:ext cx="2595149" cy="195594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26089286"/>
      </p:ext>
    </p:extLst>
  </p:cSld>
  <p:clrMapOvr>
    <a:masterClrMapping/>
  </p:clrMapOvr>
  <p:transition spd="slow">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solidFill>
                <a:schemeClr val="tx1"/>
              </a:solidFill>
              <a:cs typeface="Titr"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763123836"/>
              </p:ext>
            </p:extLst>
          </p:nvPr>
        </p:nvGraphicFramePr>
        <p:xfrm>
          <a:off x="323528" y="1052736"/>
          <a:ext cx="8352928" cy="4771013"/>
        </p:xfrm>
        <a:graphic>
          <a:graphicData uri="http://schemas.openxmlformats.org/drawingml/2006/table">
            <a:tbl>
              <a:tblPr firstRow="1" bandRow="1">
                <a:tableStyleId>{5C22544A-7EE6-4342-B048-85BDC9FD1C3A}</a:tableStyleId>
              </a:tblPr>
              <a:tblGrid>
                <a:gridCol w="4176464"/>
                <a:gridCol w="4176464"/>
              </a:tblGrid>
              <a:tr h="488626">
                <a:tc>
                  <a:txBody>
                    <a:bodyPr/>
                    <a:lstStyle/>
                    <a:p>
                      <a:r>
                        <a:rPr lang="fa-IR" sz="2800" dirty="0" smtClean="0"/>
                        <a:t>سنجه                    </a:t>
                      </a:r>
                      <a:endParaRPr lang="en-US" sz="2800" dirty="0"/>
                    </a:p>
                  </a:txBody>
                  <a:tcPr>
                    <a:solidFill>
                      <a:schemeClr val="tx1"/>
                    </a:solidFill>
                  </a:tcPr>
                </a:tc>
                <a:tc>
                  <a:txBody>
                    <a:bodyPr/>
                    <a:lstStyle/>
                    <a:p>
                      <a:r>
                        <a:rPr lang="fa-IR" sz="3200" dirty="0" smtClean="0"/>
                        <a:t>هنجار              </a:t>
                      </a:r>
                      <a:endParaRPr lang="en-US" sz="3200" dirty="0"/>
                    </a:p>
                  </a:txBody>
                  <a:tcPr>
                    <a:solidFill>
                      <a:schemeClr val="tx1"/>
                    </a:solidFill>
                  </a:tcPr>
                </a:tc>
              </a:tr>
              <a:tr h="4191893">
                <a:tc>
                  <a:txBody>
                    <a:bodyPr/>
                    <a:lstStyle/>
                    <a:p>
                      <a:pPr marL="0" marR="0" algn="justLow" rtl="1">
                        <a:spcBef>
                          <a:spcPts val="0"/>
                        </a:spcBef>
                        <a:spcAft>
                          <a:spcPts val="0"/>
                        </a:spcAft>
                      </a:pPr>
                      <a:endParaRPr lang="fa-IR" sz="2800" dirty="0" smtClean="0">
                        <a:solidFill>
                          <a:schemeClr val="dk1"/>
                        </a:solidFill>
                        <a:latin typeface="+mn-lt"/>
                        <a:ea typeface="+mn-ea"/>
                        <a:cs typeface="+mn-cs"/>
                      </a:endParaRPr>
                    </a:p>
                    <a:p>
                      <a:pPr marL="0" marR="0" algn="justLow" rtl="1">
                        <a:spcBef>
                          <a:spcPts val="0"/>
                        </a:spcBef>
                        <a:spcAft>
                          <a:spcPts val="0"/>
                        </a:spcAft>
                      </a:pPr>
                      <a:endParaRPr lang="fa-IR" sz="2800" dirty="0" smtClean="0">
                        <a:solidFill>
                          <a:schemeClr val="dk1"/>
                        </a:solidFill>
                        <a:latin typeface="+mn-lt"/>
                        <a:ea typeface="+mn-ea"/>
                        <a:cs typeface="+mn-cs"/>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 میزان رخداد رویدادهای جمعی روزمره.</a:t>
                      </a:r>
                      <a:endParaRPr lang="en-US" sz="20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-وجود جداره فعال.</a:t>
                      </a:r>
                      <a:endParaRPr lang="en-US" sz="2000" dirty="0" smtClean="0">
                        <a:latin typeface="Times New Roman"/>
                        <a:ea typeface="Times New Roman"/>
                        <a:cs typeface="Arial"/>
                      </a:endParaRPr>
                    </a:p>
                    <a:p>
                      <a:pPr marL="0" marR="0" algn="justLow" rtl="1">
                        <a:spcBef>
                          <a:spcPts val="0"/>
                        </a:spcBef>
                        <a:spcAft>
                          <a:spcPts val="0"/>
                        </a:spcAft>
                      </a:pPr>
                      <a:r>
                        <a:rPr lang="fa-IR" sz="2400" dirty="0" smtClean="0">
                          <a:solidFill>
                            <a:srgbClr val="000000"/>
                          </a:solidFill>
                          <a:latin typeface="Times New Roman"/>
                          <a:ea typeface="Times New Roman"/>
                          <a:cs typeface="B Nazanin"/>
                        </a:rPr>
                        <a:t>-سرزندگی</a:t>
                      </a:r>
                      <a:r>
                        <a:rPr lang="fa-IR" sz="2400" baseline="0" dirty="0" smtClean="0">
                          <a:solidFill>
                            <a:srgbClr val="000000"/>
                          </a:solidFill>
                          <a:latin typeface="Times New Roman"/>
                          <a:ea typeface="Times New Roman"/>
                          <a:cs typeface="B Nazanin"/>
                        </a:rPr>
                        <a:t> و با هویتی عناصر شاخص</a:t>
                      </a:r>
                      <a:endParaRPr lang="en-US" sz="2400" dirty="0" smtClean="0">
                        <a:latin typeface="Times New Roman"/>
                        <a:ea typeface="Times New Roman"/>
                        <a:cs typeface="Arial"/>
                      </a:endParaRPr>
                    </a:p>
                  </a:txBody>
                  <a:tcPr/>
                </a:tc>
                <a:tc>
                  <a:txBody>
                    <a:bodyPr/>
                    <a:lstStyle/>
                    <a:p>
                      <a:endParaRPr lang="fa-IR" sz="2400" dirty="0" smtClean="0"/>
                    </a:p>
                    <a:p>
                      <a:pPr algn="ctr"/>
                      <a:endParaRPr lang="fa-IR" sz="3600" dirty="0" smtClean="0"/>
                    </a:p>
                    <a:p>
                      <a:endParaRPr lang="fa-IR" sz="2400" dirty="0" smtClean="0"/>
                    </a:p>
                    <a:p>
                      <a:pPr algn="ctr"/>
                      <a:r>
                        <a:rPr lang="fa-IR" sz="3200" dirty="0" smtClean="0"/>
                        <a:t> </a:t>
                      </a:r>
                      <a:endParaRPr lang="fa-IR" sz="2400" dirty="0" smtClean="0"/>
                    </a:p>
                  </a:txBody>
                  <a:tcPr/>
                </a:tc>
              </a:tr>
            </a:tbl>
          </a:graphicData>
        </a:graphic>
      </p:graphicFrame>
      <p:sp>
        <p:nvSpPr>
          <p:cNvPr id="5" name="Rectangle 4"/>
          <p:cNvSpPr/>
          <p:nvPr/>
        </p:nvSpPr>
        <p:spPr>
          <a:xfrm>
            <a:off x="5508104" y="2564904"/>
            <a:ext cx="2664296" cy="830997"/>
          </a:xfrm>
          <a:prstGeom prst="rect">
            <a:avLst/>
          </a:prstGeom>
        </p:spPr>
        <p:txBody>
          <a:bodyPr wrap="square">
            <a:spAutoFit/>
          </a:bodyPr>
          <a:lstStyle/>
          <a:p>
            <a:pPr algn="ctr" rtl="1"/>
            <a:r>
              <a:rPr lang="fa-IR" sz="2400" dirty="0">
                <a:solidFill>
                  <a:srgbClr val="000000"/>
                </a:solidFill>
                <a:latin typeface="Times New Roman"/>
                <a:ea typeface="Times New Roman"/>
                <a:cs typeface="B Nazanin"/>
              </a:rPr>
              <a:t>سرزندگی قرارگاه‌های رفتاری</a:t>
            </a:r>
            <a:endParaRPr lang="en-US" sz="2400" dirty="0">
              <a:latin typeface="Times New Roman"/>
              <a:ea typeface="Times New Roman"/>
              <a:cs typeface="Arial"/>
            </a:endParaRPr>
          </a:p>
        </p:txBody>
      </p:sp>
    </p:spTree>
    <p:extLst>
      <p:ext uri="{BB962C8B-B14F-4D97-AF65-F5344CB8AC3E}">
        <p14:creationId xmlns:p14="http://schemas.microsoft.com/office/powerpoint/2010/main" val="3141979991"/>
      </p:ext>
    </p:extLst>
  </p:cSld>
  <p:clrMapOvr>
    <a:masterClrMapping/>
  </p:clrMapOvr>
  <p:transition spd="slow">
    <p:cov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sp>
        <p:nvSpPr>
          <p:cNvPr id="2" name="Title 1"/>
          <p:cNvSpPr>
            <a:spLocks noGrp="1"/>
          </p:cNvSpPr>
          <p:nvPr>
            <p:ph type="ctrTitle"/>
          </p:nvPr>
        </p:nvSpPr>
        <p:spPr>
          <a:xfrm>
            <a:off x="2752862" y="1700808"/>
            <a:ext cx="3312368" cy="561995"/>
          </a:xfrm>
        </p:spPr>
        <p:txBody>
          <a:bodyPr/>
          <a:lstStyle/>
          <a:p>
            <a:endParaRPr lang="en-US" sz="3200" dirty="0">
              <a:solidFill>
                <a:schemeClr val="accent2">
                  <a:lumMod val="50000"/>
                </a:schemeClr>
              </a:solidFill>
              <a:cs typeface="Titr" pitchFamily="2" charset="-78"/>
            </a:endParaRPr>
          </a:p>
        </p:txBody>
      </p:sp>
      <p:sp>
        <p:nvSpPr>
          <p:cNvPr id="4" name="Rectangle 3"/>
          <p:cNvSpPr/>
          <p:nvPr/>
        </p:nvSpPr>
        <p:spPr>
          <a:xfrm>
            <a:off x="2411760" y="298491"/>
            <a:ext cx="4144083" cy="461665"/>
          </a:xfrm>
          <a:prstGeom prst="rect">
            <a:avLst/>
          </a:prstGeom>
        </p:spPr>
        <p:txBody>
          <a:bodyPr wrap="none">
            <a:spAutoFit/>
          </a:bodyPr>
          <a:lstStyle/>
          <a:p>
            <a:r>
              <a:rPr lang="fa-IR" sz="2400" b="1" dirty="0">
                <a:solidFill>
                  <a:srgbClr val="000000"/>
                </a:solidFill>
                <a:latin typeface="Times New Roman"/>
                <a:ea typeface="Times New Roman"/>
                <a:cs typeface="B Nazanin"/>
              </a:rPr>
              <a:t>میزان رخداد رویدادهای جمعی روزمره</a:t>
            </a:r>
            <a:endParaRPr lang="en-US" sz="2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076044"/>
            <a:ext cx="2436212" cy="1852003"/>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140433"/>
            <a:ext cx="2642008" cy="1853983"/>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140433"/>
            <a:ext cx="2642008" cy="1852003"/>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3" y="3284984"/>
            <a:ext cx="2436212" cy="1889474"/>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0195" y="3284984"/>
            <a:ext cx="2537669" cy="1889474"/>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3324702"/>
            <a:ext cx="2608670" cy="1849755"/>
          </a:xfrm>
          <a:prstGeom prst="rect">
            <a:avLst/>
          </a:prstGeom>
        </p:spPr>
        <p:style>
          <a:lnRef idx="2">
            <a:schemeClr val="dk1"/>
          </a:lnRef>
          <a:fillRef idx="1">
            <a:schemeClr val="lt1"/>
          </a:fillRef>
          <a:effectRef idx="0">
            <a:schemeClr val="dk1"/>
          </a:effectRef>
          <a:fontRef idx="minor">
            <a:schemeClr val="dk1"/>
          </a:fontRef>
        </p:style>
      </p:pic>
      <p:sp>
        <p:nvSpPr>
          <p:cNvPr id="11" name="Rectangle 10"/>
          <p:cNvSpPr/>
          <p:nvPr/>
        </p:nvSpPr>
        <p:spPr>
          <a:xfrm>
            <a:off x="467545" y="5445224"/>
            <a:ext cx="8160340" cy="830997"/>
          </a:xfrm>
          <a:prstGeom prst="rect">
            <a:avLst/>
          </a:prstGeom>
        </p:spPr>
        <p:txBody>
          <a:bodyPr wrap="square">
            <a:spAutoFit/>
          </a:bodyPr>
          <a:lstStyle/>
          <a:p>
            <a:pPr algn="ctr"/>
            <a:r>
              <a:rPr lang="fa-IR" sz="2400" b="1" dirty="0" smtClean="0"/>
              <a:t>در مرکز محله تناسب فعالیت هابا محیط باید وجود داشته باشدو وجود آرامش در مرکز محله موجب کم بودن اتفاقات کالبدی غیر مترقبه خواهد شد.</a:t>
            </a:r>
            <a:endParaRPr lang="en-US" sz="2400" b="1" dirty="0"/>
          </a:p>
        </p:txBody>
      </p:sp>
    </p:spTree>
    <p:extLst>
      <p:ext uri="{BB962C8B-B14F-4D97-AF65-F5344CB8AC3E}">
        <p14:creationId xmlns:p14="http://schemas.microsoft.com/office/powerpoint/2010/main" val="1364341301"/>
      </p:ext>
    </p:extLst>
  </p:cSld>
  <p:clrMapOvr>
    <a:masterClrMapping/>
  </p:clrMapOvr>
  <p:transition spd="slow">
    <p:cov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Arial" pitchFamily="34" charset="0"/>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602" y="2816932"/>
            <a:ext cx="2376264" cy="2328137"/>
          </a:xfrm>
          <a:prstGeom prst="rect">
            <a:avLst/>
          </a:prstGeom>
        </p:spPr>
        <p:style>
          <a:lnRef idx="2">
            <a:schemeClr val="dk1"/>
          </a:lnRef>
          <a:fillRef idx="1">
            <a:schemeClr val="lt1"/>
          </a:fillRef>
          <a:effectRef idx="0">
            <a:schemeClr val="dk1"/>
          </a:effectRef>
          <a:fontRef idx="minor">
            <a:schemeClr val="dk1"/>
          </a:fontRef>
        </p:style>
      </p:pic>
      <p:cxnSp>
        <p:nvCxnSpPr>
          <p:cNvPr id="9" name="Straight Arrow Connector 8"/>
          <p:cNvCxnSpPr/>
          <p:nvPr/>
        </p:nvCxnSpPr>
        <p:spPr>
          <a:xfrm>
            <a:off x="4788024" y="4005064"/>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23" y="2865059"/>
            <a:ext cx="2616242" cy="2328137"/>
          </a:xfrm>
          <a:prstGeom prst="rect">
            <a:avLst/>
          </a:prstGeom>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7" y="4725144"/>
            <a:ext cx="2401583" cy="1815975"/>
          </a:xfrm>
          <a:prstGeom prst="rect">
            <a:avLst/>
          </a:prstGeom>
        </p:spPr>
        <p:style>
          <a:lnRef idx="2">
            <a:schemeClr val="dk1"/>
          </a:lnRef>
          <a:fillRef idx="1">
            <a:schemeClr val="lt1"/>
          </a:fillRef>
          <a:effectRef idx="0">
            <a:schemeClr val="dk1"/>
          </a:effectRef>
          <a:fontRef idx="minor">
            <a:schemeClr val="dk1"/>
          </a:fontRef>
        </p:style>
      </p:pic>
      <p:cxnSp>
        <p:nvCxnSpPr>
          <p:cNvPr id="19" name="Elbow Connector 18"/>
          <p:cNvCxnSpPr>
            <a:endCxn id="17" idx="3"/>
          </p:cNvCxnSpPr>
          <p:nvPr/>
        </p:nvCxnSpPr>
        <p:spPr>
          <a:xfrm rot="10800000" flipV="1">
            <a:off x="2789241" y="4430958"/>
            <a:ext cx="1356603" cy="120217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657" y="295010"/>
            <a:ext cx="2245480" cy="1659465"/>
          </a:xfrm>
          <a:prstGeom prst="rect">
            <a:avLst/>
          </a:prstGeom>
        </p:spPr>
        <p:style>
          <a:lnRef idx="2">
            <a:schemeClr val="dk1"/>
          </a:lnRef>
          <a:fillRef idx="1">
            <a:schemeClr val="lt1"/>
          </a:fillRef>
          <a:effectRef idx="0">
            <a:schemeClr val="dk1"/>
          </a:effectRef>
          <a:fontRef idx="minor">
            <a:schemeClr val="dk1"/>
          </a:fontRef>
        </p:style>
      </p:pic>
      <p:cxnSp>
        <p:nvCxnSpPr>
          <p:cNvPr id="23" name="Elbow Connector 22"/>
          <p:cNvCxnSpPr/>
          <p:nvPr/>
        </p:nvCxnSpPr>
        <p:spPr>
          <a:xfrm rot="10800000">
            <a:off x="2633138" y="1484784"/>
            <a:ext cx="1664597" cy="1656184"/>
          </a:xfrm>
          <a:prstGeom prst="bentConnector3">
            <a:avLst/>
          </a:prstGeom>
          <a:ln>
            <a:tailEnd type="arrow"/>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55" y="2420888"/>
            <a:ext cx="2346466" cy="1749080"/>
          </a:xfrm>
          <a:prstGeom prst="rect">
            <a:avLst/>
          </a:prstGeom>
        </p:spPr>
        <p:style>
          <a:lnRef idx="2">
            <a:schemeClr val="dk1"/>
          </a:lnRef>
          <a:fillRef idx="1">
            <a:schemeClr val="lt1"/>
          </a:fillRef>
          <a:effectRef idx="0">
            <a:schemeClr val="dk1"/>
          </a:effectRef>
          <a:fontRef idx="minor">
            <a:schemeClr val="dk1"/>
          </a:fontRef>
        </p:style>
      </p:pic>
      <p:cxnSp>
        <p:nvCxnSpPr>
          <p:cNvPr id="27" name="Straight Arrow Connector 26"/>
          <p:cNvCxnSpPr/>
          <p:nvPr/>
        </p:nvCxnSpPr>
        <p:spPr>
          <a:xfrm flipH="1">
            <a:off x="2729311" y="3573016"/>
            <a:ext cx="10626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p:nvPr/>
        </p:nvCxnSpPr>
        <p:spPr>
          <a:xfrm rot="5400000">
            <a:off x="6684204" y="4533092"/>
            <a:ext cx="2040288" cy="936104"/>
          </a:xfrm>
          <a:prstGeom prst="bentConnector3">
            <a:avLst/>
          </a:prstGeom>
          <a:ln>
            <a:tailEnd type="arrow"/>
          </a:ln>
        </p:spPr>
        <p:style>
          <a:lnRef idx="2">
            <a:schemeClr val="dk1"/>
          </a:lnRef>
          <a:fillRef idx="0">
            <a:schemeClr val="dk1"/>
          </a:fillRef>
          <a:effectRef idx="1">
            <a:schemeClr val="dk1"/>
          </a:effectRef>
          <a:fontRef idx="minor">
            <a:schemeClr val="tx1"/>
          </a:fontRef>
        </p:style>
      </p:cxnSp>
      <p:sp>
        <p:nvSpPr>
          <p:cNvPr id="33" name="Title 1"/>
          <p:cNvSpPr txBox="1">
            <a:spLocks/>
          </p:cNvSpPr>
          <p:nvPr/>
        </p:nvSpPr>
        <p:spPr>
          <a:xfrm>
            <a:off x="3465436" y="6021288"/>
            <a:ext cx="6336704" cy="576064"/>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2400" dirty="0" smtClean="0">
                <a:solidFill>
                  <a:schemeClr val="accent2">
                    <a:lumMod val="50000"/>
                  </a:schemeClr>
                </a:solidFill>
                <a:cs typeface="Titr" pitchFamily="2" charset="-78"/>
              </a:rPr>
              <a:t>چشمان مرکز محله</a:t>
            </a:r>
            <a:endParaRPr lang="fa-IR" sz="2400" dirty="0">
              <a:solidFill>
                <a:schemeClr val="accent2">
                  <a:lumMod val="50000"/>
                </a:schemeClr>
              </a:solidFill>
              <a:cs typeface="Titr" pitchFamily="2" charset="-78"/>
            </a:endParaRPr>
          </a:p>
        </p:txBody>
      </p:sp>
      <p:sp>
        <p:nvSpPr>
          <p:cNvPr id="18" name="Title 1"/>
          <p:cNvSpPr txBox="1">
            <a:spLocks/>
          </p:cNvSpPr>
          <p:nvPr/>
        </p:nvSpPr>
        <p:spPr>
          <a:xfrm>
            <a:off x="3465436" y="244205"/>
            <a:ext cx="4536504" cy="489987"/>
          </a:xfrm>
          <a:prstGeom prst="rect">
            <a:avLst/>
          </a:prstGeom>
          <a:ln w="6350" cap="rnd">
            <a:noFill/>
          </a:ln>
        </p:spPr>
        <p:txBody>
          <a:bodyPr vert="horz" anchor="b" anchorCtr="0">
            <a:noAutofit/>
          </a:bodyPr>
          <a:lstStyle>
            <a:lvl1pPr algn="ctr" rtl="0" eaLnBrk="1" latinLnBrk="0" hangingPunct="1">
              <a:spcBef>
                <a:spcPct val="0"/>
              </a:spcBef>
              <a:buNone/>
              <a:defRPr kumimoji="0" lang="en-US" sz="4800" b="0" kern="1200" spc="-100" baseline="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mj-ea"/>
                <a:cs typeface="+mj-cs"/>
              </a:defRPr>
            </a:lvl1pPr>
          </a:lstStyle>
          <a:p>
            <a:r>
              <a:rPr lang="fa-IR" sz="3600" smtClean="0">
                <a:solidFill>
                  <a:schemeClr val="accent2">
                    <a:lumMod val="50000"/>
                  </a:schemeClr>
                </a:solidFill>
                <a:cs typeface="Titr" pitchFamily="2" charset="-78"/>
              </a:rPr>
              <a:t>وجود جدارهای فعال</a:t>
            </a:r>
            <a:endParaRPr lang="fa-IR" sz="3600">
              <a:solidFill>
                <a:schemeClr val="accent2">
                  <a:lumMod val="50000"/>
                </a:schemeClr>
              </a:solidFill>
              <a:cs typeface="Titr" pitchFamily="2" charset="-78"/>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3688" y="734192"/>
            <a:ext cx="2264420" cy="1710270"/>
          </a:xfrm>
          <a:prstGeom prst="rect">
            <a:avLst/>
          </a:prstGeom>
        </p:spPr>
        <p:style>
          <a:lnRef idx="2">
            <a:schemeClr val="dk1"/>
          </a:lnRef>
          <a:fillRef idx="1">
            <a:schemeClr val="lt1"/>
          </a:fillRef>
          <a:effectRef idx="0">
            <a:schemeClr val="dk1"/>
          </a:effectRef>
          <a:fontRef idx="minor">
            <a:schemeClr val="dk1"/>
          </a:fontRef>
        </p:style>
      </p:pic>
      <p:cxnSp>
        <p:nvCxnSpPr>
          <p:cNvPr id="13" name="Elbow Connector 12"/>
          <p:cNvCxnSpPr/>
          <p:nvPr/>
        </p:nvCxnSpPr>
        <p:spPr>
          <a:xfrm flipV="1">
            <a:off x="4716016" y="2312876"/>
            <a:ext cx="1017672" cy="982552"/>
          </a:xfrm>
          <a:prstGeom prst="bentConnector3">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44316798"/>
      </p:ext>
    </p:extLst>
  </p:cSld>
  <p:clrMapOvr>
    <a:masterClrMapping/>
  </p:clrMapOvr>
  <p:transition spd="slow">
    <p:cov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4802" y="36596"/>
            <a:ext cx="8305800" cy="1143000"/>
          </a:xfrm>
        </p:spPr>
        <p:txBody>
          <a:bodyPr/>
          <a:lstStyle/>
          <a:p>
            <a:r>
              <a:rPr lang="fa-IR" sz="2400" dirty="0" smtClean="0">
                <a:solidFill>
                  <a:schemeClr val="accent3">
                    <a:lumMod val="50000"/>
                  </a:schemeClr>
                </a:solidFill>
                <a:latin typeface="Arial" pitchFamily="34" charset="0"/>
                <a:cs typeface="Arial" pitchFamily="34" charset="0"/>
              </a:rPr>
              <a:t>مسجد به عنوان نماد هویت بخش و قرارگاه رفتاری مرکزمحله</a:t>
            </a:r>
            <a:endParaRPr lang="en-US" sz="2400" dirty="0">
              <a:solidFill>
                <a:schemeClr val="accent3">
                  <a:lumMod val="50000"/>
                </a:schemeClr>
              </a:solidFill>
              <a:latin typeface="Arial" pitchFamily="34" charset="0"/>
              <a:cs typeface="Arial" pitchFamily="34" charset="0"/>
            </a:endParaRPr>
          </a:p>
        </p:txBody>
      </p:sp>
      <p:sp>
        <p:nvSpPr>
          <p:cNvPr id="2" name="Title 1"/>
          <p:cNvSpPr>
            <a:spLocks noGrp="1"/>
          </p:cNvSpPr>
          <p:nvPr>
            <p:ph type="ctrTitle"/>
          </p:nvPr>
        </p:nvSpPr>
        <p:spPr/>
        <p:txBody>
          <a:bodyPr/>
          <a:lstStyle/>
          <a:p>
            <a:endParaRPr lang="en-US" dirty="0">
              <a:cs typeface="Titr"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836712"/>
            <a:ext cx="3911918" cy="2615887"/>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46" y="764538"/>
            <a:ext cx="2817292" cy="2760233"/>
          </a:xfrm>
          <a:prstGeom prst="rect">
            <a:avLst/>
          </a:prstGeom>
        </p:spPr>
        <p:style>
          <a:lnRef idx="2">
            <a:schemeClr val="dk1"/>
          </a:lnRef>
          <a:fillRef idx="1">
            <a:schemeClr val="lt1"/>
          </a:fillRef>
          <a:effectRef idx="0">
            <a:schemeClr val="dk1"/>
          </a:effectRef>
          <a:fontRef idx="minor">
            <a:schemeClr val="dk1"/>
          </a:fontRef>
        </p:style>
      </p:pic>
      <p:cxnSp>
        <p:nvCxnSpPr>
          <p:cNvPr id="9" name="Elbow Connector 8"/>
          <p:cNvCxnSpPr/>
          <p:nvPr/>
        </p:nvCxnSpPr>
        <p:spPr>
          <a:xfrm>
            <a:off x="2092214" y="1165741"/>
            <a:ext cx="2695810" cy="947903"/>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Subtitle 2"/>
          <p:cNvSpPr txBox="1">
            <a:spLocks/>
          </p:cNvSpPr>
          <p:nvPr/>
        </p:nvSpPr>
        <p:spPr>
          <a:xfrm>
            <a:off x="308667" y="3524771"/>
            <a:ext cx="9036496" cy="64807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fa-IR" sz="2400" dirty="0" smtClean="0">
                <a:solidFill>
                  <a:schemeClr val="accent3">
                    <a:lumMod val="50000"/>
                  </a:schemeClr>
                </a:solidFill>
                <a:latin typeface="Arial" pitchFamily="34" charset="0"/>
                <a:cs typeface="Arial" pitchFamily="34" charset="0"/>
              </a:rPr>
              <a:t>درختان کهنسال به عنوان نماد هویت بخش وقرارگاه رفتاری مرکزمحله</a:t>
            </a:r>
            <a:endParaRPr lang="en-US" sz="2400" dirty="0">
              <a:solidFill>
                <a:schemeClr val="accent3">
                  <a:lumMod val="50000"/>
                </a:schemeClr>
              </a:solidFill>
              <a:latin typeface="Arial" pitchFamily="34" charset="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24" y="4077072"/>
            <a:ext cx="2817292" cy="2553463"/>
          </a:xfrm>
          <a:prstGeom prst="rect">
            <a:avLst/>
          </a:prstGeom>
        </p:spPr>
        <p:style>
          <a:lnRef idx="2">
            <a:schemeClr val="dk1"/>
          </a:lnRef>
          <a:fillRef idx="1">
            <a:schemeClr val="lt1"/>
          </a:fillRef>
          <a:effectRef idx="0">
            <a:schemeClr val="dk1"/>
          </a:effectRef>
          <a:fontRef idx="minor">
            <a:schemeClr val="dk1"/>
          </a:fontRef>
        </p:style>
      </p:pic>
      <p:sp>
        <p:nvSpPr>
          <p:cNvPr id="12" name="Oval 11"/>
          <p:cNvSpPr/>
          <p:nvPr/>
        </p:nvSpPr>
        <p:spPr>
          <a:xfrm>
            <a:off x="1979712" y="4941168"/>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79712" y="5337779"/>
            <a:ext cx="11250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915" y="4014648"/>
            <a:ext cx="3888191" cy="2615887"/>
          </a:xfrm>
          <a:prstGeom prst="rect">
            <a:avLst/>
          </a:prstGeom>
        </p:spPr>
        <p:style>
          <a:lnRef idx="2">
            <a:schemeClr val="dk1"/>
          </a:lnRef>
          <a:fillRef idx="1">
            <a:schemeClr val="lt1"/>
          </a:fillRef>
          <a:effectRef idx="0">
            <a:schemeClr val="dk1"/>
          </a:effectRef>
          <a:fontRef idx="minor">
            <a:schemeClr val="dk1"/>
          </a:fontRef>
        </p:style>
      </p:pic>
      <p:cxnSp>
        <p:nvCxnSpPr>
          <p:cNvPr id="16" name="Straight Arrow Connector 15"/>
          <p:cNvCxnSpPr>
            <a:stCxn id="13" idx="7"/>
          </p:cNvCxnSpPr>
          <p:nvPr/>
        </p:nvCxnSpPr>
        <p:spPr>
          <a:xfrm>
            <a:off x="2075738" y="5358870"/>
            <a:ext cx="3864414" cy="509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6690934"/>
      </p:ext>
    </p:extLst>
  </p:cSld>
  <p:clrMapOvr>
    <a:masterClrMapping/>
  </p:clrMapOvr>
  <p:transition spd="slow">
    <p:cov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2770</TotalTime>
  <Words>8924</Words>
  <Application>Microsoft Office PowerPoint</Application>
  <PresentationFormat>On-screen Show (4:3)</PresentationFormat>
  <Paragraphs>1163</Paragraphs>
  <Slides>229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229</vt:i4>
      </vt:variant>
    </vt:vector>
  </HeadingPairs>
  <TitlesOfParts>
    <vt:vector size="239" baseType="lpstr">
      <vt:lpstr>Arial</vt:lpstr>
      <vt:lpstr>B Mitra</vt:lpstr>
      <vt:lpstr>B Nazanin</vt:lpstr>
      <vt:lpstr>BNazanin</vt:lpstr>
      <vt:lpstr>Calibri</vt:lpstr>
      <vt:lpstr>Constantia</vt:lpstr>
      <vt:lpstr>Times New Roman</vt:lpstr>
      <vt:lpstr>Titr</vt:lpstr>
      <vt:lpstr>Wingdings 2</vt:lpstr>
      <vt:lpstr>Paper</vt:lpstr>
      <vt:lpstr>به نام یگانه معمار هستی</vt:lpstr>
      <vt:lpstr> مرکز محله (میدان محلی)</vt:lpstr>
      <vt:lpstr>مرکز محله کلپا</vt:lpstr>
      <vt:lpstr>PowerPoint Presentation</vt:lpstr>
      <vt:lpstr>PowerPoint Presentation</vt:lpstr>
      <vt:lpstr>_تحلیل مرکز محله کلپا بوسیله نمایانگرها:</vt:lpstr>
      <vt:lpstr>فضا</vt:lpstr>
      <vt:lpstr>نن</vt:lpstr>
      <vt:lpstr>PowerPoint Presentation</vt:lpstr>
      <vt:lpstr>PowerPoint Presentation</vt:lpstr>
      <vt:lpstr>PowerPoint Presentation</vt:lpstr>
      <vt:lpstr>PowerPoint Presentation</vt:lpstr>
      <vt:lpstr>2و1: درشت دانگی بناها و وجود  خط آسمان ناهماهنگ و  ارتفاع زیاد بناها نسبت به معبر عامل ایجاد محصوریت زیاد</vt:lpstr>
      <vt:lpstr>4و3: خط آسمان هماهنگ و پیوستگی جدارها و تراکم مناسب بناها و ارتفاع مناسب بنا نسبت به معبر عامل ایجاد محصوریت مناسب</vt:lpstr>
      <vt:lpstr>-ارتفاع نامناسب بناها نسبت به عرض مرکز محله و خط آسمان ناهماهنگ و وجود راههای زیاد به مر کز محله عامل ایجاد محصوریت نامناسب</vt:lpstr>
      <vt:lpstr>-ارتفاع نامناسب بناها نسبت به عرض مرکز محله و خط آسمان ناهماهنگ و وجود راههای زیاد به مر کز محله عامل ایجاد محصوریت نامناسب</vt:lpstr>
      <vt:lpstr>-ارتفاع نامناسب بناها نسبت به عرض مرکز محله و خط آسمان ناهماهنگ و وجود راههای زیاد به مر کز محله عامل ایجاد محصوریت نامناسب</vt:lpstr>
      <vt:lpstr>PowerPoint Presentation</vt:lpstr>
      <vt:lpstr>PowerPoint Presentation</vt:lpstr>
      <vt:lpstr>PowerPoint Presentation</vt:lpstr>
      <vt:lpstr>PowerPoint Presentation</vt:lpstr>
      <vt:lpstr>PowerPoint Presentation</vt:lpstr>
      <vt:lpstr>PowerPoint Presentation</vt:lpstr>
      <vt:lpstr>مرکز محله کلپا</vt:lpstr>
      <vt:lpstr>مراکز محلات یا میادین محلی یک گره شهری هستند. </vt:lpstr>
      <vt:lpstr>از نظر شکل هندسی فضائی مرکز محله کلپا جزء مراکز محلات(میادین- محلی )با شکل هندسی نامنظم است.</vt:lpstr>
      <vt:lpstr>PowerPoint Presentation</vt:lpstr>
      <vt:lpstr>خط آسمان هماهنگ در محله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مسجد یک مکان دارای خصوصیت مزیت برای مرکز محله جهت انجام فرایض دینی-برگزاری مراسم های مذهبی-مکانی جهت رویاروئی با ساکنان محله 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قرار گیری تابلوهای شهری نا همگون در کنار یکدیگر :</vt:lpstr>
      <vt:lpstr>swot</vt:lpstr>
      <vt:lpstr>زمینه</vt:lpstr>
      <vt:lpstr>نن</vt:lpstr>
      <vt:lpstr>PowerPoint Presentation</vt:lpstr>
      <vt:lpstr>PowerPoint Presentation</vt:lpstr>
      <vt:lpstr>PowerPoint Presentation</vt:lpstr>
      <vt:lpstr>PowerPoint Presentation</vt:lpstr>
      <vt:lpstr>هتل بوعلی</vt:lpstr>
      <vt:lpstr>PowerPoint Presentation</vt:lpstr>
      <vt:lpstr>بناهای معماری با ارزش تاریخی به عنوان عنصر هویت بخش مرکز محله</vt:lpstr>
      <vt:lpstr>PowerPoint Presentation</vt:lpstr>
      <vt:lpstr>در گذشته محوطه های چمن کاری شده به شکل مربع، مستطیل یا ذوزنقه یا بدون شکل هندسی در بعضی از محلات همدان وجود داشت که مرکزیت انجام امور شهروندان بدانجا ختم می شد. این چمن ها که اطراف آنها را اغلب مسجد، حمام، چشمه، زیارتگاه، سقاخانه و چند دکان نانوایی، بقالی، کفاشی، عطاری، سبزی فروشی و قصابی در بر گرفته بود، درختان تنومند و کهنسالی بود که مردم در زیر سایه آنها روی گیاهان سبز می‌نشستند، استراحت می‌کردند، از اوضاع و احوال هم باخبر می‌شدند و به رتق و فتق امور می‌پرداختند.مرکز محله کلپا از جمله این چمن ها میباشد که به گفته اهالی محل حدود یک قرن قدمت دارد.</vt:lpstr>
      <vt:lpstr>PowerPoint Presentation</vt:lpstr>
      <vt:lpstr>PowerPoint Presentation</vt:lpstr>
      <vt:lpstr>PowerPoint Presentation</vt:lpstr>
      <vt:lpstr>خود مرکز محله به دلیل متمرکز و کانونی بودن مفهوم گره(از عناصر خوانائی لینچ) را شکل میدهد.</vt:lpstr>
      <vt:lpstr>PowerPoint Presentation</vt:lpstr>
      <vt:lpstr>PowerPoint Presentation</vt:lpstr>
      <vt:lpstr>PowerPoint Presentation</vt:lpstr>
      <vt:lpstr>بناهای موجود در محله عموما نوساز ودر بعضی از بخشها شامل بناهای قدیمی می باشد.</vt:lpstr>
      <vt:lpstr>بناهای موجود در مرکزمحله عموما نوساز ودر بعضی از بخشها شامل بناهای قدیمی می باشد.</vt:lpstr>
      <vt:lpstr>PowerPoint Presentation</vt:lpstr>
      <vt:lpstr>PowerPoint Presentation</vt:lpstr>
      <vt:lpstr>swot</vt:lpstr>
      <vt:lpstr>کارکرد</vt:lpstr>
      <vt:lpstr>نن</vt:lpstr>
      <vt:lpstr>PowerPoint Presentation</vt:lpstr>
      <vt:lpstr>امکان دیده شدن فضا توسط ساکنین وعدم وجود روشنائی مناسب در شب</vt:lpstr>
      <vt:lpstr>پرهیز از پیچیدگی بلو کها در مرکز محله</vt:lpstr>
      <vt:lpstr>پرهیز از موانع و مکان های پنهان شده در فضا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تجمع برای مناسبتهای خاص</vt:lpstr>
      <vt:lpstr>PowerPoint Presentation</vt:lpstr>
      <vt:lpstr>PowerPoint Presentation</vt:lpstr>
      <vt:lpstr>PowerPoint Presentation</vt:lpstr>
      <vt:lpstr>PowerPoint Presentation</vt:lpstr>
      <vt:lpstr>PowerPoint Presentation</vt:lpstr>
      <vt:lpstr>1- تجمع برای مناسبتهای خاص</vt:lpstr>
      <vt:lpstr>قرارگیری اقشار مختلف مردم با سطوح اقتصادی و اجتماعی و فرهنگی متفاوت در کنار یکدیگر در محله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کاربریها در مرکز محله کلپا</vt:lpstr>
      <vt:lpstr>مرکز محله معمولا در اطراف آن مسجد-حمام-چشمه-زیارتگاه-سقا خانه و چند دکان نانوائی و بقالی و ....بوده که خود عامل موثری در جذب ساکنان به مرکز محله بوده است.و با توجه به کاربریهای موجود در مرکز محله سازگاری کاربریها با مکان دیده می شود.</vt:lpstr>
      <vt:lpstr>مرکز محله کلپا فاقد کاربریهای با فعالیت پر سر و صدا که آرامش مرکز محله را از بین ببرد می باشد.</vt:lpstr>
      <vt:lpstr>-سازگاری کاربری‌ها با یکدیگر. (ماتریس سازگاری) </vt:lpstr>
      <vt:lpstr>شناسایی کاربری های ناسازگار موجود در فضا</vt:lpstr>
      <vt:lpstr>swot</vt:lpstr>
      <vt:lpstr>ریخت</vt:lpstr>
      <vt:lpstr>نن</vt:lpstr>
      <vt:lpstr>PowerPoint Presentation</vt:lpstr>
      <vt:lpstr>کاربریهای موجود در مرکز محله شامل سه دسته کاربری میباشد:</vt:lpstr>
      <vt:lpstr>کاربریها در مرکز محله کلپا</vt:lpstr>
      <vt:lpstr>PowerPoint Presentation</vt:lpstr>
      <vt:lpstr>شناسایی کاربری عمده فضا و کاربری های مورد نیاز (مثلا فضای سبز و...) </vt:lpstr>
      <vt:lpstr>شناسایی کاربری های ناسازگار موجود در فضا (مثلا کارگاهی و...)</vt:lpstr>
      <vt:lpstr>PowerPoint Presentation</vt:lpstr>
      <vt:lpstr>شکل گیری بافت مرکز محله کلپا براساس شکل ارگانیک بوده است و هم دانه بندی ریز شامل کاربریهای مسکونی و هم دانه بندی درشت شامل کاربریهای اداره پست،ساختمان دادگستری،کانون وکلا،بیمارستان اکباتان،مدرسه،کاربری فرهنگی و مسجد و... می باشد.</vt:lpstr>
      <vt:lpstr>PowerPoint Presentation</vt:lpstr>
      <vt:lpstr>بافت محله براساس آنچه مشاهده شده جزء بافت میانی و نوساز بوده و بافت فرسوده کمی در آن دیده شده است.</vt:lpstr>
      <vt:lpstr>ساختمانهائی با قدمت تاریخی که یاد آور بافت تاریخی مرکز محله می باشند.</vt:lpstr>
      <vt:lpstr>PowerPoint Presentation</vt:lpstr>
      <vt:lpstr>جهت حرکت خودروها</vt:lpstr>
      <vt:lpstr>PowerPoint Presentation</vt:lpstr>
      <vt:lpstr>ترافیک محدوده محله در روزهای تعطیل به دلیل بسته بودن و کمی مراجعه کاربریهای ناسازگار با مرکز محله مناسب و در روزهای غیر تعطیل شاهد حجم بالای ترافیکی در حوزه مرکز محله می باشیم.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swot</vt:lpstr>
      <vt:lpstr>منظر</vt:lpstr>
      <vt:lpstr>نن</vt:lpstr>
      <vt:lpstr>PowerPoint Presentation</vt:lpstr>
      <vt:lpstr>PowerPoint Presentation</vt:lpstr>
      <vt:lpstr>PowerPoint Presentation</vt:lpstr>
      <vt:lpstr>PowerPoint Presentation</vt:lpstr>
      <vt:lpstr>7و8:</vt:lpstr>
      <vt:lpstr>PowerPoint Presentation</vt:lpstr>
      <vt:lpstr>PowerPoint Presentation</vt:lpstr>
      <vt:lpstr>PowerPoint Presentation</vt:lpstr>
      <vt:lpstr>2و1: درشت دانگی بناها و وجود  خط آسمان ناهماهنگ و  ارتفاع زیاد بناها نسبت به معبر عامل ایجاد محصوریت زیاد</vt:lpstr>
      <vt:lpstr>4و3: خط آسمان هماهنگ و پیوستگی جدارها و تراکم مناسب بناها و ارتفاع مناسب بنا نسبت به معبر عامل ایجاد محصوریت مناسب</vt:lpstr>
      <vt:lpstr>-ارتفاع نامناسب بناها نسبت به عرض مرکز محله و خط آسمان ناهماهنگ و وجود راههای زیاد به مر کز محله عامل ایجاد محصوریت نامناسب</vt:lpstr>
      <vt:lpstr>-ارتفاع نامناسب بناها نسبت به عرض مرکز محله و خط آسمان ناهماهنگ و وجود راههای زیاد به مر کز محله عامل ایجاد محصوریت نامناسب</vt:lpstr>
      <vt:lpstr>-ارتفاع نامناسب بناها نسبت به عرض مرکز محله و خط آسمان ناهماهنگ و وجود راههای زیاد به مر کز محله عامل ایجاد محصوریت نامناسب</vt:lpstr>
      <vt:lpstr>PowerPoint Presentation</vt:lpstr>
      <vt:lpstr>PowerPoint Presentation</vt:lpstr>
      <vt:lpstr>با توجه به قرارگیری مرکز محله در محدوده مرکزی شهر و خیابان بوعلی و تراکم بالای مسکونی و تجاری این بخش، دید مناسبی از عناصر مسلط که شامل میدان بوعلی و...برآن وجود ندارد.البته از محور بیمارستان اکباتان دید نسبتا مطلوبی وجود دارد.</vt:lpstr>
      <vt:lpstr>PowerPoint Presentation</vt:lpstr>
      <vt:lpstr>PowerPoint Presentation</vt:lpstr>
      <vt:lpstr>PowerPoint Presentation</vt:lpstr>
      <vt:lpstr>PowerPoint Presentation</vt:lpstr>
      <vt:lpstr>درشت دانگی بناها و وجود  خط آسمان ناهماهنگ و  ارتفاع زیاد بناها نسبت به معبر عامل ایجاد محصوریت زیاد</vt:lpstr>
      <vt:lpstr>PowerPoint Presentation</vt:lpstr>
      <vt:lpstr>PowerPoint Presentation</vt:lpstr>
      <vt:lpstr>خط آسمان هماهنگ و پیوستگی جدارها و تراکم مناسب بناها و ارتفاع مناسب بنا نسبت به معبر عامل ایجاد محصوریت مناسب</vt:lpstr>
      <vt:lpstr>خط آسمان هماهنگ و پیوستگی جدارها و تراکم مناسب بناها و ارتفاع مناسب بنا نسبت به معبر عامل ایجاد محصوریت مناسب</vt:lpstr>
      <vt:lpstr>خط آسمان هماهنگ و پیوستگی جدارها و تراکم مناسب بناها و ارتفاع مناسب بنا نسبت به معبر عامل ایجاد محصوریت مناسب</vt:lpstr>
      <vt:lpstr>-ارتفاع نامناسب بناها نسبت به عرض مرکز محله و خط آسمان ناهماهنگ و وجود راههای زیاد به مر کز محله عامل ایجاد محصوریت نامناسب</vt:lpstr>
      <vt:lpstr>-ارتفاع نامناسب بناها نسبت به عرض مرکز محله و خط آسمان ناهماهنگ و وجود راههای زیاد به مر کز محله عامل ایجاد محصوریت نامناسب</vt:lpstr>
      <vt:lpstr>PowerPoint Presentation</vt:lpstr>
      <vt:lpstr>PowerPoint Presentation</vt:lpstr>
      <vt:lpstr>PowerPoint Presentation</vt:lpstr>
      <vt:lpstr>PowerPoint Presentation</vt:lpstr>
      <vt:lpstr>خط آسمان هماهنگ در محله :</vt:lpstr>
      <vt:lpstr>PowerPoint Presentation</vt:lpstr>
      <vt:lpstr>PowerPoint Presentation</vt:lpstr>
      <vt:lpstr>PowerPoint Presentation</vt:lpstr>
      <vt:lpstr>PowerPoint Presentation</vt:lpstr>
      <vt:lpstr>PowerPoint Presentation</vt:lpstr>
      <vt:lpstr>سطح کدر و شفاف :</vt:lpstr>
      <vt:lpstr>PowerPoint Presentation</vt:lpstr>
      <vt:lpstr>PowerPoint Presentation</vt:lpstr>
      <vt:lpstr>PowerPoint Presentation</vt:lpstr>
      <vt:lpstr>PowerPoint Presentation</vt:lpstr>
      <vt:lpstr>PowerPoint Presentation</vt:lpstr>
      <vt:lpstr>عناصر الحاقی :</vt:lpstr>
      <vt:lpstr>سطوح پر و خالی :</vt:lpstr>
      <vt:lpstr>PowerPoint Presentation</vt:lpstr>
      <vt:lpstr>کف سازی :</vt:lpstr>
      <vt:lpstr>مبلمان و تجهیزات ایمنی :</vt:lpstr>
      <vt:lpstr>swot</vt:lpstr>
      <vt:lpstr>اجتماع</vt:lpstr>
      <vt:lpstr>نن</vt:lpstr>
      <vt:lpstr>PowerPoint Presentation</vt:lpstr>
      <vt:lpstr>PowerPoint Presentation</vt:lpstr>
      <vt:lpstr>PowerPoint Presentation</vt:lpstr>
      <vt:lpstr>PowerPoint Presentation</vt:lpstr>
      <vt:lpstr>حضور پذیری ساکنان به دلیل انجام کارهای روزانه و تامین نیازمندیها</vt:lpstr>
      <vt:lpstr>PowerPoint Presentation</vt:lpstr>
      <vt:lpstr>PowerPoint Presentation</vt:lpstr>
      <vt:lpstr>PowerPoint Presentation</vt:lpstr>
      <vt:lpstr>1- تجمع برای مناسبتهای خاص</vt:lpstr>
      <vt:lpstr>PowerPoint Presentation</vt:lpstr>
      <vt:lpstr>PowerPoint Presentation</vt:lpstr>
      <vt:lpstr>PowerPoint Presentation</vt:lpstr>
      <vt:lpstr>امکان دیده شدن فضا توسط ساکنین و عدم وجود روشنائی مناسب در شب</vt:lpstr>
      <vt:lpstr>پرهیز از پیچیدگی بلو کها در مرکز محله</vt:lpstr>
      <vt:lpstr>پرهیز از موانع و مکان های پنهان شده در فضا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مرکز محله</vt:lpstr>
      <vt:lpstr>PowerPoint Presentation</vt:lpstr>
      <vt:lpstr>PowerPoint Presentation</vt:lpstr>
      <vt:lpstr>PowerPoint Presentation</vt:lpstr>
      <vt:lpstr>PowerPoint Presentation</vt:lpstr>
      <vt:lpstr>PowerPoint Presentation</vt:lpstr>
      <vt:lpstr>swot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taranume kheiyal</dc:creator>
  <cp:lastModifiedBy>omid arzi</cp:lastModifiedBy>
  <cp:revision>671</cp:revision>
  <dcterms:created xsi:type="dcterms:W3CDTF">2011-12-08T04:26:50Z</dcterms:created>
  <dcterms:modified xsi:type="dcterms:W3CDTF">2022-01-26T21:18:38Z</dcterms:modified>
</cp:coreProperties>
</file>