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84" r:id="rId11"/>
    <p:sldId id="283" r:id="rId12"/>
    <p:sldId id="282" r:id="rId13"/>
    <p:sldId id="285" r:id="rId14"/>
    <p:sldId id="286" r:id="rId15"/>
    <p:sldId id="287" r:id="rId16"/>
    <p:sldId id="264" r:id="rId17"/>
    <p:sldId id="265" r:id="rId18"/>
    <p:sldId id="281" r:id="rId19"/>
    <p:sldId id="266" r:id="rId20"/>
    <p:sldId id="267" r:id="rId21"/>
    <p:sldId id="268" r:id="rId22"/>
    <p:sldId id="288" r:id="rId23"/>
    <p:sldId id="269" r:id="rId24"/>
    <p:sldId id="273" r:id="rId25"/>
    <p:sldId id="274" r:id="rId26"/>
    <p:sldId id="270" r:id="rId27"/>
    <p:sldId id="275" r:id="rId28"/>
    <p:sldId id="271" r:id="rId29"/>
    <p:sldId id="276" r:id="rId30"/>
    <p:sldId id="277" r:id="rId31"/>
    <p:sldId id="272" r:id="rId32"/>
    <p:sldId id="278" r:id="rId33"/>
    <p:sldId id="27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0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23138A94-ABB0-4E3F-B131-00FC9FDF16E4}" type="datetimeFigureOut">
              <a:rPr lang="en-US" smtClean="0"/>
              <a:t>12/4/2013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38EE16B-7238-4D10-B378-BCE1F55BEB5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architects.i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667000"/>
            <a:ext cx="4114800" cy="574040"/>
          </a:xfrm>
        </p:spPr>
        <p:txBody>
          <a:bodyPr>
            <a:noAutofit/>
          </a:bodyPr>
          <a:lstStyle/>
          <a:p>
            <a:r>
              <a:rPr lang="fa-IR" sz="4000" dirty="0" smtClean="0"/>
              <a:t>گنبد در معماری ایران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583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Asar 20-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0" y="457200"/>
            <a:ext cx="80027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3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dministrator\Desktop\memari eslami\پرگار شابلون\2012-10-17 16.27.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1" y="889000"/>
            <a:ext cx="4191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24" y="923966"/>
            <a:ext cx="4164776" cy="55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5724" y="224135"/>
            <a:ext cx="4033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 smtClean="0"/>
              <a:t>کاربرد شاهنگ و هنجار در ساخت گنبد</a:t>
            </a:r>
            <a:endParaRPr lang="fa-IR" sz="2400" b="1" dirty="0"/>
          </a:p>
        </p:txBody>
      </p:sp>
    </p:spTree>
    <p:extLst>
      <p:ext uri="{BB962C8B-B14F-4D97-AF65-F5344CB8AC3E}">
        <p14:creationId xmlns:p14="http://schemas.microsoft.com/office/powerpoint/2010/main" val="6865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838200"/>
            <a:ext cx="8305800" cy="4953000"/>
          </a:xfrm>
        </p:spPr>
        <p:txBody>
          <a:bodyPr>
            <a:noAutofit/>
          </a:bodyPr>
          <a:lstStyle/>
          <a:p>
            <a:pPr algn="just" rtl="1"/>
            <a:r>
              <a:rPr lang="fa-IR" sz="2800" b="1" dirty="0" smtClean="0">
                <a:cs typeface="2  Zar"/>
              </a:rPr>
              <a:t>گنبد ترکین: </a:t>
            </a:r>
          </a:p>
          <a:p>
            <a:pPr algn="just" rtl="1"/>
            <a:r>
              <a:rPr lang="fa-IR" sz="2400" dirty="0" smtClean="0">
                <a:cs typeface="2  Zar"/>
              </a:rPr>
              <a:t>در </a:t>
            </a:r>
            <a:r>
              <a:rPr lang="fa-IR" sz="2400" dirty="0">
                <a:cs typeface="2  Zar"/>
              </a:rPr>
              <a:t>این نوع چیدن ، گنبد را بصورت ترک ترک اکثراً با قالب گچی می سازند و بعد فاصله میان ترکها را با آجر یا خشت پر می کنند .</a:t>
            </a:r>
          </a:p>
          <a:p>
            <a:pPr algn="just" rtl="1"/>
            <a:r>
              <a:rPr lang="fa-IR" sz="2400" dirty="0">
                <a:cs typeface="2  Zar"/>
              </a:rPr>
              <a:t>در اجرا تویزه های گچ ونی را ( نی در داخل گچ حالت آرماتور در بتن دارد ( روی زمین مطابق قوس مطلوب ( قوس گنبد ) می سازند و پس از تکمیل ، همه تویزه ها را در فضای موردنظر توسط ( وادارهائی ) سرپا نگه می دارند بعد بین تویزه ها را با آجر یا خشت پر می کنند . در این طریقه اجرا برخلاف انواع دیگر گنبد از شاهنگ و هنجار استفاده نمی شود </a:t>
            </a:r>
            <a:r>
              <a:rPr lang="fa-IR" sz="2400" dirty="0" smtClean="0">
                <a:cs typeface="2  Zar"/>
              </a:rPr>
              <a:t>.</a:t>
            </a:r>
          </a:p>
          <a:p>
            <a:pPr algn="just" rtl="1"/>
            <a:r>
              <a:rPr lang="fa-IR" sz="2400" dirty="0">
                <a:cs typeface="2  Zar"/>
              </a:rPr>
              <a:t>در گنبدهای مرتفع ترکین ترکها را تکه تکه ساخته و رویهم و کنار هم می چیدند به این ترتیب که تا ارتفاع معینی از گنبد یک سری ترک مشابه کنار هم قرار می گرفت و دور تا دور گنبد را می پوشانید بعد سری دیگری از ترکها که ارتفاع بعدی گنبد را شامل می شد روی ردیف زیرین قرار می گرفت و بهمین ترتیب چیدن ادامه پیدا می کرد تا ارتفاع گنبد کامل شود . برای اینکه نظم بهم نخورد همه تویوزه های تَرکی را روی زمین می ساختند سپس آنرا تکه تکه در مراحل مختلف بالا آمدن گنبد کار می گذاشتند .</a:t>
            </a:r>
          </a:p>
          <a:p>
            <a:pPr algn="just" rtl="1"/>
            <a:endParaRPr lang="fa-IR" sz="2400" dirty="0">
              <a:cs typeface="2  Zar"/>
            </a:endParaRPr>
          </a:p>
          <a:p>
            <a:pPr algn="just" rt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05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-2388" r="8310" b="54909"/>
          <a:stretch/>
        </p:blipFill>
        <p:spPr bwMode="auto">
          <a:xfrm>
            <a:off x="1158373" y="15766"/>
            <a:ext cx="6832510" cy="27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6" r="12138" b="22076"/>
          <a:stretch/>
        </p:blipFill>
        <p:spPr bwMode="auto">
          <a:xfrm>
            <a:off x="119359" y="3276600"/>
            <a:ext cx="4044248" cy="340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97622"/>
            <a:ext cx="4537841" cy="34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1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0" y="990600"/>
            <a:ext cx="2590800" cy="701040"/>
          </a:xfrm>
        </p:spPr>
        <p:txBody>
          <a:bodyPr/>
          <a:lstStyle/>
          <a:p>
            <a:r>
              <a:rPr lang="fa-IR" dirty="0" smtClean="0"/>
              <a:t>طریقه ساخت قالب نی و گچ</a:t>
            </a:r>
            <a:endParaRPr lang="en-US" dirty="0"/>
          </a:p>
        </p:txBody>
      </p:sp>
      <p:pic>
        <p:nvPicPr>
          <p:cNvPr id="12290" name="Picture 2" descr="026"/>
          <p:cNvPicPr>
            <a:picLocks noChangeAspect="1" noChangeArrowheads="1"/>
          </p:cNvPicPr>
          <p:nvPr/>
        </p:nvPicPr>
        <p:blipFill rotWithShape="1">
          <a:blip r:embed="rId2" cstate="print">
            <a:lum bright="-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14899" r="8940" b="3124"/>
          <a:stretch/>
        </p:blipFill>
        <p:spPr bwMode="auto">
          <a:xfrm>
            <a:off x="354724" y="249621"/>
            <a:ext cx="4750676" cy="319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86400" y="1905000"/>
            <a:ext cx="3505200" cy="5105400"/>
            <a:chOff x="7794" y="1674"/>
            <a:chExt cx="2835" cy="4694"/>
          </a:xfrm>
        </p:grpSpPr>
        <p:pic>
          <p:nvPicPr>
            <p:cNvPr id="12292" name="Picture 4" descr="m28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0"/>
            <a:stretch>
              <a:fillRect/>
            </a:stretch>
          </p:blipFill>
          <p:spPr bwMode="auto">
            <a:xfrm>
              <a:off x="7794" y="1674"/>
              <a:ext cx="2835" cy="4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864" y="5676"/>
              <a:ext cx="2700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a-I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Nazanin" pitchFamily="2" charset="-78"/>
                </a:rPr>
                <a:t>تصوير 34: قالب ني و گچ، ارگ بم،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a-I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Nazanin" pitchFamily="2" charset="-78"/>
                </a:rPr>
                <a:t>مأخذ: پروژه درسي طرح مرمت ارگ بم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294" name="Picture 6" descr="Picture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4" y="3714973"/>
            <a:ext cx="4750676" cy="302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3733800"/>
            <a:ext cx="8229600" cy="2971800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cs typeface="2  Zar"/>
              </a:rPr>
              <a:t>در ساخت آهیانه ضخامت پاکار تا شکرگاه (22/5درجه) 1/16 دهانه است.</a:t>
            </a:r>
          </a:p>
          <a:p>
            <a:pPr algn="just" rtl="1"/>
            <a:r>
              <a:rPr lang="fa-IR" sz="2400" dirty="0">
                <a:cs typeface="2  Zar"/>
              </a:rPr>
              <a:t>از شکرگاه تا زاویه 45 درجه یک خشت کم می کنند. </a:t>
            </a:r>
          </a:p>
          <a:p>
            <a:pPr algn="just" rtl="1"/>
            <a:r>
              <a:rPr lang="fa-IR" sz="2400" dirty="0">
                <a:cs typeface="2  Zar"/>
              </a:rPr>
              <a:t>از زاویه 45 درجه تا ایوارگاه (67/5) درجه مجددا یک خشت می کاهند.</a:t>
            </a:r>
          </a:p>
          <a:p>
            <a:pPr algn="just" rtl="1"/>
            <a:r>
              <a:rPr lang="fa-IR" sz="2400" dirty="0">
                <a:cs typeface="2  Zar"/>
              </a:rPr>
              <a:t>از ایوارگاه تا نزدیکیهای تیزه یک خشت می کاهند.</a:t>
            </a:r>
          </a:p>
          <a:p>
            <a:pPr algn="just" rtl="1"/>
            <a:r>
              <a:rPr lang="fa-IR" sz="2400" dirty="0">
                <a:cs typeface="2  Zar"/>
              </a:rPr>
              <a:t>در نزدیکیهای تیزه چون امکان اجرای گنبد بصورت بقیه قسمت ها میسر نیست لذا در نزدیکیهای تیزه سوراخی باقی می ماند که </a:t>
            </a:r>
            <a:r>
              <a:rPr lang="fa-IR" sz="2400" b="1" dirty="0">
                <a:solidFill>
                  <a:srgbClr val="FFC000"/>
                </a:solidFill>
                <a:cs typeface="2  Zar"/>
              </a:rPr>
              <a:t>هورنو</a:t>
            </a:r>
            <a:r>
              <a:rPr lang="fa-IR" sz="2400" dirty="0">
                <a:cs typeface="2  Zar"/>
              </a:rPr>
              <a:t> می نامند که اجرای پوشش آن باید بصورت طوقه چینی (پوشش دهانه چاه) باشد.</a:t>
            </a:r>
            <a:endParaRPr lang="en-US" sz="2400" dirty="0">
              <a:cs typeface="2  Za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42621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438400" y="533400"/>
            <a:ext cx="914400" cy="68580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a-IR" sz="1600" dirty="0" smtClean="0"/>
              <a:t>ایوارگاه 67/5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00400" y="876300"/>
            <a:ext cx="533400" cy="342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"/>
          <p:cNvSpPr txBox="1">
            <a:spLocks/>
          </p:cNvSpPr>
          <p:nvPr/>
        </p:nvSpPr>
        <p:spPr>
          <a:xfrm>
            <a:off x="1981200" y="1880038"/>
            <a:ext cx="457200" cy="32976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a-IR" sz="1600" dirty="0" smtClean="0"/>
              <a:t>22/5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79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6019800"/>
            <a:ext cx="8229600" cy="685800"/>
          </a:xfrm>
        </p:spPr>
        <p:txBody>
          <a:bodyPr>
            <a:normAutofit/>
          </a:bodyPr>
          <a:lstStyle/>
          <a:p>
            <a:pPr algn="r"/>
            <a:r>
              <a:rPr lang="fa-IR" sz="1800" dirty="0" smtClean="0">
                <a:cs typeface="2  Zar" pitchFamily="2" charset="-78"/>
              </a:rPr>
              <a:t>گاهی نیز از داخل پوشش زیرین کنبد بسیار کم خیزی می بینیم که آهیانه نیست و پوشش سومی است که در زیر آهیانه اجرا کرده اند و به آن </a:t>
            </a:r>
            <a:r>
              <a:rPr lang="fa-IR" sz="1800" dirty="0" smtClean="0">
                <a:solidFill>
                  <a:srgbClr val="0070C0"/>
                </a:solidFill>
                <a:cs typeface="2  Zar" pitchFamily="2" charset="-78"/>
              </a:rPr>
              <a:t>کمرپوش</a:t>
            </a:r>
            <a:r>
              <a:rPr lang="fa-IR" sz="1800" dirty="0" smtClean="0">
                <a:cs typeface="2  Zar" pitchFamily="2" charset="-78"/>
              </a:rPr>
              <a:t> می گوییم.</a:t>
            </a:r>
            <a:endParaRPr lang="en-US" sz="1800" dirty="0">
              <a:cs typeface="2  Zar" pitchFamily="2" charset="-78"/>
            </a:endParaRPr>
          </a:p>
        </p:txBody>
      </p:sp>
      <p:pic>
        <p:nvPicPr>
          <p:cNvPr id="7170" name="Picture 2" descr="C:\Users\ARCHITECT\Pictures\گنبد مدرسه مادرشاه اصفها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80281"/>
            <a:ext cx="3793535" cy="50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20433975">
            <a:off x="5691536" y="2390690"/>
            <a:ext cx="762000" cy="1524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57183" y="428973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latin typeface="Calibri" pitchFamily="34" charset="0"/>
                <a:ea typeface="Arial" pitchFamily="34" charset="0"/>
                <a:cs typeface="B Zar" pitchFamily="2" charset="-78"/>
              </a:rPr>
              <a:t>آهیانه</a:t>
            </a:r>
            <a:endParaRPr lang="en-US" sz="2400" b="1" dirty="0">
              <a:latin typeface="Calibri" pitchFamily="34" charset="0"/>
              <a:ea typeface="Arial" pitchFamily="34" charset="0"/>
              <a:cs typeface="B Za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4138" y="2137785"/>
            <a:ext cx="68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>
                <a:latin typeface="Calibri" pitchFamily="34" charset="0"/>
                <a:ea typeface="Arial" pitchFamily="34" charset="0"/>
                <a:cs typeface="B Zar" pitchFamily="2" charset="-78"/>
              </a:rPr>
              <a:t>خود</a:t>
            </a:r>
            <a:endParaRPr lang="en-US" sz="2400" b="1" dirty="0">
              <a:latin typeface="Calibri" pitchFamily="34" charset="0"/>
              <a:ea typeface="Arial" pitchFamily="34" charset="0"/>
              <a:cs typeface="B Zar" pitchFamily="2" charset="-78"/>
            </a:endParaRPr>
          </a:p>
        </p:txBody>
      </p:sp>
      <p:sp>
        <p:nvSpPr>
          <p:cNvPr id="8" name="Right Arrow 7"/>
          <p:cNvSpPr/>
          <p:nvPr/>
        </p:nvSpPr>
        <p:spPr>
          <a:xfrm rot="259932">
            <a:off x="5430975" y="4406211"/>
            <a:ext cx="973543" cy="13637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RCHITECT\Desktop\Asar 20-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6680"/>
            <a:ext cx="6482687" cy="60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066800" y="6172200"/>
            <a:ext cx="4953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1800" dirty="0" smtClean="0">
                <a:cs typeface="2  Zar" pitchFamily="2" charset="-78"/>
              </a:rPr>
              <a:t>پوشش سه پوسته مجزا در زیر گنبد ملاحسن کاشی</a:t>
            </a:r>
            <a:endParaRPr lang="en-US" sz="1800" dirty="0">
              <a:cs typeface="2 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31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dministrator\Desktop\Asar 20-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602"/>
            <a:ext cx="8692120" cy="65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305800" cy="5486400"/>
          </a:xfrm>
        </p:spPr>
        <p:txBody>
          <a:bodyPr/>
          <a:lstStyle/>
          <a:p>
            <a:pPr algn="just" rtl="1"/>
            <a:r>
              <a:rPr lang="fa-IR" sz="2800" dirty="0" smtClean="0">
                <a:cs typeface="2  Zar" pitchFamily="2" charset="-78"/>
              </a:rPr>
              <a:t>1- خاگی (هلوچین کند)</a:t>
            </a:r>
          </a:p>
          <a:p>
            <a:pPr algn="just" rtl="1"/>
            <a:endParaRPr lang="fa-IR" sz="2800" dirty="0" smtClean="0">
              <a:cs typeface="2  Zar" pitchFamily="2" charset="-78"/>
            </a:endParaRPr>
          </a:p>
          <a:p>
            <a:pPr algn="just" rtl="1"/>
            <a:r>
              <a:rPr lang="fa-IR" sz="2800" dirty="0" smtClean="0">
                <a:cs typeface="2  Zar" pitchFamily="2" charset="-78"/>
              </a:rPr>
              <a:t>2- چیله یا سیلو (هلوچین تند)</a:t>
            </a:r>
          </a:p>
          <a:p>
            <a:pPr algn="just" rtl="1"/>
            <a:endParaRPr lang="fa-IR" sz="2800" dirty="0" smtClean="0">
              <a:cs typeface="2  Zar" pitchFamily="2" charset="-78"/>
            </a:endParaRPr>
          </a:p>
          <a:p>
            <a:pPr algn="just" rtl="1"/>
            <a:r>
              <a:rPr lang="fa-IR" sz="2800" dirty="0" smtClean="0">
                <a:cs typeface="2  Zar" pitchFamily="2" charset="-78"/>
              </a:rPr>
              <a:t>3- بستو </a:t>
            </a:r>
            <a:r>
              <a:rPr lang="fa-IR" dirty="0" smtClean="0">
                <a:cs typeface="2  Zar" pitchFamily="2" charset="-78"/>
              </a:rPr>
              <a:t>(پوشش اکثر یخچالها)</a:t>
            </a:r>
          </a:p>
          <a:p>
            <a:pPr algn="just" rtl="1"/>
            <a:endParaRPr lang="fa-IR" sz="2800" dirty="0" smtClean="0">
              <a:cs typeface="2  Zar" pitchFamily="2" charset="-78"/>
            </a:endParaRPr>
          </a:p>
          <a:p>
            <a:pPr algn="just" rtl="1"/>
            <a:r>
              <a:rPr lang="fa-IR" sz="2800" dirty="0" smtClean="0">
                <a:cs typeface="2  Zar" pitchFamily="2" charset="-78"/>
              </a:rPr>
              <a:t>4- سبویی یا چمانه</a:t>
            </a:r>
          </a:p>
          <a:p>
            <a:pPr algn="just" rtl="1"/>
            <a:endParaRPr lang="fa-IR" sz="2800" dirty="0">
              <a:cs typeface="2  Zar" pitchFamily="2" charset="-78"/>
            </a:endParaRPr>
          </a:p>
          <a:p>
            <a:pPr algn="just" rtl="1"/>
            <a:endParaRPr lang="fa-IR" sz="2800" dirty="0" smtClean="0">
              <a:cs typeface="2  Zar" pitchFamily="2" charset="-78"/>
            </a:endParaRPr>
          </a:p>
          <a:p>
            <a:pPr algn="just" rtl="1"/>
            <a:endParaRPr lang="fa-IR" sz="2800" dirty="0">
              <a:cs typeface="2  Zar" pitchFamily="2" charset="-78"/>
            </a:endParaRPr>
          </a:p>
          <a:p>
            <a:pPr algn="just" rtl="1"/>
            <a:r>
              <a:rPr lang="fa-IR" dirty="0" smtClean="0">
                <a:cs typeface="2  Zar" pitchFamily="2" charset="-78"/>
              </a:rPr>
              <a:t>معمولاً قوس آهیانه مازه دار است مگر در دهانه های بزرگ برای تحمل بار بیشتر.</a:t>
            </a:r>
            <a:endParaRPr lang="en-US" dirty="0">
              <a:cs typeface="2  Zar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19800" y="304800"/>
            <a:ext cx="2743200" cy="701040"/>
          </a:xfrm>
        </p:spPr>
        <p:txBody>
          <a:bodyPr/>
          <a:lstStyle/>
          <a:p>
            <a:r>
              <a:rPr lang="fa-IR" dirty="0" smtClean="0"/>
              <a:t>انواع پوسته های آهیانه</a:t>
            </a:r>
            <a:endParaRPr lang="en-US" dirty="0"/>
          </a:p>
        </p:txBody>
      </p:sp>
      <p:pic>
        <p:nvPicPr>
          <p:cNvPr id="9218" name="Picture 2" descr="C:\Users\ARCHITECT\Desktop\Asar 20-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9281"/>
            <a:ext cx="4800600" cy="218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RCHITECT\Desktop\Asar 20-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3433662" cy="25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RCHITECT\Desktop\Asar 20-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7" y="2885280"/>
            <a:ext cx="2493156" cy="358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an1001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25770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56388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000" b="1" dirty="0"/>
              <a:t>گنبد </a:t>
            </a:r>
            <a:r>
              <a:rPr lang="fa-IR" sz="2000" b="1" dirty="0" smtClean="0"/>
              <a:t>کمبیزه</a:t>
            </a:r>
          </a:p>
          <a:p>
            <a:pPr algn="just" rtl="1"/>
            <a:r>
              <a:rPr lang="fa-IR" dirty="0" smtClean="0"/>
              <a:t>گنبدی </a:t>
            </a:r>
            <a:r>
              <a:rPr lang="fa-IR" dirty="0"/>
              <a:t>است که پلان بیضی دارد. با این توضیح که با شباهنگ و هنجار آهیانه را می زنند.به همین دلیل ساخت این نوع گنبد کار بسیار مشکلی است.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229600" cy="52578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 rtl="1">
              <a:lnSpc>
                <a:spcPct val="110000"/>
              </a:lnSpc>
            </a:pPr>
            <a:r>
              <a:rPr lang="fa-IR" sz="2600" dirty="0">
                <a:cs typeface="2  Zar" pitchFamily="2" charset="-78"/>
              </a:rPr>
              <a:t>1</a:t>
            </a:r>
            <a:r>
              <a:rPr lang="fa-IR" sz="2900" dirty="0">
                <a:cs typeface="2  Zar" pitchFamily="2" charset="-78"/>
              </a:rPr>
              <a:t>- شبدری تند </a:t>
            </a:r>
            <a:endParaRPr lang="fa-IR" sz="2900" dirty="0" smtClean="0">
              <a:cs typeface="2  Zar" pitchFamily="2" charset="-78"/>
            </a:endParaRPr>
          </a:p>
          <a:p>
            <a:pPr algn="just" rtl="1">
              <a:lnSpc>
                <a:spcPct val="110000"/>
              </a:lnSpc>
            </a:pPr>
            <a:endParaRPr lang="fa-IR" sz="2900" dirty="0" smtClean="0">
              <a:cs typeface="2  Zar" pitchFamily="2" charset="-78"/>
            </a:endParaRPr>
          </a:p>
          <a:p>
            <a:pPr algn="just" rtl="1">
              <a:lnSpc>
                <a:spcPct val="110000"/>
              </a:lnSpc>
            </a:pPr>
            <a:r>
              <a:rPr lang="fa-IR" sz="2800" dirty="0" smtClean="0">
                <a:cs typeface="2  Zar" pitchFamily="2" charset="-78"/>
              </a:rPr>
              <a:t>2- </a:t>
            </a:r>
            <a:r>
              <a:rPr lang="fa-IR" sz="2800" dirty="0">
                <a:cs typeface="2  Zar" pitchFamily="2" charset="-78"/>
              </a:rPr>
              <a:t>شبدری کند</a:t>
            </a:r>
          </a:p>
          <a:p>
            <a:pPr algn="just" rtl="1">
              <a:lnSpc>
                <a:spcPct val="110000"/>
              </a:lnSpc>
            </a:pPr>
            <a:endParaRPr lang="fa-IR" sz="2800" dirty="0">
              <a:cs typeface="2  Zar" pitchFamily="2" charset="-78"/>
            </a:endParaRPr>
          </a:p>
          <a:p>
            <a:pPr algn="just" rtl="1">
              <a:lnSpc>
                <a:spcPct val="110000"/>
              </a:lnSpc>
            </a:pPr>
            <a:r>
              <a:rPr lang="fa-IR" sz="2800" dirty="0">
                <a:cs typeface="2  Zar" pitchFamily="2" charset="-78"/>
              </a:rPr>
              <a:t>3- قوس پا تو پا</a:t>
            </a:r>
          </a:p>
          <a:p>
            <a:pPr algn="just" rtl="1">
              <a:lnSpc>
                <a:spcPct val="110000"/>
              </a:lnSpc>
            </a:pPr>
            <a:endParaRPr lang="fa-IR" sz="2800" dirty="0">
              <a:cs typeface="2  Zar" pitchFamily="2" charset="-78"/>
            </a:endParaRPr>
          </a:p>
          <a:p>
            <a:pPr algn="just" rtl="1">
              <a:lnSpc>
                <a:spcPct val="110000"/>
              </a:lnSpc>
            </a:pPr>
            <a:r>
              <a:rPr lang="fa-IR" sz="2800" dirty="0">
                <a:cs typeface="2  Zar" pitchFamily="2" charset="-78"/>
              </a:rPr>
              <a:t>4- </a:t>
            </a:r>
            <a:r>
              <a:rPr lang="fa-IR" sz="2800" dirty="0" smtClean="0">
                <a:cs typeface="2  Zar" pitchFamily="2" charset="-78"/>
              </a:rPr>
              <a:t>سروک</a:t>
            </a:r>
          </a:p>
          <a:p>
            <a:pPr algn="just" rtl="1">
              <a:lnSpc>
                <a:spcPct val="110000"/>
              </a:lnSpc>
            </a:pPr>
            <a:endParaRPr lang="fa-IR" sz="2800" dirty="0">
              <a:cs typeface="2  Zar" pitchFamily="2" charset="-78"/>
            </a:endParaRPr>
          </a:p>
          <a:p>
            <a:pPr algn="just" rtl="1">
              <a:lnSpc>
                <a:spcPct val="110000"/>
              </a:lnSpc>
            </a:pPr>
            <a:endParaRPr lang="fa-IR" sz="2800" dirty="0" smtClean="0">
              <a:cs typeface="2  Zar" pitchFamily="2" charset="-78"/>
            </a:endParaRPr>
          </a:p>
          <a:p>
            <a:pPr algn="just" rtl="1">
              <a:lnSpc>
                <a:spcPct val="110000"/>
              </a:lnSpc>
            </a:pPr>
            <a:r>
              <a:rPr lang="fa-IR" dirty="0" smtClean="0">
                <a:cs typeface="2  Zar" pitchFamily="2" charset="-78"/>
              </a:rPr>
              <a:t>قوس خود همیشه تیزه دار است.</a:t>
            </a:r>
            <a:endParaRPr lang="en-US" dirty="0">
              <a:cs typeface="2  Zar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19800" y="304800"/>
            <a:ext cx="2743200" cy="701040"/>
          </a:xfrm>
        </p:spPr>
        <p:txBody>
          <a:bodyPr/>
          <a:lstStyle/>
          <a:p>
            <a:r>
              <a:rPr lang="fa-IR" dirty="0" smtClean="0"/>
              <a:t>انواع پوسته های خود</a:t>
            </a:r>
            <a:endParaRPr lang="en-US" dirty="0"/>
          </a:p>
        </p:txBody>
      </p:sp>
      <p:pic>
        <p:nvPicPr>
          <p:cNvPr id="10242" name="Picture 2" descr="C:\Users\ARCHITECT\Desktop\Asar 20-1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"/>
          <a:stretch/>
        </p:blipFill>
        <p:spPr bwMode="auto">
          <a:xfrm>
            <a:off x="152400" y="65488"/>
            <a:ext cx="4724399" cy="230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RCHITECT\Desktop\Asar 20-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4296652"/>
            <a:ext cx="4724399" cy="25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RCHITECT\Pictures\3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/>
          <a:stretch/>
        </p:blipFill>
        <p:spPr bwMode="auto">
          <a:xfrm>
            <a:off x="178559" y="2438400"/>
            <a:ext cx="2336041" cy="17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RCHITECT\Pictures\ardabili-0305-mm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80" y="2514600"/>
            <a:ext cx="2783220" cy="21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RCHITECT\Desktop\Asar 20-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944"/>
            <a:ext cx="3509749" cy="438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RCHITECT\Pictures\chah-cheragh_chiraz_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07" y="2689282"/>
            <a:ext cx="5585567" cy="372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Administrator\Desktop\Asar 20-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05" y="0"/>
            <a:ext cx="559479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istrator\Desktop\Asar 20-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2532008"/>
            <a:ext cx="49593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0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371600"/>
            <a:ext cx="8229600" cy="407517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r" rtl="1">
              <a:buFont typeface="Wingdings" pitchFamily="2" charset="2"/>
              <a:buChar char="q"/>
            </a:pPr>
            <a:r>
              <a:rPr lang="fa-IR" sz="2400" dirty="0" smtClean="0">
                <a:cs typeface="2  Zar" pitchFamily="2" charset="-78"/>
              </a:rPr>
              <a:t>گنبدخانه </a:t>
            </a:r>
            <a:r>
              <a:rPr lang="fa-IR" sz="1800" dirty="0" smtClean="0">
                <a:cs typeface="2  Zar" pitchFamily="2" charset="-78"/>
              </a:rPr>
              <a:t>: زمینه گنبد</a:t>
            </a:r>
            <a:endParaRPr lang="fa-IR" sz="2400" dirty="0">
              <a:cs typeface="2  Zar" pitchFamily="2" charset="-78"/>
            </a:endParaRPr>
          </a:p>
          <a:p>
            <a:pPr marL="342900" indent="-342900" algn="r" rtl="1">
              <a:buFont typeface="Wingdings" pitchFamily="2" charset="2"/>
              <a:buChar char="q"/>
            </a:pPr>
            <a:r>
              <a:rPr lang="fa-IR" sz="2400" dirty="0" smtClean="0">
                <a:cs typeface="2  Zar" pitchFamily="2" charset="-78"/>
              </a:rPr>
              <a:t>بشن : </a:t>
            </a:r>
            <a:r>
              <a:rPr lang="fa-IR" sz="1800" dirty="0">
                <a:cs typeface="2  Zar" pitchFamily="2" charset="-78"/>
              </a:rPr>
              <a:t>قسمتی که روی زمینه تهرنگ بصورت مکعب بالا می آید.</a:t>
            </a:r>
          </a:p>
          <a:p>
            <a:pPr marL="342900" indent="-342900" algn="r" rtl="1">
              <a:buFont typeface="Wingdings" pitchFamily="2" charset="2"/>
              <a:buChar char="q"/>
            </a:pPr>
            <a:r>
              <a:rPr lang="fa-IR" sz="2400" dirty="0" smtClean="0">
                <a:cs typeface="2  Zar" pitchFamily="2" charset="-78"/>
              </a:rPr>
              <a:t>چپیره : </a:t>
            </a:r>
            <a:r>
              <a:rPr lang="fa-IR" sz="1800" dirty="0">
                <a:cs typeface="2  Zar" pitchFamily="2" charset="-78"/>
              </a:rPr>
              <a:t>قسمت انتهایی بشن به شکل مربع یا مستطیل که با چپیره کردن تبدیل به دایره می کنند و گنبد روی آن سوار می شود</a:t>
            </a:r>
            <a:r>
              <a:rPr lang="fa-IR" sz="1800" dirty="0" smtClean="0">
                <a:cs typeface="2  Zar" pitchFamily="2" charset="-78"/>
              </a:rPr>
              <a:t>.</a:t>
            </a:r>
          </a:p>
          <a:p>
            <a:pPr marL="342900" indent="-342900" algn="r" rtl="1">
              <a:buFont typeface="Wingdings" pitchFamily="2" charset="2"/>
              <a:buChar char="q"/>
            </a:pPr>
            <a:endParaRPr lang="fa-IR" sz="1600" dirty="0">
              <a:cs typeface="2  Zar" pitchFamily="2" charset="-78"/>
            </a:endParaRPr>
          </a:p>
          <a:p>
            <a:pPr algn="r" rtl="1"/>
            <a:endParaRPr lang="fa-IR" sz="2400" dirty="0" smtClean="0">
              <a:cs typeface="2  Zar" pitchFamily="2" charset="-78"/>
            </a:endParaRPr>
          </a:p>
          <a:p>
            <a:pPr algn="r" rtl="1"/>
            <a:endParaRPr lang="fa-IR" sz="2400" dirty="0" smtClean="0">
              <a:cs typeface="2  Zar" pitchFamily="2" charset="-78"/>
            </a:endParaRPr>
          </a:p>
          <a:p>
            <a:pPr algn="r" rtl="1"/>
            <a:endParaRPr lang="fa-IR" sz="2400" dirty="0">
              <a:cs typeface="2  Zar" pitchFamily="2" charset="-78"/>
            </a:endParaRPr>
          </a:p>
          <a:p>
            <a:pPr algn="r" rtl="1"/>
            <a:r>
              <a:rPr lang="fa-IR" sz="2400" dirty="0" smtClean="0">
                <a:cs typeface="2  Zar" pitchFamily="2" charset="-78"/>
              </a:rPr>
              <a:t>چپیره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10400" y="228600"/>
            <a:ext cx="1905000" cy="701040"/>
          </a:xfrm>
        </p:spPr>
        <p:txBody>
          <a:bodyPr/>
          <a:lstStyle/>
          <a:p>
            <a:r>
              <a:rPr lang="fa-IR" dirty="0" smtClean="0"/>
              <a:t>ساختار گنبد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3276600"/>
            <a:ext cx="2743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fa-IR" sz="2400" dirty="0" smtClean="0">
                <a:cs typeface="2  Zar" pitchFamily="2" charset="-78"/>
              </a:rPr>
              <a:t>شکنج (چین و چروک)</a:t>
            </a:r>
          </a:p>
          <a:p>
            <a:pPr marL="342900" indent="-342900" algn="r" rtl="1">
              <a:buFontTx/>
              <a:buChar char="-"/>
            </a:pPr>
            <a:endParaRPr lang="fa-IR" sz="2400" dirty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fa-IR" sz="1100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fa-IR" sz="1100" dirty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fa-IR" sz="1100" dirty="0" smtClean="0">
              <a:cs typeface="2  Zar" pitchFamily="2" charset="-78"/>
            </a:endParaRPr>
          </a:p>
          <a:p>
            <a:pPr algn="r" rtl="1"/>
            <a:endParaRPr lang="fa-IR" sz="2400" dirty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en-US" sz="2400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fa-IR" sz="2400" dirty="0" smtClean="0">
                <a:cs typeface="2  Zar" pitchFamily="2" charset="-78"/>
              </a:rPr>
              <a:t>گوشه سازی</a:t>
            </a:r>
          </a:p>
          <a:p>
            <a:pPr marL="342900" indent="-342900" algn="r" rtl="1">
              <a:buFontTx/>
              <a:buChar char="-"/>
            </a:pPr>
            <a:endParaRPr lang="fa-IR" dirty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fa-IR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fa-IR" dirty="0" smtClean="0">
              <a:cs typeface="2  Zar" pitchFamily="2" charset="-78"/>
            </a:endParaRPr>
          </a:p>
          <a:p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7696200" y="3124200"/>
            <a:ext cx="381000" cy="3048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0" y="4646474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اسکنج</a:t>
            </a:r>
          </a:p>
          <a:p>
            <a:pPr marL="342900" indent="-342900" algn="r" rtl="1">
              <a:buFontTx/>
              <a:buChar char="-"/>
            </a:pPr>
            <a:endParaRPr lang="fa-IR" dirty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fa-IR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endParaRPr lang="fa-IR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ترمبه</a:t>
            </a:r>
            <a:endParaRPr lang="en-US" dirty="0" smtClean="0">
              <a:cs typeface="2  Zar" pitchFamily="2" charset="-78"/>
            </a:endParaRPr>
          </a:p>
          <a:p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5867400" y="4723978"/>
            <a:ext cx="381000" cy="1372022"/>
          </a:xfrm>
          <a:prstGeom prst="rightBrace">
            <a:avLst>
              <a:gd name="adj1" fmla="val 3624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4416757" y="5257378"/>
            <a:ext cx="381000" cy="1524422"/>
          </a:xfrm>
          <a:prstGeom prst="rightBrace">
            <a:avLst>
              <a:gd name="adj1" fmla="val 3069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85850" y="5105400"/>
            <a:ext cx="1630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با چوب</a:t>
            </a:r>
          </a:p>
          <a:p>
            <a:pPr marL="342900" indent="-342900" algn="r" rtl="1">
              <a:buFontTx/>
              <a:buChar char="-"/>
            </a:pPr>
            <a:endParaRPr lang="fa-IR" sz="1200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فیلپوش</a:t>
            </a:r>
          </a:p>
          <a:p>
            <a:pPr marL="342900" indent="-342900" algn="r" rtl="1">
              <a:buFontTx/>
              <a:buChar char="-"/>
            </a:pPr>
            <a:endParaRPr lang="fa-IR" sz="1200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پتکین</a:t>
            </a:r>
          </a:p>
          <a:p>
            <a:pPr marL="342900" indent="-342900" algn="r" rtl="1">
              <a:buFontTx/>
              <a:buChar char="-"/>
            </a:pPr>
            <a:endParaRPr lang="fa-IR" sz="1200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پتکانه</a:t>
            </a:r>
          </a:p>
          <a:p>
            <a:pPr marL="342900" indent="-342900" algn="r" rtl="1">
              <a:buFontTx/>
              <a:buChar char="-"/>
            </a:pPr>
            <a:endParaRPr lang="fa-IR" dirty="0">
              <a:cs typeface="2  Zar" pitchFamily="2" charset="-78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953000" y="2877024"/>
            <a:ext cx="381000" cy="1009176"/>
          </a:xfrm>
          <a:prstGeom prst="rightBrace">
            <a:avLst>
              <a:gd name="adj1" fmla="val 3344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59624" y="2905246"/>
            <a:ext cx="1630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طاق بندی</a:t>
            </a:r>
          </a:p>
          <a:p>
            <a:pPr marL="342900" indent="-342900" algn="r" rtl="1">
              <a:buFontTx/>
              <a:buChar char="-"/>
            </a:pPr>
            <a:endParaRPr lang="fa-IR" dirty="0" smtClean="0">
              <a:cs typeface="2  Zar" pitchFamily="2" charset="-78"/>
            </a:endParaRPr>
          </a:p>
          <a:p>
            <a:pPr marL="342900" indent="-342900" algn="r" rtl="1">
              <a:buFontTx/>
              <a:buChar char="-"/>
            </a:pPr>
            <a:r>
              <a:rPr lang="fa-IR" dirty="0" smtClean="0">
                <a:cs typeface="2  Zar" pitchFamily="2" charset="-78"/>
              </a:rPr>
              <a:t>کاربندی</a:t>
            </a:r>
            <a:endParaRPr lang="fa-IR" dirty="0">
              <a:cs typeface="2 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38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2  Zar" pitchFamily="2" charset="-78"/>
              </a:rPr>
              <a:t>دو طاق اریب که همدیگر را در یک نقطه قطع کرده اند.</a:t>
            </a:r>
            <a:endParaRPr lang="en-US" dirty="0">
              <a:cs typeface="2  Zar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8800" y="914400"/>
            <a:ext cx="3265968" cy="701040"/>
          </a:xfrm>
        </p:spPr>
        <p:txBody>
          <a:bodyPr/>
          <a:lstStyle/>
          <a:p>
            <a:r>
              <a:rPr lang="fa-IR" dirty="0" smtClean="0"/>
              <a:t>اسکنج</a:t>
            </a:r>
            <a:endParaRPr lang="en-US" dirty="0"/>
          </a:p>
        </p:txBody>
      </p:sp>
      <p:pic>
        <p:nvPicPr>
          <p:cNvPr id="4" name="Picture 2" descr="C:\Users\ARCHITECT\Desktop\Asar 20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468337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870" y="6087523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dirty="0" smtClean="0"/>
              <a:t>با توجه به اینکه نیروهای وارده در گنبد به گوشه ها منتقل نمی شود، نوع اجرای گوشه سازی تاثیری در سازه (افریز) گنبد ندارد. </a:t>
            </a:r>
            <a:endParaRPr lang="en-US" dirty="0"/>
          </a:p>
        </p:txBody>
      </p:sp>
      <p:pic>
        <p:nvPicPr>
          <p:cNvPr id="6" name="Picture 4" descr="IIR0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6"/>
          <a:stretch/>
        </p:blipFill>
        <p:spPr bwMode="auto">
          <a:xfrm>
            <a:off x="5908158" y="2438400"/>
            <a:ext cx="30004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4200" y="990600"/>
            <a:ext cx="1790700" cy="701040"/>
          </a:xfrm>
        </p:spPr>
        <p:txBody>
          <a:bodyPr/>
          <a:lstStyle/>
          <a:p>
            <a:r>
              <a:rPr lang="fa-IR" dirty="0" smtClean="0"/>
              <a:t>فیلپوش</a:t>
            </a:r>
            <a:endParaRPr lang="en-US" dirty="0"/>
          </a:p>
        </p:txBody>
      </p:sp>
      <p:pic>
        <p:nvPicPr>
          <p:cNvPr id="2050" name="Picture 2" descr="C:\Users\Administrator\Desktop\Asar 20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66352"/>
            <a:ext cx="4495800" cy="22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RCHITECT\Pictures\220px-Squi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276600" cy="49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31" y="990600"/>
            <a:ext cx="304291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2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G:\baft dezful\axx\DSC04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86832"/>
            <a:ext cx="2142582" cy="28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baft dezful\axx\DSC04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21336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RCHITECT\Pictures\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936" y="3232785"/>
            <a:ext cx="4724400" cy="34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638800" y="914400"/>
            <a:ext cx="3265968" cy="701040"/>
          </a:xfrm>
        </p:spPr>
        <p:txBody>
          <a:bodyPr/>
          <a:lstStyle/>
          <a:p>
            <a:pPr rtl="1"/>
            <a:r>
              <a:rPr lang="fa-IR" dirty="0" smtClean="0"/>
              <a:t>ترمبه پتکین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905000"/>
            <a:ext cx="8229600" cy="4075176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2  Zar" pitchFamily="2" charset="-78"/>
              </a:rPr>
              <a:t>کنج پیش آمده یا پیش آوردن تدریجی دیوار</a:t>
            </a:r>
            <a:endParaRPr lang="en-US" sz="2400" dirty="0">
              <a:cs typeface="2 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2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Administrator\Desktop\Asar 20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638800" cy="37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Asar 20-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1" b="2222"/>
          <a:stretch/>
        </p:blipFill>
        <p:spPr bwMode="auto">
          <a:xfrm>
            <a:off x="4648200" y="228600"/>
            <a:ext cx="420517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RCHITECT\Pictures\%206_1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6" y="152400"/>
            <a:ext cx="4267201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638800" y="914400"/>
            <a:ext cx="3265968" cy="701040"/>
          </a:xfrm>
        </p:spPr>
        <p:txBody>
          <a:bodyPr/>
          <a:lstStyle/>
          <a:p>
            <a:pPr rtl="1"/>
            <a:r>
              <a:rPr lang="fa-IR" dirty="0" smtClean="0"/>
              <a:t>ترمبه پتکانه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3"/>
          </p:nvPr>
        </p:nvSpPr>
        <p:spPr>
          <a:xfrm>
            <a:off x="4952998" y="1944624"/>
            <a:ext cx="3962400" cy="970026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2  Zar" pitchFamily="2" charset="-78"/>
              </a:rPr>
              <a:t>به چند ردیف طاقچه میگویند که روی هم سوار شده و جلو آمده باشد تا گوشه سازی را کامل کند.</a:t>
            </a:r>
            <a:endParaRPr lang="en-US" dirty="0">
              <a:cs typeface="2  Zar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09" y="3810000"/>
            <a:ext cx="424768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2544" b="13043"/>
          <a:stretch/>
        </p:blipFill>
        <p:spPr bwMode="auto">
          <a:xfrm>
            <a:off x="165797" y="3810000"/>
            <a:ext cx="440733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7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"/>
          <a:stretch/>
        </p:blipFill>
        <p:spPr bwMode="auto">
          <a:xfrm>
            <a:off x="230441" y="457200"/>
            <a:ext cx="8761159" cy="578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7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1341437"/>
            <a:ext cx="8229600" cy="4525963"/>
          </a:xfrm>
        </p:spPr>
        <p:txBody>
          <a:bodyPr/>
          <a:lstStyle/>
          <a:p>
            <a:pPr marL="0" indent="0" algn="r">
              <a:buNone/>
            </a:pPr>
            <a:endParaRPr lang="fa-IR" dirty="0" smtClean="0"/>
          </a:p>
          <a:p>
            <a:pPr marL="0" indent="0" algn="r">
              <a:buNone/>
            </a:pPr>
            <a:endParaRPr lang="fa-IR" dirty="0"/>
          </a:p>
          <a:p>
            <a:pPr marL="0" indent="0" algn="r">
              <a:buNone/>
            </a:pPr>
            <a:endParaRPr lang="fa-IR" dirty="0" smtClean="0"/>
          </a:p>
          <a:p>
            <a:pPr marL="0" indent="0" algn="r">
              <a:buNone/>
            </a:pPr>
            <a:endParaRPr lang="fa-IR" dirty="0" smtClean="0">
              <a:cs typeface="2  Titr" pitchFamily="2" charset="-78"/>
            </a:endParaRPr>
          </a:p>
          <a:p>
            <a:pPr marL="0" indent="0" algn="r">
              <a:buNone/>
            </a:pPr>
            <a:endParaRPr lang="fa-IR" dirty="0">
              <a:cs typeface="2  Titr" pitchFamily="2" charset="-78"/>
            </a:endParaRPr>
          </a:p>
          <a:p>
            <a:pPr marL="0" indent="0" algn="r">
              <a:buNone/>
            </a:pPr>
            <a:r>
              <a:rPr lang="fa-IR" sz="3600" b="1" dirty="0" smtClean="0">
                <a:cs typeface="2  Titr" pitchFamily="2" charset="-78"/>
              </a:rPr>
              <a:t>گنبد</a:t>
            </a:r>
            <a:endParaRPr lang="en-US" sz="3600" b="1" dirty="0">
              <a:cs typeface="2  Titr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57200"/>
            <a:ext cx="4114800" cy="701040"/>
          </a:xfrm>
        </p:spPr>
        <p:txBody>
          <a:bodyPr>
            <a:normAutofit/>
          </a:bodyPr>
          <a:lstStyle/>
          <a:p>
            <a:r>
              <a:rPr lang="fa-IR" sz="2400" dirty="0" smtClean="0"/>
              <a:t>تقسیم بندی نوع گنبدها</a:t>
            </a:r>
            <a:endParaRPr lang="en-US" sz="2400" dirty="0"/>
          </a:p>
        </p:txBody>
      </p:sp>
      <p:sp>
        <p:nvSpPr>
          <p:cNvPr id="4" name="Right Brace 3"/>
          <p:cNvSpPr/>
          <p:nvPr/>
        </p:nvSpPr>
        <p:spPr>
          <a:xfrm>
            <a:off x="7103503" y="1524000"/>
            <a:ext cx="671945" cy="4191000"/>
          </a:xfrm>
          <a:prstGeom prst="rightBrace">
            <a:avLst>
              <a:gd name="adj1" fmla="val 8333"/>
              <a:gd name="adj2" fmla="val 5097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1266885"/>
            <a:ext cx="51985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a-IR" sz="2400" dirty="0" smtClean="0">
              <a:cs typeface="2  Zar" pitchFamily="2" charset="-78"/>
            </a:endParaRPr>
          </a:p>
          <a:p>
            <a:pPr algn="r"/>
            <a:r>
              <a:rPr lang="fa-IR" sz="2400" dirty="0" smtClean="0">
                <a:cs typeface="2  Zar" pitchFamily="2" charset="-78"/>
              </a:rPr>
              <a:t>ر</a:t>
            </a:r>
            <a:r>
              <a:rPr lang="fa-IR" sz="2800" dirty="0" smtClean="0">
                <a:cs typeface="2  Zar" pitchFamily="2" charset="-78"/>
              </a:rPr>
              <a:t>ک</a:t>
            </a:r>
          </a:p>
          <a:p>
            <a:pPr algn="r"/>
            <a:endParaRPr lang="fa-IR" sz="2800" dirty="0" smtClean="0">
              <a:cs typeface="2  Zar" pitchFamily="2" charset="-78"/>
            </a:endParaRPr>
          </a:p>
          <a:p>
            <a:pPr algn="r"/>
            <a:endParaRPr lang="fa-IR" sz="2800" dirty="0">
              <a:cs typeface="2  Zar" pitchFamily="2" charset="-78"/>
            </a:endParaRPr>
          </a:p>
          <a:p>
            <a:pPr algn="r"/>
            <a:endParaRPr lang="fa-IR" sz="2800" dirty="0" smtClean="0">
              <a:cs typeface="2  Zar" pitchFamily="2" charset="-78"/>
            </a:endParaRPr>
          </a:p>
          <a:p>
            <a:pPr algn="r"/>
            <a:r>
              <a:rPr lang="fa-IR" sz="2800" dirty="0" smtClean="0">
                <a:cs typeface="2  Zar" pitchFamily="2" charset="-78"/>
              </a:rPr>
              <a:t>نار</a:t>
            </a:r>
          </a:p>
          <a:p>
            <a:pPr algn="r"/>
            <a:endParaRPr lang="fa-IR" sz="2800" dirty="0" smtClean="0">
              <a:cs typeface="2  Zar" pitchFamily="2" charset="-78"/>
            </a:endParaRPr>
          </a:p>
          <a:p>
            <a:pPr algn="r"/>
            <a:endParaRPr lang="fa-IR" sz="2800" dirty="0">
              <a:cs typeface="2  Zar" pitchFamily="2" charset="-78"/>
            </a:endParaRPr>
          </a:p>
          <a:p>
            <a:pPr algn="r"/>
            <a:endParaRPr lang="fa-IR" sz="2800" dirty="0" smtClean="0">
              <a:cs typeface="2  Zar" pitchFamily="2" charset="-78"/>
            </a:endParaRPr>
          </a:p>
          <a:p>
            <a:pPr algn="r"/>
            <a:r>
              <a:rPr lang="fa-IR" sz="2800" dirty="0" smtClean="0">
                <a:cs typeface="2  Zar" pitchFamily="2" charset="-78"/>
              </a:rPr>
              <a:t>اورچین</a:t>
            </a:r>
          </a:p>
          <a:p>
            <a:pPr algn="r"/>
            <a:endParaRPr lang="fa-IR" sz="2400" dirty="0">
              <a:cs typeface="2  Zar" pitchFamily="2" charset="-78"/>
            </a:endParaRPr>
          </a:p>
          <a:p>
            <a:pPr algn="r"/>
            <a:endParaRPr lang="en-US" sz="2400" dirty="0"/>
          </a:p>
        </p:txBody>
      </p:sp>
      <p:pic>
        <p:nvPicPr>
          <p:cNvPr id="2050" name="Picture 2" descr="C:\Users\ARCHITECT\Pictures\v18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5582"/>
            <a:ext cx="2377440" cy="22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CHITECT\Pictures\v18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7"/>
          <a:stretch/>
        </p:blipFill>
        <p:spPr bwMode="auto">
          <a:xfrm>
            <a:off x="365760" y="4724400"/>
            <a:ext cx="2377440" cy="16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pic\rok\102 (6).JPG"/>
          <p:cNvPicPr>
            <a:picLocks noChangeAspect="1" noChangeArrowheads="1"/>
          </p:cNvPicPr>
          <p:nvPr/>
        </p:nvPicPr>
        <p:blipFill>
          <a:blip r:embed="rId4" cstate="print"/>
          <a:srcRect l="3289"/>
          <a:stretch>
            <a:fillRect/>
          </a:stretch>
        </p:blipFill>
        <p:spPr bwMode="auto">
          <a:xfrm>
            <a:off x="381000" y="2655992"/>
            <a:ext cx="2377440" cy="184372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2052" name="Picture 4" descr="C:\Users\ARCHITECT\Pictures\v18-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209800" cy="219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RCHITECT\Pictures\10091091259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r="13930" b="3648"/>
          <a:stretch/>
        </p:blipFill>
        <p:spPr bwMode="auto">
          <a:xfrm>
            <a:off x="3200400" y="4657889"/>
            <a:ext cx="2209800" cy="18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215961" cy="54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4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4191000"/>
            <a:ext cx="4093605" cy="1600200"/>
          </a:xfrm>
        </p:spPr>
        <p:txBody>
          <a:bodyPr>
            <a:normAutofit/>
          </a:bodyPr>
          <a:lstStyle/>
          <a:p>
            <a:r>
              <a:rPr lang="fa-IR" sz="2800" dirty="0" smtClean="0">
                <a:cs typeface="2  Zar" pitchFamily="2" charset="-78"/>
              </a:rPr>
              <a:t> </a:t>
            </a:r>
            <a:r>
              <a:rPr lang="fa-IR" sz="2800" b="1" dirty="0" smtClean="0">
                <a:cs typeface="2  Zar" pitchFamily="2" charset="-78"/>
              </a:rPr>
              <a:t>طاقبندی</a:t>
            </a:r>
            <a:r>
              <a:rPr lang="fa-IR" sz="2800" dirty="0" smtClean="0">
                <a:cs typeface="2  Zar" pitchFamily="2" charset="-78"/>
              </a:rPr>
              <a:t>: ساختن </a:t>
            </a:r>
            <a:r>
              <a:rPr lang="fa-IR" sz="2800" dirty="0">
                <a:cs typeface="2  Zar" pitchFamily="2" charset="-78"/>
              </a:rPr>
              <a:t>طاقچه روی طاقچه</a:t>
            </a:r>
            <a:endParaRPr lang="en-US" sz="2800" dirty="0">
              <a:cs typeface="2  Zar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590800" cy="1143000"/>
          </a:xfrm>
        </p:spPr>
        <p:txBody>
          <a:bodyPr>
            <a:normAutofit/>
          </a:bodyPr>
          <a:lstStyle/>
          <a:p>
            <a:r>
              <a:rPr lang="fa-IR" sz="2400" dirty="0" smtClean="0"/>
              <a:t>شکنج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طاقبندی و کاربندی</a:t>
            </a:r>
            <a:endParaRPr lang="en-US" dirty="0"/>
          </a:p>
        </p:txBody>
      </p:sp>
      <p:pic>
        <p:nvPicPr>
          <p:cNvPr id="5" name="Picture 2" descr="C:\Users\ARCHITECT\Pictures\%206_1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98" y="3657600"/>
            <a:ext cx="4921227" cy="31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RCHITECT\Pictures\PIC_00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36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ghonbad_files\800px-Etchmiadzin_cupol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Asar 20-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05854"/>
            <a:ext cx="3261943" cy="31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istrator\Desktop\Asar 20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6993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553201" y="3505200"/>
            <a:ext cx="2133599" cy="1295400"/>
          </a:xfrm>
        </p:spPr>
        <p:txBody>
          <a:bodyPr>
            <a:normAutofit/>
          </a:bodyPr>
          <a:lstStyle/>
          <a:p>
            <a:r>
              <a:rPr lang="fa-IR" sz="3200" b="1" dirty="0">
                <a:cs typeface="2  Zar" pitchFamily="2" charset="-78"/>
              </a:rPr>
              <a:t>گنبد اورچین (پلکانی یا مضرس)</a:t>
            </a:r>
            <a:endParaRPr lang="en-US" sz="3200" b="1" dirty="0">
              <a:cs typeface="2  Zar" pitchFamily="2" charset="-78"/>
            </a:endParaRPr>
          </a:p>
        </p:txBody>
      </p:sp>
      <p:pic>
        <p:nvPicPr>
          <p:cNvPr id="4" name="Picture 3" descr="D:\pic\آرامگاه يعقوب ليث - شاه آباد\Photo-1\2 (4).JPG"/>
          <p:cNvPicPr>
            <a:picLocks noChangeAspect="1" noChangeArrowheads="1"/>
          </p:cNvPicPr>
          <p:nvPr/>
        </p:nvPicPr>
        <p:blipFill>
          <a:blip r:embed="rId2" cstate="print"/>
          <a:srcRect l="42868" t="14286" r="14916" b="7937"/>
          <a:stretch>
            <a:fillRect/>
          </a:stretch>
        </p:blipFill>
        <p:spPr bwMode="auto">
          <a:xfrm>
            <a:off x="6781800" y="68329"/>
            <a:ext cx="2076262" cy="256032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5" name="Picture 4" descr="D:\pic\danyal\210\Copy of 0039.JPG"/>
          <p:cNvPicPr>
            <a:picLocks noChangeAspect="1" noChangeArrowheads="1"/>
          </p:cNvPicPr>
          <p:nvPr/>
        </p:nvPicPr>
        <p:blipFill>
          <a:blip r:embed="rId3" cstate="print"/>
          <a:srcRect r="3846"/>
          <a:stretch>
            <a:fillRect/>
          </a:stretch>
        </p:blipFill>
        <p:spPr bwMode="auto">
          <a:xfrm>
            <a:off x="256310" y="68329"/>
            <a:ext cx="2872155" cy="256032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6" name="Picture 5" descr="J:\pic\آرامگاه يعقوب ليث - شاه آباد\yaghob e leis\0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76200"/>
            <a:ext cx="33528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826224"/>
            <a:ext cx="5486400" cy="388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88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304800"/>
            <a:ext cx="4114800" cy="701040"/>
          </a:xfrm>
        </p:spPr>
        <p:txBody>
          <a:bodyPr>
            <a:normAutofit/>
          </a:bodyPr>
          <a:lstStyle/>
          <a:p>
            <a:r>
              <a:rPr lang="fa-IR" sz="2400" dirty="0"/>
              <a:t>تحلیل اثر نیرو بر روی گنبد</a:t>
            </a:r>
            <a:endParaRPr lang="en-US" sz="2400" dirty="0"/>
          </a:p>
        </p:txBody>
      </p:sp>
      <p:pic>
        <p:nvPicPr>
          <p:cNvPr id="3074" name="Picture 2" descr="Scan1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6" y="914400"/>
            <a:ext cx="410466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6669" y="1222117"/>
            <a:ext cx="76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شکرگاه22.5</a:t>
            </a:r>
            <a:endParaRPr lang="en-US" dirty="0"/>
          </a:p>
        </p:txBody>
      </p:sp>
      <p:pic>
        <p:nvPicPr>
          <p:cNvPr id="3075" name="Picture 3" descr="print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6023008" cy="276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ARCHITECT\Desktop\Asar 20-1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/>
          <a:stretch/>
        </p:blipFill>
        <p:spPr bwMode="auto">
          <a:xfrm>
            <a:off x="5453675" y="1209270"/>
            <a:ext cx="3106308" cy="25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4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40831"/>
            <a:ext cx="4114800" cy="139903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000" dirty="0">
                <a:cs typeface="B Zar" pitchFamily="2" charset="-78"/>
              </a:rPr>
              <a:t>گنبدهای یک پوسته</a:t>
            </a:r>
            <a:r>
              <a:rPr lang="fa-IR" sz="2000" dirty="0" smtClean="0">
                <a:cs typeface="B Zar" pitchFamily="2" charset="-78"/>
              </a:rPr>
              <a:t/>
            </a:r>
            <a:br>
              <a:rPr lang="fa-IR" sz="2000" dirty="0" smtClean="0">
                <a:cs typeface="B Zar" pitchFamily="2" charset="-78"/>
              </a:rPr>
            </a:br>
            <a:r>
              <a:rPr lang="fa-IR" sz="2000" dirty="0" smtClean="0">
                <a:cs typeface="B Zar" pitchFamily="2" charset="-78"/>
              </a:rPr>
              <a:t>گنبدهای دو پوسته پیوسته</a:t>
            </a:r>
            <a:br>
              <a:rPr lang="fa-IR" sz="2000" dirty="0" smtClean="0">
                <a:cs typeface="B Zar" pitchFamily="2" charset="-78"/>
              </a:rPr>
            </a:br>
            <a:r>
              <a:rPr lang="fa-IR" sz="2000" dirty="0" smtClean="0">
                <a:cs typeface="B Zar" pitchFamily="2" charset="-78"/>
              </a:rPr>
              <a:t>گنبدهای دو پوسته گسسته</a:t>
            </a:r>
            <a:endParaRPr lang="en-US" sz="2000" dirty="0">
              <a:cs typeface="B Zar" pitchFamily="2" charset="-78"/>
            </a:endParaRPr>
          </a:p>
        </p:txBody>
      </p:sp>
      <p:pic>
        <p:nvPicPr>
          <p:cNvPr id="4098" name="Picture 2" descr="Scan1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18" y="1675097"/>
            <a:ext cx="4297680" cy="28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RCHITECT\Pictures\مسجد شیخ لطف الله اصفها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831"/>
            <a:ext cx="3108960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RCHITECT\Pictures\گنبد مسجد امام(شاه) اصفها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3108960" cy="366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RCHITECT\Pictures\گنبد بارگاه مطهر امام رضا(ع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92" y="4714017"/>
            <a:ext cx="429985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371600" y="381000"/>
            <a:ext cx="6096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94848" y="228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 smtClean="0">
                <a:solidFill>
                  <a:schemeClr val="bg1"/>
                </a:solidFill>
                <a:cs typeface="2  Zar" pitchFamily="2" charset="-78"/>
              </a:rPr>
              <a:t>هورنو</a:t>
            </a:r>
            <a:endParaRPr lang="en-US" b="1" dirty="0">
              <a:solidFill>
                <a:schemeClr val="bg1"/>
              </a:solidFill>
              <a:cs typeface="2 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82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dministrator\Desktop\Asar 20-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54" y="-19050"/>
            <a:ext cx="426402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5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4" y="457200"/>
            <a:ext cx="488422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19" y="1752600"/>
            <a:ext cx="2581895" cy="177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J:\pic\IMG_0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513" y="3778423"/>
            <a:ext cx="2581895" cy="1936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762000" y="33528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" y="3086100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>
                <a:cs typeface="2  Zar" pitchFamily="2" charset="-78"/>
              </a:rPr>
              <a:t>اربانه/</a:t>
            </a:r>
          </a:p>
          <a:p>
            <a:r>
              <a:rPr lang="fa-IR" sz="2400" b="1" dirty="0" smtClean="0">
                <a:cs typeface="2  Zar" pitchFamily="2" charset="-78"/>
              </a:rPr>
              <a:t>گریو</a:t>
            </a:r>
            <a:endParaRPr lang="en-US" sz="2400" b="1" dirty="0">
              <a:cs typeface="2  Zar" pitchFamily="2" charset="-7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54284" y="1143000"/>
            <a:ext cx="1174916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24400" y="773668"/>
            <a:ext cx="10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>
                <a:solidFill>
                  <a:schemeClr val="bg1"/>
                </a:solidFill>
                <a:cs typeface="2  Zar" pitchFamily="2" charset="-78"/>
              </a:rPr>
              <a:t>خشخاشی</a:t>
            </a:r>
            <a:endParaRPr lang="en-US" sz="2400" b="1" dirty="0">
              <a:solidFill>
                <a:schemeClr val="bg1"/>
              </a:solidFill>
              <a:cs typeface="2 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03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range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3" r="2588" b="5798"/>
          <a:stretch>
            <a:fillRect/>
          </a:stretch>
        </p:blipFill>
        <p:spPr bwMode="auto">
          <a:xfrm>
            <a:off x="762000" y="629480"/>
            <a:ext cx="7391400" cy="361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14399" y="882738"/>
            <a:ext cx="1134651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dirty="0"/>
              <a:t>رگ چين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34248" y="882738"/>
            <a:ext cx="14715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sz="2000" dirty="0" smtClean="0"/>
              <a:t>دورچين یا گرد چین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1300251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dirty="0"/>
              <a:t>تیغه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48448" y="2248286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dirty="0" smtClean="0"/>
              <a:t>پر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10214" y="3581400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dirty="0" smtClean="0"/>
              <a:t>رومی</a:t>
            </a:r>
            <a:endParaRPr lang="en-US" dirty="0"/>
          </a:p>
        </p:txBody>
      </p:sp>
      <p:pic>
        <p:nvPicPr>
          <p:cNvPr id="6149" name="Picture 5" descr="C:\Users\ARCHITECT\Desktop\Asar 20-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46" y="4572000"/>
            <a:ext cx="2514600" cy="20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6400800" y="213360"/>
            <a:ext cx="2514600" cy="701040"/>
          </a:xfrm>
        </p:spPr>
        <p:txBody>
          <a:bodyPr/>
          <a:lstStyle/>
          <a:p>
            <a:r>
              <a:rPr lang="fa-IR" dirty="0" smtClean="0"/>
              <a:t>نحوه ساخت گنبد</a:t>
            </a:r>
            <a:endParaRPr lang="en-US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887756" y="6114018"/>
            <a:ext cx="1134651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dirty="0" smtClean="0"/>
              <a:t>ترکین</a:t>
            </a:r>
            <a:endParaRPr lang="en-US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4247320"/>
            <a:ext cx="2895600" cy="5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sz="1600" dirty="0" smtClean="0"/>
              <a:t>استفاده از شاهنگ و هنجار در ساخت</a:t>
            </a:r>
            <a:endParaRPr lang="en-US" sz="16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28600" y="6151549"/>
            <a:ext cx="2895600" cy="5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effectLst/>
                <a:latin typeface="Calibri" pitchFamily="34" charset="0"/>
                <a:ea typeface="Arial" pitchFamily="34" charset="0"/>
                <a:cs typeface="B Zar" pitchFamily="2" charset="-78"/>
              </a:defRPr>
            </a:lvl1pPr>
          </a:lstStyle>
          <a:p>
            <a:r>
              <a:rPr lang="fa-IR" sz="1600" dirty="0" smtClean="0"/>
              <a:t>استفاده از قالب گچ و نی در ساخت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90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617</TotalTime>
  <Words>515</Words>
  <Application>Microsoft Office PowerPoint</Application>
  <PresentationFormat>On-screen Show (4:3)</PresentationFormat>
  <Paragraphs>123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BlackTie</vt:lpstr>
      <vt:lpstr>گنبد در معماری ایران</vt:lpstr>
      <vt:lpstr>PowerPoint Presentation</vt:lpstr>
      <vt:lpstr>تقسیم بندی نوع گنبدها</vt:lpstr>
      <vt:lpstr>PowerPoint Presentation</vt:lpstr>
      <vt:lpstr>تحلیل اثر نیرو بر روی گنبد</vt:lpstr>
      <vt:lpstr>گنبدهای یک پوسته گنبدهای دو پوسته پیوسته گنبدهای دو پوسته گسسته</vt:lpstr>
      <vt:lpstr>PowerPoint Presentation</vt:lpstr>
      <vt:lpstr>PowerPoint Presentation</vt:lpstr>
      <vt:lpstr>نحوه ساخت گنبد</vt:lpstr>
      <vt:lpstr>PowerPoint Presentation</vt:lpstr>
      <vt:lpstr>PowerPoint Presentation</vt:lpstr>
      <vt:lpstr>PowerPoint Presentation</vt:lpstr>
      <vt:lpstr>PowerPoint Presentation</vt:lpstr>
      <vt:lpstr>طریقه ساخت قالب نی و گچ</vt:lpstr>
      <vt:lpstr>PowerPoint Presentation</vt:lpstr>
      <vt:lpstr>PowerPoint Presentation</vt:lpstr>
      <vt:lpstr>PowerPoint Presentation</vt:lpstr>
      <vt:lpstr>PowerPoint Presentation</vt:lpstr>
      <vt:lpstr>انواع پوسته های آهیانه</vt:lpstr>
      <vt:lpstr>انواع پوسته های خود</vt:lpstr>
      <vt:lpstr>PowerPoint Presentation</vt:lpstr>
      <vt:lpstr>PowerPoint Presentation</vt:lpstr>
      <vt:lpstr>ساختار گنبد</vt:lpstr>
      <vt:lpstr>اسکنج</vt:lpstr>
      <vt:lpstr>فیلپوش</vt:lpstr>
      <vt:lpstr>ترمبه پتکین</vt:lpstr>
      <vt:lpstr>PowerPoint Presentation</vt:lpstr>
      <vt:lpstr>ترمبه پتکانه</vt:lpstr>
      <vt:lpstr>PowerPoint Presentation</vt:lpstr>
      <vt:lpstr>PowerPoint Presentation</vt:lpstr>
      <vt:lpstr>شکنج طاقبندی و کاربندی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ARCHITECT</dc:creator>
  <cp:lastModifiedBy>Reza Farshkaran</cp:lastModifiedBy>
  <cp:revision>50</cp:revision>
  <dcterms:created xsi:type="dcterms:W3CDTF">2013-05-06T19:35:01Z</dcterms:created>
  <dcterms:modified xsi:type="dcterms:W3CDTF">2013-12-04T09:28:02Z</dcterms:modified>
</cp:coreProperties>
</file>