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6"/>
  </p:notesMasterIdLst>
  <p:sldIdLst>
    <p:sldId id="256" r:id="rId2"/>
    <p:sldId id="267" r:id="rId3"/>
    <p:sldId id="272" r:id="rId4"/>
    <p:sldId id="292" r:id="rId5"/>
    <p:sldId id="293" r:id="rId6"/>
    <p:sldId id="294" r:id="rId7"/>
    <p:sldId id="274" r:id="rId8"/>
    <p:sldId id="275" r:id="rId9"/>
    <p:sldId id="276" r:id="rId10"/>
    <p:sldId id="277" r:id="rId11"/>
    <p:sldId id="279" r:id="rId12"/>
    <p:sldId id="278" r:id="rId13"/>
    <p:sldId id="280" r:id="rId14"/>
    <p:sldId id="281" r:id="rId15"/>
    <p:sldId id="282" r:id="rId16"/>
    <p:sldId id="283" r:id="rId17"/>
    <p:sldId id="284" r:id="rId18"/>
    <p:sldId id="285" r:id="rId19"/>
    <p:sldId id="286" r:id="rId20"/>
    <p:sldId id="287" r:id="rId21"/>
    <p:sldId id="288" r:id="rId22"/>
    <p:sldId id="289" r:id="rId23"/>
    <p:sldId id="291" r:id="rId24"/>
    <p:sldId id="290" r:id="rId2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B Yekan" panose="00000400000000000000" pitchFamily="2" charset="-78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B Yekan" panose="00000400000000000000" pitchFamily="2" charset="-78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B Yekan" panose="00000400000000000000" pitchFamily="2" charset="-78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B Yekan" panose="00000400000000000000" pitchFamily="2" charset="-78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B Yekan" panose="00000400000000000000" pitchFamily="2" charset="-78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B Yekan" panose="00000400000000000000" pitchFamily="2" charset="-78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B Yekan" panose="00000400000000000000" pitchFamily="2" charset="-78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B Yekan" panose="00000400000000000000" pitchFamily="2" charset="-78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B Yekan" panose="00000400000000000000" pitchFamily="2" charset="-7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66" y="2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FD3F128-D31C-4F33-B785-706031B58C21}" type="datetimeFigureOut">
              <a:rPr lang="fa-IR"/>
              <a:pPr>
                <a:defRPr/>
              </a:pPr>
              <a:t>09/19/1439</a:t>
            </a:fld>
            <a:endParaRPr lang="fa-I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pPr lvl="0"/>
            <a:endParaRPr lang="fa-IR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Arial" panose="020B0604020202020204" pitchFamily="34" charset="0"/>
              </a:defRPr>
            </a:lvl1pPr>
          </a:lstStyle>
          <a:p>
            <a:fld id="{F4D088FD-0663-4240-AABC-56ABF178D65E}" type="slidenum">
              <a:rPr lang="fa-IR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2849973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9pPr>
          </a:lstStyle>
          <a:p>
            <a:pPr eaLnBrk="1" hangingPunct="1"/>
            <a:fld id="{EAC528BB-9EB3-49FD-9DF7-1C3211BCB2A3}" type="slidenum">
              <a:rPr lang="en-US">
                <a:latin typeface="Times New Roman" panose="02020603050405020304" pitchFamily="18" charset="0"/>
                <a:cs typeface="Homa" panose="00000400000000000000" pitchFamily="2" charset="-78"/>
              </a:rPr>
              <a:pPr eaLnBrk="1" hangingPunct="1"/>
              <a:t>4</a:t>
            </a:fld>
            <a:endParaRPr lang="en-US">
              <a:latin typeface="Times New Roman" panose="02020603050405020304" pitchFamily="18" charset="0"/>
              <a:cs typeface="Homa" panose="00000400000000000000" pitchFamily="2" charset="-78"/>
            </a:endParaRPr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a-IR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14872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9pPr>
          </a:lstStyle>
          <a:p>
            <a:pPr eaLnBrk="1" hangingPunct="1"/>
            <a:fld id="{19121A83-50DE-493B-B0F1-3935DC4FCE33}" type="slidenum">
              <a:rPr lang="en-US">
                <a:latin typeface="Times New Roman" panose="02020603050405020304" pitchFamily="18" charset="0"/>
                <a:cs typeface="Homa" panose="00000400000000000000" pitchFamily="2" charset="-78"/>
              </a:rPr>
              <a:pPr eaLnBrk="1" hangingPunct="1"/>
              <a:t>5</a:t>
            </a:fld>
            <a:endParaRPr lang="en-US">
              <a:latin typeface="Times New Roman" panose="02020603050405020304" pitchFamily="18" charset="0"/>
              <a:cs typeface="Homa" panose="00000400000000000000" pitchFamily="2" charset="-78"/>
            </a:endParaRPr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a-IR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33426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9pPr>
          </a:lstStyle>
          <a:p>
            <a:pPr eaLnBrk="1" hangingPunct="1"/>
            <a:fld id="{6E2A3DA5-5B2B-4A4E-BA8B-79176E0A326D}" type="slidenum">
              <a:rPr lang="en-US">
                <a:latin typeface="Times New Roman" panose="02020603050405020304" pitchFamily="18" charset="0"/>
                <a:cs typeface="Homa" panose="00000400000000000000" pitchFamily="2" charset="-78"/>
              </a:rPr>
              <a:pPr eaLnBrk="1" hangingPunct="1"/>
              <a:t>6</a:t>
            </a:fld>
            <a:endParaRPr lang="en-US">
              <a:latin typeface="Times New Roman" panose="02020603050405020304" pitchFamily="18" charset="0"/>
              <a:cs typeface="Homa" panose="00000400000000000000" pitchFamily="2" charset="-78"/>
            </a:endParaRPr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a-IR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7642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6F028B7-AF25-4CFF-9BA0-36C7009C604A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a-IR"/>
              <a:t>پروژه و پایان نامه مهندسی صنایع و مدیریت </a:t>
            </a:r>
            <a:r>
              <a:rPr lang="en-US"/>
              <a:t>telegram.me/ieproject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1531E1-4B76-4CBE-93D1-770C1E48350C}" type="datetime1">
              <a:rPr lang="en-US"/>
              <a:pPr>
                <a:defRPr/>
              </a:pPr>
              <a:t>6/2/2018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3153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DFC4F5-A2A8-4203-9B2E-30E619513F1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a-IR"/>
              <a:t>پروژه و پایان نامه مهندسی صنایع و مدیریت </a:t>
            </a:r>
            <a:r>
              <a:rPr lang="en-US"/>
              <a:t>telegram.me/ieproject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73B0EC-D466-40D6-AA50-207B80DE0968}" type="datetime1">
              <a:rPr lang="en-US"/>
              <a:pPr>
                <a:defRPr/>
              </a:pPr>
              <a:t>6/2/2018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9238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C09ECD1-390F-401A-A353-527CB2CAFA3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a-IR"/>
              <a:t>پروژه و پایان نامه مهندسی صنایع و مدیریت </a:t>
            </a:r>
            <a:r>
              <a:rPr lang="en-US"/>
              <a:t>telegram.me/ieproject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F75FA4-CDCA-4F95-9D6E-8BFA686B3AED}" type="datetime1">
              <a:rPr lang="en-US"/>
              <a:pPr>
                <a:defRPr/>
              </a:pPr>
              <a:t>6/2/2018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5372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847CCF-69AC-4A6F-9D53-5BFFD3C1AD8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a-IR"/>
              <a:t>پروژه و پایان نامه مهندسی صنایع و مدیریت </a:t>
            </a:r>
            <a:r>
              <a:rPr lang="en-US"/>
              <a:t>telegram.me/ieproject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625617-5602-4B6C-BC79-2D4B0E2F51D1}" type="datetime1">
              <a:rPr lang="en-US"/>
              <a:pPr>
                <a:defRPr/>
              </a:pPr>
              <a:t>6/2/2018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9494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9939F17-C262-40F9-A2FA-5AFA13BA6EA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a-IR"/>
              <a:t>پروژه و پایان نامه مهندسی صنایع و مدیریت </a:t>
            </a:r>
            <a:r>
              <a:rPr lang="en-US"/>
              <a:t>telegram.me/ieproject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37C6C9-3AED-4D59-94B7-F8017ABCD5F7}" type="datetime1">
              <a:rPr lang="en-US"/>
              <a:pPr>
                <a:defRPr/>
              </a:pPr>
              <a:t>6/2/2018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4777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C6CB3AF-B353-41B4-A554-CCE6D3D3394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a-IR"/>
              <a:t>پروژه و پایان نامه مهندسی صنایع و مدیریت </a:t>
            </a:r>
            <a:r>
              <a:rPr lang="en-US"/>
              <a:t>telegram.me/ieproject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2781D5-2863-4473-B0F2-9F1A54A8AD93}" type="datetime1">
              <a:rPr lang="en-US"/>
              <a:pPr>
                <a:defRPr/>
              </a:pPr>
              <a:t>6/2/2018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4628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0D2BBD0-E25A-4553-A33E-4B1D26BCF2A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a-IR"/>
              <a:t>پروژه و پایان نامه مهندسی صنایع و مدیریت </a:t>
            </a:r>
            <a:r>
              <a:rPr lang="en-US"/>
              <a:t>telegram.me/ieproject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C0C970-D9FB-40D7-B1C7-388B2F1A57A8}" type="datetime1">
              <a:rPr lang="en-US"/>
              <a:pPr>
                <a:defRPr/>
              </a:pPr>
              <a:t>6/2/2018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3396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F2E1D6-9026-45C7-BB7F-9267BE1AD65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a-IR"/>
              <a:t>پروژه و پایان نامه مهندسی صنایع و مدیریت </a:t>
            </a:r>
            <a:r>
              <a:rPr lang="en-US"/>
              <a:t>telegram.me/ieproject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39E2F8-17DA-45B7-8EE9-BBFF08933050}" type="datetime1">
              <a:rPr lang="en-US"/>
              <a:pPr>
                <a:defRPr/>
              </a:pPr>
              <a:t>6/2/2018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75426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7CD9FD0-A69F-4FE7-8AF8-444369447E1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a-IR"/>
              <a:t>پروژه و پایان نامه مهندسی صنایع و مدیریت </a:t>
            </a:r>
            <a:r>
              <a:rPr lang="en-US"/>
              <a:t>telegram.me/ieproject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D8D7EF-AD54-4CD9-8FD5-A8C52CCF25FF}" type="datetime1">
              <a:rPr lang="en-US"/>
              <a:pPr>
                <a:defRPr/>
              </a:pPr>
              <a:t>6/2/2018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0791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85F91C-ECCD-4312-B84B-6FE0DE89D9B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a-IR"/>
              <a:t>پروژه و پایان نامه مهندسی صنایع و مدیریت </a:t>
            </a:r>
            <a:r>
              <a:rPr lang="en-US"/>
              <a:t>telegram.me/ieproject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BF914A-1BB5-43D0-B983-466980D3E3FC}" type="datetime1">
              <a:rPr lang="en-US"/>
              <a:pPr>
                <a:defRPr/>
              </a:pPr>
              <a:t>6/2/2018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79084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D69385B-4AAE-4741-83D5-21FF59E9C74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a-IR"/>
              <a:t>پروژه و پایان نامه مهندسی صنایع و مدیریت </a:t>
            </a:r>
            <a:r>
              <a:rPr lang="en-US"/>
              <a:t>telegram.me/ieproject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1EBCB0-9F85-452C-87F1-2B7D45C8930B}" type="datetime1">
              <a:rPr lang="en-US"/>
              <a:pPr>
                <a:defRPr/>
              </a:pPr>
              <a:t>6/2/2018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4901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6200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225" y="5648325"/>
            <a:ext cx="549275" cy="396875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>
              <a:defRPr>
                <a:solidFill>
                  <a:srgbClr val="FFFFFF"/>
                </a:solidFill>
              </a:defRPr>
            </a:lvl1pPr>
          </a:lstStyle>
          <a:p>
            <a:fld id="{599B6628-31BE-4DF3-9898-A371C6866CD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7456" y="4048919"/>
            <a:ext cx="23669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fa-IR"/>
              <a:t>پروژه و پایان نامه مهندسی صنایع و مدیریت </a:t>
            </a:r>
            <a:r>
              <a:rPr lang="en-US"/>
              <a:t>telegram.me/ieproject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738" y="1646237"/>
            <a:ext cx="2438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43C66B5-4899-49FB-9E9F-F105E027F500}" type="datetime1">
              <a:rPr lang="en-US"/>
              <a:pPr>
                <a:defRPr/>
              </a:pPr>
              <a:t>6/2/2018</a:t>
            </a:fld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-228600" y="-76200"/>
            <a:ext cx="535781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0">
              <a:spcBef>
                <a:spcPct val="0"/>
              </a:spcBef>
              <a:buFontTx/>
              <a:buNone/>
            </a:pPr>
            <a:r>
              <a:rPr lang="en-US" altLang="fa-IR" sz="2400" b="1" dirty="0" smtClean="0">
                <a:solidFill>
                  <a:srgbClr val="FF0000"/>
                </a:solidFill>
                <a:latin typeface="Tahoma" panose="020B0604030504040204" pitchFamily="34" charset="0"/>
                <a:cs typeface="B Titr" panose="00000700000000000000" pitchFamily="2" charset="-78"/>
              </a:rPr>
              <a:t>@</a:t>
            </a:r>
            <a:r>
              <a:rPr lang="en-US" altLang="fa-IR" sz="2400" b="1" dirty="0" err="1" smtClean="0">
                <a:solidFill>
                  <a:srgbClr val="FF0000"/>
                </a:solidFill>
                <a:latin typeface="Tahoma" panose="020B0604030504040204" pitchFamily="34" charset="0"/>
                <a:cs typeface="B Titr" panose="00000700000000000000" pitchFamily="2" charset="-78"/>
              </a:rPr>
              <a:t>PptBank</a:t>
            </a:r>
            <a:r>
              <a:rPr lang="en-US" altLang="fa-IR" sz="2400" b="1" baseline="0" dirty="0" smtClean="0">
                <a:solidFill>
                  <a:srgbClr val="FF0000"/>
                </a:solidFill>
                <a:latin typeface="Tahoma" panose="020B0604030504040204" pitchFamily="34" charset="0"/>
                <a:cs typeface="B Titr" panose="00000700000000000000" pitchFamily="2" charset="-78"/>
              </a:rPr>
              <a:t> </a:t>
            </a:r>
            <a:r>
              <a:rPr lang="fa-IR" altLang="fa-IR" sz="2400" b="1" dirty="0" smtClean="0">
                <a:solidFill>
                  <a:srgbClr val="FF0000"/>
                </a:solidFill>
                <a:latin typeface="Tahoma" panose="020B0604030504040204" pitchFamily="34" charset="0"/>
                <a:cs typeface="B Titr" panose="00000700000000000000" pitchFamily="2" charset="-78"/>
              </a:rPr>
              <a:t> کانال تلگرامی بانک پاور پوینت</a:t>
            </a:r>
            <a:endParaRPr lang="en-US" altLang="fa-IR" sz="2400" b="1" dirty="0">
              <a:solidFill>
                <a:srgbClr val="FF0000"/>
              </a:solidFill>
              <a:latin typeface="Tahoma" panose="020B0604030504040204" pitchFamily="34" charset="0"/>
              <a:cs typeface="B Titr" panose="00000700000000000000" pitchFamily="2" charset="-78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600" kern="1200" spc="-1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libri" pitchFamily="34" charset="0"/>
          <a:cs typeface="B Yekan" pitchFamily="2" charset="-7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libri" pitchFamily="34" charset="0"/>
          <a:cs typeface="B Yekan" pitchFamily="2" charset="-7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libri" pitchFamily="34" charset="0"/>
          <a:cs typeface="B Yekan" pitchFamily="2" charset="-7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libri" pitchFamily="34" charset="0"/>
          <a:cs typeface="B Yekan" pitchFamily="2" charset="-78"/>
        </a:defRPr>
      </a:lvl5pPr>
      <a:lvl6pPr marL="4572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libri" pitchFamily="34" charset="0"/>
          <a:cs typeface="B Yekan" pitchFamily="2" charset="-78"/>
        </a:defRPr>
      </a:lvl6pPr>
      <a:lvl7pPr marL="9144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libri" pitchFamily="34" charset="0"/>
          <a:cs typeface="B Yekan" pitchFamily="2" charset="-78"/>
        </a:defRPr>
      </a:lvl7pPr>
      <a:lvl8pPr marL="13716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libri" pitchFamily="34" charset="0"/>
          <a:cs typeface="B Yekan" pitchFamily="2" charset="-78"/>
        </a:defRPr>
      </a:lvl8pPr>
      <a:lvl9pPr marL="18288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libri" pitchFamily="34" charset="0"/>
          <a:cs typeface="B Yekan" pitchFamily="2" charset="-78"/>
        </a:defRPr>
      </a:lvl9pPr>
    </p:titleStyle>
    <p:bodyStyle>
      <a:lvl1pPr marL="3429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4888" indent="-228600" algn="l" rtl="0" eaLnBrk="0" fontAlgn="base" hangingPunct="0">
        <a:spcBef>
          <a:spcPct val="20000"/>
        </a:spcBef>
        <a:spcAft>
          <a:spcPct val="0"/>
        </a:spcAft>
        <a:buClr>
          <a:srgbClr val="A8CDD7"/>
        </a:buClr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28600" algn="l" rtl="0" eaLnBrk="0" fontAlgn="base" hangingPunct="0">
        <a:spcBef>
          <a:spcPct val="20000"/>
        </a:spcBef>
        <a:spcAft>
          <a:spcPct val="0"/>
        </a:spcAft>
        <a:buClr>
          <a:srgbClr val="C0BEAF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163" indent="-228600" algn="l" rtl="0" eaLnBrk="0" fontAlgn="base" hangingPunct="0">
        <a:spcBef>
          <a:spcPct val="20000"/>
        </a:spcBef>
        <a:spcAft>
          <a:spcPct val="0"/>
        </a:spcAft>
        <a:buClr>
          <a:srgbClr val="CEC597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1.wmf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Box 3"/>
          <p:cNvSpPr txBox="1">
            <a:spLocks noChangeArrowheads="1"/>
          </p:cNvSpPr>
          <p:nvPr/>
        </p:nvSpPr>
        <p:spPr bwMode="auto">
          <a:xfrm>
            <a:off x="0" y="0"/>
            <a:ext cx="8458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9pPr>
          </a:lstStyle>
          <a:p>
            <a:pPr eaLnBrk="1" hangingPunct="1"/>
            <a:endParaRPr lang="fa-IR"/>
          </a:p>
        </p:txBody>
      </p:sp>
      <p:sp>
        <p:nvSpPr>
          <p:cNvPr id="7" name="AutoShape 14"/>
          <p:cNvSpPr>
            <a:spLocks noChangeArrowheads="1"/>
          </p:cNvSpPr>
          <p:nvPr/>
        </p:nvSpPr>
        <p:spPr bwMode="auto">
          <a:xfrm>
            <a:off x="287338" y="1890713"/>
            <a:ext cx="7772400" cy="3810000"/>
          </a:xfrm>
          <a:prstGeom prst="irregularSeal2">
            <a:avLst/>
          </a:prstGeom>
          <a:gradFill rotWithShape="0">
            <a:gsLst>
              <a:gs pos="0">
                <a:srgbClr val="339966"/>
              </a:gs>
              <a:gs pos="50000">
                <a:srgbClr val="BBDDCC"/>
              </a:gs>
              <a:gs pos="100000">
                <a:srgbClr val="339966"/>
              </a:gs>
            </a:gsLst>
            <a:lin ang="27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9pPr>
          </a:lstStyle>
          <a:p>
            <a:pPr algn="r" eaLnBrk="1" hangingPunct="1"/>
            <a:r>
              <a:rPr lang="fa-IR" sz="2400" b="1" dirty="0">
                <a:solidFill>
                  <a:srgbClr val="000066"/>
                </a:solidFill>
              </a:rPr>
              <a:t>نگهداری تعمیرات در ایزو </a:t>
            </a:r>
          </a:p>
          <a:p>
            <a:pPr algn="r" eaLnBrk="1" hangingPunct="1"/>
            <a:r>
              <a:rPr lang="fa-IR" sz="2400" b="1" dirty="0">
                <a:solidFill>
                  <a:srgbClr val="000066"/>
                </a:solidFill>
              </a:rPr>
              <a:t>             و الزامات آن</a:t>
            </a:r>
            <a:endParaRPr lang="en-US" sz="1000" dirty="0">
              <a:solidFill>
                <a:srgbClr val="000066"/>
              </a:solidFill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a-IR" dirty="0"/>
              <a:t>پروژه و پایان نامه مهندسی صنایع و مدیریت </a:t>
            </a:r>
            <a:r>
              <a:rPr lang="en-US" dirty="0"/>
              <a:t>telegram.me/</a:t>
            </a:r>
            <a:r>
              <a:rPr lang="en-US" dirty="0" err="1"/>
              <a:t>ieproject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713" y="1295400"/>
            <a:ext cx="7219950" cy="501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ounded Rectangle 4"/>
          <p:cNvSpPr/>
          <p:nvPr/>
        </p:nvSpPr>
        <p:spPr>
          <a:xfrm>
            <a:off x="4800600" y="152400"/>
            <a:ext cx="3124200" cy="99060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a-IR"/>
          </a:p>
        </p:txBody>
      </p:sp>
      <p:sp>
        <p:nvSpPr>
          <p:cNvPr id="11268" name="TextBox 5"/>
          <p:cNvSpPr txBox="1">
            <a:spLocks noChangeArrowheads="1"/>
          </p:cNvSpPr>
          <p:nvPr/>
        </p:nvSpPr>
        <p:spPr bwMode="auto">
          <a:xfrm>
            <a:off x="4953000" y="463550"/>
            <a:ext cx="276066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9pPr>
          </a:lstStyle>
          <a:p>
            <a:pPr algn="r" rtl="1" eaLnBrk="1" hangingPunct="1"/>
            <a:r>
              <a:rPr lang="fa-IR"/>
              <a:t>نمونه فرم لیست تجهیزات: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a-IR"/>
              <a:t>پروژه و پایان نامه مهندسی صنایع و مدیریت </a:t>
            </a:r>
            <a:r>
              <a:rPr lang="en-US"/>
              <a:t>telegram.me/ieproject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4800600" y="152400"/>
            <a:ext cx="3124200" cy="99060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a-IR"/>
          </a:p>
        </p:txBody>
      </p:sp>
      <p:sp>
        <p:nvSpPr>
          <p:cNvPr id="12291" name="TextBox 5"/>
          <p:cNvSpPr txBox="1">
            <a:spLocks noChangeArrowheads="1"/>
          </p:cNvSpPr>
          <p:nvPr/>
        </p:nvSpPr>
        <p:spPr bwMode="auto">
          <a:xfrm>
            <a:off x="5029200" y="381000"/>
            <a:ext cx="28956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9pPr>
          </a:lstStyle>
          <a:p>
            <a:pPr algn="r" rtl="1" eaLnBrk="1" hangingPunct="1"/>
            <a:r>
              <a:rPr lang="fa-IR"/>
              <a:t>نمونه فرم شناسنامه تجهیزات:</a:t>
            </a:r>
          </a:p>
        </p:txBody>
      </p:sp>
      <p:pic>
        <p:nvPicPr>
          <p:cNvPr id="1229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43000"/>
            <a:ext cx="8393113" cy="562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a-IR"/>
              <a:t>پروژه و پایان نامه مهندسی صنایع و مدیریت </a:t>
            </a:r>
            <a:r>
              <a:rPr lang="en-US"/>
              <a:t>telegram.me/ieproject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4"/>
          <p:cNvSpPr>
            <a:spLocks noChangeArrowheads="1"/>
          </p:cNvSpPr>
          <p:nvPr/>
        </p:nvSpPr>
        <p:spPr bwMode="auto">
          <a:xfrm>
            <a:off x="1600200" y="228600"/>
            <a:ext cx="5638800" cy="914400"/>
          </a:xfrm>
          <a:prstGeom prst="bevel">
            <a:avLst>
              <a:gd name="adj" fmla="val 12500"/>
            </a:avLst>
          </a:prstGeom>
          <a:ln>
            <a:solidFill>
              <a:srgbClr val="FF0000"/>
            </a:solidFill>
            <a:headEnd/>
            <a:tailEnd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a-IR" dirty="0">
                <a:solidFill>
                  <a:schemeClr val="tx1">
                    <a:lumMod val="95000"/>
                    <a:lumOff val="5000"/>
                  </a:schemeClr>
                </a:solidFill>
                <a:cs typeface="B Titr" pitchFamily="2" charset="-78"/>
              </a:rPr>
              <a:t>روش اجرایی نگهداری تعمیرات</a:t>
            </a:r>
            <a:endParaRPr lang="ar-SA" dirty="0">
              <a:solidFill>
                <a:schemeClr val="tx1">
                  <a:lumMod val="95000"/>
                  <a:lumOff val="5000"/>
                </a:schemeClr>
              </a:solidFill>
              <a:cs typeface="B Titr" pitchFamily="2" charset="-78"/>
            </a:endParaRPr>
          </a:p>
        </p:txBody>
      </p:sp>
      <p:sp>
        <p:nvSpPr>
          <p:cNvPr id="6" name="Pentagon 5"/>
          <p:cNvSpPr/>
          <p:nvPr/>
        </p:nvSpPr>
        <p:spPr>
          <a:xfrm rot="10800000">
            <a:off x="5664200" y="1447800"/>
            <a:ext cx="2286000" cy="839788"/>
          </a:xfrm>
          <a:prstGeom prst="homePlate">
            <a:avLst>
              <a:gd name="adj" fmla="val 45897"/>
            </a:avLst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a-IR"/>
          </a:p>
        </p:txBody>
      </p:sp>
      <p:sp>
        <p:nvSpPr>
          <p:cNvPr id="13316" name="TextBox 6"/>
          <p:cNvSpPr txBox="1">
            <a:spLocks noChangeArrowheads="1"/>
          </p:cNvSpPr>
          <p:nvPr/>
        </p:nvSpPr>
        <p:spPr bwMode="auto">
          <a:xfrm>
            <a:off x="6096000" y="1631950"/>
            <a:ext cx="1854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9pPr>
          </a:lstStyle>
          <a:p>
            <a:pPr algn="r" rtl="1" eaLnBrk="1" hangingPunct="1"/>
            <a:r>
              <a:rPr lang="fa-IR">
                <a:cs typeface="B Jadid" panose="00000700000000000000" pitchFamily="2" charset="-78"/>
              </a:rPr>
              <a:t>شرح روش اجرایی :</a:t>
            </a:r>
          </a:p>
        </p:txBody>
      </p:sp>
      <p:sp>
        <p:nvSpPr>
          <p:cNvPr id="8" name="Round Diagonal Corner Rectangle 7"/>
          <p:cNvSpPr/>
          <p:nvPr/>
        </p:nvSpPr>
        <p:spPr>
          <a:xfrm>
            <a:off x="533400" y="2438400"/>
            <a:ext cx="7315200" cy="4038600"/>
          </a:xfrm>
          <a:prstGeom prst="round2DiagRect">
            <a:avLst/>
          </a:prstGeom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a-IR"/>
          </a:p>
        </p:txBody>
      </p:sp>
      <p:sp>
        <p:nvSpPr>
          <p:cNvPr id="13318" name="TextBox 8"/>
          <p:cNvSpPr txBox="1">
            <a:spLocks noChangeArrowheads="1"/>
          </p:cNvSpPr>
          <p:nvPr/>
        </p:nvSpPr>
        <p:spPr bwMode="auto">
          <a:xfrm>
            <a:off x="762000" y="2590800"/>
            <a:ext cx="6934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9pPr>
          </a:lstStyle>
          <a:p>
            <a:pPr algn="r" rtl="1" eaLnBrk="1" hangingPunct="1"/>
            <a:endParaRPr lang="fa-IR"/>
          </a:p>
        </p:txBody>
      </p:sp>
      <p:sp>
        <p:nvSpPr>
          <p:cNvPr id="13319" name="TextBox 9"/>
          <p:cNvSpPr txBox="1">
            <a:spLocks noChangeArrowheads="1"/>
          </p:cNvSpPr>
          <p:nvPr/>
        </p:nvSpPr>
        <p:spPr bwMode="auto">
          <a:xfrm>
            <a:off x="609600" y="2590800"/>
            <a:ext cx="7239000" cy="175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9pPr>
          </a:lstStyle>
          <a:p>
            <a:pPr algn="r" rtl="1" eaLnBrk="1" hangingPunct="1"/>
            <a:r>
              <a:rPr lang="fa-IR"/>
              <a:t>2:پرسنل واحد توليد موظف به انجام سرويسهاي نگهداري روزانه و هفتگي دستگاه ها مطابق دستورالعمل هاي راه اندازي و استفاده  از دستگاه مي باشند و در فرم سوابق سرويسهاي روزانه و هفتگي پس از انجام</a:t>
            </a:r>
            <a:r>
              <a:rPr lang="en-US"/>
              <a:t>,</a:t>
            </a:r>
            <a:r>
              <a:rPr lang="fa-IR"/>
              <a:t> علامت مي زند اين فرم دركنار دستگاه قرار  داده شده و سرپرست  توليد به صورت هفتگي پس از سركشي هاي دوره اي محل تائيد را تكميل مي نمايد و مسئول نگهداري و تعميرات نظارت لازم را به عمل مي آورد. </a:t>
            </a:r>
          </a:p>
        </p:txBody>
      </p:sp>
      <p:pic>
        <p:nvPicPr>
          <p:cNvPr id="13320" name="Picture 12" descr="D:\CLIPART\STANDARD\STDDIR4\PE01844_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4191000"/>
            <a:ext cx="1909763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a-IR"/>
              <a:t>پروژه و پایان نامه مهندسی صنایع و مدیریت </a:t>
            </a:r>
            <a:r>
              <a:rPr lang="en-US"/>
              <a:t>telegram.me/ieproject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4800600" y="152400"/>
            <a:ext cx="3124200" cy="99060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a-IR"/>
          </a:p>
        </p:txBody>
      </p:sp>
      <p:sp>
        <p:nvSpPr>
          <p:cNvPr id="14339" name="TextBox 4"/>
          <p:cNvSpPr txBox="1">
            <a:spLocks noChangeArrowheads="1"/>
          </p:cNvSpPr>
          <p:nvPr/>
        </p:nvSpPr>
        <p:spPr bwMode="auto">
          <a:xfrm>
            <a:off x="5105400" y="381000"/>
            <a:ext cx="2819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9pPr>
          </a:lstStyle>
          <a:p>
            <a:pPr algn="r" rtl="1" eaLnBrk="1" hangingPunct="1"/>
            <a:r>
              <a:rPr lang="fa-IR"/>
              <a:t>نمونه فرم سرویس روزانه :</a:t>
            </a:r>
          </a:p>
        </p:txBody>
      </p:sp>
      <p:pic>
        <p:nvPicPr>
          <p:cNvPr id="14340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295400"/>
            <a:ext cx="8172450" cy="540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a-IR"/>
              <a:t>پروژه و پایان نامه مهندسی صنایع و مدیریت </a:t>
            </a:r>
            <a:r>
              <a:rPr lang="en-US"/>
              <a:t>telegram.me/ieproject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4800600" y="152400"/>
            <a:ext cx="3124200" cy="99060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a-IR"/>
          </a:p>
        </p:txBody>
      </p:sp>
      <p:sp>
        <p:nvSpPr>
          <p:cNvPr id="15363" name="TextBox 4"/>
          <p:cNvSpPr txBox="1">
            <a:spLocks noChangeArrowheads="1"/>
          </p:cNvSpPr>
          <p:nvPr/>
        </p:nvSpPr>
        <p:spPr bwMode="auto">
          <a:xfrm>
            <a:off x="5105400" y="381000"/>
            <a:ext cx="2819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9pPr>
          </a:lstStyle>
          <a:p>
            <a:pPr algn="r" rtl="1" eaLnBrk="1" hangingPunct="1"/>
            <a:r>
              <a:rPr lang="fa-IR"/>
              <a:t>نمونه فرم سرویس ماهیانه :</a:t>
            </a:r>
          </a:p>
        </p:txBody>
      </p:sp>
      <p:pic>
        <p:nvPicPr>
          <p:cNvPr id="15364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371600"/>
            <a:ext cx="7966075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a-IR"/>
              <a:t>پروژه و پایان نامه مهندسی صنایع و مدیریت </a:t>
            </a:r>
            <a:r>
              <a:rPr lang="en-US"/>
              <a:t>telegram.me/ieproject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4"/>
          <p:cNvSpPr>
            <a:spLocks noChangeArrowheads="1"/>
          </p:cNvSpPr>
          <p:nvPr/>
        </p:nvSpPr>
        <p:spPr bwMode="auto">
          <a:xfrm>
            <a:off x="1600200" y="228600"/>
            <a:ext cx="5638800" cy="914400"/>
          </a:xfrm>
          <a:prstGeom prst="bevel">
            <a:avLst>
              <a:gd name="adj" fmla="val 12500"/>
            </a:avLst>
          </a:prstGeom>
          <a:ln>
            <a:solidFill>
              <a:srgbClr val="FF0000"/>
            </a:solidFill>
            <a:headEnd/>
            <a:tailEnd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a-IR" dirty="0">
                <a:solidFill>
                  <a:schemeClr val="tx1">
                    <a:lumMod val="95000"/>
                    <a:lumOff val="5000"/>
                  </a:schemeClr>
                </a:solidFill>
                <a:cs typeface="B Titr" pitchFamily="2" charset="-78"/>
              </a:rPr>
              <a:t>روش اجرایی نگهداری تعمیرات</a:t>
            </a:r>
            <a:endParaRPr lang="ar-SA" dirty="0">
              <a:solidFill>
                <a:schemeClr val="tx1">
                  <a:lumMod val="95000"/>
                  <a:lumOff val="5000"/>
                </a:schemeClr>
              </a:solidFill>
              <a:cs typeface="B Titr" pitchFamily="2" charset="-78"/>
            </a:endParaRPr>
          </a:p>
        </p:txBody>
      </p:sp>
      <p:sp>
        <p:nvSpPr>
          <p:cNvPr id="6" name="Pentagon 5"/>
          <p:cNvSpPr/>
          <p:nvPr/>
        </p:nvSpPr>
        <p:spPr>
          <a:xfrm rot="10800000">
            <a:off x="5664200" y="1447800"/>
            <a:ext cx="2286000" cy="839788"/>
          </a:xfrm>
          <a:prstGeom prst="homePlate">
            <a:avLst>
              <a:gd name="adj" fmla="val 45897"/>
            </a:avLst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a-IR"/>
          </a:p>
        </p:txBody>
      </p:sp>
      <p:sp>
        <p:nvSpPr>
          <p:cNvPr id="16388" name="TextBox 6"/>
          <p:cNvSpPr txBox="1">
            <a:spLocks noChangeArrowheads="1"/>
          </p:cNvSpPr>
          <p:nvPr/>
        </p:nvSpPr>
        <p:spPr bwMode="auto">
          <a:xfrm>
            <a:off x="6096000" y="1631950"/>
            <a:ext cx="1854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9pPr>
          </a:lstStyle>
          <a:p>
            <a:pPr algn="r" rtl="1" eaLnBrk="1" hangingPunct="1"/>
            <a:r>
              <a:rPr lang="fa-IR">
                <a:cs typeface="B Jadid" panose="00000700000000000000" pitchFamily="2" charset="-78"/>
              </a:rPr>
              <a:t>شرح روش اجرایی :</a:t>
            </a:r>
          </a:p>
        </p:txBody>
      </p:sp>
      <p:sp>
        <p:nvSpPr>
          <p:cNvPr id="8" name="Round Diagonal Corner Rectangle 7"/>
          <p:cNvSpPr/>
          <p:nvPr/>
        </p:nvSpPr>
        <p:spPr>
          <a:xfrm>
            <a:off x="533400" y="2438400"/>
            <a:ext cx="7315200" cy="4038600"/>
          </a:xfrm>
          <a:prstGeom prst="round2DiagRect">
            <a:avLst/>
          </a:prstGeom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a-IR"/>
          </a:p>
        </p:txBody>
      </p:sp>
      <p:sp>
        <p:nvSpPr>
          <p:cNvPr id="16390" name="TextBox 8"/>
          <p:cNvSpPr txBox="1">
            <a:spLocks noChangeArrowheads="1"/>
          </p:cNvSpPr>
          <p:nvPr/>
        </p:nvSpPr>
        <p:spPr bwMode="auto">
          <a:xfrm>
            <a:off x="533400" y="2667000"/>
            <a:ext cx="73152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9pPr>
          </a:lstStyle>
          <a:p>
            <a:pPr algn="r" rtl="1" eaLnBrk="1" hangingPunct="1"/>
            <a:r>
              <a:rPr lang="fa-IR"/>
              <a:t> تعميرات اضطراري :تعميرات اضطراري به تعميراتي اطلاق مي شود كه خرابي دستگاه از قبل مشخص نبوده و اين موضوع كاملاً بصورت اتفاقي صورت پذيرد. در چنين شرايطي فرم درخواست تعميرات توسط سرپرست توليد (درخواست كننده) پر شده و پس از اخذ تائيديه هاي لازم به واحد نگهداري و تعميرات ارجاع مي گردد. </a:t>
            </a:r>
          </a:p>
        </p:txBody>
      </p:sp>
      <p:pic>
        <p:nvPicPr>
          <p:cNvPr id="16391" name="Picture 9" descr="D:\CLIPART\STANDARD\STDDIR4\PE01874_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4457700"/>
            <a:ext cx="236220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a-IR"/>
              <a:t>پروژه و پایان نامه مهندسی صنایع و مدیریت </a:t>
            </a:r>
            <a:r>
              <a:rPr lang="en-US"/>
              <a:t>telegram.me/ieproject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295400"/>
            <a:ext cx="7450138" cy="4913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ounded Rectangle 2"/>
          <p:cNvSpPr/>
          <p:nvPr/>
        </p:nvSpPr>
        <p:spPr>
          <a:xfrm>
            <a:off x="4800600" y="152400"/>
            <a:ext cx="3124200" cy="99060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a-IR"/>
          </a:p>
        </p:txBody>
      </p:sp>
      <p:sp>
        <p:nvSpPr>
          <p:cNvPr id="17412" name="TextBox 3"/>
          <p:cNvSpPr txBox="1">
            <a:spLocks noChangeArrowheads="1"/>
          </p:cNvSpPr>
          <p:nvPr/>
        </p:nvSpPr>
        <p:spPr bwMode="auto">
          <a:xfrm>
            <a:off x="5105400" y="381000"/>
            <a:ext cx="2819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9pPr>
          </a:lstStyle>
          <a:p>
            <a:pPr algn="r" rtl="1" eaLnBrk="1" hangingPunct="1"/>
            <a:r>
              <a:rPr lang="fa-IR"/>
              <a:t>نمونه فرم درخواست تعمیرات: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a-IR"/>
              <a:t>پروژه و پایان نامه مهندسی صنایع و مدیریت </a:t>
            </a:r>
            <a:r>
              <a:rPr lang="en-US"/>
              <a:t>telegram.me/ieproject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4"/>
          <p:cNvSpPr>
            <a:spLocks noChangeArrowheads="1"/>
          </p:cNvSpPr>
          <p:nvPr/>
        </p:nvSpPr>
        <p:spPr bwMode="auto">
          <a:xfrm>
            <a:off x="1600200" y="228600"/>
            <a:ext cx="5638800" cy="914400"/>
          </a:xfrm>
          <a:prstGeom prst="bevel">
            <a:avLst>
              <a:gd name="adj" fmla="val 12500"/>
            </a:avLst>
          </a:prstGeom>
          <a:ln>
            <a:solidFill>
              <a:srgbClr val="FF0000"/>
            </a:solidFill>
            <a:headEnd/>
            <a:tailEnd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a-IR" dirty="0">
                <a:solidFill>
                  <a:schemeClr val="tx1">
                    <a:lumMod val="95000"/>
                    <a:lumOff val="5000"/>
                  </a:schemeClr>
                </a:solidFill>
                <a:cs typeface="B Titr" pitchFamily="2" charset="-78"/>
              </a:rPr>
              <a:t>روش اجرایی نگهداری تعمیرات</a:t>
            </a:r>
            <a:endParaRPr lang="ar-SA" dirty="0">
              <a:solidFill>
                <a:schemeClr val="tx1">
                  <a:lumMod val="95000"/>
                  <a:lumOff val="5000"/>
                </a:schemeClr>
              </a:solidFill>
              <a:cs typeface="B Titr" pitchFamily="2" charset="-78"/>
            </a:endParaRPr>
          </a:p>
        </p:txBody>
      </p:sp>
      <p:sp>
        <p:nvSpPr>
          <p:cNvPr id="5" name="Pentagon 4"/>
          <p:cNvSpPr/>
          <p:nvPr/>
        </p:nvSpPr>
        <p:spPr>
          <a:xfrm rot="10800000">
            <a:off x="5664200" y="1447800"/>
            <a:ext cx="2286000" cy="839788"/>
          </a:xfrm>
          <a:prstGeom prst="homePlate">
            <a:avLst>
              <a:gd name="adj" fmla="val 45897"/>
            </a:avLst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a-IR"/>
          </a:p>
        </p:txBody>
      </p:sp>
      <p:sp>
        <p:nvSpPr>
          <p:cNvPr id="18436" name="TextBox 5"/>
          <p:cNvSpPr txBox="1">
            <a:spLocks noChangeArrowheads="1"/>
          </p:cNvSpPr>
          <p:nvPr/>
        </p:nvSpPr>
        <p:spPr bwMode="auto">
          <a:xfrm>
            <a:off x="6096000" y="1631950"/>
            <a:ext cx="1854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9pPr>
          </a:lstStyle>
          <a:p>
            <a:pPr algn="r" rtl="1" eaLnBrk="1" hangingPunct="1"/>
            <a:r>
              <a:rPr lang="fa-IR">
                <a:cs typeface="B Jadid" panose="00000700000000000000" pitchFamily="2" charset="-78"/>
              </a:rPr>
              <a:t>شرح روش اجرایی :</a:t>
            </a:r>
          </a:p>
        </p:txBody>
      </p:sp>
      <p:sp>
        <p:nvSpPr>
          <p:cNvPr id="7" name="Round Diagonal Corner Rectangle 6"/>
          <p:cNvSpPr/>
          <p:nvPr/>
        </p:nvSpPr>
        <p:spPr>
          <a:xfrm>
            <a:off x="533400" y="2438400"/>
            <a:ext cx="7315200" cy="4038600"/>
          </a:xfrm>
          <a:prstGeom prst="round2DiagRect">
            <a:avLst/>
          </a:prstGeom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a-IR"/>
          </a:p>
        </p:txBody>
      </p:sp>
      <p:sp>
        <p:nvSpPr>
          <p:cNvPr id="18438" name="TextBox 7"/>
          <p:cNvSpPr txBox="1">
            <a:spLocks noChangeArrowheads="1"/>
          </p:cNvSpPr>
          <p:nvPr/>
        </p:nvSpPr>
        <p:spPr bwMode="auto">
          <a:xfrm>
            <a:off x="533400" y="2667000"/>
            <a:ext cx="7315200" cy="175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9pPr>
          </a:lstStyle>
          <a:p>
            <a:pPr algn="r" rtl="1" eaLnBrk="1" hangingPunct="1"/>
            <a:r>
              <a:rPr lang="fa-IR"/>
              <a:t> در صورت امكان تعمير دستگاه در داخل سازمان مسئول واحد نگهداري و تعميرات، در صورت نياز تعميركار واجد صلاحيت را از درون سازمان به عنوان تعمير كار كمكي تعيين نموده و با بررسي درخواست تعمير، تعميرات لازم را بر روي دستگاه انجام مي دهد. اگر در عمليات تعمير بر روي دستگاه نياز به قطعات يدكي باشد، مسئول نگهداري و تعميرات فرم درخواست كالا از انبار را تكميل نموده و آن را به انبار اقلام عمومي و فني تحويل مي نمايد. 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a-IR"/>
              <a:t>پروژه و پایان نامه مهندسی صنایع و مدیریت </a:t>
            </a:r>
            <a:r>
              <a:rPr lang="en-US"/>
              <a:t>telegram.me/ieproject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988" y="1219200"/>
            <a:ext cx="7829550" cy="540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ounded Rectangle 4"/>
          <p:cNvSpPr/>
          <p:nvPr/>
        </p:nvSpPr>
        <p:spPr>
          <a:xfrm>
            <a:off x="4800600" y="152400"/>
            <a:ext cx="3124200" cy="99060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a-IR"/>
          </a:p>
        </p:txBody>
      </p:sp>
      <p:sp>
        <p:nvSpPr>
          <p:cNvPr id="19460" name="TextBox 5"/>
          <p:cNvSpPr txBox="1">
            <a:spLocks noChangeArrowheads="1"/>
          </p:cNvSpPr>
          <p:nvPr/>
        </p:nvSpPr>
        <p:spPr bwMode="auto">
          <a:xfrm>
            <a:off x="5105400" y="381000"/>
            <a:ext cx="2819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9pPr>
          </a:lstStyle>
          <a:p>
            <a:pPr algn="r" rtl="1" eaLnBrk="1" hangingPunct="1"/>
            <a:r>
              <a:rPr lang="fa-IR"/>
              <a:t>نمونه فرم درخواست قطعه: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a-IR"/>
              <a:t>پروژه و پایان نامه مهندسی صنایع و مدیریت </a:t>
            </a:r>
            <a:r>
              <a:rPr lang="en-US"/>
              <a:t>telegram.me/ieproject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4"/>
          <p:cNvSpPr>
            <a:spLocks noChangeArrowheads="1"/>
          </p:cNvSpPr>
          <p:nvPr/>
        </p:nvSpPr>
        <p:spPr bwMode="auto">
          <a:xfrm>
            <a:off x="1600200" y="228600"/>
            <a:ext cx="5638800" cy="914400"/>
          </a:xfrm>
          <a:prstGeom prst="bevel">
            <a:avLst>
              <a:gd name="adj" fmla="val 12500"/>
            </a:avLst>
          </a:prstGeom>
          <a:ln>
            <a:solidFill>
              <a:srgbClr val="FF0000"/>
            </a:solidFill>
            <a:headEnd/>
            <a:tailEnd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a-IR" dirty="0">
                <a:solidFill>
                  <a:schemeClr val="tx1">
                    <a:lumMod val="95000"/>
                    <a:lumOff val="5000"/>
                  </a:schemeClr>
                </a:solidFill>
                <a:cs typeface="B Titr" pitchFamily="2" charset="-78"/>
              </a:rPr>
              <a:t>روش اجرایی نگهداری تعمیرات</a:t>
            </a:r>
            <a:endParaRPr lang="ar-SA" dirty="0">
              <a:solidFill>
                <a:schemeClr val="tx1">
                  <a:lumMod val="95000"/>
                  <a:lumOff val="5000"/>
                </a:schemeClr>
              </a:solidFill>
              <a:cs typeface="B Titr" pitchFamily="2" charset="-78"/>
            </a:endParaRPr>
          </a:p>
        </p:txBody>
      </p:sp>
      <p:sp>
        <p:nvSpPr>
          <p:cNvPr id="5" name="Pentagon 4"/>
          <p:cNvSpPr/>
          <p:nvPr/>
        </p:nvSpPr>
        <p:spPr>
          <a:xfrm rot="10800000">
            <a:off x="5664200" y="1447800"/>
            <a:ext cx="2286000" cy="839788"/>
          </a:xfrm>
          <a:prstGeom prst="homePlate">
            <a:avLst>
              <a:gd name="adj" fmla="val 45897"/>
            </a:avLst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a-IR"/>
          </a:p>
        </p:txBody>
      </p:sp>
      <p:sp>
        <p:nvSpPr>
          <p:cNvPr id="20484" name="TextBox 5"/>
          <p:cNvSpPr txBox="1">
            <a:spLocks noChangeArrowheads="1"/>
          </p:cNvSpPr>
          <p:nvPr/>
        </p:nvSpPr>
        <p:spPr bwMode="auto">
          <a:xfrm>
            <a:off x="6096000" y="1631950"/>
            <a:ext cx="1854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9pPr>
          </a:lstStyle>
          <a:p>
            <a:pPr algn="r" rtl="1" eaLnBrk="1" hangingPunct="1"/>
            <a:r>
              <a:rPr lang="fa-IR">
                <a:cs typeface="B Jadid" panose="00000700000000000000" pitchFamily="2" charset="-78"/>
              </a:rPr>
              <a:t>شرح روش اجرایی :</a:t>
            </a:r>
          </a:p>
        </p:txBody>
      </p:sp>
      <p:sp>
        <p:nvSpPr>
          <p:cNvPr id="7" name="Round Diagonal Corner Rectangle 6"/>
          <p:cNvSpPr/>
          <p:nvPr/>
        </p:nvSpPr>
        <p:spPr>
          <a:xfrm>
            <a:off x="533400" y="2438400"/>
            <a:ext cx="7315200" cy="4038600"/>
          </a:xfrm>
          <a:prstGeom prst="round2DiagRect">
            <a:avLst/>
          </a:prstGeom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a-IR"/>
          </a:p>
        </p:txBody>
      </p:sp>
      <p:sp>
        <p:nvSpPr>
          <p:cNvPr id="20486" name="TextBox 7"/>
          <p:cNvSpPr txBox="1">
            <a:spLocks noChangeArrowheads="1"/>
          </p:cNvSpPr>
          <p:nvPr/>
        </p:nvSpPr>
        <p:spPr bwMode="auto">
          <a:xfrm>
            <a:off x="533400" y="2667000"/>
            <a:ext cx="7315200" cy="1477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9pPr>
          </a:lstStyle>
          <a:p>
            <a:pPr algn="r" rtl="1" eaLnBrk="1" hangingPunct="1"/>
            <a:r>
              <a:rPr lang="fa-IR"/>
              <a:t>مسئول نگهداري و تعميرات جهت سرويس و راه اندازي ماشين آلات بايستي دستورالعمل هاي مرتبط را تهيه و همراه آموزش به مدير يا سرپرست واحد مرتبط تحويل داده و دستورالعمل را كنار دستگاه نصب نمايد. آموزش دستورالعمل به پرسنل جزو وظايف مدير يا سرپرست واحد بوده و اطمينان از آموزش ديدن اپراتورها وظيفه مسئول نگهداري و تعميرات مي باشد. 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a-IR"/>
              <a:t>پروژه و پایان نامه مهندسی صنایع و مدیریت </a:t>
            </a:r>
            <a:r>
              <a:rPr lang="en-US"/>
              <a:t>telegram.me/ieproject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4"/>
          <p:cNvSpPr>
            <a:spLocks noGrp="1" noChangeArrowheads="1"/>
          </p:cNvSpPr>
          <p:nvPr>
            <p:ph type="title"/>
          </p:nvPr>
        </p:nvSpPr>
        <p:spPr bwMode="auto">
          <a:prstGeom prst="bevel">
            <a:avLst>
              <a:gd name="adj" fmla="val 12500"/>
            </a:avLst>
          </a:prstGeom>
          <a:gradFill rotWithShape="0">
            <a:gsLst>
              <a:gs pos="0">
                <a:srgbClr val="00CC00"/>
              </a:gs>
              <a:gs pos="100000">
                <a:srgbClr val="AAEEAA"/>
              </a:gs>
            </a:gsLst>
            <a:path path="rect">
              <a:fillToRect t="100000" r="100000"/>
            </a:path>
          </a:gradFill>
          <a:ln w="28575">
            <a:solidFill>
              <a:srgbClr val="66FF33"/>
            </a:solidFill>
            <a:miter lim="800000"/>
            <a:headEnd/>
            <a:tailEnd/>
          </a:ln>
        </p:spPr>
        <p:txBody>
          <a:bodyPr wrap="none"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ar-SA" dirty="0">
                <a:solidFill>
                  <a:srgbClr val="FF0066"/>
                </a:solidFill>
              </a:rPr>
              <a:t>معرفي سازمان بين المللي استاندارد</a:t>
            </a:r>
          </a:p>
        </p:txBody>
      </p:sp>
      <p:sp>
        <p:nvSpPr>
          <p:cNvPr id="3075" name="TextBox 4"/>
          <p:cNvSpPr txBox="1">
            <a:spLocks noChangeArrowheads="1"/>
          </p:cNvSpPr>
          <p:nvPr/>
        </p:nvSpPr>
        <p:spPr bwMode="auto">
          <a:xfrm>
            <a:off x="0" y="1447800"/>
            <a:ext cx="8305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9pPr>
          </a:lstStyle>
          <a:p>
            <a:pPr eaLnBrk="1" hangingPunct="1"/>
            <a:endParaRPr lang="fa-IR"/>
          </a:p>
        </p:txBody>
      </p:sp>
      <p:sp>
        <p:nvSpPr>
          <p:cNvPr id="6" name="Text Box 10"/>
          <p:cNvSpPr txBox="1">
            <a:spLocks noChangeArrowheads="1"/>
          </p:cNvSpPr>
          <p:nvPr/>
        </p:nvSpPr>
        <p:spPr bwMode="auto">
          <a:xfrm>
            <a:off x="4114800" y="1905000"/>
            <a:ext cx="955675" cy="247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9pPr>
          </a:lstStyle>
          <a:p>
            <a:pPr eaLnBrk="1" hangingPunct="1"/>
            <a:r>
              <a:rPr lang="en-US" sz="15600" b="1"/>
              <a:t>I</a:t>
            </a:r>
            <a:endParaRPr lang="en-US"/>
          </a:p>
        </p:txBody>
      </p:sp>
      <p:sp>
        <p:nvSpPr>
          <p:cNvPr id="7" name="Text Box 9"/>
          <p:cNvSpPr txBox="1">
            <a:spLocks noChangeArrowheads="1"/>
          </p:cNvSpPr>
          <p:nvPr/>
        </p:nvSpPr>
        <p:spPr bwMode="auto">
          <a:xfrm>
            <a:off x="5038725" y="1905000"/>
            <a:ext cx="1285875" cy="247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9pPr>
          </a:lstStyle>
          <a:p>
            <a:pPr eaLnBrk="1" hangingPunct="1"/>
            <a:r>
              <a:rPr lang="en-US" sz="15600" b="1"/>
              <a:t>S</a:t>
            </a:r>
            <a:endParaRPr lang="en-US"/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6199188" y="1873250"/>
            <a:ext cx="1725612" cy="247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9pPr>
          </a:lstStyle>
          <a:p>
            <a:pPr eaLnBrk="1" hangingPunct="1"/>
            <a:r>
              <a:rPr lang="en-US" sz="15600" b="1"/>
              <a:t>O</a:t>
            </a:r>
            <a:endParaRPr lang="en-US" b="1"/>
          </a:p>
        </p:txBody>
      </p:sp>
      <p:cxnSp>
        <p:nvCxnSpPr>
          <p:cNvPr id="9" name="AutoShape 12"/>
          <p:cNvCxnSpPr>
            <a:cxnSpLocks noChangeShapeType="1"/>
          </p:cNvCxnSpPr>
          <p:nvPr/>
        </p:nvCxnSpPr>
        <p:spPr bwMode="auto">
          <a:xfrm rot="5400000">
            <a:off x="3862388" y="4413250"/>
            <a:ext cx="768350" cy="692150"/>
          </a:xfrm>
          <a:prstGeom prst="bentConnector2">
            <a:avLst/>
          </a:prstGeom>
          <a:noFill/>
          <a:ln w="28575">
            <a:solidFill>
              <a:srgbClr val="0000FF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" name="AutoShape 11"/>
          <p:cNvCxnSpPr>
            <a:cxnSpLocks noChangeShapeType="1"/>
          </p:cNvCxnSpPr>
          <p:nvPr/>
        </p:nvCxnSpPr>
        <p:spPr bwMode="auto">
          <a:xfrm rot="5400000">
            <a:off x="4636294" y="4750594"/>
            <a:ext cx="1257300" cy="595312"/>
          </a:xfrm>
          <a:prstGeom prst="bentConnector2">
            <a:avLst/>
          </a:prstGeom>
          <a:noFill/>
          <a:ln w="28575">
            <a:solidFill>
              <a:srgbClr val="0000FF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" name="AutoShape 13"/>
          <p:cNvCxnSpPr>
            <a:cxnSpLocks noChangeShapeType="1"/>
          </p:cNvCxnSpPr>
          <p:nvPr/>
        </p:nvCxnSpPr>
        <p:spPr bwMode="auto">
          <a:xfrm rot="5400000">
            <a:off x="5767388" y="4914900"/>
            <a:ext cx="1866900" cy="723900"/>
          </a:xfrm>
          <a:prstGeom prst="bentConnector2">
            <a:avLst/>
          </a:prstGeom>
          <a:noFill/>
          <a:ln w="28575">
            <a:solidFill>
              <a:srgbClr val="0000FF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2" name="Rectangle 6"/>
          <p:cNvSpPr>
            <a:spLocks noChangeArrowheads="1"/>
          </p:cNvSpPr>
          <p:nvPr/>
        </p:nvSpPr>
        <p:spPr bwMode="auto">
          <a:xfrm>
            <a:off x="1143000" y="4876800"/>
            <a:ext cx="2743200" cy="533400"/>
          </a:xfrm>
          <a:prstGeom prst="rect">
            <a:avLst/>
          </a:prstGeom>
          <a:solidFill>
            <a:srgbClr val="FFFF00"/>
          </a:solidFill>
          <a:ln w="28575">
            <a:solidFill>
              <a:srgbClr val="CC99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9pPr>
          </a:lstStyle>
          <a:p>
            <a:pPr algn="ctr" eaLnBrk="1" hangingPunct="1"/>
            <a:r>
              <a:rPr lang="en-US" b="1">
                <a:solidFill>
                  <a:srgbClr val="FF0066"/>
                </a:solidFill>
              </a:rPr>
              <a:t>International</a:t>
            </a:r>
            <a:endParaRPr lang="en-US">
              <a:solidFill>
                <a:srgbClr val="FF0066"/>
              </a:solidFill>
            </a:endParaRPr>
          </a:p>
        </p:txBody>
      </p:sp>
      <p:sp>
        <p:nvSpPr>
          <p:cNvPr id="13" name="Rectangle 7"/>
          <p:cNvSpPr>
            <a:spLocks noChangeArrowheads="1"/>
          </p:cNvSpPr>
          <p:nvPr/>
        </p:nvSpPr>
        <p:spPr bwMode="auto">
          <a:xfrm>
            <a:off x="2209800" y="5410200"/>
            <a:ext cx="2743200" cy="533400"/>
          </a:xfrm>
          <a:prstGeom prst="rect">
            <a:avLst/>
          </a:prstGeom>
          <a:solidFill>
            <a:srgbClr val="FFFF00"/>
          </a:solidFill>
          <a:ln w="28575">
            <a:solidFill>
              <a:srgbClr val="CC99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9pPr>
          </a:lstStyle>
          <a:p>
            <a:pPr algn="ctr" eaLnBrk="1" hangingPunct="1"/>
            <a:r>
              <a:rPr lang="en-US" b="1">
                <a:solidFill>
                  <a:srgbClr val="FF0066"/>
                </a:solidFill>
              </a:rPr>
              <a:t>Standard</a:t>
            </a:r>
          </a:p>
        </p:txBody>
      </p:sp>
      <p:sp>
        <p:nvSpPr>
          <p:cNvPr id="14" name="Rectangle 8"/>
          <p:cNvSpPr>
            <a:spLocks noChangeArrowheads="1"/>
          </p:cNvSpPr>
          <p:nvPr/>
        </p:nvSpPr>
        <p:spPr bwMode="auto">
          <a:xfrm>
            <a:off x="3581400" y="5943600"/>
            <a:ext cx="2743200" cy="533400"/>
          </a:xfrm>
          <a:prstGeom prst="rect">
            <a:avLst/>
          </a:prstGeom>
          <a:solidFill>
            <a:srgbClr val="FFFF00"/>
          </a:solidFill>
          <a:ln w="28575">
            <a:solidFill>
              <a:srgbClr val="CC99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9pPr>
          </a:lstStyle>
          <a:p>
            <a:pPr algn="ctr" eaLnBrk="1" hangingPunct="1"/>
            <a:r>
              <a:rPr lang="en-US" b="1">
                <a:solidFill>
                  <a:srgbClr val="FF0066"/>
                </a:solidFill>
              </a:rPr>
              <a:t>Organization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 rot="16200000">
            <a:off x="7361238" y="4275137"/>
            <a:ext cx="2819400" cy="365125"/>
          </a:xfrm>
        </p:spPr>
        <p:txBody>
          <a:bodyPr/>
          <a:lstStyle/>
          <a:p>
            <a:pPr>
              <a:defRPr/>
            </a:pPr>
            <a:r>
              <a:rPr lang="fa-IR" dirty="0"/>
              <a:t>پروژه و پایان نامه مهندسی صنایع و مدیریت </a:t>
            </a:r>
            <a:r>
              <a:rPr lang="en-US" dirty="0"/>
              <a:t>telegram.me/</a:t>
            </a:r>
            <a:r>
              <a:rPr lang="en-US" dirty="0" err="1"/>
              <a:t>ieproject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" presetID="1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4" presetID="1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19" presetID="1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24" presetID="12" presetClass="entr" presetSubtype="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29" presetID="12" presetClass="entr" presetSubtype="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34" presetID="12" presetClass="entr" presetSubtype="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id="39" presetID="12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44" presetID="12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13500"/>
                            </p:stCondLst>
                            <p:childTnLst>
                              <p:par>
                                <p:cTn id="49" presetID="12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 autoUpdateAnimBg="0"/>
      <p:bldP spid="6" grpId="0" autoUpdateAnimBg="0"/>
      <p:bldP spid="7" grpId="0" autoUpdateAnimBg="0"/>
      <p:bldP spid="8" grpId="0" autoUpdateAnimBg="0"/>
      <p:bldP spid="12" grpId="0" animBg="1" autoUpdateAnimBg="0"/>
      <p:bldP spid="13" grpId="0" animBg="1" autoUpdateAnimBg="0"/>
      <p:bldP spid="14" grpId="0" animBg="1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4800600" y="152400"/>
            <a:ext cx="3124200" cy="99060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a-IR"/>
          </a:p>
        </p:txBody>
      </p:sp>
      <p:sp>
        <p:nvSpPr>
          <p:cNvPr id="21507" name="TextBox 4"/>
          <p:cNvSpPr txBox="1">
            <a:spLocks noChangeArrowheads="1"/>
          </p:cNvSpPr>
          <p:nvPr/>
        </p:nvSpPr>
        <p:spPr bwMode="auto">
          <a:xfrm>
            <a:off x="5105400" y="381000"/>
            <a:ext cx="28194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9pPr>
          </a:lstStyle>
          <a:p>
            <a:pPr algn="ctr" rtl="1" eaLnBrk="1" hangingPunct="1"/>
            <a:r>
              <a:rPr lang="fa-IR"/>
              <a:t>نمونه فرم دستورالعمل کار بادستگاه:</a:t>
            </a:r>
          </a:p>
        </p:txBody>
      </p:sp>
      <p:pic>
        <p:nvPicPr>
          <p:cNvPr id="21508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13" y="1193800"/>
            <a:ext cx="6161087" cy="566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a-IR"/>
              <a:t>پروژه و پایان نامه مهندسی صنایع و مدیریت </a:t>
            </a:r>
            <a:r>
              <a:rPr lang="en-US"/>
              <a:t>telegram.me/ieproject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4"/>
          <p:cNvSpPr>
            <a:spLocks noChangeArrowheads="1"/>
          </p:cNvSpPr>
          <p:nvPr/>
        </p:nvSpPr>
        <p:spPr bwMode="auto">
          <a:xfrm>
            <a:off x="1600200" y="228600"/>
            <a:ext cx="5638800" cy="914400"/>
          </a:xfrm>
          <a:prstGeom prst="bevel">
            <a:avLst>
              <a:gd name="adj" fmla="val 12500"/>
            </a:avLst>
          </a:prstGeom>
          <a:ln>
            <a:solidFill>
              <a:srgbClr val="FF0000"/>
            </a:solidFill>
            <a:headEnd/>
            <a:tailEnd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a-IR" dirty="0">
                <a:solidFill>
                  <a:schemeClr val="tx1">
                    <a:lumMod val="95000"/>
                    <a:lumOff val="5000"/>
                  </a:schemeClr>
                </a:solidFill>
                <a:cs typeface="B Titr" pitchFamily="2" charset="-78"/>
              </a:rPr>
              <a:t>روش اجرایی نگهداری تعمیرات</a:t>
            </a:r>
            <a:endParaRPr lang="ar-SA" dirty="0">
              <a:solidFill>
                <a:schemeClr val="tx1">
                  <a:lumMod val="95000"/>
                  <a:lumOff val="5000"/>
                </a:schemeClr>
              </a:solidFill>
              <a:cs typeface="B Titr" pitchFamily="2" charset="-78"/>
            </a:endParaRPr>
          </a:p>
        </p:txBody>
      </p:sp>
      <p:sp>
        <p:nvSpPr>
          <p:cNvPr id="5" name="Pentagon 4"/>
          <p:cNvSpPr/>
          <p:nvPr/>
        </p:nvSpPr>
        <p:spPr>
          <a:xfrm rot="10800000">
            <a:off x="5664200" y="1447800"/>
            <a:ext cx="2286000" cy="839788"/>
          </a:xfrm>
          <a:prstGeom prst="homePlate">
            <a:avLst>
              <a:gd name="adj" fmla="val 45897"/>
            </a:avLst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a-IR"/>
          </a:p>
        </p:txBody>
      </p:sp>
      <p:sp>
        <p:nvSpPr>
          <p:cNvPr id="22532" name="TextBox 5"/>
          <p:cNvSpPr txBox="1">
            <a:spLocks noChangeArrowheads="1"/>
          </p:cNvSpPr>
          <p:nvPr/>
        </p:nvSpPr>
        <p:spPr bwMode="auto">
          <a:xfrm>
            <a:off x="6096000" y="1631950"/>
            <a:ext cx="1854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9pPr>
          </a:lstStyle>
          <a:p>
            <a:pPr algn="r" rtl="1" eaLnBrk="1" hangingPunct="1"/>
            <a:r>
              <a:rPr lang="fa-IR">
                <a:cs typeface="B Jadid" panose="00000700000000000000" pitchFamily="2" charset="-78"/>
              </a:rPr>
              <a:t>شرح روش اجرایی :</a:t>
            </a:r>
          </a:p>
        </p:txBody>
      </p:sp>
      <p:sp>
        <p:nvSpPr>
          <p:cNvPr id="7" name="Round Diagonal Corner Rectangle 6"/>
          <p:cNvSpPr/>
          <p:nvPr/>
        </p:nvSpPr>
        <p:spPr>
          <a:xfrm>
            <a:off x="533400" y="2438400"/>
            <a:ext cx="7315200" cy="4038600"/>
          </a:xfrm>
          <a:prstGeom prst="round2DiagRect">
            <a:avLst/>
          </a:prstGeom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a-IR"/>
          </a:p>
        </p:txBody>
      </p:sp>
      <p:sp>
        <p:nvSpPr>
          <p:cNvPr id="22534" name="TextBox 7"/>
          <p:cNvSpPr txBox="1">
            <a:spLocks noChangeArrowheads="1"/>
          </p:cNvSpPr>
          <p:nvPr/>
        </p:nvSpPr>
        <p:spPr bwMode="auto">
          <a:xfrm>
            <a:off x="533400" y="2667000"/>
            <a:ext cx="7315200" cy="1477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9pPr>
          </a:lstStyle>
          <a:p>
            <a:pPr algn="r" rtl="1" eaLnBrk="1" hangingPunct="1"/>
            <a:r>
              <a:rPr lang="fa-IR"/>
              <a:t>جهت بهبود مداوم اثر بخشي و كارآيي تجهيزات توليدي، مدير كارخانه به همراه مسئول واحد نگهداري و تعميرات موظف مي باشند بصورت دوره اي هر شش ماه يكبار اقدام به بررسي سوابق تعميرات انجام شده اضطراري، نگهداري نموده و در صورت نياز گزارشاتي در خصوص بهبود فعاليتهاي مرتبط با كاهش هزينه هاي تعميرات به مدير تضمين كيفيت ارائه دهند.</a:t>
            </a: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914400" y="4457700"/>
          <a:ext cx="4267200" cy="1706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43" name="Clip" r:id="rId3" imgW="2309813" imgH="3176588" progId="MS_ClipArt_Gallery.5">
                  <p:embed/>
                </p:oleObj>
              </mc:Choice>
              <mc:Fallback>
                <p:oleObj name="Clip" r:id="rId3" imgW="2309813" imgH="3176588" progId="MS_ClipArt_Gallery.5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4457700"/>
                        <a:ext cx="4267200" cy="1706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a-IR"/>
              <a:t>پروژه و پایان نامه مهندسی صنایع و مدیریت </a:t>
            </a:r>
            <a:r>
              <a:rPr lang="en-US"/>
              <a:t>telegram.me/ieproject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4800600" y="152400"/>
            <a:ext cx="3124200" cy="99060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a-IR"/>
          </a:p>
        </p:txBody>
      </p:sp>
      <p:sp>
        <p:nvSpPr>
          <p:cNvPr id="23555" name="TextBox 4"/>
          <p:cNvSpPr txBox="1">
            <a:spLocks noChangeArrowheads="1"/>
          </p:cNvSpPr>
          <p:nvPr/>
        </p:nvSpPr>
        <p:spPr bwMode="auto">
          <a:xfrm>
            <a:off x="5105400" y="381000"/>
            <a:ext cx="2819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9pPr>
          </a:lstStyle>
          <a:p>
            <a:pPr algn="ctr" rtl="1" eaLnBrk="1" hangingPunct="1"/>
            <a:r>
              <a:rPr lang="fa-IR"/>
              <a:t>نمونه فرم سوابق تعمیرات:</a:t>
            </a:r>
          </a:p>
        </p:txBody>
      </p:sp>
      <p:pic>
        <p:nvPicPr>
          <p:cNvPr id="2355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371600"/>
            <a:ext cx="79121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a-IR"/>
              <a:t>پروژه و پایان نامه مهندسی صنایع و مدیریت </a:t>
            </a:r>
            <a:r>
              <a:rPr lang="en-US"/>
              <a:t>telegram.me/ieproject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1295400" y="5545447"/>
            <a:ext cx="5486400" cy="1323439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a-IR" sz="8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cs typeface="B Farnaz" pitchFamily="2" charset="-78"/>
              </a:rPr>
              <a:t>پایان</a:t>
            </a:r>
            <a:endParaRPr lang="en-US" sz="8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+mn-lt"/>
              <a:cs typeface="B Farnaz" pitchFamily="2" charset="-78"/>
            </a:endParaRPr>
          </a:p>
        </p:txBody>
      </p:sp>
      <p:sp>
        <p:nvSpPr>
          <p:cNvPr id="5" name="Round Diagonal Corner Rectangle 4"/>
          <p:cNvSpPr/>
          <p:nvPr/>
        </p:nvSpPr>
        <p:spPr>
          <a:xfrm>
            <a:off x="381000" y="609600"/>
            <a:ext cx="7391400" cy="4724400"/>
          </a:xfrm>
          <a:prstGeom prst="round2Diag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a-IR"/>
          </a:p>
        </p:txBody>
      </p:sp>
      <p:sp>
        <p:nvSpPr>
          <p:cNvPr id="24580" name="TextBox 5"/>
          <p:cNvSpPr txBox="1">
            <a:spLocks noChangeArrowheads="1"/>
          </p:cNvSpPr>
          <p:nvPr/>
        </p:nvSpPr>
        <p:spPr bwMode="auto">
          <a:xfrm>
            <a:off x="762000" y="838200"/>
            <a:ext cx="68580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9pPr>
          </a:lstStyle>
          <a:p>
            <a:pPr algn="r" rtl="1" eaLnBrk="1" hangingPunct="1"/>
            <a:r>
              <a:rPr lang="fa-IR"/>
              <a:t>منبع:</a:t>
            </a:r>
          </a:p>
          <a:p>
            <a:pPr algn="r" rtl="1" eaLnBrk="1" hangingPunct="1"/>
            <a:r>
              <a:rPr lang="fa-IR"/>
              <a:t>متن استاندارد ایزو9001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a-IR"/>
              <a:t>پروژه و پایان نامه مهندسی صنایع و مدیریت </a:t>
            </a:r>
            <a:r>
              <a:rPr lang="en-US"/>
              <a:t>telegram.me/ieproject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0" y="142875"/>
            <a:ext cx="8418513" cy="667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4019550" y="142875"/>
            <a:ext cx="4267200" cy="2584450"/>
          </a:xfrm>
          <a:prstGeom prst="rect">
            <a:avLst/>
          </a:prstGeom>
          <a:noFill/>
        </p:spPr>
        <p:txBody>
          <a:bodyPr rtlCol="1">
            <a:spAutoFit/>
          </a:bodyPr>
          <a:lstStyle/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a-IR" b="1" dirty="0">
                <a:solidFill>
                  <a:srgbClr val="FFC000"/>
                </a:solidFill>
                <a:latin typeface="+mn-lt"/>
                <a:cs typeface="+mn-cs"/>
              </a:rPr>
              <a:t>أَلاْیمانُ أَرْبَعَةُ أَرْكان:</a:t>
            </a:r>
            <a:endParaRPr lang="en-US" b="1" dirty="0">
              <a:solidFill>
                <a:srgbClr val="FFC000"/>
              </a:solidFill>
              <a:latin typeface="+mn-lt"/>
              <a:cs typeface="+mn-cs"/>
            </a:endParaRPr>
          </a:p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a-IR" b="1" dirty="0">
                <a:solidFill>
                  <a:srgbClr val="FFC000"/>
                </a:solidFill>
                <a:latin typeface="+mn-lt"/>
                <a:cs typeface="+mn-cs"/>
              </a:rPr>
              <a:t> أَلتَّوَكُّلُ عَلَى اللّهِ، وَ الرِّضا بِقَضاءِ اللّهِ وَ التَّسْلیمُ لاَِمْرِاللّهِ، وَ التَّفْویضُ إِلَى اللّهِ</a:t>
            </a:r>
            <a:r>
              <a:rPr lang="en-US" b="1" dirty="0">
                <a:solidFill>
                  <a:srgbClr val="FFC000"/>
                </a:solidFill>
                <a:latin typeface="+mn-lt"/>
                <a:cs typeface="+mn-cs"/>
              </a:rPr>
              <a:t> </a:t>
            </a:r>
          </a:p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fa-IR" b="1" cap="all" dirty="0">
              <a:solidFill>
                <a:srgbClr val="FFC000"/>
              </a:solidFill>
              <a:effectLst>
                <a:outerShdw blurRad="60007" dist="200025" dir="15000000" sy="30000" kx="-1800000" algn="bl" rotWithShape="0">
                  <a:prstClr val="black">
                    <a:alpha val="32000"/>
                  </a:prstClr>
                </a:outerShdw>
                <a:reflection blurRad="12700" stA="50000" endPos="50000" dist="5004" dir="5400000" sy="-100000"/>
              </a:effectLst>
              <a:latin typeface="+mn-lt"/>
              <a:cs typeface="+mn-cs"/>
            </a:endParaRPr>
          </a:p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a-IR" b="1" cap="all" dirty="0">
                <a:solidFill>
                  <a:srgbClr val="FFC000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  <a:reflection blurRad="12700" stA="50000" endPos="50000" dist="5004" dir="5400000" sy="-100000"/>
                </a:effectLst>
                <a:latin typeface="+mn-lt"/>
                <a:cs typeface="+mn-cs"/>
              </a:rPr>
              <a:t>ایمان چهار ركن دارد: 1ـ توكّل بر خدا 2ـ رضا به قضاى خدا 3ـ تسلیم به امر خدا4ـ واگذاشتن كار به خدا</a:t>
            </a:r>
          </a:p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a-IR" b="1" cap="all" dirty="0">
                <a:solidFill>
                  <a:srgbClr val="FFC000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  <a:reflection blurRad="12700" stA="50000" endPos="50000" dist="5004" dir="5400000" sy="-100000"/>
                </a:effectLst>
                <a:latin typeface="+mn-lt"/>
                <a:cs typeface="+mn-cs"/>
              </a:rPr>
              <a:t>                                                    امام رضا(ع)</a:t>
            </a:r>
            <a:endParaRPr lang="en-US" b="1" dirty="0">
              <a:solidFill>
                <a:srgbClr val="FFC000"/>
              </a:solidFill>
              <a:effectLst>
                <a:outerShdw blurRad="60007" dist="200025" dir="15000000" sy="30000" kx="-1800000" algn="bl" rotWithShape="0">
                  <a:prstClr val="black">
                    <a:alpha val="32000"/>
                  </a:prstClr>
                </a:outerShdw>
                <a:reflection blurRad="12700" stA="50000" endPos="50000" dist="5004" dir="5400000" sy="-100000"/>
              </a:effectLst>
              <a:latin typeface="+mn-lt"/>
              <a:cs typeface="+mn-cs"/>
            </a:endParaRPr>
          </a:p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fa-IR" b="1" dirty="0">
              <a:solidFill>
                <a:srgbClr val="FFC000"/>
              </a:solidFill>
              <a:latin typeface="+mn-lt"/>
              <a:cs typeface="+mn-cs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a-IR"/>
              <a:t>پروژه و پایان نامه مهندسی صنایع و مدیریت </a:t>
            </a:r>
            <a:r>
              <a:rPr lang="en-US"/>
              <a:t>telegram.me/ieproject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4"/>
          <p:cNvSpPr>
            <a:spLocks noGrp="1" noChangeArrowheads="1"/>
          </p:cNvSpPr>
          <p:nvPr>
            <p:ph type="title"/>
          </p:nvPr>
        </p:nvSpPr>
        <p:spPr bwMode="auto">
          <a:prstGeom prst="downArrowCallout">
            <a:avLst>
              <a:gd name="adj1" fmla="val 174630"/>
              <a:gd name="adj2" fmla="val 341667"/>
              <a:gd name="adj3" fmla="val 33333"/>
              <a:gd name="adj4" fmla="val 66667"/>
            </a:avLst>
          </a:prstGeom>
          <a:gradFill rotWithShape="0">
            <a:gsLst>
              <a:gs pos="0">
                <a:schemeClr val="bg1"/>
              </a:gs>
              <a:gs pos="50000">
                <a:srgbClr val="FF8DDC"/>
              </a:gs>
              <a:gs pos="100000">
                <a:schemeClr val="bg1"/>
              </a:gs>
            </a:gsLst>
            <a:lin ang="5400000" scaled="1"/>
          </a:gradFill>
          <a:extLst>
            <a:ext uri="{91240B29-F687-4F45-9708-019B960494DF}">
              <a14:hiddenLine xmlns:a14="http://schemas.microsoft.com/office/drawing/2010/main" w="28575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rtl="1" eaLnBrk="1" fontAlgn="auto" hangingPunct="1">
              <a:spcAft>
                <a:spcPts val="0"/>
              </a:spcAft>
              <a:defRPr/>
            </a:pPr>
            <a:r>
              <a:rPr lang="ar-SA" sz="25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26" charset="0"/>
                <a:cs typeface="B Titr" pitchFamily="10" charset="-78"/>
              </a:rPr>
              <a:t>الزامات مستند سازي 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26" charset="0"/>
                <a:cs typeface="B Titr" pitchFamily="10" charset="-78"/>
              </a:rPr>
              <a:t>iso9001</a:t>
            </a:r>
            <a:r>
              <a:rPr lang="en-US" sz="25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26" charset="0"/>
                <a:cs typeface="B Titr" pitchFamily="10" charset="-78"/>
              </a:rPr>
              <a:t> </a:t>
            </a:r>
            <a:r>
              <a:rPr lang="ar-SA" sz="25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26" charset="0"/>
                <a:cs typeface="B Titr" pitchFamily="10" charset="-78"/>
              </a:rPr>
              <a:t>در </a:t>
            </a:r>
            <a:r>
              <a:rPr lang="ar-SA" sz="25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26" charset="0"/>
                <a:cs typeface="B Titr" pitchFamily="10" charset="-78"/>
              </a:rPr>
              <a:t>ويرايش </a:t>
            </a:r>
            <a:r>
              <a:rPr lang="ar-SA" sz="25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26" charset="0"/>
                <a:cs typeface="B Titr" pitchFamily="10" charset="-78"/>
              </a:rPr>
              <a:t>2008</a:t>
            </a:r>
            <a:r>
              <a:rPr lang="ar-SA" sz="25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26" charset="0"/>
                <a:cs typeface="B Titr" pitchFamily="10" charset="-78"/>
              </a:rPr>
              <a:t/>
            </a:r>
            <a:br>
              <a:rPr lang="ar-SA" sz="25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26" charset="0"/>
                <a:cs typeface="B Titr" pitchFamily="10" charset="-78"/>
              </a:rPr>
            </a:br>
            <a:endParaRPr lang="ar-SA" sz="25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26" charset="0"/>
              <a:cs typeface="B Titr" pitchFamily="10" charset="-78"/>
            </a:endParaRPr>
          </a:p>
        </p:txBody>
      </p:sp>
      <p:sp>
        <p:nvSpPr>
          <p:cNvPr id="4099" name="TextBox 4"/>
          <p:cNvSpPr txBox="1">
            <a:spLocks noChangeArrowheads="1"/>
          </p:cNvSpPr>
          <p:nvPr/>
        </p:nvSpPr>
        <p:spPr bwMode="auto">
          <a:xfrm>
            <a:off x="0" y="1295400"/>
            <a:ext cx="8458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9pPr>
          </a:lstStyle>
          <a:p>
            <a:pPr eaLnBrk="1" hangingPunct="1"/>
            <a:endParaRPr lang="fa-IR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1441450" y="1479550"/>
            <a:ext cx="4502150" cy="11176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</a:gra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9pPr>
          </a:lstStyle>
          <a:p>
            <a:pPr algn="ctr" eaLnBrk="1" hangingPunct="1"/>
            <a:r>
              <a:rPr lang="en-US" sz="2800" b="1">
                <a:solidFill>
                  <a:srgbClr val="FF8DDC"/>
                </a:solidFill>
              </a:rPr>
              <a:t>ISO 9000 : 2008</a:t>
            </a:r>
            <a:endParaRPr lang="en-US">
              <a:solidFill>
                <a:srgbClr val="FF8DDC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47800" y="2597150"/>
            <a:ext cx="4495800" cy="365125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</a:gra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9pPr>
          </a:lstStyle>
          <a:p>
            <a:pPr algn="r" rtl="1" eaLnBrk="1" hangingPunct="1"/>
            <a:r>
              <a:rPr lang="ar-SA" sz="2800">
                <a:solidFill>
                  <a:srgbClr val="FF8DDC"/>
                </a:solidFill>
              </a:rPr>
              <a:t>  1- خط مشي كيفيت</a:t>
            </a:r>
          </a:p>
          <a:p>
            <a:pPr algn="r" rtl="1" eaLnBrk="1" hangingPunct="1"/>
            <a:r>
              <a:rPr lang="ar-SA" sz="2800">
                <a:solidFill>
                  <a:srgbClr val="FF8DDC"/>
                </a:solidFill>
              </a:rPr>
              <a:t>  2- اهداف كيفيت</a:t>
            </a:r>
          </a:p>
          <a:p>
            <a:pPr algn="r" rtl="1" eaLnBrk="1" hangingPunct="1"/>
            <a:r>
              <a:rPr lang="ar-SA" sz="2800">
                <a:solidFill>
                  <a:srgbClr val="FF8DDC"/>
                </a:solidFill>
              </a:rPr>
              <a:t>  3- نظامنامة كيفيت</a:t>
            </a:r>
          </a:p>
          <a:p>
            <a:pPr algn="r" rtl="1" eaLnBrk="1" hangingPunct="1"/>
            <a:r>
              <a:rPr lang="ar-SA" sz="2800">
                <a:solidFill>
                  <a:srgbClr val="FF8DDC"/>
                </a:solidFill>
              </a:rPr>
              <a:t>  4- فرايندهاي كاري</a:t>
            </a:r>
          </a:p>
          <a:p>
            <a:pPr algn="r" rtl="1" eaLnBrk="1" hangingPunct="1"/>
            <a:r>
              <a:rPr lang="ar-SA" sz="2800">
                <a:solidFill>
                  <a:srgbClr val="FF8DDC"/>
                </a:solidFill>
              </a:rPr>
              <a:t>  5- روشهاي اجرايي</a:t>
            </a:r>
          </a:p>
          <a:p>
            <a:pPr algn="r" rtl="1" eaLnBrk="1" hangingPunct="1"/>
            <a:r>
              <a:rPr lang="ar-SA" sz="2800">
                <a:solidFill>
                  <a:srgbClr val="FF8DDC"/>
                </a:solidFill>
              </a:rPr>
              <a:t>  6- دستورالعملهاي كاري</a:t>
            </a:r>
          </a:p>
          <a:p>
            <a:pPr algn="r" rtl="1" eaLnBrk="1" hangingPunct="1"/>
            <a:r>
              <a:rPr lang="ar-SA" sz="2800">
                <a:solidFill>
                  <a:srgbClr val="FF8DDC"/>
                </a:solidFill>
              </a:rPr>
              <a:t>  7- فرم‌ها و سوابق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a-IR"/>
              <a:t>پروژه و پایان نامه مهندسی صنایع و مدیریت </a:t>
            </a:r>
            <a:r>
              <a:rPr lang="en-US"/>
              <a:t>telegram.me/ieproject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2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6" presetID="1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 autoUpdateAnimBg="0"/>
      <p:bldP spid="7" grpId="0" animBg="1" autoUpdateAnimBg="0"/>
      <p:bldP spid="9" grpId="0" animBg="1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AutoShape 4"/>
          <p:cNvSpPr>
            <a:spLocks noChangeArrowheads="1"/>
          </p:cNvSpPr>
          <p:nvPr/>
        </p:nvSpPr>
        <p:spPr bwMode="auto">
          <a:xfrm>
            <a:off x="1663700" y="304800"/>
            <a:ext cx="5715000" cy="1752600"/>
          </a:xfrm>
          <a:prstGeom prst="downArrowCallout">
            <a:avLst>
              <a:gd name="adj1" fmla="val 79529"/>
              <a:gd name="adj2" fmla="val 163043"/>
              <a:gd name="adj3" fmla="val 33333"/>
              <a:gd name="adj4" fmla="val 66667"/>
            </a:avLst>
          </a:prstGeom>
          <a:gradFill rotWithShape="0">
            <a:gsLst>
              <a:gs pos="0">
                <a:srgbClr val="FFFFFF"/>
              </a:gs>
              <a:gs pos="100000">
                <a:srgbClr val="FFFF00"/>
              </a:gs>
            </a:gsLst>
            <a:path path="rect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9pPr>
          </a:lstStyle>
          <a:p>
            <a:pPr algn="ctr" eaLnBrk="1" hangingPunct="1"/>
            <a:r>
              <a:rPr lang="ar-SA" sz="3600">
                <a:solidFill>
                  <a:srgbClr val="6600FF"/>
                </a:solidFill>
                <a:cs typeface="B Titr" panose="00000700000000000000" pitchFamily="2" charset="-78"/>
              </a:rPr>
              <a:t>تعريف خط مشي كيفيت</a:t>
            </a:r>
          </a:p>
          <a:p>
            <a:pPr algn="ctr" eaLnBrk="1" hangingPunct="1"/>
            <a:r>
              <a:rPr lang="en-US" sz="3600">
                <a:solidFill>
                  <a:srgbClr val="6600FF"/>
                </a:solidFill>
              </a:rPr>
              <a:t>Quality Policy</a:t>
            </a:r>
          </a:p>
        </p:txBody>
      </p:sp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914400" y="2819400"/>
            <a:ext cx="7315200" cy="3200400"/>
          </a:xfrm>
          <a:prstGeom prst="rect">
            <a:avLst/>
          </a:prstGeom>
          <a:gradFill rotWithShape="0">
            <a:gsLst>
              <a:gs pos="0">
                <a:srgbClr val="FCFFF9"/>
              </a:gs>
              <a:gs pos="100000">
                <a:srgbClr val="CCFF99"/>
              </a:gs>
            </a:gsLst>
            <a:path path="shape">
              <a:fillToRect l="50000" t="50000" r="50000" b="50000"/>
            </a:path>
          </a:gradFill>
          <a:ln w="38100">
            <a:solidFill>
              <a:srgbClr val="CC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9pPr>
          </a:lstStyle>
          <a:p>
            <a:pPr algn="ctr" eaLnBrk="1" hangingPunct="1"/>
            <a:endParaRPr lang="fa-IR"/>
          </a:p>
        </p:txBody>
      </p:sp>
      <p:sp>
        <p:nvSpPr>
          <p:cNvPr id="19463" name="Text Box 7"/>
          <p:cNvSpPr txBox="1">
            <a:spLocks noChangeArrowheads="1"/>
          </p:cNvSpPr>
          <p:nvPr/>
        </p:nvSpPr>
        <p:spPr bwMode="auto">
          <a:xfrm>
            <a:off x="1292225" y="3070225"/>
            <a:ext cx="6807200" cy="2497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9pPr>
          </a:lstStyle>
          <a:p>
            <a:pPr eaLnBrk="1" hangingPunct="1"/>
            <a:r>
              <a:rPr lang="ar-SA" sz="3200">
                <a:solidFill>
                  <a:srgbClr val="990000"/>
                </a:solidFill>
                <a:latin typeface="Times New Roman" panose="02020603050405020304" pitchFamily="18" charset="0"/>
                <a:cs typeface="B Titr" panose="00000700000000000000" pitchFamily="2" charset="-78"/>
              </a:rPr>
              <a:t> مقاصد و جهت گيري كلي يك سازمان در رابطه</a:t>
            </a:r>
          </a:p>
          <a:p>
            <a:pPr eaLnBrk="1" hangingPunct="1"/>
            <a:r>
              <a:rPr lang="ar-SA" sz="3200">
                <a:solidFill>
                  <a:srgbClr val="990000"/>
                </a:solidFill>
                <a:latin typeface="Times New Roman" panose="02020603050405020304" pitchFamily="18" charset="0"/>
                <a:cs typeface="B Titr" panose="00000700000000000000" pitchFamily="2" charset="-78"/>
              </a:rPr>
              <a:t> با كيفيت كه رسماً بوسيلة مديريت ردة بالا اعلام</a:t>
            </a:r>
          </a:p>
          <a:p>
            <a:pPr eaLnBrk="1" hangingPunct="1"/>
            <a:r>
              <a:rPr lang="ar-SA" sz="3200">
                <a:solidFill>
                  <a:srgbClr val="990000"/>
                </a:solidFill>
                <a:latin typeface="Times New Roman" panose="02020603050405020304" pitchFamily="18" charset="0"/>
                <a:cs typeface="B Titr" panose="00000700000000000000" pitchFamily="2" charset="-78"/>
              </a:rPr>
              <a:t> شده باشد .</a:t>
            </a:r>
          </a:p>
          <a:p>
            <a:pPr eaLnBrk="1" hangingPunct="1"/>
            <a:r>
              <a:rPr lang="en-US" sz="1400">
                <a:solidFill>
                  <a:srgbClr val="990000"/>
                </a:solidFill>
                <a:latin typeface="Times New Roman" panose="02020603050405020304" pitchFamily="18" charset="0"/>
                <a:cs typeface="B Titr" panose="00000700000000000000" pitchFamily="2" charset="-78"/>
              </a:rPr>
              <a:t> </a:t>
            </a:r>
          </a:p>
          <a:p>
            <a:pPr eaLnBrk="1" hangingPunct="1"/>
            <a:r>
              <a:rPr lang="ar-SA" sz="2400" b="1">
                <a:solidFill>
                  <a:srgbClr val="FF9900"/>
                </a:solidFill>
                <a:latin typeface="Times New Roman" panose="02020603050405020304" pitchFamily="18" charset="0"/>
                <a:cs typeface="B Mitra" panose="00000400000000000000" pitchFamily="2" charset="-78"/>
              </a:rPr>
              <a:t>    </a:t>
            </a:r>
            <a:r>
              <a:rPr lang="ar-SA" sz="2400" b="1">
                <a:solidFill>
                  <a:schemeClr val="bg2"/>
                </a:solidFill>
                <a:latin typeface="Times New Roman" panose="02020603050405020304" pitchFamily="18" charset="0"/>
                <a:cs typeface="B Mitra" panose="00000400000000000000" pitchFamily="2" charset="-78"/>
              </a:rPr>
              <a:t>توجه :</a:t>
            </a:r>
            <a:r>
              <a:rPr lang="ar-SA" sz="2400" b="1">
                <a:solidFill>
                  <a:srgbClr val="6600FF"/>
                </a:solidFill>
                <a:latin typeface="Times New Roman" panose="02020603050405020304" pitchFamily="18" charset="0"/>
                <a:cs typeface="B Mitra" panose="00000400000000000000" pitchFamily="2" charset="-78"/>
              </a:rPr>
              <a:t> خط مشي كيفيت بايد با سياست كلي سازمان سازگار</a:t>
            </a:r>
          </a:p>
          <a:p>
            <a:pPr eaLnBrk="1" hangingPunct="1"/>
            <a:r>
              <a:rPr lang="ar-SA" sz="2400" b="1">
                <a:solidFill>
                  <a:srgbClr val="6600FF"/>
                </a:solidFill>
                <a:latin typeface="Times New Roman" panose="02020603050405020304" pitchFamily="18" charset="0"/>
                <a:cs typeface="B Mitra" panose="00000400000000000000" pitchFamily="2" charset="-78"/>
              </a:rPr>
              <a:t>    بوده و چارچوبي را براي تعيين اهداف كيفيت فراهم نمايد .</a:t>
            </a:r>
            <a:endParaRPr lang="ar-SA" sz="3200" b="1">
              <a:solidFill>
                <a:srgbClr val="6600FF"/>
              </a:solidFill>
              <a:latin typeface="Times New Roman" panose="02020603050405020304" pitchFamily="18" charset="0"/>
              <a:cs typeface="B Mitra" panose="00000400000000000000" pitchFamily="2" charset="-78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a-IR"/>
              <a:t>پروژه و پایان نامه مهندسی صنایع و مدیریت </a:t>
            </a:r>
            <a:r>
              <a:rPr lang="en-US"/>
              <a:t>telegram.me/ieproject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2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19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6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19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0" grpId="0" animBg="1" autoUpdateAnimBg="0"/>
      <p:bldP spid="19461" grpId="0" animBg="1" autoUpdateAnimBg="0"/>
      <p:bldP spid="19463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AutoShape 2"/>
          <p:cNvSpPr>
            <a:spLocks noChangeArrowheads="1"/>
          </p:cNvSpPr>
          <p:nvPr/>
        </p:nvSpPr>
        <p:spPr bwMode="auto">
          <a:xfrm>
            <a:off x="1524000" y="304800"/>
            <a:ext cx="6172200" cy="1219200"/>
          </a:xfrm>
          <a:prstGeom prst="bevel">
            <a:avLst>
              <a:gd name="adj" fmla="val 12500"/>
            </a:avLst>
          </a:prstGeom>
          <a:gradFill rotWithShape="0">
            <a:gsLst>
              <a:gs pos="0">
                <a:srgbClr val="FFFFFF"/>
              </a:gs>
              <a:gs pos="100000">
                <a:srgbClr val="FFFF00"/>
              </a:gs>
            </a:gsLst>
            <a:path path="rect">
              <a:fillToRect l="50000" t="50000" r="50000" b="50000"/>
            </a:path>
          </a:gradFill>
          <a:ln w="9525">
            <a:solidFill>
              <a:srgbClr val="CCFF3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9pPr>
          </a:lstStyle>
          <a:p>
            <a:pPr algn="ctr" eaLnBrk="1" hangingPunct="1"/>
            <a:r>
              <a:rPr lang="ar-SA" sz="3200">
                <a:cs typeface="B Titr" panose="00000700000000000000" pitchFamily="2" charset="-78"/>
              </a:rPr>
              <a:t>تعريف اهداف كيفيت </a:t>
            </a:r>
            <a:r>
              <a:rPr lang="en-US" b="1">
                <a:cs typeface="B Titr" panose="00000700000000000000" pitchFamily="2" charset="-78"/>
              </a:rPr>
              <a:t>Quality Objectives</a:t>
            </a:r>
            <a:endParaRPr lang="ar-SA" sz="3200">
              <a:cs typeface="B Titr" panose="00000700000000000000" pitchFamily="2" charset="-78"/>
            </a:endParaRPr>
          </a:p>
        </p:txBody>
      </p:sp>
      <p:sp>
        <p:nvSpPr>
          <p:cNvPr id="23557" name="AutoShape 5"/>
          <p:cNvSpPr>
            <a:spLocks noChangeArrowheads="1"/>
          </p:cNvSpPr>
          <p:nvPr/>
        </p:nvSpPr>
        <p:spPr bwMode="auto">
          <a:xfrm>
            <a:off x="1524000" y="2362200"/>
            <a:ext cx="6172200" cy="1371600"/>
          </a:xfrm>
          <a:prstGeom prst="flowChartDocument">
            <a:avLst/>
          </a:prstGeom>
          <a:gradFill rotWithShape="0">
            <a:gsLst>
              <a:gs pos="0">
                <a:srgbClr val="F0FFE1"/>
              </a:gs>
              <a:gs pos="100000">
                <a:srgbClr val="99FF33"/>
              </a:gs>
            </a:gsLst>
            <a:path path="rect">
              <a:fillToRect l="50000" t="50000" r="50000" b="50000"/>
            </a:path>
          </a:gradFill>
          <a:ln w="9525">
            <a:solidFill>
              <a:srgbClr val="CCFF3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9pPr>
          </a:lstStyle>
          <a:p>
            <a:pPr algn="ctr" eaLnBrk="1" hangingPunct="1"/>
            <a:r>
              <a:rPr lang="ar-SA" sz="3600"/>
              <a:t>موارد تعيين شده و همسو با </a:t>
            </a:r>
          </a:p>
          <a:p>
            <a:pPr algn="ctr" eaLnBrk="1" hangingPunct="1"/>
            <a:r>
              <a:rPr lang="ar-SA" sz="3600"/>
              <a:t>خط مشي كيفيت</a:t>
            </a:r>
          </a:p>
        </p:txBody>
      </p:sp>
      <p:sp>
        <p:nvSpPr>
          <p:cNvPr id="23558" name="Rectangle 6"/>
          <p:cNvSpPr>
            <a:spLocks noChangeArrowheads="1"/>
          </p:cNvSpPr>
          <p:nvPr/>
        </p:nvSpPr>
        <p:spPr bwMode="auto">
          <a:xfrm>
            <a:off x="533400" y="4038600"/>
            <a:ext cx="8001000" cy="9144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F9999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CCFF3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9pPr>
          </a:lstStyle>
          <a:p>
            <a:pPr algn="ctr" eaLnBrk="1" hangingPunct="1"/>
            <a:r>
              <a:rPr lang="ar-SA" sz="2800">
                <a:solidFill>
                  <a:srgbClr val="990000"/>
                </a:solidFill>
                <a:cs typeface="B Nazanin" panose="00000400000000000000" pitchFamily="2" charset="-78"/>
              </a:rPr>
              <a:t>توجه 1</a:t>
            </a:r>
            <a:r>
              <a:rPr lang="ar-SA">
                <a:cs typeface="B Nazanin" panose="00000400000000000000" pitchFamily="2" charset="-78"/>
              </a:rPr>
              <a:t> </a:t>
            </a:r>
            <a:r>
              <a:rPr lang="ar-SA">
                <a:solidFill>
                  <a:srgbClr val="990000"/>
                </a:solidFill>
                <a:cs typeface="B Nazanin" panose="00000400000000000000" pitchFamily="2" charset="-78"/>
              </a:rPr>
              <a:t>:</a:t>
            </a:r>
            <a:r>
              <a:rPr lang="ar-SA"/>
              <a:t> اهداف كيفيت بايد بر اساس خط مشي كيفيت سازمان باشند .</a:t>
            </a:r>
          </a:p>
        </p:txBody>
      </p:sp>
      <p:sp>
        <p:nvSpPr>
          <p:cNvPr id="23559" name="Rectangle 7"/>
          <p:cNvSpPr>
            <a:spLocks noChangeArrowheads="1"/>
          </p:cNvSpPr>
          <p:nvPr/>
        </p:nvSpPr>
        <p:spPr bwMode="auto">
          <a:xfrm>
            <a:off x="533400" y="5029200"/>
            <a:ext cx="8001000" cy="12192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F9999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CCFF3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9pPr>
          </a:lstStyle>
          <a:p>
            <a:pPr algn="ctr" eaLnBrk="1" hangingPunct="1"/>
            <a:r>
              <a:rPr lang="ar-SA" sz="2800">
                <a:solidFill>
                  <a:srgbClr val="990000"/>
                </a:solidFill>
                <a:cs typeface="B Nazanin" panose="00000400000000000000" pitchFamily="2" charset="-78"/>
              </a:rPr>
              <a:t>توجه 2</a:t>
            </a:r>
            <a:r>
              <a:rPr lang="ar-SA"/>
              <a:t> </a:t>
            </a:r>
            <a:r>
              <a:rPr lang="ar-SA">
                <a:solidFill>
                  <a:srgbClr val="990000"/>
                </a:solidFill>
              </a:rPr>
              <a:t>:</a:t>
            </a:r>
            <a:r>
              <a:rPr lang="ar-SA"/>
              <a:t> اهداف كيفيت در سطوح مختلف سازمان تعيين مي‌شوند و بايد</a:t>
            </a:r>
          </a:p>
          <a:p>
            <a:pPr algn="ctr" eaLnBrk="1" hangingPunct="1"/>
            <a:r>
              <a:rPr lang="ar-SA"/>
              <a:t>قابل اندازه‌گيري باشند . 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a-IR"/>
              <a:t>پروژه و پایان نامه مهندسی صنایع و مدیریت </a:t>
            </a:r>
            <a:r>
              <a:rPr lang="en-US"/>
              <a:t>telegram.me/ieproject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8" dur="500"/>
                                        <p:tgtEl>
                                          <p:spTgt spid="23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0" presetID="17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35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35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35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35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7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35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35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35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35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24" presetID="17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35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35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35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35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4" grpId="0" animBg="1" autoUpdateAnimBg="0"/>
      <p:bldP spid="23557" grpId="0" animBg="1" autoUpdateAnimBg="0"/>
      <p:bldP spid="23558" grpId="0" animBg="1" autoUpdateAnimBg="0"/>
      <p:bldP spid="23559" grpId="0" animBg="1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4" name="AutoShape 4"/>
          <p:cNvSpPr>
            <a:spLocks noChangeArrowheads="1"/>
          </p:cNvSpPr>
          <p:nvPr/>
        </p:nvSpPr>
        <p:spPr bwMode="auto">
          <a:xfrm>
            <a:off x="1371600" y="381000"/>
            <a:ext cx="6400800" cy="1066800"/>
          </a:xfrm>
          <a:prstGeom prst="downArrowCallout">
            <a:avLst>
              <a:gd name="adj1" fmla="val 140167"/>
              <a:gd name="adj2" fmla="val 300000"/>
              <a:gd name="adj3" fmla="val 33333"/>
              <a:gd name="adj4" fmla="val 66667"/>
            </a:avLst>
          </a:prstGeom>
          <a:gradFill rotWithShape="0">
            <a:gsLst>
              <a:gs pos="0">
                <a:srgbClr val="99CCFF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9pPr>
          </a:lstStyle>
          <a:p>
            <a:pPr algn="ctr" eaLnBrk="1" hangingPunct="1"/>
            <a:r>
              <a:rPr lang="ar-SA" sz="3200">
                <a:solidFill>
                  <a:srgbClr val="000066"/>
                </a:solidFill>
                <a:cs typeface="B Titr" panose="00000700000000000000" pitchFamily="2" charset="-78"/>
              </a:rPr>
              <a:t>تعريف نظامنامة كيفيت</a:t>
            </a:r>
            <a:r>
              <a:rPr lang="ar-SA">
                <a:solidFill>
                  <a:srgbClr val="000066"/>
                </a:solidFill>
                <a:cs typeface="B Titr" panose="00000700000000000000" pitchFamily="2" charset="-78"/>
              </a:rPr>
              <a:t> </a:t>
            </a:r>
            <a:r>
              <a:rPr lang="en-US" sz="2800" b="1">
                <a:solidFill>
                  <a:srgbClr val="000066"/>
                </a:solidFill>
                <a:cs typeface="B Titr" panose="00000700000000000000" pitchFamily="2" charset="-78"/>
              </a:rPr>
              <a:t>Quality Manual</a:t>
            </a:r>
            <a:endParaRPr lang="ar-SA">
              <a:solidFill>
                <a:srgbClr val="000066"/>
              </a:solidFill>
              <a:cs typeface="B Titr" panose="00000700000000000000" pitchFamily="2" charset="-78"/>
            </a:endParaRPr>
          </a:p>
        </p:txBody>
      </p:sp>
      <p:sp>
        <p:nvSpPr>
          <p:cNvPr id="46086" name="AutoShape 6"/>
          <p:cNvSpPr>
            <a:spLocks noChangeArrowheads="1"/>
          </p:cNvSpPr>
          <p:nvPr/>
        </p:nvSpPr>
        <p:spPr bwMode="auto">
          <a:xfrm>
            <a:off x="1066800" y="2362200"/>
            <a:ext cx="7010400" cy="327660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99CCFF"/>
              </a:gs>
              <a:gs pos="50000">
                <a:schemeClr val="bg1"/>
              </a:gs>
              <a:gs pos="100000">
                <a:srgbClr val="99CCFF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57150">
                <a:solidFill>
                  <a:srgbClr val="FF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3600">
                <a:solidFill>
                  <a:srgbClr val="000066"/>
                </a:solidFill>
                <a:latin typeface="Times New Roman" pitchFamily="26" charset="0"/>
                <a:cs typeface="B Titr" pitchFamily="10" charset="-78"/>
              </a:rPr>
              <a:t>مدركي كه در آن سيستم مديريت كيفيت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3600">
                <a:solidFill>
                  <a:srgbClr val="000066"/>
                </a:solidFill>
                <a:latin typeface="Times New Roman" pitchFamily="26" charset="0"/>
                <a:cs typeface="B Titr" pitchFamily="10" charset="-78"/>
              </a:rPr>
              <a:t>يك سازمان تشريح شده است .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3600">
                <a:solidFill>
                  <a:srgbClr val="000066"/>
                </a:solidFill>
                <a:latin typeface="Times New Roman" pitchFamily="26" charset="0"/>
                <a:cs typeface="B Titr" pitchFamily="10" charset="-78"/>
              </a:rPr>
              <a:t>توجه : </a:t>
            </a:r>
            <a:r>
              <a:rPr lang="ar-SA">
                <a:solidFill>
                  <a:srgbClr val="000066"/>
                </a:solidFill>
                <a:latin typeface="Times New Roman" pitchFamily="26" charset="0"/>
                <a:cs typeface="B Titr" pitchFamily="10" charset="-78"/>
              </a:rPr>
              <a:t>جزئيات نظامنامة كيفيت ممكن است به تناسب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SA">
                <a:solidFill>
                  <a:srgbClr val="000066"/>
                </a:solidFill>
                <a:latin typeface="Times New Roman" pitchFamily="26" charset="0"/>
                <a:cs typeface="B Titr" pitchFamily="10" charset="-78"/>
              </a:rPr>
              <a:t>اندازه و پيچيدگي سازمانها تغيير نمايد 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a-IR"/>
              <a:t>پروژه و پایان نامه مهندسی صنایع و مدیریت </a:t>
            </a:r>
            <a:r>
              <a:rPr lang="en-US"/>
              <a:t>telegram.me/ieproject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60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8" dur="500"/>
                                        <p:tgtEl>
                                          <p:spTgt spid="46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0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6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4" grpId="0" animBg="1" autoUpdateAnimBg="0"/>
      <p:bldP spid="46086" grpId="0" animBg="1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4"/>
          <p:cNvSpPr>
            <a:spLocks noChangeArrowheads="1"/>
          </p:cNvSpPr>
          <p:nvPr/>
        </p:nvSpPr>
        <p:spPr bwMode="auto">
          <a:xfrm>
            <a:off x="1714500" y="228600"/>
            <a:ext cx="5638800" cy="914400"/>
          </a:xfrm>
          <a:prstGeom prst="bevel">
            <a:avLst>
              <a:gd name="adj" fmla="val 12500"/>
            </a:avLst>
          </a:prstGeom>
          <a:ln>
            <a:headEnd/>
            <a:tailEnd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3200" dirty="0">
                <a:solidFill>
                  <a:schemeClr val="tx1">
                    <a:lumMod val="95000"/>
                    <a:lumOff val="5000"/>
                  </a:schemeClr>
                </a:solidFill>
                <a:cs typeface="B Titr" pitchFamily="2" charset="-78"/>
              </a:rPr>
              <a:t>تعريف روش اجرايي </a:t>
            </a:r>
            <a:r>
              <a:rPr lang="ar-SA" dirty="0">
                <a:solidFill>
                  <a:schemeClr val="tx1">
                    <a:lumMod val="95000"/>
                    <a:lumOff val="5000"/>
                  </a:schemeClr>
                </a:solidFill>
                <a:cs typeface="B Titr" pitchFamily="2" charset="-78"/>
              </a:rPr>
              <a:t> 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cs typeface="B Titr" pitchFamily="2" charset="-78"/>
              </a:rPr>
              <a:t>Procedure</a:t>
            </a:r>
            <a:endParaRPr lang="ar-SA" dirty="0">
              <a:solidFill>
                <a:schemeClr val="tx1">
                  <a:lumMod val="95000"/>
                  <a:lumOff val="5000"/>
                </a:schemeClr>
              </a:solidFill>
              <a:cs typeface="B Titr" pitchFamily="2" charset="-78"/>
            </a:endParaRPr>
          </a:p>
        </p:txBody>
      </p:sp>
      <p:sp>
        <p:nvSpPr>
          <p:cNvPr id="5" name="AutoShape 7"/>
          <p:cNvSpPr>
            <a:spLocks noChangeArrowheads="1"/>
          </p:cNvSpPr>
          <p:nvPr/>
        </p:nvSpPr>
        <p:spPr bwMode="auto">
          <a:xfrm>
            <a:off x="1066800" y="1371600"/>
            <a:ext cx="6934200" cy="1371600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طريقة مشخص شده‌اي براي اجراي يك فعاليت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يا يك فرايند .</a:t>
            </a:r>
          </a:p>
        </p:txBody>
      </p:sp>
      <p:sp>
        <p:nvSpPr>
          <p:cNvPr id="2" name="Round Diagonal Corner Rectangle 1"/>
          <p:cNvSpPr/>
          <p:nvPr/>
        </p:nvSpPr>
        <p:spPr>
          <a:xfrm>
            <a:off x="228600" y="3124200"/>
            <a:ext cx="7772400" cy="3581400"/>
          </a:xfrm>
          <a:prstGeom prst="round2Diag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a-IR"/>
          </a:p>
        </p:txBody>
      </p:sp>
      <p:sp>
        <p:nvSpPr>
          <p:cNvPr id="24" name="Rectangle 4"/>
          <p:cNvSpPr>
            <a:spLocks noChangeArrowheads="1"/>
          </p:cNvSpPr>
          <p:nvPr/>
        </p:nvSpPr>
        <p:spPr bwMode="auto">
          <a:xfrm>
            <a:off x="5715000" y="3733800"/>
            <a:ext cx="2133600" cy="1752600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2000" dirty="0">
                <a:solidFill>
                  <a:srgbClr val="000066"/>
                </a:solidFill>
              </a:rPr>
              <a:t>اعــم روشهـاي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2000" dirty="0">
                <a:solidFill>
                  <a:srgbClr val="000066"/>
                </a:solidFill>
              </a:rPr>
              <a:t>اجــرايي مـورد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2000" dirty="0">
                <a:solidFill>
                  <a:srgbClr val="000066"/>
                </a:solidFill>
              </a:rPr>
              <a:t>نياز در ويرايش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2000" dirty="0">
                <a:solidFill>
                  <a:srgbClr val="000066"/>
                </a:solidFill>
              </a:rPr>
              <a:t>ســـال </a:t>
            </a:r>
            <a:r>
              <a:rPr lang="ar-SA" sz="2000" b="1" dirty="0">
                <a:solidFill>
                  <a:srgbClr val="000066"/>
                </a:solidFill>
              </a:rPr>
              <a:t>2008</a:t>
            </a:r>
            <a:r>
              <a:rPr lang="ar-SA" sz="2000" dirty="0">
                <a:solidFill>
                  <a:srgbClr val="000066"/>
                </a:solidFill>
              </a:rPr>
              <a:t>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2000" dirty="0">
                <a:solidFill>
                  <a:srgbClr val="000066"/>
                </a:solidFill>
              </a:rPr>
              <a:t>استانـــــدارد</a:t>
            </a:r>
            <a:r>
              <a:rPr lang="ar-SA" sz="1400" dirty="0">
                <a:solidFill>
                  <a:srgbClr val="000066"/>
                </a:solidFill>
              </a:rPr>
              <a:t> </a:t>
            </a:r>
          </a:p>
        </p:txBody>
      </p:sp>
      <p:sp>
        <p:nvSpPr>
          <p:cNvPr id="25" name="Rectangle 5"/>
          <p:cNvSpPr>
            <a:spLocks noChangeArrowheads="1"/>
          </p:cNvSpPr>
          <p:nvPr/>
        </p:nvSpPr>
        <p:spPr bwMode="auto">
          <a:xfrm>
            <a:off x="1371600" y="3332163"/>
            <a:ext cx="2743200" cy="49847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SA" b="1" dirty="0">
                <a:solidFill>
                  <a:schemeClr val="tx1">
                    <a:lumMod val="95000"/>
                    <a:lumOff val="5000"/>
                  </a:schemeClr>
                </a:solidFill>
                <a:cs typeface="B Mitra" pitchFamily="2" charset="-78"/>
              </a:rPr>
              <a:t>روش اجرايي كنترل مدارك و داده‌ها</a:t>
            </a:r>
          </a:p>
        </p:txBody>
      </p:sp>
      <p:sp>
        <p:nvSpPr>
          <p:cNvPr id="26" name="Rectangle 6"/>
          <p:cNvSpPr>
            <a:spLocks noChangeArrowheads="1"/>
          </p:cNvSpPr>
          <p:nvPr/>
        </p:nvSpPr>
        <p:spPr bwMode="auto">
          <a:xfrm>
            <a:off x="1371600" y="3830638"/>
            <a:ext cx="2743200" cy="5334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SA" b="1" dirty="0">
                <a:solidFill>
                  <a:schemeClr val="tx1">
                    <a:lumMod val="95000"/>
                    <a:lumOff val="5000"/>
                  </a:schemeClr>
                </a:solidFill>
                <a:cs typeface="B Mitra" pitchFamily="2" charset="-78"/>
              </a:rPr>
              <a:t>روش اجرايي كنترل سوابق كيفيت</a:t>
            </a:r>
          </a:p>
        </p:txBody>
      </p:sp>
      <p:sp>
        <p:nvSpPr>
          <p:cNvPr id="27" name="Rectangle 7"/>
          <p:cNvSpPr>
            <a:spLocks noChangeArrowheads="1"/>
          </p:cNvSpPr>
          <p:nvPr/>
        </p:nvSpPr>
        <p:spPr bwMode="auto">
          <a:xfrm>
            <a:off x="1374775" y="4375150"/>
            <a:ext cx="2743200" cy="50482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1600" b="1" dirty="0">
                <a:solidFill>
                  <a:schemeClr val="tx1">
                    <a:lumMod val="95000"/>
                    <a:lumOff val="5000"/>
                  </a:schemeClr>
                </a:solidFill>
                <a:cs typeface="B Mitra" pitchFamily="2" charset="-78"/>
              </a:rPr>
              <a:t>روش اجرايي كنترل محصول نامنطبق</a:t>
            </a:r>
          </a:p>
        </p:txBody>
      </p:sp>
      <p:sp>
        <p:nvSpPr>
          <p:cNvPr id="28" name="Rectangle 8"/>
          <p:cNvSpPr>
            <a:spLocks noChangeArrowheads="1"/>
          </p:cNvSpPr>
          <p:nvPr/>
        </p:nvSpPr>
        <p:spPr bwMode="auto">
          <a:xfrm>
            <a:off x="1371600" y="4879975"/>
            <a:ext cx="2746375" cy="49212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SA" b="1" dirty="0">
                <a:solidFill>
                  <a:schemeClr val="tx1">
                    <a:lumMod val="95000"/>
                    <a:lumOff val="5000"/>
                  </a:schemeClr>
                </a:solidFill>
                <a:cs typeface="B Mitra" pitchFamily="2" charset="-78"/>
              </a:rPr>
              <a:t>روش اجرايي مميزي داخلي</a:t>
            </a:r>
          </a:p>
        </p:txBody>
      </p:sp>
      <p:sp>
        <p:nvSpPr>
          <p:cNvPr id="29" name="Rectangle 9"/>
          <p:cNvSpPr>
            <a:spLocks noChangeArrowheads="1"/>
          </p:cNvSpPr>
          <p:nvPr/>
        </p:nvSpPr>
        <p:spPr bwMode="auto">
          <a:xfrm>
            <a:off x="1371600" y="5370513"/>
            <a:ext cx="2743200" cy="573087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1600" b="1" dirty="0">
                <a:solidFill>
                  <a:schemeClr val="tx1">
                    <a:lumMod val="95000"/>
                    <a:lumOff val="5000"/>
                  </a:schemeClr>
                </a:solidFill>
                <a:cs typeface="B Mitra" pitchFamily="2" charset="-78"/>
              </a:rPr>
              <a:t>روش اجرايي اقدامات اصلاحي</a:t>
            </a:r>
          </a:p>
        </p:txBody>
      </p:sp>
      <p:sp>
        <p:nvSpPr>
          <p:cNvPr id="30" name="Rectangle 10"/>
          <p:cNvSpPr>
            <a:spLocks noChangeArrowheads="1"/>
          </p:cNvSpPr>
          <p:nvPr/>
        </p:nvSpPr>
        <p:spPr bwMode="auto">
          <a:xfrm>
            <a:off x="1371600" y="5943600"/>
            <a:ext cx="2746375" cy="6096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1600" b="1" dirty="0">
                <a:solidFill>
                  <a:schemeClr val="tx1">
                    <a:lumMod val="95000"/>
                    <a:lumOff val="5000"/>
                  </a:schemeClr>
                </a:solidFill>
                <a:cs typeface="B Mitra" pitchFamily="2" charset="-78"/>
              </a:rPr>
              <a:t>روش اجرايي اقدامات پيشگيرانه</a:t>
            </a:r>
          </a:p>
        </p:txBody>
      </p:sp>
      <p:cxnSp>
        <p:nvCxnSpPr>
          <p:cNvPr id="42" name="AutoShape 16"/>
          <p:cNvCxnSpPr>
            <a:cxnSpLocks noChangeShapeType="1"/>
            <a:endCxn id="25" idx="3"/>
          </p:cNvCxnSpPr>
          <p:nvPr/>
        </p:nvCxnSpPr>
        <p:spPr bwMode="auto">
          <a:xfrm rot="10800000">
            <a:off x="4114800" y="3581400"/>
            <a:ext cx="1385888" cy="1298575"/>
          </a:xfrm>
          <a:prstGeom prst="bentConnector3">
            <a:avLst>
              <a:gd name="adj1" fmla="val 50000"/>
            </a:avLst>
          </a:prstGeom>
          <a:noFill/>
          <a:ln w="28575">
            <a:solidFill>
              <a:srgbClr val="000066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7" name="AutoShape 16"/>
          <p:cNvCxnSpPr>
            <a:cxnSpLocks noChangeShapeType="1"/>
          </p:cNvCxnSpPr>
          <p:nvPr/>
        </p:nvCxnSpPr>
        <p:spPr bwMode="auto">
          <a:xfrm rot="10800000">
            <a:off x="4114800" y="4097338"/>
            <a:ext cx="1385888" cy="782637"/>
          </a:xfrm>
          <a:prstGeom prst="bentConnector3">
            <a:avLst>
              <a:gd name="adj1" fmla="val 50000"/>
            </a:avLst>
          </a:prstGeom>
          <a:noFill/>
          <a:ln w="28575">
            <a:solidFill>
              <a:srgbClr val="000066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5" name="AutoShape 16"/>
          <p:cNvCxnSpPr>
            <a:cxnSpLocks noChangeShapeType="1"/>
          </p:cNvCxnSpPr>
          <p:nvPr/>
        </p:nvCxnSpPr>
        <p:spPr bwMode="auto">
          <a:xfrm rot="10800000">
            <a:off x="4117975" y="4627563"/>
            <a:ext cx="1411288" cy="252412"/>
          </a:xfrm>
          <a:prstGeom prst="bentConnector3">
            <a:avLst>
              <a:gd name="adj1" fmla="val 50000"/>
            </a:avLst>
          </a:prstGeom>
          <a:noFill/>
          <a:ln w="28575">
            <a:solidFill>
              <a:srgbClr val="000066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7" name="AutoShape 16"/>
          <p:cNvCxnSpPr>
            <a:cxnSpLocks noChangeShapeType="1"/>
          </p:cNvCxnSpPr>
          <p:nvPr/>
        </p:nvCxnSpPr>
        <p:spPr bwMode="auto">
          <a:xfrm rot="10800000" flipV="1">
            <a:off x="4146550" y="4879975"/>
            <a:ext cx="1382713" cy="246063"/>
          </a:xfrm>
          <a:prstGeom prst="bentConnector3">
            <a:avLst>
              <a:gd name="adj1" fmla="val 50000"/>
            </a:avLst>
          </a:prstGeom>
          <a:noFill/>
          <a:ln w="28575">
            <a:solidFill>
              <a:srgbClr val="000066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9" name="AutoShape 16"/>
          <p:cNvCxnSpPr>
            <a:cxnSpLocks noChangeShapeType="1"/>
          </p:cNvCxnSpPr>
          <p:nvPr/>
        </p:nvCxnSpPr>
        <p:spPr bwMode="auto">
          <a:xfrm rot="10800000" flipV="1">
            <a:off x="4146550" y="4879975"/>
            <a:ext cx="1354138" cy="814388"/>
          </a:xfrm>
          <a:prstGeom prst="bentConnector3">
            <a:avLst>
              <a:gd name="adj1" fmla="val 50000"/>
            </a:avLst>
          </a:prstGeom>
          <a:noFill/>
          <a:ln w="28575">
            <a:solidFill>
              <a:srgbClr val="000066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2" name="AutoShape 16"/>
          <p:cNvCxnSpPr>
            <a:cxnSpLocks noChangeShapeType="1"/>
          </p:cNvCxnSpPr>
          <p:nvPr/>
        </p:nvCxnSpPr>
        <p:spPr bwMode="auto">
          <a:xfrm rot="10800000" flipV="1">
            <a:off x="4121150" y="4879975"/>
            <a:ext cx="1433513" cy="1416050"/>
          </a:xfrm>
          <a:prstGeom prst="bentConnector3">
            <a:avLst>
              <a:gd name="adj1" fmla="val 50000"/>
            </a:avLst>
          </a:prstGeom>
          <a:noFill/>
          <a:ln w="28575">
            <a:solidFill>
              <a:srgbClr val="000066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a-IR"/>
              <a:t>پروژه و پایان نامه مهندسی صنایع و مدیریت </a:t>
            </a:r>
            <a:r>
              <a:rPr lang="en-US"/>
              <a:t>telegram.me/ieproject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" presetID="18" presetClass="entr" presetSubtype="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17" presetID="23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22" presetID="23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27" presetID="23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32" presetID="23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id="37" presetID="23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42" presetID="23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13500"/>
                            </p:stCondLst>
                            <p:childTnLst>
                              <p:par>
                                <p:cTn id="47" presetID="12" presetClass="entr" presetSubtype="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15000"/>
                            </p:stCondLst>
                            <p:childTnLst>
                              <p:par>
                                <p:cTn id="52" presetID="12" presetClass="entr" presetSubtype="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16500"/>
                            </p:stCondLst>
                            <p:childTnLst>
                              <p:par>
                                <p:cTn id="57" presetID="12" presetClass="entr" presetSubtype="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18000"/>
                            </p:stCondLst>
                            <p:childTnLst>
                              <p:par>
                                <p:cTn id="62" presetID="12" presetClass="entr" presetSubtype="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19500"/>
                            </p:stCondLst>
                            <p:childTnLst>
                              <p:par>
                                <p:cTn id="67" presetID="12" presetClass="entr" presetSubtype="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 nodeType="afterGroup">
                            <p:stCondLst>
                              <p:cond delay="21000"/>
                            </p:stCondLst>
                            <p:childTnLst>
                              <p:par>
                                <p:cTn id="72" presetID="12" presetClass="entr" presetSubtype="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 autoUpdateAnimBg="0"/>
      <p:bldP spid="5" grpId="0" animBg="1" autoUpdateAnimBg="0"/>
      <p:bldP spid="24" grpId="0" animBg="1" autoUpdateAnimBg="0"/>
      <p:bldP spid="25" grpId="0" animBg="1" autoUpdateAnimBg="0"/>
      <p:bldP spid="26" grpId="0" animBg="1" autoUpdateAnimBg="0"/>
      <p:bldP spid="27" grpId="0" animBg="1" autoUpdateAnimBg="0"/>
      <p:bldP spid="28" grpId="0" animBg="1" autoUpdateAnimBg="0"/>
      <p:bldP spid="29" grpId="0" animBg="1" autoUpdateAnimBg="0"/>
      <p:bldP spid="30" grpId="0" animBg="1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4"/>
          <p:cNvSpPr>
            <a:spLocks noChangeArrowheads="1"/>
          </p:cNvSpPr>
          <p:nvPr/>
        </p:nvSpPr>
        <p:spPr bwMode="auto">
          <a:xfrm>
            <a:off x="1600200" y="228600"/>
            <a:ext cx="5638800" cy="914400"/>
          </a:xfrm>
          <a:prstGeom prst="bevel">
            <a:avLst>
              <a:gd name="adj" fmla="val 12500"/>
            </a:avLst>
          </a:prstGeom>
          <a:ln>
            <a:solidFill>
              <a:srgbClr val="FF0000"/>
            </a:solidFill>
            <a:headEnd/>
            <a:tailEnd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a-IR" dirty="0">
                <a:solidFill>
                  <a:schemeClr val="tx1">
                    <a:lumMod val="95000"/>
                    <a:lumOff val="5000"/>
                  </a:schemeClr>
                </a:solidFill>
                <a:cs typeface="B Titr" pitchFamily="2" charset="-78"/>
              </a:rPr>
              <a:t>روش اجرایی نگهداری تعمیرات</a:t>
            </a:r>
            <a:endParaRPr lang="ar-SA" dirty="0">
              <a:solidFill>
                <a:schemeClr val="tx1">
                  <a:lumMod val="95000"/>
                  <a:lumOff val="5000"/>
                </a:schemeClr>
              </a:solidFill>
              <a:cs typeface="B Titr" pitchFamily="2" charset="-78"/>
            </a:endParaRPr>
          </a:p>
        </p:txBody>
      </p:sp>
      <p:sp>
        <p:nvSpPr>
          <p:cNvPr id="6" name="Round Diagonal Corner Rectangle 5"/>
          <p:cNvSpPr/>
          <p:nvPr/>
        </p:nvSpPr>
        <p:spPr>
          <a:xfrm>
            <a:off x="533400" y="1752600"/>
            <a:ext cx="7162800" cy="4495800"/>
          </a:xfrm>
          <a:prstGeom prst="round2DiagRect">
            <a:avLst/>
          </a:prstGeom>
          <a:ln>
            <a:solidFill>
              <a:srgbClr val="FF000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a-IR"/>
          </a:p>
        </p:txBody>
      </p:sp>
      <p:sp>
        <p:nvSpPr>
          <p:cNvPr id="9220" name="TextBox 6"/>
          <p:cNvSpPr txBox="1">
            <a:spLocks noChangeArrowheads="1"/>
          </p:cNvSpPr>
          <p:nvPr/>
        </p:nvSpPr>
        <p:spPr bwMode="auto">
          <a:xfrm>
            <a:off x="685800" y="2057400"/>
            <a:ext cx="6858000" cy="314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9pPr>
          </a:lstStyle>
          <a:p>
            <a:pPr algn="r" rtl="1" eaLnBrk="1" hangingPunct="1"/>
            <a:r>
              <a:rPr lang="fa-IR"/>
              <a:t>   هدف:  </a:t>
            </a:r>
          </a:p>
          <a:p>
            <a:pPr algn="r" rtl="1" eaLnBrk="1" hangingPunct="1"/>
            <a:r>
              <a:rPr lang="fa-IR"/>
              <a:t> انجام فعاليتهاي نگهداري و تعميرات با جهت گيري برنامه ريزي شده، پيشگيرانه و پيش بينانه به منظور حصول اطمينان از سلامت تجهيزات و ماشين آلات در زمان بكارگيري و استمرار قابليت فرآيند ایزو   </a:t>
            </a:r>
          </a:p>
          <a:p>
            <a:pPr algn="r" rtl="1" eaLnBrk="1" hangingPunct="1"/>
            <a:endParaRPr lang="fa-IR"/>
          </a:p>
          <a:p>
            <a:pPr algn="r" rtl="1" eaLnBrk="1" hangingPunct="1"/>
            <a:r>
              <a:rPr lang="fa-IR"/>
              <a:t>دامنه كاربرد: </a:t>
            </a:r>
          </a:p>
          <a:p>
            <a:pPr algn="r" rtl="1" eaLnBrk="1" hangingPunct="1"/>
            <a:r>
              <a:rPr lang="fa-IR"/>
              <a:t>كليه ماشين آلات و تجهيزات توليدي</a:t>
            </a:r>
          </a:p>
          <a:p>
            <a:pPr algn="r" rtl="1" eaLnBrk="1" hangingPunct="1"/>
            <a:endParaRPr lang="fa-IR"/>
          </a:p>
          <a:p>
            <a:pPr algn="r" rtl="1" eaLnBrk="1" hangingPunct="1"/>
            <a:r>
              <a:rPr lang="fa-IR"/>
              <a:t>مسئوليت : </a:t>
            </a:r>
          </a:p>
          <a:p>
            <a:pPr algn="r" rtl="1" eaLnBrk="1" hangingPunct="1"/>
            <a:r>
              <a:rPr lang="fa-IR"/>
              <a:t>مسئوليت نگهداري و تعميرات ماشين آلات و تجهيزات  توليدي به عهده مسئول نگهداري و تعميرات  با نظارت  مدير كارخانه 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a-IR"/>
              <a:t>پروژه و پایان نامه مهندسی صنایع و مدیریت </a:t>
            </a:r>
            <a:r>
              <a:rPr lang="en-US"/>
              <a:t>telegram.me/ieproject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4"/>
          <p:cNvSpPr>
            <a:spLocks noChangeArrowheads="1"/>
          </p:cNvSpPr>
          <p:nvPr/>
        </p:nvSpPr>
        <p:spPr bwMode="auto">
          <a:xfrm>
            <a:off x="1600200" y="228600"/>
            <a:ext cx="5638800" cy="914400"/>
          </a:xfrm>
          <a:prstGeom prst="bevel">
            <a:avLst>
              <a:gd name="adj" fmla="val 12500"/>
            </a:avLst>
          </a:prstGeom>
          <a:ln>
            <a:solidFill>
              <a:srgbClr val="FF0000"/>
            </a:solidFill>
            <a:headEnd/>
            <a:tailEnd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a-IR" dirty="0">
                <a:solidFill>
                  <a:schemeClr val="tx1">
                    <a:lumMod val="95000"/>
                    <a:lumOff val="5000"/>
                  </a:schemeClr>
                </a:solidFill>
                <a:cs typeface="B Titr" pitchFamily="2" charset="-78"/>
              </a:rPr>
              <a:t>روش اجرایی نگهداری تعمیرات</a:t>
            </a:r>
            <a:endParaRPr lang="ar-SA" dirty="0">
              <a:solidFill>
                <a:schemeClr val="tx1">
                  <a:lumMod val="95000"/>
                  <a:lumOff val="5000"/>
                </a:schemeClr>
              </a:solidFill>
              <a:cs typeface="B Titr" pitchFamily="2" charset="-78"/>
            </a:endParaRPr>
          </a:p>
        </p:txBody>
      </p:sp>
      <p:sp>
        <p:nvSpPr>
          <p:cNvPr id="5" name="Pentagon 4"/>
          <p:cNvSpPr/>
          <p:nvPr/>
        </p:nvSpPr>
        <p:spPr>
          <a:xfrm rot="10800000">
            <a:off x="5664200" y="1447800"/>
            <a:ext cx="2286000" cy="839788"/>
          </a:xfrm>
          <a:prstGeom prst="homePlate">
            <a:avLst>
              <a:gd name="adj" fmla="val 45897"/>
            </a:avLst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a-IR"/>
          </a:p>
        </p:txBody>
      </p:sp>
      <p:sp>
        <p:nvSpPr>
          <p:cNvPr id="10244" name="TextBox 5"/>
          <p:cNvSpPr txBox="1">
            <a:spLocks noChangeArrowheads="1"/>
          </p:cNvSpPr>
          <p:nvPr/>
        </p:nvSpPr>
        <p:spPr bwMode="auto">
          <a:xfrm>
            <a:off x="6096000" y="1631950"/>
            <a:ext cx="1854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9pPr>
          </a:lstStyle>
          <a:p>
            <a:pPr algn="r" rtl="1" eaLnBrk="1" hangingPunct="1"/>
            <a:r>
              <a:rPr lang="fa-IR">
                <a:cs typeface="B Jadid" panose="00000700000000000000" pitchFamily="2" charset="-78"/>
              </a:rPr>
              <a:t>شرح روش اجرایی :</a:t>
            </a:r>
          </a:p>
        </p:txBody>
      </p:sp>
      <p:sp>
        <p:nvSpPr>
          <p:cNvPr id="7" name="Round Same Side Corner Rectangle 6"/>
          <p:cNvSpPr/>
          <p:nvPr/>
        </p:nvSpPr>
        <p:spPr>
          <a:xfrm>
            <a:off x="304800" y="2438400"/>
            <a:ext cx="7391400" cy="4038600"/>
          </a:xfrm>
          <a:prstGeom prst="round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a-IR"/>
          </a:p>
        </p:txBody>
      </p:sp>
      <p:sp>
        <p:nvSpPr>
          <p:cNvPr id="10246" name="TextBox 7"/>
          <p:cNvSpPr txBox="1">
            <a:spLocks noChangeArrowheads="1"/>
          </p:cNvSpPr>
          <p:nvPr/>
        </p:nvSpPr>
        <p:spPr bwMode="auto">
          <a:xfrm>
            <a:off x="304800" y="2971800"/>
            <a:ext cx="72390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B Yekan" panose="00000400000000000000" pitchFamily="2" charset="-78"/>
              </a:defRPr>
            </a:lvl9pPr>
          </a:lstStyle>
          <a:p>
            <a:pPr algn="r" rtl="1" eaLnBrk="1" hangingPunct="1"/>
            <a:r>
              <a:rPr lang="fa-IR"/>
              <a:t>1: مسئول نگهداري و تعميرات فهرست كليه ماشين آلات و تجهيزات توليدي را در فرم فهرست  ماشين آلات ثبت نموده </a:t>
            </a:r>
          </a:p>
          <a:p>
            <a:pPr algn="r" rtl="1" eaLnBrk="1" hangingPunct="1"/>
            <a:r>
              <a:rPr lang="fa-IR"/>
              <a:t> براي هريك از ماشين آلات فرم  شناسنامه ماشين آلات تكميل  مي نمايد.  </a:t>
            </a:r>
          </a:p>
        </p:txBody>
      </p:sp>
      <p:pic>
        <p:nvPicPr>
          <p:cNvPr id="10247" name="Picture 9" descr="D:\CLIPART\STANDARD\STDDIR4\PE01874_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4457700"/>
            <a:ext cx="236220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a-IR"/>
              <a:t>پروژه و پایان نامه مهندسی صنایع و مدیریت </a:t>
            </a:r>
            <a:r>
              <a:rPr lang="en-US"/>
              <a:t>telegram.me/ieproject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 autoUpdateAnimBg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Main">
      <a:majorFont>
        <a:latin typeface="Calibri"/>
        <a:ea typeface=""/>
        <a:cs typeface="B Yekan"/>
      </a:majorFont>
      <a:minorFont>
        <a:latin typeface="Calibri"/>
        <a:ea typeface=""/>
        <a:cs typeface="B Yeka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631</TotalTime>
  <Words>746</Words>
  <Application>Microsoft Office PowerPoint</Application>
  <PresentationFormat>On-screen Show (4:3)</PresentationFormat>
  <Paragraphs>122</Paragraphs>
  <Slides>24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7" baseType="lpstr">
      <vt:lpstr>Arial</vt:lpstr>
      <vt:lpstr>B Farnaz</vt:lpstr>
      <vt:lpstr>B Jadid</vt:lpstr>
      <vt:lpstr>B Mitra</vt:lpstr>
      <vt:lpstr>B Nazanin</vt:lpstr>
      <vt:lpstr>B Titr</vt:lpstr>
      <vt:lpstr>B Yekan</vt:lpstr>
      <vt:lpstr>Calibri</vt:lpstr>
      <vt:lpstr>Homa</vt:lpstr>
      <vt:lpstr>Tahoma</vt:lpstr>
      <vt:lpstr>Times New Roman</vt:lpstr>
      <vt:lpstr>Adjacency</vt:lpstr>
      <vt:lpstr>Clip</vt:lpstr>
      <vt:lpstr>PowerPoint Presentation</vt:lpstr>
      <vt:lpstr>معرفي سازمان بين المللي استاندارد</vt:lpstr>
      <vt:lpstr>الزامات مستند سازي iso9001 در ويرايش 2008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arefeh</dc:creator>
  <cp:lastModifiedBy>omid</cp:lastModifiedBy>
  <cp:revision>37</cp:revision>
  <dcterms:created xsi:type="dcterms:W3CDTF">2014-10-20T08:24:12Z</dcterms:created>
  <dcterms:modified xsi:type="dcterms:W3CDTF">2018-06-02T13:52:36Z</dcterms:modified>
</cp:coreProperties>
</file>