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75" r:id="rId14"/>
    <p:sldId id="277" r:id="rId15"/>
    <p:sldId id="276" r:id="rId16"/>
    <p:sldId id="268" r:id="rId17"/>
    <p:sldId id="271" r:id="rId18"/>
    <p:sldId id="269" r:id="rId19"/>
    <p:sldId id="273" r:id="rId20"/>
    <p:sldId id="270"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86"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8C2EA2D-2FE3-42AA-9201-F2697B42B4C4}" type="datetimeFigureOut">
              <a:rPr lang="en-US" smtClean="0"/>
              <a:t>1/23/2022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ECF5B0-5853-4458-A3FD-80818A12668C}"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C2EA2D-2FE3-42AA-9201-F2697B42B4C4}" type="datetimeFigureOut">
              <a:rPr lang="en-US" smtClean="0"/>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CF5B0-5853-4458-A3FD-80818A12668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AECF5B0-5853-4458-A3FD-80818A12668C}"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C2EA2D-2FE3-42AA-9201-F2697B42B4C4}" type="datetimeFigureOut">
              <a:rPr lang="en-US" smtClean="0"/>
              <a:t>1/23/2022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8C2EA2D-2FE3-42AA-9201-F2697B42B4C4}" type="datetimeFigureOut">
              <a:rPr lang="en-US" smtClean="0"/>
              <a:t>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AECF5B0-5853-4458-A3FD-80818A12668C}"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8C2EA2D-2FE3-42AA-9201-F2697B42B4C4}" type="datetimeFigureOut">
              <a:rPr lang="en-US" smtClean="0"/>
              <a:t>1/23/2022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ECF5B0-5853-4458-A3FD-80818A12668C}"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8C2EA2D-2FE3-42AA-9201-F2697B42B4C4}" type="datetimeFigureOut">
              <a:rPr lang="en-US" smtClean="0"/>
              <a:t>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ECF5B0-5853-4458-A3FD-80818A12668C}"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8C2EA2D-2FE3-42AA-9201-F2697B42B4C4}" type="datetimeFigureOut">
              <a:rPr lang="en-US" smtClean="0"/>
              <a:t>1/23/2022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AECF5B0-5853-4458-A3FD-80818A12668C}"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8C2EA2D-2FE3-42AA-9201-F2697B42B4C4}" type="datetimeFigureOut">
              <a:rPr lang="en-US" smtClean="0"/>
              <a:t>1/23/2022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AECF5B0-5853-4458-A3FD-80818A12668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8C2EA2D-2FE3-42AA-9201-F2697B42B4C4}" type="datetimeFigureOut">
              <a:rPr lang="en-US" smtClean="0"/>
              <a:t>1/23/2022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AECF5B0-5853-4458-A3FD-80818A12668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AECF5B0-5853-4458-A3FD-80818A12668C}"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8C2EA2D-2FE3-42AA-9201-F2697B42B4C4}" type="datetimeFigureOut">
              <a:rPr lang="en-US" smtClean="0"/>
              <a:t>1/23/2022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AECF5B0-5853-4458-A3FD-80818A12668C}"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8C2EA2D-2FE3-42AA-9201-F2697B42B4C4}" type="datetimeFigureOut">
              <a:rPr lang="en-US" smtClean="0"/>
              <a:t>1/23/2022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8C2EA2D-2FE3-42AA-9201-F2697B42B4C4}" type="datetimeFigureOut">
              <a:rPr lang="en-US" smtClean="0"/>
              <a:t>1/23/2022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AECF5B0-5853-4458-A3FD-80818A12668C}"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514600"/>
            <a:ext cx="8534400" cy="3810000"/>
          </a:xfrm>
        </p:spPr>
        <p:txBody>
          <a:bodyPr>
            <a:normAutofit/>
          </a:bodyPr>
          <a:lstStyle/>
          <a:p>
            <a:endParaRPr lang="fa-IR" sz="7200" dirty="0" smtClean="0">
              <a:solidFill>
                <a:schemeClr val="tx1"/>
              </a:solidFill>
              <a:cs typeface="B Titr" pitchFamily="2" charset="-78"/>
            </a:endParaRPr>
          </a:p>
          <a:p>
            <a:r>
              <a:rPr lang="fa-IR" sz="7200" dirty="0">
                <a:cs typeface="B Titr" pitchFamily="2" charset="-78"/>
              </a:rPr>
              <a:t>حس </a:t>
            </a:r>
            <a:r>
              <a:rPr lang="en-US" sz="7200" smtClean="0">
                <a:cs typeface="B Titr" pitchFamily="2" charset="-78"/>
              </a:rPr>
              <a:t> </a:t>
            </a:r>
            <a:r>
              <a:rPr lang="fa-IR" sz="7200" smtClean="0">
                <a:cs typeface="B Titr" pitchFamily="2" charset="-78"/>
              </a:rPr>
              <a:t>جسمی</a:t>
            </a:r>
            <a:r>
              <a:rPr lang="fa-IR" sz="7200" dirty="0">
                <a:cs typeface="B Titr" pitchFamily="2" charset="-78"/>
              </a:rPr>
              <a:t>، احشایی</a:t>
            </a:r>
            <a:endParaRPr lang="en-US" sz="7200" dirty="0">
              <a:solidFill>
                <a:schemeClr val="accent4">
                  <a:lumMod val="50000"/>
                </a:schemeClr>
              </a:solidFill>
              <a:cs typeface="B Titr" pitchFamily="2" charset="-78"/>
            </a:endParaRPr>
          </a:p>
        </p:txBody>
      </p:sp>
      <p:sp>
        <p:nvSpPr>
          <p:cNvPr id="2" name="Title 1"/>
          <p:cNvSpPr>
            <a:spLocks noGrp="1"/>
          </p:cNvSpPr>
          <p:nvPr>
            <p:ph type="ctrTitle"/>
          </p:nvPr>
        </p:nvSpPr>
        <p:spPr>
          <a:xfrm>
            <a:off x="228600" y="533400"/>
            <a:ext cx="8610600" cy="1828799"/>
          </a:xfrm>
        </p:spPr>
        <p:txBody>
          <a:bodyPr>
            <a:noAutofit/>
          </a:bodyPr>
          <a:lstStyle/>
          <a:p>
            <a:r>
              <a:rPr lang="fa-IR" sz="6000" i="1" dirty="0">
                <a:solidFill>
                  <a:srgbClr val="002060"/>
                </a:solidFill>
                <a:effectLst>
                  <a:outerShdw blurRad="38100" dist="38100" dir="2700000" algn="tl">
                    <a:srgbClr val="000000">
                      <a:alpha val="43137"/>
                    </a:srgbClr>
                  </a:outerShdw>
                </a:effectLst>
                <a:cs typeface="B Titr" pitchFamily="2" charset="-78"/>
              </a:rPr>
              <a:t>احساس و ادراک</a:t>
            </a:r>
            <a:r>
              <a:rPr lang="fa-IR" sz="6000" dirty="0">
                <a:solidFill>
                  <a:schemeClr val="tx1"/>
                </a:solidFill>
                <a:cs typeface="B Titr" pitchFamily="2" charset="-78"/>
              </a:rPr>
              <a:t/>
            </a:r>
            <a:br>
              <a:rPr lang="fa-IR" sz="6000" dirty="0">
                <a:solidFill>
                  <a:schemeClr val="tx1"/>
                </a:solidFill>
                <a:cs typeface="B Titr" pitchFamily="2" charset="-78"/>
              </a:rPr>
            </a:br>
            <a:endParaRPr lang="en-US" sz="6000" b="1" dirty="0"/>
          </a:p>
        </p:txBody>
      </p:sp>
    </p:spTree>
    <p:extLst>
      <p:ext uri="{BB962C8B-B14F-4D97-AF65-F5344CB8AC3E}">
        <p14:creationId xmlns:p14="http://schemas.microsoft.com/office/powerpoint/2010/main" val="3490586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4000" dirty="0">
                <a:cs typeface="B Titr" pitchFamily="2" charset="-78"/>
              </a:rPr>
              <a:t>چگونگی تجرب</a:t>
            </a:r>
            <a:r>
              <a:rPr lang="fa-IR" sz="4000" dirty="0">
                <a:cs typeface="B Titr" pitchFamily="2" charset="-78"/>
              </a:rPr>
              <a:t>ه </a:t>
            </a:r>
            <a:r>
              <a:rPr lang="ar-SA" sz="4000" dirty="0" smtClean="0">
                <a:cs typeface="B Titr" pitchFamily="2" charset="-78"/>
              </a:rPr>
              <a:t>درد</a:t>
            </a:r>
            <a:endParaRPr lang="en-US" sz="4000" dirty="0">
              <a:cs typeface="B Titr" pitchFamily="2" charset="-78"/>
            </a:endParaRPr>
          </a:p>
        </p:txBody>
      </p:sp>
      <p:sp>
        <p:nvSpPr>
          <p:cNvPr id="3" name="Content Placeholder 2"/>
          <p:cNvSpPr>
            <a:spLocks noGrp="1"/>
          </p:cNvSpPr>
          <p:nvPr>
            <p:ph sz="quarter" idx="1"/>
          </p:nvPr>
        </p:nvSpPr>
        <p:spPr>
          <a:xfrm>
            <a:off x="152400" y="1295400"/>
            <a:ext cx="8991600" cy="5562600"/>
          </a:xfrm>
        </p:spPr>
        <p:txBody>
          <a:bodyPr>
            <a:noAutofit/>
          </a:bodyPr>
          <a:lstStyle/>
          <a:p>
            <a:pPr marL="0" indent="0" algn="just" rtl="1">
              <a:buNone/>
            </a:pPr>
            <a:r>
              <a:rPr lang="ar-SA" sz="2800" dirty="0">
                <a:cs typeface="B Lotus" pitchFamily="2" charset="-78"/>
              </a:rPr>
              <a:t>نظریات مربوط به درد </a:t>
            </a:r>
            <a:r>
              <a:rPr lang="fa-IR" sz="2800" dirty="0">
                <a:cs typeface="B Lotus" pitchFamily="2" charset="-78"/>
              </a:rPr>
              <a:t>:</a:t>
            </a:r>
            <a:endParaRPr lang="en-US" sz="2800" dirty="0">
              <a:cs typeface="B Lotus" pitchFamily="2" charset="-78"/>
            </a:endParaRPr>
          </a:p>
          <a:p>
            <a:pPr algn="just" rtl="1"/>
            <a:r>
              <a:rPr lang="ar-SA" sz="2800" dirty="0" smtClean="0">
                <a:cs typeface="B Lotus" pitchFamily="2" charset="-78"/>
              </a:rPr>
              <a:t>نظریه </a:t>
            </a:r>
            <a:r>
              <a:rPr lang="ar-SA" sz="2800" dirty="0">
                <a:cs typeface="B Lotus" pitchFamily="2" charset="-78"/>
              </a:rPr>
              <a:t>اختصاصی: فرض میکند که برای انواع مختلف حس ها ، مانند درد، گرما، لمس و فشار گیرنده های حسی خاص وجود دارد. توصیف کلاسیک این نظریه توسط رنه دکارت </a:t>
            </a:r>
            <a:r>
              <a:rPr lang="fa-IR" sz="2800" dirty="0" smtClean="0">
                <a:cs typeface="B Lotus" pitchFamily="2" charset="-78"/>
              </a:rPr>
              <a:t>است و </a:t>
            </a:r>
            <a:r>
              <a:rPr lang="ar-SA" sz="2800" dirty="0" smtClean="0">
                <a:cs typeface="B Lotus" pitchFamily="2" charset="-78"/>
              </a:rPr>
              <a:t>طبق </a:t>
            </a:r>
            <a:r>
              <a:rPr lang="ar-SA" sz="2800" dirty="0">
                <a:cs typeface="B Lotus" pitchFamily="2" charset="-78"/>
              </a:rPr>
              <a:t>آن تجربه درد را با مکانیسم زنگ کلیسا مقایسه </a:t>
            </a:r>
            <a:r>
              <a:rPr lang="ar-SA" sz="2800" dirty="0" smtClean="0">
                <a:cs typeface="B Lotus" pitchFamily="2" charset="-78"/>
              </a:rPr>
              <a:t>کر</a:t>
            </a:r>
            <a:r>
              <a:rPr lang="fa-IR" sz="2800" dirty="0" smtClean="0">
                <a:cs typeface="B Lotus" pitchFamily="2" charset="-78"/>
              </a:rPr>
              <a:t>د.</a:t>
            </a:r>
            <a:r>
              <a:rPr lang="en-US" sz="2800" dirty="0" smtClean="0">
                <a:cs typeface="B Lotus" pitchFamily="2" charset="-78"/>
              </a:rPr>
              <a:t> </a:t>
            </a:r>
            <a:r>
              <a:rPr lang="ar-SA" sz="2800" dirty="0">
                <a:cs typeface="B Lotus" pitchFamily="2" charset="-78"/>
              </a:rPr>
              <a:t>براساس این نظریه وقتی فرد جراحتی را تجربه می کند، رشته مستقیمی پیامد های درد را به مغز منتقل می کند و سپس آژیر را به صدا در می آورد </a:t>
            </a:r>
            <a:r>
              <a:rPr lang="ar-SA" sz="2800" dirty="0" smtClean="0">
                <a:cs typeface="B Lotus" pitchFamily="2" charset="-78"/>
              </a:rPr>
              <a:t>بنابراین </a:t>
            </a:r>
            <a:r>
              <a:rPr lang="ar-SA" sz="2800" dirty="0">
                <a:cs typeface="B Lotus" pitchFamily="2" charset="-78"/>
              </a:rPr>
              <a:t>فرد درد را تجربه می </a:t>
            </a:r>
            <a:r>
              <a:rPr lang="ar-SA" sz="2800" dirty="0" smtClean="0">
                <a:cs typeface="B Lotus" pitchFamily="2" charset="-78"/>
              </a:rPr>
              <a:t>کند</a:t>
            </a:r>
            <a:r>
              <a:rPr lang="fa-IR" sz="2800" dirty="0">
                <a:cs typeface="B Lotus" pitchFamily="2" charset="-78"/>
              </a:rPr>
              <a:t>.</a:t>
            </a:r>
            <a:endParaRPr lang="en-US" sz="2800" dirty="0">
              <a:cs typeface="B Lotus" pitchFamily="2" charset="-78"/>
            </a:endParaRPr>
          </a:p>
          <a:p>
            <a:pPr algn="just" rtl="1"/>
            <a:r>
              <a:rPr lang="ar-SA" sz="2800" dirty="0" smtClean="0">
                <a:cs typeface="B Lotus" pitchFamily="2" charset="-78"/>
              </a:rPr>
              <a:t>نظریه </a:t>
            </a:r>
            <a:r>
              <a:rPr lang="ar-SA" sz="2800" dirty="0">
                <a:cs typeface="B Lotus" pitchFamily="2" charset="-78"/>
              </a:rPr>
              <a:t>الگو: درد را ناشی از تحریک دریافت شده از پایانه های عصبی میداند و فرض می کند تعیین کننده اصلی تشخیص درد، شدت تحریک است، تحریک اندک از پایانه های عصبی، لمس تلقی می شود و تحریک شدید تر به درد تعبیر می </a:t>
            </a:r>
            <a:r>
              <a:rPr lang="ar-SA" sz="2800" dirty="0" smtClean="0">
                <a:cs typeface="B Lotus" pitchFamily="2" charset="-78"/>
              </a:rPr>
              <a:t>شود</a:t>
            </a:r>
            <a:r>
              <a:rPr lang="fa-IR" sz="2800" dirty="0">
                <a:cs typeface="B Lotus" pitchFamily="2" charset="-78"/>
              </a:rPr>
              <a:t>.</a:t>
            </a:r>
            <a:endParaRPr lang="en-US" sz="2800" dirty="0" smtClean="0">
              <a:cs typeface="B Lotus" pitchFamily="2" charset="-78"/>
            </a:endParaRPr>
          </a:p>
          <a:p>
            <a:pPr algn="just" rtl="1"/>
            <a:r>
              <a:rPr lang="fa-IR" sz="2800" dirty="0" smtClean="0">
                <a:cs typeface="B Lotus" pitchFamily="2" charset="-78"/>
              </a:rPr>
              <a:t>نظریه کنترل دروازه درد</a:t>
            </a:r>
            <a:endParaRPr lang="en-US" sz="2800" dirty="0">
              <a:cs typeface="B Lotus" pitchFamily="2" charset="-78"/>
            </a:endParaRPr>
          </a:p>
        </p:txBody>
      </p:sp>
    </p:spTree>
    <p:extLst>
      <p:ext uri="{BB962C8B-B14F-4D97-AF65-F5344CB8AC3E}">
        <p14:creationId xmlns:p14="http://schemas.microsoft.com/office/powerpoint/2010/main" val="593848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4000" dirty="0">
                <a:cs typeface="B Titr" pitchFamily="2" charset="-78"/>
              </a:rPr>
              <a:t>محدودیت این نظریه </a:t>
            </a:r>
            <a:r>
              <a:rPr lang="ar-SA" sz="4000" dirty="0" smtClean="0">
                <a:cs typeface="B Titr" pitchFamily="2" charset="-78"/>
              </a:rPr>
              <a:t>ها</a:t>
            </a:r>
            <a:endParaRPr lang="en-US" sz="4000" dirty="0">
              <a:cs typeface="B Titr" pitchFamily="2" charset="-78"/>
            </a:endParaRPr>
          </a:p>
        </p:txBody>
      </p:sp>
      <p:sp>
        <p:nvSpPr>
          <p:cNvPr id="3" name="Content Placeholder 2"/>
          <p:cNvSpPr>
            <a:spLocks noGrp="1"/>
          </p:cNvSpPr>
          <p:nvPr>
            <p:ph sz="quarter" idx="1"/>
          </p:nvPr>
        </p:nvSpPr>
        <p:spPr/>
        <p:txBody>
          <a:bodyPr>
            <a:normAutofit/>
          </a:bodyPr>
          <a:lstStyle/>
          <a:p>
            <a:pPr lvl="0" algn="just" rtl="1"/>
            <a:r>
              <a:rPr lang="ar-SA" sz="2800" dirty="0">
                <a:cs typeface="B Lotus" pitchFamily="2" charset="-78"/>
              </a:rPr>
              <a:t>ممکن است افراد بدون هیچ آسیب بافتی درد را تجربه کنند</a:t>
            </a:r>
            <a:r>
              <a:rPr lang="fa-IR" sz="2800" dirty="0">
                <a:cs typeface="B Lotus" pitchFamily="2" charset="-78"/>
              </a:rPr>
              <a:t>. </a:t>
            </a:r>
            <a:r>
              <a:rPr lang="ar-SA" sz="2800" dirty="0">
                <a:cs typeface="B Lotus" pitchFamily="2" charset="-78"/>
              </a:rPr>
              <a:t>درد عضو خیالی که اغلب به صورت سوزش شدید یا گرفتگی عضله تجربه می شود، تجربه احساس درد در عضوی است که قبلا قطع شده است و چون این عضو وجود ندارد، چنین دردی نمی تواند صرفا مبنایی جسمی داشته باشد</a:t>
            </a:r>
            <a:r>
              <a:rPr lang="ar-SA" sz="2800" dirty="0" smtClean="0">
                <a:cs typeface="B Lotus" pitchFamily="2" charset="-78"/>
              </a:rPr>
              <a:t>.</a:t>
            </a:r>
            <a:endParaRPr lang="fa-IR" sz="2800" dirty="0" smtClean="0">
              <a:cs typeface="B Lotus" pitchFamily="2" charset="-78"/>
            </a:endParaRPr>
          </a:p>
          <a:p>
            <a:pPr lvl="0" algn="just" rtl="1"/>
            <a:r>
              <a:rPr lang="en-US" sz="2800" dirty="0" smtClean="0">
                <a:cs typeface="B Lotus" pitchFamily="2" charset="-78"/>
              </a:rPr>
              <a:t> </a:t>
            </a:r>
            <a:r>
              <a:rPr lang="ar-SA" sz="2800" dirty="0">
                <a:cs typeface="B Lotus" pitchFamily="2" charset="-78"/>
              </a:rPr>
              <a:t>افراد ممکن است دچار </a:t>
            </a:r>
            <a:r>
              <a:rPr lang="fa-IR" sz="2800" dirty="0" smtClean="0">
                <a:cs typeface="B Lotus" pitchFamily="2" charset="-78"/>
              </a:rPr>
              <a:t>آ</a:t>
            </a:r>
            <a:r>
              <a:rPr lang="ar-SA" sz="2800" dirty="0" smtClean="0">
                <a:cs typeface="B Lotus" pitchFamily="2" charset="-78"/>
              </a:rPr>
              <a:t>سیب </a:t>
            </a:r>
            <a:r>
              <a:rPr lang="ar-SA" sz="2800" dirty="0">
                <a:cs typeface="B Lotus" pitchFamily="2" charset="-78"/>
              </a:rPr>
              <a:t>بافتی باشند ولی دردی را تجربه نکنند مثل جراحت ورزشکاران که ممکن است تا مدت ها دردی را حس </a:t>
            </a:r>
            <a:r>
              <a:rPr lang="ar-SA" sz="2800" dirty="0" smtClean="0">
                <a:cs typeface="B Lotus" pitchFamily="2" charset="-78"/>
              </a:rPr>
              <a:t>نکنند</a:t>
            </a:r>
            <a:r>
              <a:rPr lang="fa-IR" sz="2800" dirty="0" smtClean="0">
                <a:cs typeface="B Lotus" pitchFamily="2" charset="-78"/>
              </a:rPr>
              <a:t>.</a:t>
            </a:r>
          </a:p>
          <a:p>
            <a:pPr lvl="0" algn="just" rtl="1"/>
            <a:r>
              <a:rPr lang="ar-SA" sz="2800" dirty="0" smtClean="0">
                <a:cs typeface="B Lotus" pitchFamily="2" charset="-78"/>
              </a:rPr>
              <a:t>طبق </a:t>
            </a:r>
            <a:r>
              <a:rPr lang="ar-SA" sz="2800" dirty="0">
                <a:cs typeface="B Lotus" pitchFamily="2" charset="-78"/>
              </a:rPr>
              <a:t>شواهد بسیار، ارتباط بین تحریک فیزیولوژیکی و تجربه نشانه های جسمی، مستقیم نیست بنابراین نقش عوامل روانی بر تجربه درد، هم در نظریه اختصاصی و هم نظریه الگو نادیده گرفته شده </a:t>
            </a:r>
            <a:r>
              <a:rPr lang="ar-SA" sz="2800" dirty="0" smtClean="0">
                <a:cs typeface="B Lotus" pitchFamily="2" charset="-78"/>
              </a:rPr>
              <a:t>است</a:t>
            </a:r>
            <a:r>
              <a:rPr lang="fa-IR" sz="2800" dirty="0">
                <a:cs typeface="B Lotus" pitchFamily="2" charset="-78"/>
              </a:rPr>
              <a:t>.</a:t>
            </a:r>
            <a:endParaRPr lang="en-US" sz="2800" dirty="0">
              <a:cs typeface="B Lotus" pitchFamily="2" charset="-78"/>
            </a:endParaRPr>
          </a:p>
          <a:p>
            <a:pPr marL="0" indent="0" algn="just" rtl="1">
              <a:buNone/>
            </a:pPr>
            <a:endParaRPr lang="en-US" sz="2800" dirty="0">
              <a:cs typeface="B Lotus" pitchFamily="2" charset="-78"/>
            </a:endParaRPr>
          </a:p>
        </p:txBody>
      </p:sp>
    </p:spTree>
    <p:extLst>
      <p:ext uri="{BB962C8B-B14F-4D97-AF65-F5344CB8AC3E}">
        <p14:creationId xmlns:p14="http://schemas.microsoft.com/office/powerpoint/2010/main" val="3541117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dirty="0">
                <a:cs typeface="B Titr" pitchFamily="2" charset="-78"/>
              </a:rPr>
              <a:t>نظریه کنترل دروازه درد</a:t>
            </a:r>
            <a:endParaRPr lang="en-US" sz="4000" dirty="0">
              <a:cs typeface="B Titr" pitchFamily="2" charset="-78"/>
            </a:endParaRPr>
          </a:p>
        </p:txBody>
      </p:sp>
      <p:sp>
        <p:nvSpPr>
          <p:cNvPr id="3" name="Content Placeholder 2"/>
          <p:cNvSpPr>
            <a:spLocks noGrp="1"/>
          </p:cNvSpPr>
          <p:nvPr>
            <p:ph sz="quarter" idx="1"/>
          </p:nvPr>
        </p:nvSpPr>
        <p:spPr/>
        <p:txBody>
          <a:bodyPr>
            <a:normAutofit/>
          </a:bodyPr>
          <a:lstStyle/>
          <a:p>
            <a:pPr marL="0" indent="0" algn="just" rtl="1">
              <a:buNone/>
            </a:pPr>
            <a:r>
              <a:rPr lang="fa-IR" sz="3200" dirty="0" smtClean="0">
                <a:cs typeface="B Lotus" pitchFamily="2" charset="-78"/>
              </a:rPr>
              <a:t>این </a:t>
            </a:r>
            <a:r>
              <a:rPr lang="ar-SA" sz="3200" dirty="0" smtClean="0">
                <a:cs typeface="B Lotus" pitchFamily="2" charset="-78"/>
              </a:rPr>
              <a:t>نظریه تلاش </a:t>
            </a:r>
            <a:r>
              <a:rPr lang="ar-SA" sz="3200" dirty="0">
                <a:cs typeface="B Lotus" pitchFamily="2" charset="-78"/>
              </a:rPr>
              <a:t>می کند محدودیت های نظریه های پیشین را با توجه به نقش عوامل روانی در تجربه درد اصلاح کند. </a:t>
            </a:r>
            <a:endParaRPr lang="fa-IR" sz="3200" dirty="0" smtClean="0">
              <a:cs typeface="B Lotus" pitchFamily="2" charset="-78"/>
            </a:endParaRPr>
          </a:p>
          <a:p>
            <a:pPr marL="0" indent="0" algn="just" rtl="1">
              <a:buNone/>
            </a:pPr>
            <a:r>
              <a:rPr lang="fa-IR" sz="3200" dirty="0" smtClean="0">
                <a:cs typeface="B Lotus" pitchFamily="2" charset="-78"/>
              </a:rPr>
              <a:t>بر اساس این نظریه، یک دروازه عصبی قابل باز و بسته شدن وجود دارد که علائم درد را پیش از رسیدن به مغز تنظیم می کند.</a:t>
            </a:r>
          </a:p>
          <a:p>
            <a:pPr marL="0" indent="0" algn="just" rtl="1">
              <a:buNone/>
            </a:pPr>
            <a:r>
              <a:rPr lang="fa-IR" sz="3200" dirty="0" smtClean="0">
                <a:cs typeface="B Lotus" pitchFamily="2" charset="-78"/>
              </a:rPr>
              <a:t>جایگاه ساز و کار دروازه ای، در طناب نخاعی و بخصوص در مایع ژلاتینی شاخ های پشتی است که بخشی از ماده خاکستری است که در طول مغز نخاع تداوم دارد.</a:t>
            </a:r>
            <a:endParaRPr lang="fa-IR" sz="3200" dirty="0">
              <a:cs typeface="B Lotus" pitchFamily="2" charset="-78"/>
            </a:endParaRPr>
          </a:p>
          <a:p>
            <a:pPr algn="just" rtl="1"/>
            <a:endParaRPr lang="en-US" sz="3200" dirty="0">
              <a:cs typeface="B Lotus" pitchFamily="2" charset="-78"/>
            </a:endParaRPr>
          </a:p>
        </p:txBody>
      </p:sp>
    </p:spTree>
    <p:extLst>
      <p:ext uri="{BB962C8B-B14F-4D97-AF65-F5344CB8AC3E}">
        <p14:creationId xmlns:p14="http://schemas.microsoft.com/office/powerpoint/2010/main" val="51886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dirty="0">
                <a:cs typeface="B Titr" pitchFamily="2" charset="-78"/>
              </a:rPr>
              <a:t>نظریه کنترل دروازه درد</a:t>
            </a:r>
            <a:endParaRPr lang="en-US" sz="4000" dirty="0">
              <a:cs typeface="B Titr" pitchFamily="2" charset="-78"/>
            </a:endParaRPr>
          </a:p>
        </p:txBody>
      </p:sp>
      <p:sp>
        <p:nvSpPr>
          <p:cNvPr id="3" name="Content Placeholder 2"/>
          <p:cNvSpPr>
            <a:spLocks noGrp="1"/>
          </p:cNvSpPr>
          <p:nvPr>
            <p:ph sz="quarter" idx="1"/>
          </p:nvPr>
        </p:nvSpPr>
        <p:spPr/>
        <p:txBody>
          <a:bodyPr>
            <a:normAutofit/>
          </a:bodyPr>
          <a:lstStyle/>
          <a:p>
            <a:pPr marL="0" indent="0" algn="just" rtl="1">
              <a:buNone/>
            </a:pPr>
            <a:r>
              <a:rPr lang="ar-SA" sz="3200" dirty="0" smtClean="0">
                <a:cs typeface="B Lotus" pitchFamily="2" charset="-78"/>
              </a:rPr>
              <a:t>طبق </a:t>
            </a:r>
            <a:r>
              <a:rPr lang="ar-SA" sz="3200" dirty="0">
                <a:cs typeface="B Lotus" pitchFamily="2" charset="-78"/>
              </a:rPr>
              <a:t>این نظریه، وقتی بافت بدن آسیب می بیند، در ناحیه آسیب دیده، تکانه هایی به بخش خاصی از شاخ پشتی نخاع به نام جسم ژلاتینی ارسال می شود. بعضی رشته های عصبی، مانند رشته های دلتا </a:t>
            </a:r>
            <a:r>
              <a:rPr lang="en-US" sz="3200" dirty="0">
                <a:cs typeface="B Lotus" pitchFamily="2" charset="-78"/>
              </a:rPr>
              <a:t>A</a:t>
            </a:r>
            <a:r>
              <a:rPr lang="fa-IR" sz="3200" dirty="0">
                <a:cs typeface="B Lotus" pitchFamily="2" charset="-78"/>
              </a:rPr>
              <a:t> ، نازک و میلین دار هستند (یعنی با ماده چربی که نقش عایق دارد، پوشیده شده اند) و درنتیجه اطلاعات را خیلی سریع منتقل می کنند. این رشته ها احساس درد تیز، موضعی و واضح را منتقل می کنند. رشته های عصبی دیگر، یعنی رشته های </a:t>
            </a:r>
            <a:r>
              <a:rPr lang="en-US" sz="3200" dirty="0">
                <a:cs typeface="B Lotus" pitchFamily="2" charset="-78"/>
              </a:rPr>
              <a:t>C</a:t>
            </a:r>
            <a:r>
              <a:rPr lang="fa-IR" sz="3200" dirty="0">
                <a:cs typeface="B Lotus" pitchFamily="2" charset="-78"/>
              </a:rPr>
              <a:t> میلین ندارند و با آهستگی زیادی احساس درد کند، منتشر و مبهم را منتقل می کنند.</a:t>
            </a:r>
            <a:endParaRPr lang="en-US" sz="3200" dirty="0">
              <a:cs typeface="B Lotus" pitchFamily="2" charset="-78"/>
            </a:endParaRPr>
          </a:p>
          <a:p>
            <a:pPr algn="just" rtl="1"/>
            <a:endParaRPr lang="en-US" sz="3200" dirty="0">
              <a:cs typeface="B Lotus" pitchFamily="2" charset="-78"/>
            </a:endParaRPr>
          </a:p>
        </p:txBody>
      </p:sp>
    </p:spTree>
    <p:extLst>
      <p:ext uri="{BB962C8B-B14F-4D97-AF65-F5344CB8AC3E}">
        <p14:creationId xmlns:p14="http://schemas.microsoft.com/office/powerpoint/2010/main" val="4269516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itchFamily="2" charset="-78"/>
              </a:rPr>
              <a:t>چه چیز باز و بسته شدن دروازه را کنترل میکند؟</a:t>
            </a:r>
            <a:endParaRPr lang="en-US" dirty="0">
              <a:cs typeface="B Titr" pitchFamily="2" charset="-78"/>
            </a:endParaRPr>
          </a:p>
        </p:txBody>
      </p:sp>
      <p:sp>
        <p:nvSpPr>
          <p:cNvPr id="3" name="Content Placeholder 2"/>
          <p:cNvSpPr>
            <a:spLocks noGrp="1"/>
          </p:cNvSpPr>
          <p:nvPr>
            <p:ph sz="quarter" idx="1"/>
          </p:nvPr>
        </p:nvSpPr>
        <p:spPr/>
        <p:txBody>
          <a:bodyPr>
            <a:normAutofit/>
          </a:bodyPr>
          <a:lstStyle/>
          <a:p>
            <a:pPr algn="r" rtl="1"/>
            <a:r>
              <a:rPr lang="fa-IR" sz="3200" dirty="0" smtClean="0">
                <a:cs typeface="B Lotus" pitchFamily="2" charset="-78"/>
              </a:rPr>
              <a:t>میزان فعالیت رشته های آورنده درد</a:t>
            </a:r>
          </a:p>
          <a:p>
            <a:pPr algn="r" rtl="1"/>
            <a:endParaRPr lang="fa-IR" sz="3200" dirty="0">
              <a:cs typeface="B Lotus" pitchFamily="2" charset="-78"/>
            </a:endParaRPr>
          </a:p>
          <a:p>
            <a:pPr algn="r" rtl="1"/>
            <a:r>
              <a:rPr lang="fa-IR" sz="3200" dirty="0">
                <a:cs typeface="B Lotus" pitchFamily="2" charset="-78"/>
              </a:rPr>
              <a:t>میزان فعالیت رشته </a:t>
            </a:r>
            <a:r>
              <a:rPr lang="fa-IR" sz="3200" dirty="0" smtClean="0">
                <a:cs typeface="B Lotus" pitchFamily="2" charset="-78"/>
              </a:rPr>
              <a:t>های محیطی دیگر</a:t>
            </a:r>
          </a:p>
          <a:p>
            <a:pPr algn="r" rtl="1"/>
            <a:endParaRPr lang="fa-IR" sz="3200" dirty="0">
              <a:cs typeface="B Lotus" pitchFamily="2" charset="-78"/>
            </a:endParaRPr>
          </a:p>
          <a:p>
            <a:pPr algn="r" rtl="1"/>
            <a:r>
              <a:rPr lang="fa-IR" sz="3200" dirty="0" smtClean="0">
                <a:cs typeface="B Lotus" pitchFamily="2" charset="-78"/>
              </a:rPr>
              <a:t>فرمان هایی که از مغز می رسند</a:t>
            </a:r>
            <a:endParaRPr lang="en-US" sz="3200" dirty="0">
              <a:cs typeface="B Lotus" pitchFamily="2" charset="-78"/>
            </a:endParaRPr>
          </a:p>
        </p:txBody>
      </p:sp>
    </p:spTree>
    <p:extLst>
      <p:ext uri="{BB962C8B-B14F-4D97-AF65-F5344CB8AC3E}">
        <p14:creationId xmlns:p14="http://schemas.microsoft.com/office/powerpoint/2010/main" val="2416108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2176"/>
            <a:ext cx="8991600" cy="6855823"/>
          </a:xfrm>
        </p:spPr>
      </p:pic>
    </p:spTree>
    <p:extLst>
      <p:ext uri="{BB962C8B-B14F-4D97-AF65-F5344CB8AC3E}">
        <p14:creationId xmlns:p14="http://schemas.microsoft.com/office/powerpoint/2010/main" val="2862507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dirty="0">
                <a:cs typeface="B Titr" pitchFamily="2" charset="-78"/>
              </a:rPr>
              <a:t>نظریه کنترل دروازه درد</a:t>
            </a:r>
            <a:endParaRPr lang="en-US" sz="4000" dirty="0">
              <a:cs typeface="B Titr" pitchFamily="2" charset="-78"/>
            </a:endParaRPr>
          </a:p>
        </p:txBody>
      </p:sp>
      <p:sp>
        <p:nvSpPr>
          <p:cNvPr id="3" name="Content Placeholder 2"/>
          <p:cNvSpPr>
            <a:spLocks noGrp="1"/>
          </p:cNvSpPr>
          <p:nvPr>
            <p:ph sz="quarter" idx="1"/>
          </p:nvPr>
        </p:nvSpPr>
        <p:spPr/>
        <p:txBody>
          <a:bodyPr>
            <a:noAutofit/>
          </a:bodyPr>
          <a:lstStyle/>
          <a:p>
            <a:pPr marL="0" indent="0" algn="just" rtl="1">
              <a:buNone/>
            </a:pPr>
            <a:r>
              <a:rPr lang="ar-SA" sz="3200" dirty="0">
                <a:cs typeface="B Lotus" pitchFamily="2" charset="-78"/>
              </a:rPr>
              <a:t>با رسیدن این تکانه های عصبی به جسم ژلاتینی یکی از این دو حالت رخ می دهد</a:t>
            </a:r>
            <a:r>
              <a:rPr lang="fa-IR" sz="3200" dirty="0">
                <a:cs typeface="B Lotus" pitchFamily="2" charset="-78"/>
              </a:rPr>
              <a:t>: </a:t>
            </a:r>
            <a:endParaRPr lang="en-US" sz="3200" dirty="0">
              <a:cs typeface="B Lotus" pitchFamily="2" charset="-78"/>
            </a:endParaRPr>
          </a:p>
          <a:p>
            <a:pPr algn="just" rtl="1"/>
            <a:r>
              <a:rPr lang="fa-IR" sz="3200" dirty="0" smtClean="0">
                <a:cs typeface="B Lotus" pitchFamily="2" charset="-78"/>
              </a:rPr>
              <a:t>اگر </a:t>
            </a:r>
            <a:r>
              <a:rPr lang="ar-SA" sz="3200" dirty="0">
                <a:cs typeface="B Lotus" pitchFamily="2" charset="-78"/>
              </a:rPr>
              <a:t>احساس درد به اندازه کافی شدید باشد تکانه های عصبی به طرف تمام مسیر های منتهی به مغز ارسال می شوند</a:t>
            </a:r>
            <a:r>
              <a:rPr lang="fa-IR" sz="3200" dirty="0">
                <a:cs typeface="B Lotus" pitchFamily="2" charset="-78"/>
              </a:rPr>
              <a:t>، جایی که به عنوان درد تجربه می شوند. هر چه پیام های بیشتری به مغز برسد، شخص بیشتر احساس درد می کند.</a:t>
            </a:r>
            <a:endParaRPr lang="en-US" sz="3200" dirty="0">
              <a:cs typeface="B Lotus" pitchFamily="2" charset="-78"/>
            </a:endParaRPr>
          </a:p>
          <a:p>
            <a:pPr algn="just" rtl="1"/>
            <a:r>
              <a:rPr lang="fa-IR" sz="3200" dirty="0" smtClean="0">
                <a:cs typeface="B Lotus" pitchFamily="2" charset="-78"/>
              </a:rPr>
              <a:t>همچنین </a:t>
            </a:r>
            <a:r>
              <a:rPr lang="fa-IR" sz="3200" dirty="0">
                <a:cs typeface="B Lotus" pitchFamily="2" charset="-78"/>
              </a:rPr>
              <a:t>این پیام ها به قشر تنی مغز می روند که در این حالت معمولا شخص تشخیص میدهد دقیقا در چه قسمتی از بدن، درد را تجربه می کند</a:t>
            </a:r>
            <a:r>
              <a:rPr lang="fa-IR" sz="3200" dirty="0" smtClean="0">
                <a:cs typeface="B Lotus" pitchFamily="2" charset="-78"/>
              </a:rPr>
              <a:t>.</a:t>
            </a:r>
            <a:endParaRPr lang="en-US" sz="3200" dirty="0">
              <a:cs typeface="B Lotus" pitchFamily="2" charset="-78"/>
            </a:endParaRPr>
          </a:p>
        </p:txBody>
      </p:sp>
    </p:spTree>
    <p:extLst>
      <p:ext uri="{BB962C8B-B14F-4D97-AF65-F5344CB8AC3E}">
        <p14:creationId xmlns:p14="http://schemas.microsoft.com/office/powerpoint/2010/main" val="1514597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dirty="0">
                <a:cs typeface="B Titr" pitchFamily="2" charset="-78"/>
              </a:rPr>
              <a:t>نظریه کنترل دروازه درد</a:t>
            </a:r>
            <a:endParaRPr lang="en-US" sz="4000" dirty="0">
              <a:cs typeface="B Titr" pitchFamily="2" charset="-78"/>
            </a:endParaRPr>
          </a:p>
        </p:txBody>
      </p:sp>
      <p:sp>
        <p:nvSpPr>
          <p:cNvPr id="3" name="Content Placeholder 2"/>
          <p:cNvSpPr>
            <a:spLocks noGrp="1"/>
          </p:cNvSpPr>
          <p:nvPr>
            <p:ph sz="quarter" idx="1"/>
          </p:nvPr>
        </p:nvSpPr>
        <p:spPr/>
        <p:txBody>
          <a:bodyPr>
            <a:normAutofit/>
          </a:bodyPr>
          <a:lstStyle/>
          <a:p>
            <a:pPr marL="0" indent="0" algn="just" rtl="1">
              <a:buNone/>
            </a:pPr>
            <a:r>
              <a:rPr lang="ar-SA" sz="2800" dirty="0" smtClean="0">
                <a:cs typeface="B Lotus" pitchFamily="2" charset="-78"/>
              </a:rPr>
              <a:t>با </a:t>
            </a:r>
            <a:r>
              <a:rPr lang="ar-SA" sz="2800" dirty="0">
                <a:cs typeface="B Lotus" pitchFamily="2" charset="-78"/>
              </a:rPr>
              <a:t>وجود این، طبق نظریه کنترل دروازه، رشته های عصبی نمی توانند همه پیام های درد را با موفقیت به مغز منتقل کنند. این نظریه فرض می کند دروازه ای در جسم ژلاتینی به تکانه های درد اجازه رفتن به مغز را می دهد یا مانع پیشروی آن ها به سمت مغز می شود. هر حس رقیبی که افزایش دهنده تحریک موضع درد بالقوه باشد، می تواند مانع انتقال حس درد شود یا دروازه را ببندد. به همین دلیل مالش دادن گرفتگی پا، یا گذاشتن یخ روی قوزک پیچ خورده ممکن است درد را کاهش دهد. این نوع تحریک، رشته های عصبی قطور بتا </a:t>
            </a:r>
            <a:r>
              <a:rPr lang="en-US" sz="2800" dirty="0">
                <a:cs typeface="B Lotus" pitchFamily="2" charset="-78"/>
              </a:rPr>
              <a:t>A</a:t>
            </a:r>
            <a:r>
              <a:rPr lang="fa-IR" sz="2800" dirty="0">
                <a:cs typeface="B Lotus" pitchFamily="2" charset="-78"/>
              </a:rPr>
              <a:t> را که مسئول کاهش درد از طریق بستن دروازه هستند، فعال می کند.</a:t>
            </a:r>
            <a:endParaRPr lang="en-US" sz="2800" dirty="0">
              <a:cs typeface="B Lotus" pitchFamily="2" charset="-78"/>
            </a:endParaRPr>
          </a:p>
          <a:p>
            <a:pPr algn="just"/>
            <a:endParaRPr lang="en-US" sz="2800" dirty="0">
              <a:cs typeface="B Lotus" pitchFamily="2" charset="-78"/>
            </a:endParaRPr>
          </a:p>
        </p:txBody>
      </p:sp>
    </p:spTree>
    <p:extLst>
      <p:ext uri="{BB962C8B-B14F-4D97-AF65-F5344CB8AC3E}">
        <p14:creationId xmlns:p14="http://schemas.microsoft.com/office/powerpoint/2010/main" val="3943630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dirty="0">
                <a:cs typeface="B Titr" pitchFamily="2" charset="-78"/>
              </a:rPr>
              <a:t>نظریه کنترل دروازه درد</a:t>
            </a:r>
            <a:endParaRPr lang="en-US" sz="4000" dirty="0">
              <a:cs typeface="B Titr" pitchFamily="2" charset="-78"/>
            </a:endParaRPr>
          </a:p>
        </p:txBody>
      </p:sp>
      <p:sp>
        <p:nvSpPr>
          <p:cNvPr id="3" name="Content Placeholder 2"/>
          <p:cNvSpPr>
            <a:spLocks noGrp="1"/>
          </p:cNvSpPr>
          <p:nvPr>
            <p:ph sz="quarter" idx="1"/>
          </p:nvPr>
        </p:nvSpPr>
        <p:spPr>
          <a:xfrm>
            <a:off x="301752" y="1752600"/>
            <a:ext cx="8503920" cy="4346448"/>
          </a:xfrm>
        </p:spPr>
        <p:txBody>
          <a:bodyPr>
            <a:noAutofit/>
          </a:bodyPr>
          <a:lstStyle/>
          <a:p>
            <a:pPr marL="0" indent="0" algn="just" rtl="1">
              <a:buNone/>
            </a:pPr>
            <a:r>
              <a:rPr lang="ar-SA" sz="2800" dirty="0">
                <a:cs typeface="B Lotus" pitchFamily="2" charset="-78"/>
              </a:rPr>
              <a:t>مغز می تواند با ارسال پیام هایی به نخاع، باز یا بسته بودن دروازه را کنترل کند بخصوص مکانیسم کنترل مرکزی بر میزان اطلاعات انتقالی از مغز به نخاع تاثیر می گذارند مثلا وقتی فرد احساس اضطراب یا وحشت دارد مغز دروازه را باز می کند و در نتیجه توان تجربه درد را افزایش می دهد یا وقتی حواس فرد پرت می شود و یا در حالت آرمیدگی قرار می گیرد مغز دروازه را می بندد در نتیجه احتمال تجربه درد را کاهش می دهد به همین دلیل ممکن است شخص حادثه دردناکی را تجربه کند اما بلافاصله درد را آگاهانه حس </a:t>
            </a:r>
            <a:r>
              <a:rPr lang="ar-SA" sz="2800" dirty="0" smtClean="0">
                <a:cs typeface="B Lotus" pitchFamily="2" charset="-78"/>
              </a:rPr>
              <a:t>نکند</a:t>
            </a:r>
            <a:r>
              <a:rPr lang="fa-IR" sz="2800" dirty="0" smtClean="0">
                <a:cs typeface="B Lotus" pitchFamily="2" charset="-78"/>
              </a:rPr>
              <a:t>.</a:t>
            </a:r>
          </a:p>
          <a:p>
            <a:pPr marL="0" indent="0" algn="just" rtl="1">
              <a:buNone/>
            </a:pPr>
            <a:r>
              <a:rPr lang="ar-SA" sz="2800" dirty="0">
                <a:cs typeface="B Lotus" pitchFamily="2" charset="-78"/>
              </a:rPr>
              <a:t>این امر یکی از تبیین های تاثیر هیپنوتیزم بر کاهش درد است؛ هیپنوتیزم ممکن است مغز را تحریک کند تا دروازه را ببندد.</a:t>
            </a:r>
            <a:endParaRPr lang="en-US" sz="2800" dirty="0">
              <a:cs typeface="B Lotus" pitchFamily="2" charset="-78"/>
            </a:endParaRPr>
          </a:p>
          <a:p>
            <a:pPr marL="0" indent="0" algn="just" rtl="1">
              <a:buNone/>
            </a:pPr>
            <a:endParaRPr lang="en-US" sz="2800" dirty="0">
              <a:cs typeface="B Lotus" pitchFamily="2" charset="-78"/>
            </a:endParaRPr>
          </a:p>
        </p:txBody>
      </p:sp>
    </p:spTree>
    <p:extLst>
      <p:ext uri="{BB962C8B-B14F-4D97-AF65-F5344CB8AC3E}">
        <p14:creationId xmlns:p14="http://schemas.microsoft.com/office/powerpoint/2010/main" val="1708386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000" dirty="0">
                <a:cs typeface="B Titr" pitchFamily="2" charset="-78"/>
              </a:rPr>
              <a:t>نظریه کنترل دروازه درد</a:t>
            </a:r>
            <a:endParaRPr lang="en-US" sz="4000" dirty="0">
              <a:cs typeface="B Titr" pitchFamily="2" charset="-78"/>
            </a:endParaRPr>
          </a:p>
        </p:txBody>
      </p:sp>
      <p:sp>
        <p:nvSpPr>
          <p:cNvPr id="3" name="Content Placeholder 2"/>
          <p:cNvSpPr>
            <a:spLocks noGrp="1"/>
          </p:cNvSpPr>
          <p:nvPr>
            <p:ph sz="quarter" idx="1"/>
          </p:nvPr>
        </p:nvSpPr>
        <p:spPr>
          <a:xfrm>
            <a:off x="301752" y="1752600"/>
            <a:ext cx="8503920" cy="4346448"/>
          </a:xfrm>
        </p:spPr>
        <p:txBody>
          <a:bodyPr>
            <a:noAutofit/>
          </a:bodyPr>
          <a:lstStyle/>
          <a:p>
            <a:pPr marL="0" indent="0" algn="just" rtl="1">
              <a:buNone/>
            </a:pPr>
            <a:r>
              <a:rPr lang="ar-SA" sz="2800" dirty="0" smtClean="0">
                <a:cs typeface="B Lotus" pitchFamily="2" charset="-78"/>
              </a:rPr>
              <a:t>اگر </a:t>
            </a:r>
            <a:r>
              <a:rPr lang="ar-SA" sz="2800" dirty="0">
                <a:cs typeface="B Lotus" pitchFamily="2" charset="-78"/>
              </a:rPr>
              <a:t>چه هنوز مکانیسم دقیق باز و بسته شدن دروازه کاملا مشخص نشده است به نظر می رسد قسمتی از مغز میانی به نام ماده خاکستری دور قناتی در تجربه درد نقش داشته باشد. به طور مثال دین رینولدز ثابت کرد که با تحریک الکتریکی ناحیه خاکستری دور قناتی ، موشها می توانستند درد جراحی شکم را بدون هیچ نوع دارویی بی حسی تحمل </a:t>
            </a:r>
            <a:r>
              <a:rPr lang="ar-SA" sz="2800" dirty="0" smtClean="0">
                <a:cs typeface="B Lotus" pitchFamily="2" charset="-78"/>
              </a:rPr>
              <a:t>کنند</a:t>
            </a:r>
            <a:r>
              <a:rPr lang="fa-IR" sz="2800" dirty="0">
                <a:cs typeface="B Lotus" pitchFamily="2" charset="-78"/>
              </a:rPr>
              <a:t>.</a:t>
            </a:r>
            <a:endParaRPr lang="en-US" sz="2800" dirty="0">
              <a:cs typeface="B Lotus" pitchFamily="2" charset="-78"/>
            </a:endParaRPr>
          </a:p>
        </p:txBody>
      </p:sp>
    </p:spTree>
    <p:extLst>
      <p:ext uri="{BB962C8B-B14F-4D97-AF65-F5344CB8AC3E}">
        <p14:creationId xmlns:p14="http://schemas.microsoft.com/office/powerpoint/2010/main" val="201485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cs typeface="B Titr" pitchFamily="2" charset="-78"/>
              </a:rPr>
              <a:t/>
            </a:r>
            <a:br>
              <a:rPr lang="en-US" sz="4000" dirty="0" smtClean="0">
                <a:cs typeface="B Titr" pitchFamily="2" charset="-78"/>
              </a:rPr>
            </a:br>
            <a:r>
              <a:rPr lang="en-US" sz="4000" dirty="0">
                <a:cs typeface="B Titr" pitchFamily="2" charset="-78"/>
              </a:rPr>
              <a:t/>
            </a:r>
            <a:br>
              <a:rPr lang="en-US" sz="4000" dirty="0">
                <a:cs typeface="B Titr" pitchFamily="2" charset="-78"/>
              </a:rPr>
            </a:br>
            <a:r>
              <a:rPr lang="en-US" sz="4000" dirty="0" smtClean="0">
                <a:cs typeface="B Titr" pitchFamily="2" charset="-78"/>
              </a:rPr>
              <a:t/>
            </a:r>
            <a:br>
              <a:rPr lang="en-US" sz="4000" dirty="0" smtClean="0">
                <a:cs typeface="B Titr" pitchFamily="2" charset="-78"/>
              </a:rPr>
            </a:br>
            <a:r>
              <a:rPr lang="en-US" sz="4000" dirty="0">
                <a:cs typeface="B Titr" pitchFamily="2" charset="-78"/>
              </a:rPr>
              <a:t/>
            </a:r>
            <a:br>
              <a:rPr lang="en-US" sz="4000" dirty="0">
                <a:cs typeface="B Titr" pitchFamily="2" charset="-78"/>
              </a:rPr>
            </a:br>
            <a:r>
              <a:rPr lang="fa-IR" sz="4000" dirty="0" smtClean="0">
                <a:cs typeface="B Titr" pitchFamily="2" charset="-78"/>
              </a:rPr>
              <a:t>حس </a:t>
            </a:r>
            <a:r>
              <a:rPr lang="fa-IR" sz="4000" dirty="0">
                <a:cs typeface="B Titr" pitchFamily="2" charset="-78"/>
              </a:rPr>
              <a:t>جسمی، </a:t>
            </a:r>
            <a:r>
              <a:rPr lang="fa-IR" sz="4000" dirty="0" smtClean="0">
                <a:cs typeface="B Titr" pitchFamily="2" charset="-78"/>
              </a:rPr>
              <a:t>احشایی</a:t>
            </a:r>
            <a:endParaRPr lang="en-US" sz="4000" dirty="0">
              <a:cs typeface="B Titr" pitchFamily="2" charset="-78"/>
            </a:endParaRPr>
          </a:p>
        </p:txBody>
      </p:sp>
      <p:sp>
        <p:nvSpPr>
          <p:cNvPr id="3" name="Content Placeholder 2"/>
          <p:cNvSpPr>
            <a:spLocks noGrp="1"/>
          </p:cNvSpPr>
          <p:nvPr>
            <p:ph sz="quarter" idx="1"/>
          </p:nvPr>
        </p:nvSpPr>
        <p:spPr>
          <a:xfrm>
            <a:off x="301752" y="1981200"/>
            <a:ext cx="8503920" cy="4117848"/>
          </a:xfrm>
        </p:spPr>
        <p:txBody>
          <a:bodyPr>
            <a:normAutofit/>
          </a:bodyPr>
          <a:lstStyle/>
          <a:p>
            <a:pPr lvl="0" algn="r" rtl="1"/>
            <a:r>
              <a:rPr lang="fa-IR" sz="3600" dirty="0">
                <a:cs typeface="B Lotus" pitchFamily="2" charset="-78"/>
              </a:rPr>
              <a:t>حس لامسه: شامل فشار و تماس، گرما و سرما ، و </a:t>
            </a:r>
            <a:r>
              <a:rPr lang="fa-IR" sz="3600" dirty="0" smtClean="0">
                <a:cs typeface="B Lotus" pitchFamily="2" charset="-78"/>
              </a:rPr>
              <a:t>درد</a:t>
            </a:r>
            <a:endParaRPr lang="en-US" sz="3600" dirty="0" smtClean="0">
              <a:cs typeface="B Lotus" pitchFamily="2" charset="-78"/>
            </a:endParaRPr>
          </a:p>
          <a:p>
            <a:pPr marL="0" lvl="0" indent="0" algn="r" rtl="1">
              <a:buNone/>
            </a:pPr>
            <a:endParaRPr lang="en-US" sz="3600" dirty="0">
              <a:cs typeface="B Lotus" pitchFamily="2" charset="-78"/>
            </a:endParaRPr>
          </a:p>
          <a:p>
            <a:pPr algn="r" rtl="1"/>
            <a:r>
              <a:rPr lang="fa-IR" sz="3600" dirty="0">
                <a:cs typeface="B Lotus" pitchFamily="2" charset="-78"/>
              </a:rPr>
              <a:t>احساس احشایی</a:t>
            </a:r>
            <a:endParaRPr lang="en-US" sz="3600" dirty="0">
              <a:cs typeface="B Lotus" pitchFamily="2" charset="-78"/>
            </a:endParaRPr>
          </a:p>
        </p:txBody>
      </p:sp>
    </p:spTree>
    <p:extLst>
      <p:ext uri="{BB962C8B-B14F-4D97-AF65-F5344CB8AC3E}">
        <p14:creationId xmlns:p14="http://schemas.microsoft.com/office/powerpoint/2010/main" val="25095230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sz="4000" dirty="0">
                <a:cs typeface="B Titr" pitchFamily="2" charset="-78"/>
              </a:rPr>
              <a:t>فرایند های عصب شیمیایی موثر در تجربه </a:t>
            </a:r>
            <a:r>
              <a:rPr lang="ar-SA" sz="4000" dirty="0" smtClean="0">
                <a:cs typeface="B Titr" pitchFamily="2" charset="-78"/>
              </a:rPr>
              <a:t>درد</a:t>
            </a:r>
            <a:endParaRPr lang="en-US" sz="4000" dirty="0">
              <a:cs typeface="B Titr" pitchFamily="2" charset="-78"/>
            </a:endParaRPr>
          </a:p>
        </p:txBody>
      </p:sp>
      <p:sp>
        <p:nvSpPr>
          <p:cNvPr id="3" name="Content Placeholder 2"/>
          <p:cNvSpPr>
            <a:spLocks noGrp="1"/>
          </p:cNvSpPr>
          <p:nvPr>
            <p:ph sz="quarter" idx="1"/>
          </p:nvPr>
        </p:nvSpPr>
        <p:spPr/>
        <p:txBody>
          <a:bodyPr>
            <a:noAutofit/>
          </a:bodyPr>
          <a:lstStyle/>
          <a:p>
            <a:pPr marL="0" indent="0" algn="just" rtl="1">
              <a:buNone/>
            </a:pPr>
            <a:r>
              <a:rPr lang="ar-SA" sz="2800" dirty="0" smtClean="0">
                <a:cs typeface="B Lotus" pitchFamily="2" charset="-78"/>
              </a:rPr>
              <a:t>انتقال </a:t>
            </a:r>
            <a:r>
              <a:rPr lang="ar-SA" sz="2800" dirty="0">
                <a:cs typeface="B Lotus" pitchFamily="2" charset="-78"/>
              </a:rPr>
              <a:t>دهنده های عصبی میزان تجربه درد را کاهش یا افزایش می دهند</a:t>
            </a:r>
            <a:r>
              <a:rPr lang="ar-SA" sz="2800" dirty="0" smtClean="0">
                <a:cs typeface="B Lotus" pitchFamily="2" charset="-78"/>
              </a:rPr>
              <a:t>.</a:t>
            </a:r>
            <a:endParaRPr lang="fa-IR" sz="2800" dirty="0" smtClean="0">
              <a:cs typeface="B Lotus" pitchFamily="2" charset="-78"/>
            </a:endParaRPr>
          </a:p>
          <a:p>
            <a:pPr algn="just" rtl="1"/>
            <a:r>
              <a:rPr lang="en-US" sz="2800" dirty="0" smtClean="0">
                <a:cs typeface="B Lotus" pitchFamily="2" charset="-78"/>
              </a:rPr>
              <a:t> </a:t>
            </a:r>
            <a:r>
              <a:rPr lang="ar-SA" sz="2800" dirty="0">
                <a:cs typeface="B Lotus" pitchFamily="2" charset="-78"/>
              </a:rPr>
              <a:t>ماده </a:t>
            </a:r>
            <a:r>
              <a:rPr lang="en-US" sz="2800" dirty="0">
                <a:cs typeface="B Lotus" pitchFamily="2" charset="-78"/>
              </a:rPr>
              <a:t>P  </a:t>
            </a:r>
            <a:r>
              <a:rPr lang="ar-SA" sz="2800" dirty="0">
                <a:cs typeface="B Lotus" pitchFamily="2" charset="-78"/>
              </a:rPr>
              <a:t>و گلو </a:t>
            </a:r>
            <a:r>
              <a:rPr lang="ar-SA" sz="2800" dirty="0" smtClean="0">
                <a:cs typeface="B Lotus" pitchFamily="2" charset="-78"/>
              </a:rPr>
              <a:t>تامات</a:t>
            </a:r>
            <a:r>
              <a:rPr lang="fa-IR" sz="2800" dirty="0" smtClean="0">
                <a:cs typeface="B Lotus" pitchFamily="2" charset="-78"/>
              </a:rPr>
              <a:t>:</a:t>
            </a:r>
            <a:r>
              <a:rPr lang="ar-SA" sz="2800" dirty="0" smtClean="0">
                <a:cs typeface="B Lotus" pitchFamily="2" charset="-78"/>
              </a:rPr>
              <a:t> </a:t>
            </a:r>
            <a:r>
              <a:rPr lang="ar-SA" sz="2800" dirty="0">
                <a:cs typeface="B Lotus" pitchFamily="2" charset="-78"/>
              </a:rPr>
              <a:t>با تحریک نورونهایی که پیامهای درد را به مغز می فرستند، تجربه درد را افزایش می دهند.</a:t>
            </a:r>
            <a:endParaRPr lang="en-US" sz="2800" dirty="0">
              <a:cs typeface="B Lotus" pitchFamily="2" charset="-78"/>
            </a:endParaRPr>
          </a:p>
          <a:p>
            <a:pPr algn="just" rtl="1"/>
            <a:r>
              <a:rPr lang="ar-SA" sz="2800" dirty="0" smtClean="0">
                <a:cs typeface="B Lotus" pitchFamily="2" charset="-78"/>
              </a:rPr>
              <a:t>برادی </a:t>
            </a:r>
            <a:r>
              <a:rPr lang="ar-SA" sz="2800" dirty="0">
                <a:cs typeface="B Lotus" pitchFamily="2" charset="-78"/>
              </a:rPr>
              <a:t>کینین و پروستاگلاندین ها: هنگام جراحت با اجسام سلولی آزاد می شوند و </a:t>
            </a:r>
            <a:r>
              <a:rPr lang="ar-SA" sz="2800" dirty="0" smtClean="0">
                <a:cs typeface="B Lotus" pitchFamily="2" charset="-78"/>
              </a:rPr>
              <a:t>نور</a:t>
            </a:r>
            <a:r>
              <a:rPr lang="fa-IR" sz="2800" dirty="0" smtClean="0">
                <a:cs typeface="B Lotus" pitchFamily="2" charset="-78"/>
              </a:rPr>
              <a:t>و</a:t>
            </a:r>
            <a:r>
              <a:rPr lang="ar-SA" sz="2800" dirty="0" smtClean="0">
                <a:cs typeface="B Lotus" pitchFamily="2" charset="-78"/>
              </a:rPr>
              <a:t>نها </a:t>
            </a:r>
            <a:r>
              <a:rPr lang="ar-SA" sz="2800" dirty="0">
                <a:cs typeface="B Lotus" pitchFamily="2" charset="-78"/>
              </a:rPr>
              <a:t>را تحریک تا اطلاعات مربوط به درد را انتقال دهند و نیز بدن را وادار میکنند تا جراحت را به شیوه های مختلف مثل ایجاد التهاب در موضع جراحت و افزایش عملکرد سیستم ایمنی، بهبود </a:t>
            </a:r>
            <a:r>
              <a:rPr lang="ar-SA" sz="2800" dirty="0" smtClean="0">
                <a:cs typeface="B Lotus" pitchFamily="2" charset="-78"/>
              </a:rPr>
              <a:t>بخشد</a:t>
            </a:r>
            <a:r>
              <a:rPr lang="fa-IR" sz="2800" dirty="0">
                <a:cs typeface="B Lotus" pitchFamily="2" charset="-78"/>
              </a:rPr>
              <a:t>.</a:t>
            </a:r>
            <a:endParaRPr lang="en-US" sz="2800" dirty="0">
              <a:cs typeface="B Lotus" pitchFamily="2" charset="-78"/>
            </a:endParaRPr>
          </a:p>
          <a:p>
            <a:pPr algn="just" rtl="1"/>
            <a:r>
              <a:rPr lang="ar-SA" sz="2800" dirty="0" smtClean="0">
                <a:cs typeface="B Lotus" pitchFamily="2" charset="-78"/>
              </a:rPr>
              <a:t>سروتونین </a:t>
            </a:r>
            <a:r>
              <a:rPr lang="ar-SA" sz="2800" dirty="0">
                <a:cs typeface="B Lotus" pitchFamily="2" charset="-78"/>
              </a:rPr>
              <a:t>و اندرفین ها: با کند کردن یا ایجاد وقفه در انتقال هرگونه تکانه عصبی عمل می </a:t>
            </a:r>
            <a:r>
              <a:rPr lang="ar-SA" sz="2800" dirty="0" smtClean="0">
                <a:cs typeface="B Lotus" pitchFamily="2" charset="-78"/>
              </a:rPr>
              <a:t>کنند</a:t>
            </a:r>
            <a:r>
              <a:rPr lang="fa-IR" sz="2800" dirty="0" smtClean="0">
                <a:cs typeface="B Lotus" pitchFamily="2" charset="-78"/>
              </a:rPr>
              <a:t>. </a:t>
            </a:r>
            <a:endParaRPr lang="en-US" sz="2800" dirty="0">
              <a:cs typeface="B Lotus" pitchFamily="2" charset="-78"/>
            </a:endParaRPr>
          </a:p>
        </p:txBody>
      </p:sp>
    </p:spTree>
    <p:extLst>
      <p:ext uri="{BB962C8B-B14F-4D97-AF65-F5344CB8AC3E}">
        <p14:creationId xmlns:p14="http://schemas.microsoft.com/office/powerpoint/2010/main" val="40579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cs typeface="B Titr" pitchFamily="2" charset="-78"/>
              </a:rPr>
              <a:t> </a:t>
            </a:r>
            <a:r>
              <a:rPr lang="ar-SA" sz="4000" dirty="0">
                <a:cs typeface="B Titr" pitchFamily="2" charset="-78"/>
              </a:rPr>
              <a:t>تفاوت نظریه کنترل دروازه با دیگر </a:t>
            </a:r>
            <a:r>
              <a:rPr lang="ar-SA" sz="4000" dirty="0" smtClean="0">
                <a:cs typeface="B Titr" pitchFamily="2" charset="-78"/>
              </a:rPr>
              <a:t>نظریات</a:t>
            </a:r>
            <a:endParaRPr lang="en-US" sz="4000" dirty="0">
              <a:cs typeface="B Titr" pitchFamily="2" charset="-78"/>
            </a:endParaRPr>
          </a:p>
        </p:txBody>
      </p:sp>
      <p:sp>
        <p:nvSpPr>
          <p:cNvPr id="3" name="Content Placeholder 2"/>
          <p:cNvSpPr>
            <a:spLocks noGrp="1"/>
          </p:cNvSpPr>
          <p:nvPr>
            <p:ph sz="quarter" idx="1"/>
          </p:nvPr>
        </p:nvSpPr>
        <p:spPr/>
        <p:txBody>
          <a:bodyPr>
            <a:normAutofit/>
          </a:bodyPr>
          <a:lstStyle/>
          <a:p>
            <a:pPr marL="0" indent="0" algn="just" rtl="1">
              <a:buNone/>
            </a:pPr>
            <a:r>
              <a:rPr lang="en-US" sz="3200" dirty="0" smtClean="0">
                <a:cs typeface="B Lotus" pitchFamily="2" charset="-78"/>
              </a:rPr>
              <a:t> </a:t>
            </a:r>
            <a:r>
              <a:rPr lang="ar-SA" sz="3200" dirty="0">
                <a:cs typeface="B Lotus" pitchFamily="2" charset="-78"/>
              </a:rPr>
              <a:t>این نظریه درد را پیامد تحریک فیزیولوژیک و نیز عوامل روانی توصیف می کند و درد را تا حد اندازه ای ناشی از ادراک یا تفسیر فرد و نه فقط احساس فیزیولوژیک در نظر می گیرد و تعیین می کند که چرا میزان دردناکی رویدادی مشابه از سوی افراد مختلف، کم یا زیاد تعبیر می شود و اینکه چرا گاهی درد بلافاصله تجربه نمی </a:t>
            </a:r>
            <a:r>
              <a:rPr lang="ar-SA" sz="3200" dirty="0" smtClean="0">
                <a:cs typeface="B Lotus" pitchFamily="2" charset="-78"/>
              </a:rPr>
              <a:t>شود</a:t>
            </a:r>
            <a:r>
              <a:rPr lang="fa-IR" sz="3200" dirty="0" smtClean="0">
                <a:cs typeface="B Lotus" pitchFamily="2" charset="-78"/>
              </a:rPr>
              <a:t>.</a:t>
            </a:r>
          </a:p>
          <a:p>
            <a:pPr marL="0" indent="0" algn="just" rtl="1">
              <a:buNone/>
            </a:pPr>
            <a:r>
              <a:rPr lang="ar-SA" sz="3200" dirty="0" smtClean="0">
                <a:cs typeface="B Lotus" pitchFamily="2" charset="-78"/>
              </a:rPr>
              <a:t>این نظریه، </a:t>
            </a:r>
            <a:r>
              <a:rPr lang="ar-SA" sz="3200" dirty="0">
                <a:cs typeface="B Lotus" pitchFamily="2" charset="-78"/>
              </a:rPr>
              <a:t>شخص را به گونه ای توصیف می کند که تا حدودی بر تجربه درد کنترل </a:t>
            </a:r>
            <a:r>
              <a:rPr lang="ar-SA" sz="3200" dirty="0" smtClean="0">
                <a:cs typeface="B Lotus" pitchFamily="2" charset="-78"/>
              </a:rPr>
              <a:t>دارد</a:t>
            </a:r>
            <a:endParaRPr lang="en-US" sz="3200" dirty="0">
              <a:cs typeface="B Lotus" pitchFamily="2" charset="-78"/>
            </a:endParaRPr>
          </a:p>
          <a:p>
            <a:pPr algn="just"/>
            <a:endParaRPr lang="en-US" sz="3200" dirty="0">
              <a:cs typeface="B Lotus" pitchFamily="2" charset="-78"/>
            </a:endParaRPr>
          </a:p>
        </p:txBody>
      </p:sp>
    </p:spTree>
    <p:extLst>
      <p:ext uri="{BB962C8B-B14F-4D97-AF65-F5344CB8AC3E}">
        <p14:creationId xmlns:p14="http://schemas.microsoft.com/office/powerpoint/2010/main" val="2316156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a:cs typeface="B Titr" pitchFamily="2" charset="-78"/>
              </a:rPr>
              <a:t>آستانه </a:t>
            </a:r>
            <a:r>
              <a:rPr lang="fa-IR" sz="4000" dirty="0" smtClean="0">
                <a:cs typeface="B Titr" pitchFamily="2" charset="-78"/>
              </a:rPr>
              <a:t>فضایی</a:t>
            </a:r>
            <a:endParaRPr lang="en-US" sz="4000" dirty="0">
              <a:cs typeface="B Titr" pitchFamily="2" charset="-78"/>
            </a:endParaRPr>
          </a:p>
        </p:txBody>
      </p:sp>
      <p:sp>
        <p:nvSpPr>
          <p:cNvPr id="3" name="Content Placeholder 2"/>
          <p:cNvSpPr>
            <a:spLocks noGrp="1"/>
          </p:cNvSpPr>
          <p:nvPr>
            <p:ph sz="quarter" idx="1"/>
          </p:nvPr>
        </p:nvSpPr>
        <p:spPr>
          <a:xfrm>
            <a:off x="301752" y="1752600"/>
            <a:ext cx="8503920" cy="4346448"/>
          </a:xfrm>
        </p:spPr>
        <p:txBody>
          <a:bodyPr>
            <a:normAutofit/>
          </a:bodyPr>
          <a:lstStyle/>
          <a:p>
            <a:pPr algn="just" rtl="1"/>
            <a:r>
              <a:rPr lang="fa-IR" sz="3200" dirty="0" smtClean="0">
                <a:cs typeface="B Lotus" pitchFamily="2" charset="-78"/>
              </a:rPr>
              <a:t>پراکندگی نقاط لمس در قسمتهای مختلف بدن متفاوت است.</a:t>
            </a:r>
            <a:endParaRPr lang="en-US" sz="3200" dirty="0" smtClean="0">
              <a:cs typeface="B Lotus" pitchFamily="2" charset="-78"/>
            </a:endParaRPr>
          </a:p>
          <a:p>
            <a:pPr algn="just" rtl="1"/>
            <a:endParaRPr lang="en-US" sz="3200" dirty="0">
              <a:cs typeface="B Lotus" pitchFamily="2" charset="-78"/>
            </a:endParaRPr>
          </a:p>
          <a:p>
            <a:pPr algn="just" rtl="1"/>
            <a:r>
              <a:rPr lang="fa-IR" sz="3200" dirty="0" smtClean="0">
                <a:cs typeface="B Lotus" pitchFamily="2" charset="-78"/>
              </a:rPr>
              <a:t>کمترین </a:t>
            </a:r>
            <a:r>
              <a:rPr lang="fa-IR" sz="3200" dirty="0">
                <a:cs typeface="B Lotus" pitchFamily="2" charset="-78"/>
              </a:rPr>
              <a:t>فاصله بین دو نقطه تحریک را که جداگانه احساس می شود، آستانه فضایی می نامند</a:t>
            </a:r>
            <a:r>
              <a:rPr lang="fa-IR" sz="3200" dirty="0" smtClean="0">
                <a:cs typeface="B Lotus" pitchFamily="2" charset="-78"/>
              </a:rPr>
              <a:t>.</a:t>
            </a:r>
            <a:endParaRPr lang="en-US" sz="3200" dirty="0" smtClean="0">
              <a:cs typeface="B Lotus" pitchFamily="2" charset="-78"/>
            </a:endParaRPr>
          </a:p>
          <a:p>
            <a:pPr marL="0" indent="0" algn="just" rtl="1">
              <a:buNone/>
            </a:pPr>
            <a:endParaRPr lang="en-US" sz="3200" dirty="0">
              <a:cs typeface="B Lotus" pitchFamily="2" charset="-78"/>
            </a:endParaRPr>
          </a:p>
          <a:p>
            <a:pPr algn="just" rtl="1"/>
            <a:r>
              <a:rPr lang="fa-IR" sz="3200" dirty="0">
                <a:cs typeface="B Lotus" pitchFamily="2" charset="-78"/>
              </a:rPr>
              <a:t>بین آستانه فضایی و حساسیت لمسی رابطه وجود دارد.</a:t>
            </a:r>
            <a:endParaRPr lang="en-US" sz="3200" dirty="0">
              <a:cs typeface="B Lotus" pitchFamily="2" charset="-78"/>
            </a:endParaRPr>
          </a:p>
        </p:txBody>
      </p:sp>
    </p:spTree>
    <p:extLst>
      <p:ext uri="{BB962C8B-B14F-4D97-AF65-F5344CB8AC3E}">
        <p14:creationId xmlns:p14="http://schemas.microsoft.com/office/powerpoint/2010/main" val="3222442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a:cs typeface="B Titr" pitchFamily="2" charset="-78"/>
              </a:rPr>
              <a:t>گیرنده های </a:t>
            </a:r>
            <a:r>
              <a:rPr lang="fa-IR" sz="4000" dirty="0" smtClean="0">
                <a:cs typeface="B Titr" pitchFamily="2" charset="-78"/>
              </a:rPr>
              <a:t>مکانیکی</a:t>
            </a:r>
            <a:endParaRPr lang="en-US" sz="4000" dirty="0">
              <a:cs typeface="B Titr" pitchFamily="2" charset="-78"/>
            </a:endParaRPr>
          </a:p>
        </p:txBody>
      </p:sp>
      <p:sp>
        <p:nvSpPr>
          <p:cNvPr id="3" name="Content Placeholder 2"/>
          <p:cNvSpPr>
            <a:spLocks noGrp="1"/>
          </p:cNvSpPr>
          <p:nvPr>
            <p:ph sz="quarter" idx="1"/>
          </p:nvPr>
        </p:nvSpPr>
        <p:spPr>
          <a:xfrm>
            <a:off x="301752" y="1676400"/>
            <a:ext cx="8503920" cy="4422648"/>
          </a:xfrm>
        </p:spPr>
        <p:txBody>
          <a:bodyPr>
            <a:normAutofit/>
          </a:bodyPr>
          <a:lstStyle/>
          <a:p>
            <a:pPr lvl="0" algn="just" rtl="1"/>
            <a:r>
              <a:rPr lang="fa-IR" sz="2800" dirty="0">
                <a:cs typeface="B Lotus" pitchFamily="2" charset="-78"/>
              </a:rPr>
              <a:t>گیرنده های فشار (شدت یاب)</a:t>
            </a:r>
            <a:endParaRPr lang="en-US" sz="2800" dirty="0">
              <a:cs typeface="B Lotus" pitchFamily="2" charset="-78"/>
            </a:endParaRPr>
          </a:p>
          <a:p>
            <a:pPr marL="0" indent="0" algn="just" rtl="1">
              <a:buNone/>
            </a:pPr>
            <a:r>
              <a:rPr lang="fa-IR" sz="2800" dirty="0" smtClean="0">
                <a:cs typeface="B Lotus" pitchFamily="2" charset="-78"/>
              </a:rPr>
              <a:t>میزان </a:t>
            </a:r>
            <a:r>
              <a:rPr lang="fa-IR" sz="2800" dirty="0">
                <a:cs typeface="B Lotus" pitchFamily="2" charset="-78"/>
              </a:rPr>
              <a:t>تخلیه الکتریکی این گیرنده ها، به شدت و زمان تحریک بستگی دارد.</a:t>
            </a:r>
            <a:endParaRPr lang="en-US" sz="2800" dirty="0">
              <a:cs typeface="B Lotus" pitchFamily="2" charset="-78"/>
            </a:endParaRPr>
          </a:p>
          <a:p>
            <a:pPr marL="0" indent="0" algn="just" rtl="1">
              <a:buNone/>
            </a:pPr>
            <a:r>
              <a:rPr lang="fa-IR" sz="2800" dirty="0">
                <a:cs typeface="B Lotus" pitchFamily="2" charset="-78"/>
              </a:rPr>
              <a:t>پاسخ این گیرنده ها از طریق ثبت پتانسیل فعالیت هر یک از رشته های عصبی مرکزرسان، معلوم می گردد.</a:t>
            </a:r>
            <a:endParaRPr lang="en-US" sz="2800" dirty="0">
              <a:cs typeface="B Lotus" pitchFamily="2" charset="-78"/>
            </a:endParaRPr>
          </a:p>
          <a:p>
            <a:pPr marL="0" indent="0" algn="just" rtl="1">
              <a:buNone/>
            </a:pPr>
            <a:r>
              <a:rPr lang="fa-IR" sz="2800" dirty="0">
                <a:cs typeface="B Lotus" pitchFamily="2" charset="-78"/>
              </a:rPr>
              <a:t>هر قدر فشار بر روی پوست بیشتر باشد، پتانسیل فعالیت بیشتر است. تعداد تکانش ایجاد شده در ثانیه دلالت بر میزان شدت تحریک دارد.</a:t>
            </a:r>
            <a:endParaRPr lang="en-US" sz="2800" dirty="0">
              <a:cs typeface="B Lotus" pitchFamily="2" charset="-78"/>
            </a:endParaRPr>
          </a:p>
          <a:p>
            <a:pPr lvl="0" algn="just" rtl="1"/>
            <a:r>
              <a:rPr lang="fa-IR" sz="2800" dirty="0">
                <a:cs typeface="B Lotus" pitchFamily="2" charset="-78"/>
              </a:rPr>
              <a:t>گیرنده های تماس (سرعت یاب)</a:t>
            </a:r>
            <a:endParaRPr lang="en-US" sz="2800" dirty="0">
              <a:cs typeface="B Lotus" pitchFamily="2" charset="-78"/>
            </a:endParaRPr>
          </a:p>
          <a:p>
            <a:pPr lvl="0" algn="just" rtl="1"/>
            <a:r>
              <a:rPr lang="fa-IR" sz="2800" dirty="0">
                <a:cs typeface="B Lotus" pitchFamily="2" charset="-78"/>
              </a:rPr>
              <a:t>گیرنده های لرزشی (شتاب یاب)</a:t>
            </a:r>
            <a:endParaRPr lang="en-US" sz="2800" dirty="0">
              <a:cs typeface="B Lotus" pitchFamily="2" charset="-78"/>
            </a:endParaRPr>
          </a:p>
        </p:txBody>
      </p:sp>
    </p:spTree>
    <p:extLst>
      <p:ext uri="{BB962C8B-B14F-4D97-AF65-F5344CB8AC3E}">
        <p14:creationId xmlns:p14="http://schemas.microsoft.com/office/powerpoint/2010/main" val="154241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a:cs typeface="B Titr" pitchFamily="2" charset="-78"/>
              </a:rPr>
              <a:t>احساس وضعی، عضلانی (کینستزی</a:t>
            </a:r>
            <a:r>
              <a:rPr lang="fa-IR" sz="4000" dirty="0" smtClean="0">
                <a:cs typeface="B Titr" pitchFamily="2" charset="-78"/>
              </a:rPr>
              <a:t>)</a:t>
            </a:r>
            <a:endParaRPr lang="en-US" sz="4000" dirty="0">
              <a:cs typeface="B Titr" pitchFamily="2" charset="-78"/>
            </a:endParaRPr>
          </a:p>
        </p:txBody>
      </p:sp>
      <p:sp>
        <p:nvSpPr>
          <p:cNvPr id="3" name="Content Placeholder 2"/>
          <p:cNvSpPr>
            <a:spLocks noGrp="1"/>
          </p:cNvSpPr>
          <p:nvPr>
            <p:ph sz="quarter" idx="1"/>
          </p:nvPr>
        </p:nvSpPr>
        <p:spPr>
          <a:xfrm>
            <a:off x="301752" y="1752600"/>
            <a:ext cx="8503920" cy="4346448"/>
          </a:xfrm>
        </p:spPr>
        <p:txBody>
          <a:bodyPr>
            <a:normAutofit/>
          </a:bodyPr>
          <a:lstStyle/>
          <a:p>
            <a:pPr marL="0" indent="0" algn="just" rtl="1">
              <a:buNone/>
            </a:pPr>
            <a:r>
              <a:rPr lang="fa-IR" sz="3200" dirty="0">
                <a:cs typeface="B Lotus" pitchFamily="2" charset="-78"/>
              </a:rPr>
              <a:t>آگاهی از وضعیت اندام و حرکت غیرفعال مفاصل </a:t>
            </a:r>
            <a:endParaRPr lang="en-US" sz="3200" dirty="0" smtClean="0">
              <a:cs typeface="B Lotus" pitchFamily="2" charset="-78"/>
            </a:endParaRPr>
          </a:p>
          <a:p>
            <a:pPr marL="0" indent="0" algn="just" rtl="1">
              <a:buNone/>
            </a:pPr>
            <a:endParaRPr lang="en-US" sz="3200" dirty="0">
              <a:cs typeface="B Lotus" pitchFamily="2" charset="-78"/>
            </a:endParaRPr>
          </a:p>
          <a:p>
            <a:pPr lvl="0" algn="just" rtl="1"/>
            <a:r>
              <a:rPr lang="fa-IR" sz="3200" dirty="0">
                <a:cs typeface="B Lotus" pitchFamily="2" charset="-78"/>
              </a:rPr>
              <a:t>حس جا و مکان</a:t>
            </a:r>
            <a:endParaRPr lang="en-US" sz="3200" dirty="0">
              <a:cs typeface="B Lotus" pitchFamily="2" charset="-78"/>
            </a:endParaRPr>
          </a:p>
          <a:p>
            <a:pPr lvl="0" algn="just" rtl="1"/>
            <a:r>
              <a:rPr lang="fa-IR" sz="3200" dirty="0">
                <a:cs typeface="B Lotus" pitchFamily="2" charset="-78"/>
              </a:rPr>
              <a:t>حس حرکت</a:t>
            </a:r>
            <a:endParaRPr lang="en-US" sz="3200" dirty="0">
              <a:cs typeface="B Lotus" pitchFamily="2" charset="-78"/>
            </a:endParaRPr>
          </a:p>
          <a:p>
            <a:pPr lvl="0" algn="just" rtl="1"/>
            <a:r>
              <a:rPr lang="fa-IR" sz="3200" dirty="0">
                <a:cs typeface="B Lotus" pitchFamily="2" charset="-78"/>
              </a:rPr>
              <a:t>حس نیرو</a:t>
            </a:r>
            <a:endParaRPr lang="en-US" sz="3200" dirty="0">
              <a:cs typeface="B Lotus" pitchFamily="2" charset="-78"/>
            </a:endParaRPr>
          </a:p>
        </p:txBody>
      </p:sp>
    </p:spTree>
    <p:extLst>
      <p:ext uri="{BB962C8B-B14F-4D97-AF65-F5344CB8AC3E}">
        <p14:creationId xmlns:p14="http://schemas.microsoft.com/office/powerpoint/2010/main" val="3762453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a:cs typeface="B Titr" pitchFamily="2" charset="-78"/>
              </a:rPr>
              <a:t>جنبه های اجتماعی </a:t>
            </a:r>
            <a:r>
              <a:rPr lang="fa-IR" sz="4000" dirty="0" smtClean="0">
                <a:cs typeface="B Titr" pitchFamily="2" charset="-78"/>
              </a:rPr>
              <a:t>تماس</a:t>
            </a:r>
            <a:endParaRPr lang="en-US" sz="4000" dirty="0">
              <a:cs typeface="B Titr" pitchFamily="2" charset="-78"/>
            </a:endParaRPr>
          </a:p>
        </p:txBody>
      </p:sp>
      <p:sp>
        <p:nvSpPr>
          <p:cNvPr id="3" name="Content Placeholder 2"/>
          <p:cNvSpPr>
            <a:spLocks noGrp="1"/>
          </p:cNvSpPr>
          <p:nvPr>
            <p:ph sz="quarter" idx="1"/>
          </p:nvPr>
        </p:nvSpPr>
        <p:spPr>
          <a:xfrm>
            <a:off x="301752" y="1752600"/>
            <a:ext cx="8503920" cy="4346448"/>
          </a:xfrm>
        </p:spPr>
        <p:txBody>
          <a:bodyPr>
            <a:normAutofit/>
          </a:bodyPr>
          <a:lstStyle/>
          <a:p>
            <a:pPr algn="just" rtl="1"/>
            <a:r>
              <a:rPr lang="fa-IR" sz="3200" dirty="0">
                <a:cs typeface="B Lotus" pitchFamily="2" charset="-78"/>
              </a:rPr>
              <a:t>بررسی های هارلو نشان میدهد که لمس کردن و تماس بدنی یکی از نیازهای اولیه کودک می باشد و نقش حساسی در شکل گیری و تحکیم دلبستگی دارد</a:t>
            </a:r>
            <a:r>
              <a:rPr lang="fa-IR" sz="3200" dirty="0" smtClean="0">
                <a:cs typeface="B Lotus" pitchFamily="2" charset="-78"/>
              </a:rPr>
              <a:t>.</a:t>
            </a:r>
            <a:endParaRPr lang="en-US" sz="3200" dirty="0" smtClean="0">
              <a:cs typeface="B Lotus" pitchFamily="2" charset="-78"/>
            </a:endParaRPr>
          </a:p>
          <a:p>
            <a:pPr marL="0" indent="0" algn="just" rtl="1">
              <a:buNone/>
            </a:pPr>
            <a:endParaRPr lang="en-US" sz="3200" dirty="0">
              <a:cs typeface="B Lotus" pitchFamily="2" charset="-78"/>
            </a:endParaRPr>
          </a:p>
          <a:p>
            <a:pPr algn="just" rtl="1"/>
            <a:r>
              <a:rPr lang="fa-IR" sz="3200" dirty="0">
                <a:cs typeface="B Lotus" pitchFamily="2" charset="-78"/>
              </a:rPr>
              <a:t>دلبستگی، پیوندی هیجانی بین دو نفر است که آنها را از لحاظ فیزیکی و مکانی به هم پیوند می زند و تداوم می یابد.</a:t>
            </a:r>
            <a:endParaRPr lang="en-US" sz="3200" dirty="0">
              <a:cs typeface="B Lotus" pitchFamily="2" charset="-78"/>
            </a:endParaRPr>
          </a:p>
        </p:txBody>
      </p:sp>
    </p:spTree>
    <p:extLst>
      <p:ext uri="{BB962C8B-B14F-4D97-AF65-F5344CB8AC3E}">
        <p14:creationId xmlns:p14="http://schemas.microsoft.com/office/powerpoint/2010/main" val="232629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000" dirty="0">
                <a:cs typeface="B Titr" pitchFamily="2" charset="-78"/>
              </a:rPr>
              <a:t>احساس حرارت </a:t>
            </a:r>
            <a:r>
              <a:rPr lang="fa-IR" sz="4000" dirty="0" smtClean="0">
                <a:cs typeface="B Titr" pitchFamily="2" charset="-78"/>
              </a:rPr>
              <a:t>پوست</a:t>
            </a:r>
            <a:endParaRPr lang="en-US" sz="4000" dirty="0">
              <a:cs typeface="B Titr" pitchFamily="2" charset="-78"/>
            </a:endParaRPr>
          </a:p>
        </p:txBody>
      </p:sp>
      <p:sp>
        <p:nvSpPr>
          <p:cNvPr id="3" name="Content Placeholder 2"/>
          <p:cNvSpPr>
            <a:spLocks noGrp="1"/>
          </p:cNvSpPr>
          <p:nvPr>
            <p:ph sz="quarter" idx="1"/>
          </p:nvPr>
        </p:nvSpPr>
        <p:spPr/>
        <p:txBody>
          <a:bodyPr>
            <a:normAutofit/>
          </a:bodyPr>
          <a:lstStyle/>
          <a:p>
            <a:pPr lvl="0" algn="just" rtl="1"/>
            <a:r>
              <a:rPr lang="fa-IR" sz="2800" dirty="0">
                <a:cs typeface="B Lotus" pitchFamily="2" charset="-78"/>
              </a:rPr>
              <a:t>هیپوتالاموس</a:t>
            </a:r>
            <a:endParaRPr lang="en-US" sz="2800" dirty="0">
              <a:cs typeface="B Lotus" pitchFamily="2" charset="-78"/>
            </a:endParaRPr>
          </a:p>
          <a:p>
            <a:pPr lvl="0" algn="just" rtl="1"/>
            <a:r>
              <a:rPr lang="fa-IR" sz="2800" dirty="0">
                <a:cs typeface="B Lotus" pitchFamily="2" charset="-78"/>
              </a:rPr>
              <a:t>سازش</a:t>
            </a:r>
            <a:endParaRPr lang="en-US" sz="2800" dirty="0">
              <a:cs typeface="B Lotus" pitchFamily="2" charset="-78"/>
            </a:endParaRPr>
          </a:p>
          <a:p>
            <a:pPr marL="0" indent="0" algn="just" rtl="1">
              <a:buNone/>
            </a:pPr>
            <a:endParaRPr lang="en-US" sz="2800" dirty="0">
              <a:cs typeface="B Lotus" pitchFamily="2" charset="-78"/>
            </a:endParaRPr>
          </a:p>
          <a:p>
            <a:pPr marL="0" indent="0" algn="just" rtl="1">
              <a:buNone/>
            </a:pPr>
            <a:endParaRPr lang="en-US" sz="2800" dirty="0">
              <a:cs typeface="B Lotus" pitchFamily="2" charset="-78"/>
            </a:endParaRPr>
          </a:p>
          <a:p>
            <a:pPr marL="0" indent="0" algn="just" rtl="1">
              <a:buNone/>
            </a:pPr>
            <a:endParaRPr lang="en-US" sz="2800" dirty="0">
              <a:cs typeface="B Lotus" pitchFamily="2" charset="-78"/>
            </a:endParaRPr>
          </a:p>
          <a:p>
            <a:pPr marL="0" indent="0" algn="just" rtl="1">
              <a:buNone/>
            </a:pPr>
            <a:r>
              <a:rPr lang="fa-IR" sz="2300" dirty="0">
                <a:cs typeface="B Lotus" pitchFamily="2" charset="-78"/>
              </a:rPr>
              <a:t>تعداد گیرنده های لمس و فشار &lt; </a:t>
            </a:r>
            <a:r>
              <a:rPr lang="fa-IR" sz="2300" dirty="0" smtClean="0">
                <a:cs typeface="B Lotus" pitchFamily="2" charset="-78"/>
              </a:rPr>
              <a:t>تعداد </a:t>
            </a:r>
            <a:r>
              <a:rPr lang="fa-IR" sz="2300" dirty="0">
                <a:cs typeface="B Lotus" pitchFamily="2" charset="-78"/>
              </a:rPr>
              <a:t>گیرنده های سرما و گرما </a:t>
            </a:r>
            <a:r>
              <a:rPr lang="fa-IR" sz="2300" dirty="0" smtClean="0">
                <a:cs typeface="B Lotus" pitchFamily="2" charset="-78"/>
              </a:rPr>
              <a:t>&lt; </a:t>
            </a:r>
            <a:r>
              <a:rPr lang="fa-IR" sz="2300" dirty="0">
                <a:cs typeface="B Lotus" pitchFamily="2" charset="-78"/>
              </a:rPr>
              <a:t>تعداد گیرنده های درد</a:t>
            </a:r>
            <a:endParaRPr lang="en-US" sz="2300" dirty="0">
              <a:cs typeface="B Lotus" pitchFamily="2" charset="-78"/>
            </a:endParaRPr>
          </a:p>
          <a:p>
            <a:pPr marL="0" indent="0" algn="just" rtl="1">
              <a:buNone/>
            </a:pPr>
            <a:endParaRPr lang="en-US" sz="2800" dirty="0">
              <a:cs typeface="B Lotus" pitchFamily="2" charset="-78"/>
            </a:endParaRPr>
          </a:p>
        </p:txBody>
      </p:sp>
    </p:spTree>
    <p:extLst>
      <p:ext uri="{BB962C8B-B14F-4D97-AF65-F5344CB8AC3E}">
        <p14:creationId xmlns:p14="http://schemas.microsoft.com/office/powerpoint/2010/main" val="303652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cs typeface="B Titr" pitchFamily="2" charset="-78"/>
              </a:rPr>
              <a:t>درد</a:t>
            </a:r>
            <a:endParaRPr lang="en-US" sz="4000" dirty="0">
              <a:cs typeface="B Titr" pitchFamily="2" charset="-78"/>
            </a:endParaRPr>
          </a:p>
        </p:txBody>
      </p:sp>
      <p:sp>
        <p:nvSpPr>
          <p:cNvPr id="3" name="Content Placeholder 2"/>
          <p:cNvSpPr>
            <a:spLocks noGrp="1"/>
          </p:cNvSpPr>
          <p:nvPr>
            <p:ph sz="quarter" idx="1"/>
          </p:nvPr>
        </p:nvSpPr>
        <p:spPr>
          <a:xfrm>
            <a:off x="301752" y="1905000"/>
            <a:ext cx="8503920" cy="4194048"/>
          </a:xfrm>
        </p:spPr>
        <p:txBody>
          <a:bodyPr>
            <a:normAutofit/>
          </a:bodyPr>
          <a:lstStyle/>
          <a:p>
            <a:pPr algn="just" rtl="1"/>
            <a:r>
              <a:rPr lang="fa-IR" sz="3600" dirty="0">
                <a:cs typeface="B Lotus" pitchFamily="2" charset="-78"/>
              </a:rPr>
              <a:t>تجربه حسی و هیجانی ناخوشایند </a:t>
            </a:r>
            <a:r>
              <a:rPr lang="ar-SA" sz="3600" dirty="0">
                <a:cs typeface="B Lotus" pitchFamily="2" charset="-78"/>
              </a:rPr>
              <a:t>که معمولا با آسیب واقعی یا تهدیدکننده بافت</a:t>
            </a:r>
            <a:r>
              <a:rPr lang="fa-IR" sz="3600" dirty="0">
                <a:cs typeface="B Lotus" pitchFamily="2" charset="-78"/>
              </a:rPr>
              <a:t> های </a:t>
            </a:r>
            <a:r>
              <a:rPr lang="ar-SA" sz="3600" dirty="0">
                <a:cs typeface="B Lotus" pitchFamily="2" charset="-78"/>
              </a:rPr>
              <a:t>بدن </a:t>
            </a:r>
            <a:r>
              <a:rPr lang="fa-IR" sz="3600" dirty="0">
                <a:cs typeface="B Lotus" pitchFamily="2" charset="-78"/>
              </a:rPr>
              <a:t>ارتباط دارد.</a:t>
            </a:r>
            <a:endParaRPr lang="en-US" sz="3600" dirty="0">
              <a:cs typeface="B Lotus" pitchFamily="2" charset="-78"/>
            </a:endParaRPr>
          </a:p>
        </p:txBody>
      </p:sp>
    </p:spTree>
    <p:extLst>
      <p:ext uri="{BB962C8B-B14F-4D97-AF65-F5344CB8AC3E}">
        <p14:creationId xmlns:p14="http://schemas.microsoft.com/office/powerpoint/2010/main" val="922276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a:cs typeface="B Titr" pitchFamily="2" charset="-78"/>
              </a:rPr>
              <a:t>انواع درد</a:t>
            </a:r>
            <a:endParaRPr lang="en-US" sz="4000" dirty="0">
              <a:cs typeface="B Titr" pitchFamily="2" charset="-78"/>
            </a:endParaRPr>
          </a:p>
        </p:txBody>
      </p:sp>
      <p:sp>
        <p:nvSpPr>
          <p:cNvPr id="3" name="Content Placeholder 2"/>
          <p:cNvSpPr>
            <a:spLocks noGrp="1"/>
          </p:cNvSpPr>
          <p:nvPr>
            <p:ph sz="quarter" idx="1"/>
          </p:nvPr>
        </p:nvSpPr>
        <p:spPr/>
        <p:txBody>
          <a:bodyPr>
            <a:normAutofit/>
          </a:bodyPr>
          <a:lstStyle/>
          <a:p>
            <a:pPr marL="0" indent="0" algn="just" rtl="1">
              <a:buNone/>
            </a:pPr>
            <a:r>
              <a:rPr lang="fa-IR" sz="2800" dirty="0">
                <a:cs typeface="B Lotus" pitchFamily="2" charset="-78"/>
              </a:rPr>
              <a:t>طبقه بندی انواع درد براساس محل ایجاد و خصوصیات آن</a:t>
            </a:r>
            <a:endParaRPr lang="en-US" sz="2800" dirty="0">
              <a:cs typeface="B Lotus" pitchFamily="2" charset="-78"/>
            </a:endParaRPr>
          </a:p>
          <a:p>
            <a:pPr lvl="0" algn="just" rtl="1">
              <a:buFont typeface="Wingdings" pitchFamily="2" charset="2"/>
              <a:buChar char="Ø"/>
            </a:pPr>
            <a:r>
              <a:rPr lang="fa-IR" sz="2800" dirty="0">
                <a:cs typeface="B Lotus" pitchFamily="2" charset="-78"/>
              </a:rPr>
              <a:t>جسمی   </a:t>
            </a:r>
            <a:endParaRPr lang="en-US" sz="2800" dirty="0">
              <a:cs typeface="B Lotus" pitchFamily="2" charset="-78"/>
            </a:endParaRPr>
          </a:p>
          <a:p>
            <a:pPr lvl="1" algn="just" rtl="1">
              <a:buFont typeface="Wingdings" pitchFamily="2" charset="2"/>
              <a:buChar char="ü"/>
            </a:pPr>
            <a:r>
              <a:rPr lang="fa-IR" sz="2800" dirty="0" smtClean="0">
                <a:solidFill>
                  <a:schemeClr val="tx1"/>
                </a:solidFill>
                <a:cs typeface="B Lotus" pitchFamily="2" charset="-78"/>
              </a:rPr>
              <a:t>سطحی </a:t>
            </a:r>
            <a:r>
              <a:rPr lang="fa-IR" sz="2800" dirty="0">
                <a:solidFill>
                  <a:schemeClr val="tx1"/>
                </a:solidFill>
                <a:cs typeface="B Lotus" pitchFamily="2" charset="-78"/>
              </a:rPr>
              <a:t>	</a:t>
            </a:r>
            <a:endParaRPr lang="en-US" sz="2800" dirty="0">
              <a:solidFill>
                <a:schemeClr val="tx1"/>
              </a:solidFill>
              <a:cs typeface="B Lotus" pitchFamily="2" charset="-78"/>
            </a:endParaRPr>
          </a:p>
          <a:p>
            <a:pPr lvl="2" algn="just" rtl="1">
              <a:buFont typeface="Arial" pitchFamily="34" charset="0"/>
              <a:buChar char="•"/>
            </a:pPr>
            <a:r>
              <a:rPr lang="fa-IR" sz="2800" dirty="0" smtClean="0">
                <a:cs typeface="B Lotus" pitchFamily="2" charset="-78"/>
              </a:rPr>
              <a:t>آشکار </a:t>
            </a:r>
            <a:r>
              <a:rPr lang="fa-IR" sz="2800" dirty="0">
                <a:cs typeface="B Lotus" pitchFamily="2" charset="-78"/>
              </a:rPr>
              <a:t>(اولیه)</a:t>
            </a:r>
            <a:endParaRPr lang="en-US" sz="2800" dirty="0">
              <a:cs typeface="B Lotus" pitchFamily="2" charset="-78"/>
            </a:endParaRPr>
          </a:p>
          <a:p>
            <a:pPr lvl="2" algn="just" rtl="1">
              <a:buFont typeface="Arial" pitchFamily="34" charset="0"/>
              <a:buChar char="•"/>
            </a:pPr>
            <a:r>
              <a:rPr lang="fa-IR" sz="2800" dirty="0">
                <a:cs typeface="B Lotus" pitchFamily="2" charset="-78"/>
              </a:rPr>
              <a:t>مبهم (ثانویه)</a:t>
            </a:r>
            <a:endParaRPr lang="en-US" sz="2800" dirty="0">
              <a:cs typeface="B Lotus" pitchFamily="2" charset="-78"/>
            </a:endParaRPr>
          </a:p>
          <a:p>
            <a:pPr lvl="1" algn="just" rtl="1">
              <a:buFont typeface="Wingdings" pitchFamily="2" charset="2"/>
              <a:buChar char="ü"/>
            </a:pPr>
            <a:r>
              <a:rPr lang="fa-IR" sz="2800" dirty="0">
                <a:solidFill>
                  <a:schemeClr val="tx1"/>
                </a:solidFill>
                <a:cs typeface="B Lotus" pitchFamily="2" charset="-78"/>
              </a:rPr>
              <a:t>عمیق</a:t>
            </a:r>
            <a:endParaRPr lang="en-US" sz="2800" dirty="0">
              <a:solidFill>
                <a:schemeClr val="tx1"/>
              </a:solidFill>
              <a:cs typeface="B Lotus" pitchFamily="2" charset="-78"/>
            </a:endParaRPr>
          </a:p>
          <a:p>
            <a:pPr lvl="0" algn="just" rtl="1">
              <a:buFont typeface="Wingdings" pitchFamily="2" charset="2"/>
              <a:buChar char="Ø"/>
            </a:pPr>
            <a:r>
              <a:rPr lang="fa-IR" sz="2800" dirty="0">
                <a:cs typeface="B Lotus" pitchFamily="2" charset="-78"/>
              </a:rPr>
              <a:t>احشایی</a:t>
            </a:r>
            <a:endParaRPr lang="en-US" sz="2800" dirty="0">
              <a:cs typeface="B Lotus" pitchFamily="2" charset="-78"/>
            </a:endParaRPr>
          </a:p>
          <a:p>
            <a:pPr algn="just" rtl="1"/>
            <a:endParaRPr lang="en-US" sz="2800" dirty="0">
              <a:cs typeface="B Lotus" pitchFamily="2" charset="-78"/>
            </a:endParaRPr>
          </a:p>
        </p:txBody>
      </p:sp>
    </p:spTree>
    <p:extLst>
      <p:ext uri="{BB962C8B-B14F-4D97-AF65-F5344CB8AC3E}">
        <p14:creationId xmlns:p14="http://schemas.microsoft.com/office/powerpoint/2010/main" val="378707217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احساس و ادراک 2</Template>
  <TotalTime>0</TotalTime>
  <Words>1459</Words>
  <Application>Microsoft Office PowerPoint</Application>
  <PresentationFormat>On-screen Show (4:3)</PresentationFormat>
  <Paragraphs>87</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B Lotus</vt:lpstr>
      <vt:lpstr>B Titr</vt:lpstr>
      <vt:lpstr>Georgia</vt:lpstr>
      <vt:lpstr>Wingdings</vt:lpstr>
      <vt:lpstr>Wingdings 2</vt:lpstr>
      <vt:lpstr>Civic</vt:lpstr>
      <vt:lpstr>احساس و ادراک </vt:lpstr>
      <vt:lpstr>    حس جسمی، احشایی</vt:lpstr>
      <vt:lpstr>آستانه فضایی</vt:lpstr>
      <vt:lpstr>گیرنده های مکانیکی</vt:lpstr>
      <vt:lpstr>احساس وضعی، عضلانی (کینستزی)</vt:lpstr>
      <vt:lpstr>جنبه های اجتماعی تماس</vt:lpstr>
      <vt:lpstr>احساس حرارت پوست</vt:lpstr>
      <vt:lpstr>درد</vt:lpstr>
      <vt:lpstr>انواع درد</vt:lpstr>
      <vt:lpstr>چگونگی تجربه درد</vt:lpstr>
      <vt:lpstr>محدودیت این نظریه ها</vt:lpstr>
      <vt:lpstr>نظریه کنترل دروازه درد</vt:lpstr>
      <vt:lpstr>نظریه کنترل دروازه درد</vt:lpstr>
      <vt:lpstr>چه چیز باز و بسته شدن دروازه را کنترل میکند؟</vt:lpstr>
      <vt:lpstr>PowerPoint Presentation</vt:lpstr>
      <vt:lpstr>نظریه کنترل دروازه درد</vt:lpstr>
      <vt:lpstr>نظریه کنترل دروازه درد</vt:lpstr>
      <vt:lpstr>نظریه کنترل دروازه درد</vt:lpstr>
      <vt:lpstr>نظریه کنترل دروازه درد</vt:lpstr>
      <vt:lpstr>فرایند های عصب شیمیایی موثر در تجربه درد</vt:lpstr>
      <vt:lpstr> تفاوت نظریه کنترل دروازه با دیگر نظریات</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احساس و ادراک </dc:title>
  <dc:creator>omid arzi</dc:creator>
  <cp:lastModifiedBy>omid arzi</cp:lastModifiedBy>
  <cp:revision>1</cp:revision>
  <dcterms:created xsi:type="dcterms:W3CDTF">2022-01-23T15:45:05Z</dcterms:created>
  <dcterms:modified xsi:type="dcterms:W3CDTF">2022-01-23T15:45:21Z</dcterms:modified>
</cp:coreProperties>
</file>