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embedTrueTypeFonts="1" saveSubsetFonts="1">
  <p:sldMasterIdLst>
    <p:sldMasterId id="2147483648" r:id="rId1"/>
  </p:sldMasterIdLst>
  <p:notesMasterIdLst>
    <p:notesMasterId r:id="rId12"/>
  </p:notesMasterIdLst>
  <p:sldIdLst>
    <p:sldId id="375" r:id="rId2"/>
    <p:sldId id="393" r:id="rId3"/>
    <p:sldId id="420" r:id="rId4"/>
    <p:sldId id="376" r:id="rId5"/>
    <p:sldId id="391" r:id="rId6"/>
    <p:sldId id="390" r:id="rId7"/>
    <p:sldId id="377" r:id="rId8"/>
    <p:sldId id="378" r:id="rId9"/>
    <p:sldId id="387" r:id="rId10"/>
    <p:sldId id="386" r:id="rId11"/>
  </p:sldIdLst>
  <p:sldSz cx="9144000" cy="6858000" type="screen4x3"/>
  <p:notesSz cx="6858000" cy="9144000"/>
  <p:embeddedFontLst>
    <p:embeddedFont>
      <p:font typeface="Titr" panose="020B0604020202020204" charset="-78"/>
      <p:bold r:id="rId13"/>
    </p:embeddedFont>
    <p:embeddedFont>
      <p:font typeface="Zar" panose="020B0604020202020204" charset="-78"/>
      <p:regular r:id="rId14"/>
      <p:bold r:id="rId15"/>
    </p:embeddedFont>
    <p:embeddedFont>
      <p:font typeface="2  Jadid" panose="020B0604020202020204" charset="-78"/>
      <p:bold r:id="rId16"/>
    </p:embeddedFont>
  </p:embeddedFontLst>
  <p:defaultTextStyle>
    <a:defPPr>
      <a:defRPr lang="en-US"/>
    </a:defPPr>
    <a:lvl1pPr algn="r" rtl="1" eaLnBrk="0" fontAlgn="base" hangingPunct="0">
      <a:spcBef>
        <a:spcPct val="0"/>
      </a:spcBef>
      <a:spcAft>
        <a:spcPct val="0"/>
      </a:spcAft>
      <a:defRPr sz="1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1pPr>
    <a:lvl2pPr marL="457200" algn="r" rtl="1" eaLnBrk="0" fontAlgn="base" hangingPunct="0">
      <a:spcBef>
        <a:spcPct val="0"/>
      </a:spcBef>
      <a:spcAft>
        <a:spcPct val="0"/>
      </a:spcAft>
      <a:defRPr sz="1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2pPr>
    <a:lvl3pPr marL="914400" algn="r" rtl="1" eaLnBrk="0" fontAlgn="base" hangingPunct="0">
      <a:spcBef>
        <a:spcPct val="0"/>
      </a:spcBef>
      <a:spcAft>
        <a:spcPct val="0"/>
      </a:spcAft>
      <a:defRPr sz="1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3pPr>
    <a:lvl4pPr marL="1371600" algn="r" rtl="1" eaLnBrk="0" fontAlgn="base" hangingPunct="0">
      <a:spcBef>
        <a:spcPct val="0"/>
      </a:spcBef>
      <a:spcAft>
        <a:spcPct val="0"/>
      </a:spcAft>
      <a:defRPr sz="1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4pPr>
    <a:lvl5pPr marL="1828800" algn="r" rtl="1" eaLnBrk="0" fontAlgn="base" hangingPunct="0">
      <a:spcBef>
        <a:spcPct val="0"/>
      </a:spcBef>
      <a:spcAft>
        <a:spcPct val="0"/>
      </a:spcAft>
      <a:defRPr sz="1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5pPr>
    <a:lvl6pPr marL="2286000" algn="r" defTabSz="914400" rtl="1" eaLnBrk="1" latinLnBrk="0" hangingPunct="1">
      <a:defRPr sz="1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6pPr>
    <a:lvl7pPr marL="2743200" algn="r" defTabSz="914400" rtl="1" eaLnBrk="1" latinLnBrk="0" hangingPunct="1">
      <a:defRPr sz="1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7pPr>
    <a:lvl8pPr marL="3200400" algn="r" defTabSz="914400" rtl="1" eaLnBrk="1" latinLnBrk="0" hangingPunct="1">
      <a:defRPr sz="1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8pPr>
    <a:lvl9pPr marL="3657600" algn="r" defTabSz="914400" rtl="1" eaLnBrk="1" latinLnBrk="0" hangingPunct="1">
      <a:defRPr sz="1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FF00"/>
    <a:srgbClr val="00FF00"/>
    <a:srgbClr val="A50021"/>
    <a:srgbClr val="FF6600"/>
    <a:srgbClr val="FF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108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cs typeface="Times New Roman" pitchFamily="18" charset="0"/>
              </a:defRPr>
            </a:lvl1pPr>
          </a:lstStyle>
          <a:p>
            <a:fld id="{A54FFFD1-12BC-4D05-8773-4019A65E406F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79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1AC08F-6763-4E3B-AB4E-A24A9455FE38}" type="slidenum">
              <a:rPr lang="ar-SA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1330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432AE-6671-44FF-B524-7F5A6F0E728D}" type="slidenum">
              <a:rPr lang="ar-SA"/>
              <a:pPr/>
              <a:t>10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869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1DDF3-624B-4459-B2F2-D059454EE41B}" type="slidenum">
              <a:rPr lang="ar-SA"/>
              <a:pPr/>
              <a:t>2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51659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91DFC7-0DEA-44FE-889D-670D0D33B6E6}" type="slidenum">
              <a:rPr lang="ar-SA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90574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2B1A3-F60A-4936-9B0D-870E5D5816FF}" type="slidenum">
              <a:rPr lang="ar-SA"/>
              <a:pPr/>
              <a:t>4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95263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7BDE1A-8839-405B-9F61-8F6EF833B315}" type="slidenum">
              <a:rPr lang="ar-SA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8542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3C2D44-2E8A-479E-8388-EA88EBF2D820}" type="slidenum">
              <a:rPr lang="ar-SA"/>
              <a:pPr/>
              <a:t>6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32979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55AFDC-3BC0-4E44-B28A-A263E77B68A3}" type="slidenum">
              <a:rPr lang="ar-SA"/>
              <a:pPr/>
              <a:t>7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4310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836E70-F81D-4907-BE88-87BA119E90D1}" type="slidenum">
              <a:rPr lang="ar-SA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12005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B7436-2F50-40A8-B4A8-95888DDC0B6D}" type="slidenum">
              <a:rPr lang="ar-SA"/>
              <a:pPr/>
              <a:t>9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0142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AF462-2F50-4DED-A6C2-90429174A32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D3CEC-DB55-465C-8A31-5F62C63EADF6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9E041-569E-4726-9302-F328E15E071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F19BE-4CD4-4BE1-92A6-8D61EC0B6A9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1B658-1353-49B8-B613-36A115DB037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A6DA56-28D2-4F67-8642-73350714407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5A501-4E85-4DC6-B907-63057DCEC19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9BA24-7AF9-4976-88CB-9EBCCF6DBE6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0FB1B-629C-4E71-8C52-52B5E5A6320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91ED9-9D30-4D72-A6E3-715E8DF2B62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74865-7DE0-417E-AB58-8CCF6BA7DD7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b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solidFill>
                  <a:schemeClr val="tx1"/>
                </a:solidFill>
                <a:effectLst/>
                <a:cs typeface="Times New Roman" pitchFamily="18" charset="0"/>
              </a:defRPr>
            </a:lvl1pPr>
          </a:lstStyle>
          <a:p>
            <a:fld id="{369B256B-606B-44C4-BB0F-FE66159A5A35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slide" Target="slide2.xml"/><Relationship Id="rId4" Type="http://schemas.openxmlformats.org/officeDocument/2006/relationships/audio" Target="../media/audio1.wav"/><Relationship Id="rId9" Type="http://schemas.openxmlformats.org/officeDocument/2006/relationships/audio" Target="../media/audio3.wav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audio" Target="../media/audio4.wav"/><Relationship Id="rId7" Type="http://schemas.openxmlformats.org/officeDocument/2006/relationships/slide" Target="slide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11" Type="http://schemas.openxmlformats.org/officeDocument/2006/relationships/audio" Target="../media/audio3.wav"/><Relationship Id="rId5" Type="http://schemas.openxmlformats.org/officeDocument/2006/relationships/audio" Target="../media/audio8.wav"/><Relationship Id="rId10" Type="http://schemas.openxmlformats.org/officeDocument/2006/relationships/slide" Target="slide1.xml"/><Relationship Id="rId4" Type="http://schemas.openxmlformats.org/officeDocument/2006/relationships/audio" Target="../media/audio2.wav"/><Relationship Id="rId9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7.wav"/><Relationship Id="rId12" Type="http://schemas.openxmlformats.org/officeDocument/2006/relationships/audio" Target="../media/audio3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11" Type="http://schemas.openxmlformats.org/officeDocument/2006/relationships/slide" Target="slide3.xml"/><Relationship Id="rId5" Type="http://schemas.openxmlformats.org/officeDocument/2006/relationships/audio" Target="../media/audio5.wav"/><Relationship Id="rId10" Type="http://schemas.openxmlformats.org/officeDocument/2006/relationships/audio" Target="../media/audio1.wav"/><Relationship Id="rId4" Type="http://schemas.openxmlformats.org/officeDocument/2006/relationships/audio" Target="../media/audio2.wav"/><Relationship Id="rId9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slide" Target="slide2.xml"/><Relationship Id="rId4" Type="http://schemas.openxmlformats.org/officeDocument/2006/relationships/audio" Target="../media/audio7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audio" Target="../media/audio2.wav"/><Relationship Id="rId7" Type="http://schemas.openxmlformats.org/officeDocument/2006/relationships/audio" Target="../media/audio1.wav"/><Relationship Id="rId12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11" Type="http://schemas.openxmlformats.org/officeDocument/2006/relationships/slide" Target="slide7.xml"/><Relationship Id="rId5" Type="http://schemas.openxmlformats.org/officeDocument/2006/relationships/audio" Target="../media/audio8.wav"/><Relationship Id="rId10" Type="http://schemas.openxmlformats.org/officeDocument/2006/relationships/slide" Target="slide6.xml"/><Relationship Id="rId4" Type="http://schemas.openxmlformats.org/officeDocument/2006/relationships/audio" Target="../media/audio7.wav"/><Relationship Id="rId9" Type="http://schemas.openxmlformats.org/officeDocument/2006/relationships/slide" Target="slide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audio" Target="../media/audio4.wav"/><Relationship Id="rId7" Type="http://schemas.openxmlformats.org/officeDocument/2006/relationships/audio" Target="../media/audio7.wav"/><Relationship Id="rId12" Type="http://schemas.openxmlformats.org/officeDocument/2006/relationships/audio" Target="../media/audio3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11" Type="http://schemas.openxmlformats.org/officeDocument/2006/relationships/slide" Target="slide1.xml"/><Relationship Id="rId5" Type="http://schemas.openxmlformats.org/officeDocument/2006/relationships/audio" Target="../media/audio8.wav"/><Relationship Id="rId10" Type="http://schemas.openxmlformats.org/officeDocument/2006/relationships/slide" Target="slide5.xml"/><Relationship Id="rId4" Type="http://schemas.openxmlformats.org/officeDocument/2006/relationships/audio" Target="../media/audio2.wav"/><Relationship Id="rId9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audio" Target="../media/audio4.wav"/><Relationship Id="rId7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11" Type="http://schemas.openxmlformats.org/officeDocument/2006/relationships/audio" Target="../media/audio3.wav"/><Relationship Id="rId5" Type="http://schemas.openxmlformats.org/officeDocument/2006/relationships/audio" Target="../media/audio8.wav"/><Relationship Id="rId10" Type="http://schemas.openxmlformats.org/officeDocument/2006/relationships/slide" Target="slide1.xml"/><Relationship Id="rId4" Type="http://schemas.openxmlformats.org/officeDocument/2006/relationships/audio" Target="../media/audio2.wav"/><Relationship Id="rId9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1.xml"/><Relationship Id="rId3" Type="http://schemas.openxmlformats.org/officeDocument/2006/relationships/audio" Target="../media/audio4.wav"/><Relationship Id="rId7" Type="http://schemas.openxmlformats.org/officeDocument/2006/relationships/audio" Target="../media/audio9.wav"/><Relationship Id="rId12" Type="http://schemas.openxmlformats.org/officeDocument/2006/relationships/slide" Target="slide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11" Type="http://schemas.openxmlformats.org/officeDocument/2006/relationships/slide" Target="slide8.xml"/><Relationship Id="rId5" Type="http://schemas.openxmlformats.org/officeDocument/2006/relationships/audio" Target="../media/audio8.wav"/><Relationship Id="rId10" Type="http://schemas.openxmlformats.org/officeDocument/2006/relationships/slide" Target="slide5.xml"/><Relationship Id="rId4" Type="http://schemas.openxmlformats.org/officeDocument/2006/relationships/audio" Target="../media/audio2.wav"/><Relationship Id="rId9" Type="http://schemas.openxmlformats.org/officeDocument/2006/relationships/audio" Target="../media/audio1.wav"/><Relationship Id="rId1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audio" Target="../media/audio4.wav"/><Relationship Id="rId7" Type="http://schemas.openxmlformats.org/officeDocument/2006/relationships/slide" Target="slide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11" Type="http://schemas.openxmlformats.org/officeDocument/2006/relationships/audio" Target="../media/audio3.wav"/><Relationship Id="rId5" Type="http://schemas.openxmlformats.org/officeDocument/2006/relationships/audio" Target="../media/audio8.wav"/><Relationship Id="rId10" Type="http://schemas.openxmlformats.org/officeDocument/2006/relationships/slide" Target="slide1.xml"/><Relationship Id="rId4" Type="http://schemas.openxmlformats.org/officeDocument/2006/relationships/audio" Target="../media/audio2.wav"/><Relationship Id="rId9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audio" Target="../media/audio4.wav"/><Relationship Id="rId7" Type="http://schemas.openxmlformats.org/officeDocument/2006/relationships/slide" Target="slide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11" Type="http://schemas.openxmlformats.org/officeDocument/2006/relationships/audio" Target="../media/audio3.wav"/><Relationship Id="rId5" Type="http://schemas.openxmlformats.org/officeDocument/2006/relationships/audio" Target="../media/audio8.wav"/><Relationship Id="rId10" Type="http://schemas.openxmlformats.org/officeDocument/2006/relationships/slide" Target="slide1.xml"/><Relationship Id="rId4" Type="http://schemas.openxmlformats.org/officeDocument/2006/relationships/audio" Target="../media/audio2.wav"/><Relationship Id="rId9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                   درس ششم: آسيب هاي گروه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9219" name="AutoShape 3">
            <a:hlinkClick r:id="rId3" action="ppaction://hlinksldjump" highlightClick="1">
              <a:snd r:embed="rId4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9220" name="Oval 4">
            <a:hlinkClick r:id="rId5" action="ppaction://hlinksldjump" highlightClick="1">
              <a:snd r:embed="rId6" name="Utopia Restore Up.wav"/>
            </a:hlinkClick>
          </p:cNvPr>
          <p:cNvSpPr>
            <a:spLocks noChangeArrowheads="1"/>
          </p:cNvSpPr>
          <p:nvPr/>
        </p:nvSpPr>
        <p:spPr bwMode="auto">
          <a:xfrm>
            <a:off x="2057400" y="1219200"/>
            <a:ext cx="5029200" cy="838200"/>
          </a:xfrm>
          <a:prstGeom prst="ellipse">
            <a:avLst/>
          </a:prstGeom>
          <a:gradFill rotWithShape="0">
            <a:gsLst>
              <a:gs pos="0">
                <a:srgbClr val="000066"/>
              </a:gs>
              <a:gs pos="100000">
                <a:srgbClr val="6188D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0">
                <a:solidFill>
                  <a:srgbClr val="FFCC00"/>
                </a:solidFill>
                <a:effectLst/>
                <a:cs typeface="2  Jadid" pitchFamily="2" charset="-78"/>
              </a:rPr>
              <a:t>مفهوم آسيب هاي  گروه</a:t>
            </a:r>
            <a:endParaRPr lang="en-US" sz="2400" b="0">
              <a:solidFill>
                <a:srgbClr val="FFCC00"/>
              </a:solidFill>
              <a:effectLst/>
              <a:cs typeface="2  Jadid" pitchFamily="2" charset="-78"/>
            </a:endParaRPr>
          </a:p>
        </p:txBody>
      </p:sp>
      <p:sp>
        <p:nvSpPr>
          <p:cNvPr id="9221" name="Oval 5">
            <a:hlinkClick r:id="rId7" action="ppaction://hlinksldjump" highlightClick="1">
              <a:snd r:embed="rId6" name="Utopia Restore Up.wav"/>
            </a:hlinkClick>
          </p:cNvPr>
          <p:cNvSpPr>
            <a:spLocks noChangeArrowheads="1"/>
          </p:cNvSpPr>
          <p:nvPr/>
        </p:nvSpPr>
        <p:spPr bwMode="auto">
          <a:xfrm>
            <a:off x="2057400" y="2743200"/>
            <a:ext cx="5029200" cy="838200"/>
          </a:xfrm>
          <a:prstGeom prst="ellipse">
            <a:avLst/>
          </a:prstGeom>
          <a:gradFill rotWithShape="0">
            <a:gsLst>
              <a:gs pos="0">
                <a:srgbClr val="000066"/>
              </a:gs>
              <a:gs pos="100000">
                <a:srgbClr val="6188D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0">
                <a:solidFill>
                  <a:srgbClr val="FFCC00"/>
                </a:solidFill>
                <a:effectLst/>
                <a:cs typeface="2  Jadid" pitchFamily="2" charset="-78"/>
              </a:rPr>
              <a:t>انواع آسيب گروه</a:t>
            </a:r>
            <a:endParaRPr lang="en-US" sz="2400" b="0">
              <a:solidFill>
                <a:srgbClr val="FFCC00"/>
              </a:solidFill>
              <a:effectLst/>
              <a:cs typeface="2  Jadid" pitchFamily="2" charset="-78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371600" y="5715000"/>
            <a:ext cx="6324600" cy="6858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جهت ورود به مبحث درسي روي عنوان مبحث كليك كنيد.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9223" name="AutoShape 7" descr="Cork">
            <a:hlinkClick r:id="rId8" action="ppaction://hlinksldjump" highlightClick="1">
              <a:snd r:embed="rId9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Ctr="1"/>
          <a:lstStyle/>
          <a:p>
            <a:pPr algn="ctr"/>
            <a:endParaRPr lang="fa-IR" b="0" u="sng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>
            <a:hlinkClick r:id="rId7" action="ppaction://hlinksldjump" highlightClick="1">
              <a:snd r:embed="rId8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                   درس ششم: آسيب هاي گروه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7652" name="AutoShape 4">
            <a:hlinkClick r:id="rId9" action="ppaction://hlinksldjump" highlightClick="1">
              <a:snd r:embed="rId4" name="Utopia Restore Up.wav"/>
            </a:hlinkClick>
          </p:cNvPr>
          <p:cNvSpPr>
            <a:spLocks noChangeArrowheads="1"/>
          </p:cNvSpPr>
          <p:nvPr/>
        </p:nvSpPr>
        <p:spPr bwMode="auto">
          <a:xfrm rot="-4342">
            <a:off x="244475" y="842963"/>
            <a:ext cx="8594725" cy="877887"/>
          </a:xfrm>
          <a:prstGeom prst="downArrowCallout">
            <a:avLst>
              <a:gd name="adj1" fmla="val 249832"/>
              <a:gd name="adj2" fmla="val 487246"/>
              <a:gd name="adj3" fmla="val 23889"/>
              <a:gd name="adj4" fmla="val 48579"/>
            </a:avLst>
          </a:prstGeo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تبعيّت بي چون وچرا وايجاد شخصيّت تابع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000250" y="1851025"/>
            <a:ext cx="3573463" cy="109537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توانائي انديشيدن را از دست مي دهد.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6977063" y="2554288"/>
            <a:ext cx="1860550" cy="3914775"/>
          </a:xfrm>
          <a:prstGeom prst="rect">
            <a:avLst/>
          </a:prstGeom>
          <a:gradFill rotWithShape="0">
            <a:gsLst>
              <a:gs pos="0">
                <a:srgbClr val="156B13"/>
              </a:gs>
              <a:gs pos="25000">
                <a:srgbClr val="9CB86E"/>
              </a:gs>
              <a:gs pos="50000">
                <a:srgbClr val="DDEBCF"/>
              </a:gs>
              <a:gs pos="75000">
                <a:srgbClr val="9CB86E"/>
              </a:gs>
              <a:gs pos="100000">
                <a:srgbClr val="156B13"/>
              </a:gs>
            </a:gsLst>
            <a:lin ang="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حالتي است  كه</a:t>
            </a:r>
          </a:p>
          <a:p>
            <a:pPr algn="ctr"/>
            <a:r>
              <a:rPr lang="ar-SA" sz="2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فرد </a:t>
            </a:r>
          </a:p>
          <a:p>
            <a:pPr algn="ctr"/>
            <a:r>
              <a:rPr lang="ar-SA" sz="2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در گروه</a:t>
            </a:r>
          </a:p>
          <a:p>
            <a:pPr algn="ctr"/>
            <a:r>
              <a:rPr lang="ar-SA" sz="2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فا قد توانائي </a:t>
            </a:r>
          </a:p>
          <a:p>
            <a:pPr algn="ctr"/>
            <a:r>
              <a:rPr lang="ar-SA" sz="2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تشخيص امور</a:t>
            </a:r>
          </a:p>
          <a:p>
            <a:pPr algn="ctr"/>
            <a:r>
              <a:rPr lang="ar-SA" sz="2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بشود و</a:t>
            </a:r>
          </a:p>
          <a:p>
            <a:pPr algn="ctr"/>
            <a:r>
              <a:rPr lang="ar-SA" sz="2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كوركورانه</a:t>
            </a:r>
          </a:p>
          <a:p>
            <a:pPr algn="ctr"/>
            <a:r>
              <a:rPr lang="ar-SA" sz="2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دنباله رو </a:t>
            </a:r>
          </a:p>
          <a:p>
            <a:pPr algn="ctr"/>
            <a:r>
              <a:rPr lang="ar-SA" sz="2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نظرات</a:t>
            </a:r>
          </a:p>
          <a:p>
            <a:pPr algn="ctr"/>
            <a:r>
              <a:rPr lang="ar-SA" sz="2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رهبران </a:t>
            </a:r>
          </a:p>
          <a:p>
            <a:pPr algn="ctr"/>
            <a:r>
              <a:rPr lang="ar-SA" sz="2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          گروه با شد.           </a:t>
            </a:r>
            <a:endParaRPr lang="en-US" sz="2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7000875" y="1700213"/>
            <a:ext cx="1808163" cy="738187"/>
          </a:xfrm>
          <a:prstGeom prst="downArrowCallout">
            <a:avLst>
              <a:gd name="adj1" fmla="val 61237"/>
              <a:gd name="adj2" fmla="val 120103"/>
              <a:gd name="adj3" fmla="val 16667"/>
              <a:gd name="adj4" fmla="val 66667"/>
            </a:avLst>
          </a:prstGeom>
          <a:gradFill rotWithShape="0">
            <a:gsLst>
              <a:gs pos="0">
                <a:srgbClr val="66CCFF"/>
              </a:gs>
              <a:gs pos="100000">
                <a:srgbClr val="0000CC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تعريف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5616575" y="1757363"/>
            <a:ext cx="1192213" cy="4714875"/>
          </a:xfrm>
          <a:prstGeom prst="leftArrowCallout">
            <a:avLst>
              <a:gd name="adj1" fmla="val 93998"/>
              <a:gd name="adj2" fmla="val 196088"/>
              <a:gd name="adj3" fmla="val 11852"/>
              <a:gd name="adj4" fmla="val 76963"/>
            </a:avLst>
          </a:prstGeom>
          <a:gradFill rotWithShape="0">
            <a:gsLst>
              <a:gs pos="0">
                <a:srgbClr val="FF9900"/>
              </a:gs>
              <a:gs pos="50000">
                <a:srgbClr val="FFFC00"/>
              </a:gs>
              <a:gs pos="100000">
                <a:srgbClr val="FF9900"/>
              </a:gs>
            </a:gsLst>
            <a:lin ang="5400000" scaled="1"/>
          </a:gra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تاثيرات    </a:t>
            </a: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تبعيّت </a:t>
            </a: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   بي چون </a:t>
            </a: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و</a:t>
            </a: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چرا</a:t>
            </a: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بررفتار  </a:t>
            </a: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فرد  </a:t>
            </a:r>
            <a:endParaRPr lang="en-US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1971675" y="3041650"/>
            <a:ext cx="3573463" cy="107473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نمي تواند مستقل تصميم بگيرد.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1970088" y="4256088"/>
            <a:ext cx="3573462" cy="1074737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تبديل شدن به شخصيتي 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كه نمي تواند كاري جز تبعيت انجام دهد.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938338" y="5441950"/>
            <a:ext cx="3573462" cy="107473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تبديل شدن به بهترين وسيله براي إعمال 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ديكتاتوري رهبران 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انجام هر گونه عمل غير انساني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295275" y="1792288"/>
            <a:ext cx="1479550" cy="654050"/>
          </a:xfrm>
          <a:prstGeom prst="downArrowCallout">
            <a:avLst>
              <a:gd name="adj1" fmla="val 56553"/>
              <a:gd name="adj2" fmla="val 113107"/>
              <a:gd name="adj3" fmla="val 16667"/>
              <a:gd name="adj4" fmla="val 66667"/>
            </a:avLst>
          </a:prstGeom>
          <a:gradFill rotWithShape="0">
            <a:gsLst>
              <a:gs pos="0">
                <a:srgbClr val="66CCFF"/>
              </a:gs>
              <a:gs pos="100000">
                <a:srgbClr val="0000CC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نمونه تاريخي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52413" y="2543175"/>
            <a:ext cx="1484312" cy="1157288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سازمان هاي 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سري 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مخفي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231775" y="3830638"/>
            <a:ext cx="1484313" cy="1303337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گروه هاي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تبهكاري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209550" y="5283200"/>
            <a:ext cx="1484313" cy="1284288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گروه هاي 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خلافكار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64" name="AutoShape 16" descr="Cork">
            <a:hlinkClick r:id="rId10" action="ppaction://hlinksldjump" highlightClick="1">
              <a:snd r:embed="rId11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Ctr="1"/>
          <a:lstStyle/>
          <a:p>
            <a:pPr algn="ctr"/>
            <a:endParaRPr lang="fa-IR" b="0" u="sng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Logon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76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27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276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 autoUpdateAnimBg="0"/>
      <p:bldP spid="27653" grpId="0" animBg="1" autoUpdateAnimBg="0"/>
      <p:bldP spid="27654" grpId="0" build="p" animBg="1" autoUpdateAnimBg="0" advAuto="1000"/>
      <p:bldP spid="27655" grpId="0" animBg="1" autoUpdateAnimBg="0"/>
      <p:bldP spid="27656" grpId="0" animBg="1" autoUpdateAnimBg="0"/>
      <p:bldP spid="27657" grpId="0" animBg="1" autoUpdateAnimBg="0"/>
      <p:bldP spid="27658" grpId="0" animBg="1" autoUpdateAnimBg="0"/>
      <p:bldP spid="27659" grpId="0" animBg="1" autoUpdateAnimBg="0"/>
      <p:bldP spid="27660" grpId="0" animBg="1" autoUpdateAnimBg="0"/>
      <p:bldP spid="27661" grpId="0" animBg="1" autoUpdateAnimBg="0"/>
      <p:bldP spid="27662" grpId="0" animBg="1" autoUpdateAnimBg="0"/>
      <p:bldP spid="27663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hlinkClick r:id="rId9" action="ppaction://hlinksldjump" highlightClick="1">
              <a:snd r:embed="rId10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                   درس ششم: آسيب هاي گروه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697788" y="1008063"/>
            <a:ext cx="1331912" cy="5468937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6392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مفهوم</a:t>
            </a: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  <a:p>
            <a:pPr algn="ctr"/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آسيب ها ي</a:t>
            </a: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  <a:p>
            <a:pPr algn="ctr"/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گروه</a:t>
            </a:r>
            <a:endParaRPr lang="en-US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5826125" y="1431925"/>
            <a:ext cx="1430338" cy="13065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FF"/>
              </a:gs>
              <a:gs pos="100000">
                <a:srgbClr val="0000FF">
                  <a:gamma/>
                  <a:tint val="5372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«گروه» </a:t>
            </a:r>
          </a:p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شمشيري</a:t>
            </a:r>
          </a:p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دو د م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5581650" y="3860800"/>
            <a:ext cx="1762125" cy="11874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50000">
                <a:srgbClr val="FFFF00"/>
              </a:gs>
              <a:gs pos="100000">
                <a:srgbClr val="008000"/>
              </a:gs>
            </a:gsLst>
            <a:lin ang="2700000" scaled="1"/>
          </a:gra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اهميت شناخت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آسيب هاي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گروه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792538" y="804863"/>
            <a:ext cx="1905000" cy="1074737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6588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تحكيم كننده </a:t>
            </a:r>
          </a:p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نظم جامعه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3778250" y="2292350"/>
            <a:ext cx="1905000" cy="1074738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6588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تخريب كننده </a:t>
            </a:r>
          </a:p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نظم جامعه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185738" y="801688"/>
            <a:ext cx="3030537" cy="1223962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6588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1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واداشتن فرد</a:t>
            </a:r>
          </a:p>
          <a:p>
            <a:pPr algn="ctr"/>
            <a:r>
              <a:rPr lang="ar-SA" sz="21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به پاس داشتن از</a:t>
            </a:r>
          </a:p>
          <a:p>
            <a:pPr algn="ctr"/>
            <a:r>
              <a:rPr lang="ar-SA" sz="21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ارزش هاي اجتماعي</a:t>
            </a:r>
            <a:endParaRPr lang="en-US" sz="21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185738" y="2270125"/>
            <a:ext cx="3030537" cy="1223963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6588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1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تبديل كننده فرد</a:t>
            </a:r>
          </a:p>
          <a:p>
            <a:pPr algn="ctr"/>
            <a:r>
              <a:rPr lang="ar-SA" sz="21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به عنصري </a:t>
            </a:r>
          </a:p>
          <a:p>
            <a:pPr algn="ctr"/>
            <a:r>
              <a:rPr lang="ar-SA" sz="21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مخالف جامعه</a:t>
            </a:r>
            <a:endParaRPr lang="en-US" sz="21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3892550" y="3756025"/>
            <a:ext cx="1371600" cy="27003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50000">
                <a:srgbClr val="FFFF00"/>
              </a:gs>
              <a:gs pos="100000">
                <a:srgbClr val="008000"/>
              </a:gs>
            </a:gsLst>
            <a:lin ang="2700000" scaled="1"/>
          </a:gra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توفيق بيشتر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در انتخاب 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گروه 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و 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عضويت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در آن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2233613" y="3649663"/>
            <a:ext cx="1295400" cy="11715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50000">
                <a:srgbClr val="FFFF00"/>
              </a:gs>
              <a:gs pos="100000">
                <a:srgbClr val="008000"/>
              </a:gs>
            </a:gsLst>
            <a:lin ang="2700000" scaled="1"/>
          </a:gra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انتخاب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درست 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گروه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228600" y="3627438"/>
            <a:ext cx="1717675" cy="13081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50000">
                <a:srgbClr val="FFFF00"/>
              </a:gs>
              <a:gs pos="100000">
                <a:srgbClr val="008000"/>
              </a:gs>
            </a:gsLst>
            <a:lin ang="2700000" scaled="1"/>
          </a:gra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تشخيص 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مسير صحيح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زندگي جوان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257175" y="5097463"/>
            <a:ext cx="1647825" cy="15795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50000">
                <a:srgbClr val="FFFF00"/>
              </a:gs>
              <a:gs pos="100000">
                <a:srgbClr val="008000"/>
              </a:gs>
            </a:gsLst>
            <a:lin ang="2700000" scaled="1"/>
          </a:gra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تغيير مسير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زندگي جوان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و گاه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تباهي جوان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2251075" y="5319713"/>
            <a:ext cx="1295400" cy="11715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50000">
                <a:srgbClr val="FFFF00"/>
              </a:gs>
              <a:gs pos="100000">
                <a:srgbClr val="008000"/>
              </a:gs>
            </a:gsLst>
            <a:lin ang="2700000" scaled="1"/>
          </a:gra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انتخاب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نادرست 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گروه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>
            <a:off x="5507038" y="5330825"/>
            <a:ext cx="1819275" cy="11604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تعريف </a:t>
            </a:r>
          </a:p>
          <a:p>
            <a:pPr algn="ctr"/>
            <a:r>
              <a:rPr lang="ar-SA" sz="2400"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آسيب هاي </a:t>
            </a:r>
          </a:p>
          <a:p>
            <a:pPr algn="ctr"/>
            <a:r>
              <a:rPr lang="ar-SA" sz="2400"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گروه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7232650" y="2109788"/>
            <a:ext cx="461963" cy="63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 flipV="1">
            <a:off x="5549900" y="1633538"/>
            <a:ext cx="266700" cy="4619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flipH="1" flipV="1">
            <a:off x="3224213" y="1368425"/>
            <a:ext cx="568325" cy="47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5561013" y="2090738"/>
            <a:ext cx="258762" cy="428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flipH="1">
            <a:off x="3222625" y="2887663"/>
            <a:ext cx="555625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flipH="1" flipV="1">
            <a:off x="7351713" y="4386263"/>
            <a:ext cx="339725" cy="158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H="1">
            <a:off x="5272088" y="4511675"/>
            <a:ext cx="320675" cy="15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H="1" flipV="1">
            <a:off x="3490913" y="4730750"/>
            <a:ext cx="398462" cy="2905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H="1">
            <a:off x="3508375" y="5045075"/>
            <a:ext cx="377825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 flipV="1">
            <a:off x="1930400" y="4206875"/>
            <a:ext cx="303213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 flipH="1">
            <a:off x="1881188" y="5926138"/>
            <a:ext cx="371475" cy="12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 flipH="1" flipV="1">
            <a:off x="7300913" y="5835650"/>
            <a:ext cx="388937" cy="158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1293" name="AutoShape 29">
            <a:hlinkClick r:id="rId11" action="ppaction://hlinksldjump" highlightClick="1">
              <a:snd r:embed="rId10" name="Utopia Asterisk.wav"/>
            </a:hlinkClick>
          </p:cNvPr>
          <p:cNvSpPr>
            <a:spLocks noChangeArrowheads="1"/>
          </p:cNvSpPr>
          <p:nvPr/>
        </p:nvSpPr>
        <p:spPr bwMode="auto">
          <a:xfrm flipH="1">
            <a:off x="5643563" y="6100763"/>
            <a:ext cx="422275" cy="322262"/>
          </a:xfrm>
          <a:prstGeom prst="actionButtonHelp">
            <a:avLst/>
          </a:prstGeom>
          <a:solidFill>
            <a:srgbClr val="FF0000"/>
          </a:solidFill>
          <a:ln w="285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a-IR"/>
          </a:p>
        </p:txBody>
      </p:sp>
      <p:sp>
        <p:nvSpPr>
          <p:cNvPr id="11294" name="AutoShape 30" descr="Cork">
            <a:hlinkClick r:id="rId9" action="ppaction://hlinksldjump" highlightClick="1">
              <a:snd r:embed="rId12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Ctr="1"/>
          <a:lstStyle/>
          <a:p>
            <a:pPr algn="ctr"/>
            <a:endParaRPr lang="fa-IR" b="0" u="sng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Logon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ows XP Hardware Ins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1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4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ows XP Hardware Ins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1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1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10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ows XP Hardware Ins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 autoUpdateAnimBg="0"/>
      <p:bldP spid="11269" grpId="0" animBg="1" autoUpdateAnimBg="0"/>
      <p:bldP spid="11270" grpId="0" animBg="1" autoUpdateAnimBg="0"/>
      <p:bldP spid="11271" grpId="0" animBg="1" autoUpdateAnimBg="0"/>
      <p:bldP spid="11272" grpId="0" animBg="1" autoUpdateAnimBg="0"/>
      <p:bldP spid="11273" grpId="0" animBg="1" autoUpdateAnimBg="0"/>
      <p:bldP spid="11274" grpId="0" animBg="1" autoUpdateAnimBg="0"/>
      <p:bldP spid="11275" grpId="0" animBg="1" autoUpdateAnimBg="0"/>
      <p:bldP spid="11276" grpId="0" animBg="1" autoUpdateAnimBg="0"/>
      <p:bldP spid="11277" grpId="0" animBg="1" autoUpdateAnimBg="0"/>
      <p:bldP spid="11278" grpId="0" animBg="1" autoUpdateAnimBg="0"/>
      <p:bldP spid="11279" grpId="0" animBg="1" autoUpdateAnimBg="0"/>
      <p:bldP spid="11280" grpId="0" animBg="1" autoUpdateAnimBg="0"/>
      <p:bldP spid="11281" grpId="0" animBg="1"/>
      <p:bldP spid="11282" grpId="0" animBg="1"/>
      <p:bldP spid="11283" grpId="0" animBg="1"/>
      <p:bldP spid="11284" grpId="0" animBg="1"/>
      <p:bldP spid="11285" grpId="0" animBg="1"/>
      <p:bldP spid="11286" grpId="0" animBg="1"/>
      <p:bldP spid="11287" grpId="0" animBg="1"/>
      <p:bldP spid="11288" grpId="0" animBg="1"/>
      <p:bldP spid="11289" grpId="0" animBg="1"/>
      <p:bldP spid="11290" grpId="0" animBg="1"/>
      <p:bldP spid="11291" grpId="0" animBg="1"/>
      <p:bldP spid="11292" grpId="0" animBg="1"/>
      <p:bldP spid="112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>
            <a:hlinkClick r:id="rId5" action="ppaction://hlinksldjump" highlightClick="1">
              <a:snd r:embed="rId6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                   درس ششم: آسيب هاي گروه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385763" y="2663825"/>
            <a:ext cx="8412162" cy="37449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6600"/>
              </a:gs>
              <a:gs pos="50000">
                <a:srgbClr val="FFFF00"/>
              </a:gs>
              <a:gs pos="100000">
                <a:srgbClr val="006600"/>
              </a:gs>
            </a:gsLst>
            <a:lin ang="5400000" scaled="1"/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حالتي است كه</a:t>
            </a:r>
          </a:p>
          <a:p>
            <a:pPr algn="ctr"/>
            <a:r>
              <a:rPr lang="ar-SA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گروه</a:t>
            </a:r>
          </a:p>
          <a:p>
            <a:pPr algn="ctr"/>
            <a:r>
              <a:rPr lang="ar-SA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هماهنگ با جامعه عمل نمي كند </a:t>
            </a:r>
          </a:p>
          <a:p>
            <a:pPr algn="ctr"/>
            <a:r>
              <a:rPr lang="ar-SA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يا</a:t>
            </a:r>
          </a:p>
          <a:p>
            <a:pPr algn="ctr"/>
            <a:r>
              <a:rPr lang="ar-SA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دچار حالاتي غير عادي مي شود.</a:t>
            </a:r>
            <a:endParaRPr lang="en-US" sz="4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381000" y="830263"/>
            <a:ext cx="8396288" cy="14668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3300"/>
              </a:gs>
              <a:gs pos="50000">
                <a:srgbClr val="FFFF00"/>
              </a:gs>
              <a:gs pos="100000">
                <a:srgbClr val="FF3300"/>
              </a:gs>
            </a:gsLst>
            <a:lin ang="5400000" scaled="1"/>
          </a:gradFill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تعريف</a:t>
            </a:r>
            <a:r>
              <a:rPr lang="en-US" sz="4000" smtClean="0"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</a:t>
            </a:r>
            <a:r>
              <a:rPr lang="ar-SA" sz="4000" smtClean="0"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</a:t>
            </a:r>
            <a:r>
              <a:rPr lang="ar-SA" sz="4000"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آسيب هاي گروه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13318" name="AutoShape 6" descr="Cork">
            <a:hlinkClick r:id="" action="ppaction://noaction" highlightClick="1">
              <a:snd r:embed="rId7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a-IR" b="0" u="sng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Hardware Ins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3000"/>
                                        <p:tgtEl>
                                          <p:spTgt spid="13316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3000"/>
                                        <p:tgtEl>
                                          <p:spTgt spid="13316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3000"/>
                                        <p:tgtEl>
                                          <p:spTgt spid="13316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30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30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30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30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30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30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30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30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30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50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30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30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30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400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30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30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30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nimBg="1" autoUpdateAnimBg="0" advAuto="1500"/>
      <p:bldP spid="1331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>
            <a:hlinkClick r:id="rId6" action="ppaction://hlinksldjump" highlightClick="1">
              <a:snd r:embed="rId7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                   درس ششم: آسيب هاي گروه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592263" y="942975"/>
            <a:ext cx="6096000" cy="5626100"/>
          </a:xfrm>
          <a:prstGeom prst="flowChartOr">
            <a:avLst/>
          </a:prstGeom>
          <a:gradFill rotWithShape="0">
            <a:gsLst>
              <a:gs pos="0">
                <a:srgbClr val="FF6600"/>
              </a:gs>
              <a:gs pos="100000">
                <a:srgbClr val="FFF2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a-IR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3727450" y="2925763"/>
            <a:ext cx="1776413" cy="1652587"/>
          </a:xfrm>
          <a:prstGeom prst="flowChartConnector">
            <a:avLst/>
          </a:prstGeom>
          <a:solidFill>
            <a:srgbClr val="FF0000"/>
          </a:solidFill>
          <a:ln w="5715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5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فرد</a:t>
            </a:r>
            <a:endParaRPr lang="en-US" sz="5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5366" name="AutoShape 6">
            <a:hlinkClick r:id="rId8" action="ppaction://hlinksldjump" highlightClick="1">
              <a:snd r:embed="rId3" name="Utopia Restore Up.wav"/>
            </a:hlinkClick>
          </p:cNvPr>
          <p:cNvSpPr>
            <a:spLocks noChangeArrowheads="1"/>
          </p:cNvSpPr>
          <p:nvPr/>
        </p:nvSpPr>
        <p:spPr bwMode="auto">
          <a:xfrm rot="2550104">
            <a:off x="4525963" y="1820863"/>
            <a:ext cx="2620962" cy="1600200"/>
          </a:xfrm>
          <a:prstGeom prst="downArrowCallout">
            <a:avLst>
              <a:gd name="adj1" fmla="val 40947"/>
              <a:gd name="adj2" fmla="val 40947"/>
              <a:gd name="adj3" fmla="val 16667"/>
              <a:gd name="adj4" fmla="val 66667"/>
            </a:avLst>
          </a:prstGeom>
          <a:gradFill rotWithShape="0">
            <a:gsLst>
              <a:gs pos="0">
                <a:srgbClr val="FFF200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</a:t>
            </a:r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دوگانگي ارزشي</a:t>
            </a:r>
            <a:endParaRPr lang="en-US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5367" name="AutoShape 7">
            <a:hlinkClick r:id="rId9" action="ppaction://hlinksldjump" highlightClick="1">
              <a:snd r:embed="rId3" name="Utopia Restore Up.wav"/>
            </a:hlinkClick>
          </p:cNvPr>
          <p:cNvSpPr>
            <a:spLocks noChangeArrowheads="1"/>
          </p:cNvSpPr>
          <p:nvPr/>
        </p:nvSpPr>
        <p:spPr bwMode="auto">
          <a:xfrm rot="8242322">
            <a:off x="4527550" y="4086225"/>
            <a:ext cx="2620963" cy="1600200"/>
          </a:xfrm>
          <a:prstGeom prst="downArrowCallout">
            <a:avLst>
              <a:gd name="adj1" fmla="val 40947"/>
              <a:gd name="adj2" fmla="val 40947"/>
              <a:gd name="adj3" fmla="val 16667"/>
              <a:gd name="adj4" fmla="val 66667"/>
            </a:avLst>
          </a:prstGeom>
          <a:gradFill rotWithShape="0">
            <a:gsLst>
              <a:gs pos="0">
                <a:srgbClr val="FFF200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rot="10800000" wrap="none" lIns="90000" tIns="46800" rIns="90000" bIns="46800" anchor="ctr"/>
          <a:lstStyle/>
          <a:p>
            <a:pPr algn="ctr"/>
            <a:r>
              <a:rPr lang="ar-SA" sz="2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</a:t>
            </a:r>
            <a:r>
              <a:rPr lang="ar-SA" sz="2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تقليد و شخصيّت تابع</a:t>
            </a:r>
            <a:endParaRPr lang="en-US" sz="22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5368" name="AutoShape 8">
            <a:hlinkClick r:id="rId10" action="ppaction://hlinksldjump" highlightClick="1">
              <a:snd r:embed="rId3" name="Utopia Restore Up.wav"/>
            </a:hlinkClick>
          </p:cNvPr>
          <p:cNvSpPr>
            <a:spLocks noChangeArrowheads="1"/>
          </p:cNvSpPr>
          <p:nvPr/>
        </p:nvSpPr>
        <p:spPr bwMode="auto">
          <a:xfrm rot="-2575907">
            <a:off x="2112963" y="1866900"/>
            <a:ext cx="2611437" cy="1555750"/>
          </a:xfrm>
          <a:prstGeom prst="downArrowCallout">
            <a:avLst>
              <a:gd name="adj1" fmla="val 41964"/>
              <a:gd name="adj2" fmla="val 41964"/>
              <a:gd name="adj3" fmla="val 16667"/>
              <a:gd name="adj4" fmla="val 66667"/>
            </a:avLst>
          </a:prstGeom>
          <a:gradFill rotWithShape="0">
            <a:gsLst>
              <a:gs pos="0">
                <a:srgbClr val="FFF200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</a:t>
            </a:r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بيگانگي از جامعه</a:t>
            </a:r>
            <a:endParaRPr lang="en-US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5369" name="AutoShape 9">
            <a:hlinkClick r:id="rId11" action="ppaction://hlinksldjump" highlightClick="1">
              <a:snd r:embed="rId3" name="Utopia Restore Up.wav"/>
            </a:hlinkClick>
          </p:cNvPr>
          <p:cNvSpPr>
            <a:spLocks noChangeArrowheads="1"/>
          </p:cNvSpPr>
          <p:nvPr/>
        </p:nvSpPr>
        <p:spPr bwMode="auto">
          <a:xfrm rot="13453293">
            <a:off x="2100263" y="4129088"/>
            <a:ext cx="2620962" cy="1600200"/>
          </a:xfrm>
          <a:prstGeom prst="downArrowCallout">
            <a:avLst>
              <a:gd name="adj1" fmla="val 40947"/>
              <a:gd name="adj2" fmla="val 40947"/>
              <a:gd name="adj3" fmla="val 16667"/>
              <a:gd name="adj4" fmla="val 66667"/>
            </a:avLst>
          </a:prstGeom>
          <a:gradFill rotWithShape="0">
            <a:gsLst>
              <a:gs pos="0">
                <a:srgbClr val="FFF200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rot="10800000" wrap="none" lIns="90000" tIns="46800" rIns="90000" bIns="46800" anchor="ctr"/>
          <a:lstStyle/>
          <a:p>
            <a:pPr algn="ctr"/>
            <a:r>
              <a:rPr lang="ar-SA" sz="23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</a:t>
            </a:r>
            <a:r>
              <a:rPr lang="ar-SA" sz="23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مطلق گرائي گروهي</a:t>
            </a:r>
            <a:endParaRPr lang="en-US" sz="23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104775" y="989013"/>
            <a:ext cx="3244850" cy="5626100"/>
          </a:xfrm>
          <a:prstGeom prst="moon">
            <a:avLst>
              <a:gd name="adj" fmla="val 41241"/>
            </a:avLst>
          </a:prstGeo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0" scaled="1"/>
          </a:gradFill>
          <a:ln w="2857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براي                        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   بررسي                   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جزئيات          </a:t>
            </a:r>
          </a:p>
          <a:p>
            <a:pPr algn="ctr"/>
            <a:endParaRPr lang="ar-SA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   </a:t>
            </a:r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آسيب هاي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                     گروه</a:t>
            </a:r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       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            </a:t>
            </a:r>
          </a:p>
          <a:p>
            <a:pPr algn="ctr"/>
            <a:r>
              <a:rPr lang="ar-SA" sz="1800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      برروي عنوان</a:t>
            </a:r>
            <a:endParaRPr lang="ar-SA" sz="18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1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    </a:t>
            </a:r>
          </a:p>
          <a:p>
            <a:pPr algn="ctr"/>
            <a:r>
              <a:rPr lang="ar-SA" sz="1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  </a:t>
            </a:r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آسيب گروهي</a:t>
            </a:r>
            <a:r>
              <a:rPr lang="ar-SA" sz="1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</a:t>
            </a:r>
          </a:p>
          <a:p>
            <a:pPr algn="ctr"/>
            <a:r>
              <a:rPr lang="ar-SA" sz="1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</a:t>
            </a:r>
          </a:p>
          <a:p>
            <a:pPr algn="ctr"/>
            <a:r>
              <a:rPr lang="ar-SA" sz="1800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مربوط    </a:t>
            </a:r>
          </a:p>
          <a:p>
            <a:pPr algn="ctr"/>
            <a:r>
              <a:rPr lang="ar-SA" sz="1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كليك   </a:t>
            </a:r>
            <a:r>
              <a:rPr lang="ar-SA" sz="1800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    </a:t>
            </a:r>
          </a:p>
          <a:p>
            <a:pPr algn="ctr"/>
            <a:r>
              <a:rPr lang="ar-SA" sz="1800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كنيد</a:t>
            </a:r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.                    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 rot="10776857">
            <a:off x="5902325" y="942975"/>
            <a:ext cx="3125788" cy="5626100"/>
          </a:xfrm>
          <a:prstGeom prst="moon">
            <a:avLst>
              <a:gd name="adj" fmla="val 37972"/>
            </a:avLst>
          </a:prstGeo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0" scaled="1"/>
          </a:gradFill>
          <a:ln w="381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rot="10800000"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آسيب هاي         </a:t>
            </a:r>
          </a:p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گروه</a:t>
            </a:r>
            <a:r>
              <a:rPr lang="ar-SA" sz="2400">
                <a:solidFill>
                  <a:srgbClr val="FFFF00"/>
                </a:solidFill>
                <a:effectLst/>
                <a:cs typeface="2  Jadid" pitchFamily="2" charset="-78"/>
              </a:rPr>
              <a:t>    </a:t>
            </a:r>
            <a:endParaRPr lang="en-US" sz="2400">
              <a:solidFill>
                <a:srgbClr val="FFFF00"/>
              </a:solidFill>
              <a:effectLst/>
              <a:cs typeface="2  Jadid" pitchFamily="2" charset="-78"/>
            </a:endParaRPr>
          </a:p>
        </p:txBody>
      </p:sp>
      <p:sp>
        <p:nvSpPr>
          <p:cNvPr id="15372" name="AutoShape 12" descr="Cork">
            <a:hlinkClick r:id="rId6" action="ppaction://hlinksldjump" highlightClick="1">
              <a:snd r:embed="rId12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Ctr="1"/>
          <a:lstStyle/>
          <a:p>
            <a:pPr algn="ctr"/>
            <a:endParaRPr lang="fa-IR" b="0" u="sng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18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31" presetID="18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 autoUpdateAnimBg="0"/>
      <p:bldP spid="15366" grpId="0" animBg="1" autoUpdateAnimBg="0"/>
      <p:bldP spid="15367" grpId="0" animBg="1" autoUpdateAnimBg="0"/>
      <p:bldP spid="15368" grpId="0" animBg="1" autoUpdateAnimBg="0"/>
      <p:bldP spid="15369" grpId="0" animBg="1" autoUpdateAnimBg="0"/>
      <p:bldP spid="15370" grpId="0" animBg="1" autoUpdateAnimBg="0"/>
      <p:bldP spid="1537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hlinkClick r:id="rId8" action="ppaction://hlinksldjump" highlightClick="1">
              <a:snd r:embed="rId9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                   درس ششم: آسيب هاي گروه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7412" name="AutoShape 4">
            <a:hlinkClick r:id="rId10" action="ppaction://hlinksldjump" highlightClick="1">
              <a:snd r:embed="rId4" name="Utopia Restore Up.wav"/>
            </a:hlinkClick>
          </p:cNvPr>
          <p:cNvSpPr>
            <a:spLocks noChangeArrowheads="1"/>
          </p:cNvSpPr>
          <p:nvPr/>
        </p:nvSpPr>
        <p:spPr bwMode="auto">
          <a:xfrm rot="-4342">
            <a:off x="474663" y="873125"/>
            <a:ext cx="8264525" cy="877888"/>
          </a:xfrm>
          <a:prstGeom prst="downArrowCallout">
            <a:avLst>
              <a:gd name="adj1" fmla="val 327401"/>
              <a:gd name="adj2" fmla="val 468526"/>
              <a:gd name="adj3" fmla="val 17204"/>
              <a:gd name="adj4" fmla="val 48579"/>
            </a:avLst>
          </a:prstGeom>
          <a:gradFill rotWithShape="0">
            <a:gsLst>
              <a:gs pos="0">
                <a:srgbClr val="008000">
                  <a:gamma/>
                  <a:shade val="36078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36078"/>
                  <a:invGamma/>
                </a:srgbClr>
              </a:gs>
            </a:gsLst>
            <a:lin ang="540000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دوگانگي ارزشي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61963" y="1887538"/>
            <a:ext cx="4457700" cy="7461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ترديد نسبت به </a:t>
            </a:r>
          </a:p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ارزش هاي جامعه و گروه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745288" y="2655888"/>
            <a:ext cx="2106612" cy="3683000"/>
          </a:xfrm>
          <a:prstGeom prst="rect">
            <a:avLst/>
          </a:prstGeom>
          <a:gradFill rotWithShape="0">
            <a:gsLst>
              <a:gs pos="0">
                <a:srgbClr val="156B13"/>
              </a:gs>
              <a:gs pos="25000">
                <a:srgbClr val="9CB86E"/>
              </a:gs>
              <a:gs pos="50000">
                <a:srgbClr val="DDEBCF"/>
              </a:gs>
              <a:gs pos="75000">
                <a:srgbClr val="9CB86E"/>
              </a:gs>
              <a:gs pos="100000">
                <a:srgbClr val="156B13"/>
              </a:gs>
            </a:gsLst>
            <a:lin ang="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حالتي كه فرد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در انتخاب بين </a:t>
            </a:r>
          </a:p>
          <a:p>
            <a:pPr algn="ctr"/>
            <a:endParaRPr lang="ar-SA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ارزش هاي گروه</a:t>
            </a:r>
          </a:p>
          <a:p>
            <a:pPr algn="ctr"/>
            <a:endParaRPr lang="ar-SA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و ارزش هاي جامعه </a:t>
            </a:r>
          </a:p>
          <a:p>
            <a:pPr algn="ctr"/>
            <a:endParaRPr lang="ar-SA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دچار ترديد</a:t>
            </a:r>
          </a:p>
          <a:p>
            <a:pPr algn="ctr"/>
            <a:endParaRPr lang="ar-SA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و سرگرداني شود. 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6784975" y="1801813"/>
            <a:ext cx="2044700" cy="776287"/>
          </a:xfrm>
          <a:prstGeom prst="downArrowCallout">
            <a:avLst>
              <a:gd name="adj1" fmla="val 65849"/>
              <a:gd name="adj2" fmla="val 65849"/>
              <a:gd name="adj3" fmla="val 16667"/>
              <a:gd name="adj4" fmla="val 66667"/>
            </a:avLst>
          </a:prstGeom>
          <a:gradFill rotWithShape="0">
            <a:gsLst>
              <a:gs pos="0">
                <a:srgbClr val="3399FF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تعريف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168900" y="1914525"/>
            <a:ext cx="1346200" cy="4516438"/>
          </a:xfrm>
          <a:prstGeom prst="leftArrowCallout">
            <a:avLst>
              <a:gd name="adj1" fmla="val 83843"/>
              <a:gd name="adj2" fmla="val 166924"/>
              <a:gd name="adj3" fmla="val 12264"/>
              <a:gd name="adj4" fmla="val 74764"/>
            </a:avLst>
          </a:prstGeom>
          <a:gradFill rotWithShape="0">
            <a:gsLst>
              <a:gs pos="0">
                <a:srgbClr val="FF9900"/>
              </a:gs>
              <a:gs pos="50000">
                <a:srgbClr val="FFFC00"/>
              </a:gs>
              <a:gs pos="100000">
                <a:srgbClr val="FF9900"/>
              </a:gs>
            </a:gsLst>
            <a:lin ang="5400000" scaled="1"/>
          </a:gradFill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تاثير</a:t>
            </a:r>
          </a:p>
          <a:p>
            <a:pPr algn="ctr"/>
            <a:endParaRPr lang="ar-SA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  <a:p>
            <a:pPr algn="ctr"/>
            <a:endParaRPr lang="ar-SA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  <a:p>
            <a:pPr algn="ctr"/>
            <a:endParaRPr lang="ar-SA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  <a:p>
            <a:pPr algn="ctr"/>
            <a:endParaRPr lang="ar-SA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  <a:p>
            <a:pPr algn="ctr"/>
            <a:r>
              <a:rPr lang="ar-SA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دوگانگي</a:t>
            </a:r>
          </a:p>
          <a:p>
            <a:pPr algn="ctr"/>
            <a:r>
              <a:rPr lang="ar-SA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ارزشي</a:t>
            </a:r>
          </a:p>
          <a:p>
            <a:pPr algn="ctr"/>
            <a:endParaRPr lang="ar-SA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  <a:p>
            <a:pPr algn="ctr"/>
            <a:endParaRPr lang="ar-SA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  <a:p>
            <a:pPr algn="ctr"/>
            <a:endParaRPr lang="ar-SA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  <a:p>
            <a:pPr algn="ctr"/>
            <a:r>
              <a:rPr lang="ar-SA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 بررفتار  </a:t>
            </a:r>
          </a:p>
          <a:p>
            <a:pPr algn="ctr"/>
            <a:r>
              <a:rPr lang="ar-SA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فرد</a:t>
            </a:r>
            <a:r>
              <a:rPr lang="ar-SA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</a:t>
            </a:r>
            <a:endParaRPr lang="en-US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447675" y="2709863"/>
            <a:ext cx="4457700" cy="7461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شكل گيري نوعي نفاق و دوروئي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431800" y="3576638"/>
            <a:ext cx="4457700" cy="7461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ترديد در تصميم گيري ها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444500" y="4422775"/>
            <a:ext cx="4457700" cy="7461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شكل گيري شخصيتي متزلزل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913063" y="5894388"/>
            <a:ext cx="2157412" cy="719137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افسردگي و </a:t>
            </a:r>
          </a:p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نگراني هاي شديد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396875" y="5875338"/>
            <a:ext cx="2157413" cy="719137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پرخاشگري در رفتار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2690813" y="5173663"/>
            <a:ext cx="1247775" cy="711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1393825" y="5172075"/>
            <a:ext cx="1295400" cy="6905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lIns="90000" tIns="46800" rIns="90000" bIns="46800" anchorCtr="1"/>
          <a:lstStyle/>
          <a:p>
            <a:endParaRPr lang="fa-IR"/>
          </a:p>
        </p:txBody>
      </p:sp>
      <p:sp>
        <p:nvSpPr>
          <p:cNvPr id="17424" name="AutoShape 16" descr="Cork">
            <a:hlinkClick r:id="rId11" action="ppaction://hlinksldjump" highlightClick="1">
              <a:snd r:embed="rId12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Ctr="1"/>
          <a:lstStyle/>
          <a:p>
            <a:pPr algn="ctr"/>
            <a:endParaRPr lang="fa-IR" b="0" u="sng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Logon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74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74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74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74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74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 autoUpdateAnimBg="0"/>
      <p:bldP spid="17413" grpId="0" animBg="1" autoUpdateAnimBg="0"/>
      <p:bldP spid="17414" grpId="0" build="p" animBg="1" autoUpdateAnimBg="0" advAuto="1000"/>
      <p:bldP spid="17415" grpId="0" animBg="1" autoUpdateAnimBg="0"/>
      <p:bldP spid="17416" grpId="0" animBg="1" autoUpdateAnimBg="0"/>
      <p:bldP spid="17417" grpId="0" animBg="1" autoUpdateAnimBg="0"/>
      <p:bldP spid="17418" grpId="0" animBg="1" autoUpdateAnimBg="0"/>
      <p:bldP spid="17419" grpId="0" animBg="1" autoUpdateAnimBg="0"/>
      <p:bldP spid="17420" grpId="0" animBg="1" autoUpdateAnimBg="0"/>
      <p:bldP spid="17421" grpId="0" animBg="1" autoUpdateAnimBg="0"/>
      <p:bldP spid="17422" grpId="0" animBg="1"/>
      <p:bldP spid="174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hlinkClick r:id="rId7" action="ppaction://hlinksldjump" highlightClick="1">
              <a:snd r:embed="rId8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                   درس ششم: آسيب هاي گروه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9460" name="AutoShape 4">
            <a:hlinkClick r:id="rId9" action="ppaction://hlinksldjump" highlightClick="1">
              <a:snd r:embed="rId4" name="Utopia Restore Up.wav"/>
            </a:hlinkClick>
          </p:cNvPr>
          <p:cNvSpPr>
            <a:spLocks noChangeArrowheads="1"/>
          </p:cNvSpPr>
          <p:nvPr/>
        </p:nvSpPr>
        <p:spPr bwMode="auto">
          <a:xfrm rot="-4342">
            <a:off x="271463" y="873125"/>
            <a:ext cx="8483600" cy="877888"/>
          </a:xfrm>
          <a:prstGeom prst="downArrowCallout">
            <a:avLst>
              <a:gd name="adj1" fmla="val 317021"/>
              <a:gd name="adj2" fmla="val 480945"/>
              <a:gd name="adj3" fmla="val 20639"/>
              <a:gd name="adj4" fmla="val 48579"/>
            </a:avLst>
          </a:prstGeom>
          <a:gradFill rotWithShape="0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بيگانگي از جامعه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20663" y="1922463"/>
            <a:ext cx="4754562" cy="1011237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نسبت به تمام يا بخشي از ارزش هاي جامعه</a:t>
            </a:r>
          </a:p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بي اعتقاد مي شود.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888163" y="2641600"/>
            <a:ext cx="1976437" cy="3997325"/>
          </a:xfrm>
          <a:prstGeom prst="rect">
            <a:avLst/>
          </a:prstGeom>
          <a:gradFill rotWithShape="0">
            <a:gsLst>
              <a:gs pos="0">
                <a:srgbClr val="156B13"/>
              </a:gs>
              <a:gs pos="25000">
                <a:srgbClr val="9CB86E"/>
              </a:gs>
              <a:gs pos="50000">
                <a:srgbClr val="DDEBCF"/>
              </a:gs>
              <a:gs pos="75000">
                <a:srgbClr val="9CB86E"/>
              </a:gs>
              <a:gs pos="100000">
                <a:srgbClr val="156B13"/>
              </a:gs>
            </a:gsLst>
            <a:lin ang="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حالتي كه فرد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ارزش هاي گروهي</a:t>
            </a:r>
          </a:p>
          <a:p>
            <a:pPr algn="ctr"/>
            <a:endParaRPr lang="ar-SA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را بر </a:t>
            </a:r>
          </a:p>
          <a:p>
            <a:pPr algn="ctr"/>
            <a:endParaRPr lang="ar-SA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ارزش هاي جامعه</a:t>
            </a:r>
          </a:p>
          <a:p>
            <a:pPr algn="ctr"/>
            <a:endParaRPr lang="ar-SA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تر جيح مي دهد. 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6913563" y="1758950"/>
            <a:ext cx="1917700" cy="806450"/>
          </a:xfrm>
          <a:prstGeom prst="downArrowCallout">
            <a:avLst>
              <a:gd name="adj1" fmla="val 59449"/>
              <a:gd name="adj2" fmla="val 59449"/>
              <a:gd name="adj3" fmla="val 16667"/>
              <a:gd name="adj4" fmla="val 66667"/>
            </a:avLst>
          </a:prstGeom>
          <a:gradFill rotWithShape="0">
            <a:gsLst>
              <a:gs pos="0">
                <a:srgbClr val="66CCFF"/>
              </a:gs>
              <a:gs pos="100000">
                <a:srgbClr val="0000CC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تعريف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5105400" y="1871663"/>
            <a:ext cx="1452563" cy="4818062"/>
          </a:xfrm>
          <a:prstGeom prst="leftArrowCallout">
            <a:avLst>
              <a:gd name="adj1" fmla="val 82923"/>
              <a:gd name="adj2" fmla="val 165739"/>
              <a:gd name="adj3" fmla="val 16667"/>
              <a:gd name="adj4" fmla="val 74644"/>
            </a:avLst>
          </a:prstGeom>
          <a:gradFill rotWithShape="0">
            <a:gsLst>
              <a:gs pos="0">
                <a:srgbClr val="FF9900"/>
              </a:gs>
              <a:gs pos="50000">
                <a:srgbClr val="FFFC00"/>
              </a:gs>
              <a:gs pos="100000">
                <a:srgbClr val="FF9900"/>
              </a:gs>
            </a:gsLst>
            <a:lin ang="5400000" scaled="1"/>
          </a:gra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تاثير</a:t>
            </a: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بيگانگي </a:t>
            </a: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از جامعه</a:t>
            </a: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بررفتار  </a:t>
            </a: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فرد  </a:t>
            </a:r>
            <a:endParaRPr lang="en-US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34950" y="3135313"/>
            <a:ext cx="4754563" cy="1011237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در جهت برخورد با ارزش هاي جامعه</a:t>
            </a:r>
          </a:p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عمل خواهد كرد.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19075" y="4414838"/>
            <a:ext cx="4754563" cy="1011237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فردي نا بهنجار در جامعه</a:t>
            </a:r>
          </a:p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تبديل خواهد شد .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33363" y="5618163"/>
            <a:ext cx="4754562" cy="1011237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جاي اينكه حافظ ارزش هاي جامعه باشد </a:t>
            </a:r>
          </a:p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،با ارزش هاي جامعه ستيز و مقابله مي كند .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68" name="AutoShape 12" descr="Cork">
            <a:hlinkClick r:id="rId10" action="ppaction://hlinksldjump" highlightClick="1">
              <a:snd r:embed="rId11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Ctr="1"/>
          <a:lstStyle/>
          <a:p>
            <a:pPr algn="ctr"/>
            <a:endParaRPr lang="fa-IR" b="0" u="sng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Logon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94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94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 autoUpdateAnimBg="0"/>
      <p:bldP spid="19461" grpId="0" animBg="1" autoUpdateAnimBg="0"/>
      <p:bldP spid="19462" grpId="0" build="p" animBg="1" autoUpdateAnimBg="0" advAuto="1000"/>
      <p:bldP spid="19463" grpId="0" animBg="1" autoUpdateAnimBg="0"/>
      <p:bldP spid="19464" grpId="0" animBg="1" autoUpdateAnimBg="0"/>
      <p:bldP spid="19465" grpId="0" animBg="1" autoUpdateAnimBg="0"/>
      <p:bldP spid="19466" grpId="0" animBg="1" autoUpdateAnimBg="0"/>
      <p:bldP spid="1946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hlinkClick r:id="rId8" action="ppaction://hlinksldjump" highlightClick="1">
              <a:snd r:embed="rId9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                   درس ششم: آسيب هاي گروه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1508" name="AutoShape 4">
            <a:hlinkClick r:id="rId10" action="ppaction://hlinksldjump" highlightClick="1">
              <a:snd r:embed="rId4" name="Utopia Restore Up.wav"/>
            </a:hlinkClick>
          </p:cNvPr>
          <p:cNvSpPr>
            <a:spLocks noChangeArrowheads="1"/>
          </p:cNvSpPr>
          <p:nvPr/>
        </p:nvSpPr>
        <p:spPr bwMode="auto">
          <a:xfrm rot="-4342">
            <a:off x="503238" y="873125"/>
            <a:ext cx="8193087" cy="877888"/>
          </a:xfrm>
          <a:prstGeom prst="downArrowCallout">
            <a:avLst>
              <a:gd name="adj1" fmla="val 238157"/>
              <a:gd name="adj2" fmla="val 464476"/>
              <a:gd name="adj3" fmla="val 23889"/>
              <a:gd name="adj4" fmla="val 48579"/>
            </a:avLst>
          </a:prstGeo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مطلق گرائي گروهي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090863" y="2185988"/>
            <a:ext cx="1108075" cy="1157287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rtl="0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فرد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6751638" y="2608263"/>
            <a:ext cx="2084387" cy="3992562"/>
          </a:xfrm>
          <a:prstGeom prst="rect">
            <a:avLst/>
          </a:prstGeom>
          <a:gradFill rotWithShape="0">
            <a:gsLst>
              <a:gs pos="0">
                <a:srgbClr val="156B13"/>
              </a:gs>
              <a:gs pos="25000">
                <a:srgbClr val="9CB86E"/>
              </a:gs>
              <a:gs pos="50000">
                <a:srgbClr val="DDEBCF"/>
              </a:gs>
              <a:gs pos="75000">
                <a:srgbClr val="9CB86E"/>
              </a:gs>
              <a:gs pos="100000">
                <a:srgbClr val="156B13"/>
              </a:gs>
            </a:gsLst>
            <a:lin ang="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حالتي كه فرد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فقط </a:t>
            </a: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ارزش هاي گروه</a:t>
            </a:r>
          </a:p>
          <a:p>
            <a:pPr algn="ctr"/>
            <a:endParaRPr lang="ar-SA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خود  را</a:t>
            </a:r>
          </a:p>
          <a:p>
            <a:pPr algn="ctr"/>
            <a:endParaRPr lang="ar-SA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درست بداند. 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6751638" y="1744663"/>
            <a:ext cx="2022475" cy="725487"/>
          </a:xfrm>
          <a:prstGeom prst="downArrowCallout">
            <a:avLst>
              <a:gd name="adj1" fmla="val 109600"/>
              <a:gd name="adj2" fmla="val 124429"/>
              <a:gd name="adj3" fmla="val 23398"/>
              <a:gd name="adj4" fmla="val 66667"/>
            </a:avLst>
          </a:prstGeom>
          <a:gradFill rotWithShape="0">
            <a:gsLst>
              <a:gs pos="0">
                <a:srgbClr val="33CCFF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تعريف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4724400" y="1835150"/>
            <a:ext cx="1833563" cy="4897438"/>
          </a:xfrm>
          <a:prstGeom prst="leftArrowCallout">
            <a:avLst>
              <a:gd name="adj1" fmla="val 66775"/>
              <a:gd name="adj2" fmla="val 131732"/>
              <a:gd name="adj3" fmla="val 16667"/>
              <a:gd name="adj4" fmla="val 77750"/>
            </a:avLst>
          </a:prstGeom>
          <a:gradFill rotWithShape="0">
            <a:gsLst>
              <a:gs pos="0">
                <a:srgbClr val="FF9900"/>
              </a:gs>
              <a:gs pos="50000">
                <a:srgbClr val="FFFC00"/>
              </a:gs>
              <a:gs pos="100000">
                <a:srgbClr val="FF9900"/>
              </a:gs>
            </a:gsLst>
            <a:lin ang="5400000" scaled="1"/>
          </a:gra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تاثيرات</a:t>
            </a: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مطلق گرائي</a:t>
            </a: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گروهي</a:t>
            </a: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</a:t>
            </a:r>
            <a:endParaRPr lang="en-US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82588" y="2176463"/>
            <a:ext cx="2212975" cy="1157287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rtl="0"/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تحجر گرائي</a:t>
            </a:r>
            <a:endParaRPr lang="en-US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090863" y="5013325"/>
            <a:ext cx="1108075" cy="115728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rtl="0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گروه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420688" y="5003800"/>
            <a:ext cx="2212975" cy="1157288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rtl="0"/>
            <a:r>
              <a:rPr lang="ar-SA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گروه گرائي</a:t>
            </a:r>
            <a:endParaRPr lang="en-US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16" name="AutoShape 12">
            <a:hlinkClick r:id="rId11" action="ppaction://hlinksldjump" highlightClick="1">
              <a:snd r:embed="rId9" name="Utopia Asterisk.wav"/>
            </a:hlinkClick>
          </p:cNvPr>
          <p:cNvSpPr>
            <a:spLocks noChangeArrowheads="1"/>
          </p:cNvSpPr>
          <p:nvPr/>
        </p:nvSpPr>
        <p:spPr bwMode="auto">
          <a:xfrm flipH="1">
            <a:off x="533400" y="2473325"/>
            <a:ext cx="508000" cy="498475"/>
          </a:xfrm>
          <a:prstGeom prst="actionButtonHelp">
            <a:avLst/>
          </a:prstGeom>
          <a:solidFill>
            <a:srgbClr val="FF0000"/>
          </a:solidFill>
          <a:ln w="285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a-IR"/>
          </a:p>
        </p:txBody>
      </p:sp>
      <p:sp>
        <p:nvSpPr>
          <p:cNvPr id="21517" name="AutoShape 13">
            <a:hlinkClick r:id="rId12" action="ppaction://hlinksldjump" highlightClick="1">
              <a:snd r:embed="rId9" name="Utopia Asterisk.wav"/>
            </a:hlinkClick>
          </p:cNvPr>
          <p:cNvSpPr>
            <a:spLocks noChangeArrowheads="1"/>
          </p:cNvSpPr>
          <p:nvPr/>
        </p:nvSpPr>
        <p:spPr bwMode="auto">
          <a:xfrm flipH="1">
            <a:off x="609600" y="5321300"/>
            <a:ext cx="536575" cy="484188"/>
          </a:xfrm>
          <a:prstGeom prst="actionButtonHelp">
            <a:avLst/>
          </a:prstGeom>
          <a:solidFill>
            <a:srgbClr val="FF0000"/>
          </a:solidFill>
          <a:ln w="285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a-IR"/>
          </a:p>
        </p:txBody>
      </p:sp>
      <p:sp>
        <p:nvSpPr>
          <p:cNvPr id="21518" name="AutoShape 14" descr="Cork">
            <a:hlinkClick r:id="rId13" action="ppaction://hlinksldjump" highlightClick="1">
              <a:snd r:embed="rId14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Ctr="1"/>
          <a:lstStyle/>
          <a:p>
            <a:pPr algn="ctr"/>
            <a:endParaRPr lang="fa-IR" b="0" u="sng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21519" name="AutoShape 15"/>
          <p:cNvCxnSpPr>
            <a:cxnSpLocks noChangeShapeType="1"/>
            <a:stCxn id="21512" idx="1"/>
            <a:endCxn id="21509" idx="3"/>
          </p:cNvCxnSpPr>
          <p:nvPr/>
        </p:nvCxnSpPr>
        <p:spPr bwMode="auto">
          <a:xfrm flipH="1" flipV="1">
            <a:off x="4213225" y="2765425"/>
            <a:ext cx="496888" cy="15192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lg"/>
          </a:ln>
          <a:effectLst/>
        </p:spPr>
      </p:cxnSp>
      <p:cxnSp>
        <p:nvCxnSpPr>
          <p:cNvPr id="21520" name="AutoShape 16"/>
          <p:cNvCxnSpPr>
            <a:cxnSpLocks noChangeShapeType="1"/>
            <a:stCxn id="21512" idx="1"/>
            <a:endCxn id="21514" idx="3"/>
          </p:cNvCxnSpPr>
          <p:nvPr/>
        </p:nvCxnSpPr>
        <p:spPr bwMode="auto">
          <a:xfrm flipH="1">
            <a:off x="4213225" y="4284663"/>
            <a:ext cx="496888" cy="13081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lg"/>
          </a:ln>
          <a:effectLst/>
        </p:spPr>
      </p:cxnSp>
      <p:cxnSp>
        <p:nvCxnSpPr>
          <p:cNvPr id="21521" name="AutoShape 17"/>
          <p:cNvCxnSpPr>
            <a:cxnSpLocks noChangeShapeType="1"/>
            <a:stCxn id="21509" idx="1"/>
            <a:endCxn id="21513" idx="3"/>
          </p:cNvCxnSpPr>
          <p:nvPr/>
        </p:nvCxnSpPr>
        <p:spPr bwMode="auto">
          <a:xfrm flipH="1" flipV="1">
            <a:off x="2609850" y="2755900"/>
            <a:ext cx="466725" cy="95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lg"/>
          </a:ln>
          <a:effectLst/>
        </p:spPr>
      </p:cxnSp>
      <p:cxnSp>
        <p:nvCxnSpPr>
          <p:cNvPr id="21522" name="AutoShape 18"/>
          <p:cNvCxnSpPr>
            <a:cxnSpLocks noChangeShapeType="1"/>
            <a:stCxn id="21514" idx="1"/>
            <a:endCxn id="21515" idx="3"/>
          </p:cNvCxnSpPr>
          <p:nvPr/>
        </p:nvCxnSpPr>
        <p:spPr bwMode="auto">
          <a:xfrm flipH="1" flipV="1">
            <a:off x="2647950" y="5583238"/>
            <a:ext cx="428625" cy="95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lg"/>
          </a:ln>
          <a:effectLst/>
        </p:spPr>
      </p:cxn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Logon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15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21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4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4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1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1" dur="10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 autoUpdateAnimBg="0"/>
      <p:bldP spid="21509" grpId="0" animBg="1" autoUpdateAnimBg="0"/>
      <p:bldP spid="21510" grpId="0" build="p" animBg="1" autoUpdateAnimBg="0" advAuto="1000"/>
      <p:bldP spid="21511" grpId="0" animBg="1" autoUpdateAnimBg="0"/>
      <p:bldP spid="21512" grpId="0" animBg="1" autoUpdateAnimBg="0"/>
      <p:bldP spid="21513" grpId="0" animBg="1" autoUpdateAnimBg="0"/>
      <p:bldP spid="21514" grpId="0" animBg="1" autoUpdateAnimBg="0"/>
      <p:bldP spid="21515" grpId="0" animBg="1" autoUpdateAnimBg="0"/>
      <p:bldP spid="21516" grpId="0" animBg="1"/>
      <p:bldP spid="215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>
            <a:hlinkClick r:id="rId7" action="ppaction://hlinksldjump" highlightClick="1">
              <a:snd r:embed="rId8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                   درس ششم: آسيب هاي گروه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3556" name="AutoShape 4">
            <a:hlinkClick r:id="rId9" action="ppaction://hlinksldjump" highlightClick="1">
              <a:snd r:embed="rId4" name="Utopia Restore Up.wav"/>
            </a:hlinkClick>
          </p:cNvPr>
          <p:cNvSpPr>
            <a:spLocks noChangeArrowheads="1"/>
          </p:cNvSpPr>
          <p:nvPr/>
        </p:nvSpPr>
        <p:spPr bwMode="auto">
          <a:xfrm rot="-4342">
            <a:off x="358775" y="873125"/>
            <a:ext cx="8455025" cy="877888"/>
          </a:xfrm>
          <a:prstGeom prst="downArrowCallout">
            <a:avLst>
              <a:gd name="adj1" fmla="val 245771"/>
              <a:gd name="adj2" fmla="val 479325"/>
              <a:gd name="adj3" fmla="val 23889"/>
              <a:gd name="adj4" fmla="val 48579"/>
            </a:avLst>
          </a:prstGeo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تحّجرگرائي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420688" y="1927225"/>
            <a:ext cx="4543425" cy="106997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انتقاد نمي پذيرد .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6854825" y="2684463"/>
            <a:ext cx="2111375" cy="3900487"/>
          </a:xfrm>
          <a:prstGeom prst="rect">
            <a:avLst/>
          </a:prstGeom>
          <a:gradFill rotWithShape="0">
            <a:gsLst>
              <a:gs pos="0">
                <a:srgbClr val="156B13"/>
              </a:gs>
              <a:gs pos="25000">
                <a:srgbClr val="9CB86E"/>
              </a:gs>
              <a:gs pos="50000">
                <a:srgbClr val="DDEBCF"/>
              </a:gs>
              <a:gs pos="75000">
                <a:srgbClr val="9CB86E"/>
              </a:gs>
              <a:gs pos="100000">
                <a:srgbClr val="156B13"/>
              </a:gs>
            </a:gsLst>
            <a:lin ang="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حالتي كه فرد 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به عدم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انعطاف و تحجّر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دچار مي شود و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بجاي اينكه عنصري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فعاّل و خلاّق در 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زندگي اجتماعي 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باشد،عنصري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ناسازگار ،پرخاشجو</a:t>
            </a:r>
          </a:p>
          <a:p>
            <a:pPr algn="ctr"/>
            <a:r>
              <a:rPr lang="ar-SA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ومخّرب مي شود.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6883400" y="1816100"/>
            <a:ext cx="2049463" cy="741363"/>
          </a:xfrm>
          <a:prstGeom prst="downArrowCallout">
            <a:avLst>
              <a:gd name="adj1" fmla="val 69111"/>
              <a:gd name="adj2" fmla="val 135650"/>
              <a:gd name="adj3" fmla="val 16667"/>
              <a:gd name="adj4" fmla="val 66667"/>
            </a:avLst>
          </a:prstGeom>
          <a:gradFill rotWithShape="0">
            <a:gsLst>
              <a:gs pos="0">
                <a:srgbClr val="66CCFF"/>
              </a:gs>
              <a:gs pos="100000">
                <a:srgbClr val="0000CC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تعريف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5159375" y="1855788"/>
            <a:ext cx="1498600" cy="4714875"/>
          </a:xfrm>
          <a:prstGeom prst="leftArrowCallout">
            <a:avLst>
              <a:gd name="adj1" fmla="val 78655"/>
              <a:gd name="adj2" fmla="val 157309"/>
              <a:gd name="adj3" fmla="val 16667"/>
              <a:gd name="adj4" fmla="val 78282"/>
            </a:avLst>
          </a:prstGeom>
          <a:gradFill rotWithShape="0">
            <a:gsLst>
              <a:gs pos="0">
                <a:srgbClr val="FF9900"/>
              </a:gs>
              <a:gs pos="50000">
                <a:srgbClr val="FFFC00"/>
              </a:gs>
              <a:gs pos="100000">
                <a:srgbClr val="FF9900"/>
              </a:gs>
            </a:gsLst>
            <a:lin ang="5400000" scaled="1"/>
          </a:gra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تاثيرات    </a:t>
            </a: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 تحجّرگرائي</a:t>
            </a: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بررفتار  </a:t>
            </a:r>
          </a:p>
          <a:p>
            <a:pPr algn="ctr"/>
            <a:r>
              <a:rPr lang="ar-SA" sz="2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فرد  </a:t>
            </a:r>
            <a:endParaRPr lang="en-US" sz="2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85763" y="3106738"/>
            <a:ext cx="4543425" cy="106997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در مقابل انتقاد ديگران واكنشي شديد</a:t>
            </a:r>
          </a:p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غالباً خشونت آميز نشان مي دهد .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1000" y="4267200"/>
            <a:ext cx="4543425" cy="106997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تعصب نسبت به گروه </a:t>
            </a:r>
          </a:p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چشم فرد را بر حقايق مي بندد . 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338138" y="5457825"/>
            <a:ext cx="4543425" cy="106997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گرايش به ديكتاتوري و اعمال زور </a:t>
            </a:r>
          </a:p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خصوصيّت شخص فرد مي شود .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64" name="AutoShape 12" descr="Cork">
            <a:hlinkClick r:id="rId10" action="ppaction://hlinksldjump" highlightClick="1">
              <a:snd r:embed="rId11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Ctr="1"/>
          <a:lstStyle/>
          <a:p>
            <a:pPr algn="ctr"/>
            <a:endParaRPr lang="fa-IR" b="0" u="sng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Logon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355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3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23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 autoUpdateAnimBg="0"/>
      <p:bldP spid="23557" grpId="0" animBg="1" autoUpdateAnimBg="0"/>
      <p:bldP spid="23558" grpId="0" build="p" animBg="1" autoUpdateAnimBg="0" advAuto="1000"/>
      <p:bldP spid="23559" grpId="0" animBg="1" autoUpdateAnimBg="0"/>
      <p:bldP spid="23560" grpId="0" animBg="1" autoUpdateAnimBg="0"/>
      <p:bldP spid="23561" grpId="0" animBg="1" autoUpdateAnimBg="0"/>
      <p:bldP spid="23562" grpId="0" animBg="1" autoUpdateAnimBg="0"/>
      <p:bldP spid="2356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>
            <a:hlinkClick r:id="rId7" action="ppaction://hlinksldjump" highlightClick="1">
              <a:snd r:embed="rId8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                   درس ششم: آسيب هاي گروه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5604" name="AutoShape 4">
            <a:hlinkClick r:id="rId9" action="ppaction://hlinksldjump" highlightClick="1">
              <a:snd r:embed="rId4" name="Utopia Restore Up.wav"/>
            </a:hlinkClick>
          </p:cNvPr>
          <p:cNvSpPr>
            <a:spLocks noChangeArrowheads="1"/>
          </p:cNvSpPr>
          <p:nvPr/>
        </p:nvSpPr>
        <p:spPr bwMode="auto">
          <a:xfrm rot="-4342">
            <a:off x="387350" y="873125"/>
            <a:ext cx="8394700" cy="877888"/>
          </a:xfrm>
          <a:prstGeom prst="downArrowCallout">
            <a:avLst>
              <a:gd name="adj1" fmla="val 244018"/>
              <a:gd name="adj2" fmla="val 475906"/>
              <a:gd name="adj3" fmla="val 23889"/>
              <a:gd name="adj4" fmla="val 48579"/>
            </a:avLst>
          </a:prstGeo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گروه گرائي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132013" y="1908175"/>
            <a:ext cx="3509962" cy="847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تضّاد واختلاف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043738" y="2611438"/>
            <a:ext cx="1822450" cy="3973512"/>
          </a:xfrm>
          <a:prstGeom prst="rect">
            <a:avLst/>
          </a:prstGeom>
          <a:gradFill rotWithShape="0">
            <a:gsLst>
              <a:gs pos="0">
                <a:srgbClr val="156B13"/>
              </a:gs>
              <a:gs pos="25000">
                <a:srgbClr val="9CB86E"/>
              </a:gs>
              <a:gs pos="50000">
                <a:srgbClr val="DDEBCF"/>
              </a:gs>
              <a:gs pos="75000">
                <a:srgbClr val="9CB86E"/>
              </a:gs>
              <a:gs pos="100000">
                <a:srgbClr val="156B13"/>
              </a:gs>
            </a:gsLst>
            <a:lin ang="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حالتي كه فرد </a:t>
            </a:r>
          </a:p>
          <a:p>
            <a:pPr algn="ctr"/>
            <a:endParaRPr lang="ar-SA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منافع گروه </a:t>
            </a:r>
          </a:p>
          <a:p>
            <a:pPr algn="ctr"/>
            <a:endParaRPr lang="ar-SA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خود رابر </a:t>
            </a:r>
          </a:p>
          <a:p>
            <a:pPr algn="ctr"/>
            <a:endParaRPr lang="ar-SA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منافع جامعه</a:t>
            </a:r>
          </a:p>
          <a:p>
            <a:pPr algn="ctr"/>
            <a:endParaRPr lang="ar-SA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ترجيح دهد .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7048500" y="1757363"/>
            <a:ext cx="1770063" cy="795337"/>
          </a:xfrm>
          <a:prstGeom prst="downArrowCallout">
            <a:avLst>
              <a:gd name="adj1" fmla="val 55639"/>
              <a:gd name="adj2" fmla="val 55639"/>
              <a:gd name="adj3" fmla="val 16667"/>
              <a:gd name="adj4" fmla="val 66667"/>
            </a:avLst>
          </a:prstGeom>
          <a:gradFill rotWithShape="0">
            <a:gsLst>
              <a:gs pos="0">
                <a:srgbClr val="66CCFF"/>
              </a:gs>
              <a:gs pos="100000">
                <a:srgbClr val="0000CC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تعريف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5829300" y="1831975"/>
            <a:ext cx="1104900" cy="4625975"/>
          </a:xfrm>
          <a:prstGeom prst="leftArrowCallout">
            <a:avLst>
              <a:gd name="adj1" fmla="val 104670"/>
              <a:gd name="adj2" fmla="val 204551"/>
              <a:gd name="adj3" fmla="val 16667"/>
              <a:gd name="adj4" fmla="val 75319"/>
            </a:avLst>
          </a:prstGeom>
          <a:gradFill rotWithShape="0">
            <a:gsLst>
              <a:gs pos="0">
                <a:srgbClr val="FF9900"/>
              </a:gs>
              <a:gs pos="50000">
                <a:srgbClr val="FFFC00"/>
              </a:gs>
              <a:gs pos="100000">
                <a:srgbClr val="FF9900"/>
              </a:gs>
            </a:gsLst>
            <a:lin ang="5400000" scaled="1"/>
          </a:gra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1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تاثيرات    </a:t>
            </a:r>
          </a:p>
          <a:p>
            <a:pPr algn="ctr"/>
            <a:endParaRPr lang="ar-SA" sz="18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18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18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18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1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   گروه گرائي</a:t>
            </a:r>
          </a:p>
          <a:p>
            <a:pPr algn="ctr"/>
            <a:endParaRPr lang="ar-SA" sz="18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18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endParaRPr lang="ar-SA" sz="18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  <a:p>
            <a:pPr algn="ctr"/>
            <a:r>
              <a:rPr lang="ar-SA" sz="1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بررفتار  </a:t>
            </a:r>
          </a:p>
          <a:p>
            <a:pPr algn="ctr"/>
            <a:r>
              <a:rPr lang="ar-SA" sz="1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فرد  </a:t>
            </a:r>
            <a:endParaRPr lang="en-US" sz="18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133600" y="2865438"/>
            <a:ext cx="3509963" cy="847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درگيري براي حذف يك ديگر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163763" y="3833813"/>
            <a:ext cx="3509962" cy="847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وجود آمدن حكومت جنگل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2159000" y="4830763"/>
            <a:ext cx="3509963" cy="847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نابودي</a:t>
            </a:r>
          </a:p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همه منابع مادي و مصنوعي جامعه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174875" y="5776913"/>
            <a:ext cx="3509963" cy="847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تن دادن به </a:t>
            </a:r>
          </a:p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حكومت ديكتاتوري قوي ترين گروه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246063" y="1731963"/>
            <a:ext cx="1698625" cy="900112"/>
          </a:xfrm>
          <a:prstGeom prst="downArrowCallout">
            <a:avLst>
              <a:gd name="adj1" fmla="val 47178"/>
              <a:gd name="adj2" fmla="val 85864"/>
              <a:gd name="adj3" fmla="val 16667"/>
              <a:gd name="adj4" fmla="val 66667"/>
            </a:avLst>
          </a:prstGeom>
          <a:gradFill rotWithShape="0">
            <a:gsLst>
              <a:gs pos="0">
                <a:srgbClr val="66CCFF"/>
              </a:gs>
              <a:gs pos="100000">
                <a:srgbClr val="0000CC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نمونه تاريخي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217488" y="2724150"/>
            <a:ext cx="1703387" cy="109855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گرايشات انحرافي </a:t>
            </a:r>
          </a:p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خوارج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239713" y="3930650"/>
            <a:ext cx="1703387" cy="1236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حكومت هاي</a:t>
            </a:r>
          </a:p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فاشيسشتي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247650" y="5329238"/>
            <a:ext cx="1703388" cy="121761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ديكتاتوري</a:t>
            </a:r>
          </a:p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كمونيستي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17" name="AutoShape 17" descr="Cork">
            <a:hlinkClick r:id="rId10" action="ppaction://hlinksldjump" highlightClick="1">
              <a:snd r:embed="rId11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Ctr="1"/>
          <a:lstStyle/>
          <a:p>
            <a:pPr algn="ctr"/>
            <a:endParaRPr lang="fa-IR" b="0" u="sng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Logon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56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5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256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ows XP Exclama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 autoUpdateAnimBg="0"/>
      <p:bldP spid="25605" grpId="0" animBg="1" autoUpdateAnimBg="0"/>
      <p:bldP spid="25606" grpId="0" build="p" animBg="1" autoUpdateAnimBg="0" advAuto="1000"/>
      <p:bldP spid="25607" grpId="0" animBg="1" autoUpdateAnimBg="0"/>
      <p:bldP spid="25608" grpId="0" animBg="1" autoUpdateAnimBg="0"/>
      <p:bldP spid="25609" grpId="0" animBg="1" autoUpdateAnimBg="0"/>
      <p:bldP spid="25610" grpId="0" animBg="1" autoUpdateAnimBg="0"/>
      <p:bldP spid="25611" grpId="0" animBg="1" autoUpdateAnimBg="0"/>
      <p:bldP spid="25612" grpId="0" animBg="1" autoUpdateAnimBg="0"/>
      <p:bldP spid="25613" grpId="0" animBg="1" autoUpdateAnimBg="0"/>
      <p:bldP spid="25614" grpId="0" animBg="1" autoUpdateAnimBg="0"/>
      <p:bldP spid="25615" grpId="0" animBg="1" autoUpdateAnimBg="0"/>
      <p:bldP spid="25616" grpId="0" animBg="1" autoUpdateAnimBg="0"/>
    </p:bldLst>
  </p:timing>
</p:sld>
</file>

<file path=ppt/theme/theme1.xml><?xml version="1.0" encoding="utf-8"?>
<a:theme xmlns:a="http://schemas.openxmlformats.org/drawingml/2006/main" name="درس ششم فصل اول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rgbClr val="0066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Zar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rgbClr val="0066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Zar" pitchFamily="2" charset="-7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درس 6 مطالعات اجتماعی سال اول دبیرستان</Template>
  <TotalTime>0</TotalTime>
  <Words>749</Words>
  <Application>Microsoft Office PowerPoint</Application>
  <PresentationFormat>On-screen Show (4:3)</PresentationFormat>
  <Paragraphs>298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Titr</vt:lpstr>
      <vt:lpstr>Arial</vt:lpstr>
      <vt:lpstr>Times New Roman</vt:lpstr>
      <vt:lpstr>Zar</vt:lpstr>
      <vt:lpstr>2  Jadid</vt:lpstr>
      <vt:lpstr>درس ششم فصل اول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درس ششم از فصل اول</dc:subject>
  <dc:creator>omid arzi</dc:creator>
  <cp:lastModifiedBy>omid arzi</cp:lastModifiedBy>
  <cp:revision>1</cp:revision>
  <dcterms:created xsi:type="dcterms:W3CDTF">2022-01-23T09:23:51Z</dcterms:created>
  <dcterms:modified xsi:type="dcterms:W3CDTF">2022-01-23T09:24:05Z</dcterms:modified>
</cp:coreProperties>
</file>