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13DB9E-8A6A-4C46-B1D8-9DC0E06EC718}" type="datetimeFigureOut">
              <a:rPr lang="en-US" smtClean="0"/>
              <a:t>2/20/2010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23078D-5401-4BAB-8BB4-B67BA9AA54F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23078D-5401-4BAB-8BB4-B67BA9AA54F1}" type="slidenum">
              <a:rPr lang="en-US" smtClean="0"/>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8F5CEA0-338A-47CA-AEA0-64E135F51C34}" type="datetimeFigureOut">
              <a:rPr lang="en-US" smtClean="0"/>
              <a:pPr/>
              <a:t>2/20/2010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5CEED17-4053-4D36-8EC0-5BF2B106399A}"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F5CEA0-338A-47CA-AEA0-64E135F51C34}" type="datetimeFigureOut">
              <a:rPr lang="en-US" smtClean="0"/>
              <a:pPr/>
              <a:t>2/20/2010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EED17-4053-4D36-8EC0-5BF2B10639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F5CEA0-338A-47CA-AEA0-64E135F51C34}" type="datetimeFigureOut">
              <a:rPr lang="en-US" smtClean="0"/>
              <a:pPr/>
              <a:t>2/20/2010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EED17-4053-4D36-8EC0-5BF2B10639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F5CEA0-338A-47CA-AEA0-64E135F51C34}" type="datetimeFigureOut">
              <a:rPr lang="en-US" smtClean="0"/>
              <a:pPr/>
              <a:t>2/20/2010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EED17-4053-4D36-8EC0-5BF2B10639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F5CEA0-338A-47CA-AEA0-64E135F51C34}" type="datetimeFigureOut">
              <a:rPr lang="en-US" smtClean="0"/>
              <a:pPr/>
              <a:t>2/20/2010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25CEED17-4053-4D36-8EC0-5BF2B106399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F5CEA0-338A-47CA-AEA0-64E135F51C34}" type="datetimeFigureOut">
              <a:rPr lang="en-US" smtClean="0"/>
              <a:pPr/>
              <a:t>2/20/2010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EED17-4053-4D36-8EC0-5BF2B10639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8F5CEA0-338A-47CA-AEA0-64E135F51C34}" type="datetimeFigureOut">
              <a:rPr lang="en-US" smtClean="0"/>
              <a:pPr/>
              <a:t>2/20/2010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CEED17-4053-4D36-8EC0-5BF2B10639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F5CEA0-338A-47CA-AEA0-64E135F51C34}" type="datetimeFigureOut">
              <a:rPr lang="en-US" smtClean="0"/>
              <a:pPr/>
              <a:t>2/20/2010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CEED17-4053-4D36-8EC0-5BF2B10639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F5CEA0-338A-47CA-AEA0-64E135F51C34}" type="datetimeFigureOut">
              <a:rPr lang="en-US" smtClean="0"/>
              <a:pPr/>
              <a:t>2/20/2010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CEED17-4053-4D36-8EC0-5BF2B10639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F5CEA0-338A-47CA-AEA0-64E135F51C34}" type="datetimeFigureOut">
              <a:rPr lang="en-US" smtClean="0"/>
              <a:pPr/>
              <a:t>2/20/2010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EED17-4053-4D36-8EC0-5BF2B10639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F5CEA0-338A-47CA-AEA0-64E135F51C34}" type="datetimeFigureOut">
              <a:rPr lang="en-US" smtClean="0"/>
              <a:pPr/>
              <a:t>2/20/2010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EED17-4053-4D36-8EC0-5BF2B10639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8F5CEA0-338A-47CA-AEA0-64E135F51C34}" type="datetimeFigureOut">
              <a:rPr lang="en-US" smtClean="0"/>
              <a:pPr/>
              <a:t>2/20/2010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5CEED17-4053-4D36-8EC0-5BF2B106399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28794" y="2714620"/>
            <a:ext cx="5376793" cy="923330"/>
          </a:xfrm>
          <a:prstGeom prst="rect">
            <a:avLst/>
          </a:prstGeom>
          <a:noFill/>
        </p:spPr>
        <p:txBody>
          <a:bodyPr wrap="none" rtlCol="0">
            <a:spAutoFit/>
          </a:bodyPr>
          <a:lstStyle/>
          <a:p>
            <a:r>
              <a:rPr lang="fa-IR" sz="5400" dirty="0" smtClean="0"/>
              <a:t>مرمت از دیدگاه براندی</a:t>
            </a:r>
            <a:endParaRPr lang="en-US" sz="54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8286776" y="71435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85786" y="500042"/>
            <a:ext cx="7328531" cy="1015663"/>
          </a:xfrm>
          <a:prstGeom prst="rect">
            <a:avLst/>
          </a:prstGeom>
          <a:noFill/>
        </p:spPr>
        <p:txBody>
          <a:bodyPr wrap="square" rtlCol="0">
            <a:spAutoFit/>
          </a:bodyPr>
          <a:lstStyle/>
          <a:p>
            <a:pPr algn="r"/>
            <a:r>
              <a:rPr lang="fa-IR" sz="2000" dirty="0" smtClean="0"/>
              <a:t>اگر یک اثر هنری قدیمی در اختیار داشته یاشیم ، از آن خواهیم خواست تا به گونه ای معاصر باشد شاید در انطباق با مد ، یا در جریان تعریف استفاده هایی جدید ، که ممکن است ارتباطی با استفاده های قدیم نداشته باشد.</a:t>
            </a:r>
            <a:endParaRPr lang="en-US" sz="2000" dirty="0"/>
          </a:p>
        </p:txBody>
      </p:sp>
      <p:sp>
        <p:nvSpPr>
          <p:cNvPr id="6" name="Oval 5"/>
          <p:cNvSpPr/>
          <p:nvPr/>
        </p:nvSpPr>
        <p:spPr>
          <a:xfrm>
            <a:off x="8286776" y="192880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57224" y="1714488"/>
            <a:ext cx="7399969" cy="707886"/>
          </a:xfrm>
          <a:prstGeom prst="rect">
            <a:avLst/>
          </a:prstGeom>
          <a:noFill/>
        </p:spPr>
        <p:txBody>
          <a:bodyPr wrap="square" rtlCol="0">
            <a:spAutoFit/>
          </a:bodyPr>
          <a:lstStyle/>
          <a:p>
            <a:pPr algn="r"/>
            <a:r>
              <a:rPr lang="fa-IR" sz="2000" dirty="0" smtClean="0"/>
              <a:t>بازسازی: یعنی بازگرداندن اثر هنری به حالت اولیه و زدودن زمان سپری شده(این در لحظه ی دوم زمان صورت می گیرد)</a:t>
            </a:r>
            <a:endParaRPr lang="en-US" sz="2000" dirty="0"/>
          </a:p>
        </p:txBody>
      </p:sp>
      <p:sp>
        <p:nvSpPr>
          <p:cNvPr id="8" name="Oval 7"/>
          <p:cNvSpPr/>
          <p:nvPr/>
        </p:nvSpPr>
        <p:spPr>
          <a:xfrm>
            <a:off x="8215338" y="357187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86578" y="3357562"/>
            <a:ext cx="1613491" cy="707886"/>
          </a:xfrm>
          <a:prstGeom prst="rect">
            <a:avLst/>
          </a:prstGeom>
          <a:noFill/>
        </p:spPr>
        <p:txBody>
          <a:bodyPr wrap="square" rtlCol="0">
            <a:spAutoFit/>
          </a:bodyPr>
          <a:lstStyle/>
          <a:p>
            <a:r>
              <a:rPr lang="fa-IR" sz="2000" dirty="0" smtClean="0"/>
              <a:t>باید به گونه ای مرمت کرد که:</a:t>
            </a:r>
            <a:endParaRPr lang="en-US" sz="2000" dirty="0"/>
          </a:p>
        </p:txBody>
      </p:sp>
      <p:cxnSp>
        <p:nvCxnSpPr>
          <p:cNvPr id="12" name="Straight Arrow Connector 11"/>
          <p:cNvCxnSpPr/>
          <p:nvPr/>
        </p:nvCxnSpPr>
        <p:spPr>
          <a:xfrm rot="10800000">
            <a:off x="5715008" y="3071810"/>
            <a:ext cx="1000132"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285852" y="2786058"/>
            <a:ext cx="4357718" cy="646331"/>
          </a:xfrm>
          <a:prstGeom prst="rect">
            <a:avLst/>
          </a:prstGeom>
          <a:noFill/>
        </p:spPr>
        <p:txBody>
          <a:bodyPr wrap="square" rtlCol="0">
            <a:spAutoFit/>
          </a:bodyPr>
          <a:lstStyle/>
          <a:p>
            <a:pPr algn="r"/>
            <a:r>
              <a:rPr lang="fa-IR" dirty="0" smtClean="0"/>
              <a:t>یگانگی بالقوه تثبیت شود(در حالی که قسمت های الحاقی متمایزند)</a:t>
            </a:r>
            <a:endParaRPr lang="en-US" dirty="0"/>
          </a:p>
        </p:txBody>
      </p:sp>
      <p:cxnSp>
        <p:nvCxnSpPr>
          <p:cNvPr id="15" name="Straight Arrow Connector 14"/>
          <p:cNvCxnSpPr/>
          <p:nvPr/>
        </p:nvCxnSpPr>
        <p:spPr>
          <a:xfrm rot="10800000" flipV="1">
            <a:off x="5715008" y="3929066"/>
            <a:ext cx="100013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285852" y="4143380"/>
            <a:ext cx="4471011" cy="646331"/>
          </a:xfrm>
          <a:prstGeom prst="rect">
            <a:avLst/>
          </a:prstGeom>
          <a:noFill/>
        </p:spPr>
        <p:txBody>
          <a:bodyPr wrap="square" rtlCol="0">
            <a:spAutoFit/>
          </a:bodyPr>
          <a:lstStyle/>
          <a:p>
            <a:pPr algn="r"/>
            <a:r>
              <a:rPr lang="fa-IR" dirty="0" smtClean="0"/>
              <a:t>به نشستن غبار زمان بر روی اثر هنری احترام گذاشته شود.</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57686" y="571480"/>
            <a:ext cx="4286280" cy="523220"/>
          </a:xfrm>
          <a:prstGeom prst="rect">
            <a:avLst/>
          </a:prstGeom>
          <a:noFill/>
        </p:spPr>
        <p:txBody>
          <a:bodyPr wrap="square" rtlCol="0">
            <a:spAutoFit/>
          </a:bodyPr>
          <a:lstStyle/>
          <a:p>
            <a:pPr algn="r"/>
            <a:r>
              <a:rPr lang="fa-IR" sz="2800" dirty="0" smtClean="0"/>
              <a:t>مرمت در ارتباط با مورد تاریخی:</a:t>
            </a:r>
            <a:endParaRPr lang="en-US" sz="2800" dirty="0"/>
          </a:p>
        </p:txBody>
      </p:sp>
      <p:sp>
        <p:nvSpPr>
          <p:cNvPr id="5" name="Oval 4"/>
          <p:cNvSpPr/>
          <p:nvPr/>
        </p:nvSpPr>
        <p:spPr>
          <a:xfrm>
            <a:off x="8358214" y="157161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14348" y="1428736"/>
            <a:ext cx="7542845" cy="707886"/>
          </a:xfrm>
          <a:prstGeom prst="rect">
            <a:avLst/>
          </a:prstGeom>
          <a:noFill/>
        </p:spPr>
        <p:txBody>
          <a:bodyPr wrap="square" rtlCol="0">
            <a:spAutoFit/>
          </a:bodyPr>
          <a:lstStyle/>
          <a:p>
            <a:pPr algn="r"/>
            <a:r>
              <a:rPr lang="fa-IR" sz="2000" dirty="0" smtClean="0"/>
              <a:t>چون یک اثر هنری به دلیل مختص بودن تکرار ناپذیر رویدادهای تاریخی ، شیئی منحصر به فرد است ، هر مرمت ، مورد ویژه ای خواهد بود و نه جزئی از یک رشته</a:t>
            </a:r>
            <a:endParaRPr lang="en-US" sz="2000" dirty="0"/>
          </a:p>
        </p:txBody>
      </p:sp>
      <p:sp>
        <p:nvSpPr>
          <p:cNvPr id="8" name="Oval 7"/>
          <p:cNvSpPr/>
          <p:nvPr/>
        </p:nvSpPr>
        <p:spPr>
          <a:xfrm>
            <a:off x="8358214" y="2786058"/>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14348" y="2500306"/>
            <a:ext cx="7542845" cy="1015663"/>
          </a:xfrm>
          <a:prstGeom prst="rect">
            <a:avLst/>
          </a:prstGeom>
          <a:noFill/>
        </p:spPr>
        <p:txBody>
          <a:bodyPr wrap="square" rtlCol="0">
            <a:spAutoFit/>
          </a:bodyPr>
          <a:lstStyle/>
          <a:p>
            <a:pPr algn="r" rtl="1"/>
            <a:r>
              <a:rPr lang="fa-IR" sz="2000" dirty="0" smtClean="0"/>
              <a:t>اگر یک اثر هنری ، محصول فعالیت انسانی باشد و بدین عنوان ،  ارزش آن به تغییر در  سلیقه یا مد بستگی نداشته باشد ، اهمیت تاریخی آن بر ارزش زیبای شناختی اولویت پیدا می کند.</a:t>
            </a:r>
            <a:endParaRPr lang="en-US" sz="2000" dirty="0"/>
          </a:p>
        </p:txBody>
      </p:sp>
      <p:sp>
        <p:nvSpPr>
          <p:cNvPr id="11" name="Oval 10"/>
          <p:cNvSpPr/>
          <p:nvPr/>
        </p:nvSpPr>
        <p:spPr>
          <a:xfrm>
            <a:off x="8286776" y="4143380"/>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42910" y="4000504"/>
            <a:ext cx="7500990" cy="707886"/>
          </a:xfrm>
          <a:prstGeom prst="rect">
            <a:avLst/>
          </a:prstGeom>
          <a:noFill/>
        </p:spPr>
        <p:txBody>
          <a:bodyPr wrap="square" rtlCol="0">
            <a:spAutoFit/>
          </a:bodyPr>
          <a:lstStyle/>
          <a:p>
            <a:pPr algn="r" rtl="1"/>
            <a:r>
              <a:rPr lang="fa-IR" sz="2000" dirty="0" smtClean="0"/>
              <a:t>یک خرابه هر چیزی است که شاهد تاریخ انسانی بوده ، ولی نسبت به ظاهر قبلی اش آنقدر تغییر یافته که دیگر شناخته نمی شود.  </a:t>
            </a:r>
            <a:endParaRPr lang="en-US" sz="2000" dirty="0"/>
          </a:p>
        </p:txBody>
      </p:sp>
      <p:sp>
        <p:nvSpPr>
          <p:cNvPr id="13" name="Oval 12"/>
          <p:cNvSpPr/>
          <p:nvPr/>
        </p:nvSpPr>
        <p:spPr>
          <a:xfrm>
            <a:off x="8286776" y="5286388"/>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714348" y="5214950"/>
            <a:ext cx="7471407" cy="707886"/>
          </a:xfrm>
          <a:prstGeom prst="rect">
            <a:avLst/>
          </a:prstGeom>
          <a:noFill/>
        </p:spPr>
        <p:txBody>
          <a:bodyPr wrap="square" rtlCol="0">
            <a:spAutoFit/>
          </a:bodyPr>
          <a:lstStyle/>
          <a:p>
            <a:pPr algn="r" rtl="1"/>
            <a:r>
              <a:rPr lang="fa-IR" sz="2000" dirty="0" smtClean="0"/>
              <a:t>حفظ یک اثرهنری که به وضع یک خرابه تقلیل پیدا کرده ، به مقدار چشمگیری به اهمیت تاریخی ای که برای آن در نظر گرفته شده بستگی دارد.</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8429652" y="85723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42910" y="714356"/>
            <a:ext cx="7757159" cy="1015663"/>
          </a:xfrm>
          <a:prstGeom prst="rect">
            <a:avLst/>
          </a:prstGeom>
          <a:noFill/>
        </p:spPr>
        <p:txBody>
          <a:bodyPr wrap="square" rtlCol="0">
            <a:spAutoFit/>
          </a:bodyPr>
          <a:lstStyle/>
          <a:p>
            <a:pPr algn="r" rtl="1"/>
            <a:r>
              <a:rPr lang="fa-IR" sz="2000" dirty="0" smtClean="0"/>
              <a:t>در مواجه ی با خرابه ها مرمت می تواند به استحکام بخشی یا حفظ وضع موجود خلاصه شود. در غیر این صورت خرابه در واقع خرابه نیست ، بلکه اثر هنری است که هنوز دارای آن مقدار سرزندگی ماهوی است که اجازه دهد یگانگی بالقوه ی اولیه اش باری دیگر تثبیت شود.</a:t>
            </a:r>
            <a:endParaRPr lang="en-US" sz="2000" dirty="0"/>
          </a:p>
        </p:txBody>
      </p:sp>
      <p:sp>
        <p:nvSpPr>
          <p:cNvPr id="6" name="Oval 5"/>
          <p:cNvSpPr/>
          <p:nvPr/>
        </p:nvSpPr>
        <p:spPr>
          <a:xfrm>
            <a:off x="8429652" y="250030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85786" y="2285992"/>
            <a:ext cx="7614283" cy="1015663"/>
          </a:xfrm>
          <a:prstGeom prst="rect">
            <a:avLst/>
          </a:prstGeom>
          <a:noFill/>
        </p:spPr>
        <p:txBody>
          <a:bodyPr wrap="square" rtlCol="0">
            <a:spAutoFit/>
          </a:bodyPr>
          <a:lstStyle/>
          <a:p>
            <a:r>
              <a:rPr lang="fa-IR" sz="2000" dirty="0" smtClean="0"/>
              <a:t>وقتی هم عوامل تاریخی و هم هنری مطرح هستند ، تثبیت دوباره ی یگانگی بالقوه ی اثر نباید تا آن حد پیش رود که اصالت را از بین ببرد ، به معنی تحمیل یک حقیقت تاریخی جدید ، بدون اصالت ، و تحت الشعاع قرار دهنده ، بر روی حقیقت کهنه به شمار آید.</a:t>
            </a:r>
            <a:endParaRPr lang="en-US" sz="2000" dirty="0"/>
          </a:p>
        </p:txBody>
      </p:sp>
      <p:sp>
        <p:nvSpPr>
          <p:cNvPr id="8" name="Oval 7"/>
          <p:cNvSpPr/>
          <p:nvPr/>
        </p:nvSpPr>
        <p:spPr>
          <a:xfrm>
            <a:off x="8429652" y="407194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643306" y="3929066"/>
            <a:ext cx="4643470" cy="400110"/>
          </a:xfrm>
          <a:prstGeom prst="rect">
            <a:avLst/>
          </a:prstGeom>
          <a:noFill/>
        </p:spPr>
        <p:txBody>
          <a:bodyPr wrap="square" rtlCol="0">
            <a:spAutoFit/>
          </a:bodyPr>
          <a:lstStyle/>
          <a:p>
            <a:r>
              <a:rPr lang="fa-IR" sz="2000" dirty="0" smtClean="0"/>
              <a:t>مرمت باید زمانی آغاز شود که اثر هنری پایان می یابد.</a:t>
            </a:r>
            <a:endParaRPr lang="en-US" sz="2000" dirty="0"/>
          </a:p>
        </p:txBody>
      </p:sp>
      <p:sp>
        <p:nvSpPr>
          <p:cNvPr id="10" name="Oval 9"/>
          <p:cNvSpPr/>
          <p:nvPr/>
        </p:nvSpPr>
        <p:spPr>
          <a:xfrm>
            <a:off x="8429652" y="514351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00034" y="5000636"/>
            <a:ext cx="7828597" cy="1015663"/>
          </a:xfrm>
          <a:prstGeom prst="rect">
            <a:avLst/>
          </a:prstGeom>
          <a:noFill/>
        </p:spPr>
        <p:txBody>
          <a:bodyPr wrap="square" rtlCol="0">
            <a:spAutoFit/>
          </a:bodyPr>
          <a:lstStyle/>
          <a:p>
            <a:pPr algn="r" rtl="1"/>
            <a:r>
              <a:rPr lang="fa-IR" sz="2000" dirty="0" smtClean="0"/>
              <a:t>براندی می گوید: به نظر من درست می آید که هرگاه امکان پذیر باشد ، اثر به آن وضع ناقصی که  در نتیجه ی روند تاریخی در آن قرار گرفته بود ، و سپس مرمت ناشیانه ، آن را به حالت تکمیل شده درآورده بود ، بازگردانده شود.</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71868" y="428604"/>
            <a:ext cx="4929222" cy="523220"/>
          </a:xfrm>
          <a:prstGeom prst="rect">
            <a:avLst/>
          </a:prstGeom>
          <a:noFill/>
        </p:spPr>
        <p:txBody>
          <a:bodyPr wrap="square" rtlCol="0">
            <a:spAutoFit/>
          </a:bodyPr>
          <a:lstStyle/>
          <a:p>
            <a:r>
              <a:rPr lang="fa-IR" sz="2800" dirty="0" smtClean="0"/>
              <a:t>مرمت در ارتباط با مورد زیبایی شناختی:</a:t>
            </a:r>
            <a:endParaRPr lang="en-US" sz="2800" dirty="0"/>
          </a:p>
        </p:txBody>
      </p:sp>
      <p:sp>
        <p:nvSpPr>
          <p:cNvPr id="8" name="Oval 7"/>
          <p:cNvSpPr/>
          <p:nvPr/>
        </p:nvSpPr>
        <p:spPr>
          <a:xfrm>
            <a:off x="8215338" y="4929198"/>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8215338" y="4000504"/>
            <a:ext cx="128614"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8215338" y="3071810"/>
            <a:ext cx="123828" cy="1238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8215338" y="2357430"/>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8215338" y="1500174"/>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2910" y="1357298"/>
            <a:ext cx="7500990" cy="707886"/>
          </a:xfrm>
          <a:prstGeom prst="rect">
            <a:avLst/>
          </a:prstGeom>
          <a:noFill/>
        </p:spPr>
        <p:txBody>
          <a:bodyPr wrap="square" rtlCol="0">
            <a:spAutoFit/>
          </a:bodyPr>
          <a:lstStyle/>
          <a:p>
            <a:pPr algn="r" rtl="1"/>
            <a:r>
              <a:rPr lang="fa-IR" sz="2000" dirty="0" smtClean="0"/>
              <a:t>تا هنگامی که اثری از هنر در یک محصول فعالیت انسانی باقی است(هر قدر هم که آسیب دیده باشد) ، نمی توان آن را یک مخروبه نامید</a:t>
            </a:r>
            <a:endParaRPr lang="en-US" sz="2000" dirty="0"/>
          </a:p>
        </p:txBody>
      </p:sp>
      <p:sp>
        <p:nvSpPr>
          <p:cNvPr id="14" name="TextBox 13"/>
          <p:cNvSpPr txBox="1"/>
          <p:nvPr/>
        </p:nvSpPr>
        <p:spPr>
          <a:xfrm>
            <a:off x="3929058" y="2285992"/>
            <a:ext cx="4500594" cy="400110"/>
          </a:xfrm>
          <a:prstGeom prst="rect">
            <a:avLst/>
          </a:prstGeom>
          <a:noFill/>
        </p:spPr>
        <p:txBody>
          <a:bodyPr wrap="square" rtlCol="0">
            <a:spAutoFit/>
          </a:bodyPr>
          <a:lstStyle/>
          <a:p>
            <a:r>
              <a:rPr lang="fa-IR" sz="2000" dirty="0" smtClean="0"/>
              <a:t>مطالبه ی هنری اثر هنری ، حذف الحاقات است</a:t>
            </a:r>
            <a:r>
              <a:rPr lang="fa-IR" dirty="0" smtClean="0"/>
              <a:t>.</a:t>
            </a:r>
            <a:endParaRPr lang="en-US" dirty="0"/>
          </a:p>
        </p:txBody>
      </p:sp>
      <p:sp>
        <p:nvSpPr>
          <p:cNvPr id="15" name="TextBox 14"/>
          <p:cNvSpPr txBox="1"/>
          <p:nvPr/>
        </p:nvSpPr>
        <p:spPr>
          <a:xfrm>
            <a:off x="642910" y="2928934"/>
            <a:ext cx="7542845" cy="707886"/>
          </a:xfrm>
          <a:prstGeom prst="rect">
            <a:avLst/>
          </a:prstGeom>
          <a:noFill/>
        </p:spPr>
        <p:txBody>
          <a:bodyPr wrap="square" rtlCol="0">
            <a:spAutoFit/>
          </a:bodyPr>
          <a:lstStyle/>
          <a:p>
            <a:pPr algn="r" rtl="1"/>
            <a:r>
              <a:rPr lang="fa-IR" sz="2000" dirty="0" smtClean="0"/>
              <a:t>روشن است که اگر الحاقات ، اثر هنری را مخدوش یا تحقیر کنند ، از خوانایی اش بکاهند ، یا امکان رویت بخشی از اثر هنری را کم کنند ، باید حذف شوند</a:t>
            </a:r>
            <a:r>
              <a:rPr lang="fa-IR" dirty="0" smtClean="0"/>
              <a:t>.</a:t>
            </a:r>
            <a:endParaRPr lang="en-US" dirty="0"/>
          </a:p>
        </p:txBody>
      </p:sp>
      <p:sp>
        <p:nvSpPr>
          <p:cNvPr id="16" name="TextBox 15"/>
          <p:cNvSpPr txBox="1"/>
          <p:nvPr/>
        </p:nvSpPr>
        <p:spPr>
          <a:xfrm>
            <a:off x="785786" y="3857628"/>
            <a:ext cx="7399969" cy="707886"/>
          </a:xfrm>
          <a:prstGeom prst="rect">
            <a:avLst/>
          </a:prstGeom>
          <a:noFill/>
        </p:spPr>
        <p:txBody>
          <a:bodyPr wrap="square" rtlCol="0">
            <a:spAutoFit/>
          </a:bodyPr>
          <a:lstStyle/>
          <a:p>
            <a:pPr algn="r" rtl="1"/>
            <a:r>
              <a:rPr lang="fa-IR" sz="2000" dirty="0" smtClean="0"/>
              <a:t>عصاره ی یک اثر هنری باید در این دیده شود که آن اثر هنری است و در وهله ی دوم از اهمیت تاریخی برخوردار است.</a:t>
            </a:r>
            <a:endParaRPr lang="en-US" sz="2000" dirty="0"/>
          </a:p>
        </p:txBody>
      </p:sp>
      <p:sp>
        <p:nvSpPr>
          <p:cNvPr id="17" name="TextBox 16"/>
          <p:cNvSpPr txBox="1"/>
          <p:nvPr/>
        </p:nvSpPr>
        <p:spPr>
          <a:xfrm>
            <a:off x="571472" y="4786322"/>
            <a:ext cx="7572428" cy="1015663"/>
          </a:xfrm>
          <a:prstGeom prst="rect">
            <a:avLst/>
          </a:prstGeom>
          <a:noFill/>
        </p:spPr>
        <p:txBody>
          <a:bodyPr wrap="square" rtlCol="0">
            <a:spAutoFit/>
          </a:bodyPr>
          <a:lstStyle/>
          <a:p>
            <a:pPr algn="r" rtl="1"/>
            <a:r>
              <a:rPr lang="fa-IR" sz="2000" dirty="0" smtClean="0"/>
              <a:t>برای فهمیدن اینکه الحاقات باید حذف شوند یا حفظ ، همواره یک قضاوت ارزشی ضروری است (ارزش ولتو سانتو به عنوان اثر هنری به آن حدی نیست که اهمیت بعد تاریخی آن را تحت الشعاع قرار دهد) </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57752" y="500042"/>
            <a:ext cx="3714776" cy="523220"/>
          </a:xfrm>
          <a:prstGeom prst="rect">
            <a:avLst/>
          </a:prstGeom>
          <a:noFill/>
        </p:spPr>
        <p:txBody>
          <a:bodyPr wrap="square" rtlCol="0">
            <a:spAutoFit/>
          </a:bodyPr>
          <a:lstStyle/>
          <a:p>
            <a:r>
              <a:rPr lang="fa-IR" sz="2800" dirty="0" smtClean="0"/>
              <a:t>جنبه ی فضایی یک اثر هنری:</a:t>
            </a:r>
            <a:endParaRPr lang="en-US" sz="2800" dirty="0"/>
          </a:p>
        </p:txBody>
      </p:sp>
      <p:sp>
        <p:nvSpPr>
          <p:cNvPr id="3" name="Oval 2"/>
          <p:cNvSpPr/>
          <p:nvPr/>
        </p:nvSpPr>
        <p:spPr>
          <a:xfrm>
            <a:off x="8286776" y="535782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286776" y="4071942"/>
            <a:ext cx="133352" cy="133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8286776" y="3286124"/>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286776" y="1928802"/>
            <a:ext cx="128614"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572396" y="1857364"/>
            <a:ext cx="714380" cy="400110"/>
          </a:xfrm>
          <a:prstGeom prst="rect">
            <a:avLst/>
          </a:prstGeom>
          <a:noFill/>
        </p:spPr>
        <p:txBody>
          <a:bodyPr wrap="square" rtlCol="0">
            <a:spAutoFit/>
          </a:bodyPr>
          <a:lstStyle/>
          <a:p>
            <a:r>
              <a:rPr lang="fa-IR" sz="2000" dirty="0" smtClean="0"/>
              <a:t>مرمت</a:t>
            </a:r>
            <a:endParaRPr lang="en-US" sz="2000" dirty="0"/>
          </a:p>
        </p:txBody>
      </p:sp>
      <p:cxnSp>
        <p:nvCxnSpPr>
          <p:cNvPr id="9" name="Straight Arrow Connector 8"/>
          <p:cNvCxnSpPr/>
          <p:nvPr/>
        </p:nvCxnSpPr>
        <p:spPr>
          <a:xfrm rot="10800000">
            <a:off x="6715140" y="1571612"/>
            <a:ext cx="78581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786050" y="1357298"/>
            <a:ext cx="4143404" cy="400110"/>
          </a:xfrm>
          <a:prstGeom prst="rect">
            <a:avLst/>
          </a:prstGeom>
          <a:noFill/>
        </p:spPr>
        <p:txBody>
          <a:bodyPr wrap="square" rtlCol="0">
            <a:spAutoFit/>
          </a:bodyPr>
          <a:lstStyle/>
          <a:p>
            <a:r>
              <a:rPr lang="fa-IR" sz="2000" dirty="0" smtClean="0"/>
              <a:t>نخست: تشکیل دوباره ی متن اصیل اثر هنری</a:t>
            </a:r>
            <a:endParaRPr lang="en-US" sz="2000" dirty="0"/>
          </a:p>
        </p:txBody>
      </p:sp>
      <p:cxnSp>
        <p:nvCxnSpPr>
          <p:cNvPr id="12" name="Straight Arrow Connector 11"/>
          <p:cNvCxnSpPr>
            <a:stCxn id="7" idx="1"/>
          </p:cNvCxnSpPr>
          <p:nvPr/>
        </p:nvCxnSpPr>
        <p:spPr>
          <a:xfrm rot="10800000" flipV="1">
            <a:off x="6786578" y="2057418"/>
            <a:ext cx="785818" cy="3714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928926" y="2214554"/>
            <a:ext cx="4000528" cy="400110"/>
          </a:xfrm>
          <a:prstGeom prst="rect">
            <a:avLst/>
          </a:prstGeom>
          <a:noFill/>
        </p:spPr>
        <p:txBody>
          <a:bodyPr wrap="square" rtlCol="0">
            <a:spAutoFit/>
          </a:bodyPr>
          <a:lstStyle/>
          <a:p>
            <a:r>
              <a:rPr lang="fa-IR" sz="2000" dirty="0" smtClean="0"/>
              <a:t>دوم: عمل بر ماده ای که اثر از آن تشکیل شده</a:t>
            </a:r>
            <a:endParaRPr lang="en-US" sz="2000" dirty="0"/>
          </a:p>
        </p:txBody>
      </p:sp>
      <p:sp>
        <p:nvSpPr>
          <p:cNvPr id="14" name="TextBox 13"/>
          <p:cNvSpPr txBox="1"/>
          <p:nvPr/>
        </p:nvSpPr>
        <p:spPr>
          <a:xfrm>
            <a:off x="4429124" y="3214686"/>
            <a:ext cx="3756631" cy="400110"/>
          </a:xfrm>
          <a:prstGeom prst="rect">
            <a:avLst/>
          </a:prstGeom>
          <a:noFill/>
        </p:spPr>
        <p:txBody>
          <a:bodyPr wrap="square" rtlCol="0">
            <a:spAutoFit/>
          </a:bodyPr>
          <a:lstStyle/>
          <a:p>
            <a:pPr algn="r" rtl="1"/>
            <a:r>
              <a:rPr lang="fa-IR" sz="2000" dirty="0" smtClean="0"/>
              <a:t>کاوش چیزی جز مقدمه ای برمرمت نیست.</a:t>
            </a:r>
            <a:endParaRPr lang="en-US" sz="2000" dirty="0"/>
          </a:p>
        </p:txBody>
      </p:sp>
      <p:sp>
        <p:nvSpPr>
          <p:cNvPr id="16" name="TextBox 15"/>
          <p:cNvSpPr txBox="1"/>
          <p:nvPr/>
        </p:nvSpPr>
        <p:spPr>
          <a:xfrm>
            <a:off x="928662" y="3929066"/>
            <a:ext cx="7328531" cy="1015663"/>
          </a:xfrm>
          <a:prstGeom prst="rect">
            <a:avLst/>
          </a:prstGeom>
          <a:noFill/>
        </p:spPr>
        <p:txBody>
          <a:bodyPr wrap="square" rtlCol="0">
            <a:spAutoFit/>
          </a:bodyPr>
          <a:lstStyle/>
          <a:p>
            <a:pPr algn="r" rtl="1"/>
            <a:r>
              <a:rPr lang="fa-IR" sz="2000" dirty="0" smtClean="0"/>
              <a:t>اولین مداخله ای که به فکر می رسد ، مداخله ای مستقیم در ماده یا اثر نیست ، بلکه مداخله ای است که باید برای اطمینان از ایجاد شرایطی در نظر گرفته شود که در آن ، خصلت فضایی اثر ، وقتی در قلمرو فیزیکی ابراز وجود می کند ، محدود نشود.</a:t>
            </a:r>
            <a:endParaRPr lang="en-US" sz="2000" dirty="0"/>
          </a:p>
        </p:txBody>
      </p:sp>
      <p:sp>
        <p:nvSpPr>
          <p:cNvPr id="18" name="TextBox 17"/>
          <p:cNvSpPr txBox="1"/>
          <p:nvPr/>
        </p:nvSpPr>
        <p:spPr>
          <a:xfrm>
            <a:off x="1357290" y="5214950"/>
            <a:ext cx="7000924" cy="400110"/>
          </a:xfrm>
          <a:prstGeom prst="rect">
            <a:avLst/>
          </a:prstGeom>
          <a:noFill/>
        </p:spPr>
        <p:txBody>
          <a:bodyPr wrap="square" rtlCol="0">
            <a:spAutoFit/>
          </a:bodyPr>
          <a:lstStyle/>
          <a:p>
            <a:r>
              <a:rPr lang="fa-IR" sz="2000" dirty="0" smtClean="0"/>
              <a:t>ماده ی اثر هنری ، که مرمت عملی بر آن اعمال می شود ، تابع فرم اثر هنری است </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8072462" y="2071678"/>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429256" y="1857364"/>
            <a:ext cx="2571768" cy="707886"/>
          </a:xfrm>
          <a:prstGeom prst="rect">
            <a:avLst/>
          </a:prstGeom>
          <a:noFill/>
        </p:spPr>
        <p:txBody>
          <a:bodyPr wrap="square" rtlCol="0">
            <a:spAutoFit/>
          </a:bodyPr>
          <a:lstStyle/>
          <a:p>
            <a:pPr algn="r" rtl="1"/>
            <a:r>
              <a:rPr lang="fa-IR" sz="2000" dirty="0" smtClean="0"/>
              <a:t>در بررسی یک اثر هنری این موارد باید صورت گیرد</a:t>
            </a:r>
            <a:endParaRPr lang="en-US" sz="2000" dirty="0"/>
          </a:p>
        </p:txBody>
      </p:sp>
      <p:cxnSp>
        <p:nvCxnSpPr>
          <p:cNvPr id="6" name="Straight Arrow Connector 5"/>
          <p:cNvCxnSpPr/>
          <p:nvPr/>
        </p:nvCxnSpPr>
        <p:spPr>
          <a:xfrm rot="10800000">
            <a:off x="4643438" y="1500174"/>
            <a:ext cx="714380"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42910" y="1142984"/>
            <a:ext cx="3899507" cy="646331"/>
          </a:xfrm>
          <a:prstGeom prst="rect">
            <a:avLst/>
          </a:prstGeom>
          <a:noFill/>
        </p:spPr>
        <p:txBody>
          <a:bodyPr wrap="square" rtlCol="0">
            <a:spAutoFit/>
          </a:bodyPr>
          <a:lstStyle/>
          <a:p>
            <a:pPr algn="r" rtl="1"/>
            <a:r>
              <a:rPr lang="fa-IR" dirty="0" smtClean="0"/>
              <a:t>1- تعیین شرایط لازم برای بهره مند شدن از اثر به عنوان یک تصویرو یک سند تاریخی</a:t>
            </a:r>
            <a:endParaRPr lang="en-US" dirty="0"/>
          </a:p>
        </p:txBody>
      </p:sp>
      <p:cxnSp>
        <p:nvCxnSpPr>
          <p:cNvPr id="12" name="Straight Arrow Connector 11"/>
          <p:cNvCxnSpPr>
            <a:stCxn id="4" idx="1"/>
          </p:cNvCxnSpPr>
          <p:nvPr/>
        </p:nvCxnSpPr>
        <p:spPr>
          <a:xfrm rot="10800000" flipV="1">
            <a:off x="4572000" y="2211306"/>
            <a:ext cx="857256" cy="1461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28860" y="2143116"/>
            <a:ext cx="2286016" cy="369332"/>
          </a:xfrm>
          <a:prstGeom prst="rect">
            <a:avLst/>
          </a:prstGeom>
          <a:noFill/>
        </p:spPr>
        <p:txBody>
          <a:bodyPr wrap="square" rtlCol="0">
            <a:spAutoFit/>
          </a:bodyPr>
          <a:lstStyle/>
          <a:p>
            <a:r>
              <a:rPr lang="fa-IR" dirty="0" smtClean="0"/>
              <a:t>2- تمرکز بر وضعیت ماده</a:t>
            </a:r>
            <a:endParaRPr lang="en-US" dirty="0"/>
          </a:p>
        </p:txBody>
      </p:sp>
      <p:cxnSp>
        <p:nvCxnSpPr>
          <p:cNvPr id="15" name="Straight Arrow Connector 14"/>
          <p:cNvCxnSpPr/>
          <p:nvPr/>
        </p:nvCxnSpPr>
        <p:spPr>
          <a:xfrm rot="5400000">
            <a:off x="4714876" y="2500306"/>
            <a:ext cx="714380"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14348" y="2928934"/>
            <a:ext cx="3828069" cy="646331"/>
          </a:xfrm>
          <a:prstGeom prst="rect">
            <a:avLst/>
          </a:prstGeom>
          <a:noFill/>
        </p:spPr>
        <p:txBody>
          <a:bodyPr wrap="square" rtlCol="0">
            <a:spAutoFit/>
          </a:bodyPr>
          <a:lstStyle/>
          <a:p>
            <a:pPr algn="r"/>
            <a:r>
              <a:rPr lang="fa-IR" dirty="0" smtClean="0"/>
              <a:t>3- تمرکز بر شرایط محیطی ای که حفظ آن را به خطر می اندازند یا آن را تهدید می کنند.</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43306" y="2714620"/>
            <a:ext cx="2143140" cy="646331"/>
          </a:xfrm>
          <a:prstGeom prst="rect">
            <a:avLst/>
          </a:prstGeom>
          <a:noFill/>
        </p:spPr>
        <p:txBody>
          <a:bodyPr wrap="square" rtlCol="0">
            <a:spAutoFit/>
          </a:bodyPr>
          <a:lstStyle/>
          <a:p>
            <a:r>
              <a:rPr lang="fa-IR" sz="3600" dirty="0" smtClean="0"/>
              <a:t>بخش ضمیمه</a:t>
            </a:r>
            <a:endParaRPr 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29454" y="500042"/>
            <a:ext cx="1714512" cy="523220"/>
          </a:xfrm>
          <a:prstGeom prst="rect">
            <a:avLst/>
          </a:prstGeom>
          <a:noFill/>
        </p:spPr>
        <p:txBody>
          <a:bodyPr wrap="square" rtlCol="0">
            <a:spAutoFit/>
          </a:bodyPr>
          <a:lstStyle/>
          <a:p>
            <a:r>
              <a:rPr lang="fa-IR" sz="2800" dirty="0" smtClean="0"/>
              <a:t>بدل سازی:</a:t>
            </a:r>
            <a:endParaRPr lang="en-US" sz="2800" dirty="0"/>
          </a:p>
        </p:txBody>
      </p:sp>
      <p:sp>
        <p:nvSpPr>
          <p:cNvPr id="3" name="Oval 2"/>
          <p:cNvSpPr/>
          <p:nvPr/>
        </p:nvSpPr>
        <p:spPr>
          <a:xfrm>
            <a:off x="8286776" y="1500174"/>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286776" y="4500570"/>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8286776" y="264318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286776" y="3500438"/>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8286776" y="550070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85786" y="1357298"/>
            <a:ext cx="7429552" cy="707886"/>
          </a:xfrm>
          <a:prstGeom prst="rect">
            <a:avLst/>
          </a:prstGeom>
          <a:noFill/>
        </p:spPr>
        <p:txBody>
          <a:bodyPr wrap="square" rtlCol="0">
            <a:spAutoFit/>
          </a:bodyPr>
          <a:lstStyle/>
          <a:p>
            <a:pPr algn="r"/>
            <a:r>
              <a:rPr lang="fa-IR" sz="2000" dirty="0" smtClean="0"/>
              <a:t>مبنای عمل تفکیک بین یک کپی ، یک تقلید ، و یک بدل ، بر پایه ی تفاوت های مشخص در روش های تولید قرار ندارد ، بلکه بر غرض از تولید آن استوار است.</a:t>
            </a:r>
            <a:endParaRPr lang="en-US" sz="2000" dirty="0"/>
          </a:p>
        </p:txBody>
      </p:sp>
      <p:sp>
        <p:nvSpPr>
          <p:cNvPr id="9" name="TextBox 8"/>
          <p:cNvSpPr txBox="1"/>
          <p:nvPr/>
        </p:nvSpPr>
        <p:spPr>
          <a:xfrm>
            <a:off x="4143372" y="2500306"/>
            <a:ext cx="4071966" cy="400110"/>
          </a:xfrm>
          <a:prstGeom prst="rect">
            <a:avLst/>
          </a:prstGeom>
          <a:noFill/>
        </p:spPr>
        <p:txBody>
          <a:bodyPr wrap="square" rtlCol="0">
            <a:spAutoFit/>
          </a:bodyPr>
          <a:lstStyle/>
          <a:p>
            <a:r>
              <a:rPr lang="fa-IR" sz="2000" dirty="0" smtClean="0"/>
              <a:t>بدل بودن در خود قضاوت قرار دارد نه در شئی</a:t>
            </a:r>
            <a:endParaRPr lang="en-US" sz="2000" dirty="0"/>
          </a:p>
        </p:txBody>
      </p:sp>
      <p:sp>
        <p:nvSpPr>
          <p:cNvPr id="11" name="TextBox 10"/>
          <p:cNvSpPr txBox="1"/>
          <p:nvPr/>
        </p:nvSpPr>
        <p:spPr>
          <a:xfrm>
            <a:off x="857224" y="3357562"/>
            <a:ext cx="7399969" cy="707886"/>
          </a:xfrm>
          <a:prstGeom prst="rect">
            <a:avLst/>
          </a:prstGeom>
          <a:noFill/>
        </p:spPr>
        <p:txBody>
          <a:bodyPr wrap="square" rtlCol="0">
            <a:spAutoFit/>
          </a:bodyPr>
          <a:lstStyle/>
          <a:p>
            <a:pPr algn="r"/>
            <a:r>
              <a:rPr lang="fa-IR" sz="2000" dirty="0" smtClean="0"/>
              <a:t>صرف نظر از تخصص بدل ساز ، چه سکه و چه مجسمه ، یا نقاشی ، بدل های دوره های مختلف با هم تفاوت خواهند داشت.</a:t>
            </a:r>
            <a:endParaRPr lang="en-US" sz="2000" dirty="0"/>
          </a:p>
        </p:txBody>
      </p:sp>
      <p:sp>
        <p:nvSpPr>
          <p:cNvPr id="12" name="TextBox 11"/>
          <p:cNvSpPr txBox="1"/>
          <p:nvPr/>
        </p:nvSpPr>
        <p:spPr>
          <a:xfrm>
            <a:off x="642910" y="4357694"/>
            <a:ext cx="7542845" cy="707886"/>
          </a:xfrm>
          <a:prstGeom prst="rect">
            <a:avLst/>
          </a:prstGeom>
          <a:noFill/>
        </p:spPr>
        <p:txBody>
          <a:bodyPr wrap="square" rtlCol="0">
            <a:spAutoFit/>
          </a:bodyPr>
          <a:lstStyle/>
          <a:p>
            <a:pPr algn="r"/>
            <a:r>
              <a:rPr lang="fa-IR" sz="2000" dirty="0" smtClean="0"/>
              <a:t>کپی ها ، تقلید ها ، و بدل ها ، تصویر فرهنگی لحظه ای را که در آن ساخته شده اند منعکس می کنند.</a:t>
            </a:r>
            <a:endParaRPr lang="en-US" sz="2000" dirty="0"/>
          </a:p>
        </p:txBody>
      </p:sp>
      <p:sp>
        <p:nvSpPr>
          <p:cNvPr id="13" name="TextBox 12"/>
          <p:cNvSpPr txBox="1"/>
          <p:nvPr/>
        </p:nvSpPr>
        <p:spPr>
          <a:xfrm>
            <a:off x="857224" y="5429264"/>
            <a:ext cx="7328531" cy="1015663"/>
          </a:xfrm>
          <a:prstGeom prst="rect">
            <a:avLst/>
          </a:prstGeom>
          <a:noFill/>
        </p:spPr>
        <p:txBody>
          <a:bodyPr wrap="square" rtlCol="0">
            <a:spAutoFit/>
          </a:bodyPr>
          <a:lstStyle/>
          <a:p>
            <a:pPr algn="r"/>
            <a:r>
              <a:rPr lang="fa-IR" sz="2000" dirty="0" smtClean="0"/>
              <a:t>برای اینکه اثر تقلید شده از ارزش مستقلی برخوردار باشد نباید هیچ گونه ابهامی در رابطه با تاریخ پیدایش آن وجود داشته باشد و فرمی که از آن نشات  گرفته ، باید واقعا به ذهنیتی نو تقلیل یابد</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8429652" y="4214818"/>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429652" y="550070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8429652" y="1643050"/>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429652" y="300037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357554" y="571480"/>
            <a:ext cx="5286412" cy="523220"/>
          </a:xfrm>
          <a:prstGeom prst="rect">
            <a:avLst/>
          </a:prstGeom>
          <a:noFill/>
        </p:spPr>
        <p:txBody>
          <a:bodyPr wrap="square" rtlCol="0">
            <a:spAutoFit/>
          </a:bodyPr>
          <a:lstStyle/>
          <a:p>
            <a:r>
              <a:rPr lang="fa-IR" sz="2800" dirty="0" smtClean="0"/>
              <a:t>پی نوشت در رابطه با برخورد با رفتگی ها:</a:t>
            </a:r>
            <a:endParaRPr lang="en-US" sz="2800" dirty="0"/>
          </a:p>
        </p:txBody>
      </p:sp>
      <p:sp>
        <p:nvSpPr>
          <p:cNvPr id="9" name="TextBox 8"/>
          <p:cNvSpPr txBox="1"/>
          <p:nvPr/>
        </p:nvSpPr>
        <p:spPr>
          <a:xfrm>
            <a:off x="714348" y="1428736"/>
            <a:ext cx="7614283" cy="1015663"/>
          </a:xfrm>
          <a:prstGeom prst="rect">
            <a:avLst/>
          </a:prstGeom>
          <a:noFill/>
        </p:spPr>
        <p:txBody>
          <a:bodyPr wrap="square" rtlCol="0">
            <a:spAutoFit/>
          </a:bodyPr>
          <a:lstStyle/>
          <a:p>
            <a:pPr algn="r"/>
            <a:r>
              <a:rPr lang="fa-IR" sz="2000" dirty="0" smtClean="0"/>
              <a:t>ما حق دخالت در اثر هنری را به جز در 2 حالت نداریم ، این دو حالت عبارتند از : حفاظت از انسجام آن برای حد اکثر زمان ممکن تا تحکیم آن ، در صورت لزوم ، وقتی ساختار مادی آن فرو می ریزد.</a:t>
            </a:r>
            <a:endParaRPr lang="en-US" sz="2000" dirty="0"/>
          </a:p>
        </p:txBody>
      </p:sp>
      <p:sp>
        <p:nvSpPr>
          <p:cNvPr id="10" name="TextBox 9"/>
          <p:cNvSpPr txBox="1"/>
          <p:nvPr/>
        </p:nvSpPr>
        <p:spPr>
          <a:xfrm>
            <a:off x="785786" y="2857496"/>
            <a:ext cx="7542845" cy="707886"/>
          </a:xfrm>
          <a:prstGeom prst="rect">
            <a:avLst/>
          </a:prstGeom>
          <a:noFill/>
        </p:spPr>
        <p:txBody>
          <a:bodyPr wrap="square" rtlCol="0">
            <a:spAutoFit/>
          </a:bodyPr>
          <a:lstStyle/>
          <a:p>
            <a:r>
              <a:rPr lang="fa-IR" sz="2000" dirty="0" smtClean="0"/>
              <a:t>رفتار ما نسبت به یک اثر هنری ، باید به احترام محدود شود. این رویکرد به معنی حفاظت اثر و احترام به انسجام چیزی است که به ما رسیده است ، بدون به خطر انداختن آینده ی آن. </a:t>
            </a:r>
            <a:endParaRPr lang="en-US" sz="2000" dirty="0"/>
          </a:p>
        </p:txBody>
      </p:sp>
      <p:sp>
        <p:nvSpPr>
          <p:cNvPr id="11" name="TextBox 10"/>
          <p:cNvSpPr txBox="1"/>
          <p:nvPr/>
        </p:nvSpPr>
        <p:spPr>
          <a:xfrm>
            <a:off x="500034" y="4071942"/>
            <a:ext cx="7828597" cy="707886"/>
          </a:xfrm>
          <a:prstGeom prst="rect">
            <a:avLst/>
          </a:prstGeom>
          <a:noFill/>
        </p:spPr>
        <p:txBody>
          <a:bodyPr wrap="square" rtlCol="0">
            <a:spAutoFit/>
          </a:bodyPr>
          <a:lstStyle/>
          <a:p>
            <a:pPr algn="r"/>
            <a:r>
              <a:rPr lang="fa-IR" sz="2000" dirty="0" smtClean="0"/>
              <a:t>از ارزش چشمگیری که رفتگی از نظر شکلی در رابطه با شکل واقعی- که البته همان اثر هنری است- به دست آورده ، باید کاهش داده شود.</a:t>
            </a:r>
            <a:endParaRPr lang="en-US" sz="2000" dirty="0"/>
          </a:p>
        </p:txBody>
      </p:sp>
      <p:sp>
        <p:nvSpPr>
          <p:cNvPr id="14" name="TextBox 13"/>
          <p:cNvSpPr txBox="1"/>
          <p:nvPr/>
        </p:nvSpPr>
        <p:spPr>
          <a:xfrm>
            <a:off x="571472" y="5357826"/>
            <a:ext cx="7828597" cy="707886"/>
          </a:xfrm>
          <a:prstGeom prst="rect">
            <a:avLst/>
          </a:prstGeom>
          <a:noFill/>
        </p:spPr>
        <p:txBody>
          <a:bodyPr wrap="square" rtlCol="0">
            <a:spAutoFit/>
          </a:bodyPr>
          <a:lstStyle/>
          <a:p>
            <a:pPr algn="r"/>
            <a:r>
              <a:rPr lang="fa-IR" sz="2000" dirty="0" smtClean="0"/>
              <a:t>هر ابهامی که توسط رفتگی ایجاد می شود ، باید فرو نشانده شود ؛ بدین معنی که باید از جذب دوباره ی تصویر توسط آن ، که به تضعیف تصویر می لنجامد ، پرهیز شود.</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8358214" y="85723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8358214" y="178592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00364" y="714356"/>
            <a:ext cx="5286412" cy="400110"/>
          </a:xfrm>
          <a:prstGeom prst="rect">
            <a:avLst/>
          </a:prstGeom>
          <a:noFill/>
        </p:spPr>
        <p:txBody>
          <a:bodyPr wrap="square" rtlCol="0">
            <a:spAutoFit/>
          </a:bodyPr>
          <a:lstStyle/>
          <a:p>
            <a:r>
              <a:rPr lang="fa-IR" sz="2000" dirty="0" smtClean="0"/>
              <a:t>رفتگی باید در سطحی دیگر نسبت به سطح تصویر قرار گیرد.</a:t>
            </a:r>
            <a:endParaRPr lang="en-US" sz="2000" dirty="0"/>
          </a:p>
        </p:txBody>
      </p:sp>
      <p:sp>
        <p:nvSpPr>
          <p:cNvPr id="9" name="TextBox 8"/>
          <p:cNvSpPr txBox="1"/>
          <p:nvPr/>
        </p:nvSpPr>
        <p:spPr>
          <a:xfrm>
            <a:off x="857224" y="1500174"/>
            <a:ext cx="7429552" cy="1015663"/>
          </a:xfrm>
          <a:prstGeom prst="rect">
            <a:avLst/>
          </a:prstGeom>
          <a:noFill/>
        </p:spPr>
        <p:txBody>
          <a:bodyPr wrap="square" rtlCol="0">
            <a:spAutoFit/>
          </a:bodyPr>
          <a:lstStyle/>
          <a:p>
            <a:pPr algn="r"/>
            <a:r>
              <a:rPr lang="fa-IR" sz="2000" dirty="0" smtClean="0"/>
              <a:t>من چند نکته ی غیر قابل تردید مطرح کرده ام ، به  رسمیت شناختن کامل و مشتاقانه ی همه ی انسجام دهی هایی که به یکی کردن تا حد ممکن تصویر نایل آید ؛ و کاهش اهمیت رفتگی به عنوان یک شکل.</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00166" y="2428868"/>
            <a:ext cx="6500858" cy="2246769"/>
          </a:xfrm>
          <a:prstGeom prst="rect">
            <a:avLst/>
          </a:prstGeom>
          <a:noFill/>
        </p:spPr>
        <p:txBody>
          <a:bodyPr wrap="square" rtlCol="0">
            <a:spAutoFit/>
          </a:bodyPr>
          <a:lstStyle/>
          <a:p>
            <a:pPr algn="just" rtl="1"/>
            <a:r>
              <a:rPr lang="fa-IR" sz="2800" dirty="0" smtClean="0"/>
              <a:t>براندی در سال 1906در سیه نا به دنیا آمد. در سال 1927 موفق به دریافت مدرک حقوق از دانشگاه سیه نا شد. در سال 1928 مدرک دیگری هم در ادبیات از دانشگاه فلورانس دریافت کرد. وی نقاش و شاعر بود. و درسال 1988 درسیه نا در خانه اش درگذشت. </a:t>
            </a:r>
            <a:endParaRPr lang="en-US" sz="2800" dirty="0"/>
          </a:p>
        </p:txBody>
      </p:sp>
      <p:sp>
        <p:nvSpPr>
          <p:cNvPr id="5" name="TextBox 4"/>
          <p:cNvSpPr txBox="1"/>
          <p:nvPr/>
        </p:nvSpPr>
        <p:spPr>
          <a:xfrm>
            <a:off x="6072198" y="1285860"/>
            <a:ext cx="1946367" cy="646331"/>
          </a:xfrm>
          <a:prstGeom prst="rect">
            <a:avLst/>
          </a:prstGeom>
          <a:noFill/>
        </p:spPr>
        <p:txBody>
          <a:bodyPr wrap="none" rtlCol="0">
            <a:spAutoFit/>
          </a:bodyPr>
          <a:lstStyle/>
          <a:p>
            <a:r>
              <a:rPr lang="fa-IR" sz="3600" dirty="0" smtClean="0"/>
              <a:t>زندگی نامه:</a:t>
            </a:r>
            <a:endParaRPr lang="en-US"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72132" y="571480"/>
            <a:ext cx="3071834" cy="523220"/>
          </a:xfrm>
          <a:prstGeom prst="rect">
            <a:avLst/>
          </a:prstGeom>
          <a:noFill/>
        </p:spPr>
        <p:txBody>
          <a:bodyPr wrap="square" rtlCol="0">
            <a:spAutoFit/>
          </a:bodyPr>
          <a:lstStyle/>
          <a:p>
            <a:r>
              <a:rPr lang="fa-IR" sz="2800" dirty="0" smtClean="0"/>
              <a:t>اصول مرمت یادمان ها:</a:t>
            </a:r>
            <a:endParaRPr lang="en-US" sz="2800" dirty="0"/>
          </a:p>
        </p:txBody>
      </p:sp>
      <p:sp>
        <p:nvSpPr>
          <p:cNvPr id="3" name="Oval 2"/>
          <p:cNvSpPr/>
          <p:nvPr/>
        </p:nvSpPr>
        <p:spPr>
          <a:xfrm>
            <a:off x="8358214" y="178592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358214" y="285749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85786" y="1714488"/>
            <a:ext cx="7471407" cy="707886"/>
          </a:xfrm>
          <a:prstGeom prst="rect">
            <a:avLst/>
          </a:prstGeom>
          <a:noFill/>
        </p:spPr>
        <p:txBody>
          <a:bodyPr wrap="square" rtlCol="0">
            <a:spAutoFit/>
          </a:bodyPr>
          <a:lstStyle/>
          <a:p>
            <a:pPr algn="r"/>
            <a:r>
              <a:rPr lang="fa-IR" sz="2000" dirty="0" smtClean="0"/>
              <a:t>به غیر از اتصال تفکیک ناپذیر با یادمان از نظر فضایی ، محیط می تواند خود یک یادمان باشد که بنا خود عنصری در آن است.</a:t>
            </a:r>
            <a:endParaRPr lang="en-US" sz="2000" dirty="0"/>
          </a:p>
        </p:txBody>
      </p:sp>
      <p:sp>
        <p:nvSpPr>
          <p:cNvPr id="6" name="TextBox 5"/>
          <p:cNvSpPr txBox="1"/>
          <p:nvPr/>
        </p:nvSpPr>
        <p:spPr>
          <a:xfrm>
            <a:off x="785786" y="2786058"/>
            <a:ext cx="7471407" cy="707886"/>
          </a:xfrm>
          <a:prstGeom prst="rect">
            <a:avLst/>
          </a:prstGeom>
          <a:noFill/>
        </p:spPr>
        <p:txBody>
          <a:bodyPr wrap="square" rtlCol="0">
            <a:spAutoFit/>
          </a:bodyPr>
          <a:lstStyle/>
          <a:p>
            <a:pPr algn="r"/>
            <a:r>
              <a:rPr lang="fa-IR" sz="2000" dirty="0" smtClean="0"/>
              <a:t>آن آگاهی از اصالت ، که از یادمانی که در محل خود نگه داشته می شود ، همواره باید برآگاهی ای لذت جویانه از خود یادمان اولویت داشته باشد. </a:t>
            </a:r>
            <a:endParaRPr 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8429652" y="1857364"/>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572132" y="642918"/>
            <a:ext cx="3042251" cy="523220"/>
          </a:xfrm>
          <a:prstGeom prst="rect">
            <a:avLst/>
          </a:prstGeom>
          <a:noFill/>
        </p:spPr>
        <p:txBody>
          <a:bodyPr wrap="square" rtlCol="0">
            <a:spAutoFit/>
          </a:bodyPr>
          <a:lstStyle/>
          <a:p>
            <a:r>
              <a:rPr lang="fa-IR" sz="2800" dirty="0" smtClean="0"/>
              <a:t>مرمت نقاشی های کهن:</a:t>
            </a:r>
            <a:endParaRPr lang="en-US" sz="2800" dirty="0"/>
          </a:p>
        </p:txBody>
      </p:sp>
      <p:sp>
        <p:nvSpPr>
          <p:cNvPr id="4" name="TextBox 3"/>
          <p:cNvSpPr txBox="1"/>
          <p:nvPr/>
        </p:nvSpPr>
        <p:spPr>
          <a:xfrm>
            <a:off x="714348" y="1714488"/>
            <a:ext cx="7643866" cy="707886"/>
          </a:xfrm>
          <a:prstGeom prst="rect">
            <a:avLst/>
          </a:prstGeom>
          <a:noFill/>
        </p:spPr>
        <p:txBody>
          <a:bodyPr wrap="square" rtlCol="0">
            <a:spAutoFit/>
          </a:bodyPr>
          <a:lstStyle/>
          <a:p>
            <a:pPr algn="r"/>
            <a:r>
              <a:rPr lang="fa-IR" sz="2000" dirty="0" smtClean="0"/>
              <a:t>هر کس که از عمل بر روی آثار یا مرمت آنها بر مبنای عدم قطعیت در مورد تکنیک استفاده شده سرباز زند فقط در اشتباه است.</a:t>
            </a:r>
            <a:endParaRPr lang="en-US" sz="2000" dirty="0"/>
          </a:p>
        </p:txBody>
      </p:sp>
      <p:sp>
        <p:nvSpPr>
          <p:cNvPr id="5" name="Oval 4"/>
          <p:cNvSpPr/>
          <p:nvPr/>
        </p:nvSpPr>
        <p:spPr>
          <a:xfrm>
            <a:off x="8429652" y="3071810"/>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71472" y="2928934"/>
            <a:ext cx="7828597" cy="400110"/>
          </a:xfrm>
          <a:prstGeom prst="rect">
            <a:avLst/>
          </a:prstGeom>
          <a:noFill/>
        </p:spPr>
        <p:txBody>
          <a:bodyPr wrap="square" rtlCol="0">
            <a:spAutoFit/>
          </a:bodyPr>
          <a:lstStyle/>
          <a:p>
            <a:pPr algn="r"/>
            <a:r>
              <a:rPr lang="fa-IR" sz="2000" dirty="0" smtClean="0"/>
              <a:t>اولین اصل مرمت این است که تنها ماده ی اثر هنری مرمت می شود.</a:t>
            </a:r>
            <a:endParaRPr lang="en-US" sz="2000" dirty="0"/>
          </a:p>
        </p:txBody>
      </p:sp>
      <p:sp>
        <p:nvSpPr>
          <p:cNvPr id="8" name="Oval 7"/>
          <p:cNvSpPr/>
          <p:nvPr/>
        </p:nvSpPr>
        <p:spPr>
          <a:xfrm>
            <a:off x="8429652" y="3857628"/>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2910" y="3714752"/>
            <a:ext cx="7757159" cy="707886"/>
          </a:xfrm>
          <a:prstGeom prst="rect">
            <a:avLst/>
          </a:prstGeom>
          <a:noFill/>
        </p:spPr>
        <p:txBody>
          <a:bodyPr wrap="square" rtlCol="0">
            <a:spAutoFit/>
          </a:bodyPr>
          <a:lstStyle/>
          <a:p>
            <a:pPr algn="r"/>
            <a:r>
              <a:rPr lang="fa-IR" sz="2000" dirty="0" smtClean="0"/>
              <a:t>عمل مرمت تنها با هدف متوقف کردن هر نوع پوسیدگی محتمل که ممکن است سبب آسیب جدی بیشتر فرم اثر شود ، مجاز است.</a:t>
            </a:r>
            <a:endParaRPr lang="en-US" sz="2000" dirty="0"/>
          </a:p>
        </p:txBody>
      </p:sp>
      <p:sp>
        <p:nvSpPr>
          <p:cNvPr id="14" name="Oval 13"/>
          <p:cNvSpPr/>
          <p:nvPr/>
        </p:nvSpPr>
        <p:spPr>
          <a:xfrm>
            <a:off x="8429652" y="500063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642910" y="4786322"/>
            <a:ext cx="7685721" cy="1015663"/>
          </a:xfrm>
          <a:prstGeom prst="rect">
            <a:avLst/>
          </a:prstGeom>
          <a:noFill/>
        </p:spPr>
        <p:txBody>
          <a:bodyPr wrap="square" rtlCol="0">
            <a:spAutoFit/>
          </a:bodyPr>
          <a:lstStyle/>
          <a:p>
            <a:pPr algn="r"/>
            <a:r>
              <a:rPr lang="fa-IR" sz="2000" dirty="0" smtClean="0"/>
              <a:t>یک نقاشی دیواری با تکنیک نقاشی دیواری مرمت نمی شود ، تمپرا هم با تمپرا ، و رنگ روغن هم با رنگ روغن مرمت نمی شود. اگر چنین چیزی رخ دهد ، اشتباهی فاحش به حساب خواهد آمد. </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72264" y="714356"/>
            <a:ext cx="2175454" cy="584775"/>
          </a:xfrm>
          <a:prstGeom prst="rect">
            <a:avLst/>
          </a:prstGeom>
          <a:noFill/>
        </p:spPr>
        <p:txBody>
          <a:bodyPr wrap="square" rtlCol="0">
            <a:spAutoFit/>
          </a:bodyPr>
          <a:lstStyle/>
          <a:p>
            <a:r>
              <a:rPr lang="fa-IR" sz="3200" dirty="0" smtClean="0"/>
              <a:t>عقاید براندی:</a:t>
            </a:r>
            <a:endParaRPr lang="en-US" sz="3200" dirty="0"/>
          </a:p>
        </p:txBody>
      </p:sp>
      <p:sp>
        <p:nvSpPr>
          <p:cNvPr id="5" name="TextBox 4"/>
          <p:cNvSpPr txBox="1"/>
          <p:nvPr/>
        </p:nvSpPr>
        <p:spPr>
          <a:xfrm>
            <a:off x="714348" y="1643050"/>
            <a:ext cx="7715304" cy="707886"/>
          </a:xfrm>
          <a:prstGeom prst="rect">
            <a:avLst/>
          </a:prstGeom>
          <a:noFill/>
          <a:ln>
            <a:noFill/>
          </a:ln>
          <a:effectLst>
            <a:glow rad="101600">
              <a:schemeClr val="accent3">
                <a:satMod val="175000"/>
                <a:alpha val="40000"/>
              </a:schemeClr>
            </a:glow>
          </a:effectLst>
        </p:spPr>
        <p:style>
          <a:lnRef idx="2">
            <a:schemeClr val="accent6"/>
          </a:lnRef>
          <a:fillRef idx="1">
            <a:schemeClr val="lt1"/>
          </a:fillRef>
          <a:effectRef idx="0">
            <a:schemeClr val="accent6"/>
          </a:effectRef>
          <a:fontRef idx="minor">
            <a:schemeClr val="dk1"/>
          </a:fontRef>
        </p:style>
        <p:txBody>
          <a:bodyPr wrap="square" rtlCol="0">
            <a:spAutoFit/>
          </a:bodyPr>
          <a:lstStyle/>
          <a:p>
            <a:pPr algn="r"/>
            <a:r>
              <a:rPr lang="fa-IR" sz="2000" dirty="0" smtClean="0">
                <a:solidFill>
                  <a:schemeClr val="tx1"/>
                </a:solidFill>
              </a:rPr>
              <a:t>هنر برای براندی جهانی است و به انسانیت تعلق دارد(بدون وجه به نژاد و باور های مذهبی و ...)</a:t>
            </a:r>
            <a:endParaRPr lang="en-US" sz="2000" dirty="0">
              <a:solidFill>
                <a:schemeClr val="tx1"/>
              </a:solidFill>
            </a:endParaRPr>
          </a:p>
        </p:txBody>
      </p:sp>
      <p:sp>
        <p:nvSpPr>
          <p:cNvPr id="9" name="Flowchart: Connector 8"/>
          <p:cNvSpPr/>
          <p:nvPr/>
        </p:nvSpPr>
        <p:spPr>
          <a:xfrm>
            <a:off x="8429652" y="1785926"/>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8429652" y="2714620"/>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8429652" y="3500438"/>
            <a:ext cx="142908"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8429652" y="578645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8429652" y="4857760"/>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357290" y="2643182"/>
            <a:ext cx="7000923" cy="400110"/>
          </a:xfrm>
          <a:prstGeom prst="rect">
            <a:avLst/>
          </a:prstGeom>
          <a:noFill/>
        </p:spPr>
        <p:txBody>
          <a:bodyPr wrap="square" rtlCol="0">
            <a:spAutoFit/>
          </a:bodyPr>
          <a:lstStyle/>
          <a:p>
            <a:pPr algn="r"/>
            <a:r>
              <a:rPr lang="fa-IR" sz="2000" dirty="0" smtClean="0"/>
              <a:t>اثر هنری درلحظه ای که هنرمند به ساخت آن پایان می دهد به تاریخ می پیوندد</a:t>
            </a:r>
            <a:r>
              <a:rPr lang="fa-IR" dirty="0" smtClean="0"/>
              <a:t>.</a:t>
            </a:r>
            <a:endParaRPr lang="en-US" dirty="0"/>
          </a:p>
        </p:txBody>
      </p:sp>
      <p:sp>
        <p:nvSpPr>
          <p:cNvPr id="17" name="TextBox 16"/>
          <p:cNvSpPr txBox="1"/>
          <p:nvPr/>
        </p:nvSpPr>
        <p:spPr>
          <a:xfrm>
            <a:off x="714348" y="3429000"/>
            <a:ext cx="7757159" cy="1015663"/>
          </a:xfrm>
          <a:prstGeom prst="rect">
            <a:avLst/>
          </a:prstGeom>
          <a:noFill/>
        </p:spPr>
        <p:txBody>
          <a:bodyPr wrap="square" rtlCol="0">
            <a:spAutoFit/>
          </a:bodyPr>
          <a:lstStyle/>
          <a:p>
            <a:pPr algn="r"/>
            <a:r>
              <a:rPr lang="fa-IR" sz="2000" dirty="0" smtClean="0"/>
              <a:t>مرمت در نگاه براندی : لحظه ی روشمندی که اثر هنری در ان لحظه ، در وجود فیزیکی خود و در طبیعت زیبایی شناختی و تاریخی اش ، از نظر انتقال آن به آینده مورد تشخیص  قرار داده می شود.</a:t>
            </a:r>
          </a:p>
        </p:txBody>
      </p:sp>
      <p:sp>
        <p:nvSpPr>
          <p:cNvPr id="18" name="TextBox 17"/>
          <p:cNvSpPr txBox="1"/>
          <p:nvPr/>
        </p:nvSpPr>
        <p:spPr>
          <a:xfrm>
            <a:off x="1285852" y="4714884"/>
            <a:ext cx="7685721" cy="400110"/>
          </a:xfrm>
          <a:prstGeom prst="rect">
            <a:avLst/>
          </a:prstGeom>
          <a:noFill/>
        </p:spPr>
        <p:txBody>
          <a:bodyPr wrap="square" rtlCol="0">
            <a:spAutoFit/>
          </a:bodyPr>
          <a:lstStyle/>
          <a:p>
            <a:r>
              <a:rPr lang="fa-IR" sz="2000" dirty="0" smtClean="0"/>
              <a:t>به نظر براندی فقط ماده است که مرمت میشود. ماده ای که شکل را متظاهر می سازد.</a:t>
            </a:r>
          </a:p>
        </p:txBody>
      </p:sp>
      <p:sp>
        <p:nvSpPr>
          <p:cNvPr id="19" name="TextBox 18"/>
          <p:cNvSpPr txBox="1"/>
          <p:nvPr/>
        </p:nvSpPr>
        <p:spPr>
          <a:xfrm>
            <a:off x="3428992" y="5643578"/>
            <a:ext cx="5429287" cy="400110"/>
          </a:xfrm>
          <a:prstGeom prst="rect">
            <a:avLst/>
          </a:prstGeom>
          <a:noFill/>
        </p:spPr>
        <p:txBody>
          <a:bodyPr wrap="square" rtlCol="0">
            <a:spAutoFit/>
          </a:bodyPr>
          <a:lstStyle/>
          <a:p>
            <a:r>
              <a:rPr lang="fa-IR" sz="2000" dirty="0" smtClean="0"/>
              <a:t>هنر در اشکال مختلف آن والاترین بیان خلاقیت انسان است.</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Connector 3"/>
          <p:cNvSpPr/>
          <p:nvPr/>
        </p:nvSpPr>
        <p:spPr>
          <a:xfrm>
            <a:off x="8358214" y="78579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Connector 4"/>
          <p:cNvSpPr/>
          <p:nvPr/>
        </p:nvSpPr>
        <p:spPr>
          <a:xfrm flipH="1">
            <a:off x="8358214" y="2357430"/>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Connector 5"/>
          <p:cNvSpPr/>
          <p:nvPr/>
        </p:nvSpPr>
        <p:spPr>
          <a:xfrm>
            <a:off x="8358214" y="150017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Connector 6"/>
          <p:cNvSpPr/>
          <p:nvPr/>
        </p:nvSpPr>
        <p:spPr>
          <a:xfrm>
            <a:off x="8358214" y="3286124"/>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00100" y="642918"/>
            <a:ext cx="7900035" cy="400110"/>
          </a:xfrm>
          <a:prstGeom prst="rect">
            <a:avLst/>
          </a:prstGeom>
          <a:noFill/>
        </p:spPr>
        <p:txBody>
          <a:bodyPr wrap="square" rtlCol="0">
            <a:spAutoFit/>
          </a:bodyPr>
          <a:lstStyle/>
          <a:p>
            <a:r>
              <a:rPr lang="fa-IR" sz="2000" dirty="0" smtClean="0"/>
              <a:t>تماس مستقیم با اثر هنری که قابل انتقال به دیگران نیست ، لازمه ی زندگی متمدن است.</a:t>
            </a:r>
            <a:endParaRPr lang="en-US" sz="2000" dirty="0"/>
          </a:p>
        </p:txBody>
      </p:sp>
      <p:sp>
        <p:nvSpPr>
          <p:cNvPr id="9" name="TextBox 8"/>
          <p:cNvSpPr txBox="1"/>
          <p:nvPr/>
        </p:nvSpPr>
        <p:spPr>
          <a:xfrm>
            <a:off x="3071802" y="1357298"/>
            <a:ext cx="5572164" cy="400110"/>
          </a:xfrm>
          <a:prstGeom prst="rect">
            <a:avLst/>
          </a:prstGeom>
          <a:noFill/>
        </p:spPr>
        <p:txBody>
          <a:bodyPr wrap="square" rtlCol="0">
            <a:spAutoFit/>
          </a:bodyPr>
          <a:lstStyle/>
          <a:p>
            <a:r>
              <a:rPr lang="fa-IR" sz="2000" dirty="0" smtClean="0"/>
              <a:t>تجربه ی هنر دقیقا در ظرف درک و فهم هر کس روی می دهد.</a:t>
            </a:r>
            <a:endParaRPr lang="en-US" sz="2000" dirty="0"/>
          </a:p>
        </p:txBody>
      </p:sp>
      <p:sp>
        <p:nvSpPr>
          <p:cNvPr id="10" name="TextBox 9"/>
          <p:cNvSpPr txBox="1"/>
          <p:nvPr/>
        </p:nvSpPr>
        <p:spPr>
          <a:xfrm>
            <a:off x="785786" y="2143116"/>
            <a:ext cx="7471407" cy="707886"/>
          </a:xfrm>
          <a:prstGeom prst="rect">
            <a:avLst/>
          </a:prstGeom>
          <a:noFill/>
        </p:spPr>
        <p:txBody>
          <a:bodyPr wrap="square" rtlCol="0">
            <a:spAutoFit/>
          </a:bodyPr>
          <a:lstStyle/>
          <a:p>
            <a:pPr algn="r"/>
            <a:r>
              <a:rPr lang="fa-IR" sz="2000" dirty="0" smtClean="0"/>
              <a:t>وظیفه ی هر کس که دغدغه ی فرهنگ  دارد ، این است که آن قدر تلاش کند که از فراگیر شدن احترام و توجه به اثر هنری اطمینان حاصل کند.</a:t>
            </a:r>
            <a:endParaRPr lang="en-US" sz="2000" dirty="0"/>
          </a:p>
        </p:txBody>
      </p:sp>
      <p:sp>
        <p:nvSpPr>
          <p:cNvPr id="11" name="TextBox 10"/>
          <p:cNvSpPr txBox="1"/>
          <p:nvPr/>
        </p:nvSpPr>
        <p:spPr>
          <a:xfrm>
            <a:off x="785786" y="3214686"/>
            <a:ext cx="7471407" cy="707886"/>
          </a:xfrm>
          <a:prstGeom prst="rect">
            <a:avLst/>
          </a:prstGeom>
          <a:noFill/>
        </p:spPr>
        <p:txBody>
          <a:bodyPr wrap="square" rtlCol="0">
            <a:spAutoFit/>
          </a:bodyPr>
          <a:lstStyle/>
          <a:p>
            <a:pPr algn="r"/>
            <a:r>
              <a:rPr lang="fa-IR" sz="2000" dirty="0" smtClean="0"/>
              <a:t>مرمت: عملکردی بر اساس توجه و احترام کامل به اصالت اثر هنری و نه فن تغییر دادن ، کامل یا زیبا کردن اثر که آن را به نسخه ی بدلی خودش تبدیل می کند </a:t>
            </a:r>
            <a:endParaRPr lang="en-US" sz="2000" dirty="0"/>
          </a:p>
        </p:txBody>
      </p:sp>
      <p:sp>
        <p:nvSpPr>
          <p:cNvPr id="12" name="Flowchart: Connector 11"/>
          <p:cNvSpPr/>
          <p:nvPr/>
        </p:nvSpPr>
        <p:spPr>
          <a:xfrm>
            <a:off x="8358214" y="4500570"/>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29388" y="4429132"/>
            <a:ext cx="2214578" cy="400110"/>
          </a:xfrm>
          <a:prstGeom prst="rect">
            <a:avLst/>
          </a:prstGeom>
          <a:noFill/>
        </p:spPr>
        <p:txBody>
          <a:bodyPr wrap="square" rtlCol="0">
            <a:spAutoFit/>
          </a:bodyPr>
          <a:lstStyle/>
          <a:p>
            <a:r>
              <a:rPr lang="fa-IR" sz="2000" dirty="0" smtClean="0"/>
              <a:t>اثر= زیبایی + تاریخ</a:t>
            </a:r>
            <a:endParaRPr lang="en-US" sz="2000" dirty="0"/>
          </a:p>
        </p:txBody>
      </p:sp>
      <p:sp>
        <p:nvSpPr>
          <p:cNvPr id="14" name="Flowchart: Connector 13"/>
          <p:cNvSpPr/>
          <p:nvPr/>
        </p:nvSpPr>
        <p:spPr>
          <a:xfrm>
            <a:off x="8358214" y="5214950"/>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71472" y="5072074"/>
            <a:ext cx="7685721" cy="707886"/>
          </a:xfrm>
          <a:prstGeom prst="rect">
            <a:avLst/>
          </a:prstGeom>
          <a:noFill/>
        </p:spPr>
        <p:txBody>
          <a:bodyPr wrap="square" rtlCol="0">
            <a:spAutoFit/>
          </a:bodyPr>
          <a:lstStyle/>
          <a:p>
            <a:pPr algn="r"/>
            <a:r>
              <a:rPr lang="fa-IR" sz="2000" dirty="0" smtClean="0"/>
              <a:t>اثر هنری عظیم ترین تلاش انسان برای متعالی ساختن وجود فانی است و از طریق همنوایی با جاودانگی او را از زمان نجات می دهد.</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Connector 3"/>
          <p:cNvSpPr/>
          <p:nvPr/>
        </p:nvSpPr>
        <p:spPr>
          <a:xfrm>
            <a:off x="8215338" y="1571612"/>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786578" y="642918"/>
            <a:ext cx="1857388" cy="523220"/>
          </a:xfrm>
          <a:prstGeom prst="rect">
            <a:avLst/>
          </a:prstGeom>
          <a:noFill/>
        </p:spPr>
        <p:txBody>
          <a:bodyPr wrap="square" rtlCol="0">
            <a:spAutoFit/>
          </a:bodyPr>
          <a:lstStyle/>
          <a:p>
            <a:r>
              <a:rPr lang="fa-IR" sz="2800" dirty="0" smtClean="0"/>
              <a:t>مفهوم مرمت:</a:t>
            </a:r>
            <a:endParaRPr lang="en-US" sz="2800" dirty="0"/>
          </a:p>
        </p:txBody>
      </p:sp>
      <p:sp>
        <p:nvSpPr>
          <p:cNvPr id="6" name="TextBox 5"/>
          <p:cNvSpPr txBox="1"/>
          <p:nvPr/>
        </p:nvSpPr>
        <p:spPr>
          <a:xfrm>
            <a:off x="714348" y="1357298"/>
            <a:ext cx="7399969" cy="707886"/>
          </a:xfrm>
          <a:prstGeom prst="rect">
            <a:avLst/>
          </a:prstGeom>
          <a:noFill/>
        </p:spPr>
        <p:txBody>
          <a:bodyPr wrap="square" rtlCol="0">
            <a:spAutoFit/>
          </a:bodyPr>
          <a:lstStyle/>
          <a:p>
            <a:pPr algn="r"/>
            <a:r>
              <a:rPr lang="fa-IR" sz="2000" dirty="0" smtClean="0"/>
              <a:t>مرمت به طور کلی به معنی مداخله ای است که امکان بازیافت عملکرد محصولات فعالیت انسانی را فراهم می آورد.</a:t>
            </a:r>
            <a:endParaRPr lang="en-US" sz="2000" dirty="0"/>
          </a:p>
        </p:txBody>
      </p:sp>
      <p:sp>
        <p:nvSpPr>
          <p:cNvPr id="8" name="Flowchart: Connector 7"/>
          <p:cNvSpPr/>
          <p:nvPr/>
        </p:nvSpPr>
        <p:spPr>
          <a:xfrm>
            <a:off x="8215338" y="3429000"/>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p:cNvCxnSpPr/>
          <p:nvPr/>
        </p:nvCxnSpPr>
        <p:spPr>
          <a:xfrm rot="10800000">
            <a:off x="6215074" y="2857496"/>
            <a:ext cx="85725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V="1">
            <a:off x="6286512" y="3429000"/>
            <a:ext cx="785818"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215206" y="3286124"/>
            <a:ext cx="1113425" cy="400110"/>
          </a:xfrm>
          <a:prstGeom prst="rect">
            <a:avLst/>
          </a:prstGeom>
          <a:noFill/>
        </p:spPr>
        <p:txBody>
          <a:bodyPr wrap="square" rtlCol="0">
            <a:spAutoFit/>
          </a:bodyPr>
          <a:lstStyle/>
          <a:p>
            <a:r>
              <a:rPr lang="fa-IR" sz="2000" dirty="0" smtClean="0"/>
              <a:t>مرمت</a:t>
            </a:r>
            <a:endParaRPr lang="en-US" sz="2000" dirty="0"/>
          </a:p>
        </p:txBody>
      </p:sp>
      <p:sp>
        <p:nvSpPr>
          <p:cNvPr id="19" name="TextBox 18"/>
          <p:cNvSpPr txBox="1"/>
          <p:nvPr/>
        </p:nvSpPr>
        <p:spPr>
          <a:xfrm>
            <a:off x="500034" y="2571744"/>
            <a:ext cx="5542581" cy="707886"/>
          </a:xfrm>
          <a:prstGeom prst="rect">
            <a:avLst/>
          </a:prstGeom>
          <a:noFill/>
        </p:spPr>
        <p:txBody>
          <a:bodyPr wrap="square" rtlCol="0">
            <a:spAutoFit/>
          </a:bodyPr>
          <a:lstStyle/>
          <a:p>
            <a:pPr algn="r"/>
            <a:r>
              <a:rPr lang="fa-IR" sz="2000" dirty="0" smtClean="0"/>
              <a:t>محصولات صنعتی:تغییر یا به شکل اول درآوردن(بازیافت عملکرد محصول)</a:t>
            </a:r>
            <a:endParaRPr lang="en-US" sz="2000" dirty="0"/>
          </a:p>
        </p:txBody>
      </p:sp>
      <p:sp>
        <p:nvSpPr>
          <p:cNvPr id="20" name="TextBox 19"/>
          <p:cNvSpPr txBox="1"/>
          <p:nvPr/>
        </p:nvSpPr>
        <p:spPr>
          <a:xfrm>
            <a:off x="1000100" y="3714752"/>
            <a:ext cx="5185391" cy="707886"/>
          </a:xfrm>
          <a:prstGeom prst="rect">
            <a:avLst/>
          </a:prstGeom>
          <a:noFill/>
        </p:spPr>
        <p:txBody>
          <a:bodyPr wrap="square" rtlCol="0">
            <a:spAutoFit/>
          </a:bodyPr>
          <a:lstStyle/>
          <a:p>
            <a:pPr algn="r"/>
            <a:r>
              <a:rPr lang="fa-IR" sz="2000" dirty="0" smtClean="0"/>
              <a:t>محصولات هنری: اول احترام قائل بودن برای ار هنری به پعنوان یک اثر هنری   </a:t>
            </a:r>
            <a:endParaRPr lang="en-US" sz="2000" dirty="0"/>
          </a:p>
        </p:txBody>
      </p:sp>
      <p:sp>
        <p:nvSpPr>
          <p:cNvPr id="23" name="TextBox 22"/>
          <p:cNvSpPr txBox="1"/>
          <p:nvPr/>
        </p:nvSpPr>
        <p:spPr>
          <a:xfrm>
            <a:off x="3571868" y="4429132"/>
            <a:ext cx="3613755" cy="400110"/>
          </a:xfrm>
          <a:prstGeom prst="rect">
            <a:avLst/>
          </a:prstGeom>
          <a:noFill/>
        </p:spPr>
        <p:txBody>
          <a:bodyPr wrap="square" rtlCol="0">
            <a:spAutoFit/>
          </a:bodyPr>
          <a:lstStyle/>
          <a:p>
            <a:r>
              <a:rPr lang="fa-IR" sz="2000" dirty="0" smtClean="0"/>
              <a:t>دوم بازیافت عملکرد محصول</a:t>
            </a:r>
            <a:endParaRPr lang="en-US" sz="2000" dirty="0"/>
          </a:p>
        </p:txBody>
      </p:sp>
      <p:sp>
        <p:nvSpPr>
          <p:cNvPr id="24" name="Flowchart: Connector 23"/>
          <p:cNvSpPr/>
          <p:nvPr/>
        </p:nvSpPr>
        <p:spPr>
          <a:xfrm>
            <a:off x="8215338" y="5643578"/>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4143372" y="5500702"/>
            <a:ext cx="4185259" cy="400110"/>
          </a:xfrm>
          <a:prstGeom prst="rect">
            <a:avLst/>
          </a:prstGeom>
          <a:noFill/>
        </p:spPr>
        <p:txBody>
          <a:bodyPr wrap="square" rtlCol="0">
            <a:spAutoFit/>
          </a:bodyPr>
          <a:lstStyle/>
          <a:p>
            <a:r>
              <a:rPr lang="fa-IR" sz="2000" dirty="0" smtClean="0"/>
              <a:t>اثر هنری مرمت را تعریف می کند نه برعکس.</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Connector 3"/>
          <p:cNvSpPr/>
          <p:nvPr/>
        </p:nvSpPr>
        <p:spPr>
          <a:xfrm>
            <a:off x="8358214" y="714356"/>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Connector 4"/>
          <p:cNvSpPr/>
          <p:nvPr/>
        </p:nvSpPr>
        <p:spPr>
          <a:xfrm>
            <a:off x="8358214" y="1571612"/>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Connector 5"/>
          <p:cNvSpPr/>
          <p:nvPr/>
        </p:nvSpPr>
        <p:spPr>
          <a:xfrm>
            <a:off x="8358214" y="2714620"/>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8728" y="571480"/>
            <a:ext cx="7328531" cy="400110"/>
          </a:xfrm>
          <a:prstGeom prst="rect">
            <a:avLst/>
          </a:prstGeom>
          <a:noFill/>
        </p:spPr>
        <p:txBody>
          <a:bodyPr wrap="square" rtlCol="0">
            <a:spAutoFit/>
          </a:bodyPr>
          <a:lstStyle/>
          <a:p>
            <a:r>
              <a:rPr lang="fa-IR" sz="2000" dirty="0" smtClean="0"/>
              <a:t>اثر هنری دو مورد را ارائه می کند: 1- استتک(منطبق بر هنرنمایی اولیه) 2- تاریخ</a:t>
            </a:r>
            <a:endParaRPr lang="en-US" sz="2000" dirty="0"/>
          </a:p>
        </p:txBody>
      </p:sp>
      <p:sp>
        <p:nvSpPr>
          <p:cNvPr id="8" name="TextBox 7"/>
          <p:cNvSpPr txBox="1"/>
          <p:nvPr/>
        </p:nvSpPr>
        <p:spPr>
          <a:xfrm>
            <a:off x="1142976" y="1428736"/>
            <a:ext cx="7042779" cy="707886"/>
          </a:xfrm>
          <a:prstGeom prst="rect">
            <a:avLst/>
          </a:prstGeom>
          <a:noFill/>
        </p:spPr>
        <p:txBody>
          <a:bodyPr wrap="square" rtlCol="0">
            <a:spAutoFit/>
          </a:bodyPr>
          <a:lstStyle/>
          <a:p>
            <a:pPr algn="r"/>
            <a:r>
              <a:rPr lang="fa-IR" sz="2000" dirty="0" smtClean="0"/>
              <a:t>از هر تلاش و تحقیق ممکن برای اطمینان از اینکه مصالح اثر هنری بیشتر عمر کند نباید دریغ کرد. </a:t>
            </a:r>
            <a:endParaRPr lang="en-US" sz="2000" dirty="0"/>
          </a:p>
        </p:txBody>
      </p:sp>
      <p:sp>
        <p:nvSpPr>
          <p:cNvPr id="9" name="TextBox 8"/>
          <p:cNvSpPr txBox="1"/>
          <p:nvPr/>
        </p:nvSpPr>
        <p:spPr>
          <a:xfrm>
            <a:off x="4429124" y="2571744"/>
            <a:ext cx="4500594" cy="400110"/>
          </a:xfrm>
          <a:prstGeom prst="rect">
            <a:avLst/>
          </a:prstGeom>
          <a:noFill/>
        </p:spPr>
        <p:txBody>
          <a:bodyPr wrap="square" rtlCol="0">
            <a:spAutoFit/>
          </a:bodyPr>
          <a:lstStyle/>
          <a:p>
            <a:r>
              <a:rPr lang="fa-IR" sz="2000" dirty="0" smtClean="0"/>
              <a:t>فقط ماده ی اثر هنری است که مرمت می شود.</a:t>
            </a:r>
            <a:endParaRPr lang="en-US" sz="2000" dirty="0"/>
          </a:p>
        </p:txBody>
      </p:sp>
      <p:sp>
        <p:nvSpPr>
          <p:cNvPr id="10" name="Flowchart: Connector 9"/>
          <p:cNvSpPr/>
          <p:nvPr/>
        </p:nvSpPr>
        <p:spPr>
          <a:xfrm>
            <a:off x="8358214" y="3714752"/>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57224" y="3429000"/>
            <a:ext cx="7429552" cy="1015663"/>
          </a:xfrm>
          <a:prstGeom prst="rect">
            <a:avLst/>
          </a:prstGeom>
          <a:noFill/>
        </p:spPr>
        <p:txBody>
          <a:bodyPr wrap="square" rtlCol="0">
            <a:spAutoFit/>
          </a:bodyPr>
          <a:lstStyle/>
          <a:p>
            <a:pPr algn="r"/>
            <a:r>
              <a:rPr lang="fa-IR" sz="2000" dirty="0" smtClean="0"/>
              <a:t>منحصر به فرد بودن اثر هنری در مقایسه با دیگر محصولات انسانی ، به وجود مادی یا خصلت دوگانه ی آن بستگی ندارد ف بلکه به خصلت هنری آن بستگی دارد. هرگاه این خصلت طبیعی از دست رود ، چیزی به جزبازمانده ای از گذشته باقی نخواهد ماند.</a:t>
            </a:r>
            <a:endParaRPr lang="en-US" sz="2000" dirty="0"/>
          </a:p>
        </p:txBody>
      </p:sp>
      <p:sp>
        <p:nvSpPr>
          <p:cNvPr id="12" name="Flowchart: Connector 11"/>
          <p:cNvSpPr/>
          <p:nvPr/>
        </p:nvSpPr>
        <p:spPr>
          <a:xfrm flipH="1" flipV="1">
            <a:off x="8358214" y="5000636"/>
            <a:ext cx="142876" cy="1428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000100" y="4929198"/>
            <a:ext cx="7399969" cy="1015663"/>
          </a:xfrm>
          <a:prstGeom prst="rect">
            <a:avLst/>
          </a:prstGeom>
          <a:noFill/>
        </p:spPr>
        <p:txBody>
          <a:bodyPr wrap="square" rtlCol="0">
            <a:spAutoFit/>
          </a:bodyPr>
          <a:lstStyle/>
          <a:p>
            <a:pPr algn="r" rtl="1"/>
            <a:r>
              <a:rPr lang="fa-IR" sz="2000" dirty="0" smtClean="0"/>
              <a:t>اصل دوم مرمت: هدف اصلی مرمت باید تثبیت دوباره ی یگانگی بالقوه ی اثر هنری باشد</a:t>
            </a:r>
            <a:r>
              <a:rPr lang="en-US" sz="2000" dirty="0" smtClean="0"/>
              <a:t>   </a:t>
            </a:r>
            <a:r>
              <a:rPr lang="fa-IR" sz="2000" dirty="0" smtClean="0"/>
              <a:t>، تا زمانی که این امر بدون دست یازیدن به بدل سازی هنری یا تاریخی ، و بدون حذف همه ی آثار گذشت زمان بر روی اثر هنری امکان پذیر باشد.</a:t>
            </a:r>
            <a:r>
              <a:rPr lang="en-US" sz="2000" dirty="0" smtClean="0"/>
              <a:t> </a:t>
            </a:r>
            <a:r>
              <a:rPr lang="fa-IR" sz="2000" dirty="0" smtClean="0"/>
              <a:t> </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57752" y="714356"/>
            <a:ext cx="3714776" cy="523220"/>
          </a:xfrm>
          <a:prstGeom prst="rect">
            <a:avLst/>
          </a:prstGeom>
          <a:noFill/>
        </p:spPr>
        <p:txBody>
          <a:bodyPr wrap="square" rtlCol="0">
            <a:spAutoFit/>
          </a:bodyPr>
          <a:lstStyle/>
          <a:p>
            <a:r>
              <a:rPr lang="fa-IR" sz="2800" dirty="0" smtClean="0"/>
              <a:t>ماده ی متشکله ی اثر هنری :</a:t>
            </a:r>
            <a:endParaRPr lang="en-US" sz="2800" dirty="0"/>
          </a:p>
        </p:txBody>
      </p:sp>
      <p:sp>
        <p:nvSpPr>
          <p:cNvPr id="3" name="Oval 2"/>
          <p:cNvSpPr/>
          <p:nvPr/>
        </p:nvSpPr>
        <p:spPr>
          <a:xfrm>
            <a:off x="8215338" y="192880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214546" y="1785926"/>
            <a:ext cx="6286544" cy="400110"/>
          </a:xfrm>
          <a:prstGeom prst="rect">
            <a:avLst/>
          </a:prstGeom>
          <a:noFill/>
        </p:spPr>
        <p:txBody>
          <a:bodyPr wrap="square" rtlCol="0">
            <a:spAutoFit/>
          </a:bodyPr>
          <a:lstStyle/>
          <a:p>
            <a:r>
              <a:rPr lang="fa-IR" sz="2000" dirty="0" smtClean="0"/>
              <a:t>مصالح در آن واحد ، هم  زمان و هم مکان عمل مرمت را نشان می دهد.</a:t>
            </a:r>
            <a:endParaRPr lang="en-US" sz="2000" dirty="0"/>
          </a:p>
        </p:txBody>
      </p:sp>
      <p:sp>
        <p:nvSpPr>
          <p:cNvPr id="5" name="Oval 4"/>
          <p:cNvSpPr/>
          <p:nvPr/>
        </p:nvSpPr>
        <p:spPr>
          <a:xfrm>
            <a:off x="8215338" y="264318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14348" y="2500306"/>
            <a:ext cx="7471407" cy="707886"/>
          </a:xfrm>
          <a:prstGeom prst="rect">
            <a:avLst/>
          </a:prstGeom>
          <a:noFill/>
        </p:spPr>
        <p:txBody>
          <a:bodyPr wrap="square" rtlCol="0">
            <a:spAutoFit/>
          </a:bodyPr>
          <a:lstStyle/>
          <a:p>
            <a:pPr algn="r"/>
            <a:r>
              <a:rPr lang="fa-IR" sz="2000" dirty="0" smtClean="0"/>
              <a:t>ماده ی مورد استفاده در اثر هنری ، پیام اثر را حمل می کند ، و این کار را به دو صورت انجام میدهد که می توان آن را سازه و ظاهر نامید.</a:t>
            </a:r>
            <a:endParaRPr lang="en-US" sz="2000" dirty="0"/>
          </a:p>
        </p:txBody>
      </p:sp>
      <p:sp>
        <p:nvSpPr>
          <p:cNvPr id="7" name="Oval 6"/>
          <p:cNvSpPr/>
          <p:nvPr/>
        </p:nvSpPr>
        <p:spPr>
          <a:xfrm>
            <a:off x="8215338" y="357187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643042" y="3429000"/>
            <a:ext cx="6500858" cy="400110"/>
          </a:xfrm>
          <a:prstGeom prst="rect">
            <a:avLst/>
          </a:prstGeom>
          <a:noFill/>
        </p:spPr>
        <p:txBody>
          <a:bodyPr wrap="square" rtlCol="0">
            <a:spAutoFit/>
          </a:bodyPr>
          <a:lstStyle/>
          <a:p>
            <a:r>
              <a:rPr lang="fa-IR" sz="2000" dirty="0" smtClean="0"/>
              <a:t>در جایی که نتوان سازه را با ظاهر آشتی داد ، ظاهر بر سازه غلبه خواهد کرد.</a:t>
            </a:r>
          </a:p>
        </p:txBody>
      </p:sp>
      <p:sp>
        <p:nvSpPr>
          <p:cNvPr id="9" name="Oval 8"/>
          <p:cNvSpPr/>
          <p:nvPr/>
        </p:nvSpPr>
        <p:spPr>
          <a:xfrm>
            <a:off x="8215338" y="4357694"/>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57224" y="4214818"/>
            <a:ext cx="7257093" cy="400110"/>
          </a:xfrm>
          <a:prstGeom prst="rect">
            <a:avLst/>
          </a:prstGeom>
          <a:noFill/>
        </p:spPr>
        <p:txBody>
          <a:bodyPr wrap="square" rtlCol="0">
            <a:spAutoFit/>
          </a:bodyPr>
          <a:lstStyle/>
          <a:p>
            <a:pPr algn="r"/>
            <a:r>
              <a:rPr lang="fa-IR" sz="2000" dirty="0" smtClean="0"/>
              <a:t>سازه ی داخلی دیوارها را می توان تغییر داد ،  به شرطی که ظاهر آنها تغییر نکند.</a:t>
            </a:r>
            <a:endParaRPr lang="en-US" sz="2000" dirty="0"/>
          </a:p>
        </p:txBody>
      </p:sp>
      <p:sp>
        <p:nvSpPr>
          <p:cNvPr id="11" name="Oval 10"/>
          <p:cNvSpPr/>
          <p:nvPr/>
        </p:nvSpPr>
        <p:spPr>
          <a:xfrm>
            <a:off x="8215338" y="514351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142976" y="5000636"/>
            <a:ext cx="7000924" cy="400110"/>
          </a:xfrm>
          <a:prstGeom prst="rect">
            <a:avLst/>
          </a:prstGeom>
          <a:noFill/>
        </p:spPr>
        <p:txBody>
          <a:bodyPr wrap="square" rtlCol="0">
            <a:spAutoFit/>
          </a:bodyPr>
          <a:lstStyle/>
          <a:p>
            <a:r>
              <a:rPr lang="fa-IR" sz="2000" dirty="0" smtClean="0"/>
              <a:t>مرمری که هنوز استخراج نشده با مرمری که با آن مجسمه ساخته شده متفاوت است.</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86380" y="642918"/>
            <a:ext cx="3286148" cy="523220"/>
          </a:xfrm>
          <a:prstGeom prst="rect">
            <a:avLst/>
          </a:prstGeom>
          <a:noFill/>
        </p:spPr>
        <p:txBody>
          <a:bodyPr wrap="square" rtlCol="0">
            <a:spAutoFit/>
          </a:bodyPr>
          <a:lstStyle/>
          <a:p>
            <a:r>
              <a:rPr lang="fa-IR" sz="2800" dirty="0" smtClean="0"/>
              <a:t>یگانگی بالقوه ی اثر هنری:</a:t>
            </a:r>
            <a:endParaRPr lang="en-US" sz="2800" dirty="0"/>
          </a:p>
        </p:txBody>
      </p:sp>
      <p:sp>
        <p:nvSpPr>
          <p:cNvPr id="5" name="Oval 4"/>
          <p:cNvSpPr/>
          <p:nvPr/>
        </p:nvSpPr>
        <p:spPr>
          <a:xfrm>
            <a:off x="8286776" y="157161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57224" y="1428736"/>
            <a:ext cx="7399969" cy="707886"/>
          </a:xfrm>
          <a:prstGeom prst="rect">
            <a:avLst/>
          </a:prstGeom>
          <a:noFill/>
        </p:spPr>
        <p:txBody>
          <a:bodyPr wrap="square" rtlCol="0">
            <a:spAutoFit/>
          </a:bodyPr>
          <a:lstStyle/>
          <a:p>
            <a:pPr algn="r"/>
            <a:r>
              <a:rPr lang="fa-IR" sz="2000" dirty="0" smtClean="0"/>
              <a:t>برای یک اثر هنری نمی توان مجموعه ای از اجزا را تصور کرد برعکس ، اثر هنری می باید یک کلیت را بسازد</a:t>
            </a:r>
            <a:endParaRPr lang="en-US" sz="2000" dirty="0"/>
          </a:p>
        </p:txBody>
      </p:sp>
      <p:sp>
        <p:nvSpPr>
          <p:cNvPr id="7" name="Oval 6"/>
          <p:cNvSpPr/>
          <p:nvPr/>
        </p:nvSpPr>
        <p:spPr>
          <a:xfrm>
            <a:off x="8286776" y="2428868"/>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00100" y="2357430"/>
            <a:ext cx="7185655" cy="1631216"/>
          </a:xfrm>
          <a:prstGeom prst="rect">
            <a:avLst/>
          </a:prstGeom>
          <a:noFill/>
        </p:spPr>
        <p:txBody>
          <a:bodyPr wrap="square" rtlCol="0">
            <a:spAutoFit/>
          </a:bodyPr>
          <a:lstStyle/>
          <a:p>
            <a:pPr algn="r" rtl="1"/>
            <a:r>
              <a:rPr lang="fa-IR" sz="2000" dirty="0" smtClean="0"/>
              <a:t>اصول عملی مرمت: 1- مداخله می بایست از فاصله ای که اثر دیده می شود غیر قابل تشخیص باشد. در صورت نگاهی دقیق تر ، مداخله باید بی درنگ بدون نیاز به دخالت چشم مسلح مشهود باشد. 2- ماده اگر به طور مستقیم ظاهر فیگوراتیو تصویر را بسازد قابل جایگزینی نیست. 3- مرمت نباید مانع مرمت های آینده شود ، بلکه باید آنها را تسهیل کند.</a:t>
            </a:r>
            <a:endParaRPr lang="en-US" sz="2000" dirty="0"/>
          </a:p>
        </p:txBody>
      </p:sp>
      <p:sp>
        <p:nvSpPr>
          <p:cNvPr id="9" name="Oval 8"/>
          <p:cNvSpPr/>
          <p:nvPr/>
        </p:nvSpPr>
        <p:spPr>
          <a:xfrm>
            <a:off x="8286776" y="4286256"/>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071538" y="4143380"/>
            <a:ext cx="7185655" cy="707886"/>
          </a:xfrm>
          <a:prstGeom prst="rect">
            <a:avLst/>
          </a:prstGeom>
          <a:noFill/>
        </p:spPr>
        <p:txBody>
          <a:bodyPr wrap="square" rtlCol="0">
            <a:spAutoFit/>
          </a:bodyPr>
          <a:lstStyle/>
          <a:p>
            <a:pPr algn="r"/>
            <a:r>
              <a:rPr lang="fa-IR" sz="2000" dirty="0" smtClean="0"/>
              <a:t>خطیر ترین جنبه ی یک قسمت خالی برای یک اثر هنری این نیست که چه چیز از بین رفته ، بلکه این است که چه چیز نامناسبی به جایش قرار داده می شود.</a:t>
            </a:r>
            <a:endParaRPr lang="en-US" sz="2000" dirty="0"/>
          </a:p>
        </p:txBody>
      </p:sp>
      <p:sp>
        <p:nvSpPr>
          <p:cNvPr id="11" name="Oval 10"/>
          <p:cNvSpPr/>
          <p:nvPr/>
        </p:nvSpPr>
        <p:spPr>
          <a:xfrm>
            <a:off x="8286776" y="5786454"/>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500826" y="5572140"/>
            <a:ext cx="1684929" cy="707886"/>
          </a:xfrm>
          <a:prstGeom prst="rect">
            <a:avLst/>
          </a:prstGeom>
          <a:noFill/>
        </p:spPr>
        <p:txBody>
          <a:bodyPr wrap="square" rtlCol="0">
            <a:spAutoFit/>
          </a:bodyPr>
          <a:lstStyle/>
          <a:p>
            <a:pPr algn="r"/>
            <a:r>
              <a:rPr lang="fa-IR" sz="2000" dirty="0" smtClean="0"/>
              <a:t>تبدیل قسمت خالی اثر به پس زمینه</a:t>
            </a:r>
            <a:endParaRPr lang="en-US" sz="2000" dirty="0"/>
          </a:p>
        </p:txBody>
      </p:sp>
      <p:cxnSp>
        <p:nvCxnSpPr>
          <p:cNvPr id="14" name="Straight Arrow Connector 13"/>
          <p:cNvCxnSpPr>
            <a:stCxn id="12" idx="1"/>
          </p:cNvCxnSpPr>
          <p:nvPr/>
        </p:nvCxnSpPr>
        <p:spPr>
          <a:xfrm rot="10800000">
            <a:off x="5786446" y="5572141"/>
            <a:ext cx="714380" cy="3539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2" idx="1"/>
          </p:cNvCxnSpPr>
          <p:nvPr/>
        </p:nvCxnSpPr>
        <p:spPr>
          <a:xfrm rot="10800000" flipV="1">
            <a:off x="5786446" y="5926083"/>
            <a:ext cx="714380" cy="2922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85852" y="5286388"/>
            <a:ext cx="4786346" cy="369332"/>
          </a:xfrm>
          <a:prstGeom prst="rect">
            <a:avLst/>
          </a:prstGeom>
          <a:noFill/>
        </p:spPr>
        <p:txBody>
          <a:bodyPr wrap="square" rtlCol="0">
            <a:spAutoFit/>
          </a:bodyPr>
          <a:lstStyle/>
          <a:p>
            <a:r>
              <a:rPr lang="fa-IR" dirty="0" smtClean="0"/>
              <a:t>1- رنگی که باعث می شود تصویر در زیر آن ادامه پیدا کند</a:t>
            </a:r>
            <a:endParaRPr lang="en-US" dirty="0"/>
          </a:p>
        </p:txBody>
      </p:sp>
      <p:sp>
        <p:nvSpPr>
          <p:cNvPr id="19" name="TextBox 18"/>
          <p:cNvSpPr txBox="1"/>
          <p:nvPr/>
        </p:nvSpPr>
        <p:spPr>
          <a:xfrm>
            <a:off x="3214678" y="6000768"/>
            <a:ext cx="2786082" cy="400110"/>
          </a:xfrm>
          <a:prstGeom prst="rect">
            <a:avLst/>
          </a:prstGeom>
          <a:noFill/>
        </p:spPr>
        <p:txBody>
          <a:bodyPr wrap="square" rtlCol="0">
            <a:spAutoFit/>
          </a:bodyPr>
          <a:lstStyle/>
          <a:p>
            <a:r>
              <a:rPr lang="fa-IR" sz="2000" dirty="0" smtClean="0"/>
              <a:t>2- نمایاندن سطح چوب یا بوم</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00496" y="500042"/>
            <a:ext cx="4572032" cy="523220"/>
          </a:xfrm>
          <a:prstGeom prst="rect">
            <a:avLst/>
          </a:prstGeom>
          <a:noFill/>
        </p:spPr>
        <p:txBody>
          <a:bodyPr wrap="square" rtlCol="0">
            <a:spAutoFit/>
          </a:bodyPr>
          <a:lstStyle/>
          <a:p>
            <a:r>
              <a:rPr lang="fa-IR" sz="2800" dirty="0" smtClean="0"/>
              <a:t>زمان در ارتباط با اثر هنری و مرمت:</a:t>
            </a:r>
            <a:endParaRPr lang="en-US" sz="2800" dirty="0"/>
          </a:p>
        </p:txBody>
      </p:sp>
      <p:sp>
        <p:nvSpPr>
          <p:cNvPr id="5" name="Oval 4"/>
          <p:cNvSpPr/>
          <p:nvPr/>
        </p:nvSpPr>
        <p:spPr>
          <a:xfrm>
            <a:off x="8215338" y="2214554"/>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643570" y="1928802"/>
            <a:ext cx="2428893" cy="707886"/>
          </a:xfrm>
          <a:prstGeom prst="rect">
            <a:avLst/>
          </a:prstGeom>
          <a:noFill/>
        </p:spPr>
        <p:txBody>
          <a:bodyPr wrap="square" rtlCol="0">
            <a:spAutoFit/>
          </a:bodyPr>
          <a:lstStyle/>
          <a:p>
            <a:pPr algn="r"/>
            <a:r>
              <a:rPr lang="fa-IR" sz="2000" dirty="0" smtClean="0"/>
              <a:t>در مورد اثر هنری با 3 نوع زمان  مواجه هستیم</a:t>
            </a:r>
            <a:endParaRPr lang="en-US" sz="2000" dirty="0"/>
          </a:p>
        </p:txBody>
      </p:sp>
      <p:cxnSp>
        <p:nvCxnSpPr>
          <p:cNvPr id="10" name="Straight Arrow Connector 9"/>
          <p:cNvCxnSpPr/>
          <p:nvPr/>
        </p:nvCxnSpPr>
        <p:spPr>
          <a:xfrm rot="10800000">
            <a:off x="4643438" y="1500174"/>
            <a:ext cx="1143008"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43174" y="1357298"/>
            <a:ext cx="1899243" cy="369332"/>
          </a:xfrm>
          <a:prstGeom prst="rect">
            <a:avLst/>
          </a:prstGeom>
          <a:noFill/>
        </p:spPr>
        <p:txBody>
          <a:bodyPr wrap="square" rtlCol="0">
            <a:spAutoFit/>
          </a:bodyPr>
          <a:lstStyle/>
          <a:p>
            <a:r>
              <a:rPr lang="fa-IR" dirty="0" smtClean="0"/>
              <a:t>مدت زمان زایش اثر </a:t>
            </a:r>
            <a:endParaRPr lang="en-US" dirty="0"/>
          </a:p>
        </p:txBody>
      </p:sp>
      <p:cxnSp>
        <p:nvCxnSpPr>
          <p:cNvPr id="15" name="Straight Arrow Connector 14"/>
          <p:cNvCxnSpPr/>
          <p:nvPr/>
        </p:nvCxnSpPr>
        <p:spPr>
          <a:xfrm rot="10800000">
            <a:off x="4572000" y="2357430"/>
            <a:ext cx="128588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71472" y="1928802"/>
            <a:ext cx="3899507" cy="646331"/>
          </a:xfrm>
          <a:prstGeom prst="rect">
            <a:avLst/>
          </a:prstGeom>
          <a:noFill/>
        </p:spPr>
        <p:txBody>
          <a:bodyPr wrap="square" rtlCol="0">
            <a:spAutoFit/>
          </a:bodyPr>
          <a:lstStyle/>
          <a:p>
            <a:pPr algn="r"/>
            <a:r>
              <a:rPr lang="fa-IR" dirty="0" smtClean="0"/>
              <a:t>فاصله ی زمانی بین پایان روند خلاقه و لحظه ای که آگاهی ما به اثر هنری حاصل می شود</a:t>
            </a:r>
            <a:endParaRPr lang="en-US" dirty="0"/>
          </a:p>
        </p:txBody>
      </p:sp>
      <p:cxnSp>
        <p:nvCxnSpPr>
          <p:cNvPr id="18" name="Straight Arrow Connector 17"/>
          <p:cNvCxnSpPr/>
          <p:nvPr/>
        </p:nvCxnSpPr>
        <p:spPr>
          <a:xfrm rot="10800000" flipV="1">
            <a:off x="4500562" y="2643182"/>
            <a:ext cx="1357322"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71472" y="3071810"/>
            <a:ext cx="3970945" cy="646331"/>
          </a:xfrm>
          <a:prstGeom prst="rect">
            <a:avLst/>
          </a:prstGeom>
          <a:noFill/>
        </p:spPr>
        <p:txBody>
          <a:bodyPr wrap="square" rtlCol="0">
            <a:spAutoFit/>
          </a:bodyPr>
          <a:lstStyle/>
          <a:p>
            <a:pPr algn="r"/>
            <a:r>
              <a:rPr lang="fa-IR" dirty="0" smtClean="0"/>
              <a:t>لحظه ای که اثر هنری مانند صاعقه بر آگاهی اصابت می کند</a:t>
            </a:r>
            <a:endParaRPr lang="en-US" dirty="0"/>
          </a:p>
        </p:txBody>
      </p:sp>
      <p:sp>
        <p:nvSpPr>
          <p:cNvPr id="21" name="Oval 20"/>
          <p:cNvSpPr/>
          <p:nvPr/>
        </p:nvSpPr>
        <p:spPr>
          <a:xfrm>
            <a:off x="8215338" y="4929198"/>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3071802" y="4786322"/>
            <a:ext cx="5189255" cy="400110"/>
          </a:xfrm>
          <a:prstGeom prst="rect">
            <a:avLst/>
          </a:prstGeom>
          <a:noFill/>
        </p:spPr>
        <p:txBody>
          <a:bodyPr wrap="square" rtlCol="0">
            <a:spAutoFit/>
          </a:bodyPr>
          <a:lstStyle/>
          <a:p>
            <a:r>
              <a:rPr lang="fa-IR" sz="2000" dirty="0" smtClean="0"/>
              <a:t>اثر هنری حتی بدون در نظر گرفتن تاریخ آن اثر هنری است</a:t>
            </a:r>
            <a:endParaRPr lang="en-US" sz="2000" dirty="0"/>
          </a:p>
        </p:txBody>
      </p:sp>
      <p:sp>
        <p:nvSpPr>
          <p:cNvPr id="23" name="Oval 22"/>
          <p:cNvSpPr/>
          <p:nvPr/>
        </p:nvSpPr>
        <p:spPr>
          <a:xfrm>
            <a:off x="8215338" y="5857892"/>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500034" y="5643578"/>
            <a:ext cx="7614283" cy="707886"/>
          </a:xfrm>
          <a:prstGeom prst="rect">
            <a:avLst/>
          </a:prstGeom>
          <a:noFill/>
        </p:spPr>
        <p:txBody>
          <a:bodyPr wrap="square" rtlCol="0">
            <a:spAutoFit/>
          </a:bodyPr>
          <a:lstStyle/>
          <a:p>
            <a:pPr algn="r"/>
            <a:r>
              <a:rPr lang="fa-IR" sz="2000" dirty="0" smtClean="0"/>
              <a:t>تاثیر اثر هنری بر آگاهی در یک لحظه ی زمانی کافی نخواهد بود ، لحظه ای که در زمان تاریخی وجود دارد. بلکه زمان حال هم باید وارد بازی شود.</a:t>
            </a:r>
            <a:endParaRPr 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397</TotalTime>
  <Words>2119</Words>
  <Application>Microsoft Office PowerPoint</Application>
  <PresentationFormat>On-screen Show (4:3)</PresentationFormat>
  <Paragraphs>101</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Yahya</dc:creator>
  <cp:lastModifiedBy>Yahya</cp:lastModifiedBy>
  <cp:revision>65</cp:revision>
  <dcterms:created xsi:type="dcterms:W3CDTF">2010-02-13T06:33:32Z</dcterms:created>
  <dcterms:modified xsi:type="dcterms:W3CDTF">2010-02-20T01:27:48Z</dcterms:modified>
</cp:coreProperties>
</file>