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72" r:id="rId1"/>
  </p:sldMasterIdLst>
  <p:sldIdLst>
    <p:sldId id="256" r:id="rId2"/>
    <p:sldId id="257" r:id="rId3"/>
    <p:sldId id="258" r:id="rId4"/>
    <p:sldId id="265" r:id="rId5"/>
    <p:sldId id="259" r:id="rId6"/>
    <p:sldId id="264" r:id="rId7"/>
    <p:sldId id="266" r:id="rId8"/>
    <p:sldId id="260" r:id="rId9"/>
    <p:sldId id="267" r:id="rId10"/>
    <p:sldId id="268" r:id="rId11"/>
    <p:sldId id="269" r:id="rId12"/>
    <p:sldId id="270" r:id="rId13"/>
    <p:sldId id="271" r:id="rId14"/>
    <p:sldId id="276" r:id="rId15"/>
    <p:sldId id="277" r:id="rId16"/>
    <p:sldId id="278" r:id="rId17"/>
    <p:sldId id="279" r:id="rId18"/>
    <p:sldId id="273" r:id="rId19"/>
    <p:sldId id="274" r:id="rId20"/>
    <p:sldId id="275" r:id="rId21"/>
    <p:sldId id="272" r:id="rId22"/>
    <p:sldId id="280" r:id="rId23"/>
    <p:sldId id="281" r:id="rId24"/>
    <p:sldId id="282" r:id="rId25"/>
    <p:sldId id="262" r:id="rId26"/>
    <p:sldId id="283" r:id="rId27"/>
    <p:sldId id="284" r:id="rId28"/>
    <p:sldId id="285" r:id="rId29"/>
    <p:sldId id="286" r:id="rId30"/>
    <p:sldId id="287" r:id="rId31"/>
    <p:sldId id="288" r:id="rId32"/>
    <p:sldId id="289" r:id="rId33"/>
    <p:sldId id="290" r:id="rId34"/>
    <p:sldId id="291" r:id="rId35"/>
    <p:sldId id="292" r:id="rId36"/>
    <p:sldId id="293" r:id="rId37"/>
    <p:sldId id="263" r:id="rId38"/>
    <p:sldId id="294" r:id="rId39"/>
    <p:sldId id="295" r:id="rId40"/>
    <p:sldId id="296" r:id="rId41"/>
    <p:sldId id="297" r:id="rId42"/>
    <p:sldId id="298" r:id="rId43"/>
    <p:sldId id="299" r:id="rId44"/>
    <p:sldId id="300" r:id="rId45"/>
    <p:sldId id="301" r:id="rId46"/>
    <p:sldId id="302" r:id="rId47"/>
  </p:sldIdLst>
  <p:sldSz cx="9906000" cy="6858000" type="A4"/>
  <p:notesSz cx="9144000" cy="6858000"/>
  <p:embeddedFontLst>
    <p:embeddedFont>
      <p:font typeface="Trebuchet MS" panose="020B0603020202020204" pitchFamily="34" charset="0"/>
      <p:regular r:id="rId48"/>
      <p:bold r:id="rId49"/>
      <p:italic r:id="rId50"/>
      <p:boldItalic r:id="rId51"/>
    </p:embeddedFont>
    <p:embeddedFont>
      <p:font typeface="B Bardiya" panose="00000400000000000000" pitchFamily="2" charset="-78"/>
      <p:regular r:id="rId52"/>
      <p:bold r:id="rId53"/>
    </p:embeddedFont>
    <p:embeddedFont>
      <p:font typeface="B Narenj" panose="00000300000000000000" pitchFamily="2" charset="-78"/>
      <p:regular r:id="rId54"/>
    </p:embeddedFont>
    <p:embeddedFont>
      <p:font typeface="Calibri" panose="020F0502020204030204" pitchFamily="34" charset="0"/>
      <p:regular r:id="rId55"/>
      <p:bold r:id="rId56"/>
      <p:italic r:id="rId57"/>
      <p:boldItalic r:id="rId58"/>
    </p:embeddedFont>
    <p:embeddedFont>
      <p:font typeface="Wingdings 2" panose="05020102010507070707" pitchFamily="18" charset="2"/>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3194" autoAdjust="0"/>
  </p:normalViewPr>
  <p:slideViewPr>
    <p:cSldViewPr>
      <p:cViewPr varScale="1">
        <p:scale>
          <a:sx n="67" d="100"/>
          <a:sy n="67" d="100"/>
        </p:scale>
        <p:origin x="1242" y="66"/>
      </p:cViewPr>
      <p:guideLst>
        <p:guide orient="horz" pos="2160"/>
        <p:guide pos="3120"/>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5E9EBC-AE8C-46DB-88E8-E5893D86DF5E}" type="doc">
      <dgm:prSet loTypeId="urn:microsoft.com/office/officeart/2005/8/layout/vList6" loCatId="list" qsTypeId="urn:microsoft.com/office/officeart/2005/8/quickstyle/simple3" qsCatId="simple" csTypeId="urn:microsoft.com/office/officeart/2005/8/colors/accent2_2" csCatId="accent2" phldr="1"/>
      <dgm:spPr/>
      <dgm:t>
        <a:bodyPr/>
        <a:lstStyle/>
        <a:p>
          <a:pPr rtl="1"/>
          <a:endParaRPr lang="fa-IR"/>
        </a:p>
      </dgm:t>
    </dgm:pt>
    <dgm:pt modelId="{D519EE21-08DC-4E0F-BAC2-F378FEEA2C4E}">
      <dgm:prSet custT="1"/>
      <dgm:spPr/>
      <dgm:t>
        <a:bodyPr/>
        <a:lstStyle/>
        <a:p>
          <a:pPr rtl="1"/>
          <a:r>
            <a:rPr lang="fa-IR" sz="2800" baseline="0" dirty="0" smtClean="0"/>
            <a:t>بخش اول</a:t>
          </a:r>
          <a:endParaRPr lang="fa-IR" sz="1100" dirty="0"/>
        </a:p>
      </dgm:t>
    </dgm:pt>
    <dgm:pt modelId="{1175BE45-024F-4763-98C2-468236D1CEE6}" type="parTrans" cxnId="{A8B63B09-BDA5-4D54-AFBC-3D080D107870}">
      <dgm:prSet/>
      <dgm:spPr/>
      <dgm:t>
        <a:bodyPr/>
        <a:lstStyle/>
        <a:p>
          <a:pPr rtl="1"/>
          <a:endParaRPr lang="fa-IR"/>
        </a:p>
      </dgm:t>
    </dgm:pt>
    <dgm:pt modelId="{C20F11B8-D19E-4333-B4EB-E70DAB7EA9AA}" type="sibTrans" cxnId="{A8B63B09-BDA5-4D54-AFBC-3D080D107870}">
      <dgm:prSet/>
      <dgm:spPr/>
      <dgm:t>
        <a:bodyPr/>
        <a:lstStyle/>
        <a:p>
          <a:pPr rtl="1"/>
          <a:endParaRPr lang="fa-IR"/>
        </a:p>
      </dgm:t>
    </dgm:pt>
    <dgm:pt modelId="{2BDCC2BB-A7B2-426D-9D50-0C71E65320EB}">
      <dgm:prSet custT="1"/>
      <dgm:spPr/>
      <dgm:t>
        <a:bodyPr/>
        <a:lstStyle/>
        <a:p>
          <a:pPr rtl="1"/>
          <a:r>
            <a:rPr lang="fa-IR" sz="2800" baseline="0" dirty="0" smtClean="0"/>
            <a:t>بخش دوم</a:t>
          </a:r>
          <a:endParaRPr lang="fa-IR" sz="2800" dirty="0"/>
        </a:p>
      </dgm:t>
    </dgm:pt>
    <dgm:pt modelId="{B2A16D8D-994C-4CDA-A7DC-118DD0D1C05D}" type="parTrans" cxnId="{1F26DEA3-5E5F-4355-91D1-EE2F515CCD92}">
      <dgm:prSet/>
      <dgm:spPr/>
      <dgm:t>
        <a:bodyPr/>
        <a:lstStyle/>
        <a:p>
          <a:pPr rtl="1"/>
          <a:endParaRPr lang="fa-IR"/>
        </a:p>
      </dgm:t>
    </dgm:pt>
    <dgm:pt modelId="{0ABB8521-3E7A-4D67-975B-FE1479DCE49D}" type="sibTrans" cxnId="{1F26DEA3-5E5F-4355-91D1-EE2F515CCD92}">
      <dgm:prSet/>
      <dgm:spPr/>
      <dgm:t>
        <a:bodyPr/>
        <a:lstStyle/>
        <a:p>
          <a:pPr rtl="1"/>
          <a:endParaRPr lang="fa-IR"/>
        </a:p>
      </dgm:t>
    </dgm:pt>
    <dgm:pt modelId="{838F47AD-9733-4D7F-841E-51A5D7536269}">
      <dgm:prSet custT="1"/>
      <dgm:spPr/>
      <dgm:t>
        <a:bodyPr/>
        <a:lstStyle/>
        <a:p>
          <a:pPr rtl="1"/>
          <a:r>
            <a:rPr lang="fa-IR" sz="2800" baseline="0" dirty="0" smtClean="0"/>
            <a:t>بخش سوم</a:t>
          </a:r>
          <a:endParaRPr lang="fa-IR" sz="2800" dirty="0"/>
        </a:p>
      </dgm:t>
    </dgm:pt>
    <dgm:pt modelId="{2D9CE2B5-3CF0-4C82-A935-D27E33B5AE43}" type="parTrans" cxnId="{82A83EBF-23C1-411F-900C-705E7F495E5B}">
      <dgm:prSet/>
      <dgm:spPr/>
      <dgm:t>
        <a:bodyPr/>
        <a:lstStyle/>
        <a:p>
          <a:pPr rtl="1"/>
          <a:endParaRPr lang="fa-IR"/>
        </a:p>
      </dgm:t>
    </dgm:pt>
    <dgm:pt modelId="{9F57C3D8-156B-450A-8AC0-D87401C7793C}" type="sibTrans" cxnId="{82A83EBF-23C1-411F-900C-705E7F495E5B}">
      <dgm:prSet/>
      <dgm:spPr/>
      <dgm:t>
        <a:bodyPr/>
        <a:lstStyle/>
        <a:p>
          <a:pPr rtl="1"/>
          <a:endParaRPr lang="fa-IR"/>
        </a:p>
      </dgm:t>
    </dgm:pt>
    <dgm:pt modelId="{D6B438BC-4EB3-4D7A-9740-EDBFE970FA7A}">
      <dgm:prSet custT="1"/>
      <dgm:spPr/>
      <dgm:t>
        <a:bodyPr/>
        <a:lstStyle/>
        <a:p>
          <a:pPr rtl="1"/>
          <a:r>
            <a:rPr lang="fa-IR" sz="2800" baseline="0" dirty="0" smtClean="0"/>
            <a:t>بخش چهارم</a:t>
          </a:r>
          <a:endParaRPr lang="fa-IR" sz="2800" dirty="0"/>
        </a:p>
      </dgm:t>
    </dgm:pt>
    <dgm:pt modelId="{7636B88C-B9D2-4D70-8EEB-F5C05235DB1C}" type="parTrans" cxnId="{229F09FD-ED4D-465B-AAB6-9B113D510A49}">
      <dgm:prSet/>
      <dgm:spPr/>
      <dgm:t>
        <a:bodyPr/>
        <a:lstStyle/>
        <a:p>
          <a:pPr rtl="1"/>
          <a:endParaRPr lang="fa-IR"/>
        </a:p>
      </dgm:t>
    </dgm:pt>
    <dgm:pt modelId="{BF8E6CEE-0FF5-49B8-A1B7-8D074B5AF765}" type="sibTrans" cxnId="{229F09FD-ED4D-465B-AAB6-9B113D510A49}">
      <dgm:prSet/>
      <dgm:spPr/>
      <dgm:t>
        <a:bodyPr/>
        <a:lstStyle/>
        <a:p>
          <a:pPr rtl="1"/>
          <a:endParaRPr lang="fa-IR"/>
        </a:p>
      </dgm:t>
    </dgm:pt>
    <dgm:pt modelId="{E870B3BC-4D8A-4680-9AB9-4B0BC47F47C1}">
      <dgm:prSet custT="1"/>
      <dgm:spPr/>
      <dgm:t>
        <a:bodyPr/>
        <a:lstStyle/>
        <a:p>
          <a:pPr rtl="1"/>
          <a:r>
            <a:rPr lang="fa-IR" sz="2800" baseline="0" dirty="0" smtClean="0"/>
            <a:t>بخش پنجم</a:t>
          </a:r>
          <a:endParaRPr lang="fa-IR" sz="2800" dirty="0"/>
        </a:p>
      </dgm:t>
    </dgm:pt>
    <dgm:pt modelId="{A8A054D0-B6F0-4C63-B380-10DEB38C0103}" type="parTrans" cxnId="{22A386C6-433A-4684-91FA-A18E53D97FE8}">
      <dgm:prSet/>
      <dgm:spPr/>
      <dgm:t>
        <a:bodyPr/>
        <a:lstStyle/>
        <a:p>
          <a:pPr rtl="1"/>
          <a:endParaRPr lang="fa-IR"/>
        </a:p>
      </dgm:t>
    </dgm:pt>
    <dgm:pt modelId="{271980D3-2D4A-4306-B7F8-2609A600E555}" type="sibTrans" cxnId="{22A386C6-433A-4684-91FA-A18E53D97FE8}">
      <dgm:prSet/>
      <dgm:spPr/>
      <dgm:t>
        <a:bodyPr/>
        <a:lstStyle/>
        <a:p>
          <a:pPr rtl="1"/>
          <a:endParaRPr lang="fa-IR"/>
        </a:p>
      </dgm:t>
    </dgm:pt>
    <dgm:pt modelId="{2EE2C746-EF3D-4496-B62A-2C1D67A8055E}">
      <dgm:prSet custT="1"/>
      <dgm:spPr/>
      <dgm:t>
        <a:bodyPr/>
        <a:lstStyle/>
        <a:p>
          <a:pPr rtl="1"/>
          <a:r>
            <a:rPr lang="fa-IR" sz="2800" baseline="0" dirty="0" smtClean="0"/>
            <a:t>بخش ششم</a:t>
          </a:r>
          <a:endParaRPr lang="fa-IR" sz="2800" dirty="0"/>
        </a:p>
      </dgm:t>
    </dgm:pt>
    <dgm:pt modelId="{D906693B-FDAA-4701-89E0-4136AB41ED6D}" type="parTrans" cxnId="{C73C4421-D222-4EF4-A5CB-4EABCE636B65}">
      <dgm:prSet/>
      <dgm:spPr/>
      <dgm:t>
        <a:bodyPr/>
        <a:lstStyle/>
        <a:p>
          <a:pPr rtl="1"/>
          <a:endParaRPr lang="fa-IR"/>
        </a:p>
      </dgm:t>
    </dgm:pt>
    <dgm:pt modelId="{0D920BEF-CE41-43B0-ABD9-A71AD35C2160}" type="sibTrans" cxnId="{C73C4421-D222-4EF4-A5CB-4EABCE636B65}">
      <dgm:prSet/>
      <dgm:spPr/>
      <dgm:t>
        <a:bodyPr/>
        <a:lstStyle/>
        <a:p>
          <a:pPr rtl="1"/>
          <a:endParaRPr lang="fa-IR"/>
        </a:p>
      </dgm:t>
    </dgm:pt>
    <dgm:pt modelId="{3B2E3EF0-0D1E-45FB-87D9-60E92556C181}">
      <dgm:prSet custT="1"/>
      <dgm:spPr/>
      <dgm:t>
        <a:bodyPr/>
        <a:lstStyle/>
        <a:p>
          <a:pPr rtl="1"/>
          <a:r>
            <a:rPr lang="fa-IR" sz="2400" dirty="0" smtClean="0"/>
            <a:t>اهمیت موضوع                                        5</a:t>
          </a:r>
          <a:endParaRPr lang="fa-IR" sz="2400" dirty="0"/>
        </a:p>
      </dgm:t>
    </dgm:pt>
    <dgm:pt modelId="{AF3C42F8-B219-4790-BB27-6C89E2A323CE}" type="parTrans" cxnId="{CE5A0525-7650-4FA2-873D-7463E009469F}">
      <dgm:prSet/>
      <dgm:spPr/>
      <dgm:t>
        <a:bodyPr/>
        <a:lstStyle/>
        <a:p>
          <a:pPr rtl="1"/>
          <a:endParaRPr lang="fa-IR"/>
        </a:p>
      </dgm:t>
    </dgm:pt>
    <dgm:pt modelId="{3CEB4674-CB9B-40BB-B43B-DEF3CB80704A}" type="sibTrans" cxnId="{CE5A0525-7650-4FA2-873D-7463E009469F}">
      <dgm:prSet/>
      <dgm:spPr/>
      <dgm:t>
        <a:bodyPr/>
        <a:lstStyle/>
        <a:p>
          <a:pPr rtl="1"/>
          <a:endParaRPr lang="fa-IR"/>
        </a:p>
      </dgm:t>
    </dgm:pt>
    <dgm:pt modelId="{9A905F9D-0CB4-4C43-B5D3-A6B12E1AD3B4}">
      <dgm:prSet custT="1"/>
      <dgm:spPr/>
      <dgm:t>
        <a:bodyPr/>
        <a:lstStyle/>
        <a:p>
          <a:pPr rtl="1"/>
          <a:r>
            <a:rPr lang="fa-IR" sz="2400" dirty="0" smtClean="0"/>
            <a:t>مبانی نظری                                              8</a:t>
          </a:r>
          <a:endParaRPr lang="fa-IR" sz="2400" dirty="0"/>
        </a:p>
      </dgm:t>
    </dgm:pt>
    <dgm:pt modelId="{4F4CACA7-D925-455D-B8F3-982AD3CF88B3}" type="parTrans" cxnId="{CFC0E019-10C9-4147-96BC-B86D3E41B53D}">
      <dgm:prSet/>
      <dgm:spPr/>
      <dgm:t>
        <a:bodyPr/>
        <a:lstStyle/>
        <a:p>
          <a:pPr rtl="1"/>
          <a:endParaRPr lang="fa-IR"/>
        </a:p>
      </dgm:t>
    </dgm:pt>
    <dgm:pt modelId="{9A7D0104-783C-4808-B608-580A2A1F0181}" type="sibTrans" cxnId="{CFC0E019-10C9-4147-96BC-B86D3E41B53D}">
      <dgm:prSet/>
      <dgm:spPr/>
      <dgm:t>
        <a:bodyPr/>
        <a:lstStyle/>
        <a:p>
          <a:pPr rtl="1"/>
          <a:endParaRPr lang="fa-IR"/>
        </a:p>
      </dgm:t>
    </dgm:pt>
    <dgm:pt modelId="{033B33AB-2883-45D6-8214-334EBF3752BD}">
      <dgm:prSet custT="1"/>
      <dgm:spPr/>
      <dgm:t>
        <a:bodyPr/>
        <a:lstStyle/>
        <a:p>
          <a:pPr rtl="1"/>
          <a:r>
            <a:rPr lang="fa-IR" sz="2400" b="0" dirty="0" smtClean="0"/>
            <a:t>بررسی سایت پروژه                                  21</a:t>
          </a:r>
          <a:endParaRPr lang="fa-IR" sz="2400" b="0" dirty="0"/>
        </a:p>
      </dgm:t>
    </dgm:pt>
    <dgm:pt modelId="{17A84DF5-13E4-4DF1-9BDF-4A918E94D815}" type="parTrans" cxnId="{430990C2-C30E-4E5C-8284-F9FE7B9469CC}">
      <dgm:prSet/>
      <dgm:spPr/>
      <dgm:t>
        <a:bodyPr/>
        <a:lstStyle/>
        <a:p>
          <a:pPr rtl="1"/>
          <a:endParaRPr lang="fa-IR"/>
        </a:p>
      </dgm:t>
    </dgm:pt>
    <dgm:pt modelId="{86B75633-1F85-4608-8043-BABC3E9ABEA7}" type="sibTrans" cxnId="{430990C2-C30E-4E5C-8284-F9FE7B9469CC}">
      <dgm:prSet/>
      <dgm:spPr/>
      <dgm:t>
        <a:bodyPr/>
        <a:lstStyle/>
        <a:p>
          <a:pPr rtl="1"/>
          <a:endParaRPr lang="fa-IR"/>
        </a:p>
      </dgm:t>
    </dgm:pt>
    <dgm:pt modelId="{FEE4E578-811B-45AB-884D-5D1B1D18F12D}">
      <dgm:prSet custT="1"/>
      <dgm:spPr/>
      <dgm:t>
        <a:bodyPr/>
        <a:lstStyle/>
        <a:p>
          <a:pPr rtl="1"/>
          <a:r>
            <a:rPr lang="fa-IR" sz="2400" dirty="0" smtClean="0"/>
            <a:t>برنامه فیزیکی                                        25</a:t>
          </a:r>
          <a:endParaRPr lang="fa-IR" sz="2400" dirty="0"/>
        </a:p>
      </dgm:t>
    </dgm:pt>
    <dgm:pt modelId="{154AF646-5963-41AF-A322-5E5238F5F99B}" type="parTrans" cxnId="{3184F505-655D-400D-B2B1-84EB308FFBBE}">
      <dgm:prSet/>
      <dgm:spPr/>
      <dgm:t>
        <a:bodyPr/>
        <a:lstStyle/>
        <a:p>
          <a:pPr rtl="1"/>
          <a:endParaRPr lang="fa-IR"/>
        </a:p>
      </dgm:t>
    </dgm:pt>
    <dgm:pt modelId="{427D9974-D335-45F3-82CC-9C85A9DAA8DA}" type="sibTrans" cxnId="{3184F505-655D-400D-B2B1-84EB308FFBBE}">
      <dgm:prSet/>
      <dgm:spPr/>
      <dgm:t>
        <a:bodyPr/>
        <a:lstStyle/>
        <a:p>
          <a:pPr rtl="1"/>
          <a:endParaRPr lang="fa-IR"/>
        </a:p>
      </dgm:t>
    </dgm:pt>
    <dgm:pt modelId="{8832BF86-FB01-4EE5-B84C-2516C71DAA90}">
      <dgm:prSet custT="1"/>
      <dgm:spPr/>
      <dgm:t>
        <a:bodyPr/>
        <a:lstStyle/>
        <a:p>
          <a:pPr rtl="1"/>
          <a:r>
            <a:rPr lang="fa-IR" sz="2400" dirty="0" smtClean="0"/>
            <a:t>طراحی                                                   37</a:t>
          </a:r>
          <a:endParaRPr lang="fa-IR" sz="2800" dirty="0"/>
        </a:p>
      </dgm:t>
    </dgm:pt>
    <dgm:pt modelId="{42EA89FA-1EAC-4C13-A5F2-EC1586A1DB49}" type="parTrans" cxnId="{ECE7A5DB-3DEC-438D-91DC-85B22D63BF68}">
      <dgm:prSet/>
      <dgm:spPr/>
      <dgm:t>
        <a:bodyPr/>
        <a:lstStyle/>
        <a:p>
          <a:pPr rtl="1"/>
          <a:endParaRPr lang="fa-IR"/>
        </a:p>
      </dgm:t>
    </dgm:pt>
    <dgm:pt modelId="{443A5D4C-BE5A-46F6-9645-20E3BCC9DBAA}" type="sibTrans" cxnId="{ECE7A5DB-3DEC-438D-91DC-85B22D63BF68}">
      <dgm:prSet/>
      <dgm:spPr/>
      <dgm:t>
        <a:bodyPr/>
        <a:lstStyle/>
        <a:p>
          <a:pPr rtl="1"/>
          <a:endParaRPr lang="fa-IR"/>
        </a:p>
      </dgm:t>
    </dgm:pt>
    <dgm:pt modelId="{EC82F860-F0D9-4F95-BF7A-7E31ECB30CFC}">
      <dgm:prSet custT="1"/>
      <dgm:spPr/>
      <dgm:t>
        <a:bodyPr/>
        <a:lstStyle/>
        <a:p>
          <a:pPr rtl="1">
            <a:lnSpc>
              <a:spcPct val="100000"/>
            </a:lnSpc>
          </a:pPr>
          <a:r>
            <a:rPr lang="fa-IR" sz="2400" dirty="0" smtClean="0"/>
            <a:t>مقدمه                                                    4              </a:t>
          </a:r>
          <a:endParaRPr lang="fa-IR" sz="2800" dirty="0"/>
        </a:p>
      </dgm:t>
    </dgm:pt>
    <dgm:pt modelId="{A287EEF6-73A5-42C5-9AEE-18BB1C1629B6}" type="parTrans" cxnId="{A34AEDA1-3287-4F20-9B11-AF246B4C40C7}">
      <dgm:prSet/>
      <dgm:spPr/>
      <dgm:t>
        <a:bodyPr/>
        <a:lstStyle/>
        <a:p>
          <a:pPr rtl="1"/>
          <a:endParaRPr lang="fa-IR"/>
        </a:p>
      </dgm:t>
    </dgm:pt>
    <dgm:pt modelId="{91CE5B3B-823D-46DA-B61B-AC703E6CB16E}" type="sibTrans" cxnId="{A34AEDA1-3287-4F20-9B11-AF246B4C40C7}">
      <dgm:prSet/>
      <dgm:spPr/>
      <dgm:t>
        <a:bodyPr/>
        <a:lstStyle/>
        <a:p>
          <a:pPr rtl="1"/>
          <a:endParaRPr lang="fa-IR"/>
        </a:p>
      </dgm:t>
    </dgm:pt>
    <dgm:pt modelId="{3CAC54FF-CAE8-4E40-8103-7BED8660963E}">
      <dgm:prSet custT="1"/>
      <dgm:spPr/>
      <dgm:t>
        <a:bodyPr/>
        <a:lstStyle/>
        <a:p>
          <a:pPr rtl="1"/>
          <a:r>
            <a:rPr lang="fa-IR" sz="2800" dirty="0" smtClean="0"/>
            <a:t>منابع و مأخذ</a:t>
          </a:r>
          <a:endParaRPr lang="fa-IR" sz="2800" dirty="0"/>
        </a:p>
      </dgm:t>
    </dgm:pt>
    <dgm:pt modelId="{FC330326-16E4-44D8-AA0C-BD0043132F4C}" type="parTrans" cxnId="{5317DA60-AAED-4DCD-8EC1-F05B7E70D01C}">
      <dgm:prSet/>
      <dgm:spPr/>
      <dgm:t>
        <a:bodyPr/>
        <a:lstStyle/>
        <a:p>
          <a:pPr rtl="1"/>
          <a:endParaRPr lang="fa-IR"/>
        </a:p>
      </dgm:t>
    </dgm:pt>
    <dgm:pt modelId="{2DD91E89-BB38-41EF-8CBA-A5DC62B55F11}" type="sibTrans" cxnId="{5317DA60-AAED-4DCD-8EC1-F05B7E70D01C}">
      <dgm:prSet/>
      <dgm:spPr/>
      <dgm:t>
        <a:bodyPr/>
        <a:lstStyle/>
        <a:p>
          <a:pPr rtl="1"/>
          <a:endParaRPr lang="fa-IR"/>
        </a:p>
      </dgm:t>
    </dgm:pt>
    <dgm:pt modelId="{5F775D10-E463-41EC-9ABB-61D003181732}">
      <dgm:prSet/>
      <dgm:spPr/>
      <dgm:t>
        <a:bodyPr/>
        <a:lstStyle/>
        <a:p>
          <a:pPr rtl="1"/>
          <a:r>
            <a:rPr lang="fa-IR" dirty="0" smtClean="0"/>
            <a:t>                                                                    46</a:t>
          </a:r>
          <a:endParaRPr lang="fa-IR" dirty="0"/>
        </a:p>
      </dgm:t>
    </dgm:pt>
    <dgm:pt modelId="{F910E761-CC8C-47A2-838E-88975E3ADBFE}" type="parTrans" cxnId="{7D7C2C63-5298-492B-B0A1-083F03D9D67B}">
      <dgm:prSet/>
      <dgm:spPr/>
      <dgm:t>
        <a:bodyPr/>
        <a:lstStyle/>
        <a:p>
          <a:pPr rtl="1"/>
          <a:endParaRPr lang="fa-IR"/>
        </a:p>
      </dgm:t>
    </dgm:pt>
    <dgm:pt modelId="{ADFDC470-1E91-4B92-9C63-BB3C3E03A33F}" type="sibTrans" cxnId="{7D7C2C63-5298-492B-B0A1-083F03D9D67B}">
      <dgm:prSet/>
      <dgm:spPr/>
      <dgm:t>
        <a:bodyPr/>
        <a:lstStyle/>
        <a:p>
          <a:pPr rtl="1"/>
          <a:endParaRPr lang="fa-IR"/>
        </a:p>
      </dgm:t>
    </dgm:pt>
    <dgm:pt modelId="{720B7751-787E-44F0-8B50-1286A98EEC1F}" type="pres">
      <dgm:prSet presAssocID="{CF5E9EBC-AE8C-46DB-88E8-E5893D86DF5E}" presName="Name0" presStyleCnt="0">
        <dgm:presLayoutVars>
          <dgm:dir val="rev"/>
          <dgm:animLvl val="lvl"/>
          <dgm:resizeHandles/>
        </dgm:presLayoutVars>
      </dgm:prSet>
      <dgm:spPr/>
      <dgm:t>
        <a:bodyPr/>
        <a:lstStyle/>
        <a:p>
          <a:pPr rtl="1"/>
          <a:endParaRPr lang="fa-IR"/>
        </a:p>
      </dgm:t>
    </dgm:pt>
    <dgm:pt modelId="{50D22036-8FCD-40E8-AB92-37759E31815B}" type="pres">
      <dgm:prSet presAssocID="{D519EE21-08DC-4E0F-BAC2-F378FEEA2C4E}" presName="linNode" presStyleCnt="0"/>
      <dgm:spPr/>
    </dgm:pt>
    <dgm:pt modelId="{53247AA0-2C92-4629-9738-A9595CFF0E49}" type="pres">
      <dgm:prSet presAssocID="{D519EE21-08DC-4E0F-BAC2-F378FEEA2C4E}" presName="parentShp" presStyleLbl="node1" presStyleIdx="0" presStyleCnt="7" custScaleX="100765" custLinFactNeighborX="540">
        <dgm:presLayoutVars>
          <dgm:bulletEnabled val="1"/>
        </dgm:presLayoutVars>
      </dgm:prSet>
      <dgm:spPr/>
      <dgm:t>
        <a:bodyPr/>
        <a:lstStyle/>
        <a:p>
          <a:pPr rtl="1"/>
          <a:endParaRPr lang="fa-IR"/>
        </a:p>
      </dgm:t>
    </dgm:pt>
    <dgm:pt modelId="{5221B152-EDEB-4AC7-ACE3-A277A756CD3D}" type="pres">
      <dgm:prSet presAssocID="{D519EE21-08DC-4E0F-BAC2-F378FEEA2C4E}" presName="childShp" presStyleLbl="bgAccFollowNode1" presStyleIdx="0" presStyleCnt="7">
        <dgm:presLayoutVars>
          <dgm:bulletEnabled val="1"/>
        </dgm:presLayoutVars>
      </dgm:prSet>
      <dgm:spPr/>
      <dgm:t>
        <a:bodyPr/>
        <a:lstStyle/>
        <a:p>
          <a:pPr rtl="1"/>
          <a:endParaRPr lang="fa-IR"/>
        </a:p>
      </dgm:t>
    </dgm:pt>
    <dgm:pt modelId="{B52CB7A8-2F87-4336-9293-933ACD8745A7}" type="pres">
      <dgm:prSet presAssocID="{C20F11B8-D19E-4333-B4EB-E70DAB7EA9AA}" presName="spacing" presStyleCnt="0"/>
      <dgm:spPr/>
    </dgm:pt>
    <dgm:pt modelId="{3A4961B1-B798-4E71-81EC-6163531763C5}" type="pres">
      <dgm:prSet presAssocID="{2BDCC2BB-A7B2-426D-9D50-0C71E65320EB}" presName="linNode" presStyleCnt="0"/>
      <dgm:spPr/>
    </dgm:pt>
    <dgm:pt modelId="{51C3EDB0-FAFB-4DBD-A834-C2A6CD907EA6}" type="pres">
      <dgm:prSet presAssocID="{2BDCC2BB-A7B2-426D-9D50-0C71E65320EB}" presName="parentShp" presStyleLbl="node1" presStyleIdx="1" presStyleCnt="7">
        <dgm:presLayoutVars>
          <dgm:bulletEnabled val="1"/>
        </dgm:presLayoutVars>
      </dgm:prSet>
      <dgm:spPr/>
      <dgm:t>
        <a:bodyPr/>
        <a:lstStyle/>
        <a:p>
          <a:pPr rtl="1"/>
          <a:endParaRPr lang="fa-IR"/>
        </a:p>
      </dgm:t>
    </dgm:pt>
    <dgm:pt modelId="{FE071757-0CA1-4BA7-8AE7-87B986BE0AD3}" type="pres">
      <dgm:prSet presAssocID="{2BDCC2BB-A7B2-426D-9D50-0C71E65320EB}" presName="childShp" presStyleLbl="bgAccFollowNode1" presStyleIdx="1" presStyleCnt="7">
        <dgm:presLayoutVars>
          <dgm:bulletEnabled val="1"/>
        </dgm:presLayoutVars>
      </dgm:prSet>
      <dgm:spPr/>
      <dgm:t>
        <a:bodyPr/>
        <a:lstStyle/>
        <a:p>
          <a:pPr rtl="1"/>
          <a:endParaRPr lang="fa-IR"/>
        </a:p>
      </dgm:t>
    </dgm:pt>
    <dgm:pt modelId="{6B304BCD-FC37-4CC8-9DFA-CC49134C1505}" type="pres">
      <dgm:prSet presAssocID="{0ABB8521-3E7A-4D67-975B-FE1479DCE49D}" presName="spacing" presStyleCnt="0"/>
      <dgm:spPr/>
    </dgm:pt>
    <dgm:pt modelId="{5D108738-1B21-483C-91DA-B0E3356A1122}" type="pres">
      <dgm:prSet presAssocID="{838F47AD-9733-4D7F-841E-51A5D7536269}" presName="linNode" presStyleCnt="0"/>
      <dgm:spPr/>
    </dgm:pt>
    <dgm:pt modelId="{6B476F03-14B6-45DC-A3AD-78113E02AAE4}" type="pres">
      <dgm:prSet presAssocID="{838F47AD-9733-4D7F-841E-51A5D7536269}" presName="parentShp" presStyleLbl="node1" presStyleIdx="2" presStyleCnt="7">
        <dgm:presLayoutVars>
          <dgm:bulletEnabled val="1"/>
        </dgm:presLayoutVars>
      </dgm:prSet>
      <dgm:spPr/>
      <dgm:t>
        <a:bodyPr/>
        <a:lstStyle/>
        <a:p>
          <a:pPr rtl="1"/>
          <a:endParaRPr lang="fa-IR"/>
        </a:p>
      </dgm:t>
    </dgm:pt>
    <dgm:pt modelId="{01B53E1C-D02D-438A-8E11-078DB53361CD}" type="pres">
      <dgm:prSet presAssocID="{838F47AD-9733-4D7F-841E-51A5D7536269}" presName="childShp" presStyleLbl="bgAccFollowNode1" presStyleIdx="2" presStyleCnt="7">
        <dgm:presLayoutVars>
          <dgm:bulletEnabled val="1"/>
        </dgm:presLayoutVars>
      </dgm:prSet>
      <dgm:spPr/>
      <dgm:t>
        <a:bodyPr/>
        <a:lstStyle/>
        <a:p>
          <a:pPr rtl="1"/>
          <a:endParaRPr lang="fa-IR"/>
        </a:p>
      </dgm:t>
    </dgm:pt>
    <dgm:pt modelId="{408CBAF1-5B48-421A-8D2A-74D59CEC9F7E}" type="pres">
      <dgm:prSet presAssocID="{9F57C3D8-156B-450A-8AC0-D87401C7793C}" presName="spacing" presStyleCnt="0"/>
      <dgm:spPr/>
    </dgm:pt>
    <dgm:pt modelId="{8A0F5FD1-13C0-47EC-9E8F-F415998E4ACD}" type="pres">
      <dgm:prSet presAssocID="{D6B438BC-4EB3-4D7A-9740-EDBFE970FA7A}" presName="linNode" presStyleCnt="0"/>
      <dgm:spPr/>
    </dgm:pt>
    <dgm:pt modelId="{94118102-8E4A-467E-BCA4-4CE3F6FB22E7}" type="pres">
      <dgm:prSet presAssocID="{D6B438BC-4EB3-4D7A-9740-EDBFE970FA7A}" presName="parentShp" presStyleLbl="node1" presStyleIdx="3" presStyleCnt="7">
        <dgm:presLayoutVars>
          <dgm:bulletEnabled val="1"/>
        </dgm:presLayoutVars>
      </dgm:prSet>
      <dgm:spPr/>
      <dgm:t>
        <a:bodyPr/>
        <a:lstStyle/>
        <a:p>
          <a:pPr rtl="1"/>
          <a:endParaRPr lang="fa-IR"/>
        </a:p>
      </dgm:t>
    </dgm:pt>
    <dgm:pt modelId="{958F0680-9769-4DA5-96E0-0D635FD3AA0A}" type="pres">
      <dgm:prSet presAssocID="{D6B438BC-4EB3-4D7A-9740-EDBFE970FA7A}" presName="childShp" presStyleLbl="bgAccFollowNode1" presStyleIdx="3" presStyleCnt="7">
        <dgm:presLayoutVars>
          <dgm:bulletEnabled val="1"/>
        </dgm:presLayoutVars>
      </dgm:prSet>
      <dgm:spPr/>
      <dgm:t>
        <a:bodyPr/>
        <a:lstStyle/>
        <a:p>
          <a:pPr rtl="1"/>
          <a:endParaRPr lang="fa-IR"/>
        </a:p>
      </dgm:t>
    </dgm:pt>
    <dgm:pt modelId="{C934474F-36AA-400B-A5F6-9365B8C64E7D}" type="pres">
      <dgm:prSet presAssocID="{BF8E6CEE-0FF5-49B8-A1B7-8D074B5AF765}" presName="spacing" presStyleCnt="0"/>
      <dgm:spPr/>
    </dgm:pt>
    <dgm:pt modelId="{0B81E5CC-5938-45BF-A1BE-ACA9277EDDE7}" type="pres">
      <dgm:prSet presAssocID="{E870B3BC-4D8A-4680-9AB9-4B0BC47F47C1}" presName="linNode" presStyleCnt="0"/>
      <dgm:spPr/>
    </dgm:pt>
    <dgm:pt modelId="{0F45BC03-3E93-4359-9D2A-4B3B865FAD2B}" type="pres">
      <dgm:prSet presAssocID="{E870B3BC-4D8A-4680-9AB9-4B0BC47F47C1}" presName="parentShp" presStyleLbl="node1" presStyleIdx="4" presStyleCnt="7">
        <dgm:presLayoutVars>
          <dgm:bulletEnabled val="1"/>
        </dgm:presLayoutVars>
      </dgm:prSet>
      <dgm:spPr/>
      <dgm:t>
        <a:bodyPr/>
        <a:lstStyle/>
        <a:p>
          <a:pPr rtl="1"/>
          <a:endParaRPr lang="fa-IR"/>
        </a:p>
      </dgm:t>
    </dgm:pt>
    <dgm:pt modelId="{A5812F3D-3748-4D73-8F54-B7D3C9F5F2E2}" type="pres">
      <dgm:prSet presAssocID="{E870B3BC-4D8A-4680-9AB9-4B0BC47F47C1}" presName="childShp" presStyleLbl="bgAccFollowNode1" presStyleIdx="4" presStyleCnt="7">
        <dgm:presLayoutVars>
          <dgm:bulletEnabled val="1"/>
        </dgm:presLayoutVars>
      </dgm:prSet>
      <dgm:spPr/>
      <dgm:t>
        <a:bodyPr/>
        <a:lstStyle/>
        <a:p>
          <a:pPr rtl="1"/>
          <a:endParaRPr lang="fa-IR"/>
        </a:p>
      </dgm:t>
    </dgm:pt>
    <dgm:pt modelId="{25506017-3590-4A82-ABB3-2507860CE45A}" type="pres">
      <dgm:prSet presAssocID="{271980D3-2D4A-4306-B7F8-2609A600E555}" presName="spacing" presStyleCnt="0"/>
      <dgm:spPr/>
    </dgm:pt>
    <dgm:pt modelId="{C4064FAB-E03F-40B5-B3EB-1DC22C3A7E15}" type="pres">
      <dgm:prSet presAssocID="{2EE2C746-EF3D-4496-B62A-2C1D67A8055E}" presName="linNode" presStyleCnt="0"/>
      <dgm:spPr/>
    </dgm:pt>
    <dgm:pt modelId="{C4228F67-472A-4B62-B537-735AF356AAC6}" type="pres">
      <dgm:prSet presAssocID="{2EE2C746-EF3D-4496-B62A-2C1D67A8055E}" presName="parentShp" presStyleLbl="node1" presStyleIdx="5" presStyleCnt="7">
        <dgm:presLayoutVars>
          <dgm:bulletEnabled val="1"/>
        </dgm:presLayoutVars>
      </dgm:prSet>
      <dgm:spPr/>
      <dgm:t>
        <a:bodyPr/>
        <a:lstStyle/>
        <a:p>
          <a:pPr rtl="1"/>
          <a:endParaRPr lang="fa-IR"/>
        </a:p>
      </dgm:t>
    </dgm:pt>
    <dgm:pt modelId="{395F0AE3-D160-4757-9919-11BE1727D2DC}" type="pres">
      <dgm:prSet presAssocID="{2EE2C746-EF3D-4496-B62A-2C1D67A8055E}" presName="childShp" presStyleLbl="bgAccFollowNode1" presStyleIdx="5" presStyleCnt="7">
        <dgm:presLayoutVars>
          <dgm:bulletEnabled val="1"/>
        </dgm:presLayoutVars>
      </dgm:prSet>
      <dgm:spPr/>
      <dgm:t>
        <a:bodyPr/>
        <a:lstStyle/>
        <a:p>
          <a:pPr rtl="1"/>
          <a:endParaRPr lang="fa-IR"/>
        </a:p>
      </dgm:t>
    </dgm:pt>
    <dgm:pt modelId="{458D773C-8C2D-4670-A6C5-CAEFD95D9FEF}" type="pres">
      <dgm:prSet presAssocID="{0D920BEF-CE41-43B0-ABD9-A71AD35C2160}" presName="spacing" presStyleCnt="0"/>
      <dgm:spPr/>
    </dgm:pt>
    <dgm:pt modelId="{20543D0C-8351-40D2-859E-8EB7B6461769}" type="pres">
      <dgm:prSet presAssocID="{3CAC54FF-CAE8-4E40-8103-7BED8660963E}" presName="linNode" presStyleCnt="0"/>
      <dgm:spPr/>
    </dgm:pt>
    <dgm:pt modelId="{992EA22F-95BE-4895-86A3-AEBA962C8917}" type="pres">
      <dgm:prSet presAssocID="{3CAC54FF-CAE8-4E40-8103-7BED8660963E}" presName="parentShp" presStyleLbl="node1" presStyleIdx="6" presStyleCnt="7">
        <dgm:presLayoutVars>
          <dgm:bulletEnabled val="1"/>
        </dgm:presLayoutVars>
      </dgm:prSet>
      <dgm:spPr/>
      <dgm:t>
        <a:bodyPr/>
        <a:lstStyle/>
        <a:p>
          <a:pPr rtl="1"/>
          <a:endParaRPr lang="fa-IR"/>
        </a:p>
      </dgm:t>
    </dgm:pt>
    <dgm:pt modelId="{4FF20522-4B45-4B88-94D1-44F3D7B126AC}" type="pres">
      <dgm:prSet presAssocID="{3CAC54FF-CAE8-4E40-8103-7BED8660963E}" presName="childShp" presStyleLbl="bgAccFollowNode1" presStyleIdx="6" presStyleCnt="7">
        <dgm:presLayoutVars>
          <dgm:bulletEnabled val="1"/>
        </dgm:presLayoutVars>
      </dgm:prSet>
      <dgm:spPr/>
      <dgm:t>
        <a:bodyPr/>
        <a:lstStyle/>
        <a:p>
          <a:pPr rtl="1"/>
          <a:endParaRPr lang="fa-IR"/>
        </a:p>
      </dgm:t>
    </dgm:pt>
  </dgm:ptLst>
  <dgm:cxnLst>
    <dgm:cxn modelId="{430990C2-C30E-4E5C-8284-F9FE7B9469CC}" srcId="{D6B438BC-4EB3-4D7A-9740-EDBFE970FA7A}" destId="{033B33AB-2883-45D6-8214-334EBF3752BD}" srcOrd="0" destOrd="0" parTransId="{17A84DF5-13E4-4DF1-9BDF-4A918E94D815}" sibTransId="{86B75633-1F85-4608-8043-BABC3E9ABEA7}"/>
    <dgm:cxn modelId="{3184F505-655D-400D-B2B1-84EB308FFBBE}" srcId="{E870B3BC-4D8A-4680-9AB9-4B0BC47F47C1}" destId="{FEE4E578-811B-45AB-884D-5D1B1D18F12D}" srcOrd="0" destOrd="0" parTransId="{154AF646-5963-41AF-A322-5E5238F5F99B}" sibTransId="{427D9974-D335-45F3-82CC-9C85A9DAA8DA}"/>
    <dgm:cxn modelId="{F01EC63A-4151-4468-9A8A-2E67FB8A89A9}" type="presOf" srcId="{2EE2C746-EF3D-4496-B62A-2C1D67A8055E}" destId="{C4228F67-472A-4B62-B537-735AF356AAC6}" srcOrd="0" destOrd="0" presId="urn:microsoft.com/office/officeart/2005/8/layout/vList6"/>
    <dgm:cxn modelId="{B1548563-8B12-4772-A02E-41CD75AFF7B2}" type="presOf" srcId="{CF5E9EBC-AE8C-46DB-88E8-E5893D86DF5E}" destId="{720B7751-787E-44F0-8B50-1286A98EEC1F}" srcOrd="0" destOrd="0" presId="urn:microsoft.com/office/officeart/2005/8/layout/vList6"/>
    <dgm:cxn modelId="{A34AEDA1-3287-4F20-9B11-AF246B4C40C7}" srcId="{D519EE21-08DC-4E0F-BAC2-F378FEEA2C4E}" destId="{EC82F860-F0D9-4F95-BF7A-7E31ECB30CFC}" srcOrd="0" destOrd="0" parTransId="{A287EEF6-73A5-42C5-9AEE-18BB1C1629B6}" sibTransId="{91CE5B3B-823D-46DA-B61B-AC703E6CB16E}"/>
    <dgm:cxn modelId="{5317DA60-AAED-4DCD-8EC1-F05B7E70D01C}" srcId="{CF5E9EBC-AE8C-46DB-88E8-E5893D86DF5E}" destId="{3CAC54FF-CAE8-4E40-8103-7BED8660963E}" srcOrd="6" destOrd="0" parTransId="{FC330326-16E4-44D8-AA0C-BD0043132F4C}" sibTransId="{2DD91E89-BB38-41EF-8CBA-A5DC62B55F11}"/>
    <dgm:cxn modelId="{CFC0E019-10C9-4147-96BC-B86D3E41B53D}" srcId="{838F47AD-9733-4D7F-841E-51A5D7536269}" destId="{9A905F9D-0CB4-4C43-B5D3-A6B12E1AD3B4}" srcOrd="0" destOrd="0" parTransId="{4F4CACA7-D925-455D-B8F3-982AD3CF88B3}" sibTransId="{9A7D0104-783C-4808-B608-580A2A1F0181}"/>
    <dgm:cxn modelId="{FEBCD920-A4FC-4CFA-B334-B09FE05A88AB}" type="presOf" srcId="{E870B3BC-4D8A-4680-9AB9-4B0BC47F47C1}" destId="{0F45BC03-3E93-4359-9D2A-4B3B865FAD2B}" srcOrd="0" destOrd="0" presId="urn:microsoft.com/office/officeart/2005/8/layout/vList6"/>
    <dgm:cxn modelId="{7D7C2C63-5298-492B-B0A1-083F03D9D67B}" srcId="{3CAC54FF-CAE8-4E40-8103-7BED8660963E}" destId="{5F775D10-E463-41EC-9ABB-61D003181732}" srcOrd="0" destOrd="0" parTransId="{F910E761-CC8C-47A2-838E-88975E3ADBFE}" sibTransId="{ADFDC470-1E91-4B92-9C63-BB3C3E03A33F}"/>
    <dgm:cxn modelId="{14D6EDFF-096A-4DAC-8AB0-7DED5CA5E275}" type="presOf" srcId="{D519EE21-08DC-4E0F-BAC2-F378FEEA2C4E}" destId="{53247AA0-2C92-4629-9738-A9595CFF0E49}" srcOrd="0" destOrd="0" presId="urn:microsoft.com/office/officeart/2005/8/layout/vList6"/>
    <dgm:cxn modelId="{229F09FD-ED4D-465B-AAB6-9B113D510A49}" srcId="{CF5E9EBC-AE8C-46DB-88E8-E5893D86DF5E}" destId="{D6B438BC-4EB3-4D7A-9740-EDBFE970FA7A}" srcOrd="3" destOrd="0" parTransId="{7636B88C-B9D2-4D70-8EEB-F5C05235DB1C}" sibTransId="{BF8E6CEE-0FF5-49B8-A1B7-8D074B5AF765}"/>
    <dgm:cxn modelId="{82A83EBF-23C1-411F-900C-705E7F495E5B}" srcId="{CF5E9EBC-AE8C-46DB-88E8-E5893D86DF5E}" destId="{838F47AD-9733-4D7F-841E-51A5D7536269}" srcOrd="2" destOrd="0" parTransId="{2D9CE2B5-3CF0-4C82-A935-D27E33B5AE43}" sibTransId="{9F57C3D8-156B-450A-8AC0-D87401C7793C}"/>
    <dgm:cxn modelId="{ECE7A5DB-3DEC-438D-91DC-85B22D63BF68}" srcId="{2EE2C746-EF3D-4496-B62A-2C1D67A8055E}" destId="{8832BF86-FB01-4EE5-B84C-2516C71DAA90}" srcOrd="0" destOrd="0" parTransId="{42EA89FA-1EAC-4C13-A5F2-EC1586A1DB49}" sibTransId="{443A5D4C-BE5A-46F6-9645-20E3BCC9DBAA}"/>
    <dgm:cxn modelId="{999F1FDB-209F-4AC6-9922-7BABB7637F3B}" type="presOf" srcId="{EC82F860-F0D9-4F95-BF7A-7E31ECB30CFC}" destId="{5221B152-EDEB-4AC7-ACE3-A277A756CD3D}" srcOrd="0" destOrd="0" presId="urn:microsoft.com/office/officeart/2005/8/layout/vList6"/>
    <dgm:cxn modelId="{D3045645-6EA8-475B-969F-8244619F0CF3}" type="presOf" srcId="{3CAC54FF-CAE8-4E40-8103-7BED8660963E}" destId="{992EA22F-95BE-4895-86A3-AEBA962C8917}" srcOrd="0" destOrd="0" presId="urn:microsoft.com/office/officeart/2005/8/layout/vList6"/>
    <dgm:cxn modelId="{940AD05C-7B5F-4E72-A493-41CDBBCF9CBE}" type="presOf" srcId="{2BDCC2BB-A7B2-426D-9D50-0C71E65320EB}" destId="{51C3EDB0-FAFB-4DBD-A834-C2A6CD907EA6}" srcOrd="0" destOrd="0" presId="urn:microsoft.com/office/officeart/2005/8/layout/vList6"/>
    <dgm:cxn modelId="{22A386C6-433A-4684-91FA-A18E53D97FE8}" srcId="{CF5E9EBC-AE8C-46DB-88E8-E5893D86DF5E}" destId="{E870B3BC-4D8A-4680-9AB9-4B0BC47F47C1}" srcOrd="4" destOrd="0" parTransId="{A8A054D0-B6F0-4C63-B380-10DEB38C0103}" sibTransId="{271980D3-2D4A-4306-B7F8-2609A600E555}"/>
    <dgm:cxn modelId="{F6701E7D-E8BE-4F84-9DF6-899EED6775F9}" type="presOf" srcId="{838F47AD-9733-4D7F-841E-51A5D7536269}" destId="{6B476F03-14B6-45DC-A3AD-78113E02AAE4}" srcOrd="0" destOrd="0" presId="urn:microsoft.com/office/officeart/2005/8/layout/vList6"/>
    <dgm:cxn modelId="{CE5A0525-7650-4FA2-873D-7463E009469F}" srcId="{2BDCC2BB-A7B2-426D-9D50-0C71E65320EB}" destId="{3B2E3EF0-0D1E-45FB-87D9-60E92556C181}" srcOrd="0" destOrd="0" parTransId="{AF3C42F8-B219-4790-BB27-6C89E2A323CE}" sibTransId="{3CEB4674-CB9B-40BB-B43B-DEF3CB80704A}"/>
    <dgm:cxn modelId="{C997C5C6-BCAE-47A8-8274-C5185E1178B1}" type="presOf" srcId="{8832BF86-FB01-4EE5-B84C-2516C71DAA90}" destId="{395F0AE3-D160-4757-9919-11BE1727D2DC}" srcOrd="0" destOrd="0" presId="urn:microsoft.com/office/officeart/2005/8/layout/vList6"/>
    <dgm:cxn modelId="{1F26DEA3-5E5F-4355-91D1-EE2F515CCD92}" srcId="{CF5E9EBC-AE8C-46DB-88E8-E5893D86DF5E}" destId="{2BDCC2BB-A7B2-426D-9D50-0C71E65320EB}" srcOrd="1" destOrd="0" parTransId="{B2A16D8D-994C-4CDA-A7DC-118DD0D1C05D}" sibTransId="{0ABB8521-3E7A-4D67-975B-FE1479DCE49D}"/>
    <dgm:cxn modelId="{C73C4421-D222-4EF4-A5CB-4EABCE636B65}" srcId="{CF5E9EBC-AE8C-46DB-88E8-E5893D86DF5E}" destId="{2EE2C746-EF3D-4496-B62A-2C1D67A8055E}" srcOrd="5" destOrd="0" parTransId="{D906693B-FDAA-4701-89E0-4136AB41ED6D}" sibTransId="{0D920BEF-CE41-43B0-ABD9-A71AD35C2160}"/>
    <dgm:cxn modelId="{A8B63B09-BDA5-4D54-AFBC-3D080D107870}" srcId="{CF5E9EBC-AE8C-46DB-88E8-E5893D86DF5E}" destId="{D519EE21-08DC-4E0F-BAC2-F378FEEA2C4E}" srcOrd="0" destOrd="0" parTransId="{1175BE45-024F-4763-98C2-468236D1CEE6}" sibTransId="{C20F11B8-D19E-4333-B4EB-E70DAB7EA9AA}"/>
    <dgm:cxn modelId="{D84208C1-15ED-4057-9B4D-53952310CBE3}" type="presOf" srcId="{FEE4E578-811B-45AB-884D-5D1B1D18F12D}" destId="{A5812F3D-3748-4D73-8F54-B7D3C9F5F2E2}" srcOrd="0" destOrd="0" presId="urn:microsoft.com/office/officeart/2005/8/layout/vList6"/>
    <dgm:cxn modelId="{A5E9C087-1BA9-42F6-9956-81ADFC9EE5A2}" type="presOf" srcId="{D6B438BC-4EB3-4D7A-9740-EDBFE970FA7A}" destId="{94118102-8E4A-467E-BCA4-4CE3F6FB22E7}" srcOrd="0" destOrd="0" presId="urn:microsoft.com/office/officeart/2005/8/layout/vList6"/>
    <dgm:cxn modelId="{A8DFEE91-F07B-4218-B88F-E78EF854B19C}" type="presOf" srcId="{033B33AB-2883-45D6-8214-334EBF3752BD}" destId="{958F0680-9769-4DA5-96E0-0D635FD3AA0A}" srcOrd="0" destOrd="0" presId="urn:microsoft.com/office/officeart/2005/8/layout/vList6"/>
    <dgm:cxn modelId="{090F6F76-E19E-4A35-B171-C4788F822788}" type="presOf" srcId="{3B2E3EF0-0D1E-45FB-87D9-60E92556C181}" destId="{FE071757-0CA1-4BA7-8AE7-87B986BE0AD3}" srcOrd="0" destOrd="0" presId="urn:microsoft.com/office/officeart/2005/8/layout/vList6"/>
    <dgm:cxn modelId="{4CA86FF9-BC46-4642-8472-7C73A056A5B5}" type="presOf" srcId="{9A905F9D-0CB4-4C43-B5D3-A6B12E1AD3B4}" destId="{01B53E1C-D02D-438A-8E11-078DB53361CD}" srcOrd="0" destOrd="0" presId="urn:microsoft.com/office/officeart/2005/8/layout/vList6"/>
    <dgm:cxn modelId="{0F19F512-7A50-4017-A6B4-3172C2E13FCC}" type="presOf" srcId="{5F775D10-E463-41EC-9ABB-61D003181732}" destId="{4FF20522-4B45-4B88-94D1-44F3D7B126AC}" srcOrd="0" destOrd="0" presId="urn:microsoft.com/office/officeart/2005/8/layout/vList6"/>
    <dgm:cxn modelId="{E0136B1B-EB56-4754-A16B-3D24915BB243}" type="presParOf" srcId="{720B7751-787E-44F0-8B50-1286A98EEC1F}" destId="{50D22036-8FCD-40E8-AB92-37759E31815B}" srcOrd="0" destOrd="0" presId="urn:microsoft.com/office/officeart/2005/8/layout/vList6"/>
    <dgm:cxn modelId="{8B1AFE3B-D42F-41CC-ADD7-9F73FF9285BC}" type="presParOf" srcId="{50D22036-8FCD-40E8-AB92-37759E31815B}" destId="{53247AA0-2C92-4629-9738-A9595CFF0E49}" srcOrd="0" destOrd="0" presId="urn:microsoft.com/office/officeart/2005/8/layout/vList6"/>
    <dgm:cxn modelId="{D1532E42-4B8C-4514-8023-42D04E09763F}" type="presParOf" srcId="{50D22036-8FCD-40E8-AB92-37759E31815B}" destId="{5221B152-EDEB-4AC7-ACE3-A277A756CD3D}" srcOrd="1" destOrd="0" presId="urn:microsoft.com/office/officeart/2005/8/layout/vList6"/>
    <dgm:cxn modelId="{4356E69A-E7C8-467E-8FBA-4AC5CC10DFCF}" type="presParOf" srcId="{720B7751-787E-44F0-8B50-1286A98EEC1F}" destId="{B52CB7A8-2F87-4336-9293-933ACD8745A7}" srcOrd="1" destOrd="0" presId="urn:microsoft.com/office/officeart/2005/8/layout/vList6"/>
    <dgm:cxn modelId="{18868ABE-722F-413A-AF6F-E25C50BB23FC}" type="presParOf" srcId="{720B7751-787E-44F0-8B50-1286A98EEC1F}" destId="{3A4961B1-B798-4E71-81EC-6163531763C5}" srcOrd="2" destOrd="0" presId="urn:microsoft.com/office/officeart/2005/8/layout/vList6"/>
    <dgm:cxn modelId="{E3DD99F6-E7E3-44F2-8918-A68A9EE8E6D6}" type="presParOf" srcId="{3A4961B1-B798-4E71-81EC-6163531763C5}" destId="{51C3EDB0-FAFB-4DBD-A834-C2A6CD907EA6}" srcOrd="0" destOrd="0" presId="urn:microsoft.com/office/officeart/2005/8/layout/vList6"/>
    <dgm:cxn modelId="{07FA6541-C812-4957-BC01-0DA33415FB7F}" type="presParOf" srcId="{3A4961B1-B798-4E71-81EC-6163531763C5}" destId="{FE071757-0CA1-4BA7-8AE7-87B986BE0AD3}" srcOrd="1" destOrd="0" presId="urn:microsoft.com/office/officeart/2005/8/layout/vList6"/>
    <dgm:cxn modelId="{17FA0B21-7469-4D41-85A0-7B652400C27C}" type="presParOf" srcId="{720B7751-787E-44F0-8B50-1286A98EEC1F}" destId="{6B304BCD-FC37-4CC8-9DFA-CC49134C1505}" srcOrd="3" destOrd="0" presId="urn:microsoft.com/office/officeart/2005/8/layout/vList6"/>
    <dgm:cxn modelId="{2AF4CA67-11D6-4E55-BD17-E007401642E5}" type="presParOf" srcId="{720B7751-787E-44F0-8B50-1286A98EEC1F}" destId="{5D108738-1B21-483C-91DA-B0E3356A1122}" srcOrd="4" destOrd="0" presId="urn:microsoft.com/office/officeart/2005/8/layout/vList6"/>
    <dgm:cxn modelId="{09E7CEEA-5C14-400D-BDB9-F269A369EC7A}" type="presParOf" srcId="{5D108738-1B21-483C-91DA-B0E3356A1122}" destId="{6B476F03-14B6-45DC-A3AD-78113E02AAE4}" srcOrd="0" destOrd="0" presId="urn:microsoft.com/office/officeart/2005/8/layout/vList6"/>
    <dgm:cxn modelId="{9BFC2821-AE75-46E5-B4D9-49EDE9BCA3CB}" type="presParOf" srcId="{5D108738-1B21-483C-91DA-B0E3356A1122}" destId="{01B53E1C-D02D-438A-8E11-078DB53361CD}" srcOrd="1" destOrd="0" presId="urn:microsoft.com/office/officeart/2005/8/layout/vList6"/>
    <dgm:cxn modelId="{63EF7E78-DD39-442C-A1D1-16E2A47043B1}" type="presParOf" srcId="{720B7751-787E-44F0-8B50-1286A98EEC1F}" destId="{408CBAF1-5B48-421A-8D2A-74D59CEC9F7E}" srcOrd="5" destOrd="0" presId="urn:microsoft.com/office/officeart/2005/8/layout/vList6"/>
    <dgm:cxn modelId="{515E1463-1079-45AD-99F9-34431D797883}" type="presParOf" srcId="{720B7751-787E-44F0-8B50-1286A98EEC1F}" destId="{8A0F5FD1-13C0-47EC-9E8F-F415998E4ACD}" srcOrd="6" destOrd="0" presId="urn:microsoft.com/office/officeart/2005/8/layout/vList6"/>
    <dgm:cxn modelId="{4DD8952F-0513-4A74-80A6-CBB733C626B3}" type="presParOf" srcId="{8A0F5FD1-13C0-47EC-9E8F-F415998E4ACD}" destId="{94118102-8E4A-467E-BCA4-4CE3F6FB22E7}" srcOrd="0" destOrd="0" presId="urn:microsoft.com/office/officeart/2005/8/layout/vList6"/>
    <dgm:cxn modelId="{7C361EB2-C5B5-4F26-A600-32D735D36847}" type="presParOf" srcId="{8A0F5FD1-13C0-47EC-9E8F-F415998E4ACD}" destId="{958F0680-9769-4DA5-96E0-0D635FD3AA0A}" srcOrd="1" destOrd="0" presId="urn:microsoft.com/office/officeart/2005/8/layout/vList6"/>
    <dgm:cxn modelId="{BE5F8B3C-0B36-4120-8BC6-76C4D4D5B9A3}" type="presParOf" srcId="{720B7751-787E-44F0-8B50-1286A98EEC1F}" destId="{C934474F-36AA-400B-A5F6-9365B8C64E7D}" srcOrd="7" destOrd="0" presId="urn:microsoft.com/office/officeart/2005/8/layout/vList6"/>
    <dgm:cxn modelId="{000CCF68-FDF0-4DEA-93D9-6B36E05365D5}" type="presParOf" srcId="{720B7751-787E-44F0-8B50-1286A98EEC1F}" destId="{0B81E5CC-5938-45BF-A1BE-ACA9277EDDE7}" srcOrd="8" destOrd="0" presId="urn:microsoft.com/office/officeart/2005/8/layout/vList6"/>
    <dgm:cxn modelId="{D675AAC3-E4CC-4D2B-A97D-C95D0315ECF0}" type="presParOf" srcId="{0B81E5CC-5938-45BF-A1BE-ACA9277EDDE7}" destId="{0F45BC03-3E93-4359-9D2A-4B3B865FAD2B}" srcOrd="0" destOrd="0" presId="urn:microsoft.com/office/officeart/2005/8/layout/vList6"/>
    <dgm:cxn modelId="{CAA75E69-ABA7-4661-991A-066643976C82}" type="presParOf" srcId="{0B81E5CC-5938-45BF-A1BE-ACA9277EDDE7}" destId="{A5812F3D-3748-4D73-8F54-B7D3C9F5F2E2}" srcOrd="1" destOrd="0" presId="urn:microsoft.com/office/officeart/2005/8/layout/vList6"/>
    <dgm:cxn modelId="{D30E647D-1150-4DB3-8EA1-A22CBD49600D}" type="presParOf" srcId="{720B7751-787E-44F0-8B50-1286A98EEC1F}" destId="{25506017-3590-4A82-ABB3-2507860CE45A}" srcOrd="9" destOrd="0" presId="urn:microsoft.com/office/officeart/2005/8/layout/vList6"/>
    <dgm:cxn modelId="{8633EFDB-BA4B-4A4F-8E9B-01A51E1261CB}" type="presParOf" srcId="{720B7751-787E-44F0-8B50-1286A98EEC1F}" destId="{C4064FAB-E03F-40B5-B3EB-1DC22C3A7E15}" srcOrd="10" destOrd="0" presId="urn:microsoft.com/office/officeart/2005/8/layout/vList6"/>
    <dgm:cxn modelId="{BFB28369-3098-412B-94F8-EA31BFD94561}" type="presParOf" srcId="{C4064FAB-E03F-40B5-B3EB-1DC22C3A7E15}" destId="{C4228F67-472A-4B62-B537-735AF356AAC6}" srcOrd="0" destOrd="0" presId="urn:microsoft.com/office/officeart/2005/8/layout/vList6"/>
    <dgm:cxn modelId="{0E5EF57C-68CA-4CF1-80E4-DFBFAE79021F}" type="presParOf" srcId="{C4064FAB-E03F-40B5-B3EB-1DC22C3A7E15}" destId="{395F0AE3-D160-4757-9919-11BE1727D2DC}" srcOrd="1" destOrd="0" presId="urn:microsoft.com/office/officeart/2005/8/layout/vList6"/>
    <dgm:cxn modelId="{7012A7DA-DB44-4624-9AC5-453F99DA9D4E}" type="presParOf" srcId="{720B7751-787E-44F0-8B50-1286A98EEC1F}" destId="{458D773C-8C2D-4670-A6C5-CAEFD95D9FEF}" srcOrd="11" destOrd="0" presId="urn:microsoft.com/office/officeart/2005/8/layout/vList6"/>
    <dgm:cxn modelId="{B4D5D1E6-4832-4089-8590-69316FF53778}" type="presParOf" srcId="{720B7751-787E-44F0-8B50-1286A98EEC1F}" destId="{20543D0C-8351-40D2-859E-8EB7B6461769}" srcOrd="12" destOrd="0" presId="urn:microsoft.com/office/officeart/2005/8/layout/vList6"/>
    <dgm:cxn modelId="{64076CDA-4B9D-4EF0-9A17-A77C63BD3BFA}" type="presParOf" srcId="{20543D0C-8351-40D2-859E-8EB7B6461769}" destId="{992EA22F-95BE-4895-86A3-AEBA962C8917}" srcOrd="0" destOrd="0" presId="urn:microsoft.com/office/officeart/2005/8/layout/vList6"/>
    <dgm:cxn modelId="{1BCA00F6-FA02-4A9F-BB62-3C8866FE59F2}" type="presParOf" srcId="{20543D0C-8351-40D2-859E-8EB7B6461769}" destId="{4FF20522-4B45-4B88-94D1-44F3D7B126A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889250" y="0"/>
            <a:ext cx="701675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53975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647440" y="533400"/>
            <a:ext cx="553085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633979" y="3539864"/>
            <a:ext cx="5541010"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6360493" y="6557946"/>
            <a:ext cx="2169336" cy="226902"/>
          </a:xfrm>
        </p:spPr>
        <p:txBody>
          <a:bodyPr/>
          <a:lstStyle>
            <a:lvl1pPr>
              <a:defRPr lang="en-US" smtClean="0">
                <a:solidFill>
                  <a:srgbClr val="FFFFFF"/>
                </a:solidFill>
              </a:defRPr>
            </a:lvl1pPr>
            <a:extLst/>
          </a:lstStyle>
          <a:p>
            <a:fld id="{1D8BD707-D9CF-40AE-B4C6-C98DA3205C09}" type="datetimeFigureOut">
              <a:rPr lang="en-US" smtClean="0"/>
              <a:pPr/>
              <a:t>5/30/2015</a:t>
            </a:fld>
            <a:endParaRPr lang="en-US"/>
          </a:p>
        </p:txBody>
      </p:sp>
      <p:sp>
        <p:nvSpPr>
          <p:cNvPr id="18" name="Footer Placeholder 17"/>
          <p:cNvSpPr>
            <a:spLocks noGrp="1"/>
          </p:cNvSpPr>
          <p:nvPr>
            <p:ph type="ftr" sz="quarter" idx="11"/>
          </p:nvPr>
        </p:nvSpPr>
        <p:spPr>
          <a:xfrm>
            <a:off x="3054350" y="6557946"/>
            <a:ext cx="3171699"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8537624" y="6556248"/>
            <a:ext cx="637364"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274956"/>
            <a:ext cx="1651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43"/>
            <a:ext cx="652145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96384" y="6557946"/>
            <a:ext cx="2169336" cy="226902"/>
          </a:xfrm>
        </p:spPr>
        <p:txBody>
          <a:bodyPr/>
          <a:lstStyle>
            <a:extLst/>
          </a:lstStyle>
          <a:p>
            <a:fld id="{1D8BD707-D9CF-40AE-B4C6-C98DA3205C09}" type="datetimeFigureOut">
              <a:rPr lang="en-US" smtClean="0"/>
              <a:pPr/>
              <a:t>5/30/2015</a:t>
            </a:fld>
            <a:endParaRPr lang="en-US"/>
          </a:p>
        </p:txBody>
      </p:sp>
      <p:sp>
        <p:nvSpPr>
          <p:cNvPr id="5" name="Footer Placeholder 4"/>
          <p:cNvSpPr>
            <a:spLocks noGrp="1"/>
          </p:cNvSpPr>
          <p:nvPr>
            <p:ph type="ftr" sz="quarter" idx="11"/>
          </p:nvPr>
        </p:nvSpPr>
        <p:spPr>
          <a:xfrm>
            <a:off x="495300" y="6556248"/>
            <a:ext cx="3962400" cy="228600"/>
          </a:xfrm>
        </p:spPr>
        <p:txBody>
          <a:bodyPr/>
          <a:lstStyle>
            <a:extLst/>
          </a:lstStyle>
          <a:p>
            <a:endParaRPr lang="en-US"/>
          </a:p>
        </p:txBody>
      </p:sp>
      <p:sp>
        <p:nvSpPr>
          <p:cNvPr id="6" name="Slide Number Placeholder 5"/>
          <p:cNvSpPr>
            <a:spLocks noGrp="1"/>
          </p:cNvSpPr>
          <p:nvPr>
            <p:ph type="sldNum" sz="quarter" idx="12"/>
          </p:nvPr>
        </p:nvSpPr>
        <p:spPr>
          <a:xfrm>
            <a:off x="6775704" y="6553200"/>
            <a:ext cx="637364"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5700" y="2821838"/>
            <a:ext cx="6776779"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155700" y="1905001"/>
            <a:ext cx="6776779"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5117925" y="6556810"/>
            <a:ext cx="2169336" cy="226902"/>
          </a:xfrm>
        </p:spPr>
        <p:txBody>
          <a:bodyPr bIns="0" anchor="b"/>
          <a:lstStyle>
            <a:lvl1pPr>
              <a:defRPr>
                <a:solidFill>
                  <a:schemeClr val="tx2"/>
                </a:solidFill>
              </a:defRPr>
            </a:lvl1pPr>
            <a:extLst/>
          </a:lstStyle>
          <a:p>
            <a:fld id="{1D8BD707-D9CF-40AE-B4C6-C98DA3205C09}" type="datetimeFigureOut">
              <a:rPr lang="en-US" smtClean="0"/>
              <a:pPr/>
              <a:t>5/30/2015</a:t>
            </a:fld>
            <a:endParaRPr lang="en-US"/>
          </a:p>
        </p:txBody>
      </p:sp>
      <p:sp>
        <p:nvSpPr>
          <p:cNvPr id="5" name="Footer Placeholder 4"/>
          <p:cNvSpPr>
            <a:spLocks noGrp="1"/>
          </p:cNvSpPr>
          <p:nvPr>
            <p:ph type="ftr" sz="quarter" idx="11"/>
          </p:nvPr>
        </p:nvSpPr>
        <p:spPr>
          <a:xfrm>
            <a:off x="1879971" y="6556810"/>
            <a:ext cx="31369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7295115" y="6555112"/>
            <a:ext cx="637364"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0"/>
            <a:ext cx="7845552"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1600201"/>
            <a:ext cx="381381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527042" y="1600201"/>
            <a:ext cx="381381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5/30/2015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0"/>
            <a:ext cx="7845552"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5867400"/>
            <a:ext cx="381381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527042" y="5867400"/>
            <a:ext cx="381381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1711840"/>
            <a:ext cx="381381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527042" y="1711840"/>
            <a:ext cx="381381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5/30/2015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0"/>
            <a:ext cx="7845552"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5/30/2015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5/30/2015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638937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5300" y="1497416"/>
            <a:ext cx="638937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95300" y="2133600"/>
            <a:ext cx="784225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5/30/2015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647799" y="1004669"/>
            <a:ext cx="4679488"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646432" y="998817"/>
            <a:ext cx="4679488"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838189" y="1143000"/>
            <a:ext cx="371475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838189" y="3283634"/>
            <a:ext cx="371475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5/30/2015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718989" y="1041002"/>
            <a:ext cx="455676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832850" y="0"/>
            <a:ext cx="107315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95300" y="320040"/>
            <a:ext cx="784225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95300" y="1609416"/>
            <a:ext cx="784225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599764" y="6557946"/>
            <a:ext cx="2169336"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5/30/2015</a:t>
            </a:fld>
            <a:endParaRPr lang="en-US"/>
          </a:p>
        </p:txBody>
      </p:sp>
      <p:sp>
        <p:nvSpPr>
          <p:cNvPr id="4" name="Footer Placeholder 3"/>
          <p:cNvSpPr>
            <a:spLocks noGrp="1"/>
          </p:cNvSpPr>
          <p:nvPr>
            <p:ph type="ftr" sz="quarter" idx="3"/>
          </p:nvPr>
        </p:nvSpPr>
        <p:spPr>
          <a:xfrm>
            <a:off x="495300" y="6557946"/>
            <a:ext cx="39624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772402" y="6556248"/>
            <a:ext cx="637364"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533400"/>
            <a:ext cx="5791200" cy="2868168"/>
          </a:xfrm>
        </p:spPr>
        <p:txBody>
          <a:bodyPr/>
          <a:lstStyle/>
          <a:p>
            <a:r>
              <a:rPr lang="fa-IR" sz="7000" dirty="0" smtClean="0">
                <a:effectLst>
                  <a:outerShdw blurRad="38100" dist="38100" dir="2700000" algn="tl">
                    <a:srgbClr val="000000">
                      <a:alpha val="43137"/>
                    </a:srgbClr>
                  </a:outerShdw>
                </a:effectLst>
              </a:rPr>
              <a:t>طراحی مجتمع فرهنگی و هنری</a:t>
            </a:r>
            <a:r>
              <a:rPr lang="fa-IR" sz="6600" dirty="0" smtClean="0">
                <a:effectLst>
                  <a:outerShdw blurRad="38100" dist="38100" dir="2700000" algn="tl">
                    <a:srgbClr val="000000">
                      <a:alpha val="43137"/>
                    </a:srgbClr>
                  </a:outerShdw>
                </a:effectLst>
              </a:rPr>
              <a:t/>
            </a:r>
            <a:br>
              <a:rPr lang="fa-IR" sz="6600" dirty="0" smtClean="0">
                <a:effectLst>
                  <a:outerShdw blurRad="38100" dist="38100" dir="2700000" algn="tl">
                    <a:srgbClr val="000000">
                      <a:alpha val="43137"/>
                    </a:srgbClr>
                  </a:outerShdw>
                </a:effectLst>
              </a:rPr>
            </a:br>
            <a:r>
              <a:rPr lang="fa-IR" sz="4400" dirty="0" smtClean="0">
                <a:effectLst>
                  <a:outerShdw blurRad="38100" dist="38100" dir="2700000" algn="tl">
                    <a:srgbClr val="000000">
                      <a:alpha val="43137"/>
                    </a:srgbClr>
                  </a:outerShdw>
                </a:effectLst>
              </a:rPr>
              <a:t>با تأکید بر نقش عوامل محیطی و فضا در روند ایجاد خلاقیت</a:t>
            </a:r>
            <a:endParaRPr lang="fa-IR" sz="4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633979" y="4156552"/>
            <a:ext cx="5541010" cy="1634648"/>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fa-IR" sz="4400" b="1" dirty="0" smtClean="0">
                <a:ln w="50800"/>
                <a:solidFill>
                  <a:schemeClr val="bg1">
                    <a:shade val="50000"/>
                  </a:schemeClr>
                </a:solidFill>
                <a:effectLst>
                  <a:outerShdw blurRad="38100" dist="38100" dir="2700000" algn="tl">
                    <a:srgbClr val="000000">
                      <a:alpha val="43137"/>
                    </a:srgbClr>
                  </a:outerShdw>
                </a:effectLst>
                <a:cs typeface="B Narenj" pitchFamily="2" charset="-78"/>
              </a:rPr>
              <a:t>استاد : آقای دکتر درسخوان</a:t>
            </a:r>
          </a:p>
          <a:p>
            <a:r>
              <a:rPr lang="fa-IR" sz="4400" b="1" smtClean="0">
                <a:ln w="50800"/>
                <a:solidFill>
                  <a:schemeClr val="bg1">
                    <a:shade val="50000"/>
                  </a:schemeClr>
                </a:solidFill>
                <a:effectLst>
                  <a:outerShdw blurRad="38100" dist="38100" dir="2700000" algn="tl">
                    <a:srgbClr val="000000">
                      <a:alpha val="43137"/>
                    </a:srgbClr>
                  </a:outerShdw>
                </a:effectLst>
                <a:cs typeface="B Narenj" pitchFamily="2" charset="-78"/>
              </a:rPr>
              <a:t>دانشجو </a:t>
            </a:r>
            <a:r>
              <a:rPr lang="fa-IR" sz="4400" b="1" smtClean="0">
                <a:ln w="50800"/>
                <a:solidFill>
                  <a:schemeClr val="bg1">
                    <a:shade val="50000"/>
                  </a:schemeClr>
                </a:solidFill>
                <a:effectLst>
                  <a:outerShdw blurRad="38100" dist="38100" dir="2700000" algn="tl">
                    <a:srgbClr val="000000">
                      <a:alpha val="43137"/>
                    </a:srgbClr>
                  </a:outerShdw>
                </a:effectLst>
                <a:cs typeface="B Narenj" pitchFamily="2" charset="-78"/>
              </a:rPr>
              <a:t>:</a:t>
            </a:r>
            <a:endParaRPr lang="fa-IR" sz="4400" b="1" dirty="0" smtClean="0">
              <a:ln w="50800"/>
              <a:solidFill>
                <a:schemeClr val="bg1">
                  <a:shade val="50000"/>
                </a:schemeClr>
              </a:solidFill>
              <a:effectLst>
                <a:outerShdw blurRad="38100" dist="38100" dir="2700000" algn="tl">
                  <a:srgbClr val="000000">
                    <a:alpha val="43137"/>
                  </a:srgbClr>
                </a:outerShdw>
              </a:effectLst>
              <a:cs typeface="B Narenj" pitchFamily="2" charset="-78"/>
            </a:endParaRPr>
          </a:p>
        </p:txBody>
      </p:sp>
      <p:sp>
        <p:nvSpPr>
          <p:cNvPr id="4" name="TextBox 3"/>
          <p:cNvSpPr txBox="1"/>
          <p:nvPr/>
        </p:nvSpPr>
        <p:spPr>
          <a:xfrm rot="16200000">
            <a:off x="-1536040" y="2308965"/>
            <a:ext cx="5967682" cy="2215991"/>
          </a:xfrm>
          <a:prstGeom prst="rect">
            <a:avLst/>
          </a:prstGeom>
          <a:noFill/>
        </p:spPr>
        <p:txBody>
          <a:bodyPr wrap="square" rtlCol="1">
            <a:spAutoFit/>
          </a:bodyPr>
          <a:lstStyle/>
          <a:p>
            <a:pPr algn="ctr"/>
            <a:r>
              <a:rPr lang="fa-IR" sz="13800" dirty="0" smtClean="0">
                <a:ln>
                  <a:solidFill>
                    <a:schemeClr val="tx2">
                      <a:lumMod val="75000"/>
                    </a:schemeClr>
                  </a:solidFill>
                </a:ln>
                <a:effectLst>
                  <a:glow rad="63500">
                    <a:schemeClr val="accent6">
                      <a:satMod val="175000"/>
                      <a:alpha val="40000"/>
                    </a:schemeClr>
                  </a:glow>
                  <a:outerShdw blurRad="38100" dist="38100" dir="2700000" algn="tl">
                    <a:srgbClr val="000000">
                      <a:alpha val="43137"/>
                    </a:srgbClr>
                  </a:outerShdw>
                </a:effectLst>
                <a:cs typeface="B Narenj" pitchFamily="2" charset="-78"/>
              </a:rPr>
              <a:t>طرح نهایی</a:t>
            </a:r>
            <a:endParaRPr lang="fa-IR" sz="13800" dirty="0">
              <a:ln>
                <a:solidFill>
                  <a:schemeClr val="tx2">
                    <a:lumMod val="75000"/>
                  </a:schemeClr>
                </a:solidFill>
              </a:ln>
              <a:effectLst>
                <a:glow rad="63500">
                  <a:schemeClr val="accent6">
                    <a:satMod val="175000"/>
                    <a:alpha val="40000"/>
                  </a:schemeClr>
                </a:glow>
                <a:outerShdw blurRad="38100" dist="38100" dir="2700000" algn="tl">
                  <a:srgbClr val="000000">
                    <a:alpha val="43137"/>
                  </a:srgbClr>
                </a:outerShdw>
              </a:effectLst>
              <a:cs typeface="B Narenj" pitchFamily="2" charset="-78"/>
            </a:endParaRPr>
          </a:p>
        </p:txBody>
      </p:sp>
      <p:sp>
        <p:nvSpPr>
          <p:cNvPr id="5" name="TextBox 4"/>
          <p:cNvSpPr txBox="1"/>
          <p:nvPr/>
        </p:nvSpPr>
        <p:spPr>
          <a:xfrm>
            <a:off x="2895600" y="6088559"/>
            <a:ext cx="1524000" cy="769441"/>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a-IR" sz="4400" dirty="0" smtClean="0">
                <a:ln w="50800"/>
                <a:solidFill>
                  <a:schemeClr val="bg1">
                    <a:shade val="50000"/>
                  </a:schemeClr>
                </a:solidFill>
                <a:effectLst>
                  <a:outerShdw blurRad="38100" dist="38100" dir="2700000" algn="tl">
                    <a:srgbClr val="000000">
                      <a:alpha val="43137"/>
                    </a:srgbClr>
                  </a:outerShdw>
                </a:effectLst>
                <a:cs typeface="B Narenj" pitchFamily="2" charset="-78"/>
              </a:rPr>
              <a:t>زمستان 90</a:t>
            </a:r>
            <a:endParaRPr lang="fa-IR" sz="4400" dirty="0">
              <a:ln w="50800"/>
              <a:solidFill>
                <a:schemeClr val="bg1">
                  <a:shade val="50000"/>
                </a:schemeClr>
              </a:solidFill>
              <a:effectLst>
                <a:outerShdw blurRad="38100" dist="38100" dir="2700000" algn="tl">
                  <a:srgbClr val="000000">
                    <a:alpha val="43137"/>
                  </a:srgbClr>
                </a:outerShdw>
              </a:effectLst>
              <a:cs typeface="B Narenj" pitchFamily="2" charset="-78"/>
            </a:endParaRPr>
          </a:p>
        </p:txBody>
      </p:sp>
    </p:spTree>
    <p:extLst>
      <p:ext uri="{BB962C8B-B14F-4D97-AF65-F5344CB8AC3E}">
        <p14:creationId xmlns:p14="http://schemas.microsoft.com/office/powerpoint/2010/main" val="1215989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out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outHorizont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457200"/>
            <a:ext cx="7842250" cy="6019800"/>
          </a:xfrm>
        </p:spPr>
        <p:txBody>
          <a:bodyPr>
            <a:normAutofit lnSpcReduction="10000"/>
          </a:bodyPr>
          <a:lstStyle/>
          <a:p>
            <a:pPr marL="0" indent="0" algn="just">
              <a:lnSpc>
                <a:spcPct val="110000"/>
              </a:lnSpc>
              <a:buNone/>
            </a:pPr>
            <a:r>
              <a:rPr lang="ar-SA" sz="2000" dirty="0" smtClean="0"/>
              <a:t>فرهنگ </a:t>
            </a:r>
            <a:r>
              <a:rPr lang="ar-SA" sz="2000" dirty="0"/>
              <a:t>اصولاً داراي لايه هاي متفاوت است و در واقع لايه به لايه است ، فرهنگ عامه يعني آنچه كه در نزد عوام و عموم مردم </a:t>
            </a:r>
            <a:r>
              <a:rPr lang="ar-SA" sz="2000" dirty="0" smtClean="0"/>
              <a:t>يافت</a:t>
            </a:r>
            <a:r>
              <a:rPr lang="fa-IR" sz="2000" dirty="0" smtClean="0"/>
              <a:t> </a:t>
            </a:r>
            <a:r>
              <a:rPr lang="ar-SA" sz="2000" dirty="0" smtClean="0"/>
              <a:t>مي‌شود </a:t>
            </a:r>
            <a:r>
              <a:rPr lang="ar-SA" sz="2000" dirty="0"/>
              <a:t>يك لايه از فرهنگ است . آنچه در آثار هنري است گوشه اي از فرهنگ يك ملت است و آنچه در ادبيات و شعر است نيز گوشه اي ديگر و همچنين در كوچه و بازار است</a:t>
            </a:r>
            <a:r>
              <a:rPr lang="en-US" sz="2000" dirty="0"/>
              <a:t> . </a:t>
            </a:r>
            <a:r>
              <a:rPr lang="ar-SA" sz="2000" dirty="0"/>
              <a:t>فرهنگ آينه تمام نماي ارزش هاي حاكم بر فرد و جامعه است . كه با چهره هاي گوناگون در ادبيات ، هنر ، تاريخ ، فلسفه ، سياست ، اخلاق ، گفتار و</a:t>
            </a:r>
            <a:r>
              <a:rPr lang="en-US" sz="2000" dirty="0"/>
              <a:t> ... </a:t>
            </a:r>
            <a:r>
              <a:rPr lang="ar-SA" sz="2000" dirty="0"/>
              <a:t>تجلي پيدا مي كند و اگر در اين چهره هاي گوناگون و صورت هاي متفاوت دقت كنيم ، روح كلي حاكم بر آنها را خواهيم يافت . فرهنگ پرورده نمي شود و باقي نمي ماند مگر در پرتو تحرك </a:t>
            </a:r>
            <a:r>
              <a:rPr lang="ar-SA" sz="2000" dirty="0" smtClean="0"/>
              <a:t>.</a:t>
            </a:r>
            <a:r>
              <a:rPr lang="ar-SA" sz="2000" dirty="0"/>
              <a:t> فرهنگ امري زنده است بنابراين بايد متحرك و روينده باشد ، توقف او مرگ اوست چه اگر فرهنگ طبع انعطاف پذير و سيال نداشته باشد تا بتواند خود را پيوسته با نيازها و آرمان‌ها تطبيق دهد ، از پاي در خواهد آمد . فرهنگ از هر جا هر چه را كه مايه تقويت و بالندگي خود باشد مي گيرد و در مقابل از خود مايه مي گذارد .  با داد و ستد و تحول خود را زنده و شاداب نگه مي دارد . فرهنگ يك جامعه برآيندي از كل تاريخ آن جامعه است كه پيوندي عميق با جوامع مجاور و فرهنگ هاي جهاني دارد . فرهنگ تنها با جنبش و ورزش زنده مي شود ، بايستي پنجره هاي فرهنگ باز بماند چشم انداز عميق و جريان يافتن هوا و براي دادوستد . فرهنگ محتاج گرفتن و دادن است </a:t>
            </a:r>
            <a:r>
              <a:rPr lang="ar-SA" sz="2000" dirty="0" smtClean="0"/>
              <a:t>.</a:t>
            </a:r>
            <a:r>
              <a:rPr lang="ar-SA" sz="2000" dirty="0"/>
              <a:t> با فرهنگ ، گذشته به حال پيوند مي خورد . در نهايت آنكه فرهنگ ، شكلها و صورتهاي غير زيستي و غريزي انسان است كه با ارگانيزم او رابطه اي ندارد و به واسطه ژنها انتقال </a:t>
            </a:r>
            <a:r>
              <a:rPr lang="ar-SA" sz="2000" dirty="0" smtClean="0"/>
              <a:t>نمي‌يابد</a:t>
            </a:r>
            <a:r>
              <a:rPr lang="en-US" sz="2000" dirty="0" smtClean="0"/>
              <a:t> </a:t>
            </a:r>
            <a:r>
              <a:rPr lang="ar-SA" sz="2000" dirty="0" smtClean="0"/>
              <a:t>.</a:t>
            </a:r>
            <a:r>
              <a:rPr lang="en-US" sz="2000" dirty="0" smtClean="0"/>
              <a:t> </a:t>
            </a:r>
            <a:r>
              <a:rPr lang="ar-SA" sz="2000" dirty="0" smtClean="0"/>
              <a:t>پس </a:t>
            </a:r>
            <a:r>
              <a:rPr lang="ar-SA" sz="2000" dirty="0"/>
              <a:t>فرهنگ چيزي است بيرون از ارگانيزم انسان و موجود در جامعه كه انسان در زندگي خود آنرا از راه آموزش و تقليد كسب مي كند </a:t>
            </a:r>
            <a:r>
              <a:rPr lang="ar-SA" sz="2000" dirty="0" smtClean="0"/>
              <a:t>.</a:t>
            </a:r>
            <a:r>
              <a:rPr lang="ar-SA" sz="2000" dirty="0"/>
              <a:t> فرهنگ ميراث كهني است كه در طول هزاران سال همواره از گذشته به آينده و از نسلي به نسل ديگر منتقل مي شود ، تحول و تكامل مي يابد وسيع تر و غتي تر مي گردد . جدا كردن بشريت از فرهنگ و زاد و بوم خويش در واقع مرگ تدريجي يك نسل را به دنبال دارد</a:t>
            </a:r>
            <a:r>
              <a:rPr lang="en-US" sz="2000" dirty="0"/>
              <a:t> .</a:t>
            </a:r>
            <a:r>
              <a:rPr lang="ar-SA" sz="2000" dirty="0" smtClean="0"/>
              <a:t>   </a:t>
            </a:r>
            <a:endParaRPr lang="en-US" sz="2000" dirty="0" smtClean="0"/>
          </a:p>
        </p:txBody>
      </p:sp>
    </p:spTree>
    <p:extLst>
      <p:ext uri="{BB962C8B-B14F-4D97-AF65-F5344CB8AC3E}">
        <p14:creationId xmlns:p14="http://schemas.microsoft.com/office/powerpoint/2010/main" val="406303656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smtClean="0"/>
              <a:t>مفهوم هنر</a:t>
            </a:r>
            <a:endParaRPr lang="fa-IR" sz="5400" dirty="0"/>
          </a:p>
        </p:txBody>
      </p:sp>
      <p:sp>
        <p:nvSpPr>
          <p:cNvPr id="3" name="Content Placeholder 2"/>
          <p:cNvSpPr>
            <a:spLocks noGrp="1"/>
          </p:cNvSpPr>
          <p:nvPr>
            <p:ph idx="1"/>
          </p:nvPr>
        </p:nvSpPr>
        <p:spPr/>
        <p:txBody>
          <a:bodyPr>
            <a:normAutofit/>
          </a:bodyPr>
          <a:lstStyle/>
          <a:p>
            <a:pPr marL="0" indent="0" algn="just">
              <a:buNone/>
            </a:pPr>
            <a:r>
              <a:rPr lang="fa-IR" sz="2000" dirty="0" smtClean="0"/>
              <a:t>بدیهی است که یک مفهوم کلی مانند هنر دارای تعریف و تفسیرهای گوناگون می باشد و هر کس بسته به نوع اندیشهخود آن را ابراز می کند و با همه این تعاریف شخصی و آزادیهایی که برای محدوده هنر قائلیم مکاتب عقیدتی هم هر کدام تعریف و محدوده خاصی را برای هنر و هنرمند در نظر می گیرند و از جمله نگاه بینش اسلامی در این باره است که مطرح کردن آنها در حوصله این مطلب نیست و احتیاج به دقت نظر و مطالعه بیشتری دارد و در اینجا فقط به ذکر چند نمونه از تعاریف شخصی که به وسیله نویسندگان و متفکران بزرگ در مورد هنر بیان شده است بسنده می کنیم .</a:t>
            </a:r>
          </a:p>
          <a:p>
            <a:pPr marL="0" indent="0" algn="just">
              <a:buNone/>
            </a:pPr>
            <a:r>
              <a:rPr lang="fa-IR" sz="2000" dirty="0" smtClean="0"/>
              <a:t>عده ای عقیده دارند از وقتی که بشر برای جلب نظر دیگران برای زیبایی خود  از چیزی استفاده کرد , هنر به وجود آمد و برخی هم معتقدند هر چیزی که به دست بشر ساخته شود و از آن زیبایی مشهود باشد , کار هنری است . گروهی هم معتقدند که هنر منشأ مادی داشته و انسان در مواجهه با طبیعت و زندگی مادی , هنر را به وجود می آورد .</a:t>
            </a:r>
          </a:p>
          <a:p>
            <a:pPr algn="just"/>
            <a:r>
              <a:rPr lang="fa-IR" sz="2000" dirty="0" smtClean="0"/>
              <a:t>فلیسین شاله در کتاب شناخت زیبایی می گوید : هنر در معنای وسیع خود عبارت است از تطبیق دانش و معرفت نظری است بر عمل .</a:t>
            </a:r>
          </a:p>
          <a:p>
            <a:pPr algn="just"/>
            <a:r>
              <a:rPr lang="fa-IR" sz="2000" dirty="0" smtClean="0"/>
              <a:t>بیکن فیلسوف و متفکر انگلیسی می گوید : هنر عبارت از طبیعت است که انسان بر آن اضافه شده باشد .</a:t>
            </a:r>
          </a:p>
        </p:txBody>
      </p:sp>
    </p:spTree>
    <p:extLst>
      <p:ext uri="{BB962C8B-B14F-4D97-AF65-F5344CB8AC3E}">
        <p14:creationId xmlns:p14="http://schemas.microsoft.com/office/powerpoint/2010/main" val="159421003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95300" y="457200"/>
            <a:ext cx="7842250" cy="6019800"/>
          </a:xfrm>
          <a:prstGeom prst="rect">
            <a:avLst/>
          </a:prstGeom>
        </p:spPr>
        <p:txBody>
          <a:bodyPr>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just">
              <a:lnSpc>
                <a:spcPct val="110000"/>
              </a:lnSpc>
            </a:pPr>
            <a:r>
              <a:rPr lang="fa-IR" sz="2000" dirty="0" smtClean="0"/>
              <a:t>به عقیده مندلسن هنر , زیبایی را که با احساس مبهمی ادراک می گردد به مرحله حقیقی و جذب ترفیع می دهد , لیکن منظور هنر کمال اخلاقی است .</a:t>
            </a:r>
          </a:p>
          <a:p>
            <a:pPr algn="just">
              <a:lnSpc>
                <a:spcPct val="110000"/>
              </a:lnSpc>
            </a:pPr>
            <a:r>
              <a:rPr lang="fa-IR" sz="2000" dirty="0" smtClean="0"/>
              <a:t>اگوست کن متفکر فرانسوی در معنی هنر می گوید : علم , پیش بینی و عمل , غیر از این نیست .</a:t>
            </a:r>
          </a:p>
          <a:p>
            <a:pPr algn="just">
              <a:lnSpc>
                <a:spcPct val="110000"/>
              </a:lnSpc>
            </a:pPr>
            <a:r>
              <a:rPr lang="fa-IR" sz="2000" dirty="0" smtClean="0"/>
              <a:t>به عقیده باتر هنر تقلید زیبایی طبیعت است و هدفش لذت .</a:t>
            </a:r>
          </a:p>
          <a:p>
            <a:pPr algn="just">
              <a:lnSpc>
                <a:spcPct val="110000"/>
              </a:lnSpc>
            </a:pPr>
            <a:r>
              <a:rPr lang="fa-IR" sz="2000" dirty="0" smtClean="0"/>
              <a:t>لئون تولستوی نویسنده نامدار روی می گوید : هنر آنگاه آغاز می گردد که انسانی با قصد انتقال احساسی که خود آن را تجربه کرده است , آن احساس را در خویشتن برانگیزد و به یاری علائم معروف و شناخته شده ظاهری بیان دارد .</a:t>
            </a:r>
            <a:endParaRPr lang="en-US" sz="2000" dirty="0" smtClean="0"/>
          </a:p>
        </p:txBody>
      </p:sp>
    </p:spTree>
    <p:extLst>
      <p:ext uri="{BB962C8B-B14F-4D97-AF65-F5344CB8AC3E}">
        <p14:creationId xmlns:p14="http://schemas.microsoft.com/office/powerpoint/2010/main" val="83352563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smtClean="0"/>
              <a:t>دسته بندی هنرها</a:t>
            </a:r>
            <a:endParaRPr lang="fa-IR" sz="5400" dirty="0"/>
          </a:p>
        </p:txBody>
      </p:sp>
      <p:sp>
        <p:nvSpPr>
          <p:cNvPr id="3" name="Content Placeholder 2"/>
          <p:cNvSpPr>
            <a:spLocks noGrp="1"/>
          </p:cNvSpPr>
          <p:nvPr>
            <p:ph idx="1"/>
          </p:nvPr>
        </p:nvSpPr>
        <p:spPr/>
        <p:txBody>
          <a:bodyPr>
            <a:normAutofit/>
          </a:bodyPr>
          <a:lstStyle/>
          <a:p>
            <a:pPr marL="0" indent="0">
              <a:buNone/>
            </a:pPr>
            <a:r>
              <a:rPr lang="fa-IR" sz="2000" dirty="0" smtClean="0"/>
              <a:t>هنرهای پلاستیک و هنرهای فونتیک</a:t>
            </a:r>
          </a:p>
          <a:p>
            <a:pPr marL="0" indent="0">
              <a:buNone/>
            </a:pPr>
            <a:r>
              <a:rPr lang="fa-IR" sz="2000" dirty="0" smtClean="0"/>
              <a:t>وجه تمایز هنرها از یکدیگر صور ظاهری و نحوه ارائه آنهاست . به عبارت دیگر یک معنی و حقیقت در چندین صورت تظاهر می کند , چنانچه همان معنی که در شعر وزن و قافیه نامیده می شود در موسیقی و رقص به هماهنگی تعبیر می گردد .</a:t>
            </a:r>
          </a:p>
          <a:p>
            <a:pPr marL="0" indent="0">
              <a:buNone/>
            </a:pPr>
            <a:r>
              <a:rPr lang="fa-IR" sz="2000" dirty="0" smtClean="0"/>
              <a:t>به طور کلی هنرها به دو دسته تقسیم می شوند : هنرهای مصور یا پلاستیک مانند نقاشی , پیکرتراشی , معماری و هنرهای فونتیک یا سمعی مانند موسیقی و ادبیات .</a:t>
            </a:r>
          </a:p>
          <a:p>
            <a:pPr marL="0" indent="0">
              <a:buNone/>
            </a:pPr>
            <a:r>
              <a:rPr lang="fa-IR" sz="2000" dirty="0" smtClean="0"/>
              <a:t>هنر پلاستیک یا بصری به وسیله چشم ناظر تأثیر خود را در ذهن و قلب می بخشد . آثار این هنرها در فضا واقع شده و از عناصر همزمان تشکیل  شده اند که می توان آنها را هنرهای مادی یا عینی ناامید , زیرا زیبایی آنها خارجی و برون ذاتی است . هنر فونتیک یا سمعی تأیید خود را در ذهن و قلب از راه حس شنوایی می بخشد . آثار ایت هترها در زمان جریان پیدا می کند و اصل آنها توالی است . هنرها دیگر هم ترکیبی از این دو عنصر می باشند , مانند : رقص که هدف آن ایجاد و ابداع زیبایی به وسیله حرکات متوازن اندام است . تئاتر که ترکیبی از حرکت و گفتار می باشد . سینماتوگراف که در راه ایجاد زیبایی به وسیله توالی صور بصری که بر روی پرده منعکس می شوند سسیر می نماید .</a:t>
            </a:r>
          </a:p>
        </p:txBody>
      </p:sp>
    </p:spTree>
    <p:extLst>
      <p:ext uri="{BB962C8B-B14F-4D97-AF65-F5344CB8AC3E}">
        <p14:creationId xmlns:p14="http://schemas.microsoft.com/office/powerpoint/2010/main" val="289584228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smtClean="0"/>
              <a:t>خلاقیت چیست ؟</a:t>
            </a:r>
            <a:endParaRPr lang="fa-IR" sz="5400" dirty="0"/>
          </a:p>
        </p:txBody>
      </p:sp>
      <p:sp>
        <p:nvSpPr>
          <p:cNvPr id="3" name="Content Placeholder 2"/>
          <p:cNvSpPr>
            <a:spLocks noGrp="1"/>
          </p:cNvSpPr>
          <p:nvPr>
            <p:ph idx="1"/>
          </p:nvPr>
        </p:nvSpPr>
        <p:spPr/>
        <p:txBody>
          <a:bodyPr>
            <a:normAutofit/>
          </a:bodyPr>
          <a:lstStyle/>
          <a:p>
            <a:pPr marL="0" indent="0">
              <a:buNone/>
            </a:pPr>
            <a:r>
              <a:rPr lang="fa-IR" sz="2000" dirty="0"/>
              <a:t>خلاقیت واژه ای است مبهم که ارائه تعریف دقیق از آن دشوار </a:t>
            </a:r>
            <a:r>
              <a:rPr lang="fa-IR" sz="2000" dirty="0" smtClean="0"/>
              <a:t>است . </a:t>
            </a:r>
            <a:r>
              <a:rPr lang="fa-IR" sz="2000" dirty="0"/>
              <a:t>همانند هزاران واژه مهم دیگر که با ارائه تعریف فقط آنها را در یک چهارچوب سلیقه ای محدود می </a:t>
            </a:r>
            <a:r>
              <a:rPr lang="fa-IR" sz="2000" dirty="0" smtClean="0"/>
              <a:t>کنیم . </a:t>
            </a:r>
            <a:r>
              <a:rPr lang="fa-IR" sz="2000" dirty="0"/>
              <a:t>اما بطور کل می توان </a:t>
            </a:r>
            <a:r>
              <a:rPr lang="fa-IR" sz="2000" dirty="0" smtClean="0"/>
              <a:t>گفت : </a:t>
            </a:r>
            <a:r>
              <a:rPr lang="fa-IR" sz="2000" dirty="0"/>
              <a:t>خلاقیت یک فرایند ذهنی </a:t>
            </a:r>
            <a:r>
              <a:rPr lang="fa-IR" sz="2000" dirty="0" smtClean="0"/>
              <a:t>است ، </a:t>
            </a:r>
            <a:r>
              <a:rPr lang="fa-IR" sz="2000" dirty="0"/>
              <a:t>مرکب از قدرت ابتکار و انعطاف پذیری که هدف آن تولید یک محصول </a:t>
            </a:r>
            <a:r>
              <a:rPr lang="fa-IR" sz="2000" dirty="0" smtClean="0"/>
              <a:t>ارزشمند ، </a:t>
            </a:r>
            <a:r>
              <a:rPr lang="fa-IR" sz="2000" dirty="0"/>
              <a:t>کاربردی و نوآورانه </a:t>
            </a:r>
            <a:r>
              <a:rPr lang="fa-IR" sz="2000" dirty="0" smtClean="0"/>
              <a:t>است </a:t>
            </a:r>
            <a:r>
              <a:rPr lang="en-US" sz="2000" dirty="0" smtClean="0"/>
              <a:t>.</a:t>
            </a:r>
            <a:r>
              <a:rPr lang="en-US" sz="2000" dirty="0"/>
              <a:t/>
            </a:r>
            <a:br>
              <a:rPr lang="en-US" sz="2000" dirty="0"/>
            </a:br>
            <a:r>
              <a:rPr lang="fa-IR" sz="2000" dirty="0" smtClean="0"/>
              <a:t>«تافلر</a:t>
            </a:r>
            <a:r>
              <a:rPr lang="fa-IR" sz="2000" dirty="0"/>
              <a:t>» در کتاب موج سوم می </a:t>
            </a:r>
            <a:r>
              <a:rPr lang="fa-IR" sz="2000" dirty="0" smtClean="0"/>
              <a:t>گوید : موج </a:t>
            </a:r>
            <a:r>
              <a:rPr lang="fa-IR" sz="2000" dirty="0"/>
              <a:t>اول دوره کشاورزی است که انسان ها وابسته به زمین </a:t>
            </a:r>
            <a:r>
              <a:rPr lang="fa-IR" sz="2000" dirty="0" smtClean="0"/>
              <a:t>هستند ، </a:t>
            </a:r>
            <a:r>
              <a:rPr lang="fa-IR" sz="2000" dirty="0"/>
              <a:t>در موج دوم انقلاب صنعتی رخ داد و موج سوم عصر فراصنعت و فن آوری اطلاعات است و تنها فکری که در این عصر می تواند کارساز باشد خلاقیت است</a:t>
            </a:r>
            <a:r>
              <a:rPr lang="en-US" sz="2000" dirty="0" smtClean="0"/>
              <a:t>. </a:t>
            </a:r>
            <a:endParaRPr lang="fa-IR" sz="2000" dirty="0" smtClean="0"/>
          </a:p>
          <a:p>
            <a:pPr marL="0" indent="0">
              <a:buNone/>
            </a:pPr>
            <a:r>
              <a:rPr lang="fa-IR" sz="2000" dirty="0"/>
              <a:t>با این وجود در تصور اکثر افراد باور بر این است که با اطلاعات کافی و استدلال و تجزیه و تحلیل ماهرانه که می توان به تجربه تعبیر </a:t>
            </a:r>
            <a:r>
              <a:rPr lang="fa-IR" sz="2000" dirty="0" smtClean="0"/>
              <a:t>کرد ، </a:t>
            </a:r>
            <a:r>
              <a:rPr lang="fa-IR" sz="2000" dirty="0"/>
              <a:t>رسیدن به هدف نهایی دست یافتنی است و افراد با یک دید عامیانه در مورد خلاقیت استفاده از آن را در تمام عرصه های زندگی محدود به عده ای خاص که بطور ذاتی خلاق </a:t>
            </a:r>
            <a:r>
              <a:rPr lang="fa-IR" sz="2000" dirty="0" smtClean="0"/>
              <a:t>هستند ، </a:t>
            </a:r>
            <a:r>
              <a:rPr lang="fa-IR" sz="2000" dirty="0"/>
              <a:t>می </a:t>
            </a:r>
            <a:r>
              <a:rPr lang="fa-IR" sz="2000" dirty="0" smtClean="0"/>
              <a:t>دانند . </a:t>
            </a:r>
            <a:r>
              <a:rPr lang="fa-IR" sz="2000" dirty="0"/>
              <a:t>اما امروزه دانشمندان در عین اعتقاد به فطری بودن این فرآیند بحث آموزش خلاقیت را ارجح تر دانسته و آموزش شیوه های خلاقیت و همچنین بررسی خصوصیات افراد خلاق را فراهم کننده ظهور این فرایند حیاتی می </a:t>
            </a:r>
            <a:r>
              <a:rPr lang="fa-IR" sz="2000" dirty="0" smtClean="0"/>
              <a:t>دانند .</a:t>
            </a:r>
            <a:r>
              <a:rPr lang="en-US" sz="2000" dirty="0"/>
              <a:t/>
            </a:r>
            <a:br>
              <a:rPr lang="en-US" sz="2000" dirty="0"/>
            </a:br>
            <a:endParaRPr lang="fa-IR" sz="2000" dirty="0" smtClean="0"/>
          </a:p>
        </p:txBody>
      </p:sp>
    </p:spTree>
    <p:extLst>
      <p:ext uri="{BB962C8B-B14F-4D97-AF65-F5344CB8AC3E}">
        <p14:creationId xmlns:p14="http://schemas.microsoft.com/office/powerpoint/2010/main" val="377536457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95300" y="457200"/>
            <a:ext cx="7842250" cy="6019800"/>
          </a:xfrm>
          <a:prstGeom prst="rect">
            <a:avLst/>
          </a:prstGeom>
        </p:spPr>
        <p:txBody>
          <a:bodyPr>
            <a:no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nSpc>
                <a:spcPct val="110000"/>
              </a:lnSpc>
              <a:buNone/>
            </a:pPr>
            <a:r>
              <a:rPr lang="fa-IR" sz="2000" dirty="0">
                <a:cs typeface="B Bardiya" pitchFamily="2" charset="-78"/>
              </a:rPr>
              <a:t>در مقدمه </a:t>
            </a:r>
            <a:r>
              <a:rPr lang="fa-IR" sz="2000" dirty="0" smtClean="0">
                <a:cs typeface="B Bardiya" pitchFamily="2" charset="-78"/>
              </a:rPr>
              <a:t>بحث ، </a:t>
            </a:r>
            <a:r>
              <a:rPr lang="fa-IR" sz="2000" dirty="0">
                <a:cs typeface="B Bardiya" pitchFamily="2" charset="-78"/>
              </a:rPr>
              <a:t>خلاقیت را به فرایند ذهنی تعریف </a:t>
            </a:r>
            <a:r>
              <a:rPr lang="fa-IR" sz="2000" dirty="0" smtClean="0">
                <a:cs typeface="B Bardiya" pitchFamily="2" charset="-78"/>
              </a:rPr>
              <a:t>کردیم . </a:t>
            </a:r>
            <a:r>
              <a:rPr lang="fa-IR" sz="2000" dirty="0">
                <a:cs typeface="B Bardiya" pitchFamily="2" charset="-78"/>
              </a:rPr>
              <a:t>این فرایند در ذهن یک معمار خلاق ضرورتاً دارای دو پیش نیاز خواهد </a:t>
            </a:r>
            <a:r>
              <a:rPr lang="fa-IR" sz="2000" dirty="0" smtClean="0">
                <a:cs typeface="B Bardiya" pitchFamily="2" charset="-78"/>
              </a:rPr>
              <a:t>بود . </a:t>
            </a:r>
            <a:r>
              <a:rPr lang="fa-IR" sz="2000" dirty="0">
                <a:cs typeface="B Bardiya" pitchFamily="2" charset="-78"/>
              </a:rPr>
              <a:t>اول تخیل و بعد </a:t>
            </a:r>
            <a:r>
              <a:rPr lang="fa-IR" sz="2000" dirty="0" smtClean="0">
                <a:cs typeface="B Bardiya" pitchFamily="2" charset="-78"/>
              </a:rPr>
              <a:t>تصور . </a:t>
            </a:r>
            <a:r>
              <a:rPr lang="fa-IR" sz="2000" dirty="0">
                <a:cs typeface="B Bardiya" pitchFamily="2" charset="-78"/>
              </a:rPr>
              <a:t>تخیل همان تصاویر و اوهامی است که معمار آزادانه و بدون قید و بند در ذهن خود برای خلق یک اثر معمارانه می </a:t>
            </a:r>
            <a:r>
              <a:rPr lang="fa-IR" sz="2000" dirty="0" smtClean="0">
                <a:cs typeface="B Bardiya" pitchFamily="2" charset="-78"/>
              </a:rPr>
              <a:t>پروراند . </a:t>
            </a:r>
            <a:r>
              <a:rPr lang="fa-IR" sz="2000" dirty="0">
                <a:cs typeface="B Bardiya" pitchFamily="2" charset="-78"/>
              </a:rPr>
              <a:t>این تخیل به دلیل آزادی و رهایی </a:t>
            </a:r>
            <a:r>
              <a:rPr lang="fa-IR" sz="2000" dirty="0" smtClean="0">
                <a:cs typeface="B Bardiya" pitchFamily="2" charset="-78"/>
              </a:rPr>
              <a:t>زیاد ، </a:t>
            </a:r>
            <a:r>
              <a:rPr lang="fa-IR" sz="2000" dirty="0">
                <a:cs typeface="B Bardiya" pitchFamily="2" charset="-78"/>
              </a:rPr>
              <a:t>مقدمه مناسب خلاقیت معمارانه </a:t>
            </a:r>
            <a:r>
              <a:rPr lang="fa-IR" sz="2000" dirty="0" smtClean="0">
                <a:cs typeface="B Bardiya" pitchFamily="2" charset="-78"/>
              </a:rPr>
              <a:t>است . </a:t>
            </a:r>
            <a:r>
              <a:rPr lang="fa-IR" sz="2000" dirty="0">
                <a:cs typeface="B Bardiya" pitchFamily="2" charset="-78"/>
              </a:rPr>
              <a:t>بدین ترتیب که معمار می تواند در تخیل خود هزاران اثر معماری را که اولین بار به ذهن خود او خطور کرده </a:t>
            </a:r>
            <a:r>
              <a:rPr lang="fa-IR" sz="2000" dirty="0" smtClean="0">
                <a:cs typeface="B Bardiya" pitchFamily="2" charset="-78"/>
              </a:rPr>
              <a:t>است ، </a:t>
            </a:r>
            <a:r>
              <a:rPr lang="fa-IR" sz="2000" dirty="0">
                <a:cs typeface="B Bardiya" pitchFamily="2" charset="-78"/>
              </a:rPr>
              <a:t>پدید </a:t>
            </a:r>
            <a:r>
              <a:rPr lang="fa-IR" sz="2000" dirty="0" smtClean="0">
                <a:cs typeface="B Bardiya" pitchFamily="2" charset="-78"/>
              </a:rPr>
              <a:t>آورد . </a:t>
            </a:r>
            <a:r>
              <a:rPr lang="fa-IR" sz="2000" dirty="0">
                <a:cs typeface="B Bardiya" pitchFamily="2" charset="-78"/>
              </a:rPr>
              <a:t>اما تصورمعماری به مثابه تصاویر ذهنی است که معمار با راهنمایی استادش از یک اثر معماری که تا بحال ممکن است اصلاً ندیده باشد ولی آن اثر در واقعیت وجود </a:t>
            </a:r>
            <a:r>
              <a:rPr lang="fa-IR" sz="2000" dirty="0" smtClean="0">
                <a:cs typeface="B Bardiya" pitchFamily="2" charset="-78"/>
              </a:rPr>
              <a:t>دارد ، </a:t>
            </a:r>
            <a:r>
              <a:rPr lang="fa-IR" sz="2000" dirty="0">
                <a:cs typeface="B Bardiya" pitchFamily="2" charset="-78"/>
              </a:rPr>
              <a:t>ساخته می </a:t>
            </a:r>
            <a:r>
              <a:rPr lang="fa-IR" sz="2000" dirty="0" smtClean="0">
                <a:cs typeface="B Bardiya" pitchFamily="2" charset="-78"/>
              </a:rPr>
              <a:t>شود . </a:t>
            </a:r>
          </a:p>
          <a:p>
            <a:pPr marL="0" indent="0">
              <a:lnSpc>
                <a:spcPct val="110000"/>
              </a:lnSpc>
              <a:buNone/>
            </a:pPr>
            <a:r>
              <a:rPr lang="fa-IR" sz="2000" dirty="0">
                <a:cs typeface="B Bardiya" pitchFamily="2" charset="-78"/>
              </a:rPr>
              <a:t>حال معمار برای تبدیل تخیلات خود به واقعیت باید با استفاده از تصورات خود از یک اثر معماری که اکتسابی بدست آمده </a:t>
            </a:r>
            <a:r>
              <a:rPr lang="fa-IR" sz="2000" dirty="0" smtClean="0">
                <a:cs typeface="B Bardiya" pitchFamily="2" charset="-78"/>
              </a:rPr>
              <a:t>است ، </a:t>
            </a:r>
            <a:r>
              <a:rPr lang="fa-IR" sz="2000" dirty="0">
                <a:cs typeface="B Bardiya" pitchFamily="2" charset="-78"/>
              </a:rPr>
              <a:t>آن تخیلات را به جهان واقعیت وارد </a:t>
            </a:r>
            <a:r>
              <a:rPr lang="fa-IR" sz="2000" dirty="0" smtClean="0">
                <a:cs typeface="B Bardiya" pitchFamily="2" charset="-78"/>
              </a:rPr>
              <a:t>کند . </a:t>
            </a:r>
            <a:r>
              <a:rPr lang="fa-IR" sz="2000" dirty="0">
                <a:cs typeface="B Bardiya" pitchFamily="2" charset="-78"/>
              </a:rPr>
              <a:t>بطور کل «تخیل عامل تسریع کننده تصور است در حالی که تصور صافی است که تخیل برای پیوستن به واقعیت باید از آن </a:t>
            </a:r>
            <a:r>
              <a:rPr lang="fa-IR" sz="2000" dirty="0" smtClean="0">
                <a:cs typeface="B Bardiya" pitchFamily="2" charset="-78"/>
              </a:rPr>
              <a:t>بگذرد .</a:t>
            </a:r>
          </a:p>
          <a:p>
            <a:pPr marL="0" indent="0">
              <a:lnSpc>
                <a:spcPct val="110000"/>
              </a:lnSpc>
              <a:buNone/>
            </a:pPr>
            <a:r>
              <a:rPr lang="fa-IR" sz="2000" dirty="0">
                <a:cs typeface="B Bardiya" pitchFamily="2" charset="-78"/>
              </a:rPr>
              <a:t>با داشتن این دو پیش شرط، معماری خلاق و بطور کل، فرایند خلاقیت به عینیت می رسد. در تولید این فرایند ویژگی افراد بسیار تأثیر گذار است. به عقیده «تورنس» که شصت سال در زمینه خلاقیت کار کرده است، شانزده ویژگی را بررسی کرده که مهم ترین آنها که مورد اتفاق اکثر صاحب نظران </a:t>
            </a:r>
            <a:r>
              <a:rPr lang="fa-IR" sz="2000" dirty="0" smtClean="0">
                <a:cs typeface="B Bardiya" pitchFamily="2" charset="-78"/>
              </a:rPr>
              <a:t>است، شامل</a:t>
            </a:r>
            <a:r>
              <a:rPr lang="en-US" sz="2000" dirty="0" smtClean="0">
                <a:cs typeface="B Bardiya" pitchFamily="2" charset="-78"/>
              </a:rPr>
              <a:t>:</a:t>
            </a:r>
            <a:endParaRPr lang="fa-IR" sz="2000" dirty="0" smtClean="0">
              <a:cs typeface="B Bardiya" pitchFamily="2" charset="-78"/>
            </a:endParaRPr>
          </a:p>
          <a:p>
            <a:pPr marL="0" indent="0">
              <a:lnSpc>
                <a:spcPct val="110000"/>
              </a:lnSpc>
              <a:buNone/>
            </a:pPr>
            <a:r>
              <a:rPr lang="fa-IR" sz="2000" dirty="0">
                <a:cs typeface="B Bardiya" pitchFamily="2" charset="-78"/>
              </a:rPr>
              <a:t>۱</a:t>
            </a:r>
            <a:r>
              <a:rPr lang="en-US" sz="2000" dirty="0">
                <a:cs typeface="B Bardiya" pitchFamily="2" charset="-78"/>
              </a:rPr>
              <a:t>- </a:t>
            </a:r>
            <a:r>
              <a:rPr lang="fa-IR" sz="2000" dirty="0">
                <a:cs typeface="B Bardiya" pitchFamily="2" charset="-78"/>
              </a:rPr>
              <a:t>سرکشی</a:t>
            </a:r>
            <a:r>
              <a:rPr lang="en-US" sz="2000" dirty="0">
                <a:cs typeface="B Bardiya" pitchFamily="2" charset="-78"/>
              </a:rPr>
              <a:t/>
            </a:r>
            <a:br>
              <a:rPr lang="en-US" sz="2000" dirty="0">
                <a:cs typeface="B Bardiya" pitchFamily="2" charset="-78"/>
              </a:rPr>
            </a:br>
            <a:r>
              <a:rPr lang="fa-IR" sz="2000" dirty="0">
                <a:cs typeface="B Bardiya" pitchFamily="2" charset="-78"/>
              </a:rPr>
              <a:t>۲</a:t>
            </a:r>
            <a:r>
              <a:rPr lang="en-US" sz="2000" dirty="0">
                <a:cs typeface="B Bardiya" pitchFamily="2" charset="-78"/>
              </a:rPr>
              <a:t>- </a:t>
            </a:r>
            <a:r>
              <a:rPr lang="fa-IR" sz="2000" dirty="0">
                <a:cs typeface="B Bardiya" pitchFamily="2" charset="-78"/>
              </a:rPr>
              <a:t>رهایی (دیوانه وار </a:t>
            </a:r>
            <a:r>
              <a:rPr lang="fa-IR" sz="2000" dirty="0" smtClean="0">
                <a:cs typeface="B Bardiya" pitchFamily="2" charset="-78"/>
              </a:rPr>
              <a:t>بودن</a:t>
            </a:r>
            <a:r>
              <a:rPr lang="en-US" sz="2000" dirty="0" smtClean="0">
                <a:cs typeface="B Bardiya" pitchFamily="2" charset="-78"/>
              </a:rPr>
              <a:t>(</a:t>
            </a:r>
            <a:r>
              <a:rPr lang="en-US" sz="2000" dirty="0">
                <a:cs typeface="B Bardiya" pitchFamily="2" charset="-78"/>
              </a:rPr>
              <a:t/>
            </a:r>
            <a:br>
              <a:rPr lang="en-US" sz="2000" dirty="0">
                <a:cs typeface="B Bardiya" pitchFamily="2" charset="-78"/>
              </a:rPr>
            </a:br>
            <a:endParaRPr lang="en-US" sz="2000" dirty="0" smtClean="0">
              <a:cs typeface="B Bardiya" pitchFamily="2" charset="-78"/>
            </a:endParaRPr>
          </a:p>
        </p:txBody>
      </p:sp>
    </p:spTree>
    <p:extLst>
      <p:ext uri="{BB962C8B-B14F-4D97-AF65-F5344CB8AC3E}">
        <p14:creationId xmlns:p14="http://schemas.microsoft.com/office/powerpoint/2010/main" val="63235019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95300" y="457200"/>
            <a:ext cx="7842250" cy="6019800"/>
          </a:xfrm>
          <a:prstGeom prst="rect">
            <a:avLst/>
          </a:prstGeom>
        </p:spPr>
        <p:txBody>
          <a:bodyPr>
            <a:no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nSpc>
                <a:spcPct val="110000"/>
              </a:lnSpc>
              <a:buNone/>
            </a:pPr>
            <a:r>
              <a:rPr lang="fa-IR" sz="2000" dirty="0">
                <a:cs typeface="B Bardiya" pitchFamily="2" charset="-78"/>
              </a:rPr>
              <a:t>۳</a:t>
            </a:r>
            <a:r>
              <a:rPr lang="en-US" sz="2000" dirty="0">
                <a:cs typeface="B Bardiya" pitchFamily="2" charset="-78"/>
              </a:rPr>
              <a:t>- </a:t>
            </a:r>
            <a:r>
              <a:rPr lang="fa-IR" sz="2000" dirty="0">
                <a:cs typeface="B Bardiya" pitchFamily="2" charset="-78"/>
              </a:rPr>
              <a:t>شوخ طبعی (داشتن تفکرات فانتزی</a:t>
            </a:r>
            <a:r>
              <a:rPr lang="en-US" sz="2000" dirty="0">
                <a:cs typeface="B Bardiya" pitchFamily="2" charset="-78"/>
              </a:rPr>
              <a:t>(</a:t>
            </a:r>
            <a:br>
              <a:rPr lang="en-US" sz="2000" dirty="0">
                <a:cs typeface="B Bardiya" pitchFamily="2" charset="-78"/>
              </a:rPr>
            </a:br>
            <a:r>
              <a:rPr lang="fa-IR" sz="2000" dirty="0">
                <a:cs typeface="B Bardiya" pitchFamily="2" charset="-78"/>
              </a:rPr>
              <a:t>۴</a:t>
            </a:r>
            <a:r>
              <a:rPr lang="en-US" sz="2000" dirty="0">
                <a:cs typeface="B Bardiya" pitchFamily="2" charset="-78"/>
              </a:rPr>
              <a:t>- </a:t>
            </a:r>
            <a:r>
              <a:rPr lang="fa-IR" sz="2000" dirty="0">
                <a:cs typeface="B Bardiya" pitchFamily="2" charset="-78"/>
              </a:rPr>
              <a:t>گریز اندیشی که از تمام موارد مهم تر </a:t>
            </a:r>
            <a:r>
              <a:rPr lang="fa-IR" sz="2000" dirty="0" smtClean="0">
                <a:cs typeface="B Bardiya" pitchFamily="2" charset="-78"/>
              </a:rPr>
              <a:t>است</a:t>
            </a:r>
          </a:p>
          <a:p>
            <a:pPr marL="0" indent="0">
              <a:lnSpc>
                <a:spcPct val="110000"/>
              </a:lnSpc>
              <a:buNone/>
            </a:pPr>
            <a:r>
              <a:rPr lang="fa-IR" sz="2000" dirty="0"/>
              <a:t>۱</a:t>
            </a:r>
            <a:r>
              <a:rPr lang="en-US" sz="2000" dirty="0"/>
              <a:t>- </a:t>
            </a:r>
            <a:r>
              <a:rPr lang="fa-IR" sz="2000" dirty="0"/>
              <a:t>سرکشی</a:t>
            </a:r>
            <a:r>
              <a:rPr lang="en-US" sz="2000" dirty="0"/>
              <a:t/>
            </a:r>
            <a:br>
              <a:rPr lang="en-US" sz="2000" dirty="0"/>
            </a:br>
            <a:r>
              <a:rPr lang="fa-IR" sz="2000" dirty="0" smtClean="0"/>
              <a:t>بررسی </a:t>
            </a:r>
            <a:r>
              <a:rPr lang="fa-IR" sz="2000" dirty="0"/>
              <a:t>ها نشان داده است که افراد سرکش نسبت به افراد آرام و منضبط از سطح بالاتری از خلاقیت </a:t>
            </a:r>
            <a:r>
              <a:rPr lang="fa-IR" sz="2000" dirty="0" smtClean="0"/>
              <a:t>برخوردارند . </a:t>
            </a:r>
            <a:r>
              <a:rPr lang="fa-IR" sz="2000" dirty="0"/>
              <a:t>بطور </a:t>
            </a:r>
            <a:r>
              <a:rPr lang="fa-IR" sz="2000" dirty="0" smtClean="0"/>
              <a:t>مثال : </a:t>
            </a:r>
            <a:r>
              <a:rPr lang="fa-IR" sz="2000" dirty="0"/>
              <a:t>در یک کلاس درس افراد باهوش و درس خوان به دلیل پایبندی زیاد به ارزش های کلاس و معلم بیشتر دچار تکرار و عادت زدگی می شوند</a:t>
            </a:r>
            <a:r>
              <a:rPr lang="en-US" sz="2000" dirty="0" smtClean="0"/>
              <a:t>. </a:t>
            </a:r>
            <a:r>
              <a:rPr lang="en-US" sz="2000" dirty="0"/>
              <a:t/>
            </a:r>
            <a:br>
              <a:rPr lang="en-US" sz="2000" dirty="0"/>
            </a:br>
            <a:r>
              <a:rPr lang="fa-IR" sz="2000" dirty="0"/>
              <a:t>اما افراد سرکش می دانند برای مطرح کردن خود در کلاس باید دست به ابتکار و نوآوری بزنند و کمتر عادت رویه حاکم بر کلاس را می پذیرند که این سبب بروز فکر خلاق می </a:t>
            </a:r>
            <a:r>
              <a:rPr lang="fa-IR" sz="2000" dirty="0" smtClean="0"/>
              <a:t>شود . </a:t>
            </a:r>
            <a:r>
              <a:rPr lang="fa-IR" sz="2000" dirty="0"/>
              <a:t>همین مثال ویژگی دوم یعنی شوخ طبعی و تفکرات فانتزی را در بر می گیرد</a:t>
            </a:r>
            <a:r>
              <a:rPr lang="en-US" sz="2000" dirty="0" smtClean="0"/>
              <a:t>. </a:t>
            </a:r>
            <a:r>
              <a:rPr lang="en-US" sz="2000" dirty="0"/>
              <a:t/>
            </a:r>
            <a:br>
              <a:rPr lang="en-US" sz="2000" dirty="0"/>
            </a:br>
            <a:r>
              <a:rPr lang="fa-IR" sz="2000" dirty="0"/>
              <a:t>این افراد با حرکت بر خلاف فکر عادت زده دیگر بچه ها باعث تولید یک نوع تفکر فانتزی می شوند که در ظاهربه آنان شوخ طبع اما با هدایت ان به تولید تفکراتی خلاقانه می </a:t>
            </a:r>
            <a:r>
              <a:rPr lang="fa-IR" sz="2000" dirty="0" smtClean="0"/>
              <a:t>انجامد . </a:t>
            </a:r>
          </a:p>
          <a:p>
            <a:pPr marL="0" indent="0">
              <a:lnSpc>
                <a:spcPct val="110000"/>
              </a:lnSpc>
              <a:buNone/>
            </a:pPr>
            <a:r>
              <a:rPr lang="fa-IR" sz="2000" dirty="0" smtClean="0"/>
              <a:t>۲</a:t>
            </a:r>
            <a:r>
              <a:rPr lang="en-US" sz="2000" dirty="0"/>
              <a:t>- </a:t>
            </a:r>
            <a:r>
              <a:rPr lang="fa-IR" sz="2000" dirty="0"/>
              <a:t>رهایی</a:t>
            </a:r>
            <a:r>
              <a:rPr lang="en-US" sz="2000" dirty="0"/>
              <a:t/>
            </a:r>
            <a:br>
              <a:rPr lang="en-US" sz="2000" dirty="0"/>
            </a:br>
            <a:r>
              <a:rPr lang="fa-IR" sz="2000" dirty="0"/>
              <a:t>ویژگی رها فکر کردن و دیوانه وار بودن برای ما معماران کاملاً آشنا است که از </a:t>
            </a:r>
            <a:r>
              <a:rPr lang="fa-IR" sz="2000" dirty="0" smtClean="0"/>
              <a:t>آن</a:t>
            </a:r>
            <a:r>
              <a:rPr lang="fa-IR" sz="2000" dirty="0"/>
              <a:t> </a:t>
            </a:r>
            <a:r>
              <a:rPr lang="fa-IR" sz="2000" dirty="0" smtClean="0"/>
              <a:t>می </a:t>
            </a:r>
            <a:r>
              <a:rPr lang="fa-IR" sz="2000" dirty="0"/>
              <a:t>توان به تفکرات خلاقانه در آثار معماری «دیکانستراکشن» اشاره </a:t>
            </a:r>
            <a:r>
              <a:rPr lang="fa-IR" sz="2000" dirty="0" smtClean="0"/>
              <a:t>کرد </a:t>
            </a:r>
            <a:r>
              <a:rPr lang="en-US" sz="2000" dirty="0" smtClean="0"/>
              <a:t>.</a:t>
            </a:r>
            <a:r>
              <a:rPr lang="en-US" sz="2000" dirty="0"/>
              <a:t/>
            </a:r>
            <a:br>
              <a:rPr lang="en-US" sz="2000" dirty="0"/>
            </a:br>
            <a:r>
              <a:rPr lang="fa-IR" sz="2000" dirty="0"/>
              <a:t>۳</a:t>
            </a:r>
            <a:r>
              <a:rPr lang="en-US" sz="2000" dirty="0"/>
              <a:t>- </a:t>
            </a:r>
            <a:r>
              <a:rPr lang="fa-IR" sz="2000" dirty="0"/>
              <a:t>گریز اندیشی</a:t>
            </a:r>
            <a:r>
              <a:rPr lang="en-US" sz="2000" dirty="0"/>
              <a:t/>
            </a:r>
            <a:br>
              <a:rPr lang="en-US" sz="2000" dirty="0"/>
            </a:br>
            <a:r>
              <a:rPr lang="fa-IR" sz="2000" dirty="0"/>
              <a:t>این ویژگی سبب شده فرد برای حل مسائل از راه های مختلف و راه حلهای نو </a:t>
            </a:r>
            <a:r>
              <a:rPr lang="fa-IR" sz="2000" dirty="0" smtClean="0"/>
              <a:t>آورانه</a:t>
            </a:r>
            <a:r>
              <a:rPr lang="fa-IR" sz="2000" dirty="0"/>
              <a:t> </a:t>
            </a:r>
            <a:r>
              <a:rPr lang="fa-IR" sz="2000" dirty="0" smtClean="0"/>
              <a:t>استفاده </a:t>
            </a:r>
            <a:r>
              <a:rPr lang="fa-IR" sz="2000" dirty="0"/>
              <a:t>کند و </a:t>
            </a:r>
            <a:r>
              <a:rPr lang="fa-IR" sz="2000" dirty="0" smtClean="0"/>
              <a:t>سعی</a:t>
            </a:r>
            <a:r>
              <a:rPr lang="en-US" sz="2000" dirty="0"/>
              <a:t/>
            </a:r>
            <a:br>
              <a:rPr lang="en-US" sz="2000" dirty="0"/>
            </a:br>
            <a:endParaRPr lang="en-US" sz="2000" dirty="0" smtClean="0">
              <a:cs typeface="B Bardiya" pitchFamily="2" charset="-78"/>
            </a:endParaRPr>
          </a:p>
        </p:txBody>
      </p:sp>
    </p:spTree>
    <p:extLst>
      <p:ext uri="{BB962C8B-B14F-4D97-AF65-F5344CB8AC3E}">
        <p14:creationId xmlns:p14="http://schemas.microsoft.com/office/powerpoint/2010/main" val="81401786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95300" y="457200"/>
            <a:ext cx="7842250" cy="6019800"/>
          </a:xfrm>
          <a:prstGeom prst="rect">
            <a:avLst/>
          </a:prstGeom>
        </p:spPr>
        <p:txBody>
          <a:bodyPr>
            <a:no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nSpc>
                <a:spcPct val="110000"/>
              </a:lnSpc>
              <a:buNone/>
            </a:pPr>
            <a:r>
              <a:rPr lang="fa-IR" sz="2000" dirty="0"/>
              <a:t>نماید همیشه بر خلاف افراد عادت زده مسائل را از راههای غیر معقول خود حل </a:t>
            </a:r>
            <a:r>
              <a:rPr lang="fa-IR" sz="2000" dirty="0" smtClean="0"/>
              <a:t>کند . </a:t>
            </a:r>
            <a:r>
              <a:rPr lang="fa-IR" sz="2000" dirty="0"/>
              <a:t>این تلاش ها مهم ترین زمینه بروز تفکرات خلاق </a:t>
            </a:r>
            <a:r>
              <a:rPr lang="fa-IR" sz="2000" dirty="0" smtClean="0"/>
              <a:t>است </a:t>
            </a:r>
            <a:r>
              <a:rPr lang="en-US" sz="2000" dirty="0" smtClean="0"/>
              <a:t>.</a:t>
            </a:r>
            <a:r>
              <a:rPr lang="en-US" sz="2000" dirty="0"/>
              <a:t/>
            </a:r>
            <a:br>
              <a:rPr lang="en-US" sz="2000" dirty="0"/>
            </a:br>
            <a:r>
              <a:rPr lang="fa-IR" sz="2000" dirty="0"/>
              <a:t>با بررسی پیش شرط های خلاقیت و ویژگی افراد خلاق به موانع بروز خلاقیت می </a:t>
            </a:r>
            <a:r>
              <a:rPr lang="fa-IR" sz="2000" dirty="0" smtClean="0"/>
              <a:t>رسیم . </a:t>
            </a:r>
          </a:p>
          <a:p>
            <a:pPr marL="0" indent="0">
              <a:lnSpc>
                <a:spcPct val="110000"/>
              </a:lnSpc>
              <a:buNone/>
            </a:pPr>
            <a:r>
              <a:rPr lang="fa-IR" sz="2000" dirty="0" smtClean="0"/>
              <a:t>به </a:t>
            </a:r>
            <a:r>
              <a:rPr lang="fa-IR" sz="2000" dirty="0"/>
              <a:t>قول ژان </a:t>
            </a:r>
            <a:r>
              <a:rPr lang="fa-IR" sz="2000" dirty="0" smtClean="0"/>
              <a:t>پیاژه : « خلاقیت ، </a:t>
            </a:r>
            <a:r>
              <a:rPr lang="fa-IR" sz="2000" dirty="0"/>
              <a:t>حفظ قسمتی از دوران کودکی </a:t>
            </a:r>
            <a:r>
              <a:rPr lang="fa-IR" sz="2000" dirty="0" smtClean="0"/>
              <a:t>است .» </a:t>
            </a:r>
          </a:p>
          <a:p>
            <a:pPr marL="0" indent="0">
              <a:lnSpc>
                <a:spcPct val="110000"/>
              </a:lnSpc>
              <a:buNone/>
            </a:pPr>
            <a:r>
              <a:rPr lang="fa-IR" sz="2000" dirty="0" smtClean="0"/>
              <a:t>به </a:t>
            </a:r>
            <a:r>
              <a:rPr lang="fa-IR" sz="2000" dirty="0"/>
              <a:t>نظر </a:t>
            </a:r>
            <a:r>
              <a:rPr lang="fa-IR" sz="2000" dirty="0" smtClean="0"/>
              <a:t>من ، « پیاژه » </a:t>
            </a:r>
            <a:r>
              <a:rPr lang="fa-IR" sz="2000" dirty="0"/>
              <a:t>تفکرات یک کودک را از آن جنبه خلاقانه می داند که کودک برای بدست آوردن راه حل </a:t>
            </a:r>
            <a:r>
              <a:rPr lang="fa-IR" sz="2000" dirty="0" smtClean="0"/>
              <a:t>مسائلش ، </a:t>
            </a:r>
            <a:r>
              <a:rPr lang="fa-IR" sz="2000" dirty="0"/>
              <a:t>نه تجربه دارد و نه اطلاعات زیاد و این سبب می شود مسائل را از راههای خلاقانه ای برای خود حل </a:t>
            </a:r>
            <a:r>
              <a:rPr lang="fa-IR" sz="2000" dirty="0" smtClean="0"/>
              <a:t>کند . </a:t>
            </a:r>
            <a:r>
              <a:rPr lang="fa-IR" sz="2000" dirty="0"/>
              <a:t>این دو از نظر محققان نیز مانع مهم خلاقیت افراد هستند</a:t>
            </a:r>
            <a:r>
              <a:rPr lang="en-US" sz="2000" dirty="0" smtClean="0"/>
              <a:t>: </a:t>
            </a:r>
            <a:r>
              <a:rPr lang="en-US" sz="2000" dirty="0"/>
              <a:t/>
            </a:r>
            <a:br>
              <a:rPr lang="en-US" sz="2000" dirty="0"/>
            </a:br>
            <a:r>
              <a:rPr lang="fa-IR" sz="2000" dirty="0"/>
              <a:t>۱</a:t>
            </a:r>
            <a:r>
              <a:rPr lang="en-US" sz="2000" dirty="0"/>
              <a:t>- </a:t>
            </a:r>
            <a:r>
              <a:rPr lang="fa-IR" sz="2000" dirty="0"/>
              <a:t>اطلاعات زیاد</a:t>
            </a:r>
            <a:r>
              <a:rPr lang="en-US" sz="2000" dirty="0" smtClean="0"/>
              <a:t>: </a:t>
            </a:r>
            <a:r>
              <a:rPr lang="en-US" sz="2000" dirty="0"/>
              <a:t/>
            </a:r>
            <a:br>
              <a:rPr lang="en-US" sz="2000" dirty="0"/>
            </a:br>
            <a:r>
              <a:rPr lang="fa-IR" sz="2000" dirty="0"/>
              <a:t>اطلاعات </a:t>
            </a:r>
            <a:r>
              <a:rPr lang="fa-IR" sz="2000" dirty="0" smtClean="0"/>
              <a:t>زیاد ، </a:t>
            </a:r>
            <a:r>
              <a:rPr lang="fa-IR" sz="2000" dirty="0"/>
              <a:t>باعث شده فرد با اتکا به انبوه </a:t>
            </a:r>
            <a:r>
              <a:rPr lang="fa-IR" sz="2000" dirty="0" smtClean="0"/>
              <a:t>اطلاعات ، </a:t>
            </a:r>
            <a:r>
              <a:rPr lang="fa-IR" sz="2000" dirty="0"/>
              <a:t>مسئله را حل و به فکر راههای دیگری </a:t>
            </a:r>
            <a:r>
              <a:rPr lang="fa-IR" sz="2000" dirty="0" smtClean="0"/>
              <a:t>نیفتد . مثال : </a:t>
            </a:r>
            <a:r>
              <a:rPr lang="fa-IR" sz="2000" dirty="0"/>
              <a:t>اطلاعات می </a:t>
            </a:r>
            <a:r>
              <a:rPr lang="fa-IR" sz="2000" dirty="0" smtClean="0"/>
              <a:t>گوید : </a:t>
            </a:r>
            <a:r>
              <a:rPr lang="fa-IR" sz="2000" dirty="0"/>
              <a:t>دو زاویه قائم یک مربع تولید می </a:t>
            </a:r>
            <a:r>
              <a:rPr lang="fa-IR" sz="2000" dirty="0" smtClean="0"/>
              <a:t>کند </a:t>
            </a:r>
            <a:r>
              <a:rPr lang="en-US" sz="2000" dirty="0" smtClean="0"/>
              <a:t>.</a:t>
            </a:r>
            <a:r>
              <a:rPr lang="en-US" sz="2000" dirty="0"/>
              <a:t/>
            </a:r>
            <a:br>
              <a:rPr lang="en-US" sz="2000" dirty="0"/>
            </a:br>
            <a:r>
              <a:rPr lang="fa-IR" sz="2000" dirty="0"/>
              <a:t>فرد </a:t>
            </a:r>
            <a:r>
              <a:rPr lang="fa-IR" sz="2000" dirty="0" smtClean="0"/>
              <a:t>عادی : </a:t>
            </a:r>
            <a:r>
              <a:rPr lang="fa-IR" sz="2000" dirty="0"/>
              <a:t>با دو زاویه قائم همیشه مربع می </a:t>
            </a:r>
            <a:r>
              <a:rPr lang="fa-IR" sz="2000" dirty="0" smtClean="0"/>
              <a:t>سازد </a:t>
            </a:r>
            <a:r>
              <a:rPr lang="en-US" sz="2000" dirty="0" smtClean="0"/>
              <a:t>.</a:t>
            </a:r>
            <a:r>
              <a:rPr lang="en-US" sz="2000" dirty="0"/>
              <a:t/>
            </a:r>
            <a:br>
              <a:rPr lang="en-US" sz="2000" dirty="0"/>
            </a:br>
            <a:r>
              <a:rPr lang="fa-IR" sz="2000" dirty="0"/>
              <a:t>فرد </a:t>
            </a:r>
            <a:r>
              <a:rPr lang="fa-IR" sz="2000" dirty="0" smtClean="0"/>
              <a:t>خلاق : </a:t>
            </a:r>
            <a:r>
              <a:rPr lang="fa-IR" sz="2000" dirty="0"/>
              <a:t>با دو زاویه قائم گاهی مربع و یا می تواند زاویه ۱۸۰درجه بسازد</a:t>
            </a:r>
            <a:r>
              <a:rPr lang="en-US" sz="2000" dirty="0" smtClean="0"/>
              <a:t>. </a:t>
            </a:r>
            <a:r>
              <a:rPr lang="en-US" sz="2000" dirty="0"/>
              <a:t/>
            </a:r>
            <a:br>
              <a:rPr lang="en-US" sz="2000" dirty="0"/>
            </a:br>
            <a:r>
              <a:rPr lang="fa-IR" sz="2000" dirty="0"/>
              <a:t>۲</a:t>
            </a:r>
            <a:r>
              <a:rPr lang="en-US" sz="2000" dirty="0"/>
              <a:t>- </a:t>
            </a:r>
            <a:r>
              <a:rPr lang="fa-IR" sz="2000" dirty="0" smtClean="0"/>
              <a:t>تجربه </a:t>
            </a:r>
            <a:r>
              <a:rPr lang="en-US" sz="2000" dirty="0" smtClean="0"/>
              <a:t>:</a:t>
            </a:r>
            <a:r>
              <a:rPr lang="en-US" sz="2000" dirty="0"/>
              <a:t/>
            </a:r>
            <a:br>
              <a:rPr lang="en-US" sz="2000" dirty="0"/>
            </a:br>
            <a:r>
              <a:rPr lang="fa-IR" sz="2000" dirty="0"/>
              <a:t>فرد با دیدن نتایج راه حل مسائل دیگران به راه حل مسئله </a:t>
            </a:r>
            <a:r>
              <a:rPr lang="fa-IR" sz="2000" dirty="0" smtClean="0"/>
              <a:t>خود ، </a:t>
            </a:r>
            <a:r>
              <a:rPr lang="fa-IR" sz="2000" dirty="0"/>
              <a:t>بدون تفکری خلاقانه می </a:t>
            </a:r>
            <a:r>
              <a:rPr lang="fa-IR" sz="2000" dirty="0" smtClean="0"/>
              <a:t>رسد . </a:t>
            </a:r>
          </a:p>
          <a:p>
            <a:pPr marL="0" indent="0">
              <a:lnSpc>
                <a:spcPct val="110000"/>
              </a:lnSpc>
              <a:buNone/>
            </a:pPr>
            <a:r>
              <a:rPr lang="fa-IR" sz="2000" dirty="0" smtClean="0"/>
              <a:t>تجربه </a:t>
            </a:r>
            <a:r>
              <a:rPr lang="fa-IR" sz="2000" dirty="0"/>
              <a:t>دیگران</a:t>
            </a:r>
            <a:r>
              <a:rPr lang="fa-IR" sz="2000" dirty="0" smtClean="0"/>
              <a:t>—— </a:t>
            </a:r>
            <a:r>
              <a:rPr lang="fa-IR" sz="2000" dirty="0"/>
              <a:t>تولید بیشتر = سود بیشتر</a:t>
            </a:r>
            <a:r>
              <a:rPr lang="en-US" sz="2000" dirty="0"/>
              <a:t/>
            </a:r>
            <a:br>
              <a:rPr lang="en-US" sz="2000" dirty="0"/>
            </a:br>
            <a:r>
              <a:rPr lang="fa-IR" sz="2000" dirty="0"/>
              <a:t>فکر خلاق اقتصادی</a:t>
            </a:r>
            <a:r>
              <a:rPr lang="fa-IR" sz="2000" dirty="0" smtClean="0"/>
              <a:t>—— </a:t>
            </a:r>
            <a:r>
              <a:rPr lang="fa-IR" sz="2000" dirty="0"/>
              <a:t>کیفیت بهتر= سود بیشتر</a:t>
            </a:r>
            <a:r>
              <a:rPr lang="en-US" sz="2000" dirty="0"/>
              <a:t/>
            </a:r>
            <a:br>
              <a:rPr lang="en-US" sz="2000" dirty="0"/>
            </a:br>
            <a:r>
              <a:rPr lang="en-US" sz="2000" dirty="0"/>
              <a:t/>
            </a:r>
            <a:br>
              <a:rPr lang="en-US" sz="2000" dirty="0"/>
            </a:br>
            <a:endParaRPr lang="en-US" sz="2000" dirty="0" smtClean="0">
              <a:cs typeface="B Bardiya" pitchFamily="2" charset="-78"/>
            </a:endParaRPr>
          </a:p>
        </p:txBody>
      </p:sp>
    </p:spTree>
    <p:extLst>
      <p:ext uri="{BB962C8B-B14F-4D97-AF65-F5344CB8AC3E}">
        <p14:creationId xmlns:p14="http://schemas.microsoft.com/office/powerpoint/2010/main" val="94133282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smtClean="0"/>
              <a:t>خلاقیت و ذن</a:t>
            </a:r>
            <a:endParaRPr lang="fa-IR" sz="5400" dirty="0"/>
          </a:p>
        </p:txBody>
      </p:sp>
      <p:sp>
        <p:nvSpPr>
          <p:cNvPr id="3" name="Content Placeholder 2"/>
          <p:cNvSpPr>
            <a:spLocks noGrp="1"/>
          </p:cNvSpPr>
          <p:nvPr>
            <p:ph idx="1"/>
          </p:nvPr>
        </p:nvSpPr>
        <p:spPr/>
        <p:txBody>
          <a:bodyPr>
            <a:normAutofit/>
          </a:bodyPr>
          <a:lstStyle/>
          <a:p>
            <a:pPr marL="0" indent="0" algn="just">
              <a:buNone/>
            </a:pPr>
            <a:r>
              <a:rPr lang="fa-IR" sz="2000" dirty="0" smtClean="0"/>
              <a:t>خلاقیت یعنی آوردن اثر یا ایده ای از دنیای ناشناخته به شناخته . خلاقیت واقعی زمانی میسر می شود که ذهن انسان خاموش گردد و دیگر قادر به دسترسی به تصاویر , صدا و تفکرات قدیمی خود نباشد , چرا که هر چه در ذهن انسان وجود دارد , تکراری است و حاصل تجربه های گذشته مستقیم و غیرمستقیم خود او و هر آنچه که تکراری باشد , خلاقانه و اصیل [ </a:t>
            </a:r>
            <a:r>
              <a:rPr lang="en-US" sz="2000" dirty="0" smtClean="0"/>
              <a:t>original</a:t>
            </a:r>
            <a:r>
              <a:rPr lang="fa-IR" sz="2000" dirty="0" smtClean="0"/>
              <a:t>] نیست , بلکه ترکیبی از داشته های قدیمی ذهن است . اینن گونه آثار اختراع هستند , نه خلاقیت . کلمه </a:t>
            </a:r>
            <a:r>
              <a:rPr lang="en-US" sz="2000" dirty="0" smtClean="0"/>
              <a:t>original </a:t>
            </a:r>
            <a:r>
              <a:rPr lang="fa-IR" sz="2000" dirty="0" smtClean="0"/>
              <a:t> یعنی چیزی یا اثری که از </a:t>
            </a:r>
            <a:r>
              <a:rPr lang="en-US" sz="2000" dirty="0" smtClean="0"/>
              <a:t>origin</a:t>
            </a:r>
            <a:r>
              <a:rPr lang="fa-IR" sz="2000" dirty="0" smtClean="0"/>
              <a:t> یعنی از مبدأ هستی آمده باشد , از خدا و یا روح انسان . نیروی خلاق واقعی از قلب انسان جاری می شود . برای خلق هر اثر جدید و منحصر به فرد , شخص باید از گذشته اش به شکل مطلق جدا شود و آنگاه در سکون و سکوت  مطلق و در زمانی با آرامش و تمرکز  بدون تلاش به حالت خلسه فرو می رود تصویر , صوت و یا بشارتی به دل او خطور کند . این بشارت چیز جدیدی است , عطیه ای است از دنیای ناشناخته به دنیای شناخته , عطیه ای از جانب خداوند به بشریت . فقط و فقط انسانی که سکوت درون را تجربه کرده باشد می تواند پلی باشد برای آوردن ذره ای از ناشناخته به شناخته . اساتید ذن از دیرباز به این امر واقف بوده اند . آنان ذهن بشر را به عنوان مانع و زندانی برای روح می دانند . ذهن , خود واقعی ما نیست . ذهن محصولی از باورها , ارزشها و عادات و تجربه ماست که از طریق پدر و مادر و جامعه به ما تحمیل شده است و مانند قفسی , روح ما را که ذره ای از خداوند است در خود زندانی کرده است . برای رهایی از این قفس باید ذهن را خاموش کرد و با دل , روح یا جان زندگی کرد .  فقط آن وقت است که</a:t>
            </a:r>
            <a:endParaRPr lang="fa-IR" sz="2000" dirty="0"/>
          </a:p>
        </p:txBody>
      </p:sp>
    </p:spTree>
    <p:extLst>
      <p:ext uri="{BB962C8B-B14F-4D97-AF65-F5344CB8AC3E}">
        <p14:creationId xmlns:p14="http://schemas.microsoft.com/office/powerpoint/2010/main" val="360039405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95300" y="457200"/>
            <a:ext cx="7842250" cy="6019800"/>
          </a:xfrm>
          <a:prstGeom prst="rect">
            <a:avLst/>
          </a:prstGeom>
        </p:spPr>
        <p:txBody>
          <a:bodyPr>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just">
              <a:lnSpc>
                <a:spcPct val="110000"/>
              </a:lnSpc>
              <a:buNone/>
            </a:pPr>
            <a:r>
              <a:rPr lang="fa-IR" sz="2000" dirty="0" smtClean="0"/>
              <a:t>می توان جان جانان یا خداوند را در دل احساس کرد . این جاست که می توان رودی شد برای جاری کردن خلاقیت خداوند . ذن , ترکیب زیبایی از بودیسم و تائوئیسم است که تأکید اصلی آن زیستن در لحظه اکنون است و در هر لحظه به یاد خدا بودن . ذهن ما همواره به یاد گذشته است و بار سنگین تاریخ را یدک می کشد و یا به یاد رویاهای آینده است . ولی روح انسان همواره در لحظه مستقر است و زندگی می کند , چرا که واقعیت و قابلیت تجربه و خلق کردن فقط در همین لحظه میسر و ممکن است . گذشته مرده است و آینده سرابی بیش نیست . تنها در همین لحظه است که انسان می تواند بالهای روحش را که عشق و آگاهی هستند باز کند و به سوی خدا پرواز کند . برای ذن , گذشته و آینده وجود ندارد , فقط لحظه اکنون وجود دارد . هر لحظه ابدیت را در درون خود دارد . فقط در خاموشی ذهن است که انسان از گذشته و آینده رها می شود و به زمان حال , به این لحظه , به بودن متمرکز می شود . اساتید ذن معتقدند , زمانی که انسان در سکوت کامل درونی به سر می برد , ذهنش خاموش می گردد و درونش تهی . مثل فلوتی می شود که درونش خالی است و خداوند از درون او ترانه های زیبای هستی , زیبایی و خلاقیت را می سراید . ولی با ذهن پر , دیگر فلوت وجود انسان خالی نیست و پر از افکار گذشتگان , جامعه و تجارب است . هر قدر ذهنمان خالی تر و دلمان تمیزتر باشد , اثرمان جاودانه تر ومعنوی تر است . اکثر بناهای تاریخی که همواره  جاودانه و جذاب  مانده اند , طرحهایی هستند معنوی و </a:t>
            </a:r>
            <a:r>
              <a:rPr lang="en-US" sz="2000" dirty="0" smtClean="0"/>
              <a:t>original</a:t>
            </a:r>
            <a:r>
              <a:rPr lang="fa-IR" sz="2000" dirty="0" smtClean="0"/>
              <a:t> که مستقیما از عمق وجود هستی به دل خالقان این آثار الهام گردیده اند . برای خلاقیت واقعی , باید با خالق واقعی هم نوا شد . بهترین راه سکوت , سکون و آرامش درون است . در آن نزدیکی و در آن خلأ , خداوند از طریق وجودمان اثری را خلق می کند .</a:t>
            </a:r>
            <a:endParaRPr lang="en-US" sz="2000" dirty="0" smtClean="0"/>
          </a:p>
        </p:txBody>
      </p:sp>
    </p:spTree>
    <p:extLst>
      <p:ext uri="{BB962C8B-B14F-4D97-AF65-F5344CB8AC3E}">
        <p14:creationId xmlns:p14="http://schemas.microsoft.com/office/powerpoint/2010/main" val="159224363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8000" dirty="0" smtClean="0"/>
              <a:t>فهرست مطالب</a:t>
            </a:r>
            <a:endParaRPr lang="fa-IR" sz="8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0431120"/>
              </p:ext>
            </p:extLst>
          </p:nvPr>
        </p:nvGraphicFramePr>
        <p:xfrm>
          <a:off x="495300" y="1609416"/>
          <a:ext cx="7842250"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129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95300" y="457200"/>
            <a:ext cx="7842250" cy="6019800"/>
          </a:xfrm>
          <a:prstGeom prst="rect">
            <a:avLst/>
          </a:prstGeom>
        </p:spPr>
        <p:txBody>
          <a:bodyPr>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just">
              <a:lnSpc>
                <a:spcPct val="110000"/>
              </a:lnSpc>
              <a:buNone/>
            </a:pPr>
            <a:r>
              <a:rPr lang="fa-IR" sz="2000" dirty="0" smtClean="0"/>
              <a:t>به یاد داشته باشید که خالق اصلی هیچ اثری شما نیستید , همه چیز از اوست . شما پنجره ای هستید که نور خداوند از طریق شما از دنیای ناشناخته می تابد و متجلی می گردد . </a:t>
            </a:r>
          </a:p>
          <a:p>
            <a:pPr marL="0" indent="0" algn="just">
              <a:lnSpc>
                <a:spcPct val="110000"/>
              </a:lnSpc>
              <a:buNone/>
            </a:pPr>
            <a:r>
              <a:rPr lang="fa-IR" sz="2000" dirty="0" smtClean="0"/>
              <a:t>عرفا بر این حقیقت  وقوف داشته اند و برای همین است که عاشق کل هستی بوده اند , چون همه چیز از خداست و خود خداست .</a:t>
            </a:r>
          </a:p>
          <a:p>
            <a:pPr marL="0" indent="0" algn="just">
              <a:lnSpc>
                <a:spcPct val="110000"/>
              </a:lnSpc>
              <a:buNone/>
            </a:pPr>
            <a:r>
              <a:rPr lang="fa-IR" sz="2000" dirty="0" smtClean="0"/>
              <a:t>عاشقم بر همه عالم که همه عالم از اوست</a:t>
            </a:r>
            <a:endParaRPr lang="en-US" sz="2000" dirty="0" smtClean="0"/>
          </a:p>
        </p:txBody>
      </p:sp>
    </p:spTree>
    <p:extLst>
      <p:ext uri="{BB962C8B-B14F-4D97-AF65-F5344CB8AC3E}">
        <p14:creationId xmlns:p14="http://schemas.microsoft.com/office/powerpoint/2010/main" val="385680872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5300" y="320040"/>
            <a:ext cx="7842250" cy="1143000"/>
          </a:xfrm>
          <a:prstGeom prst="rect">
            <a:avLst/>
          </a:prstGeom>
        </p:spPr>
        <p:txBody>
          <a:bodyPr>
            <a:no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fa-IR" sz="8800" smtClean="0">
                <a:effectLst>
                  <a:outerShdw blurRad="38100" dist="38100" dir="2700000" algn="tl">
                    <a:srgbClr val="000000">
                      <a:alpha val="43137"/>
                    </a:srgbClr>
                  </a:outerShdw>
                </a:effectLst>
              </a:rPr>
              <a:t>بخش چهارم</a:t>
            </a:r>
            <a:endParaRPr lang="fa-IR" sz="8800" dirty="0">
              <a:effectLst>
                <a:outerShdw blurRad="38100" dist="38100" dir="2700000" algn="tl">
                  <a:srgbClr val="000000">
                    <a:alpha val="43137"/>
                  </a:srgbClr>
                </a:outerShdw>
              </a:effectLst>
            </a:endParaRPr>
          </a:p>
        </p:txBody>
      </p:sp>
      <p:sp>
        <p:nvSpPr>
          <p:cNvPr id="3" name="Content Placeholder 2"/>
          <p:cNvSpPr txBox="1">
            <a:spLocks/>
          </p:cNvSpPr>
          <p:nvPr/>
        </p:nvSpPr>
        <p:spPr>
          <a:xfrm>
            <a:off x="495300" y="1609416"/>
            <a:ext cx="7842250" cy="4846320"/>
          </a:xfrm>
          <a:prstGeom prst="rect">
            <a:avLst/>
          </a:prstGeom>
        </p:spPr>
        <p:txBody>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fa-IR" sz="3600" b="1" dirty="0" smtClean="0"/>
              <a:t>بررسی سایت پروژه</a:t>
            </a:r>
          </a:p>
          <a:p>
            <a:pPr marL="0" indent="0">
              <a:buNone/>
            </a:pPr>
            <a:r>
              <a:rPr lang="fa-IR" sz="2800" dirty="0" smtClean="0"/>
              <a:t>                                          معرفی سایت انتخابی</a:t>
            </a:r>
          </a:p>
          <a:p>
            <a:pPr marL="0" indent="0">
              <a:buNone/>
            </a:pPr>
            <a:r>
              <a:rPr lang="fa-IR" sz="2800" dirty="0" smtClean="0"/>
              <a:t>                                          عکس و نقشه هوایی از سایت</a:t>
            </a:r>
          </a:p>
          <a:p>
            <a:pPr marL="0" indent="0">
              <a:buNone/>
            </a:pPr>
            <a:r>
              <a:rPr lang="fa-IR" sz="2800" dirty="0" smtClean="0"/>
              <a:t>                                          علل انتخاب سایت و پتانسیلهای آن</a:t>
            </a:r>
            <a:endParaRPr lang="fa-IR" sz="2400" dirty="0"/>
          </a:p>
        </p:txBody>
      </p:sp>
    </p:spTree>
    <p:extLst>
      <p:ext uri="{BB962C8B-B14F-4D97-AF65-F5344CB8AC3E}">
        <p14:creationId xmlns:p14="http://schemas.microsoft.com/office/powerpoint/2010/main" val="110134190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smtClean="0"/>
              <a:t>معرفی سایت انتخابی</a:t>
            </a:r>
            <a:endParaRPr lang="fa-IR" sz="5400" dirty="0"/>
          </a:p>
        </p:txBody>
      </p:sp>
      <p:sp>
        <p:nvSpPr>
          <p:cNvPr id="3" name="Content Placeholder 2"/>
          <p:cNvSpPr>
            <a:spLocks noGrp="1"/>
          </p:cNvSpPr>
          <p:nvPr>
            <p:ph idx="1"/>
          </p:nvPr>
        </p:nvSpPr>
        <p:spPr/>
        <p:txBody>
          <a:bodyPr>
            <a:normAutofit/>
          </a:bodyPr>
          <a:lstStyle/>
          <a:p>
            <a:pPr marL="0" indent="0">
              <a:buNone/>
            </a:pPr>
            <a:r>
              <a:rPr lang="fa-IR" sz="2000" dirty="0" smtClean="0"/>
              <a:t>سایت پیشنهادی برای مجتمع فرهنگی و هنری که پس از شناسایی و بررسی گزینه های متعدد در سطح شهر , بر اساس معیارهای مکان یابی مجتمع های فرهنگی و هنری انتخاب شده است سایت زمینی است به مساحت تقریبی 36940 مترمربع که در کوی ولی عصر , بین خیابان توانیر جنوبی و خیابان عارف واقع شده است که موقعیت شهری این منطقه برای احداث مجتمع فرهنگی و هنری مناسب می باشد .</a:t>
            </a:r>
            <a:endParaRPr lang="fa-IR" sz="2000" dirty="0"/>
          </a:p>
        </p:txBody>
      </p:sp>
    </p:spTree>
    <p:extLst>
      <p:ext uri="{BB962C8B-B14F-4D97-AF65-F5344CB8AC3E}">
        <p14:creationId xmlns:p14="http://schemas.microsoft.com/office/powerpoint/2010/main" val="290367553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5300" y="320040"/>
            <a:ext cx="7842250" cy="1143000"/>
          </a:xfrm>
          <a:prstGeom prst="rect">
            <a:avLst/>
          </a:prstGeom>
        </p:spPr>
        <p:txBody>
          <a:bodyPr>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r"/>
            <a:r>
              <a:rPr lang="fa-IR" sz="5400" dirty="0" smtClean="0"/>
              <a:t>عکس و نقشه هوایی از سایت</a:t>
            </a:r>
            <a:endParaRPr lang="fa-IR" sz="5400" dirty="0"/>
          </a:p>
        </p:txBody>
      </p:sp>
      <p:pic>
        <p:nvPicPr>
          <p:cNvPr id="1027" name="Picture 3" descr="G:\niusha\niushaa\arch\000payanName\_payanNameh\site\001\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9427" r="34007" b="34857"/>
          <a:stretch/>
        </p:blipFill>
        <p:spPr bwMode="auto">
          <a:xfrm>
            <a:off x="4571999" y="1524001"/>
            <a:ext cx="4114799" cy="3600476"/>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G:\niusha\niushaa\arch\000payanName\_payanNameh\site\001\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19427" r="35044" b="36362"/>
          <a:stretch/>
        </p:blipFill>
        <p:spPr bwMode="auto">
          <a:xfrm>
            <a:off x="152400" y="3048000"/>
            <a:ext cx="4173869" cy="3657600"/>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6660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up)">
                                      <p:cBhvr>
                                        <p:cTn id="12"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smtClean="0"/>
              <a:t>علل انتخاب سایت وپتانسیل های آن</a:t>
            </a:r>
            <a:endParaRPr lang="fa-IR" sz="5400" dirty="0"/>
          </a:p>
        </p:txBody>
      </p:sp>
      <p:sp>
        <p:nvSpPr>
          <p:cNvPr id="3" name="Content Placeholder 2"/>
          <p:cNvSpPr>
            <a:spLocks noGrp="1"/>
          </p:cNvSpPr>
          <p:nvPr>
            <p:ph idx="1"/>
          </p:nvPr>
        </p:nvSpPr>
        <p:spPr/>
        <p:txBody>
          <a:bodyPr>
            <a:normAutofit/>
          </a:bodyPr>
          <a:lstStyle/>
          <a:p>
            <a:pPr marL="0" indent="0">
              <a:buNone/>
            </a:pPr>
            <a:r>
              <a:rPr lang="fa-IR" sz="2000" dirty="0" smtClean="0"/>
              <a:t>از مهم ترین ویژگی ها و پتانسیل های سایت پیشنهادی می توان به موارد زیر اشاره کرد :</a:t>
            </a:r>
          </a:p>
          <a:p>
            <a:r>
              <a:rPr lang="fa-IR" sz="2000" dirty="0" smtClean="0"/>
              <a:t>نزدیکی به مراکز دانشگاهی و پژوهشی از جمله موسسه غیرانتفاعی شمس و دانشگاه سراسری تبریز</a:t>
            </a:r>
          </a:p>
          <a:p>
            <a:r>
              <a:rPr lang="fa-IR" sz="2000" dirty="0" smtClean="0"/>
              <a:t>برخورداری از امکانات و محیط شهری مطلوب</a:t>
            </a:r>
          </a:p>
          <a:p>
            <a:r>
              <a:rPr lang="fa-IR" sz="2000" dirty="0" smtClean="0"/>
              <a:t>نزدیکی به مراکز تفریحی و پارکها ( سینما 22 بهمن و پارک ولی عصر )</a:t>
            </a:r>
          </a:p>
          <a:p>
            <a:r>
              <a:rPr lang="fa-IR" sz="2000" dirty="0" smtClean="0"/>
              <a:t>نزدیکی به مراکز ورزشی ( مجتمع ورزشی آذرآب و برق , پتروشیمی و صدرا )</a:t>
            </a:r>
          </a:p>
          <a:p>
            <a:r>
              <a:rPr lang="fa-IR" sz="2000" dirty="0" smtClean="0"/>
              <a:t>مطلوبیت و کیفیت سیمای اجتماعی محل از نظر بافت شهری پیرامون</a:t>
            </a:r>
          </a:p>
          <a:p>
            <a:r>
              <a:rPr lang="fa-IR" sz="2000" dirty="0" smtClean="0"/>
              <a:t>کیفیت مطلوب دید و منظر</a:t>
            </a:r>
          </a:p>
          <a:p>
            <a:r>
              <a:rPr lang="fa-IR" sz="2000" dirty="0" smtClean="0"/>
              <a:t>قابلیت دسترسی تعداد بسیاری از افراد ساکن در آن محدوده و منطقه را داراست</a:t>
            </a:r>
          </a:p>
          <a:p>
            <a:r>
              <a:rPr lang="fa-IR" sz="2000" dirty="0" smtClean="0"/>
              <a:t>بافت محدوده اطراف سایت از لحاظ فرهنگی و اجتماعی پذیرای کاربری با این موضوع است</a:t>
            </a:r>
            <a:endParaRPr lang="fa-IR" sz="2000" dirty="0"/>
          </a:p>
          <a:p>
            <a:r>
              <a:rPr lang="fa-IR" sz="2000" dirty="0" smtClean="0"/>
              <a:t>امکان دسترسی به این سایت از راهها و مسیرهای مختلف فراهم است</a:t>
            </a:r>
          </a:p>
          <a:p>
            <a:r>
              <a:rPr lang="fa-IR" sz="2000" dirty="0" smtClean="0"/>
              <a:t>سایت از سه سمت , شمالی , شرقی و غربی دارای دسترسی می باشد</a:t>
            </a:r>
          </a:p>
        </p:txBody>
      </p:sp>
    </p:spTree>
    <p:extLst>
      <p:ext uri="{BB962C8B-B14F-4D97-AF65-F5344CB8AC3E}">
        <p14:creationId xmlns:p14="http://schemas.microsoft.com/office/powerpoint/2010/main" val="68353389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8800" dirty="0" smtClean="0">
                <a:effectLst>
                  <a:outerShdw blurRad="38100" dist="38100" dir="2700000" algn="tl">
                    <a:srgbClr val="000000">
                      <a:alpha val="43137"/>
                    </a:srgbClr>
                  </a:outerShdw>
                </a:effectLst>
              </a:rPr>
              <a:t>بخش پنجم</a:t>
            </a:r>
            <a:endParaRPr lang="fa-IR" sz="8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fa-IR" sz="3600" b="1" dirty="0" smtClean="0"/>
              <a:t>برنامه فیزیکی</a:t>
            </a:r>
            <a:endParaRPr lang="fa-IR" b="1" dirty="0"/>
          </a:p>
        </p:txBody>
      </p:sp>
    </p:spTree>
    <p:extLst>
      <p:ext uri="{BB962C8B-B14F-4D97-AF65-F5344CB8AC3E}">
        <p14:creationId xmlns:p14="http://schemas.microsoft.com/office/powerpoint/2010/main" val="324155054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86321918"/>
              </p:ext>
            </p:extLst>
          </p:nvPr>
        </p:nvGraphicFramePr>
        <p:xfrm>
          <a:off x="1143000" y="609600"/>
          <a:ext cx="7005373" cy="5638800"/>
        </p:xfrm>
        <a:graphic>
          <a:graphicData uri="http://schemas.openxmlformats.org/drawingml/2006/table">
            <a:tbl>
              <a:tblPr rtl="1" firstRow="1" firstCol="1" bandRow="1">
                <a:tableStyleId>{21E4AEA4-8DFA-4A89-87EB-49C32662AFE0}</a:tableStyleId>
              </a:tblPr>
              <a:tblGrid>
                <a:gridCol w="3502331"/>
                <a:gridCol w="3503042"/>
              </a:tblGrid>
              <a:tr h="533399">
                <a:tc>
                  <a:txBody>
                    <a:bodyPr/>
                    <a:lstStyle/>
                    <a:p>
                      <a:pPr algn="ctr" rtl="1">
                        <a:lnSpc>
                          <a:spcPct val="115000"/>
                        </a:lnSpc>
                        <a:spcAft>
                          <a:spcPts val="0"/>
                        </a:spcAft>
                      </a:pPr>
                      <a:r>
                        <a:rPr lang="fa-IR" sz="1800" dirty="0">
                          <a:effectLst>
                            <a:outerShdw blurRad="38100" dist="38100" dir="2700000" algn="tl">
                              <a:srgbClr val="000000">
                                <a:alpha val="43137"/>
                              </a:srgbClr>
                            </a:outerShdw>
                          </a:effectLst>
                        </a:rPr>
                        <a:t>حوزه ها</a:t>
                      </a:r>
                      <a:endParaRPr lang="en-US" sz="1400" dirty="0">
                        <a:effectLst>
                          <a:outerShdw blurRad="38100" dist="38100" dir="2700000" algn="tl">
                            <a:srgbClr val="000000">
                              <a:alpha val="43137"/>
                            </a:srgbClr>
                          </a:outerShdw>
                        </a:effectLst>
                        <a:latin typeface="Calibri"/>
                        <a:ea typeface="Calibri"/>
                        <a:cs typeface="Arial"/>
                      </a:endParaRPr>
                    </a:p>
                  </a:txBody>
                  <a:tcPr marL="45048" marR="45048" marT="0" marB="0"/>
                </a:tc>
                <a:tc>
                  <a:txBody>
                    <a:bodyPr/>
                    <a:lstStyle/>
                    <a:p>
                      <a:pPr algn="ctr" rtl="1">
                        <a:lnSpc>
                          <a:spcPct val="115000"/>
                        </a:lnSpc>
                        <a:spcAft>
                          <a:spcPts val="0"/>
                        </a:spcAft>
                      </a:pPr>
                      <a:r>
                        <a:rPr lang="fa-IR" sz="1800" dirty="0">
                          <a:effectLst>
                            <a:outerShdw blurRad="38100" dist="38100" dir="2700000" algn="tl">
                              <a:srgbClr val="000000">
                                <a:alpha val="43137"/>
                              </a:srgbClr>
                            </a:outerShdw>
                          </a:effectLst>
                        </a:rPr>
                        <a:t>نام فضاها</a:t>
                      </a:r>
                      <a:endParaRPr lang="en-US" sz="1400" dirty="0">
                        <a:effectLst>
                          <a:outerShdw blurRad="38100" dist="38100" dir="2700000" algn="tl">
                            <a:srgbClr val="000000">
                              <a:alpha val="43137"/>
                            </a:srgbClr>
                          </a:outerShdw>
                        </a:effectLst>
                        <a:latin typeface="Calibri"/>
                        <a:ea typeface="Calibri"/>
                        <a:cs typeface="Arial"/>
                      </a:endParaRPr>
                    </a:p>
                  </a:txBody>
                  <a:tcPr marL="45048" marR="45048" marT="0" marB="0"/>
                </a:tc>
              </a:tr>
              <a:tr h="525448">
                <a:tc>
                  <a:txBody>
                    <a:bodyPr/>
                    <a:lstStyle/>
                    <a:p>
                      <a:pPr algn="ctr" rtl="1">
                        <a:lnSpc>
                          <a:spcPct val="115000"/>
                        </a:lnSpc>
                        <a:spcAft>
                          <a:spcPts val="0"/>
                        </a:spcAft>
                      </a:pPr>
                      <a:r>
                        <a:rPr lang="fa-IR" sz="700" dirty="0">
                          <a:effectLst/>
                        </a:rPr>
                        <a:t> </a:t>
                      </a:r>
                      <a:endParaRPr lang="en-US" sz="700" dirty="0">
                        <a:effectLst/>
                      </a:endParaRPr>
                    </a:p>
                    <a:p>
                      <a:pPr algn="ctr" rtl="1">
                        <a:lnSpc>
                          <a:spcPct val="115000"/>
                        </a:lnSpc>
                        <a:spcAft>
                          <a:spcPts val="0"/>
                        </a:spcAft>
                      </a:pPr>
                      <a:r>
                        <a:rPr lang="fa-IR" sz="1600" dirty="0">
                          <a:effectLst>
                            <a:outerShdw blurRad="38100" dist="38100" dir="2700000" algn="tl">
                              <a:srgbClr val="000000">
                                <a:alpha val="43137"/>
                              </a:srgbClr>
                            </a:outerShdw>
                          </a:effectLst>
                        </a:rPr>
                        <a:t>حوزه فرهنگی</a:t>
                      </a:r>
                      <a:endParaRPr lang="en-US" sz="1600" dirty="0">
                        <a:effectLst>
                          <a:outerShdw blurRad="38100" dist="38100" dir="2700000" algn="tl">
                            <a:srgbClr val="000000">
                              <a:alpha val="43137"/>
                            </a:srgbClr>
                          </a:outerShdw>
                        </a:effectLst>
                        <a:latin typeface="Calibri"/>
                        <a:ea typeface="Calibri"/>
                        <a:cs typeface="Arial"/>
                      </a:endParaRPr>
                    </a:p>
                  </a:txBody>
                  <a:tcPr marL="45048" marR="45048" marT="0" marB="0"/>
                </a:tc>
                <a:tc>
                  <a:txBody>
                    <a:bodyPr/>
                    <a:lstStyle/>
                    <a:p>
                      <a:pPr algn="r" rtl="1">
                        <a:lnSpc>
                          <a:spcPct val="115000"/>
                        </a:lnSpc>
                        <a:spcAft>
                          <a:spcPts val="0"/>
                        </a:spcAft>
                      </a:pPr>
                      <a:r>
                        <a:rPr lang="fa-IR" sz="1400" dirty="0">
                          <a:effectLst/>
                        </a:rPr>
                        <a:t>سالن </a:t>
                      </a:r>
                      <a:r>
                        <a:rPr lang="fa-IR" sz="1400" dirty="0" smtClean="0">
                          <a:effectLst/>
                        </a:rPr>
                        <a:t>موسیقی</a:t>
                      </a:r>
                      <a:r>
                        <a:rPr lang="fa-IR" sz="1400" baseline="0" dirty="0" smtClean="0">
                          <a:effectLst/>
                        </a:rPr>
                        <a:t> - </a:t>
                      </a:r>
                      <a:r>
                        <a:rPr lang="fa-IR" sz="1400" dirty="0" smtClean="0">
                          <a:effectLst/>
                        </a:rPr>
                        <a:t>آمفی تئاتر</a:t>
                      </a:r>
                      <a:r>
                        <a:rPr lang="fa-IR" sz="1400" baseline="0" dirty="0" smtClean="0">
                          <a:effectLst/>
                        </a:rPr>
                        <a:t> - </a:t>
                      </a:r>
                      <a:r>
                        <a:rPr lang="fa-IR" sz="1400" dirty="0" smtClean="0">
                          <a:effectLst/>
                        </a:rPr>
                        <a:t>آمفی </a:t>
                      </a:r>
                      <a:r>
                        <a:rPr lang="fa-IR" sz="1400" dirty="0">
                          <a:effectLst/>
                        </a:rPr>
                        <a:t>تئاتر روباز</a:t>
                      </a:r>
                      <a:endParaRPr lang="en-US" sz="1400" dirty="0">
                        <a:effectLst/>
                        <a:latin typeface="Calibri"/>
                        <a:ea typeface="Calibri"/>
                        <a:cs typeface="Arial"/>
                      </a:endParaRPr>
                    </a:p>
                  </a:txBody>
                  <a:tcPr marL="45048" marR="45048" marT="0" marB="0"/>
                </a:tc>
              </a:tr>
              <a:tr h="617553">
                <a:tc>
                  <a:txBody>
                    <a:bodyPr/>
                    <a:lstStyle/>
                    <a:p>
                      <a:pPr algn="ctr" rtl="1">
                        <a:lnSpc>
                          <a:spcPct val="115000"/>
                        </a:lnSpc>
                        <a:spcAft>
                          <a:spcPts val="0"/>
                        </a:spcAft>
                      </a:pPr>
                      <a:r>
                        <a:rPr lang="fa-IR" sz="900" dirty="0">
                          <a:effectLst/>
                        </a:rPr>
                        <a:t> </a:t>
                      </a:r>
                      <a:endParaRPr lang="en-US" sz="700" dirty="0">
                        <a:effectLst/>
                      </a:endParaRPr>
                    </a:p>
                    <a:p>
                      <a:pPr algn="ctr" rtl="1">
                        <a:lnSpc>
                          <a:spcPct val="115000"/>
                        </a:lnSpc>
                        <a:spcAft>
                          <a:spcPts val="0"/>
                        </a:spcAft>
                      </a:pPr>
                      <a:r>
                        <a:rPr lang="fa-IR" sz="1600" dirty="0">
                          <a:effectLst>
                            <a:outerShdw blurRad="38100" dist="38100" dir="2700000" algn="tl">
                              <a:srgbClr val="000000">
                                <a:alpha val="43137"/>
                              </a:srgbClr>
                            </a:outerShdw>
                          </a:effectLst>
                        </a:rPr>
                        <a:t>حوزه هنری</a:t>
                      </a:r>
                      <a:endParaRPr lang="en-US" sz="1600" dirty="0">
                        <a:effectLst>
                          <a:outerShdw blurRad="38100" dist="38100" dir="2700000" algn="tl">
                            <a:srgbClr val="000000">
                              <a:alpha val="43137"/>
                            </a:srgbClr>
                          </a:outerShdw>
                        </a:effectLst>
                        <a:latin typeface="Calibri"/>
                        <a:ea typeface="Calibri"/>
                        <a:cs typeface="Arial"/>
                      </a:endParaRPr>
                    </a:p>
                  </a:txBody>
                  <a:tcPr marL="45048" marR="45048" marT="0" marB="0"/>
                </a:tc>
                <a:tc>
                  <a:txBody>
                    <a:bodyPr/>
                    <a:lstStyle/>
                    <a:p>
                      <a:pPr algn="r" rtl="1">
                        <a:lnSpc>
                          <a:spcPct val="115000"/>
                        </a:lnSpc>
                        <a:spcAft>
                          <a:spcPts val="0"/>
                        </a:spcAft>
                      </a:pPr>
                      <a:r>
                        <a:rPr lang="fa-IR" sz="1400" dirty="0">
                          <a:effectLst/>
                        </a:rPr>
                        <a:t>اتاقهای دریافت </a:t>
                      </a:r>
                      <a:r>
                        <a:rPr lang="fa-IR" sz="1400" dirty="0" smtClean="0">
                          <a:effectLst/>
                        </a:rPr>
                        <a:t>حواس</a:t>
                      </a:r>
                      <a:r>
                        <a:rPr lang="fa-IR" sz="1400" baseline="0" dirty="0" smtClean="0">
                          <a:effectLst/>
                        </a:rPr>
                        <a:t> - </a:t>
                      </a:r>
                      <a:r>
                        <a:rPr lang="fa-IR" sz="1400" dirty="0" smtClean="0">
                          <a:effectLst/>
                        </a:rPr>
                        <a:t>فضای </a:t>
                      </a:r>
                      <a:r>
                        <a:rPr lang="fa-IR" sz="1400" dirty="0">
                          <a:effectLst/>
                        </a:rPr>
                        <a:t>دریافت حواس در </a:t>
                      </a:r>
                      <a:r>
                        <a:rPr lang="fa-IR" sz="1400" dirty="0" smtClean="0">
                          <a:effectLst/>
                        </a:rPr>
                        <a:t>محوطه</a:t>
                      </a:r>
                      <a:r>
                        <a:rPr lang="fa-IR" sz="1400" baseline="0" dirty="0" smtClean="0">
                          <a:effectLst/>
                        </a:rPr>
                        <a:t> - </a:t>
                      </a:r>
                      <a:r>
                        <a:rPr lang="fa-IR" sz="1400" dirty="0" smtClean="0">
                          <a:effectLst/>
                        </a:rPr>
                        <a:t>نمایشگاه دائمی</a:t>
                      </a:r>
                      <a:r>
                        <a:rPr lang="fa-IR" sz="1400" baseline="0" dirty="0" smtClean="0">
                          <a:effectLst/>
                        </a:rPr>
                        <a:t> - </a:t>
                      </a:r>
                      <a:r>
                        <a:rPr lang="fa-IR" sz="1400" dirty="0" smtClean="0">
                          <a:effectLst/>
                        </a:rPr>
                        <a:t>نمایشگاه </a:t>
                      </a:r>
                      <a:r>
                        <a:rPr lang="fa-IR" sz="1400" dirty="0">
                          <a:effectLst/>
                        </a:rPr>
                        <a:t>موقت</a:t>
                      </a:r>
                      <a:endParaRPr lang="en-US" sz="1400" dirty="0">
                        <a:effectLst/>
                        <a:latin typeface="Calibri"/>
                        <a:ea typeface="Calibri"/>
                        <a:cs typeface="Arial"/>
                      </a:endParaRPr>
                    </a:p>
                  </a:txBody>
                  <a:tcPr marL="45048" marR="45048" marT="0" marB="0"/>
                </a:tc>
              </a:tr>
              <a:tr h="609600">
                <a:tc>
                  <a:txBody>
                    <a:bodyPr/>
                    <a:lstStyle/>
                    <a:p>
                      <a:pPr algn="ctr" rtl="1">
                        <a:lnSpc>
                          <a:spcPct val="115000"/>
                        </a:lnSpc>
                        <a:spcAft>
                          <a:spcPts val="0"/>
                        </a:spcAft>
                      </a:pPr>
                      <a:r>
                        <a:rPr lang="fa-IR" sz="600" dirty="0">
                          <a:effectLst/>
                        </a:rPr>
                        <a:t> </a:t>
                      </a:r>
                      <a:r>
                        <a:rPr lang="fa-IR" sz="700" dirty="0">
                          <a:effectLst/>
                        </a:rPr>
                        <a:t> </a:t>
                      </a:r>
                      <a:endParaRPr lang="en-US" sz="700" dirty="0">
                        <a:effectLst/>
                      </a:endParaRPr>
                    </a:p>
                    <a:p>
                      <a:pPr algn="ctr" rtl="1">
                        <a:lnSpc>
                          <a:spcPct val="115000"/>
                        </a:lnSpc>
                        <a:spcAft>
                          <a:spcPts val="0"/>
                        </a:spcAft>
                      </a:pPr>
                      <a:r>
                        <a:rPr lang="fa-IR" sz="900" dirty="0">
                          <a:effectLst>
                            <a:outerShdw blurRad="38100" dist="38100" dir="2700000" algn="tl">
                              <a:srgbClr val="000000">
                                <a:alpha val="43137"/>
                              </a:srgbClr>
                            </a:outerShdw>
                          </a:effectLst>
                        </a:rPr>
                        <a:t> </a:t>
                      </a:r>
                      <a:r>
                        <a:rPr lang="fa-IR" sz="1600" dirty="0" smtClean="0">
                          <a:effectLst>
                            <a:outerShdw blurRad="38100" dist="38100" dir="2700000" algn="tl">
                              <a:srgbClr val="000000">
                                <a:alpha val="43137"/>
                              </a:srgbClr>
                            </a:outerShdw>
                          </a:effectLst>
                        </a:rPr>
                        <a:t>حوزه </a:t>
                      </a:r>
                      <a:r>
                        <a:rPr lang="fa-IR" sz="1600" dirty="0">
                          <a:effectLst>
                            <a:outerShdw blurRad="38100" dist="38100" dir="2700000" algn="tl">
                              <a:srgbClr val="000000">
                                <a:alpha val="43137"/>
                              </a:srgbClr>
                            </a:outerShdw>
                          </a:effectLst>
                        </a:rPr>
                        <a:t>آموزشی</a:t>
                      </a:r>
                      <a:endParaRPr lang="en-US" sz="1600" dirty="0">
                        <a:effectLst>
                          <a:outerShdw blurRad="38100" dist="38100" dir="2700000" algn="tl">
                            <a:srgbClr val="000000">
                              <a:alpha val="43137"/>
                            </a:srgbClr>
                          </a:outerShdw>
                        </a:effectLst>
                        <a:latin typeface="Calibri"/>
                        <a:ea typeface="Calibri"/>
                        <a:cs typeface="Arial"/>
                      </a:endParaRPr>
                    </a:p>
                  </a:txBody>
                  <a:tcPr marL="45048" marR="45048" marT="0" marB="0"/>
                </a:tc>
                <a:tc>
                  <a:txBody>
                    <a:bodyPr/>
                    <a:lstStyle/>
                    <a:p>
                      <a:pPr algn="r" rtl="1">
                        <a:lnSpc>
                          <a:spcPct val="115000"/>
                        </a:lnSpc>
                        <a:spcAft>
                          <a:spcPts val="0"/>
                        </a:spcAft>
                      </a:pPr>
                      <a:r>
                        <a:rPr lang="fa-IR" sz="1400" dirty="0">
                          <a:effectLst/>
                        </a:rPr>
                        <a:t>کلاس </a:t>
                      </a:r>
                      <a:r>
                        <a:rPr lang="fa-IR" sz="1400" dirty="0" smtClean="0">
                          <a:effectLst/>
                        </a:rPr>
                        <a:t>نظری</a:t>
                      </a:r>
                      <a:r>
                        <a:rPr lang="fa-IR" sz="1400" baseline="0" dirty="0" smtClean="0">
                          <a:effectLst/>
                        </a:rPr>
                        <a:t> - </a:t>
                      </a:r>
                      <a:r>
                        <a:rPr lang="fa-IR" sz="1400" dirty="0" smtClean="0">
                          <a:effectLst/>
                        </a:rPr>
                        <a:t>کلاس </a:t>
                      </a:r>
                      <a:r>
                        <a:rPr lang="fa-IR" sz="1400" dirty="0">
                          <a:effectLst/>
                        </a:rPr>
                        <a:t>آموزشی </a:t>
                      </a:r>
                      <a:r>
                        <a:rPr lang="fa-IR" sz="1400" dirty="0" smtClean="0">
                          <a:effectLst/>
                        </a:rPr>
                        <a:t>خاص</a:t>
                      </a:r>
                      <a:r>
                        <a:rPr lang="fa-IR" sz="1400" baseline="0" dirty="0" smtClean="0">
                          <a:effectLst/>
                        </a:rPr>
                        <a:t> – </a:t>
                      </a:r>
                      <a:r>
                        <a:rPr lang="fa-IR" sz="1400" dirty="0" smtClean="0">
                          <a:effectLst/>
                        </a:rPr>
                        <a:t>آتلیه</a:t>
                      </a:r>
                      <a:r>
                        <a:rPr lang="fa-IR" sz="1400" baseline="0" dirty="0" smtClean="0">
                          <a:effectLst/>
                        </a:rPr>
                        <a:t> – </a:t>
                      </a:r>
                      <a:r>
                        <a:rPr lang="fa-IR" sz="1400" dirty="0" smtClean="0">
                          <a:effectLst/>
                        </a:rPr>
                        <a:t>کارگاه</a:t>
                      </a:r>
                      <a:r>
                        <a:rPr lang="fa-IR" sz="1400" baseline="0" dirty="0" smtClean="0">
                          <a:effectLst/>
                        </a:rPr>
                        <a:t> - ا</a:t>
                      </a:r>
                      <a:r>
                        <a:rPr lang="fa-IR" sz="1400" dirty="0" smtClean="0">
                          <a:effectLst/>
                        </a:rPr>
                        <a:t>تاق اساتید</a:t>
                      </a:r>
                      <a:r>
                        <a:rPr lang="fa-IR" sz="1400" baseline="0" dirty="0" smtClean="0">
                          <a:effectLst/>
                        </a:rPr>
                        <a:t> – </a:t>
                      </a:r>
                      <a:r>
                        <a:rPr lang="fa-IR" sz="1400" dirty="0" smtClean="0">
                          <a:effectLst/>
                        </a:rPr>
                        <a:t>استعدادسنجی</a:t>
                      </a:r>
                      <a:r>
                        <a:rPr lang="fa-IR" sz="1400" baseline="0" dirty="0" smtClean="0">
                          <a:effectLst/>
                        </a:rPr>
                        <a:t> - </a:t>
                      </a:r>
                      <a:r>
                        <a:rPr lang="fa-IR" sz="1400" dirty="0" smtClean="0">
                          <a:effectLst/>
                        </a:rPr>
                        <a:t>اداری</a:t>
                      </a:r>
                      <a:endParaRPr lang="en-US" sz="1400" dirty="0">
                        <a:effectLst/>
                        <a:latin typeface="Calibri"/>
                        <a:ea typeface="Calibri"/>
                        <a:cs typeface="Arial"/>
                      </a:endParaRPr>
                    </a:p>
                  </a:txBody>
                  <a:tcPr marL="45048" marR="45048" marT="0" marB="0"/>
                </a:tc>
              </a:tr>
              <a:tr h="525448">
                <a:tc>
                  <a:txBody>
                    <a:bodyPr/>
                    <a:lstStyle/>
                    <a:p>
                      <a:pPr algn="ctr" rtl="1">
                        <a:lnSpc>
                          <a:spcPct val="115000"/>
                        </a:lnSpc>
                        <a:spcAft>
                          <a:spcPts val="0"/>
                        </a:spcAft>
                      </a:pPr>
                      <a:r>
                        <a:rPr lang="fa-IR" sz="600" dirty="0">
                          <a:effectLst/>
                        </a:rPr>
                        <a:t> </a:t>
                      </a:r>
                      <a:endParaRPr lang="en-US" sz="700" dirty="0">
                        <a:effectLst/>
                      </a:endParaRPr>
                    </a:p>
                    <a:p>
                      <a:pPr algn="ctr" rtl="1">
                        <a:lnSpc>
                          <a:spcPct val="115000"/>
                        </a:lnSpc>
                        <a:spcAft>
                          <a:spcPts val="0"/>
                        </a:spcAft>
                      </a:pPr>
                      <a:r>
                        <a:rPr lang="fa-IR" sz="1600" dirty="0">
                          <a:effectLst>
                            <a:outerShdw blurRad="38100" dist="38100" dir="2700000" algn="tl">
                              <a:srgbClr val="000000">
                                <a:alpha val="43137"/>
                              </a:srgbClr>
                            </a:outerShdw>
                          </a:effectLst>
                        </a:rPr>
                        <a:t>حوزه پژوهشی</a:t>
                      </a:r>
                      <a:endParaRPr lang="en-US" sz="1600" dirty="0">
                        <a:effectLst>
                          <a:outerShdw blurRad="38100" dist="38100" dir="2700000" algn="tl">
                            <a:srgbClr val="000000">
                              <a:alpha val="43137"/>
                            </a:srgbClr>
                          </a:outerShdw>
                        </a:effectLst>
                        <a:latin typeface="Calibri"/>
                        <a:ea typeface="Calibri"/>
                        <a:cs typeface="Arial"/>
                      </a:endParaRPr>
                    </a:p>
                  </a:txBody>
                  <a:tcPr marL="45048" marR="45048" marT="0" marB="0"/>
                </a:tc>
                <a:tc>
                  <a:txBody>
                    <a:bodyPr/>
                    <a:lstStyle/>
                    <a:p>
                      <a:pPr algn="r" rtl="1">
                        <a:lnSpc>
                          <a:spcPct val="115000"/>
                        </a:lnSpc>
                        <a:spcAft>
                          <a:spcPts val="0"/>
                        </a:spcAft>
                      </a:pPr>
                      <a:r>
                        <a:rPr lang="fa-IR" sz="1400" dirty="0">
                          <a:effectLst/>
                        </a:rPr>
                        <a:t>دفتر انجمنهای فرهنگی و </a:t>
                      </a:r>
                      <a:r>
                        <a:rPr lang="fa-IR" sz="1400" dirty="0" smtClean="0">
                          <a:effectLst/>
                        </a:rPr>
                        <a:t>هنری</a:t>
                      </a:r>
                      <a:r>
                        <a:rPr lang="fa-IR" sz="1400" baseline="0" dirty="0" smtClean="0">
                          <a:effectLst/>
                        </a:rPr>
                        <a:t> - </a:t>
                      </a:r>
                      <a:r>
                        <a:rPr lang="fa-IR" sz="1400" dirty="0" smtClean="0">
                          <a:effectLst/>
                        </a:rPr>
                        <a:t>سالن </a:t>
                      </a:r>
                      <a:r>
                        <a:rPr lang="fa-IR" sz="1400" dirty="0">
                          <a:effectLst/>
                        </a:rPr>
                        <a:t>نقد و </a:t>
                      </a:r>
                      <a:r>
                        <a:rPr lang="fa-IR" sz="1400" dirty="0" smtClean="0">
                          <a:effectLst/>
                        </a:rPr>
                        <a:t>بررسی</a:t>
                      </a:r>
                      <a:r>
                        <a:rPr lang="fa-IR" sz="1400" baseline="0" dirty="0" smtClean="0">
                          <a:effectLst/>
                        </a:rPr>
                        <a:t> - </a:t>
                      </a:r>
                      <a:r>
                        <a:rPr lang="fa-IR" sz="1400" dirty="0" smtClean="0">
                          <a:effectLst/>
                        </a:rPr>
                        <a:t>اتاق </a:t>
                      </a:r>
                      <a:r>
                        <a:rPr lang="fa-IR" sz="1400" dirty="0">
                          <a:effectLst/>
                        </a:rPr>
                        <a:t>کنفرانس</a:t>
                      </a:r>
                      <a:endParaRPr lang="en-US" sz="1400" dirty="0">
                        <a:effectLst/>
                        <a:latin typeface="Calibri"/>
                        <a:ea typeface="Calibri"/>
                        <a:cs typeface="Arial"/>
                      </a:endParaRPr>
                    </a:p>
                  </a:txBody>
                  <a:tcPr marL="45048" marR="45048" marT="0" marB="0"/>
                </a:tc>
              </a:tr>
              <a:tr h="541352">
                <a:tc>
                  <a:txBody>
                    <a:bodyPr/>
                    <a:lstStyle/>
                    <a:p>
                      <a:pPr algn="ctr" rtl="1">
                        <a:lnSpc>
                          <a:spcPct val="115000"/>
                        </a:lnSpc>
                        <a:spcAft>
                          <a:spcPts val="0"/>
                        </a:spcAft>
                      </a:pPr>
                      <a:endParaRPr lang="en-US" sz="700" dirty="0">
                        <a:effectLst/>
                      </a:endParaRPr>
                    </a:p>
                    <a:p>
                      <a:pPr algn="ctr" rtl="1">
                        <a:lnSpc>
                          <a:spcPct val="115000"/>
                        </a:lnSpc>
                        <a:spcAft>
                          <a:spcPts val="0"/>
                        </a:spcAft>
                      </a:pPr>
                      <a:r>
                        <a:rPr lang="fa-IR" sz="1600" dirty="0">
                          <a:effectLst>
                            <a:outerShdw blurRad="38100" dist="38100" dir="2700000" algn="tl">
                              <a:srgbClr val="000000">
                                <a:alpha val="43137"/>
                              </a:srgbClr>
                            </a:outerShdw>
                          </a:effectLst>
                        </a:rPr>
                        <a:t>حوزه اداری</a:t>
                      </a:r>
                      <a:endParaRPr lang="en-US" sz="1600" dirty="0">
                        <a:effectLst>
                          <a:outerShdw blurRad="38100" dist="38100" dir="2700000" algn="tl">
                            <a:srgbClr val="000000">
                              <a:alpha val="43137"/>
                            </a:srgbClr>
                          </a:outerShdw>
                        </a:effectLst>
                        <a:latin typeface="Calibri"/>
                        <a:ea typeface="Calibri"/>
                        <a:cs typeface="Arial"/>
                      </a:endParaRPr>
                    </a:p>
                  </a:txBody>
                  <a:tcPr marL="45048" marR="45048" marT="0" marB="0"/>
                </a:tc>
                <a:tc>
                  <a:txBody>
                    <a:bodyPr/>
                    <a:lstStyle/>
                    <a:p>
                      <a:pPr algn="r" rtl="1">
                        <a:lnSpc>
                          <a:spcPct val="115000"/>
                        </a:lnSpc>
                        <a:spcAft>
                          <a:spcPts val="0"/>
                        </a:spcAft>
                      </a:pPr>
                      <a:r>
                        <a:rPr lang="fa-IR" sz="1400" dirty="0" smtClean="0">
                          <a:effectLst/>
                        </a:rPr>
                        <a:t>ریاست</a:t>
                      </a:r>
                      <a:r>
                        <a:rPr lang="fa-IR" sz="1400" baseline="0" dirty="0" smtClean="0">
                          <a:effectLst/>
                        </a:rPr>
                        <a:t> - </a:t>
                      </a:r>
                      <a:r>
                        <a:rPr lang="fa-IR" sz="1400" dirty="0" smtClean="0">
                          <a:effectLst/>
                        </a:rPr>
                        <a:t>دفتر </a:t>
                      </a:r>
                      <a:r>
                        <a:rPr lang="fa-IR" sz="1400" dirty="0">
                          <a:effectLst/>
                        </a:rPr>
                        <a:t>طرح و </a:t>
                      </a:r>
                      <a:r>
                        <a:rPr lang="fa-IR" sz="1400" dirty="0" smtClean="0">
                          <a:effectLst/>
                        </a:rPr>
                        <a:t>برنامه</a:t>
                      </a:r>
                      <a:r>
                        <a:rPr lang="fa-IR" sz="1400" baseline="0" dirty="0" smtClean="0">
                          <a:effectLst/>
                        </a:rPr>
                        <a:t> - </a:t>
                      </a:r>
                      <a:r>
                        <a:rPr lang="fa-IR" sz="1400" dirty="0" smtClean="0">
                          <a:effectLst/>
                        </a:rPr>
                        <a:t>روابط عمومی</a:t>
                      </a:r>
                      <a:r>
                        <a:rPr lang="fa-IR" sz="1400" baseline="0" dirty="0" smtClean="0">
                          <a:effectLst/>
                        </a:rPr>
                        <a:t> - </a:t>
                      </a:r>
                      <a:r>
                        <a:rPr lang="fa-IR" sz="1400" dirty="0" smtClean="0">
                          <a:effectLst/>
                        </a:rPr>
                        <a:t>معاونت </a:t>
                      </a:r>
                      <a:r>
                        <a:rPr lang="fa-IR" sz="1400" dirty="0">
                          <a:effectLst/>
                        </a:rPr>
                        <a:t>حوزه ها</a:t>
                      </a:r>
                      <a:endParaRPr lang="en-US" sz="1400" dirty="0">
                        <a:effectLst/>
                        <a:latin typeface="Calibri"/>
                        <a:ea typeface="Calibri"/>
                        <a:cs typeface="Arial"/>
                      </a:endParaRPr>
                    </a:p>
                  </a:txBody>
                  <a:tcPr marL="45048" marR="45048" marT="0" marB="0"/>
                </a:tc>
              </a:tr>
              <a:tr h="533400">
                <a:tc>
                  <a:txBody>
                    <a:bodyPr/>
                    <a:lstStyle/>
                    <a:p>
                      <a:pPr algn="ctr" rtl="1">
                        <a:lnSpc>
                          <a:spcPct val="115000"/>
                        </a:lnSpc>
                        <a:spcAft>
                          <a:spcPts val="0"/>
                        </a:spcAft>
                      </a:pPr>
                      <a:r>
                        <a:rPr lang="fa-IR" sz="900" dirty="0">
                          <a:effectLst/>
                        </a:rPr>
                        <a:t> </a:t>
                      </a:r>
                      <a:endParaRPr lang="en-US" sz="700" dirty="0">
                        <a:effectLst/>
                      </a:endParaRPr>
                    </a:p>
                    <a:p>
                      <a:pPr algn="ctr" rtl="1">
                        <a:lnSpc>
                          <a:spcPct val="115000"/>
                        </a:lnSpc>
                        <a:spcAft>
                          <a:spcPts val="0"/>
                        </a:spcAft>
                      </a:pPr>
                      <a:r>
                        <a:rPr lang="fa-IR" sz="1600" dirty="0">
                          <a:effectLst>
                            <a:outerShdw blurRad="38100" dist="38100" dir="2700000" algn="tl">
                              <a:srgbClr val="000000">
                                <a:alpha val="43137"/>
                              </a:srgbClr>
                            </a:outerShdw>
                          </a:effectLst>
                        </a:rPr>
                        <a:t>حوزه اطلاع رسانی</a:t>
                      </a:r>
                      <a:endParaRPr lang="en-US" sz="1600" dirty="0">
                        <a:effectLst>
                          <a:outerShdw blurRad="38100" dist="38100" dir="2700000" algn="tl">
                            <a:srgbClr val="000000">
                              <a:alpha val="43137"/>
                            </a:srgbClr>
                          </a:outerShdw>
                        </a:effectLst>
                        <a:latin typeface="Calibri"/>
                        <a:ea typeface="Calibri"/>
                        <a:cs typeface="Arial"/>
                      </a:endParaRPr>
                    </a:p>
                  </a:txBody>
                  <a:tcPr marL="45048" marR="45048" marT="0" marB="0"/>
                </a:tc>
                <a:tc>
                  <a:txBody>
                    <a:bodyPr/>
                    <a:lstStyle/>
                    <a:p>
                      <a:pPr algn="r" rtl="1">
                        <a:lnSpc>
                          <a:spcPct val="115000"/>
                        </a:lnSpc>
                        <a:spcAft>
                          <a:spcPts val="0"/>
                        </a:spcAft>
                      </a:pPr>
                      <a:r>
                        <a:rPr lang="fa-IR" sz="1400" dirty="0" smtClean="0">
                          <a:effectLst/>
                        </a:rPr>
                        <a:t>کتابخانه</a:t>
                      </a:r>
                      <a:r>
                        <a:rPr lang="fa-IR" sz="1400" baseline="0" dirty="0" smtClean="0">
                          <a:effectLst/>
                        </a:rPr>
                        <a:t> - </a:t>
                      </a:r>
                      <a:r>
                        <a:rPr lang="fa-IR" sz="1400" dirty="0" smtClean="0">
                          <a:effectLst/>
                        </a:rPr>
                        <a:t>سمعی </a:t>
                      </a:r>
                      <a:r>
                        <a:rPr lang="fa-IR" sz="1400" dirty="0">
                          <a:effectLst/>
                        </a:rPr>
                        <a:t>و </a:t>
                      </a:r>
                      <a:r>
                        <a:rPr lang="fa-IR" sz="1400" dirty="0" smtClean="0">
                          <a:effectLst/>
                        </a:rPr>
                        <a:t>بصری</a:t>
                      </a:r>
                      <a:r>
                        <a:rPr lang="fa-IR" sz="1400" baseline="0" dirty="0" smtClean="0">
                          <a:effectLst/>
                        </a:rPr>
                        <a:t> - </a:t>
                      </a:r>
                      <a:r>
                        <a:rPr lang="fa-IR" sz="1400" dirty="0" smtClean="0">
                          <a:effectLst/>
                        </a:rPr>
                        <a:t>سایت کامپیوتری</a:t>
                      </a:r>
                      <a:r>
                        <a:rPr lang="fa-IR" sz="1400" baseline="0" dirty="0" smtClean="0">
                          <a:effectLst/>
                        </a:rPr>
                        <a:t> - </a:t>
                      </a:r>
                      <a:r>
                        <a:rPr lang="fa-IR" sz="1400" dirty="0" smtClean="0">
                          <a:effectLst/>
                        </a:rPr>
                        <a:t>اطلاع </a:t>
                      </a:r>
                      <a:r>
                        <a:rPr lang="fa-IR" sz="1400" dirty="0">
                          <a:effectLst/>
                        </a:rPr>
                        <a:t>رسانی</a:t>
                      </a:r>
                      <a:endParaRPr lang="en-US" sz="1400" dirty="0">
                        <a:effectLst/>
                        <a:latin typeface="Calibri"/>
                        <a:ea typeface="Calibri"/>
                        <a:cs typeface="Arial"/>
                      </a:endParaRPr>
                    </a:p>
                  </a:txBody>
                  <a:tcPr marL="45048" marR="45048" marT="0" marB="0"/>
                </a:tc>
              </a:tr>
              <a:tr h="525448">
                <a:tc>
                  <a:txBody>
                    <a:bodyPr/>
                    <a:lstStyle/>
                    <a:p>
                      <a:pPr algn="ctr" rtl="1">
                        <a:lnSpc>
                          <a:spcPct val="115000"/>
                        </a:lnSpc>
                        <a:spcAft>
                          <a:spcPts val="0"/>
                        </a:spcAft>
                      </a:pPr>
                      <a:r>
                        <a:rPr lang="fa-IR" sz="700" dirty="0">
                          <a:effectLst/>
                        </a:rPr>
                        <a:t> </a:t>
                      </a:r>
                      <a:endParaRPr lang="en-US" sz="700" dirty="0">
                        <a:effectLst/>
                      </a:endParaRPr>
                    </a:p>
                    <a:p>
                      <a:pPr algn="ctr" rtl="1">
                        <a:lnSpc>
                          <a:spcPct val="115000"/>
                        </a:lnSpc>
                        <a:spcAft>
                          <a:spcPts val="0"/>
                        </a:spcAft>
                      </a:pPr>
                      <a:r>
                        <a:rPr lang="fa-IR" sz="1600" dirty="0">
                          <a:effectLst>
                            <a:outerShdw blurRad="38100" dist="38100" dir="2700000" algn="tl">
                              <a:srgbClr val="000000">
                                <a:alpha val="43137"/>
                              </a:srgbClr>
                            </a:outerShdw>
                          </a:effectLst>
                        </a:rPr>
                        <a:t>حوزه تجاری</a:t>
                      </a:r>
                      <a:endParaRPr lang="en-US" sz="1600" dirty="0">
                        <a:effectLst>
                          <a:outerShdw blurRad="38100" dist="38100" dir="2700000" algn="tl">
                            <a:srgbClr val="000000">
                              <a:alpha val="43137"/>
                            </a:srgbClr>
                          </a:outerShdw>
                        </a:effectLst>
                        <a:latin typeface="Calibri"/>
                        <a:ea typeface="Calibri"/>
                        <a:cs typeface="Arial"/>
                      </a:endParaRPr>
                    </a:p>
                  </a:txBody>
                  <a:tcPr marL="45048" marR="45048" marT="0" marB="0"/>
                </a:tc>
                <a:tc>
                  <a:txBody>
                    <a:bodyPr/>
                    <a:lstStyle/>
                    <a:p>
                      <a:pPr algn="r" rtl="1">
                        <a:lnSpc>
                          <a:spcPct val="115000"/>
                        </a:lnSpc>
                        <a:spcAft>
                          <a:spcPts val="0"/>
                        </a:spcAft>
                      </a:pPr>
                      <a:r>
                        <a:rPr lang="fa-IR" sz="1400" dirty="0">
                          <a:effectLst/>
                        </a:rPr>
                        <a:t>فروشگاه های </a:t>
                      </a:r>
                      <a:r>
                        <a:rPr lang="fa-IR" sz="1400" dirty="0" smtClean="0">
                          <a:effectLst/>
                        </a:rPr>
                        <a:t>فرهنگی</a:t>
                      </a:r>
                      <a:r>
                        <a:rPr lang="fa-IR" sz="1400" baseline="0" dirty="0" smtClean="0">
                          <a:effectLst/>
                        </a:rPr>
                        <a:t> – </a:t>
                      </a:r>
                      <a:r>
                        <a:rPr lang="fa-IR" sz="1400" dirty="0" smtClean="0">
                          <a:effectLst/>
                        </a:rPr>
                        <a:t>بوفه</a:t>
                      </a:r>
                      <a:r>
                        <a:rPr lang="fa-IR" sz="1400" baseline="0" dirty="0" smtClean="0">
                          <a:effectLst/>
                        </a:rPr>
                        <a:t> - </a:t>
                      </a:r>
                      <a:r>
                        <a:rPr lang="fa-IR" sz="1400" dirty="0" smtClean="0">
                          <a:effectLst/>
                        </a:rPr>
                        <a:t>رستوران</a:t>
                      </a:r>
                      <a:endParaRPr lang="en-US" sz="1400" dirty="0">
                        <a:effectLst/>
                        <a:latin typeface="Calibri"/>
                        <a:ea typeface="Calibri"/>
                        <a:cs typeface="Arial"/>
                      </a:endParaRPr>
                    </a:p>
                  </a:txBody>
                  <a:tcPr marL="45048" marR="45048" marT="0" marB="0"/>
                </a:tc>
              </a:tr>
              <a:tr h="617552">
                <a:tc>
                  <a:txBody>
                    <a:bodyPr/>
                    <a:lstStyle/>
                    <a:p>
                      <a:pPr algn="ctr" rtl="1">
                        <a:lnSpc>
                          <a:spcPct val="115000"/>
                        </a:lnSpc>
                        <a:spcAft>
                          <a:spcPts val="0"/>
                        </a:spcAft>
                      </a:pPr>
                      <a:r>
                        <a:rPr lang="fa-IR" sz="900" dirty="0">
                          <a:effectLst/>
                        </a:rPr>
                        <a:t> </a:t>
                      </a:r>
                      <a:endParaRPr lang="en-US" sz="700" dirty="0">
                        <a:effectLst/>
                      </a:endParaRPr>
                    </a:p>
                    <a:p>
                      <a:pPr algn="ctr" rtl="1">
                        <a:lnSpc>
                          <a:spcPct val="115000"/>
                        </a:lnSpc>
                        <a:spcAft>
                          <a:spcPts val="0"/>
                        </a:spcAft>
                      </a:pPr>
                      <a:r>
                        <a:rPr lang="fa-IR" sz="1600" dirty="0">
                          <a:effectLst>
                            <a:outerShdw blurRad="38100" dist="38100" dir="2700000" algn="tl">
                              <a:srgbClr val="000000">
                                <a:alpha val="43137"/>
                              </a:srgbClr>
                            </a:outerShdw>
                          </a:effectLst>
                        </a:rPr>
                        <a:t>حوزه خدماتی</a:t>
                      </a:r>
                      <a:endParaRPr lang="en-US" sz="1600" dirty="0">
                        <a:effectLst>
                          <a:outerShdw blurRad="38100" dist="38100" dir="2700000" algn="tl">
                            <a:srgbClr val="000000">
                              <a:alpha val="43137"/>
                            </a:srgbClr>
                          </a:outerShdw>
                        </a:effectLst>
                        <a:latin typeface="Calibri"/>
                        <a:ea typeface="Calibri"/>
                        <a:cs typeface="Arial"/>
                      </a:endParaRPr>
                    </a:p>
                  </a:txBody>
                  <a:tcPr marL="45048" marR="45048" marT="0" marB="0"/>
                </a:tc>
                <a:tc>
                  <a:txBody>
                    <a:bodyPr/>
                    <a:lstStyle/>
                    <a:p>
                      <a:pPr algn="r" rtl="1">
                        <a:lnSpc>
                          <a:spcPct val="115000"/>
                        </a:lnSpc>
                        <a:spcAft>
                          <a:spcPts val="0"/>
                        </a:spcAft>
                      </a:pPr>
                      <a:r>
                        <a:rPr lang="fa-IR" sz="1400" dirty="0" smtClean="0">
                          <a:effectLst/>
                        </a:rPr>
                        <a:t>کلینیک</a:t>
                      </a:r>
                      <a:r>
                        <a:rPr lang="fa-IR" sz="1400" baseline="0" dirty="0" smtClean="0">
                          <a:effectLst/>
                        </a:rPr>
                        <a:t> – </a:t>
                      </a:r>
                      <a:r>
                        <a:rPr lang="fa-IR" sz="1400" dirty="0" smtClean="0">
                          <a:effectLst/>
                        </a:rPr>
                        <a:t>مشاوره</a:t>
                      </a:r>
                      <a:r>
                        <a:rPr lang="fa-IR" sz="1400" baseline="0" dirty="0" smtClean="0">
                          <a:effectLst/>
                        </a:rPr>
                        <a:t> - </a:t>
                      </a:r>
                      <a:r>
                        <a:rPr lang="fa-IR" sz="1400" dirty="0" smtClean="0">
                          <a:effectLst/>
                        </a:rPr>
                        <a:t>فضای سبز</a:t>
                      </a:r>
                      <a:r>
                        <a:rPr lang="fa-IR" sz="1400" baseline="0" dirty="0" smtClean="0">
                          <a:effectLst/>
                        </a:rPr>
                        <a:t> - </a:t>
                      </a:r>
                      <a:r>
                        <a:rPr lang="fa-IR" sz="1400" dirty="0" smtClean="0">
                          <a:effectLst/>
                        </a:rPr>
                        <a:t>مبلمان </a:t>
                      </a:r>
                      <a:r>
                        <a:rPr lang="fa-IR" sz="1400" dirty="0">
                          <a:effectLst/>
                        </a:rPr>
                        <a:t>سایت</a:t>
                      </a:r>
                      <a:endParaRPr lang="en-US" sz="1400" dirty="0">
                        <a:effectLst/>
                        <a:latin typeface="Calibri"/>
                        <a:ea typeface="Calibri"/>
                        <a:cs typeface="Arial"/>
                      </a:endParaRPr>
                    </a:p>
                  </a:txBody>
                  <a:tcPr marL="45048" marR="45048" marT="0" marB="0"/>
                </a:tc>
              </a:tr>
              <a:tr h="609600">
                <a:tc>
                  <a:txBody>
                    <a:bodyPr/>
                    <a:lstStyle/>
                    <a:p>
                      <a:pPr algn="ctr" rtl="1">
                        <a:lnSpc>
                          <a:spcPct val="115000"/>
                        </a:lnSpc>
                        <a:spcAft>
                          <a:spcPts val="0"/>
                        </a:spcAft>
                      </a:pPr>
                      <a:r>
                        <a:rPr lang="fa-IR" sz="1300" dirty="0">
                          <a:effectLst/>
                        </a:rPr>
                        <a:t> </a:t>
                      </a:r>
                      <a:endParaRPr lang="en-US" sz="700" dirty="0">
                        <a:effectLst/>
                      </a:endParaRPr>
                    </a:p>
                    <a:p>
                      <a:pPr algn="ctr" rtl="1">
                        <a:lnSpc>
                          <a:spcPct val="115000"/>
                        </a:lnSpc>
                        <a:spcAft>
                          <a:spcPts val="0"/>
                        </a:spcAft>
                      </a:pPr>
                      <a:r>
                        <a:rPr lang="fa-IR" sz="1600" dirty="0">
                          <a:effectLst>
                            <a:outerShdw blurRad="38100" dist="38100" dir="2700000" algn="tl">
                              <a:srgbClr val="000000">
                                <a:alpha val="43137"/>
                              </a:srgbClr>
                            </a:outerShdw>
                          </a:effectLst>
                        </a:rPr>
                        <a:t>حوزه پشتیبانی</a:t>
                      </a:r>
                      <a:endParaRPr lang="en-US" sz="1600" dirty="0">
                        <a:effectLst>
                          <a:outerShdw blurRad="38100" dist="38100" dir="2700000" algn="tl">
                            <a:srgbClr val="000000">
                              <a:alpha val="43137"/>
                            </a:srgbClr>
                          </a:outerShdw>
                        </a:effectLst>
                        <a:latin typeface="Calibri"/>
                        <a:ea typeface="Calibri"/>
                        <a:cs typeface="Arial"/>
                      </a:endParaRPr>
                    </a:p>
                  </a:txBody>
                  <a:tcPr marL="45048" marR="45048" marT="0" marB="0"/>
                </a:tc>
                <a:tc>
                  <a:txBody>
                    <a:bodyPr/>
                    <a:lstStyle/>
                    <a:p>
                      <a:pPr algn="r" rtl="1">
                        <a:lnSpc>
                          <a:spcPct val="115000"/>
                        </a:lnSpc>
                        <a:spcAft>
                          <a:spcPts val="0"/>
                        </a:spcAft>
                      </a:pPr>
                      <a:r>
                        <a:rPr lang="fa-IR" sz="1400" dirty="0" smtClean="0">
                          <a:effectLst/>
                        </a:rPr>
                        <a:t>پارکینگ</a:t>
                      </a:r>
                      <a:r>
                        <a:rPr lang="fa-IR" sz="1400" baseline="0" dirty="0" smtClean="0">
                          <a:effectLst/>
                        </a:rPr>
                        <a:t> – </a:t>
                      </a:r>
                      <a:r>
                        <a:rPr lang="fa-IR" sz="1400" dirty="0" smtClean="0">
                          <a:effectLst/>
                        </a:rPr>
                        <a:t>تأسیسات</a:t>
                      </a:r>
                      <a:r>
                        <a:rPr lang="fa-IR" sz="1400" baseline="0" dirty="0" smtClean="0">
                          <a:effectLst/>
                        </a:rPr>
                        <a:t> - </a:t>
                      </a:r>
                      <a:r>
                        <a:rPr lang="fa-IR" sz="1400" dirty="0" smtClean="0">
                          <a:effectLst/>
                        </a:rPr>
                        <a:t>جمع </a:t>
                      </a:r>
                      <a:r>
                        <a:rPr lang="fa-IR" sz="1400" dirty="0">
                          <a:effectLst/>
                        </a:rPr>
                        <a:t>آوری و تخلیه </a:t>
                      </a:r>
                      <a:r>
                        <a:rPr lang="fa-IR" sz="1400" dirty="0" smtClean="0">
                          <a:effectLst/>
                        </a:rPr>
                        <a:t>زباله</a:t>
                      </a:r>
                      <a:r>
                        <a:rPr lang="fa-IR" sz="1400" baseline="0" dirty="0" smtClean="0">
                          <a:effectLst/>
                        </a:rPr>
                        <a:t> - </a:t>
                      </a:r>
                      <a:r>
                        <a:rPr lang="fa-IR" sz="1400" dirty="0" smtClean="0">
                          <a:effectLst/>
                        </a:rPr>
                        <a:t>انبار مرکزی</a:t>
                      </a:r>
                      <a:r>
                        <a:rPr lang="fa-IR" sz="1400" baseline="0" dirty="0" smtClean="0">
                          <a:effectLst/>
                        </a:rPr>
                        <a:t> - </a:t>
                      </a:r>
                      <a:r>
                        <a:rPr lang="fa-IR" sz="1400" dirty="0" smtClean="0">
                          <a:effectLst/>
                        </a:rPr>
                        <a:t>سرایه </a:t>
                      </a:r>
                      <a:r>
                        <a:rPr lang="fa-IR" sz="1400" dirty="0">
                          <a:effectLst/>
                        </a:rPr>
                        <a:t>داری</a:t>
                      </a:r>
                      <a:endParaRPr lang="en-US" sz="1400" dirty="0">
                        <a:effectLst/>
                        <a:latin typeface="Calibri"/>
                        <a:ea typeface="Calibri"/>
                        <a:cs typeface="Arial"/>
                      </a:endParaRPr>
                    </a:p>
                  </a:txBody>
                  <a:tcPr marL="45048" marR="45048" marT="0" marB="0"/>
                </a:tc>
              </a:tr>
            </a:tbl>
          </a:graphicData>
        </a:graphic>
      </p:graphicFrame>
    </p:spTree>
    <p:extLst>
      <p:ext uri="{BB962C8B-B14F-4D97-AF65-F5344CB8AC3E}">
        <p14:creationId xmlns:p14="http://schemas.microsoft.com/office/powerpoint/2010/main" val="18361424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0892794"/>
              </p:ext>
            </p:extLst>
          </p:nvPr>
        </p:nvGraphicFramePr>
        <p:xfrm>
          <a:off x="1143000" y="990588"/>
          <a:ext cx="7220788" cy="5562611"/>
        </p:xfrm>
        <a:graphic>
          <a:graphicData uri="http://schemas.openxmlformats.org/drawingml/2006/table">
            <a:tbl>
              <a:tblPr rtl="1" firstRow="1" firstCol="1" bandRow="1">
                <a:tableStyleId>{21E4AEA4-8DFA-4A89-87EB-49C32662AFE0}</a:tableStyleId>
              </a:tblPr>
              <a:tblGrid>
                <a:gridCol w="596541"/>
                <a:gridCol w="1974303"/>
                <a:gridCol w="1038451"/>
                <a:gridCol w="623657"/>
                <a:gridCol w="1038451"/>
                <a:gridCol w="1949385"/>
              </a:tblGrid>
              <a:tr h="292769">
                <a:tc>
                  <a:txBody>
                    <a:bodyPr/>
                    <a:lstStyle/>
                    <a:p>
                      <a:pPr algn="ctr" rtl="1">
                        <a:lnSpc>
                          <a:spcPct val="115000"/>
                        </a:lnSpc>
                        <a:spcAft>
                          <a:spcPts val="0"/>
                        </a:spcAft>
                      </a:pPr>
                      <a:r>
                        <a:rPr lang="fa-IR" sz="1400" dirty="0">
                          <a:effectLst/>
                        </a:rPr>
                        <a:t>ردیف</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نام فضا</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خالص</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تعداد</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کلی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توضیحات</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پذیرش</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اطلاعات</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9</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9</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3</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سالن انتظار</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سالن اصلی و پیش صحنه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460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460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400 نفری</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صحنه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100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6</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پشت صحنه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7</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اتاق تمرین و استراحت</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80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8</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اتاق گریم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9</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رختکن و دوش</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10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انبار</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11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اتاق پروژکتور وبرق</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12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قسمت اداری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13</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سرویس بهداشتی سالن</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14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سرویس بهداشتی صحنه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15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گیشه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9</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9</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16</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تأسیسات</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17</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کافه تریا</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100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2769">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جمع</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1292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r>
            </a:tbl>
          </a:graphicData>
        </a:graphic>
      </p:graphicFrame>
      <p:sp>
        <p:nvSpPr>
          <p:cNvPr id="3" name="Rectangle 1"/>
          <p:cNvSpPr>
            <a:spLocks noChangeArrowheads="1"/>
          </p:cNvSpPr>
          <p:nvPr/>
        </p:nvSpPr>
        <p:spPr bwMode="auto">
          <a:xfrm>
            <a:off x="0" y="27057"/>
            <a:ext cx="883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renj" pitchFamily="2" charset="-78"/>
              </a:rPr>
              <a:t>حوزه فرهنگی - سالن موسیقی</a:t>
            </a:r>
            <a:endParaRPr kumimoji="0" lang="en-US"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renj" pitchFamily="2" charset="-78"/>
            </a:endParaRPr>
          </a:p>
        </p:txBody>
      </p:sp>
    </p:spTree>
    <p:extLst>
      <p:ext uri="{BB962C8B-B14F-4D97-AF65-F5344CB8AC3E}">
        <p14:creationId xmlns:p14="http://schemas.microsoft.com/office/powerpoint/2010/main" val="1465577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9348804"/>
              </p:ext>
            </p:extLst>
          </p:nvPr>
        </p:nvGraphicFramePr>
        <p:xfrm>
          <a:off x="1143001" y="990599"/>
          <a:ext cx="7238999" cy="5602501"/>
        </p:xfrm>
        <a:graphic>
          <a:graphicData uri="http://schemas.openxmlformats.org/drawingml/2006/table">
            <a:tbl>
              <a:tblPr rtl="1" firstRow="1" firstCol="1" bandRow="1">
                <a:tableStyleId>{21E4AEA4-8DFA-4A89-87EB-49C32662AFE0}</a:tableStyleId>
              </a:tblPr>
              <a:tblGrid>
                <a:gridCol w="598047"/>
                <a:gridCol w="1979281"/>
                <a:gridCol w="1041070"/>
                <a:gridCol w="625230"/>
                <a:gridCol w="1041070"/>
                <a:gridCol w="1954301"/>
              </a:tblGrid>
              <a:tr h="304801">
                <a:tc>
                  <a:txBody>
                    <a:bodyPr/>
                    <a:lstStyle/>
                    <a:p>
                      <a:pPr algn="ctr" rtl="1">
                        <a:lnSpc>
                          <a:spcPct val="115000"/>
                        </a:lnSpc>
                        <a:spcAft>
                          <a:spcPts val="0"/>
                        </a:spcAft>
                      </a:pPr>
                      <a:r>
                        <a:rPr lang="fa-IR" sz="1300" dirty="0">
                          <a:effectLst/>
                        </a:rPr>
                        <a:t>ردیف</a:t>
                      </a:r>
                      <a:endParaRPr lang="en-US" sz="1000" dirty="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نام فضا</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سطح خالص</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تعداد</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سطح کلی</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توضیحات</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1</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اطلاعات</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9</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9</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dirty="0">
                          <a:effectLst/>
                        </a:rPr>
                        <a:t>2</a:t>
                      </a:r>
                      <a:endParaRPr lang="en-US" sz="1000" dirty="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سالن انتظار</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200</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200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3</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سالن اصلی وپیش صحنه</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460</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460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400 نفری</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4</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صحنه</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100</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100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5</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پشت صحنه</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30</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30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6</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اتاق تمرین واستراحت</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40</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2</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80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7</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اتاق گریم</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20</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2</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40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8</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رختکن و دوش</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10</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2</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20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9</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کارگاه دکور</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150</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150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10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اتاق ترجمه و نمایشنامه</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50</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50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11</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انبار صحنه</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40</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40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12</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انبار صندلی</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30</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30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13</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اتاق پروژکتور و برق</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18</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18</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14</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بوفه</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20</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20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15</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قسمت اداری</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50</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50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16</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سرویس بهداشتی سالن</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20</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2</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40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17</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سرویس بهداشتی صحنه</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12</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2</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24</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18</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گیشه</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9</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9</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19</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تأسیسات</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100</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100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r>
              <a:tr h="264885">
                <a:tc>
                  <a:txBody>
                    <a:bodyPr/>
                    <a:lstStyle/>
                    <a:p>
                      <a:pPr algn="ct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a:effectLst/>
                        </a:rPr>
                        <a:t>جمع</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 </a:t>
                      </a:r>
                      <a:endParaRPr lang="en-US" sz="1000">
                        <a:effectLst/>
                        <a:latin typeface="Calibri"/>
                        <a:ea typeface="Calibri"/>
                        <a:cs typeface="Arial"/>
                      </a:endParaRPr>
                    </a:p>
                  </a:txBody>
                  <a:tcPr marL="64507" marR="64507" marT="0" marB="0"/>
                </a:tc>
                <a:tc>
                  <a:txBody>
                    <a:bodyPr/>
                    <a:lstStyle/>
                    <a:p>
                      <a:pPr algn="ctr" rtl="1">
                        <a:lnSpc>
                          <a:spcPct val="115000"/>
                        </a:lnSpc>
                        <a:spcAft>
                          <a:spcPts val="0"/>
                        </a:spcAft>
                      </a:pPr>
                      <a:r>
                        <a:rPr lang="fa-IR" sz="1300">
                          <a:effectLst/>
                        </a:rPr>
                        <a:t>1470</a:t>
                      </a:r>
                      <a:endParaRPr lang="en-US" sz="1000">
                        <a:effectLst/>
                        <a:latin typeface="Calibri"/>
                        <a:ea typeface="Calibri"/>
                        <a:cs typeface="Arial"/>
                      </a:endParaRPr>
                    </a:p>
                  </a:txBody>
                  <a:tcPr marL="64507" marR="64507" marT="0" marB="0"/>
                </a:tc>
                <a:tc>
                  <a:txBody>
                    <a:bodyPr/>
                    <a:lstStyle/>
                    <a:p>
                      <a:pPr algn="r" rtl="1">
                        <a:lnSpc>
                          <a:spcPct val="115000"/>
                        </a:lnSpc>
                        <a:spcAft>
                          <a:spcPts val="0"/>
                        </a:spcAft>
                      </a:pPr>
                      <a:r>
                        <a:rPr lang="fa-IR" sz="1300" dirty="0">
                          <a:effectLst/>
                        </a:rPr>
                        <a:t> </a:t>
                      </a:r>
                      <a:endParaRPr lang="en-US" sz="1000" dirty="0">
                        <a:effectLst/>
                        <a:latin typeface="Calibri"/>
                        <a:ea typeface="Calibri"/>
                        <a:cs typeface="Arial"/>
                      </a:endParaRPr>
                    </a:p>
                  </a:txBody>
                  <a:tcPr marL="64507" marR="64507" marT="0" marB="0"/>
                </a:tc>
              </a:tr>
            </a:tbl>
          </a:graphicData>
        </a:graphic>
      </p:graphicFrame>
      <p:sp>
        <p:nvSpPr>
          <p:cNvPr id="3" name="Rectangle 1"/>
          <p:cNvSpPr>
            <a:spLocks noChangeArrowheads="1"/>
          </p:cNvSpPr>
          <p:nvPr/>
        </p:nvSpPr>
        <p:spPr bwMode="auto">
          <a:xfrm>
            <a:off x="1" y="54114"/>
            <a:ext cx="883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renj" pitchFamily="2" charset="-78"/>
              </a:rPr>
              <a:t>حوزه فرهنگی </a:t>
            </a: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B Narenj" pitchFamily="2" charset="-78"/>
              </a:rPr>
              <a:t>-</a:t>
            </a: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renj" pitchFamily="2" charset="-78"/>
              </a:rPr>
              <a:t> آمفی تئاتر</a:t>
            </a:r>
            <a:endParaRPr kumimoji="0" lang="en-US" sz="4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renj" pitchFamily="2" charset="-78"/>
            </a:endParaRPr>
          </a:p>
        </p:txBody>
      </p:sp>
    </p:spTree>
    <p:extLst>
      <p:ext uri="{BB962C8B-B14F-4D97-AF65-F5344CB8AC3E}">
        <p14:creationId xmlns:p14="http://schemas.microsoft.com/office/powerpoint/2010/main" val="2050420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4127030"/>
              </p:ext>
            </p:extLst>
          </p:nvPr>
        </p:nvGraphicFramePr>
        <p:xfrm>
          <a:off x="1219201" y="1066800"/>
          <a:ext cx="7086600" cy="2133600"/>
        </p:xfrm>
        <a:graphic>
          <a:graphicData uri="http://schemas.openxmlformats.org/drawingml/2006/table">
            <a:tbl>
              <a:tblPr rtl="1" firstRow="1" firstCol="1" bandRow="1">
                <a:tableStyleId>{21E4AEA4-8DFA-4A89-87EB-49C32662AFE0}</a:tableStyleId>
              </a:tblPr>
              <a:tblGrid>
                <a:gridCol w="585455"/>
                <a:gridCol w="1937613"/>
                <a:gridCol w="1019153"/>
                <a:gridCol w="612067"/>
                <a:gridCol w="1019153"/>
                <a:gridCol w="1913159"/>
              </a:tblGrid>
              <a:tr h="426720">
                <a:tc>
                  <a:txBody>
                    <a:bodyPr/>
                    <a:lstStyle/>
                    <a:p>
                      <a:pPr algn="ctr" rtl="1">
                        <a:lnSpc>
                          <a:spcPct val="115000"/>
                        </a:lnSpc>
                        <a:spcAft>
                          <a:spcPts val="0"/>
                        </a:spcAft>
                      </a:pPr>
                      <a:r>
                        <a:rPr lang="fa-IR" sz="1400" dirty="0">
                          <a:effectLst/>
                        </a:rPr>
                        <a:t>ردیف</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نام فضا</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خالص</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تعداد</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کلی</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توضیحات</a:t>
                      </a:r>
                      <a:endParaRPr lang="en-US" sz="1100">
                        <a:effectLst/>
                        <a:latin typeface="Calibri"/>
                        <a:ea typeface="Calibri"/>
                        <a:cs typeface="Arial"/>
                      </a:endParaRPr>
                    </a:p>
                  </a:txBody>
                  <a:tcPr marL="68580" marR="68580" marT="0" marB="0"/>
                </a:tc>
              </a:tr>
              <a:tr h="426720">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اتاق حس لامسه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rowSpan="4">
                  <a:txBody>
                    <a:bodyPr/>
                    <a:lstStyle/>
                    <a:p>
                      <a:pPr algn="r" rtl="1">
                        <a:lnSpc>
                          <a:spcPct val="115000"/>
                        </a:lnSpc>
                        <a:spcAft>
                          <a:spcPts val="0"/>
                        </a:spcAft>
                      </a:pPr>
                      <a:r>
                        <a:rPr lang="fa-IR" sz="2000">
                          <a:effectLst/>
                        </a:rPr>
                        <a:t> </a:t>
                      </a:r>
                      <a:endParaRPr lang="en-US" sz="1100">
                        <a:effectLst/>
                      </a:endParaRPr>
                    </a:p>
                    <a:p>
                      <a:pPr algn="r" rtl="1">
                        <a:lnSpc>
                          <a:spcPct val="115000"/>
                        </a:lnSpc>
                        <a:spcAft>
                          <a:spcPts val="0"/>
                        </a:spcAft>
                      </a:pPr>
                      <a:r>
                        <a:rPr lang="fa-IR" sz="1400">
                          <a:effectLst/>
                        </a:rPr>
                        <a:t>این فضاها با هم در ارتباط هستند.</a:t>
                      </a:r>
                      <a:endParaRPr lang="en-US" sz="1100">
                        <a:effectLst/>
                        <a:latin typeface="Calibri"/>
                        <a:ea typeface="Calibri"/>
                        <a:cs typeface="Arial"/>
                      </a:endParaRPr>
                    </a:p>
                  </a:txBody>
                  <a:tcPr marL="68580" marR="68580" marT="0" marB="0"/>
                </a:tc>
              </a:tr>
              <a:tr h="426720">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اتاق حس شنوایی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vMerge="1">
                  <a:txBody>
                    <a:bodyPr/>
                    <a:lstStyle/>
                    <a:p>
                      <a:pPr rtl="1"/>
                      <a:endParaRPr lang="fa-IR"/>
                    </a:p>
                  </a:txBody>
                  <a:tcPr/>
                </a:tc>
              </a:tr>
              <a:tr h="426720">
                <a:tc>
                  <a:txBody>
                    <a:bodyPr/>
                    <a:lstStyle/>
                    <a:p>
                      <a:pPr algn="ctr" rtl="1">
                        <a:lnSpc>
                          <a:spcPct val="115000"/>
                        </a:lnSpc>
                        <a:spcAft>
                          <a:spcPts val="0"/>
                        </a:spcAft>
                      </a:pPr>
                      <a:r>
                        <a:rPr lang="fa-IR" sz="1400">
                          <a:effectLst/>
                        </a:rPr>
                        <a:t>3</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اتاق حس بینایی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vMerge="1">
                  <a:txBody>
                    <a:bodyPr/>
                    <a:lstStyle/>
                    <a:p>
                      <a:pPr rtl="1"/>
                      <a:endParaRPr lang="fa-IR"/>
                    </a:p>
                  </a:txBody>
                  <a:tcPr/>
                </a:tc>
              </a:tr>
              <a:tr h="426720">
                <a:tc>
                  <a:txBody>
                    <a:bodyPr/>
                    <a:lstStyle/>
                    <a:p>
                      <a:pPr algn="ctr" rtl="1">
                        <a:lnSpc>
                          <a:spcPct val="115000"/>
                        </a:lnSpc>
                        <a:spcAft>
                          <a:spcPts val="0"/>
                        </a:spcAft>
                      </a:pPr>
                      <a:r>
                        <a:rPr lang="fa-IR" sz="1400">
                          <a:effectLst/>
                        </a:rPr>
                        <a:t>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اتاق حس بویایی</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c vMerge="1">
                  <a:txBody>
                    <a:bodyPr/>
                    <a:lstStyle/>
                    <a:p>
                      <a:pPr rtl="1"/>
                      <a:endParaRPr lang="fa-I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64694580"/>
              </p:ext>
            </p:extLst>
          </p:nvPr>
        </p:nvGraphicFramePr>
        <p:xfrm>
          <a:off x="1219201" y="4427981"/>
          <a:ext cx="7086601" cy="2049019"/>
        </p:xfrm>
        <a:graphic>
          <a:graphicData uri="http://schemas.openxmlformats.org/drawingml/2006/table">
            <a:tbl>
              <a:tblPr rtl="1" firstRow="1" firstCol="1" bandRow="1">
                <a:tableStyleId>{21E4AEA4-8DFA-4A89-87EB-49C32662AFE0}</a:tableStyleId>
              </a:tblPr>
              <a:tblGrid>
                <a:gridCol w="585456"/>
                <a:gridCol w="1937613"/>
                <a:gridCol w="1019153"/>
                <a:gridCol w="612067"/>
                <a:gridCol w="1019153"/>
                <a:gridCol w="1913159"/>
              </a:tblGrid>
              <a:tr h="401680">
                <a:tc>
                  <a:txBody>
                    <a:bodyPr/>
                    <a:lstStyle/>
                    <a:p>
                      <a:pPr algn="ctr" rtl="1">
                        <a:lnSpc>
                          <a:spcPct val="115000"/>
                        </a:lnSpc>
                        <a:spcAft>
                          <a:spcPts val="0"/>
                        </a:spcAft>
                      </a:pPr>
                      <a:r>
                        <a:rPr lang="fa-IR" sz="1400" dirty="0">
                          <a:effectLst/>
                        </a:rPr>
                        <a:t>ردیف</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نام فضا</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خالص</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تعداد</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کلی</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توضیحات</a:t>
                      </a:r>
                      <a:endParaRPr lang="en-US" sz="1100" dirty="0">
                        <a:effectLst/>
                        <a:latin typeface="Calibri"/>
                        <a:ea typeface="Calibri"/>
                        <a:cs typeface="Arial"/>
                      </a:endParaRPr>
                    </a:p>
                  </a:txBody>
                  <a:tcPr marL="68580" marR="68580" marT="0" marB="0"/>
                </a:tc>
              </a:tr>
              <a:tr h="401680">
                <a:tc>
                  <a:txBody>
                    <a:bodyPr/>
                    <a:lstStyle/>
                    <a:p>
                      <a:pPr algn="ctr" rtl="1">
                        <a:lnSpc>
                          <a:spcPct val="115000"/>
                        </a:lnSpc>
                        <a:spcAft>
                          <a:spcPts val="0"/>
                        </a:spcAft>
                      </a:pPr>
                      <a:r>
                        <a:rPr lang="fa-IR" sz="1400" dirty="0">
                          <a:effectLst/>
                        </a:rPr>
                        <a:t>1</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فضای حس لامسه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rowSpan="4">
                  <a:txBody>
                    <a:bodyPr/>
                    <a:lstStyle/>
                    <a:p>
                      <a:pPr algn="r" rtl="1">
                        <a:lnSpc>
                          <a:spcPct val="115000"/>
                        </a:lnSpc>
                        <a:spcAft>
                          <a:spcPts val="0"/>
                        </a:spcAft>
                      </a:pPr>
                      <a:r>
                        <a:rPr lang="fa-IR" sz="1400" dirty="0">
                          <a:effectLst/>
                        </a:rPr>
                        <a:t>این فضاها با هم در ارتباط بوده و بخش عمده ای از فضای سبز و محوطه را تشکیل می دهند.</a:t>
                      </a:r>
                      <a:endParaRPr lang="en-US" sz="1100" dirty="0">
                        <a:effectLst/>
                        <a:latin typeface="Calibri"/>
                        <a:ea typeface="Calibri"/>
                        <a:cs typeface="Arial"/>
                      </a:endParaRPr>
                    </a:p>
                  </a:txBody>
                  <a:tcPr marL="68580" marR="68580" marT="0" marB="0"/>
                </a:tc>
              </a:tr>
              <a:tr h="401680">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فضای حس شنوایی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vMerge="1">
                  <a:txBody>
                    <a:bodyPr/>
                    <a:lstStyle/>
                    <a:p>
                      <a:pPr rtl="1"/>
                      <a:endParaRPr lang="fa-IR"/>
                    </a:p>
                  </a:txBody>
                  <a:tcPr/>
                </a:tc>
              </a:tr>
              <a:tr h="401680">
                <a:tc>
                  <a:txBody>
                    <a:bodyPr/>
                    <a:lstStyle/>
                    <a:p>
                      <a:pPr algn="ctr" rtl="1">
                        <a:lnSpc>
                          <a:spcPct val="115000"/>
                        </a:lnSpc>
                        <a:spcAft>
                          <a:spcPts val="0"/>
                        </a:spcAft>
                      </a:pPr>
                      <a:r>
                        <a:rPr lang="fa-IR" sz="1400">
                          <a:effectLst/>
                        </a:rPr>
                        <a:t>3</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فضای حس بینایی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vMerge="1">
                  <a:txBody>
                    <a:bodyPr/>
                    <a:lstStyle/>
                    <a:p>
                      <a:pPr rtl="1"/>
                      <a:endParaRPr lang="fa-IR"/>
                    </a:p>
                  </a:txBody>
                  <a:tcPr/>
                </a:tc>
              </a:tr>
              <a:tr h="442299">
                <a:tc>
                  <a:txBody>
                    <a:bodyPr/>
                    <a:lstStyle/>
                    <a:p>
                      <a:pPr algn="ctr" rtl="1">
                        <a:lnSpc>
                          <a:spcPct val="115000"/>
                        </a:lnSpc>
                        <a:spcAft>
                          <a:spcPts val="0"/>
                        </a:spcAft>
                      </a:pPr>
                      <a:r>
                        <a:rPr lang="fa-IR" sz="1400">
                          <a:effectLst/>
                        </a:rPr>
                        <a:t>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فضای حس بویایی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c vMerge="1">
                  <a:txBody>
                    <a:bodyPr/>
                    <a:lstStyle/>
                    <a:p>
                      <a:pPr rtl="1"/>
                      <a:endParaRPr lang="fa-IR"/>
                    </a:p>
                  </a:txBody>
                  <a:tcPr/>
                </a:tc>
              </a:tr>
            </a:tbl>
          </a:graphicData>
        </a:graphic>
      </p:graphicFrame>
      <p:sp>
        <p:nvSpPr>
          <p:cNvPr id="6" name="TextBox 5"/>
          <p:cNvSpPr txBox="1"/>
          <p:nvPr/>
        </p:nvSpPr>
        <p:spPr>
          <a:xfrm>
            <a:off x="0" y="3635514"/>
            <a:ext cx="8839200" cy="707886"/>
          </a:xfrm>
          <a:prstGeom prst="rect">
            <a:avLst/>
          </a:prstGeom>
          <a:noFill/>
        </p:spPr>
        <p:txBody>
          <a:bodyPr wrap="square" rtlCol="1">
            <a:spAutoFit/>
          </a:bodyPr>
          <a:lstStyle/>
          <a:p>
            <a:pPr lvl="0" algn="ctr"/>
            <a:r>
              <a:rPr lang="fa-IR" sz="4000" b="1" dirty="0">
                <a:effectLst>
                  <a:outerShdw blurRad="38100" dist="38100" dir="2700000" algn="tl">
                    <a:srgbClr val="000000">
                      <a:alpha val="43137"/>
                    </a:srgbClr>
                  </a:outerShdw>
                </a:effectLst>
                <a:latin typeface="Calibri" pitchFamily="34" charset="0"/>
                <a:ea typeface="Calibri" pitchFamily="34" charset="0"/>
                <a:cs typeface="B Narenj" pitchFamily="2" charset="-78"/>
              </a:rPr>
              <a:t>حوزه هنری </a:t>
            </a:r>
            <a:r>
              <a:rPr lang="fa-IR" sz="4000" b="1" dirty="0" smtClean="0">
                <a:effectLst>
                  <a:outerShdw blurRad="38100" dist="38100" dir="2700000" algn="tl">
                    <a:srgbClr val="000000">
                      <a:alpha val="43137"/>
                    </a:srgbClr>
                  </a:outerShdw>
                </a:effectLst>
                <a:latin typeface="Calibri"/>
                <a:ea typeface="Calibri" pitchFamily="34" charset="0"/>
                <a:cs typeface="B Narenj" pitchFamily="2" charset="-78"/>
              </a:rPr>
              <a:t>-</a:t>
            </a:r>
            <a:r>
              <a:rPr lang="fa-IR" sz="4000" b="1" dirty="0" smtClean="0">
                <a:effectLst>
                  <a:outerShdw blurRad="38100" dist="38100" dir="2700000" algn="tl">
                    <a:srgbClr val="000000">
                      <a:alpha val="43137"/>
                    </a:srgbClr>
                  </a:outerShdw>
                </a:effectLst>
                <a:latin typeface="Calibri" pitchFamily="34" charset="0"/>
                <a:ea typeface="Calibri" pitchFamily="34" charset="0"/>
                <a:cs typeface="B Narenj" pitchFamily="2" charset="-78"/>
              </a:rPr>
              <a:t> </a:t>
            </a:r>
            <a:r>
              <a:rPr lang="fa-IR" sz="4000" b="1" dirty="0">
                <a:effectLst>
                  <a:outerShdw blurRad="38100" dist="38100" dir="2700000" algn="tl">
                    <a:srgbClr val="000000">
                      <a:alpha val="43137"/>
                    </a:srgbClr>
                  </a:outerShdw>
                </a:effectLst>
                <a:latin typeface="Calibri" pitchFamily="34" charset="0"/>
                <a:ea typeface="Calibri" pitchFamily="34" charset="0"/>
                <a:cs typeface="B Narenj" pitchFamily="2" charset="-78"/>
              </a:rPr>
              <a:t>فضاهای دریافت حواس در </a:t>
            </a:r>
            <a:r>
              <a:rPr lang="fa-IR" sz="4000" b="1" dirty="0" smtClean="0">
                <a:effectLst>
                  <a:outerShdw blurRad="38100" dist="38100" dir="2700000" algn="tl">
                    <a:srgbClr val="000000">
                      <a:alpha val="43137"/>
                    </a:srgbClr>
                  </a:outerShdw>
                </a:effectLst>
                <a:latin typeface="Calibri" pitchFamily="34" charset="0"/>
                <a:ea typeface="Calibri" pitchFamily="34" charset="0"/>
                <a:cs typeface="B Narenj" pitchFamily="2" charset="-78"/>
              </a:rPr>
              <a:t>محوطه</a:t>
            </a:r>
            <a:endParaRPr lang="en-US" sz="4000" b="1" dirty="0">
              <a:effectLst>
                <a:outerShdw blurRad="38100" dist="38100" dir="2700000" algn="tl">
                  <a:srgbClr val="000000">
                    <a:alpha val="43137"/>
                  </a:srgbClr>
                </a:outerShdw>
              </a:effectLst>
              <a:latin typeface="Arial" pitchFamily="34" charset="0"/>
              <a:cs typeface="B Narenj" pitchFamily="2" charset="-78"/>
            </a:endParaRPr>
          </a:p>
        </p:txBody>
      </p:sp>
      <p:sp>
        <p:nvSpPr>
          <p:cNvPr id="7" name="TextBox 6"/>
          <p:cNvSpPr txBox="1"/>
          <p:nvPr/>
        </p:nvSpPr>
        <p:spPr>
          <a:xfrm>
            <a:off x="0" y="228600"/>
            <a:ext cx="8839200" cy="707886"/>
          </a:xfrm>
          <a:prstGeom prst="rect">
            <a:avLst/>
          </a:prstGeom>
          <a:noFill/>
        </p:spPr>
        <p:txBody>
          <a:bodyPr wrap="square" rtlCol="1">
            <a:spAutoFit/>
          </a:bodyPr>
          <a:lstStyle/>
          <a:p>
            <a:pPr lvl="0" algn="ctr"/>
            <a:r>
              <a:rPr lang="fa-IR" sz="4000" b="1" dirty="0">
                <a:effectLst>
                  <a:outerShdw blurRad="38100" dist="38100" dir="2700000" algn="tl">
                    <a:srgbClr val="000000">
                      <a:alpha val="43137"/>
                    </a:srgbClr>
                  </a:outerShdw>
                </a:effectLst>
                <a:latin typeface="Calibri" pitchFamily="34" charset="0"/>
                <a:ea typeface="Calibri" pitchFamily="34" charset="0"/>
                <a:cs typeface="B Narenj" pitchFamily="2" charset="-78"/>
              </a:rPr>
              <a:t>حوزه هنری </a:t>
            </a:r>
            <a:r>
              <a:rPr lang="fa-IR" sz="4000" b="1" dirty="0" smtClean="0">
                <a:effectLst>
                  <a:outerShdw blurRad="38100" dist="38100" dir="2700000" algn="tl">
                    <a:srgbClr val="000000">
                      <a:alpha val="43137"/>
                    </a:srgbClr>
                  </a:outerShdw>
                </a:effectLst>
                <a:latin typeface="Calibri"/>
                <a:ea typeface="Calibri" pitchFamily="34" charset="0"/>
                <a:cs typeface="B Narenj" pitchFamily="2" charset="-78"/>
              </a:rPr>
              <a:t>-</a:t>
            </a:r>
            <a:r>
              <a:rPr lang="fa-IR" sz="4000" b="1" dirty="0" smtClean="0">
                <a:effectLst>
                  <a:outerShdw blurRad="38100" dist="38100" dir="2700000" algn="tl">
                    <a:srgbClr val="000000">
                      <a:alpha val="43137"/>
                    </a:srgbClr>
                  </a:outerShdw>
                </a:effectLst>
                <a:latin typeface="Calibri" pitchFamily="34" charset="0"/>
                <a:ea typeface="Calibri" pitchFamily="34" charset="0"/>
                <a:cs typeface="B Narenj" pitchFamily="2" charset="-78"/>
              </a:rPr>
              <a:t> </a:t>
            </a:r>
            <a:r>
              <a:rPr lang="fa-IR" sz="4000" b="1" dirty="0">
                <a:effectLst>
                  <a:outerShdw blurRad="38100" dist="38100" dir="2700000" algn="tl">
                    <a:srgbClr val="000000">
                      <a:alpha val="43137"/>
                    </a:srgbClr>
                  </a:outerShdw>
                </a:effectLst>
                <a:latin typeface="Calibri" pitchFamily="34" charset="0"/>
                <a:ea typeface="Calibri" pitchFamily="34" charset="0"/>
                <a:cs typeface="B Narenj" pitchFamily="2" charset="-78"/>
              </a:rPr>
              <a:t>فضاهای دریافت </a:t>
            </a:r>
            <a:r>
              <a:rPr lang="fa-IR" sz="4000" b="1" dirty="0" smtClean="0">
                <a:effectLst>
                  <a:outerShdw blurRad="38100" dist="38100" dir="2700000" algn="tl">
                    <a:srgbClr val="000000">
                      <a:alpha val="43137"/>
                    </a:srgbClr>
                  </a:outerShdw>
                </a:effectLst>
                <a:latin typeface="Calibri" pitchFamily="34" charset="0"/>
                <a:ea typeface="Calibri" pitchFamily="34" charset="0"/>
                <a:cs typeface="B Narenj" pitchFamily="2" charset="-78"/>
              </a:rPr>
              <a:t>حواس</a:t>
            </a:r>
            <a:endParaRPr lang="en-US" sz="4000" b="1" dirty="0">
              <a:effectLst>
                <a:outerShdw blurRad="38100" dist="38100" dir="2700000" algn="tl">
                  <a:srgbClr val="000000">
                    <a:alpha val="43137"/>
                  </a:srgbClr>
                </a:outerShdw>
              </a:effectLst>
              <a:latin typeface="Arial" pitchFamily="34" charset="0"/>
              <a:cs typeface="B Narenj" pitchFamily="2" charset="-78"/>
            </a:endParaRPr>
          </a:p>
        </p:txBody>
      </p:sp>
    </p:spTree>
    <p:extLst>
      <p:ext uri="{BB962C8B-B14F-4D97-AF65-F5344CB8AC3E}">
        <p14:creationId xmlns:p14="http://schemas.microsoft.com/office/powerpoint/2010/main" val="25315156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8800" dirty="0" smtClean="0">
                <a:effectLst>
                  <a:outerShdw blurRad="38100" dist="38100" dir="2700000" algn="tl">
                    <a:srgbClr val="000000">
                      <a:alpha val="43137"/>
                    </a:srgbClr>
                  </a:outerShdw>
                </a:effectLst>
              </a:rPr>
              <a:t>بخش اول</a:t>
            </a:r>
            <a:endParaRPr lang="fa-IR" sz="8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fa-IR" sz="3600" b="1" dirty="0" smtClean="0"/>
              <a:t>مقدمه</a:t>
            </a:r>
            <a:endParaRPr lang="fa-IR" b="1" dirty="0"/>
          </a:p>
        </p:txBody>
      </p:sp>
    </p:spTree>
    <p:extLst>
      <p:ext uri="{BB962C8B-B14F-4D97-AF65-F5344CB8AC3E}">
        <p14:creationId xmlns:p14="http://schemas.microsoft.com/office/powerpoint/2010/main" val="58179964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38611589"/>
              </p:ext>
            </p:extLst>
          </p:nvPr>
        </p:nvGraphicFramePr>
        <p:xfrm>
          <a:off x="1219200" y="1828800"/>
          <a:ext cx="7086600" cy="2561623"/>
        </p:xfrm>
        <a:graphic>
          <a:graphicData uri="http://schemas.openxmlformats.org/drawingml/2006/table">
            <a:tbl>
              <a:tblPr rtl="1" firstRow="1" firstCol="1" bandRow="1">
                <a:tableStyleId>{21E4AEA4-8DFA-4A89-87EB-49C32662AFE0}</a:tableStyleId>
              </a:tblPr>
              <a:tblGrid>
                <a:gridCol w="585455"/>
                <a:gridCol w="1937613"/>
                <a:gridCol w="1019153"/>
                <a:gridCol w="612067"/>
                <a:gridCol w="1019153"/>
                <a:gridCol w="1913159"/>
              </a:tblGrid>
              <a:tr h="446029">
                <a:tc>
                  <a:txBody>
                    <a:bodyPr/>
                    <a:lstStyle/>
                    <a:p>
                      <a:pPr algn="ctr" rtl="1">
                        <a:lnSpc>
                          <a:spcPct val="115000"/>
                        </a:lnSpc>
                        <a:spcAft>
                          <a:spcPts val="0"/>
                        </a:spcAft>
                      </a:pPr>
                      <a:r>
                        <a:rPr lang="fa-IR" sz="1400" dirty="0">
                          <a:effectLst/>
                        </a:rPr>
                        <a:t>ردیف</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نام فضا</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خالص</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تعداد</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کلی</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توضیحات</a:t>
                      </a:r>
                      <a:endParaRPr lang="en-US" sz="1100">
                        <a:effectLst/>
                        <a:latin typeface="Calibri"/>
                        <a:ea typeface="Calibri"/>
                        <a:cs typeface="Arial"/>
                      </a:endParaRPr>
                    </a:p>
                  </a:txBody>
                  <a:tcPr marL="68580" marR="68580" marT="0" marB="0"/>
                </a:tc>
              </a:tr>
              <a:tr h="446029">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نمایشگاه دائمی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446029">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انبار</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80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777507">
                <a:tc>
                  <a:txBody>
                    <a:bodyPr/>
                    <a:lstStyle/>
                    <a:p>
                      <a:pPr algn="ctr" rtl="1">
                        <a:lnSpc>
                          <a:spcPct val="115000"/>
                        </a:lnSpc>
                        <a:spcAft>
                          <a:spcPts val="0"/>
                        </a:spcAft>
                      </a:pPr>
                      <a:r>
                        <a:rPr lang="fa-IR" sz="1400" dirty="0">
                          <a:effectLst/>
                        </a:rPr>
                        <a:t>3</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نمایشگاه موقت</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200">
                          <a:effectLst/>
                        </a:rPr>
                        <a:t>در لابی وسالن انتطار برگذار می شود.</a:t>
                      </a:r>
                      <a:endParaRPr lang="en-US" sz="1100">
                        <a:effectLst/>
                        <a:latin typeface="Calibri"/>
                        <a:ea typeface="Calibri"/>
                        <a:cs typeface="Arial"/>
                      </a:endParaRPr>
                    </a:p>
                  </a:txBody>
                  <a:tcPr marL="68580" marR="68580" marT="0" marB="0"/>
                </a:tc>
              </a:tr>
              <a:tr h="446029">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جمع</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380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r>
            </a:tbl>
          </a:graphicData>
        </a:graphic>
      </p:graphicFrame>
      <p:sp>
        <p:nvSpPr>
          <p:cNvPr id="3" name="Rectangle 1"/>
          <p:cNvSpPr>
            <a:spLocks noChangeArrowheads="1"/>
          </p:cNvSpPr>
          <p:nvPr/>
        </p:nvSpPr>
        <p:spPr bwMode="auto">
          <a:xfrm>
            <a:off x="0" y="484257"/>
            <a:ext cx="883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renj" pitchFamily="2" charset="-78"/>
              </a:rPr>
              <a:t>حوزه هنری </a:t>
            </a: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B Narenj" pitchFamily="2" charset="-78"/>
              </a:rPr>
              <a:t>-</a:t>
            </a: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renj" pitchFamily="2" charset="-78"/>
              </a:rPr>
              <a:t> نمایشگاه</a:t>
            </a:r>
            <a:endParaRPr kumimoji="0" lang="en-US"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renj" pitchFamily="2" charset="-78"/>
            </a:endParaRPr>
          </a:p>
        </p:txBody>
      </p:sp>
    </p:spTree>
    <p:extLst>
      <p:ext uri="{BB962C8B-B14F-4D97-AF65-F5344CB8AC3E}">
        <p14:creationId xmlns:p14="http://schemas.microsoft.com/office/powerpoint/2010/main" val="1356603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0257949"/>
              </p:ext>
            </p:extLst>
          </p:nvPr>
        </p:nvGraphicFramePr>
        <p:xfrm>
          <a:off x="914399" y="1219199"/>
          <a:ext cx="7467601" cy="5334000"/>
        </p:xfrm>
        <a:graphic>
          <a:graphicData uri="http://schemas.openxmlformats.org/drawingml/2006/table">
            <a:tbl>
              <a:tblPr rtl="1" firstRow="1" firstCol="1" bandRow="1">
                <a:tableStyleId>{21E4AEA4-8DFA-4A89-87EB-49C32662AFE0}</a:tableStyleId>
              </a:tblPr>
              <a:tblGrid>
                <a:gridCol w="616932"/>
                <a:gridCol w="2041786"/>
                <a:gridCol w="1073946"/>
                <a:gridCol w="644974"/>
                <a:gridCol w="1073946"/>
                <a:gridCol w="2016017"/>
              </a:tblGrid>
              <a:tr h="310076">
                <a:tc>
                  <a:txBody>
                    <a:bodyPr/>
                    <a:lstStyle/>
                    <a:p>
                      <a:pPr algn="ctr" rtl="1">
                        <a:lnSpc>
                          <a:spcPct val="115000"/>
                        </a:lnSpc>
                        <a:spcAft>
                          <a:spcPts val="0"/>
                        </a:spcAft>
                      </a:pPr>
                      <a:r>
                        <a:rPr lang="fa-IR" sz="1400" dirty="0">
                          <a:effectLst/>
                        </a:rPr>
                        <a:t>ردیف</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نام فضا</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خالص</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تعداد</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کلی</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توضیحات</a:t>
                      </a:r>
                      <a:endParaRPr lang="en-US" sz="1100">
                        <a:effectLst/>
                        <a:latin typeface="Calibri"/>
                        <a:ea typeface="Calibri"/>
                        <a:cs typeface="Arial"/>
                      </a:endParaRPr>
                    </a:p>
                  </a:txBody>
                  <a:tcPr marL="68580" marR="68580" marT="0" marB="0"/>
                </a:tc>
              </a:tr>
              <a:tr h="310076">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کلاس نظری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1271658">
                <a:tc>
                  <a:txBody>
                    <a:bodyPr/>
                    <a:lstStyle/>
                    <a:p>
                      <a:pPr algn="ctr" rtl="1">
                        <a:lnSpc>
                          <a:spcPct val="115000"/>
                        </a:lnSpc>
                        <a:spcAft>
                          <a:spcPts val="0"/>
                        </a:spcAft>
                      </a:pPr>
                      <a:r>
                        <a:rPr lang="fa-IR" sz="1400" dirty="0">
                          <a:effectLst/>
                        </a:rPr>
                        <a:t>2</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کلاس آموزشی خاص</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dirty="0">
                          <a:effectLst/>
                        </a:rPr>
                        <a:t>60</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6</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360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کامپیوتر-موسیقی جمعی-لابراتوار زبانهای خارجی-گریم-بازیگری و تئاتر-مونتاژ فیلم و تدوین</a:t>
                      </a:r>
                      <a:endParaRPr lang="en-US" sz="1100">
                        <a:effectLst/>
                        <a:latin typeface="Calibri"/>
                        <a:ea typeface="Calibri"/>
                        <a:cs typeface="Arial"/>
                      </a:endParaRPr>
                    </a:p>
                  </a:txBody>
                  <a:tcPr marL="68580" marR="68580" marT="0" marB="0"/>
                </a:tc>
              </a:tr>
              <a:tr h="951131">
                <a:tc>
                  <a:txBody>
                    <a:bodyPr/>
                    <a:lstStyle/>
                    <a:p>
                      <a:pPr algn="ctr" rtl="1">
                        <a:lnSpc>
                          <a:spcPct val="115000"/>
                        </a:lnSpc>
                        <a:spcAft>
                          <a:spcPts val="0"/>
                        </a:spcAft>
                      </a:pPr>
                      <a:r>
                        <a:rPr lang="fa-IR" sz="1400" dirty="0">
                          <a:effectLst/>
                        </a:rPr>
                        <a:t>3</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آتلیه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60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6</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360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طرح </a:t>
                      </a:r>
                      <a:r>
                        <a:rPr lang="fa-IR" sz="1400" dirty="0" smtClean="0">
                          <a:effectLst/>
                        </a:rPr>
                        <a:t>معماری-اسکیس-نقاشی-کاریکاتور-عکاسی-خطاطی</a:t>
                      </a:r>
                      <a:endParaRPr lang="en-US" sz="1100" dirty="0">
                        <a:effectLst/>
                        <a:latin typeface="Calibri"/>
                        <a:ea typeface="Calibri"/>
                        <a:cs typeface="Arial"/>
                      </a:endParaRPr>
                    </a:p>
                  </a:txBody>
                  <a:tcPr marL="68580" marR="68580" marT="0" marB="0"/>
                </a:tc>
              </a:tr>
              <a:tr h="630603">
                <a:tc>
                  <a:txBody>
                    <a:bodyPr/>
                    <a:lstStyle/>
                    <a:p>
                      <a:pPr algn="ctr" rtl="1">
                        <a:lnSpc>
                          <a:spcPct val="115000"/>
                        </a:lnSpc>
                        <a:spcAft>
                          <a:spcPts val="0"/>
                        </a:spcAft>
                      </a:pPr>
                      <a:r>
                        <a:rPr lang="fa-IR" sz="1400">
                          <a:effectLst/>
                        </a:rPr>
                        <a:t>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کارگاه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80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6</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480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ماکت سازی-مجسمه سازی-سفالگری-ویترای-نجاری-چاپ</a:t>
                      </a:r>
                      <a:endParaRPr lang="en-US" sz="1100">
                        <a:effectLst/>
                        <a:latin typeface="Calibri"/>
                        <a:ea typeface="Calibri"/>
                        <a:cs typeface="Arial"/>
                      </a:endParaRPr>
                    </a:p>
                  </a:txBody>
                  <a:tcPr marL="68580" marR="68580" marT="0" marB="0"/>
                </a:tc>
              </a:tr>
              <a:tr h="310076">
                <a:tc>
                  <a:txBody>
                    <a:bodyPr/>
                    <a:lstStyle/>
                    <a:p>
                      <a:pPr algn="ctr" rtl="1">
                        <a:lnSpc>
                          <a:spcPct val="115000"/>
                        </a:lnSpc>
                        <a:spcAft>
                          <a:spcPts val="0"/>
                        </a:spcAft>
                      </a:pPr>
                      <a:r>
                        <a:rPr lang="fa-IR" sz="1400">
                          <a:effectLst/>
                        </a:rPr>
                        <a:t>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اتاق بحث آزاد</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80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80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10076">
                <a:tc>
                  <a:txBody>
                    <a:bodyPr/>
                    <a:lstStyle/>
                    <a:p>
                      <a:pPr algn="ctr" rtl="1">
                        <a:lnSpc>
                          <a:spcPct val="115000"/>
                        </a:lnSpc>
                        <a:spcAft>
                          <a:spcPts val="0"/>
                        </a:spcAft>
                      </a:pPr>
                      <a:r>
                        <a:rPr lang="fa-IR" sz="1400">
                          <a:effectLst/>
                        </a:rPr>
                        <a:t>6</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اتاق اساتید</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10076">
                <a:tc>
                  <a:txBody>
                    <a:bodyPr/>
                    <a:lstStyle/>
                    <a:p>
                      <a:pPr algn="ctr" rtl="1">
                        <a:lnSpc>
                          <a:spcPct val="115000"/>
                        </a:lnSpc>
                        <a:spcAft>
                          <a:spcPts val="0"/>
                        </a:spcAft>
                      </a:pPr>
                      <a:r>
                        <a:rPr lang="fa-IR" sz="1400">
                          <a:effectLst/>
                        </a:rPr>
                        <a:t>7</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استعدادسنجی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10076">
                <a:tc>
                  <a:txBody>
                    <a:bodyPr/>
                    <a:lstStyle/>
                    <a:p>
                      <a:pPr algn="ctr" rtl="1">
                        <a:lnSpc>
                          <a:spcPct val="115000"/>
                        </a:lnSpc>
                        <a:spcAft>
                          <a:spcPts val="0"/>
                        </a:spcAft>
                      </a:pPr>
                      <a:r>
                        <a:rPr lang="fa-IR" sz="1400">
                          <a:effectLst/>
                        </a:rPr>
                        <a:t>8</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قسمت اداری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60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60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10076">
                <a:tc>
                  <a:txBody>
                    <a:bodyPr/>
                    <a:lstStyle/>
                    <a:p>
                      <a:pPr algn="ctr" rtl="1">
                        <a:lnSpc>
                          <a:spcPct val="115000"/>
                        </a:lnSpc>
                        <a:spcAft>
                          <a:spcPts val="0"/>
                        </a:spcAft>
                      </a:pPr>
                      <a:r>
                        <a:rPr lang="fa-IR" sz="1400">
                          <a:effectLst/>
                        </a:rPr>
                        <a:t>9</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سرویس بهداشتی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10076">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جمع</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1730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r>
            </a:tbl>
          </a:graphicData>
        </a:graphic>
      </p:graphicFrame>
      <p:sp>
        <p:nvSpPr>
          <p:cNvPr id="3" name="Rectangle 1"/>
          <p:cNvSpPr>
            <a:spLocks noChangeArrowheads="1"/>
          </p:cNvSpPr>
          <p:nvPr/>
        </p:nvSpPr>
        <p:spPr bwMode="auto">
          <a:xfrm>
            <a:off x="0" y="152400"/>
            <a:ext cx="883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renj" pitchFamily="2" charset="-78"/>
              </a:rPr>
              <a:t>حوزه آموزشی</a:t>
            </a:r>
            <a:endParaRPr kumimoji="0" lang="en-US" sz="4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renj" pitchFamily="2" charset="-78"/>
            </a:endParaRPr>
          </a:p>
        </p:txBody>
      </p:sp>
    </p:spTree>
    <p:extLst>
      <p:ext uri="{BB962C8B-B14F-4D97-AF65-F5344CB8AC3E}">
        <p14:creationId xmlns:p14="http://schemas.microsoft.com/office/powerpoint/2010/main" val="24061038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92811736"/>
              </p:ext>
            </p:extLst>
          </p:nvPr>
        </p:nvGraphicFramePr>
        <p:xfrm>
          <a:off x="914399" y="1371600"/>
          <a:ext cx="7467602" cy="3044731"/>
        </p:xfrm>
        <a:graphic>
          <a:graphicData uri="http://schemas.openxmlformats.org/drawingml/2006/table">
            <a:tbl>
              <a:tblPr rtl="1" firstRow="1" firstCol="1" bandRow="1">
                <a:tableStyleId>{21E4AEA4-8DFA-4A89-87EB-49C32662AFE0}</a:tableStyleId>
              </a:tblPr>
              <a:tblGrid>
                <a:gridCol w="616931"/>
                <a:gridCol w="2041787"/>
                <a:gridCol w="1079252"/>
                <a:gridCol w="639668"/>
                <a:gridCol w="1073946"/>
                <a:gridCol w="2016018"/>
              </a:tblGrid>
              <a:tr h="432877">
                <a:tc>
                  <a:txBody>
                    <a:bodyPr/>
                    <a:lstStyle/>
                    <a:p>
                      <a:pPr algn="ctr" rtl="1">
                        <a:lnSpc>
                          <a:spcPct val="115000"/>
                        </a:lnSpc>
                        <a:spcAft>
                          <a:spcPts val="0"/>
                        </a:spcAft>
                      </a:pPr>
                      <a:r>
                        <a:rPr lang="fa-IR" sz="1400" dirty="0">
                          <a:effectLst/>
                        </a:rPr>
                        <a:t>ردیف</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نام فضا</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خالص</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تعداد</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کلی</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توضیحات</a:t>
                      </a:r>
                      <a:endParaRPr lang="en-US" sz="1100">
                        <a:effectLst/>
                        <a:latin typeface="Calibri"/>
                        <a:ea typeface="Calibri"/>
                        <a:cs typeface="Arial"/>
                      </a:endParaRPr>
                    </a:p>
                  </a:txBody>
                  <a:tcPr marL="68580" marR="68580" marT="0" marB="0"/>
                </a:tc>
              </a:tr>
              <a:tr h="432877">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اتاق کنفرانس</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70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70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432877">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سالن نقد وبررسی</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60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120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880346">
                <a:tc>
                  <a:txBody>
                    <a:bodyPr/>
                    <a:lstStyle/>
                    <a:p>
                      <a:pPr algn="ctr" rtl="1">
                        <a:lnSpc>
                          <a:spcPct val="115000"/>
                        </a:lnSpc>
                        <a:spcAft>
                          <a:spcPts val="0"/>
                        </a:spcAft>
                      </a:pPr>
                      <a:r>
                        <a:rPr lang="fa-IR" sz="1400">
                          <a:effectLst/>
                        </a:rPr>
                        <a:t>3</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دفتر انجمنهای فرهنگی و هنری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معماری-عکاسی-بازیگری-موسیقی-کاریکاتور-شعر</a:t>
                      </a:r>
                      <a:endParaRPr lang="en-US" sz="1100">
                        <a:effectLst/>
                        <a:latin typeface="Calibri"/>
                        <a:ea typeface="Calibri"/>
                        <a:cs typeface="Arial"/>
                      </a:endParaRPr>
                    </a:p>
                  </a:txBody>
                  <a:tcPr marL="68580" marR="68580" marT="0" marB="0"/>
                </a:tc>
              </a:tr>
              <a:tr h="432877">
                <a:tc>
                  <a:txBody>
                    <a:bodyPr/>
                    <a:lstStyle/>
                    <a:p>
                      <a:pPr algn="ctr" rtl="1">
                        <a:lnSpc>
                          <a:spcPct val="115000"/>
                        </a:lnSpc>
                        <a:spcAft>
                          <a:spcPts val="0"/>
                        </a:spcAft>
                      </a:pPr>
                      <a:r>
                        <a:rPr lang="fa-IR" sz="1400">
                          <a:effectLst/>
                        </a:rPr>
                        <a:t>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سرویس بهداشتی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432877">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جمع</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364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r>
            </a:tbl>
          </a:graphicData>
        </a:graphic>
      </p:graphicFrame>
      <p:sp>
        <p:nvSpPr>
          <p:cNvPr id="3" name="Rectangle 1"/>
          <p:cNvSpPr>
            <a:spLocks noChangeArrowheads="1"/>
          </p:cNvSpPr>
          <p:nvPr/>
        </p:nvSpPr>
        <p:spPr bwMode="auto">
          <a:xfrm>
            <a:off x="0" y="152400"/>
            <a:ext cx="883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renj" pitchFamily="2" charset="-78"/>
              </a:rPr>
              <a:t>حوزه پژوهشی</a:t>
            </a:r>
            <a:endParaRPr kumimoji="0" lang="en-US" sz="4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renj" pitchFamily="2" charset="-78"/>
            </a:endParaRPr>
          </a:p>
        </p:txBody>
      </p:sp>
    </p:spTree>
    <p:extLst>
      <p:ext uri="{BB962C8B-B14F-4D97-AF65-F5344CB8AC3E}">
        <p14:creationId xmlns:p14="http://schemas.microsoft.com/office/powerpoint/2010/main" val="24613165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81763243"/>
              </p:ext>
            </p:extLst>
          </p:nvPr>
        </p:nvGraphicFramePr>
        <p:xfrm>
          <a:off x="914402" y="1143000"/>
          <a:ext cx="7467599" cy="5410206"/>
        </p:xfrm>
        <a:graphic>
          <a:graphicData uri="http://schemas.openxmlformats.org/drawingml/2006/table">
            <a:tbl>
              <a:tblPr rtl="1" firstRow="1" firstCol="1" bandRow="1">
                <a:tableStyleId>{21E4AEA4-8DFA-4A89-87EB-49C32662AFE0}</a:tableStyleId>
              </a:tblPr>
              <a:tblGrid>
                <a:gridCol w="616930"/>
                <a:gridCol w="2041786"/>
                <a:gridCol w="1074704"/>
                <a:gridCol w="644216"/>
                <a:gridCol w="1073946"/>
                <a:gridCol w="2016017"/>
              </a:tblGrid>
              <a:tr h="300567">
                <a:tc>
                  <a:txBody>
                    <a:bodyPr/>
                    <a:lstStyle/>
                    <a:p>
                      <a:pPr algn="ctr" rtl="1">
                        <a:lnSpc>
                          <a:spcPct val="115000"/>
                        </a:lnSpc>
                        <a:spcAft>
                          <a:spcPts val="0"/>
                        </a:spcAft>
                      </a:pPr>
                      <a:r>
                        <a:rPr lang="fa-IR" sz="1400" dirty="0">
                          <a:effectLst/>
                        </a:rPr>
                        <a:t>ردیف</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نام فضا</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خالص</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تعداد</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کلی</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توضیحات</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اطلاعات</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9</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9</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اتاق مدیر</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3</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فضای انتظار و منشی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اتاق معاون</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اتاق کنفرانس</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60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60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6</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دفتر طرح و برنامه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70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70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7</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بایگانی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8</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اتاق تایپ و تکثیر</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9</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کامپیوتر و ثبت نام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10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حسابداری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11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سایت کامپیوتری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12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روابط عمومی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dirty="0">
                          <a:effectLst/>
                        </a:rPr>
                        <a:t>1</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13</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انبار</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14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آبدارخانه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15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سرویس بهداشتی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80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16</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تأسیسات</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300567">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جمع</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541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r>
            </a:tbl>
          </a:graphicData>
        </a:graphic>
      </p:graphicFrame>
      <p:sp>
        <p:nvSpPr>
          <p:cNvPr id="3" name="Rectangle 1"/>
          <p:cNvSpPr>
            <a:spLocks noChangeArrowheads="1"/>
          </p:cNvSpPr>
          <p:nvPr/>
        </p:nvSpPr>
        <p:spPr bwMode="auto">
          <a:xfrm>
            <a:off x="0" y="179457"/>
            <a:ext cx="883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renj" pitchFamily="2" charset="-78"/>
              </a:rPr>
              <a:t>حوزه اداری</a:t>
            </a:r>
            <a:endParaRPr kumimoji="0" lang="en-US" sz="4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renj" pitchFamily="2" charset="-78"/>
            </a:endParaRPr>
          </a:p>
        </p:txBody>
      </p:sp>
    </p:spTree>
    <p:extLst>
      <p:ext uri="{BB962C8B-B14F-4D97-AF65-F5344CB8AC3E}">
        <p14:creationId xmlns:p14="http://schemas.microsoft.com/office/powerpoint/2010/main" val="4146745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55233897"/>
              </p:ext>
            </p:extLst>
          </p:nvPr>
        </p:nvGraphicFramePr>
        <p:xfrm>
          <a:off x="914399" y="1447800"/>
          <a:ext cx="7474903" cy="3273330"/>
        </p:xfrm>
        <a:graphic>
          <a:graphicData uri="http://schemas.openxmlformats.org/drawingml/2006/table">
            <a:tbl>
              <a:tblPr rtl="1" firstRow="1" firstCol="1" bandRow="1">
                <a:tableStyleId>{21E4AEA4-8DFA-4A89-87EB-49C32662AFE0}</a:tableStyleId>
              </a:tblPr>
              <a:tblGrid>
                <a:gridCol w="617535"/>
                <a:gridCol w="2043782"/>
                <a:gridCol w="1082583"/>
                <a:gridCol w="638018"/>
                <a:gridCol w="1074997"/>
                <a:gridCol w="2017988"/>
              </a:tblGrid>
              <a:tr h="545555">
                <a:tc>
                  <a:txBody>
                    <a:bodyPr/>
                    <a:lstStyle/>
                    <a:p>
                      <a:pPr algn="ctr" rtl="1">
                        <a:lnSpc>
                          <a:spcPct val="115000"/>
                        </a:lnSpc>
                        <a:spcAft>
                          <a:spcPts val="0"/>
                        </a:spcAft>
                      </a:pPr>
                      <a:r>
                        <a:rPr lang="fa-IR" sz="1400" dirty="0">
                          <a:effectLst/>
                        </a:rPr>
                        <a:t>ردیف</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نام فضا</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خالص</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تعداد</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کلی</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توضیحات</a:t>
                      </a:r>
                      <a:endParaRPr lang="en-US" sz="1100">
                        <a:effectLst/>
                        <a:latin typeface="Calibri"/>
                        <a:ea typeface="Calibri"/>
                        <a:cs typeface="Arial"/>
                      </a:endParaRPr>
                    </a:p>
                  </a:txBody>
                  <a:tcPr marL="68580" marR="68580" marT="0" marB="0"/>
                </a:tc>
              </a:tr>
              <a:tr h="545555">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کتابخانه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1262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1262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545555">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سمعی و بصری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545555">
                <a:tc>
                  <a:txBody>
                    <a:bodyPr/>
                    <a:lstStyle/>
                    <a:p>
                      <a:pPr algn="ctr" rtl="1">
                        <a:lnSpc>
                          <a:spcPct val="115000"/>
                        </a:lnSpc>
                        <a:spcAft>
                          <a:spcPts val="0"/>
                        </a:spcAft>
                      </a:pPr>
                      <a:r>
                        <a:rPr lang="fa-IR" sz="1400">
                          <a:effectLst/>
                        </a:rPr>
                        <a:t>3</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سایت کامپیوتری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r>
              <a:tr h="545555">
                <a:tc>
                  <a:txBody>
                    <a:bodyPr/>
                    <a:lstStyle/>
                    <a:p>
                      <a:pPr algn="ctr" rtl="1">
                        <a:lnSpc>
                          <a:spcPct val="115000"/>
                        </a:lnSpc>
                        <a:spcAft>
                          <a:spcPts val="0"/>
                        </a:spcAft>
                      </a:pPr>
                      <a:r>
                        <a:rPr lang="fa-IR" sz="1400">
                          <a:effectLst/>
                        </a:rPr>
                        <a:t>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اطلاع رسانی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545555">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جمع</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1762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r>
            </a:tbl>
          </a:graphicData>
        </a:graphic>
      </p:graphicFrame>
      <p:sp>
        <p:nvSpPr>
          <p:cNvPr id="3" name="Rectangle 1"/>
          <p:cNvSpPr>
            <a:spLocks noChangeArrowheads="1"/>
          </p:cNvSpPr>
          <p:nvPr/>
        </p:nvSpPr>
        <p:spPr bwMode="auto">
          <a:xfrm>
            <a:off x="0" y="206514"/>
            <a:ext cx="883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renj" pitchFamily="2" charset="-78"/>
              </a:rPr>
              <a:t>حوزه اطلاع رسانی</a:t>
            </a:r>
            <a:endParaRPr kumimoji="0" lang="en-US" sz="4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renj" pitchFamily="2" charset="-78"/>
            </a:endParaRPr>
          </a:p>
        </p:txBody>
      </p:sp>
    </p:spTree>
    <p:extLst>
      <p:ext uri="{BB962C8B-B14F-4D97-AF65-F5344CB8AC3E}">
        <p14:creationId xmlns:p14="http://schemas.microsoft.com/office/powerpoint/2010/main" val="2298288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50279739"/>
              </p:ext>
            </p:extLst>
          </p:nvPr>
        </p:nvGraphicFramePr>
        <p:xfrm>
          <a:off x="914399" y="1219194"/>
          <a:ext cx="7467602" cy="5334012"/>
        </p:xfrm>
        <a:graphic>
          <a:graphicData uri="http://schemas.openxmlformats.org/drawingml/2006/table">
            <a:tbl>
              <a:tblPr rtl="1" firstRow="1" firstCol="1" bandRow="1">
                <a:tableStyleId>{21E4AEA4-8DFA-4A89-87EB-49C32662AFE0}</a:tableStyleId>
              </a:tblPr>
              <a:tblGrid>
                <a:gridCol w="616932"/>
                <a:gridCol w="2041786"/>
                <a:gridCol w="1074704"/>
                <a:gridCol w="644216"/>
                <a:gridCol w="1073947"/>
                <a:gridCol w="2016017"/>
              </a:tblGrid>
              <a:tr h="296334">
                <a:tc>
                  <a:txBody>
                    <a:bodyPr/>
                    <a:lstStyle/>
                    <a:p>
                      <a:pPr algn="ctr" rtl="1">
                        <a:lnSpc>
                          <a:spcPct val="115000"/>
                        </a:lnSpc>
                        <a:spcAft>
                          <a:spcPts val="0"/>
                        </a:spcAft>
                      </a:pPr>
                      <a:r>
                        <a:rPr lang="fa-IR" sz="1400" dirty="0">
                          <a:effectLst/>
                        </a:rPr>
                        <a:t>ردیف</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نام فضا</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خالص</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تعداد</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کلی</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توضیحات</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مخزن باز</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کتب مرجع (مخزن بسته)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100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3</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کتابداری و تحویل</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50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کاتالوگ و مجلات و روزنامه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60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60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سالن مطالعه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6</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زیراکس و صحافی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7</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جستجوی کامپیوتری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8</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مدیریت</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9</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اتاق کارمندان</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10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بایگانی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11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مطالعه کودکان</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80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80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12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مخزن کتاب کودک</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60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60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13</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قصه خوانی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14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انبار</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15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آبدارخانه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16</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سرویس بهداشتی</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80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296334">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جمع</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1102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r>
            </a:tbl>
          </a:graphicData>
        </a:graphic>
      </p:graphicFrame>
      <p:sp>
        <p:nvSpPr>
          <p:cNvPr id="3" name="Rectangle 1"/>
          <p:cNvSpPr>
            <a:spLocks noChangeArrowheads="1"/>
          </p:cNvSpPr>
          <p:nvPr/>
        </p:nvSpPr>
        <p:spPr bwMode="auto">
          <a:xfrm>
            <a:off x="10236" y="228600"/>
            <a:ext cx="88289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renj" pitchFamily="2" charset="-78"/>
              </a:rPr>
              <a:t>حوزه اطلاع رسانی </a:t>
            </a: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B Narenj" pitchFamily="2" charset="-78"/>
              </a:rPr>
              <a:t>-</a:t>
            </a: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renj" pitchFamily="2" charset="-78"/>
              </a:rPr>
              <a:t> کتابخانه</a:t>
            </a:r>
            <a:endParaRPr kumimoji="0" lang="en-US" sz="4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renj" pitchFamily="2" charset="-78"/>
            </a:endParaRPr>
          </a:p>
        </p:txBody>
      </p:sp>
    </p:spTree>
    <p:extLst>
      <p:ext uri="{BB962C8B-B14F-4D97-AF65-F5344CB8AC3E}">
        <p14:creationId xmlns:p14="http://schemas.microsoft.com/office/powerpoint/2010/main" val="7458971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20597216"/>
              </p:ext>
            </p:extLst>
          </p:nvPr>
        </p:nvGraphicFramePr>
        <p:xfrm>
          <a:off x="914398" y="1295400"/>
          <a:ext cx="7467602" cy="2362200"/>
        </p:xfrm>
        <a:graphic>
          <a:graphicData uri="http://schemas.openxmlformats.org/drawingml/2006/table">
            <a:tbl>
              <a:tblPr rtl="1" firstRow="1" firstCol="1" bandRow="1">
                <a:tableStyleId>{21E4AEA4-8DFA-4A89-87EB-49C32662AFE0}</a:tableStyleId>
              </a:tblPr>
              <a:tblGrid>
                <a:gridCol w="616933"/>
                <a:gridCol w="1934164"/>
                <a:gridCol w="1166410"/>
                <a:gridCol w="660132"/>
                <a:gridCol w="1073946"/>
                <a:gridCol w="2016017"/>
              </a:tblGrid>
              <a:tr h="472440">
                <a:tc>
                  <a:txBody>
                    <a:bodyPr/>
                    <a:lstStyle/>
                    <a:p>
                      <a:pPr algn="ctr" rtl="1">
                        <a:lnSpc>
                          <a:spcPct val="115000"/>
                        </a:lnSpc>
                        <a:spcAft>
                          <a:spcPts val="0"/>
                        </a:spcAft>
                      </a:pPr>
                      <a:r>
                        <a:rPr lang="fa-IR" sz="1400" dirty="0">
                          <a:effectLst/>
                        </a:rPr>
                        <a:t>ردیف</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نام فضا</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سطح خالص</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تعداد</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سطح کلی</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توضیحات</a:t>
                      </a:r>
                      <a:endParaRPr lang="en-US" sz="1100">
                        <a:effectLst/>
                        <a:latin typeface="Calibri"/>
                        <a:ea typeface="Calibri"/>
                        <a:cs typeface="Arial"/>
                      </a:endParaRPr>
                    </a:p>
                  </a:txBody>
                  <a:tcPr marL="68580" marR="68580" marT="0" marB="0"/>
                </a:tc>
              </a:tr>
              <a:tr h="472440">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فروشگاه های فرهنگی</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4</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160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472440">
                <a:tc>
                  <a:txBody>
                    <a:bodyPr/>
                    <a:lstStyle/>
                    <a:p>
                      <a:pPr algn="ct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بوفه</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20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r>
              <a:tr h="472440">
                <a:tc>
                  <a:txBody>
                    <a:bodyPr/>
                    <a:lstStyle/>
                    <a:p>
                      <a:pPr algn="ctr" rtl="1">
                        <a:lnSpc>
                          <a:spcPct val="115000"/>
                        </a:lnSpc>
                        <a:spcAft>
                          <a:spcPts val="0"/>
                        </a:spcAft>
                      </a:pPr>
                      <a:r>
                        <a:rPr lang="fa-IR" sz="1400">
                          <a:effectLst/>
                        </a:rPr>
                        <a:t>3</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رستوران</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150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r>
              <a:tr h="472440">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جمع</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330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r>
            </a:tbl>
          </a:graphicData>
        </a:graphic>
      </p:graphicFrame>
      <p:sp>
        <p:nvSpPr>
          <p:cNvPr id="3" name="Rectangle 1"/>
          <p:cNvSpPr>
            <a:spLocks noChangeArrowheads="1"/>
          </p:cNvSpPr>
          <p:nvPr/>
        </p:nvSpPr>
        <p:spPr bwMode="auto">
          <a:xfrm>
            <a:off x="0" y="206514"/>
            <a:ext cx="883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B Narenj" pitchFamily="2" charset="-78"/>
              </a:rPr>
              <a:t>حوزه تجاری</a:t>
            </a:r>
            <a:endParaRPr kumimoji="0" lang="en-US" sz="4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B Narenj" pitchFamily="2" charset="-78"/>
            </a:endParaRPr>
          </a:p>
        </p:txBody>
      </p:sp>
    </p:spTree>
    <p:extLst>
      <p:ext uri="{BB962C8B-B14F-4D97-AF65-F5344CB8AC3E}">
        <p14:creationId xmlns:p14="http://schemas.microsoft.com/office/powerpoint/2010/main" val="915393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8800" dirty="0" smtClean="0">
                <a:effectLst>
                  <a:outerShdw blurRad="38100" dist="38100" dir="2700000" algn="tl">
                    <a:srgbClr val="000000">
                      <a:alpha val="43137"/>
                    </a:srgbClr>
                  </a:outerShdw>
                </a:effectLst>
              </a:rPr>
              <a:t>بخش ششم</a:t>
            </a:r>
            <a:endParaRPr lang="fa-IR" sz="8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fa-IR" sz="3600" b="1" dirty="0" smtClean="0"/>
              <a:t>طراحی</a:t>
            </a:r>
          </a:p>
          <a:p>
            <a:pPr marL="0" indent="0">
              <a:buNone/>
            </a:pPr>
            <a:r>
              <a:rPr lang="fa-IR" sz="2800" dirty="0" smtClean="0"/>
              <a:t>                معرفی ایده طرح</a:t>
            </a:r>
          </a:p>
          <a:p>
            <a:pPr marL="0" indent="0">
              <a:buNone/>
            </a:pPr>
            <a:r>
              <a:rPr lang="fa-IR" sz="2800" dirty="0" smtClean="0"/>
              <a:t>                بررسی ایده طرح و چگونگی پاسخ به آن</a:t>
            </a:r>
          </a:p>
          <a:p>
            <a:pPr marL="0" indent="0">
              <a:buNone/>
            </a:pPr>
            <a:r>
              <a:rPr lang="fa-IR" sz="2800" dirty="0" smtClean="0"/>
              <a:t>                شعر نشانی سهراب سپهری</a:t>
            </a:r>
          </a:p>
          <a:p>
            <a:pPr marL="0" indent="0">
              <a:buNone/>
            </a:pPr>
            <a:r>
              <a:rPr lang="fa-IR" sz="2800" dirty="0" smtClean="0"/>
              <a:t>                بررسی فضاهای داخلی طرح</a:t>
            </a:r>
          </a:p>
          <a:p>
            <a:pPr marL="0" indent="0">
              <a:buNone/>
            </a:pPr>
            <a:r>
              <a:rPr lang="fa-IR" sz="2800" dirty="0"/>
              <a:t> </a:t>
            </a:r>
            <a:r>
              <a:rPr lang="fa-IR" sz="2800" dirty="0" smtClean="0"/>
              <a:t>               بررسی محوطه طرح</a:t>
            </a:r>
            <a:endParaRPr lang="fa-IR" sz="2800" dirty="0"/>
          </a:p>
        </p:txBody>
      </p:sp>
    </p:spTree>
    <p:extLst>
      <p:ext uri="{BB962C8B-B14F-4D97-AF65-F5344CB8AC3E}">
        <p14:creationId xmlns:p14="http://schemas.microsoft.com/office/powerpoint/2010/main" val="412849375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smtClean="0"/>
              <a:t>معرفی ایده طرح</a:t>
            </a:r>
            <a:endParaRPr lang="fa-IR" sz="5400" dirty="0"/>
          </a:p>
        </p:txBody>
      </p:sp>
      <p:sp>
        <p:nvSpPr>
          <p:cNvPr id="3" name="Content Placeholder 2"/>
          <p:cNvSpPr>
            <a:spLocks noGrp="1"/>
          </p:cNvSpPr>
          <p:nvPr>
            <p:ph idx="1"/>
          </p:nvPr>
        </p:nvSpPr>
        <p:spPr/>
        <p:txBody>
          <a:bodyPr>
            <a:normAutofit/>
          </a:bodyPr>
          <a:lstStyle/>
          <a:p>
            <a:pPr marL="0" indent="0">
              <a:buNone/>
            </a:pPr>
            <a:r>
              <a:rPr lang="fa-IR" sz="2000" dirty="0" smtClean="0"/>
              <a:t>ایده طرح , تأکید بر نقش عوامل محیطی و فضا در روند ایجاد خلاقیت و در کل , مفهوم خلاقیت و چگونگی به وجود آمدن آن است.</a:t>
            </a:r>
          </a:p>
          <a:p>
            <a:pPr marL="0" indent="0">
              <a:buNone/>
            </a:pPr>
            <a:r>
              <a:rPr lang="fa-IR" sz="2000" dirty="0" smtClean="0"/>
              <a:t>روند طراحی با طرح سوالات زیر ویافتن پاسخ آنها ادامه یافت : </a:t>
            </a:r>
          </a:p>
          <a:p>
            <a:r>
              <a:rPr lang="fa-IR" sz="2000" dirty="0" smtClean="0"/>
              <a:t>چه چیزهایی انسان را به خلاقیت و خلاق بودن تشویق می کند ؟</a:t>
            </a:r>
          </a:p>
          <a:p>
            <a:r>
              <a:rPr lang="fa-IR" sz="2000" dirty="0" smtClean="0"/>
              <a:t>خلاقیت چه زمانی پیدا می شود ؟</a:t>
            </a:r>
          </a:p>
          <a:p>
            <a:r>
              <a:rPr lang="fa-IR" sz="2000" dirty="0" smtClean="0"/>
              <a:t>آیا احساس نیاز باعث ایجاد خلاقیت می شود ؟</a:t>
            </a:r>
          </a:p>
          <a:p>
            <a:r>
              <a:rPr lang="fa-IR" sz="2000" dirty="0" smtClean="0"/>
              <a:t>خلاقیت چه کاری برای ما انجام می دهد ؟</a:t>
            </a:r>
          </a:p>
          <a:p>
            <a:r>
              <a:rPr lang="fa-IR" sz="2000" dirty="0" smtClean="0"/>
              <a:t>خلاقیت را در معماری چطور می شود دید ؟</a:t>
            </a:r>
          </a:p>
          <a:p>
            <a:pPr marL="0" indent="0">
              <a:buNone/>
            </a:pPr>
            <a:r>
              <a:rPr lang="fa-IR" sz="2000" dirty="0" smtClean="0"/>
              <a:t>در بخش مبانی نظری به طور کامل به این پرسش ها پاسخ داده شد .</a:t>
            </a:r>
          </a:p>
          <a:p>
            <a:pPr marL="0" indent="0">
              <a:buNone/>
            </a:pPr>
            <a:endParaRPr lang="fa-IR" sz="2000" dirty="0"/>
          </a:p>
        </p:txBody>
      </p:sp>
    </p:spTree>
    <p:extLst>
      <p:ext uri="{BB962C8B-B14F-4D97-AF65-F5344CB8AC3E}">
        <p14:creationId xmlns:p14="http://schemas.microsoft.com/office/powerpoint/2010/main" val="3522940727"/>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a:t>بررسی ایده طرح و چگونگی پاسخ به آن</a:t>
            </a:r>
          </a:p>
        </p:txBody>
      </p:sp>
      <p:sp>
        <p:nvSpPr>
          <p:cNvPr id="3" name="Content Placeholder 2"/>
          <p:cNvSpPr>
            <a:spLocks noGrp="1"/>
          </p:cNvSpPr>
          <p:nvPr>
            <p:ph idx="1"/>
          </p:nvPr>
        </p:nvSpPr>
        <p:spPr/>
        <p:txBody>
          <a:bodyPr>
            <a:normAutofit lnSpcReduction="10000"/>
          </a:bodyPr>
          <a:lstStyle/>
          <a:p>
            <a:pPr algn="just"/>
            <a:r>
              <a:rPr lang="ar-SA" sz="2000" dirty="0">
                <a:cs typeface="B Bardiya" pitchFamily="2" charset="-78"/>
              </a:rPr>
              <a:t>خلاقیت راهی است که کمک می </a:t>
            </a:r>
            <a:r>
              <a:rPr lang="ar-SA" sz="2000" dirty="0" smtClean="0">
                <a:cs typeface="B Bardiya" pitchFamily="2" charset="-78"/>
              </a:rPr>
              <a:t>کن</a:t>
            </a:r>
            <a:r>
              <a:rPr lang="fa-IR" sz="2000" dirty="0" smtClean="0">
                <a:cs typeface="B Bardiya" pitchFamily="2" charset="-78"/>
              </a:rPr>
              <a:t>د</a:t>
            </a:r>
            <a:r>
              <a:rPr lang="ar-SA" sz="2000" dirty="0" smtClean="0">
                <a:cs typeface="B Bardiya" pitchFamily="2" charset="-78"/>
              </a:rPr>
              <a:t> </a:t>
            </a:r>
            <a:r>
              <a:rPr lang="ar-SA" sz="2000" dirty="0">
                <a:cs typeface="B Bardiya" pitchFamily="2" charset="-78"/>
              </a:rPr>
              <a:t>مسیرمان را برای رسیدن به هدف کوتاه </a:t>
            </a:r>
            <a:r>
              <a:rPr lang="ar-SA" sz="2000" dirty="0" smtClean="0">
                <a:cs typeface="B Bardiya" pitchFamily="2" charset="-78"/>
              </a:rPr>
              <a:t>کنیم</a:t>
            </a:r>
            <a:r>
              <a:rPr lang="en-US" sz="2000" dirty="0" smtClean="0">
                <a:cs typeface="B Bardiya" pitchFamily="2" charset="-78"/>
              </a:rPr>
              <a:t> .</a:t>
            </a:r>
            <a:endParaRPr lang="en-US" sz="2000" dirty="0">
              <a:cs typeface="B Bardiya" pitchFamily="2" charset="-78"/>
            </a:endParaRPr>
          </a:p>
          <a:p>
            <a:pPr algn="just"/>
            <a:r>
              <a:rPr lang="ar-SA" sz="2000" dirty="0">
                <a:cs typeface="B Bardiya" pitchFamily="2" charset="-78"/>
              </a:rPr>
              <a:t>حتما زمانی به سراغ خلاقیت می رویم که به آن نیاز داشته </a:t>
            </a:r>
            <a:r>
              <a:rPr lang="ar-SA" sz="2000" dirty="0" smtClean="0">
                <a:cs typeface="B Bardiya" pitchFamily="2" charset="-78"/>
              </a:rPr>
              <a:t>باشیم</a:t>
            </a:r>
            <a:r>
              <a:rPr lang="en-US" sz="2000" dirty="0" smtClean="0">
                <a:cs typeface="B Bardiya" pitchFamily="2" charset="-78"/>
              </a:rPr>
              <a:t> .</a:t>
            </a:r>
            <a:endParaRPr lang="en-US" sz="2000" dirty="0">
              <a:cs typeface="B Bardiya" pitchFamily="2" charset="-78"/>
            </a:endParaRPr>
          </a:p>
          <a:p>
            <a:pPr algn="just"/>
            <a:r>
              <a:rPr lang="ar-SA" sz="2000" dirty="0">
                <a:cs typeface="B Bardiya" pitchFamily="2" charset="-78"/>
              </a:rPr>
              <a:t>و ضمنا خلاقیت می تواند متشکل از ناشناخته ها باشد و هم می تواند شناخته شده هایی باشد که تغییر یافته </a:t>
            </a:r>
            <a:r>
              <a:rPr lang="ar-SA" sz="2000" dirty="0" smtClean="0">
                <a:cs typeface="B Bardiya" pitchFamily="2" charset="-78"/>
              </a:rPr>
              <a:t>اند</a:t>
            </a:r>
            <a:r>
              <a:rPr lang="en-US" sz="2000" dirty="0" smtClean="0">
                <a:cs typeface="B Bardiya" pitchFamily="2" charset="-78"/>
              </a:rPr>
              <a:t> .</a:t>
            </a:r>
            <a:r>
              <a:rPr lang="ar-SA" sz="2000" dirty="0" smtClean="0">
                <a:cs typeface="B Bardiya" pitchFamily="2" charset="-78"/>
              </a:rPr>
              <a:t> </a:t>
            </a:r>
            <a:endParaRPr lang="en-US" sz="2000" dirty="0" smtClean="0">
              <a:cs typeface="B Bardiya" pitchFamily="2" charset="-78"/>
            </a:endParaRPr>
          </a:p>
          <a:p>
            <a:pPr algn="just"/>
            <a:r>
              <a:rPr lang="ar-SA" sz="2000" dirty="0" smtClean="0">
                <a:cs typeface="B Bardiya" pitchFamily="2" charset="-78"/>
              </a:rPr>
              <a:t>از </a:t>
            </a:r>
            <a:r>
              <a:rPr lang="ar-SA" sz="2000" dirty="0">
                <a:cs typeface="B Bardiya" pitchFamily="2" charset="-78"/>
              </a:rPr>
              <a:t>آن جاییکه خلاقیت مختص همه افراد و نیاز آن بر همگان معلوم است ، پس فضایی باید باشد که همه افراد در آن با شناخت بیشتر از خود و مسائلشان به حل مشکلات روزمره ی شان پرداخته و دنیای بدیع و تازه ای را برابر خود خلق می کنند</a:t>
            </a:r>
            <a:r>
              <a:rPr lang="en-US" sz="2000" dirty="0">
                <a:cs typeface="B Bardiya" pitchFamily="2" charset="-78"/>
              </a:rPr>
              <a:t> .</a:t>
            </a:r>
          </a:p>
          <a:p>
            <a:pPr algn="just"/>
            <a:r>
              <a:rPr lang="ar-SA" sz="2000" dirty="0">
                <a:cs typeface="B Bardiya" pitchFamily="2" charset="-78"/>
              </a:rPr>
              <a:t>این احساس که هر مشکلی تنها یک راه حل دارد می تواند به گونه ای دیگر حل شود . اگر به افراد جامعه بفهمانیم که برای حل هر مشکل راه های گوناگونی هست می توانیم انتظار داشته باشیم که افراد با این دید جدید ، خلاق گونه رفتار کنند که مسلما این امر در پیشرفت خود آن افراد و جامعه شان موثر خواهد بود</a:t>
            </a:r>
            <a:r>
              <a:rPr lang="en-US" sz="2000" dirty="0">
                <a:cs typeface="B Bardiya" pitchFamily="2" charset="-78"/>
              </a:rPr>
              <a:t> .</a:t>
            </a:r>
          </a:p>
          <a:p>
            <a:pPr algn="just"/>
            <a:r>
              <a:rPr lang="ar-SA" sz="2000" dirty="0" smtClean="0">
                <a:cs typeface="B Bardiya" pitchFamily="2" charset="-78"/>
              </a:rPr>
              <a:t>افراد </a:t>
            </a:r>
            <a:r>
              <a:rPr lang="ar-SA" sz="2000" dirty="0">
                <a:cs typeface="B Bardiya" pitchFamily="2" charset="-78"/>
              </a:rPr>
              <a:t>خلاق با ویژگی هایشان موثرترین انسانها و در عین حال بنظر من خوشبخترین آدمها هستند . یک فرد خلاق فقط و فقط در لحظه زندگی می کند و از هر لحظه زندگی اش لذت می برد . خواسته ای که همه ما در زندگی داریم . لذت بردن از هر لحظه زندگی . بنابراین ، این فکر که شاید فضایی بتواند بانی جرقه ایجاد خلاقیت در انسانها شود منجر به خلق </a:t>
            </a:r>
            <a:r>
              <a:rPr lang="fa-IR" sz="2000" dirty="0" smtClean="0">
                <a:cs typeface="B Bardiya" pitchFamily="2" charset="-78"/>
              </a:rPr>
              <a:t>این طرح </a:t>
            </a:r>
            <a:r>
              <a:rPr lang="ar-SA" sz="2000" dirty="0" smtClean="0">
                <a:cs typeface="B Bardiya" pitchFamily="2" charset="-78"/>
              </a:rPr>
              <a:t>شد</a:t>
            </a:r>
            <a:r>
              <a:rPr lang="en-US" sz="2000" dirty="0" smtClean="0">
                <a:cs typeface="B Bardiya" pitchFamily="2" charset="-78"/>
              </a:rPr>
              <a:t> </a:t>
            </a:r>
            <a:r>
              <a:rPr lang="en-US" sz="2000" dirty="0">
                <a:cs typeface="B Bardiya" pitchFamily="2" charset="-78"/>
              </a:rPr>
              <a:t>.</a:t>
            </a:r>
            <a:endParaRPr lang="fa-IR" sz="2000" dirty="0">
              <a:cs typeface="B Bardiya" pitchFamily="2" charset="-78"/>
            </a:endParaRPr>
          </a:p>
        </p:txBody>
      </p:sp>
    </p:spTree>
    <p:extLst>
      <p:ext uri="{BB962C8B-B14F-4D97-AF65-F5344CB8AC3E}">
        <p14:creationId xmlns:p14="http://schemas.microsoft.com/office/powerpoint/2010/main" val="247558594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smtClean="0"/>
              <a:t>مقدمه</a:t>
            </a:r>
            <a:endParaRPr lang="fa-IR" sz="5400" dirty="0"/>
          </a:p>
        </p:txBody>
      </p:sp>
      <p:sp>
        <p:nvSpPr>
          <p:cNvPr id="3" name="Content Placeholder 2"/>
          <p:cNvSpPr>
            <a:spLocks noGrp="1"/>
          </p:cNvSpPr>
          <p:nvPr>
            <p:ph idx="1"/>
          </p:nvPr>
        </p:nvSpPr>
        <p:spPr>
          <a:xfrm>
            <a:off x="495300" y="1609416"/>
            <a:ext cx="7842250" cy="4943784"/>
          </a:xfrm>
        </p:spPr>
        <p:txBody>
          <a:bodyPr>
            <a:normAutofit/>
          </a:bodyPr>
          <a:lstStyle/>
          <a:p>
            <a:pPr marL="0" indent="0" algn="justLow">
              <a:buNone/>
            </a:pPr>
            <a:r>
              <a:rPr lang="fa-IR" sz="2000" dirty="0" smtClean="0"/>
              <a:t>    شعری نو , بومی آغشته در رنگ , قصه ای که به ناگهان گشوده شد . فرآیند , فر , آیند , کمال و شکوهی که به دنبال هم می آیند , چه صدایی که در ذهن می خواند . روندی کو ,فرآیندی کجاست؟ حبابهایت می میرند , می رویند و قصه ای که به یکبار در ذهنت نقش می بندد آن هم آتشی که بر وجودت باریده است و اینک با آتشفشانی سرمست بیرون خواهد ریخت تا وجودت را گر گرفته باشد از خروش بی پایان تهی و جدا . اینک که قلم به دست می گیری تا نقشی بیافرینی , تا قلمی زده باشی تو را لحظه بی خود خود بودن , لحظه ناب نایاب , سیراب , سرخوش و خالی خواهد کرد . احساسی بی واسطه , دلهره ای دل انگیز , رویشی یکباره , زایشی آنی , نهایتی بی انتها , ریزشی بی اختیار , رقصی نا آگاه , دانستنی بی مفهوم و هجومی زیبا اکنون اینان فرآیند تو اند . اینبار دیگر فرآیندت را 1 و 2 و 3 های بی معنا زده خرد مدرن در بر نگرفته , دانستنت بی واسطه و رهاییت آنی است . به قول پیر عالم معنا با قلبت رسیده ای اما با خردت 70 سال راه تو را همراه است .</a:t>
            </a:r>
          </a:p>
          <a:p>
            <a:pPr marL="0" indent="0" algn="justLow">
              <a:buNone/>
            </a:pPr>
            <a:r>
              <a:rPr lang="fa-IR" sz="2000" dirty="0" smtClean="0"/>
              <a:t>              پای استدلالیان چوبین بود                                    پای چوبین سخت بی تمکین بود</a:t>
            </a:r>
          </a:p>
          <a:p>
            <a:pPr marL="0" indent="0" algn="justLow">
              <a:buNone/>
            </a:pPr>
            <a:r>
              <a:rPr lang="fa-IR" sz="2000" dirty="0" smtClean="0"/>
              <a:t>    اینبار دیگر که جست دستگیر توست آغازت در پایانت و پایانت در آغازت در همند اکنون آری صحبت از نقشی دیگر , داستانی دیگر و بومی دیگر است . تو در آن لحظه مرحله مند زمان , تو در آن ترکیب بی فروغ مکان نه گرفتار بلکه رهایی . اینبار نادانسته هایت بر دانسته هایت سایه افکنده است و در این لحظه خوب از خود گم گشتگی صحبت از این و آن , قبل و بعد و ... صحبتی بی نکته است .</a:t>
            </a:r>
            <a:endParaRPr lang="fa-IR" sz="2000" dirty="0"/>
          </a:p>
        </p:txBody>
      </p:sp>
    </p:spTree>
    <p:extLst>
      <p:ext uri="{BB962C8B-B14F-4D97-AF65-F5344CB8AC3E}">
        <p14:creationId xmlns:p14="http://schemas.microsoft.com/office/powerpoint/2010/main" val="1909839404"/>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95300" y="457200"/>
            <a:ext cx="7842250" cy="6019800"/>
          </a:xfrm>
          <a:prstGeom prst="rect">
            <a:avLst/>
          </a:prstGeom>
        </p:spPr>
        <p:txBody>
          <a:bodyPr>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just"/>
            <a:r>
              <a:rPr lang="ar-SA" sz="2000" dirty="0">
                <a:cs typeface="B Bardiya" pitchFamily="2" charset="-78"/>
              </a:rPr>
              <a:t>انسانها در هر حال و مکان و زمانی که هستند در مسیر اصلی زندگی به پیش می روند و خواه نا خواه در طی این مسیر با مشکلاتی روبرو هستند که فراز و نشیب های زندگی </a:t>
            </a:r>
            <a:r>
              <a:rPr lang="ar-SA" sz="2000" dirty="0" smtClean="0">
                <a:cs typeface="B Bardiya" pitchFamily="2" charset="-78"/>
              </a:rPr>
              <a:t>ر</a:t>
            </a:r>
            <a:r>
              <a:rPr lang="fa-IR" sz="2000" dirty="0" smtClean="0">
                <a:cs typeface="B Bardiya" pitchFamily="2" charset="-78"/>
              </a:rPr>
              <a:t>ا</a:t>
            </a:r>
            <a:r>
              <a:rPr lang="ar-SA" sz="2000" dirty="0" smtClean="0">
                <a:cs typeface="B Bardiya" pitchFamily="2" charset="-78"/>
              </a:rPr>
              <a:t> </a:t>
            </a:r>
            <a:r>
              <a:rPr lang="ar-SA" sz="2000" dirty="0">
                <a:cs typeface="B Bardiya" pitchFamily="2" charset="-78"/>
              </a:rPr>
              <a:t>می سازد . افراد  ممکن است گاهی از این مسیر خارج شده و سپس دوباره به مسیر اصلی برگردند . با همه اینها زمانی ممکن است انسانها بتوانند به موضوعات زندگی شان نوع دیگری نگاه کنند ، ساده ترین حالت این قضیه می تواند برگشت به عقب باشد یعنی وارونه شدن و برگشتن مسیری که تا بحال طی کرده اند</a:t>
            </a:r>
            <a:r>
              <a:rPr lang="en-US" sz="2000" dirty="0">
                <a:cs typeface="B Bardiya" pitchFamily="2" charset="-78"/>
              </a:rPr>
              <a:t> .</a:t>
            </a:r>
          </a:p>
          <a:p>
            <a:pPr algn="just"/>
            <a:r>
              <a:rPr lang="ar-SA" sz="2000" dirty="0">
                <a:cs typeface="B Bardiya" pitchFamily="2" charset="-78"/>
              </a:rPr>
              <a:t>برای وارونه کردن انسانها ، فکری که به </a:t>
            </a:r>
            <a:r>
              <a:rPr lang="fa-IR" sz="2000" dirty="0" smtClean="0">
                <a:cs typeface="B Bardiya" pitchFamily="2" charset="-78"/>
              </a:rPr>
              <a:t>ذهن</a:t>
            </a:r>
            <a:r>
              <a:rPr lang="ar-SA" sz="2000" dirty="0" smtClean="0">
                <a:cs typeface="B Bardiya" pitchFamily="2" charset="-78"/>
              </a:rPr>
              <a:t>م </a:t>
            </a:r>
            <a:r>
              <a:rPr lang="ar-SA" sz="2000" dirty="0">
                <a:cs typeface="B Bardiya" pitchFamily="2" charset="-78"/>
              </a:rPr>
              <a:t>رسید این بود </a:t>
            </a:r>
            <a:r>
              <a:rPr lang="ar-SA" sz="2000" dirty="0" smtClean="0">
                <a:cs typeface="B Bardiya" pitchFamily="2" charset="-78"/>
              </a:rPr>
              <a:t>که</a:t>
            </a:r>
            <a:r>
              <a:rPr lang="fa-IR" sz="2000" dirty="0" smtClean="0">
                <a:cs typeface="B Bardiya" pitchFamily="2" charset="-78"/>
              </a:rPr>
              <a:t> </a:t>
            </a:r>
            <a:r>
              <a:rPr lang="ar-SA" sz="2000" dirty="0" smtClean="0">
                <a:cs typeface="B Bardiya" pitchFamily="2" charset="-78"/>
              </a:rPr>
              <a:t>انسانها </a:t>
            </a:r>
            <a:r>
              <a:rPr lang="ar-SA" sz="2000" dirty="0">
                <a:cs typeface="B Bardiya" pitchFamily="2" charset="-78"/>
              </a:rPr>
              <a:t>را از لحاظ احساسی وارونه کنیم . یعنی احساس های بشری را اغراق آمیز کنیم</a:t>
            </a:r>
            <a:r>
              <a:rPr lang="en-US" sz="2000" dirty="0">
                <a:cs typeface="B Bardiya" pitchFamily="2" charset="-78"/>
              </a:rPr>
              <a:t> .</a:t>
            </a:r>
          </a:p>
          <a:p>
            <a:pPr algn="just"/>
            <a:r>
              <a:rPr lang="ar-SA" sz="2000" dirty="0">
                <a:cs typeface="B Bardiya" pitchFamily="2" charset="-78"/>
              </a:rPr>
              <a:t>این اغراق آمیز کردن حسها از نظر من می تواند انسانها را از حالت فعلی خارج کرده و آنها را وارد یک حس جدید و در مرحله ای قرار دهد که بتوانند با دیدی نو دست به خلاقیت بزنند </a:t>
            </a:r>
            <a:r>
              <a:rPr lang="en-US" sz="2000" dirty="0">
                <a:cs typeface="B Bardiya" pitchFamily="2" charset="-78"/>
              </a:rPr>
              <a:t>.</a:t>
            </a:r>
            <a:r>
              <a:rPr lang="ar-SA" sz="2000" dirty="0">
                <a:cs typeface="B Bardiya" pitchFamily="2" charset="-78"/>
              </a:rPr>
              <a:t>جرقه ای ذهنی ، که ممکن است خارج از </a:t>
            </a:r>
            <a:r>
              <a:rPr lang="fa-IR" sz="2000" dirty="0" smtClean="0">
                <a:cs typeface="B Bardiya" pitchFamily="2" charset="-78"/>
              </a:rPr>
              <a:t>مجتمع </a:t>
            </a:r>
            <a:r>
              <a:rPr lang="ar-SA" sz="2000" dirty="0" smtClean="0">
                <a:cs typeface="B Bardiya" pitchFamily="2" charset="-78"/>
              </a:rPr>
              <a:t>ایجاد </a:t>
            </a:r>
            <a:r>
              <a:rPr lang="ar-SA" sz="2000" dirty="0">
                <a:cs typeface="B Bardiya" pitchFamily="2" charset="-78"/>
              </a:rPr>
              <a:t>شود</a:t>
            </a:r>
            <a:r>
              <a:rPr lang="en-US" sz="2000" dirty="0">
                <a:cs typeface="B Bardiya" pitchFamily="2" charset="-78"/>
              </a:rPr>
              <a:t> .</a:t>
            </a:r>
          </a:p>
          <a:p>
            <a:pPr algn="just"/>
            <a:r>
              <a:rPr lang="ar-SA" sz="2000" dirty="0">
                <a:cs typeface="B Bardiya" pitchFamily="2" charset="-78"/>
              </a:rPr>
              <a:t>در این فضا قصد بر این نیست که خلاقیت آموزش داده شود ، فقط و فقط یک جرقه کوچک کافیست تا افراد را به سمت خلاقیت همسو کند</a:t>
            </a:r>
            <a:r>
              <a:rPr lang="en-US" sz="2000" dirty="0" smtClean="0">
                <a:cs typeface="B Bardiya" pitchFamily="2" charset="-78"/>
              </a:rPr>
              <a:t>.</a:t>
            </a:r>
            <a:endParaRPr lang="fa-IR" sz="2000" dirty="0" smtClean="0">
              <a:cs typeface="B Bardiya" pitchFamily="2" charset="-78"/>
            </a:endParaRPr>
          </a:p>
          <a:p>
            <a:pPr algn="just"/>
            <a:r>
              <a:rPr lang="fa-IR" sz="2000" dirty="0" smtClean="0">
                <a:cs typeface="B Bardiya" pitchFamily="2" charset="-78"/>
              </a:rPr>
              <a:t>فضا , محیط , آدمهای مرتبط و ... همه نقش کاتالیزور را دارند و در عوض کردن دید انسان موثرند .</a:t>
            </a:r>
          </a:p>
          <a:p>
            <a:pPr algn="just"/>
            <a:r>
              <a:rPr lang="fa-IR" sz="2000" dirty="0" smtClean="0">
                <a:cs typeface="B Bardiya" pitchFamily="2" charset="-78"/>
              </a:rPr>
              <a:t>کوچکترین مشخصه هر فضا در رفتار انسان تغییر ایجاد می کند .</a:t>
            </a:r>
          </a:p>
          <a:p>
            <a:pPr algn="just"/>
            <a:r>
              <a:rPr lang="fa-IR" sz="2000" dirty="0" smtClean="0">
                <a:cs typeface="B Bardiya" pitchFamily="2" charset="-78"/>
              </a:rPr>
              <a:t>برای شکستن قفلهای ذهنی نیاز داریم تا فضاهایی ایجاد کنیم که ذهن را کمی به خودش درگیر کند , که این درگیر کردن حس لذت و یک دید تازه به انسان دهد , نه اینکه یک مشکل جدید ایجاد کند.</a:t>
            </a:r>
          </a:p>
          <a:p>
            <a:pPr algn="just"/>
            <a:r>
              <a:rPr lang="fa-IR" sz="2000" dirty="0" smtClean="0">
                <a:cs typeface="B Bardiya" pitchFamily="2" charset="-78"/>
              </a:rPr>
              <a:t>نیاز به فضایی داریم که چهارچوبهای ذهنی افراد در آن شکسته شود .</a:t>
            </a:r>
          </a:p>
        </p:txBody>
      </p:sp>
    </p:spTree>
    <p:extLst>
      <p:ext uri="{BB962C8B-B14F-4D97-AF65-F5344CB8AC3E}">
        <p14:creationId xmlns:p14="http://schemas.microsoft.com/office/powerpoint/2010/main" val="3336636731"/>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smtClean="0"/>
              <a:t>شعر نشانی سهراب سپهری</a:t>
            </a:r>
            <a:endParaRPr lang="fa-IR" sz="5400" dirty="0"/>
          </a:p>
        </p:txBody>
      </p:sp>
      <p:sp>
        <p:nvSpPr>
          <p:cNvPr id="3" name="Content Placeholder 2"/>
          <p:cNvSpPr>
            <a:spLocks noGrp="1"/>
          </p:cNvSpPr>
          <p:nvPr>
            <p:ph idx="1"/>
          </p:nvPr>
        </p:nvSpPr>
        <p:spPr/>
        <p:txBody>
          <a:bodyPr>
            <a:noAutofit/>
          </a:bodyPr>
          <a:lstStyle/>
          <a:p>
            <a:pPr marL="0" indent="0">
              <a:buNone/>
            </a:pPr>
            <a:r>
              <a:rPr lang="fa-IR" sz="2000" dirty="0" smtClean="0">
                <a:cs typeface="B Bardiya" pitchFamily="2" charset="-78"/>
              </a:rPr>
              <a:t>کوچکترین مشخصه هر فضا در رفتار انسانها تغییرات و اثرات متفاوتی ایجاد می کند , دید و حس های متفاوتی به تک تک انسانها می دهد . در واقع برداشت انسانها از یک مفهوم یکسان نیست , مانند شعر نشانی سهراب سپهری که با ذهن انسان بازی می کند و در فکر هر کسی یک فضا و حس خاصی را مجسم می کند .</a:t>
            </a:r>
          </a:p>
          <a:p>
            <a:r>
              <a:rPr lang="ar-SA" sz="2000" dirty="0">
                <a:cs typeface="B Bardiya" pitchFamily="2" charset="-78"/>
              </a:rPr>
              <a:t>خانه دوست کجاست؟ </a:t>
            </a:r>
            <a:br>
              <a:rPr lang="ar-SA" sz="2000" dirty="0">
                <a:cs typeface="B Bardiya" pitchFamily="2" charset="-78"/>
              </a:rPr>
            </a:br>
            <a:r>
              <a:rPr lang="ar-SA" sz="2000" dirty="0">
                <a:cs typeface="B Bardiya" pitchFamily="2" charset="-78"/>
              </a:rPr>
              <a:t/>
            </a:r>
            <a:br>
              <a:rPr lang="ar-SA" sz="2000" dirty="0">
                <a:cs typeface="B Bardiya" pitchFamily="2" charset="-78"/>
              </a:rPr>
            </a:br>
            <a:r>
              <a:rPr lang="ar-SA" sz="2000" dirty="0">
                <a:cs typeface="B Bardiya" pitchFamily="2" charset="-78"/>
              </a:rPr>
              <a:t>در فلق بود که پرسید سوار </a:t>
            </a:r>
            <a:br>
              <a:rPr lang="ar-SA" sz="2000" dirty="0">
                <a:cs typeface="B Bardiya" pitchFamily="2" charset="-78"/>
              </a:rPr>
            </a:br>
            <a:r>
              <a:rPr lang="ar-SA" sz="2000" dirty="0">
                <a:cs typeface="B Bardiya" pitchFamily="2" charset="-78"/>
              </a:rPr>
              <a:t/>
            </a:r>
            <a:br>
              <a:rPr lang="ar-SA" sz="2000" dirty="0">
                <a:cs typeface="B Bardiya" pitchFamily="2" charset="-78"/>
              </a:rPr>
            </a:br>
            <a:r>
              <a:rPr lang="ar-SA" sz="2000" dirty="0">
                <a:cs typeface="B Bardiya" pitchFamily="2" charset="-78"/>
              </a:rPr>
              <a:t>آسمان مکثی کرد </a:t>
            </a:r>
            <a:br>
              <a:rPr lang="ar-SA" sz="2000" dirty="0">
                <a:cs typeface="B Bardiya" pitchFamily="2" charset="-78"/>
              </a:rPr>
            </a:br>
            <a:r>
              <a:rPr lang="ar-SA" sz="2000" dirty="0">
                <a:cs typeface="B Bardiya" pitchFamily="2" charset="-78"/>
              </a:rPr>
              <a:t/>
            </a:r>
            <a:br>
              <a:rPr lang="ar-SA" sz="2000" dirty="0">
                <a:cs typeface="B Bardiya" pitchFamily="2" charset="-78"/>
              </a:rPr>
            </a:br>
            <a:r>
              <a:rPr lang="ar-SA" sz="2000" dirty="0">
                <a:cs typeface="B Bardiya" pitchFamily="2" charset="-78"/>
              </a:rPr>
              <a:t>رهگذر شاخه نوری که به لب داشت به تاریکی شن ها بخشید </a:t>
            </a:r>
            <a:br>
              <a:rPr lang="ar-SA" sz="2000" dirty="0">
                <a:cs typeface="B Bardiya" pitchFamily="2" charset="-78"/>
              </a:rPr>
            </a:br>
            <a:r>
              <a:rPr lang="ar-SA" sz="2000" dirty="0">
                <a:cs typeface="B Bardiya" pitchFamily="2" charset="-78"/>
              </a:rPr>
              <a:t/>
            </a:r>
            <a:br>
              <a:rPr lang="ar-SA" sz="2000" dirty="0">
                <a:cs typeface="B Bardiya" pitchFamily="2" charset="-78"/>
              </a:rPr>
            </a:br>
            <a:r>
              <a:rPr lang="ar-SA" sz="2000" dirty="0">
                <a:cs typeface="B Bardiya" pitchFamily="2" charset="-78"/>
              </a:rPr>
              <a:t>و به انگشت نشان داد سپیداری و گفت نرسیده به درخت </a:t>
            </a:r>
            <a:br>
              <a:rPr lang="ar-SA" sz="2000" dirty="0">
                <a:cs typeface="B Bardiya" pitchFamily="2" charset="-78"/>
              </a:rPr>
            </a:br>
            <a:r>
              <a:rPr lang="ar-SA" sz="2000" dirty="0">
                <a:cs typeface="B Bardiya" pitchFamily="2" charset="-78"/>
              </a:rPr>
              <a:t/>
            </a:r>
            <a:br>
              <a:rPr lang="ar-SA" sz="2000" dirty="0">
                <a:cs typeface="B Bardiya" pitchFamily="2" charset="-78"/>
              </a:rPr>
            </a:br>
            <a:r>
              <a:rPr lang="ar-SA" sz="2000" dirty="0">
                <a:cs typeface="B Bardiya" pitchFamily="2" charset="-78"/>
              </a:rPr>
              <a:t>کوچه باغی است که از خواب خدا سبزتر است </a:t>
            </a:r>
            <a:endParaRPr lang="fa-IR" sz="2000" dirty="0">
              <a:cs typeface="B Bardiya" pitchFamily="2" charset="-78"/>
            </a:endParaRPr>
          </a:p>
        </p:txBody>
      </p:sp>
    </p:spTree>
    <p:extLst>
      <p:ext uri="{BB962C8B-B14F-4D97-AF65-F5344CB8AC3E}">
        <p14:creationId xmlns:p14="http://schemas.microsoft.com/office/powerpoint/2010/main" val="1769467790"/>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95300" y="457200"/>
            <a:ext cx="7842250" cy="6019800"/>
          </a:xfrm>
          <a:prstGeom prst="rect">
            <a:avLst/>
          </a:prstGeom>
        </p:spPr>
        <p:txBody>
          <a:bodyPr>
            <a:normAutofit lnSpcReduction="10000"/>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pPr>
            <a:r>
              <a:rPr lang="ar-SA" sz="2000" dirty="0">
                <a:cs typeface="B Bardiya" pitchFamily="2" charset="-78"/>
              </a:rPr>
              <a:t>و در آن عشق به اندازه‌ی پرهای صداقت آبی است </a:t>
            </a:r>
            <a:br>
              <a:rPr lang="ar-SA" sz="2000" dirty="0">
                <a:cs typeface="B Bardiya" pitchFamily="2" charset="-78"/>
              </a:rPr>
            </a:br>
            <a:r>
              <a:rPr lang="ar-SA" sz="2000" dirty="0">
                <a:cs typeface="B Bardiya" pitchFamily="2" charset="-78"/>
              </a:rPr>
              <a:t/>
            </a:r>
            <a:br>
              <a:rPr lang="ar-SA" sz="2000" dirty="0">
                <a:cs typeface="B Bardiya" pitchFamily="2" charset="-78"/>
              </a:rPr>
            </a:br>
            <a:r>
              <a:rPr lang="ar-SA" sz="2000" dirty="0">
                <a:cs typeface="B Bardiya" pitchFamily="2" charset="-78"/>
              </a:rPr>
              <a:t>می‌روی تا ته آن کوچه که از پشت بلوغ سر بدر می‌آرد </a:t>
            </a:r>
            <a:br>
              <a:rPr lang="ar-SA" sz="2000" dirty="0">
                <a:cs typeface="B Bardiya" pitchFamily="2" charset="-78"/>
              </a:rPr>
            </a:br>
            <a:r>
              <a:rPr lang="ar-SA" sz="2000" dirty="0">
                <a:cs typeface="B Bardiya" pitchFamily="2" charset="-78"/>
              </a:rPr>
              <a:t/>
            </a:r>
            <a:br>
              <a:rPr lang="ar-SA" sz="2000" dirty="0">
                <a:cs typeface="B Bardiya" pitchFamily="2" charset="-78"/>
              </a:rPr>
            </a:br>
            <a:r>
              <a:rPr lang="ar-SA" sz="2000" dirty="0">
                <a:cs typeface="B Bardiya" pitchFamily="2" charset="-78"/>
              </a:rPr>
              <a:t>پس به سمت گل تنهایی می پیچی </a:t>
            </a:r>
            <a:br>
              <a:rPr lang="ar-SA" sz="2000" dirty="0">
                <a:cs typeface="B Bardiya" pitchFamily="2" charset="-78"/>
              </a:rPr>
            </a:br>
            <a:r>
              <a:rPr lang="ar-SA" sz="2000" dirty="0">
                <a:cs typeface="B Bardiya" pitchFamily="2" charset="-78"/>
              </a:rPr>
              <a:t/>
            </a:r>
            <a:br>
              <a:rPr lang="ar-SA" sz="2000" dirty="0">
                <a:cs typeface="B Bardiya" pitchFamily="2" charset="-78"/>
              </a:rPr>
            </a:br>
            <a:r>
              <a:rPr lang="ar-SA" sz="2000" dirty="0">
                <a:cs typeface="B Bardiya" pitchFamily="2" charset="-78"/>
              </a:rPr>
              <a:t>دو قدم مانده به گل </a:t>
            </a:r>
            <a:br>
              <a:rPr lang="ar-SA" sz="2000" dirty="0">
                <a:cs typeface="B Bardiya" pitchFamily="2" charset="-78"/>
              </a:rPr>
            </a:br>
            <a:r>
              <a:rPr lang="ar-SA" sz="2000" dirty="0">
                <a:cs typeface="B Bardiya" pitchFamily="2" charset="-78"/>
              </a:rPr>
              <a:t/>
            </a:r>
            <a:br>
              <a:rPr lang="ar-SA" sz="2000" dirty="0">
                <a:cs typeface="B Bardiya" pitchFamily="2" charset="-78"/>
              </a:rPr>
            </a:br>
            <a:r>
              <a:rPr lang="ar-SA" sz="2000" dirty="0">
                <a:cs typeface="B Bardiya" pitchFamily="2" charset="-78"/>
              </a:rPr>
              <a:t>پای فواره جاوید اساطیر زمین می‌مانی </a:t>
            </a:r>
            <a:br>
              <a:rPr lang="ar-SA" sz="2000" dirty="0">
                <a:cs typeface="B Bardiya" pitchFamily="2" charset="-78"/>
              </a:rPr>
            </a:br>
            <a:r>
              <a:rPr lang="ar-SA" sz="2000" dirty="0">
                <a:cs typeface="B Bardiya" pitchFamily="2" charset="-78"/>
              </a:rPr>
              <a:t/>
            </a:r>
            <a:br>
              <a:rPr lang="ar-SA" sz="2000" dirty="0">
                <a:cs typeface="B Bardiya" pitchFamily="2" charset="-78"/>
              </a:rPr>
            </a:br>
            <a:r>
              <a:rPr lang="ar-SA" sz="2000" dirty="0">
                <a:cs typeface="B Bardiya" pitchFamily="2" charset="-78"/>
              </a:rPr>
              <a:t>و ترا ترسی شفاف فرا می‌گیرد </a:t>
            </a:r>
            <a:br>
              <a:rPr lang="ar-SA" sz="2000" dirty="0">
                <a:cs typeface="B Bardiya" pitchFamily="2" charset="-78"/>
              </a:rPr>
            </a:br>
            <a:r>
              <a:rPr lang="ar-SA" sz="2000" dirty="0">
                <a:cs typeface="B Bardiya" pitchFamily="2" charset="-78"/>
              </a:rPr>
              <a:t/>
            </a:r>
            <a:br>
              <a:rPr lang="ar-SA" sz="2000" dirty="0">
                <a:cs typeface="B Bardiya" pitchFamily="2" charset="-78"/>
              </a:rPr>
            </a:br>
            <a:r>
              <a:rPr lang="ar-SA" sz="2000" dirty="0">
                <a:cs typeface="B Bardiya" pitchFamily="2" charset="-78"/>
              </a:rPr>
              <a:t>در صمیمیت سیال فضا خش خشی می‌شنوی </a:t>
            </a:r>
            <a:br>
              <a:rPr lang="ar-SA" sz="2000" dirty="0">
                <a:cs typeface="B Bardiya" pitchFamily="2" charset="-78"/>
              </a:rPr>
            </a:br>
            <a:r>
              <a:rPr lang="ar-SA" sz="2000" dirty="0">
                <a:cs typeface="B Bardiya" pitchFamily="2" charset="-78"/>
              </a:rPr>
              <a:t/>
            </a:r>
            <a:br>
              <a:rPr lang="ar-SA" sz="2000" dirty="0">
                <a:cs typeface="B Bardiya" pitchFamily="2" charset="-78"/>
              </a:rPr>
            </a:br>
            <a:r>
              <a:rPr lang="ar-SA" sz="2000" dirty="0">
                <a:cs typeface="B Bardiya" pitchFamily="2" charset="-78"/>
              </a:rPr>
              <a:t>کودکی می بینی </a:t>
            </a:r>
            <a:br>
              <a:rPr lang="ar-SA" sz="2000" dirty="0">
                <a:cs typeface="B Bardiya" pitchFamily="2" charset="-78"/>
              </a:rPr>
            </a:br>
            <a:r>
              <a:rPr lang="ar-SA" sz="2000" dirty="0">
                <a:cs typeface="B Bardiya" pitchFamily="2" charset="-78"/>
              </a:rPr>
              <a:t/>
            </a:r>
            <a:br>
              <a:rPr lang="ar-SA" sz="2000" dirty="0">
                <a:cs typeface="B Bardiya" pitchFamily="2" charset="-78"/>
              </a:rPr>
            </a:br>
            <a:r>
              <a:rPr lang="ar-SA" sz="2000" dirty="0">
                <a:cs typeface="B Bardiya" pitchFamily="2" charset="-78"/>
              </a:rPr>
              <a:t>رفته از کاج بلندی بالا جوجه بردارد از لانه نور </a:t>
            </a:r>
            <a:br>
              <a:rPr lang="ar-SA" sz="2000" dirty="0">
                <a:cs typeface="B Bardiya" pitchFamily="2" charset="-78"/>
              </a:rPr>
            </a:br>
            <a:r>
              <a:rPr lang="ar-SA" sz="2000" dirty="0">
                <a:cs typeface="B Bardiya" pitchFamily="2" charset="-78"/>
              </a:rPr>
              <a:t/>
            </a:r>
            <a:br>
              <a:rPr lang="ar-SA" sz="2000" dirty="0">
                <a:cs typeface="B Bardiya" pitchFamily="2" charset="-78"/>
              </a:rPr>
            </a:br>
            <a:r>
              <a:rPr lang="ar-SA" sz="2000" dirty="0">
                <a:cs typeface="B Bardiya" pitchFamily="2" charset="-78"/>
              </a:rPr>
              <a:t>و از او می پرسی </a:t>
            </a:r>
            <a:br>
              <a:rPr lang="ar-SA" sz="2000" dirty="0">
                <a:cs typeface="B Bardiya" pitchFamily="2" charset="-78"/>
              </a:rPr>
            </a:br>
            <a:r>
              <a:rPr lang="ar-SA" sz="2000" dirty="0">
                <a:cs typeface="B Bardiya" pitchFamily="2" charset="-78"/>
              </a:rPr>
              <a:t/>
            </a:r>
            <a:br>
              <a:rPr lang="ar-SA" sz="2000" dirty="0">
                <a:cs typeface="B Bardiya" pitchFamily="2" charset="-78"/>
              </a:rPr>
            </a:br>
            <a:r>
              <a:rPr lang="ar-SA" sz="2000" dirty="0">
                <a:cs typeface="B Bardiya" pitchFamily="2" charset="-78"/>
              </a:rPr>
              <a:t>خانه دوست کجاست.</a:t>
            </a:r>
            <a:endParaRPr lang="en-US" sz="2000" dirty="0">
              <a:cs typeface="B Bardiya" pitchFamily="2" charset="-78"/>
            </a:endParaRPr>
          </a:p>
        </p:txBody>
      </p:sp>
    </p:spTree>
    <p:extLst>
      <p:ext uri="{BB962C8B-B14F-4D97-AF65-F5344CB8AC3E}">
        <p14:creationId xmlns:p14="http://schemas.microsoft.com/office/powerpoint/2010/main" val="3835908546"/>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smtClean="0"/>
              <a:t>بررسی فضاهای داخلی طرح</a:t>
            </a:r>
            <a:endParaRPr lang="fa-IR" sz="5400" dirty="0"/>
          </a:p>
        </p:txBody>
      </p:sp>
      <p:sp>
        <p:nvSpPr>
          <p:cNvPr id="3" name="Content Placeholder 2"/>
          <p:cNvSpPr>
            <a:spLocks noGrp="1"/>
          </p:cNvSpPr>
          <p:nvPr>
            <p:ph idx="1"/>
          </p:nvPr>
        </p:nvSpPr>
        <p:spPr/>
        <p:txBody>
          <a:bodyPr>
            <a:noAutofit/>
          </a:bodyPr>
          <a:lstStyle/>
          <a:p>
            <a:pPr marL="0" indent="0">
              <a:buNone/>
            </a:pPr>
            <a:r>
              <a:rPr lang="fa-IR" sz="2000" dirty="0" smtClean="0">
                <a:cs typeface="B Bardiya" pitchFamily="2" charset="-78"/>
              </a:rPr>
              <a:t>چنانچه گفته شد با</a:t>
            </a:r>
            <a:r>
              <a:rPr lang="ar-SA" sz="2000" dirty="0" smtClean="0">
                <a:cs typeface="B Bardiya" pitchFamily="2" charset="-78"/>
              </a:rPr>
              <a:t> </a:t>
            </a:r>
            <a:r>
              <a:rPr lang="ar-SA" sz="2000" dirty="0">
                <a:cs typeface="B Bardiya" pitchFamily="2" charset="-78"/>
              </a:rPr>
              <a:t>اغراق آمیز کردن </a:t>
            </a:r>
            <a:r>
              <a:rPr lang="ar-SA" sz="2000" dirty="0" smtClean="0">
                <a:cs typeface="B Bardiya" pitchFamily="2" charset="-78"/>
              </a:rPr>
              <a:t>حسه</a:t>
            </a:r>
            <a:r>
              <a:rPr lang="fa-IR" sz="2000" dirty="0" smtClean="0">
                <a:cs typeface="B Bardiya" pitchFamily="2" charset="-78"/>
              </a:rPr>
              <a:t>ا می خواهیم </a:t>
            </a:r>
            <a:r>
              <a:rPr lang="ar-SA" sz="2000" dirty="0" smtClean="0">
                <a:cs typeface="B Bardiya" pitchFamily="2" charset="-78"/>
              </a:rPr>
              <a:t>انسانها </a:t>
            </a:r>
            <a:r>
              <a:rPr lang="ar-SA" sz="2000" dirty="0">
                <a:cs typeface="B Bardiya" pitchFamily="2" charset="-78"/>
              </a:rPr>
              <a:t>را از حالت فعلی خارج کرده و آنها را وارد یک حس جدید و در مرحله ای قرار </a:t>
            </a:r>
            <a:r>
              <a:rPr lang="ar-SA" sz="2000" dirty="0" smtClean="0">
                <a:cs typeface="B Bardiya" pitchFamily="2" charset="-78"/>
              </a:rPr>
              <a:t>ده</a:t>
            </a:r>
            <a:r>
              <a:rPr lang="fa-IR" sz="2000" dirty="0" smtClean="0">
                <a:cs typeface="B Bardiya" pitchFamily="2" charset="-78"/>
              </a:rPr>
              <a:t>یم</a:t>
            </a:r>
            <a:r>
              <a:rPr lang="ar-SA" sz="2000" dirty="0" smtClean="0">
                <a:cs typeface="B Bardiya" pitchFamily="2" charset="-78"/>
              </a:rPr>
              <a:t> </a:t>
            </a:r>
            <a:r>
              <a:rPr lang="ar-SA" sz="2000" dirty="0">
                <a:cs typeface="B Bardiya" pitchFamily="2" charset="-78"/>
              </a:rPr>
              <a:t>که بتوانند با دیدی نو دست به خلاقیت بزنند </a:t>
            </a:r>
            <a:r>
              <a:rPr lang="en-US" sz="2000" dirty="0" smtClean="0">
                <a:cs typeface="B Bardiya" pitchFamily="2" charset="-78"/>
              </a:rPr>
              <a:t>.</a:t>
            </a:r>
            <a:endParaRPr lang="fa-IR" sz="2000" dirty="0" smtClean="0">
              <a:cs typeface="B Bardiya" pitchFamily="2" charset="-78"/>
            </a:endParaRPr>
          </a:p>
          <a:p>
            <a:pPr marL="0" indent="0">
              <a:buNone/>
            </a:pPr>
            <a:r>
              <a:rPr lang="fa-IR" sz="2000" dirty="0" smtClean="0">
                <a:cs typeface="B Bardiya" pitchFamily="2" charset="-78"/>
              </a:rPr>
              <a:t>برای این منظور  در طرح فضاهای دریافت حواس در نظر گرفته شده که بر مبنای </a:t>
            </a:r>
            <a:r>
              <a:rPr lang="ar-SA" sz="2000" dirty="0">
                <a:cs typeface="B Bardiya" pitchFamily="2" charset="-78"/>
              </a:rPr>
              <a:t>سه حس اصلی دیدن ، شنیدن و لمس کردن قرار </a:t>
            </a:r>
            <a:r>
              <a:rPr lang="ar-SA" sz="2000" dirty="0" smtClean="0">
                <a:cs typeface="B Bardiya" pitchFamily="2" charset="-78"/>
              </a:rPr>
              <a:t>دا</a:t>
            </a:r>
            <a:r>
              <a:rPr lang="fa-IR" sz="2000" dirty="0" smtClean="0">
                <a:cs typeface="B Bardiya" pitchFamily="2" charset="-78"/>
              </a:rPr>
              <a:t>رند .</a:t>
            </a:r>
          </a:p>
          <a:p>
            <a:r>
              <a:rPr lang="ar-SA" sz="2000" dirty="0">
                <a:cs typeface="B Bardiya" pitchFamily="2" charset="-78"/>
              </a:rPr>
              <a:t>فضاهای دیداری </a:t>
            </a:r>
            <a:r>
              <a:rPr lang="en-US" sz="2000" dirty="0">
                <a:cs typeface="B Bardiya" pitchFamily="2" charset="-78"/>
              </a:rPr>
              <a:t>: </a:t>
            </a:r>
            <a:r>
              <a:rPr lang="ar-SA" sz="2000" dirty="0">
                <a:cs typeface="B Bardiya" pitchFamily="2" charset="-78"/>
              </a:rPr>
              <a:t>فضاهایی که به کمک عواملی که چشم را درگیر می کنند ایجاد شدند . برای مثال نور ، رنگ ، سایه ، آینه </a:t>
            </a:r>
            <a:endParaRPr lang="en-US" sz="2000" dirty="0">
              <a:cs typeface="B Bardiya" pitchFamily="2" charset="-78"/>
            </a:endParaRPr>
          </a:p>
          <a:p>
            <a:pPr marL="0" indent="0">
              <a:buNone/>
            </a:pPr>
            <a:r>
              <a:rPr lang="en-US" sz="2000" dirty="0">
                <a:cs typeface="B Bardiya" pitchFamily="2" charset="-78"/>
              </a:rPr>
              <a:t>- </a:t>
            </a:r>
            <a:r>
              <a:rPr lang="ar-SA" sz="2000" dirty="0">
                <a:cs typeface="B Bardiya" pitchFamily="2" charset="-78"/>
              </a:rPr>
              <a:t>گالری های نور،گالری های سایه ،گالری های آیینه وگالری های رنگ</a:t>
            </a:r>
            <a:endParaRPr lang="en-US" sz="2000" dirty="0">
              <a:cs typeface="B Bardiya" pitchFamily="2" charset="-78"/>
            </a:endParaRPr>
          </a:p>
          <a:p>
            <a:r>
              <a:rPr lang="ar-SA" sz="2000" dirty="0">
                <a:cs typeface="B Bardiya" pitchFamily="2" charset="-78"/>
              </a:rPr>
              <a:t>فضاهای شنیداری </a:t>
            </a:r>
            <a:r>
              <a:rPr lang="en-US" sz="2000" dirty="0">
                <a:cs typeface="B Bardiya" pitchFamily="2" charset="-78"/>
              </a:rPr>
              <a:t>: </a:t>
            </a:r>
            <a:r>
              <a:rPr lang="ar-SA" sz="2000" dirty="0">
                <a:cs typeface="B Bardiya" pitchFamily="2" charset="-78"/>
              </a:rPr>
              <a:t>فضاهایی که شنیدن </a:t>
            </a:r>
            <a:r>
              <a:rPr lang="fa-IR" sz="2000" dirty="0" smtClean="0">
                <a:cs typeface="B Bardiya" pitchFamily="2" charset="-78"/>
              </a:rPr>
              <a:t>انسان</a:t>
            </a:r>
            <a:r>
              <a:rPr lang="ar-SA" sz="2000" dirty="0" smtClean="0">
                <a:cs typeface="B Bardiya" pitchFamily="2" charset="-78"/>
              </a:rPr>
              <a:t>ها ر</a:t>
            </a:r>
            <a:r>
              <a:rPr lang="fa-IR" sz="2000" dirty="0" smtClean="0">
                <a:cs typeface="B Bardiya" pitchFamily="2" charset="-78"/>
              </a:rPr>
              <a:t>ا</a:t>
            </a:r>
            <a:r>
              <a:rPr lang="ar-SA" sz="2000" dirty="0" smtClean="0">
                <a:cs typeface="B Bardiya" pitchFamily="2" charset="-78"/>
              </a:rPr>
              <a:t> </a:t>
            </a:r>
            <a:r>
              <a:rPr lang="ar-SA" sz="2000" dirty="0">
                <a:cs typeface="B Bardiya" pitchFamily="2" charset="-78"/>
              </a:rPr>
              <a:t>تحریک می کنند به کمک ابزارهای تکنولوژی مثل مدیا فیس </a:t>
            </a:r>
            <a:endParaRPr lang="en-US" sz="2000" dirty="0">
              <a:cs typeface="B Bardiya" pitchFamily="2" charset="-78"/>
            </a:endParaRPr>
          </a:p>
          <a:p>
            <a:pPr marL="0" indent="0">
              <a:buNone/>
            </a:pPr>
            <a:r>
              <a:rPr lang="en-US" sz="2000" dirty="0">
                <a:cs typeface="B Bardiya" pitchFamily="2" charset="-78"/>
              </a:rPr>
              <a:t>- </a:t>
            </a:r>
            <a:r>
              <a:rPr lang="ar-SA" sz="2000" dirty="0">
                <a:cs typeface="B Bardiya" pitchFamily="2" charset="-78"/>
              </a:rPr>
              <a:t>گالری با صدای ترافیک ، گالری با صدای همهمه آدمها ، گالری با صدای همهمه حیوانات ، گالری با صدای مار زنگی ، گالری با صدای پرنده ، گالری با صدای برخورد سنگها ، گالری با صدای آب ، گالری سکوت </a:t>
            </a:r>
            <a:r>
              <a:rPr lang="en-US" sz="2000" dirty="0" smtClean="0">
                <a:cs typeface="B Bardiya" pitchFamily="2" charset="-78"/>
              </a:rPr>
              <a:t>)</a:t>
            </a:r>
            <a:r>
              <a:rPr lang="ar-SA" sz="2000" dirty="0" smtClean="0">
                <a:cs typeface="B Bardiya" pitchFamily="2" charset="-78"/>
              </a:rPr>
              <a:t> </a:t>
            </a:r>
            <a:r>
              <a:rPr lang="ar-SA" sz="2000" dirty="0">
                <a:cs typeface="B Bardiya" pitchFamily="2" charset="-78"/>
              </a:rPr>
              <a:t>که روندی به سوی کم شدن صدا دارد</a:t>
            </a:r>
            <a:r>
              <a:rPr lang="en-US" sz="2000" dirty="0">
                <a:cs typeface="B Bardiya" pitchFamily="2" charset="-78"/>
              </a:rPr>
              <a:t> </a:t>
            </a:r>
            <a:r>
              <a:rPr lang="en-US" sz="2000" dirty="0" smtClean="0">
                <a:cs typeface="B Bardiya" pitchFamily="2" charset="-78"/>
              </a:rPr>
              <a:t>( </a:t>
            </a:r>
            <a:endParaRPr lang="en-US" sz="2000" dirty="0">
              <a:cs typeface="B Bardiya" pitchFamily="2" charset="-78"/>
            </a:endParaRPr>
          </a:p>
        </p:txBody>
      </p:sp>
    </p:spTree>
    <p:extLst>
      <p:ext uri="{BB962C8B-B14F-4D97-AF65-F5344CB8AC3E}">
        <p14:creationId xmlns:p14="http://schemas.microsoft.com/office/powerpoint/2010/main" val="816939018"/>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95300" y="457200"/>
            <a:ext cx="7842250" cy="6019800"/>
          </a:xfrm>
          <a:prstGeom prst="rect">
            <a:avLst/>
          </a:prstGeom>
        </p:spPr>
        <p:txBody>
          <a:bodyPr>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ar-SA" sz="2000" dirty="0">
                <a:cs typeface="B Bardiya" pitchFamily="2" charset="-78"/>
              </a:rPr>
              <a:t>فضاهای لامسه </a:t>
            </a:r>
            <a:r>
              <a:rPr lang="en-US" sz="2000" dirty="0">
                <a:cs typeface="B Bardiya" pitchFamily="2" charset="-78"/>
              </a:rPr>
              <a:t>: </a:t>
            </a:r>
            <a:r>
              <a:rPr lang="ar-SA" sz="2000" dirty="0">
                <a:cs typeface="B Bardiya" pitchFamily="2" charset="-78"/>
              </a:rPr>
              <a:t>این فضاها هم باید به کمک بافت های مختلف تجربه جدیدی را برای افراد ایجاد می کردند. بافت هایی مثل بافت بتنی یا شیشه ای و</a:t>
            </a:r>
            <a:r>
              <a:rPr lang="en-US" sz="2000" dirty="0">
                <a:cs typeface="B Bardiya" pitchFamily="2" charset="-78"/>
              </a:rPr>
              <a:t> …</a:t>
            </a:r>
          </a:p>
          <a:p>
            <a:pPr>
              <a:buFontTx/>
              <a:buChar char="-"/>
            </a:pPr>
            <a:r>
              <a:rPr lang="ar-SA" sz="2000" dirty="0" smtClean="0">
                <a:cs typeface="B Bardiya" pitchFamily="2" charset="-78"/>
              </a:rPr>
              <a:t>جنسیت </a:t>
            </a:r>
            <a:r>
              <a:rPr lang="ar-SA" sz="2000" dirty="0">
                <a:cs typeface="B Bardiya" pitchFamily="2" charset="-78"/>
              </a:rPr>
              <a:t>کل فضا و حضور مجسمه هایی با بافت نرم ، بافت زبر ، شیشه ، چوب ، گرمی و سردی ، بافت خشن ، بافت فلز و بافت </a:t>
            </a:r>
            <a:r>
              <a:rPr lang="ar-SA" sz="2000" dirty="0" smtClean="0">
                <a:cs typeface="B Bardiya" pitchFamily="2" charset="-78"/>
              </a:rPr>
              <a:t>بتن</a:t>
            </a:r>
            <a:endParaRPr lang="fa-IR" sz="2000" dirty="0" smtClean="0">
              <a:cs typeface="B Bardiya" pitchFamily="2" charset="-78"/>
            </a:endParaRPr>
          </a:p>
          <a:p>
            <a:pPr marL="0" indent="0">
              <a:buNone/>
            </a:pPr>
            <a:r>
              <a:rPr lang="fa-IR" sz="2000" dirty="0" smtClean="0">
                <a:cs typeface="B Bardiya" pitchFamily="2" charset="-78"/>
              </a:rPr>
              <a:t>طراحی های داخلی انجام شده با توجه به ایده طرح :</a:t>
            </a:r>
          </a:p>
          <a:p>
            <a:r>
              <a:rPr lang="fa-IR" sz="2000" dirty="0" smtClean="0">
                <a:cs typeface="B Bardiya" pitchFamily="2" charset="-78"/>
              </a:rPr>
              <a:t>فضاها و اتاقهای دریافت حواس</a:t>
            </a:r>
          </a:p>
          <a:p>
            <a:r>
              <a:rPr lang="fa-IR" sz="2000" dirty="0" smtClean="0">
                <a:cs typeface="B Bardiya" pitchFamily="2" charset="-78"/>
              </a:rPr>
              <a:t>فضاهای استراحت</a:t>
            </a:r>
          </a:p>
          <a:p>
            <a:r>
              <a:rPr lang="fa-IR" sz="2000" dirty="0" smtClean="0">
                <a:cs typeface="B Bardiya" pitchFamily="2" charset="-78"/>
              </a:rPr>
              <a:t>ایجاد فضای سبز در هر طبقه</a:t>
            </a:r>
          </a:p>
          <a:p>
            <a:r>
              <a:rPr lang="fa-IR" sz="2000" dirty="0" smtClean="0">
                <a:cs typeface="B Bardiya" pitchFamily="2" charset="-78"/>
              </a:rPr>
              <a:t>طراحی وید در هر طبقه</a:t>
            </a:r>
          </a:p>
          <a:p>
            <a:r>
              <a:rPr lang="fa-IR" sz="2000" dirty="0" smtClean="0">
                <a:cs typeface="B Bardiya" pitchFamily="2" charset="-78"/>
              </a:rPr>
              <a:t>استفاده از شیشه</a:t>
            </a:r>
          </a:p>
          <a:p>
            <a:r>
              <a:rPr lang="fa-IR" sz="2000" dirty="0" smtClean="0">
                <a:cs typeface="B Bardiya" pitchFamily="2" charset="-78"/>
              </a:rPr>
              <a:t>استفاده از نور طبیعی و به صورت گسترده</a:t>
            </a:r>
          </a:p>
          <a:p>
            <a:endParaRPr lang="en-US" sz="2000" dirty="0">
              <a:cs typeface="B Bardiya" pitchFamily="2" charset="-78"/>
            </a:endParaRPr>
          </a:p>
        </p:txBody>
      </p:sp>
    </p:spTree>
    <p:extLst>
      <p:ext uri="{BB962C8B-B14F-4D97-AF65-F5344CB8AC3E}">
        <p14:creationId xmlns:p14="http://schemas.microsoft.com/office/powerpoint/2010/main" val="3280960510"/>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smtClean="0"/>
              <a:t>بررسی محوطه طرح</a:t>
            </a:r>
            <a:endParaRPr lang="fa-IR" sz="5400" dirty="0"/>
          </a:p>
        </p:txBody>
      </p:sp>
      <p:sp>
        <p:nvSpPr>
          <p:cNvPr id="3" name="Content Placeholder 2"/>
          <p:cNvSpPr>
            <a:spLocks noGrp="1"/>
          </p:cNvSpPr>
          <p:nvPr>
            <p:ph idx="1"/>
          </p:nvPr>
        </p:nvSpPr>
        <p:spPr/>
        <p:txBody>
          <a:bodyPr>
            <a:normAutofit/>
          </a:bodyPr>
          <a:lstStyle/>
          <a:p>
            <a:r>
              <a:rPr lang="fa-IR" sz="2000" dirty="0" smtClean="0"/>
              <a:t>استفاده از پله در فضاهای خارجی , برای ایجاد فضاهای دلپذیر استراحت و تعامل</a:t>
            </a:r>
          </a:p>
          <a:p>
            <a:r>
              <a:rPr lang="fa-IR" sz="2000" dirty="0" smtClean="0"/>
              <a:t>استفاده از آب برای ایجاد فضاهای دلنشین و جذاب</a:t>
            </a:r>
          </a:p>
          <a:p>
            <a:r>
              <a:rPr lang="fa-IR" sz="2000" dirty="0" smtClean="0"/>
              <a:t>استفاده از فضای سبز برای ایجاد سایه و فضاهای دلپذیر</a:t>
            </a:r>
          </a:p>
          <a:p>
            <a:r>
              <a:rPr lang="fa-IR" sz="2000" dirty="0" smtClean="0"/>
              <a:t>استفاده از نیمکت برای نشستن , استراحت و تعامل</a:t>
            </a:r>
          </a:p>
          <a:p>
            <a:r>
              <a:rPr lang="fa-IR" sz="2000" dirty="0" smtClean="0"/>
              <a:t>طراحی پردیس در محوطه طرح</a:t>
            </a:r>
          </a:p>
          <a:p>
            <a:r>
              <a:rPr lang="fa-IR" sz="2000" dirty="0" smtClean="0"/>
              <a:t>استفاده از کف سازی های مختلف</a:t>
            </a:r>
          </a:p>
          <a:p>
            <a:r>
              <a:rPr lang="fa-IR" sz="2000" dirty="0" smtClean="0"/>
              <a:t>ایجاد فضای مکث , استراحت و تعامل , با ترکیب فضای سبز و مبلمان محوطه</a:t>
            </a:r>
            <a:endParaRPr lang="fa-IR" sz="2000" dirty="0"/>
          </a:p>
        </p:txBody>
      </p:sp>
    </p:spTree>
    <p:extLst>
      <p:ext uri="{BB962C8B-B14F-4D97-AF65-F5344CB8AC3E}">
        <p14:creationId xmlns:p14="http://schemas.microsoft.com/office/powerpoint/2010/main" val="3710758411"/>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smtClean="0"/>
              <a:t>منابع و مأخذ</a:t>
            </a:r>
            <a:endParaRPr lang="fa-IR" sz="5400" dirty="0"/>
          </a:p>
        </p:txBody>
      </p:sp>
      <p:sp>
        <p:nvSpPr>
          <p:cNvPr id="3" name="Content Placeholder 2"/>
          <p:cNvSpPr>
            <a:spLocks noGrp="1"/>
          </p:cNvSpPr>
          <p:nvPr>
            <p:ph idx="1"/>
          </p:nvPr>
        </p:nvSpPr>
        <p:spPr/>
        <p:txBody>
          <a:bodyPr>
            <a:normAutofit/>
          </a:bodyPr>
          <a:lstStyle/>
          <a:p>
            <a:r>
              <a:rPr lang="fa-IR" sz="2000" dirty="0" smtClean="0"/>
              <a:t>بهرنگ عقیلی نسب , گیلدا پایورپور – فرازگاه خیال</a:t>
            </a:r>
          </a:p>
          <a:p>
            <a:r>
              <a:rPr lang="fa-IR" sz="2000" dirty="0" smtClean="0"/>
              <a:t>دانشنامه فارسی ویکی پدیا</a:t>
            </a:r>
          </a:p>
          <a:p>
            <a:r>
              <a:rPr lang="fa-IR" sz="2000" dirty="0" smtClean="0"/>
              <a:t>شهاب آدم نوسی – باغ اندیشه</a:t>
            </a:r>
          </a:p>
          <a:p>
            <a:r>
              <a:rPr lang="fa-IR" sz="2000" dirty="0" smtClean="0"/>
              <a:t>ادوار دوبونو – خلاقیت جدی</a:t>
            </a:r>
          </a:p>
          <a:p>
            <a:r>
              <a:rPr lang="fa-IR" sz="2000" dirty="0" smtClean="0"/>
              <a:t>آنتونیادس – بوطیقای معماری</a:t>
            </a:r>
          </a:p>
          <a:p>
            <a:r>
              <a:rPr lang="fa-IR" sz="2000" dirty="0" smtClean="0"/>
              <a:t>مجله علوم و فنون – مهر 83 – نشست خلاقیت</a:t>
            </a:r>
          </a:p>
          <a:p>
            <a:r>
              <a:rPr lang="fa-IR" sz="2000" dirty="0" smtClean="0"/>
              <a:t>پژمان آقاسی – مقاله خلاقیت و ذن</a:t>
            </a:r>
            <a:endParaRPr lang="fa-IR" sz="2000" dirty="0"/>
          </a:p>
        </p:txBody>
      </p:sp>
    </p:spTree>
    <p:extLst>
      <p:ext uri="{BB962C8B-B14F-4D97-AF65-F5344CB8AC3E}">
        <p14:creationId xmlns:p14="http://schemas.microsoft.com/office/powerpoint/2010/main" val="94231461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8800" dirty="0" smtClean="0">
                <a:effectLst>
                  <a:outerShdw blurRad="38100" dist="38100" dir="2700000" algn="tl">
                    <a:srgbClr val="000000">
                      <a:alpha val="43137"/>
                    </a:srgbClr>
                  </a:outerShdw>
                </a:effectLst>
              </a:rPr>
              <a:t>بخش دوم</a:t>
            </a:r>
            <a:endParaRPr lang="fa-IR" sz="8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fa-IR" sz="3600" b="1" dirty="0" smtClean="0"/>
              <a:t>اهمیت موضوع</a:t>
            </a:r>
            <a:endParaRPr lang="fa-IR" b="1" dirty="0"/>
          </a:p>
        </p:txBody>
      </p:sp>
    </p:spTree>
    <p:extLst>
      <p:ext uri="{BB962C8B-B14F-4D97-AF65-F5344CB8AC3E}">
        <p14:creationId xmlns:p14="http://schemas.microsoft.com/office/powerpoint/2010/main" val="175421796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smtClean="0"/>
              <a:t>اهمیت موضوع</a:t>
            </a:r>
            <a:endParaRPr lang="fa-IR" sz="5400" dirty="0"/>
          </a:p>
        </p:txBody>
      </p:sp>
      <p:sp>
        <p:nvSpPr>
          <p:cNvPr id="3" name="Content Placeholder 2"/>
          <p:cNvSpPr>
            <a:spLocks noGrp="1"/>
          </p:cNvSpPr>
          <p:nvPr>
            <p:ph idx="1"/>
          </p:nvPr>
        </p:nvSpPr>
        <p:spPr/>
        <p:txBody>
          <a:bodyPr>
            <a:noAutofit/>
          </a:bodyPr>
          <a:lstStyle/>
          <a:p>
            <a:pPr marL="0" indent="0" algn="just">
              <a:lnSpc>
                <a:spcPct val="110000"/>
              </a:lnSpc>
              <a:buNone/>
            </a:pPr>
            <a:r>
              <a:rPr lang="fa-IR" sz="2000" dirty="0" smtClean="0"/>
              <a:t>فرهنگسرا </a:t>
            </a:r>
            <a:r>
              <a:rPr lang="fa-IR" sz="2000" dirty="0"/>
              <a:t>ساختمانی است که در آن یک یا چند نهاد فرهنگی فعالیت </a:t>
            </a:r>
            <a:r>
              <a:rPr lang="fa-IR" sz="2000" dirty="0" smtClean="0"/>
              <a:t>دارند . </a:t>
            </a:r>
            <a:r>
              <a:rPr lang="fa-IR" sz="2000" dirty="0"/>
              <a:t>در فرهنگسراها معمولاً شرایطی برای آموزش امور گوناگون فرهنگی و اجتماعی و همچنین آموزش پیشه‌ها و هنرهای گوناگون </a:t>
            </a:r>
            <a:r>
              <a:rPr lang="fa-IR" sz="2000" dirty="0" smtClean="0"/>
              <a:t>فراهم می‌گردد . </a:t>
            </a:r>
            <a:r>
              <a:rPr lang="fa-IR" sz="2000" dirty="0"/>
              <a:t>برخی از فرهنگسراها کتابخانه و انتشارات ویژه خود را نیز دارا </a:t>
            </a:r>
            <a:r>
              <a:rPr lang="fa-IR" sz="2000" dirty="0" smtClean="0"/>
              <a:t>هستند . </a:t>
            </a:r>
            <a:r>
              <a:rPr lang="fa-IR" sz="2000" dirty="0"/>
              <a:t>در </a:t>
            </a:r>
            <a:r>
              <a:rPr lang="fa-IR" sz="2000" dirty="0" smtClean="0"/>
              <a:t>ایران </a:t>
            </a:r>
            <a:r>
              <a:rPr lang="fa-IR" sz="2000" dirty="0"/>
              <a:t>تا امروز بیشتر فرهنگسراها در شهر </a:t>
            </a:r>
            <a:r>
              <a:rPr lang="fa-IR" sz="2000" dirty="0" smtClean="0"/>
              <a:t>تهران </a:t>
            </a:r>
            <a:r>
              <a:rPr lang="fa-IR" sz="2000" dirty="0"/>
              <a:t>و چند شهر دیگر </a:t>
            </a:r>
            <a:r>
              <a:rPr lang="fa-IR" sz="2000" dirty="0" smtClean="0"/>
              <a:t>مانند اصفهان </a:t>
            </a:r>
            <a:r>
              <a:rPr lang="fa-IR" sz="2000" dirty="0"/>
              <a:t>برپا شده‌اند و معمولاً کوشیده شده برای هر منطقه شهرداری یک فرهنگسرای بزرگ ترتیب داده </a:t>
            </a:r>
            <a:r>
              <a:rPr lang="fa-IR" sz="2000" dirty="0" smtClean="0"/>
              <a:t>شود . </a:t>
            </a:r>
            <a:r>
              <a:rPr lang="fa-IR" sz="2000" dirty="0"/>
              <a:t>برخی از فرهنگسراها بجز پوشش دادن منطقه خود به فعالیت‌های فرامنطقه‌ای نیز </a:t>
            </a:r>
            <a:r>
              <a:rPr lang="fa-IR" sz="2000" dirty="0" smtClean="0"/>
              <a:t>می‌پردازند . </a:t>
            </a:r>
            <a:r>
              <a:rPr lang="fa-IR" sz="2000" dirty="0"/>
              <a:t>بسیاری از فرهنگسراها ویژه‌کار (تخصصی) اند یعنی فعالیت خود را گرد یک گروه یا یک محور کاری کرده متمرکز </a:t>
            </a:r>
            <a:r>
              <a:rPr lang="fa-IR" sz="2000" dirty="0" smtClean="0"/>
              <a:t>می‌سازند .</a:t>
            </a:r>
          </a:p>
          <a:p>
            <a:pPr marL="0" indent="0" algn="just">
              <a:lnSpc>
                <a:spcPct val="110000"/>
              </a:lnSpc>
              <a:buNone/>
            </a:pPr>
            <a:r>
              <a:rPr lang="fa-IR" sz="2000" dirty="0" smtClean="0"/>
              <a:t>فرهنگسراها برپایه شیوه فعالیت به یکی از محورهای سه گانه شخصیت (کیستی) ، محتوا   (درونمایه) و نهاد می‌پردازند :</a:t>
            </a:r>
          </a:p>
          <a:p>
            <a:pPr marL="0" indent="0" algn="just">
              <a:lnSpc>
                <a:spcPct val="110000"/>
              </a:lnSpc>
              <a:buNone/>
            </a:pPr>
            <a:r>
              <a:rPr lang="fa-IR" sz="2000" dirty="0" smtClean="0"/>
              <a:t>فرهنگسراهای </a:t>
            </a:r>
            <a:r>
              <a:rPr lang="fa-IR" sz="2000" dirty="0"/>
              <a:t>شخصیت </a:t>
            </a:r>
            <a:r>
              <a:rPr lang="fa-IR" sz="2000" dirty="0" smtClean="0"/>
              <a:t>محور ، </a:t>
            </a:r>
            <a:r>
              <a:rPr lang="fa-IR" sz="2000" dirty="0"/>
              <a:t>عبارت‌اند از </a:t>
            </a:r>
            <a:r>
              <a:rPr lang="fa-IR" sz="2000" dirty="0" smtClean="0"/>
              <a:t>: فرهنگسراهای کودک ، جوان ، دانشجو ، دختران ، بانو ، و       سالمند .  </a:t>
            </a:r>
          </a:p>
        </p:txBody>
      </p:sp>
    </p:spTree>
    <p:extLst>
      <p:ext uri="{BB962C8B-B14F-4D97-AF65-F5344CB8AC3E}">
        <p14:creationId xmlns:p14="http://schemas.microsoft.com/office/powerpoint/2010/main" val="144831341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95300" y="381000"/>
            <a:ext cx="7842250" cy="6096000"/>
          </a:xfrm>
          <a:prstGeom prst="rect">
            <a:avLst/>
          </a:prstGeom>
        </p:spPr>
        <p:txBody>
          <a:bodyPr>
            <a:no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nSpc>
                <a:spcPct val="110000"/>
              </a:lnSpc>
              <a:buNone/>
            </a:pPr>
            <a:r>
              <a:rPr lang="fa-IR" sz="2000" dirty="0" smtClean="0"/>
              <a:t>فرهنگسراهای </a:t>
            </a:r>
            <a:r>
              <a:rPr lang="fa-IR" sz="2000" dirty="0"/>
              <a:t>محتوا </a:t>
            </a:r>
            <a:r>
              <a:rPr lang="fa-IR" sz="2000" dirty="0" smtClean="0"/>
              <a:t>محور ، </a:t>
            </a:r>
            <a:r>
              <a:rPr lang="fa-IR" sz="2000" dirty="0"/>
              <a:t>عبارت‌اند </a:t>
            </a:r>
            <a:r>
              <a:rPr lang="fa-IR" sz="2000" dirty="0" smtClean="0"/>
              <a:t>از : </a:t>
            </a:r>
            <a:r>
              <a:rPr lang="fa-IR" sz="2000" dirty="0"/>
              <a:t>اندیشه ، قرآن ، پایداری ، هنر ، قانون ، اقوام ، کار ، دانش‌ها </a:t>
            </a:r>
            <a:r>
              <a:rPr lang="fa-IR" sz="2000" dirty="0" smtClean="0"/>
              <a:t>، </a:t>
            </a:r>
            <a:r>
              <a:rPr lang="fa-IR" sz="2000" dirty="0"/>
              <a:t>طبیعت ، و فناوری اطلاعات . </a:t>
            </a:r>
          </a:p>
          <a:p>
            <a:pPr marL="0" indent="0">
              <a:lnSpc>
                <a:spcPct val="110000"/>
              </a:lnSpc>
              <a:buNone/>
            </a:pPr>
            <a:r>
              <a:rPr lang="fa-IR" sz="2000" dirty="0"/>
              <a:t>فرهنگسراهای نهاد </a:t>
            </a:r>
            <a:r>
              <a:rPr lang="fa-IR" sz="2000" dirty="0" smtClean="0"/>
              <a:t>محور ، </a:t>
            </a:r>
            <a:r>
              <a:rPr lang="fa-IR" sz="2000" dirty="0"/>
              <a:t>عبارت‌اند از </a:t>
            </a:r>
            <a:r>
              <a:rPr lang="fa-IR" sz="2000" dirty="0" smtClean="0"/>
              <a:t>: خانواده </a:t>
            </a:r>
            <a:r>
              <a:rPr lang="fa-IR" sz="2000" dirty="0"/>
              <a:t>، مدرسه </a:t>
            </a:r>
            <a:r>
              <a:rPr lang="fa-IR" sz="2000" dirty="0" smtClean="0"/>
              <a:t>و </a:t>
            </a:r>
            <a:r>
              <a:rPr lang="fa-IR" sz="2000" dirty="0"/>
              <a:t>شهر </a:t>
            </a:r>
            <a:r>
              <a:rPr lang="fa-IR" sz="2000" dirty="0" smtClean="0"/>
              <a:t>.</a:t>
            </a:r>
          </a:p>
          <a:p>
            <a:pPr marL="0" indent="0">
              <a:lnSpc>
                <a:spcPct val="110000"/>
              </a:lnSpc>
              <a:buNone/>
            </a:pPr>
            <a:r>
              <a:rPr lang="fa-IR" sz="2000" dirty="0" smtClean="0"/>
              <a:t>اهمیت موضوع احساس نیاز به وجود مکانی با شرایط زیر در تبریز می باشد :</a:t>
            </a:r>
          </a:p>
          <a:p>
            <a:pPr>
              <a:lnSpc>
                <a:spcPct val="110000"/>
              </a:lnSpc>
            </a:pPr>
            <a:r>
              <a:rPr lang="fa-IR" sz="2000" dirty="0" smtClean="0"/>
              <a:t>مکانی برای تجمع هنرمندان و هنردوستان </a:t>
            </a:r>
          </a:p>
          <a:p>
            <a:pPr>
              <a:lnSpc>
                <a:spcPct val="110000"/>
              </a:lnSpc>
            </a:pPr>
            <a:r>
              <a:rPr lang="fa-IR" sz="2000" dirty="0" smtClean="0"/>
              <a:t>مکانی برای بحث وگفتگو</a:t>
            </a:r>
          </a:p>
          <a:p>
            <a:pPr>
              <a:lnSpc>
                <a:spcPct val="110000"/>
              </a:lnSpc>
            </a:pPr>
            <a:r>
              <a:rPr lang="fa-IR" sz="2000" dirty="0" smtClean="0"/>
              <a:t>مکانی برای تبادل اطلاعات</a:t>
            </a:r>
          </a:p>
          <a:p>
            <a:pPr>
              <a:lnSpc>
                <a:spcPct val="110000"/>
              </a:lnSpc>
            </a:pPr>
            <a:r>
              <a:rPr lang="fa-IR" sz="2000" dirty="0" smtClean="0"/>
              <a:t>مکانی که محدود به هنرمندان خاصی نباشد</a:t>
            </a:r>
          </a:p>
          <a:p>
            <a:pPr>
              <a:lnSpc>
                <a:spcPct val="110000"/>
              </a:lnSpc>
            </a:pPr>
            <a:r>
              <a:rPr lang="fa-IR" sz="2000" dirty="0" smtClean="0"/>
              <a:t>مکانی که از کلیشه های موجود در این مکانها به دور باشد</a:t>
            </a:r>
          </a:p>
          <a:p>
            <a:pPr>
              <a:lnSpc>
                <a:spcPct val="110000"/>
              </a:lnSpc>
            </a:pPr>
            <a:r>
              <a:rPr lang="fa-IR" sz="2000" dirty="0" smtClean="0"/>
              <a:t>مکانی برای تغییر دید نسبت به انواع موضوعات</a:t>
            </a:r>
          </a:p>
          <a:p>
            <a:pPr>
              <a:lnSpc>
                <a:spcPct val="110000"/>
              </a:lnSpc>
            </a:pPr>
            <a:r>
              <a:rPr lang="fa-IR" sz="2000" dirty="0" smtClean="0"/>
              <a:t>مکانی که چهارچوبهای ذهنی افراد در آن شکسته شود</a:t>
            </a:r>
          </a:p>
          <a:p>
            <a:pPr>
              <a:lnSpc>
                <a:spcPct val="110000"/>
              </a:lnSpc>
            </a:pPr>
            <a:r>
              <a:rPr lang="fa-IR" sz="2000" dirty="0" smtClean="0"/>
              <a:t>مکانی برای خلق لحظه , ثبت خاطره و کشف مفهوم</a:t>
            </a:r>
          </a:p>
          <a:p>
            <a:pPr marL="0" indent="0">
              <a:lnSpc>
                <a:spcPct val="110000"/>
              </a:lnSpc>
              <a:buNone/>
            </a:pPr>
            <a:r>
              <a:rPr lang="fa-IR" sz="2000" dirty="0" smtClean="0"/>
              <a:t>و در آخر</a:t>
            </a:r>
          </a:p>
          <a:p>
            <a:pPr>
              <a:lnSpc>
                <a:spcPct val="110000"/>
              </a:lnSpc>
            </a:pPr>
            <a:r>
              <a:rPr lang="fa-IR" sz="2000" dirty="0" smtClean="0"/>
              <a:t>مکانی برای ایجاد خلاقیت</a:t>
            </a:r>
          </a:p>
          <a:p>
            <a:pPr marL="0" indent="0">
              <a:lnSpc>
                <a:spcPct val="110000"/>
              </a:lnSpc>
              <a:buNone/>
            </a:pPr>
            <a:endParaRPr lang="fa-IR" sz="2000" dirty="0"/>
          </a:p>
        </p:txBody>
      </p:sp>
    </p:spTree>
    <p:extLst>
      <p:ext uri="{BB962C8B-B14F-4D97-AF65-F5344CB8AC3E}">
        <p14:creationId xmlns:p14="http://schemas.microsoft.com/office/powerpoint/2010/main" val="136142979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8800" dirty="0" smtClean="0">
                <a:effectLst>
                  <a:outerShdw blurRad="38100" dist="38100" dir="2700000" algn="tl">
                    <a:srgbClr val="000000">
                      <a:alpha val="43137"/>
                    </a:srgbClr>
                  </a:outerShdw>
                </a:effectLst>
              </a:rPr>
              <a:t>بخش سوم</a:t>
            </a:r>
            <a:endParaRPr lang="fa-IR" sz="8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fa-IR" sz="3600" b="1" dirty="0" smtClean="0"/>
              <a:t>مبانی نظری</a:t>
            </a:r>
          </a:p>
          <a:p>
            <a:pPr marL="0" indent="0">
              <a:buNone/>
            </a:pPr>
            <a:r>
              <a:rPr lang="fa-IR" sz="2800" dirty="0" smtClean="0"/>
              <a:t>                           مفهوم فرهنگ</a:t>
            </a:r>
          </a:p>
          <a:p>
            <a:pPr marL="0" indent="0">
              <a:buNone/>
            </a:pPr>
            <a:r>
              <a:rPr lang="fa-IR" sz="2800" dirty="0" smtClean="0"/>
              <a:t>                           مفهوم هنر</a:t>
            </a:r>
          </a:p>
          <a:p>
            <a:pPr marL="0" indent="0">
              <a:buNone/>
            </a:pPr>
            <a:r>
              <a:rPr lang="fa-IR" sz="2800" dirty="0"/>
              <a:t> </a:t>
            </a:r>
            <a:r>
              <a:rPr lang="fa-IR" sz="2800" dirty="0" smtClean="0"/>
              <a:t>                          دسته بندی هنرها</a:t>
            </a:r>
          </a:p>
          <a:p>
            <a:pPr marL="0" indent="0">
              <a:buNone/>
            </a:pPr>
            <a:r>
              <a:rPr lang="fa-IR" sz="2800" dirty="0"/>
              <a:t> </a:t>
            </a:r>
            <a:r>
              <a:rPr lang="fa-IR" sz="2800" dirty="0" smtClean="0"/>
              <a:t>                          خلاقیت چیست ؟</a:t>
            </a:r>
            <a:endParaRPr lang="fa-IR" sz="2000" dirty="0" smtClean="0"/>
          </a:p>
          <a:p>
            <a:pPr marL="0" indent="0">
              <a:buNone/>
            </a:pPr>
            <a:r>
              <a:rPr lang="fa-IR" sz="2000" dirty="0"/>
              <a:t> </a:t>
            </a:r>
            <a:r>
              <a:rPr lang="fa-IR" sz="2000" dirty="0" smtClean="0"/>
              <a:t>                                     </a:t>
            </a:r>
            <a:r>
              <a:rPr lang="fa-IR" sz="2800" dirty="0" smtClean="0"/>
              <a:t>خلاقیت و ذن</a:t>
            </a:r>
          </a:p>
        </p:txBody>
      </p:sp>
    </p:spTree>
    <p:extLst>
      <p:ext uri="{BB962C8B-B14F-4D97-AF65-F5344CB8AC3E}">
        <p14:creationId xmlns:p14="http://schemas.microsoft.com/office/powerpoint/2010/main" val="205786639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dirty="0" smtClean="0"/>
              <a:t>مفهوم فرهنگ</a:t>
            </a:r>
            <a:endParaRPr lang="fa-IR" sz="5400" dirty="0"/>
          </a:p>
        </p:txBody>
      </p:sp>
      <p:sp>
        <p:nvSpPr>
          <p:cNvPr id="3" name="Content Placeholder 2"/>
          <p:cNvSpPr>
            <a:spLocks noGrp="1"/>
          </p:cNvSpPr>
          <p:nvPr>
            <p:ph idx="1"/>
          </p:nvPr>
        </p:nvSpPr>
        <p:spPr/>
        <p:txBody>
          <a:bodyPr>
            <a:normAutofit/>
          </a:bodyPr>
          <a:lstStyle/>
          <a:p>
            <a:pPr marL="0" indent="0">
              <a:buNone/>
            </a:pPr>
            <a:r>
              <a:rPr lang="ar-SA" sz="2000" dirty="0"/>
              <a:t>فرهنگ به مفهوم عام ، روش زيستن و انديشيدن است و حاصلي است از مجموعه دانسته‌ها و اعتقادهاي يك </a:t>
            </a:r>
            <a:r>
              <a:rPr lang="ar-SA" sz="2000" dirty="0" smtClean="0"/>
              <a:t>قوم</a:t>
            </a:r>
            <a:r>
              <a:rPr lang="en-US" sz="2000" dirty="0" smtClean="0"/>
              <a:t> </a:t>
            </a:r>
            <a:r>
              <a:rPr lang="ar-SA" sz="2000" dirty="0" smtClean="0"/>
              <a:t>استنتاجي </a:t>
            </a:r>
            <a:r>
              <a:rPr lang="ar-SA" sz="2000" dirty="0"/>
              <a:t>است كه ملتي در طي قرون متمادي از دريافت هاي خود از زندگي كرده اند</a:t>
            </a:r>
            <a:r>
              <a:rPr lang="en-US" sz="2000" dirty="0"/>
              <a:t>. </a:t>
            </a:r>
            <a:endParaRPr lang="en-US" sz="2000" dirty="0" smtClean="0"/>
          </a:p>
          <a:p>
            <a:pPr marL="0" indent="0">
              <a:buNone/>
            </a:pPr>
            <a:r>
              <a:rPr lang="ar-SA" sz="2000" dirty="0" smtClean="0"/>
              <a:t>فرهنگ </a:t>
            </a:r>
            <a:r>
              <a:rPr lang="ar-SA" sz="2000" dirty="0"/>
              <a:t>در زبان فارسي به معني خرد و داشتن تربيت و ادب است ، نيز واژه فرهنگستان نيز از همين ريشه مي‌باشد . فرهنگ جمع بندي تاريخي مهارتها ، عقايد ، احساسات ، سطح تحصيلات ، نهادهاي اجتماعي ، آثار ادبي و هنري مي باشد ، نيز نحوه استفاده از تسهيلات عمومي ميزان تحصيلات نقش مذهب در زندگي ، سطح بهداشت و نظاير آن نيز از مظاهر فرهنگ جامعه هستند</a:t>
            </a:r>
            <a:r>
              <a:rPr lang="en-US" sz="2000" dirty="0"/>
              <a:t> </a:t>
            </a:r>
            <a:r>
              <a:rPr lang="en-US" sz="2000" dirty="0" smtClean="0"/>
              <a:t>.</a:t>
            </a:r>
          </a:p>
          <a:p>
            <a:pPr marL="0" indent="0">
              <a:buNone/>
            </a:pPr>
            <a:r>
              <a:rPr lang="ar-SA" sz="2000" dirty="0" smtClean="0"/>
              <a:t>به همين دليل مي باشد كه فرهنگ دربرگيرنده عوامل مادي و معنوي است، آن قسمت از فرهنگ را كه حاوي عوامل مادي است ( نظير وسايل توليد و شيوه هاي توليد ) فرهنگ مادي مي نامند و قسمتي ديگر را كه حاوي عوامل معنوي مي باشد ( نظير دانش و مذهب و... ) را فرهنگ معنوي </a:t>
            </a:r>
            <a:r>
              <a:rPr lang="en-US" sz="2000" dirty="0" smtClean="0"/>
              <a:t/>
            </a:r>
            <a:br>
              <a:rPr lang="en-US" sz="2000" dirty="0" smtClean="0"/>
            </a:br>
            <a:r>
              <a:rPr lang="ar-SA" sz="2000" dirty="0" smtClean="0"/>
              <a:t>مي‌نامند. فرهنگ با بهره گيري از بهترين موازين اخلاقي و معتقدات مذهبي و تفكرات و آداب و سنن پرورش يافته ، متكامل مي‌گردد</a:t>
            </a:r>
            <a:r>
              <a:rPr lang="en-US" sz="2000" dirty="0" smtClean="0"/>
              <a:t> .</a:t>
            </a:r>
            <a:endParaRPr lang="fa-IR" sz="2000" dirty="0" smtClean="0"/>
          </a:p>
          <a:p>
            <a:pPr marL="0" indent="0">
              <a:buNone/>
            </a:pPr>
            <a:r>
              <a:rPr lang="ar-SA" sz="2000" dirty="0"/>
              <a:t>در نهايت آنچه تعيين كننده روش زندگي يك قوم مي گردد ، به تنهايي نه مذهب است</a:t>
            </a:r>
            <a:r>
              <a:rPr lang="en-US" sz="2000" dirty="0"/>
              <a:t> </a:t>
            </a:r>
            <a:r>
              <a:rPr lang="ar-SA" sz="2000" dirty="0"/>
              <a:t>، نه اخلاق و نه آداب و سنن، بلكه فرهنگ است كه از هر يك نصيبي دارد</a:t>
            </a:r>
            <a:r>
              <a:rPr lang="en-US" sz="2000" dirty="0"/>
              <a:t> </a:t>
            </a:r>
            <a:r>
              <a:rPr lang="ar-SA" sz="2000" dirty="0"/>
              <a:t>.</a:t>
            </a:r>
            <a:endParaRPr lang="en-US" sz="2000" dirty="0" smtClean="0"/>
          </a:p>
        </p:txBody>
      </p:sp>
    </p:spTree>
    <p:extLst>
      <p:ext uri="{BB962C8B-B14F-4D97-AF65-F5344CB8AC3E}">
        <p14:creationId xmlns:p14="http://schemas.microsoft.com/office/powerpoint/2010/main" val="2971182"/>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ustom 1">
      <a:majorFont>
        <a:latin typeface="Trebuchet MS"/>
        <a:ea typeface=""/>
        <a:cs typeface="B Narenj"/>
      </a:majorFont>
      <a:minorFont>
        <a:latin typeface="Trebuchet MS"/>
        <a:ea typeface=""/>
        <a:cs typeface="B Bardiya"/>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823</TotalTime>
  <Words>4845</Words>
  <Application>Microsoft Office PowerPoint</Application>
  <PresentationFormat>A4 Paper (210x297 mm)</PresentationFormat>
  <Paragraphs>930</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Trebuchet MS</vt:lpstr>
      <vt:lpstr>Wingdings</vt:lpstr>
      <vt:lpstr>Arial</vt:lpstr>
      <vt:lpstr>B Bardiya</vt:lpstr>
      <vt:lpstr>B Narenj</vt:lpstr>
      <vt:lpstr>Calibri</vt:lpstr>
      <vt:lpstr>Wingdings 2</vt:lpstr>
      <vt:lpstr>Opulent</vt:lpstr>
      <vt:lpstr>طراحی مجتمع فرهنگی و هنری با تأکید بر نقش عوامل محیطی و فضا در روند ایجاد خلاقیت</vt:lpstr>
      <vt:lpstr>فهرست مطالب</vt:lpstr>
      <vt:lpstr>بخش اول</vt:lpstr>
      <vt:lpstr>مقدمه</vt:lpstr>
      <vt:lpstr>بخش دوم</vt:lpstr>
      <vt:lpstr>اهمیت موضوع</vt:lpstr>
      <vt:lpstr>PowerPoint Presentation</vt:lpstr>
      <vt:lpstr>بخش سوم</vt:lpstr>
      <vt:lpstr>مفهوم فرهنگ</vt:lpstr>
      <vt:lpstr>PowerPoint Presentation</vt:lpstr>
      <vt:lpstr>مفهوم هنر</vt:lpstr>
      <vt:lpstr>PowerPoint Presentation</vt:lpstr>
      <vt:lpstr>دسته بندی هنرها</vt:lpstr>
      <vt:lpstr>خلاقیت چیست ؟</vt:lpstr>
      <vt:lpstr>PowerPoint Presentation</vt:lpstr>
      <vt:lpstr>PowerPoint Presentation</vt:lpstr>
      <vt:lpstr>PowerPoint Presentation</vt:lpstr>
      <vt:lpstr>خلاقیت و ذن</vt:lpstr>
      <vt:lpstr>PowerPoint Presentation</vt:lpstr>
      <vt:lpstr>PowerPoint Presentation</vt:lpstr>
      <vt:lpstr>PowerPoint Presentation</vt:lpstr>
      <vt:lpstr>معرفی سایت انتخابی</vt:lpstr>
      <vt:lpstr>PowerPoint Presentation</vt:lpstr>
      <vt:lpstr>علل انتخاب سایت وپتانسیل های آن</vt:lpstr>
      <vt:lpstr>بخش پنجم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بخش ششم</vt:lpstr>
      <vt:lpstr>معرفی ایده طرح</vt:lpstr>
      <vt:lpstr>بررسی ایده طرح و چگونگی پاسخ به آن</vt:lpstr>
      <vt:lpstr>PowerPoint Presentation</vt:lpstr>
      <vt:lpstr>شعر نشانی سهراب سپهری</vt:lpstr>
      <vt:lpstr>PowerPoint Presentation</vt:lpstr>
      <vt:lpstr>بررسی فضاهای داخلی طرح</vt:lpstr>
      <vt:lpstr>PowerPoint Presentation</vt:lpstr>
      <vt:lpstr>بررسی محوطه طرح</vt:lpstr>
      <vt:lpstr>منابع و مأخذ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jibil</dc:creator>
  <cp:lastModifiedBy>jibil</cp:lastModifiedBy>
  <cp:revision>111</cp:revision>
  <dcterms:created xsi:type="dcterms:W3CDTF">2006-08-16T00:00:00Z</dcterms:created>
  <dcterms:modified xsi:type="dcterms:W3CDTF">2015-05-30T11:28:31Z</dcterms:modified>
</cp:coreProperties>
</file>