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0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352" r:id="rId9"/>
    <p:sldId id="351" r:id="rId10"/>
    <p:sldId id="353" r:id="rId11"/>
    <p:sldId id="354" r:id="rId12"/>
    <p:sldId id="334" r:id="rId13"/>
    <p:sldId id="400" r:id="rId14"/>
    <p:sldId id="297" r:id="rId15"/>
    <p:sldId id="295" r:id="rId16"/>
    <p:sldId id="296" r:id="rId17"/>
    <p:sldId id="365" r:id="rId18"/>
    <p:sldId id="298" r:id="rId19"/>
    <p:sldId id="300" r:id="rId20"/>
    <p:sldId id="301" r:id="rId21"/>
    <p:sldId id="302" r:id="rId22"/>
    <p:sldId id="292" r:id="rId23"/>
    <p:sldId id="303" r:id="rId24"/>
    <p:sldId id="363" r:id="rId25"/>
    <p:sldId id="355" r:id="rId26"/>
    <p:sldId id="367" r:id="rId27"/>
    <p:sldId id="364" r:id="rId28"/>
    <p:sldId id="368" r:id="rId29"/>
    <p:sldId id="299" r:id="rId30"/>
    <p:sldId id="366" r:id="rId31"/>
    <p:sldId id="357" r:id="rId32"/>
    <p:sldId id="358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356" r:id="rId43"/>
    <p:sldId id="304" r:id="rId44"/>
    <p:sldId id="371" r:id="rId45"/>
    <p:sldId id="369" r:id="rId46"/>
    <p:sldId id="359" r:id="rId47"/>
    <p:sldId id="343" r:id="rId48"/>
    <p:sldId id="372" r:id="rId49"/>
    <p:sldId id="373" r:id="rId50"/>
    <p:sldId id="374" r:id="rId51"/>
    <p:sldId id="375" r:id="rId52"/>
    <p:sldId id="376" r:id="rId53"/>
    <p:sldId id="378" r:id="rId54"/>
    <p:sldId id="377" r:id="rId55"/>
    <p:sldId id="379" r:id="rId56"/>
    <p:sldId id="381" r:id="rId57"/>
    <p:sldId id="382" r:id="rId58"/>
    <p:sldId id="279" r:id="rId5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00"/>
    <a:srgbClr val="003300"/>
    <a:srgbClr val="008000"/>
    <a:srgbClr val="FFFF00"/>
    <a:srgbClr val="00FF00"/>
    <a:srgbClr val="FFCC00"/>
    <a:srgbClr val="663300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362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gif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3" y="4490216"/>
            <a:ext cx="40481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2085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" y="348916"/>
            <a:ext cx="4257675" cy="609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34524" y="2981417"/>
            <a:ext cx="44156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پیراهن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زربافت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شاه عباس اول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5999" y="2474313"/>
            <a:ext cx="609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لباس زربفت دوره </a:t>
            </a:r>
            <a:r>
              <a:rPr lang="fa-IR" sz="3200" b="1" dirty="0" err="1">
                <a:cs typeface="B Koodak" panose="00000700000000000000" pitchFamily="2" charset="-78"/>
              </a:rPr>
              <a:t>صفويه</a:t>
            </a:r>
            <a:r>
              <a:rPr lang="fa-IR" sz="3200" b="1" dirty="0">
                <a:cs typeface="B Koodak" panose="00000700000000000000" pitchFamily="2" charset="-78"/>
              </a:rPr>
              <a:t> </a:t>
            </a:r>
            <a:r>
              <a:rPr lang="fa-IR" sz="3200" b="1" dirty="0" err="1">
                <a:cs typeface="B Koodak" panose="00000700000000000000" pitchFamily="2" charset="-78"/>
              </a:rPr>
              <a:t>كه</a:t>
            </a:r>
            <a:r>
              <a:rPr lang="fa-IR" sz="3200" b="1" dirty="0">
                <a:cs typeface="B Koodak" panose="00000700000000000000" pitchFamily="2" charset="-78"/>
              </a:rPr>
              <a:t> در موزه </a:t>
            </a:r>
            <a:r>
              <a:rPr lang="fa-IR" sz="3200" b="1" dirty="0" err="1" smtClean="0">
                <a:cs typeface="B Koodak" panose="00000700000000000000" pitchFamily="2" charset="-78"/>
              </a:rPr>
              <a:t>متروپوليتن</a:t>
            </a:r>
            <a:r>
              <a:rPr lang="fa-IR" sz="3200" b="1" dirty="0" smtClean="0">
                <a:cs typeface="B Koodak" panose="00000700000000000000" pitchFamily="2" charset="-78"/>
              </a:rPr>
              <a:t> نیویورک </a:t>
            </a:r>
            <a:r>
              <a:rPr lang="fa-IR" sz="3200" b="1" dirty="0" err="1" smtClean="0">
                <a:cs typeface="B Koodak" panose="00000700000000000000" pitchFamily="2" charset="-78"/>
              </a:rPr>
              <a:t>نگهداري</a:t>
            </a:r>
            <a:r>
              <a:rPr lang="fa-IR" sz="3200" b="1" dirty="0" smtClean="0">
                <a:cs typeface="B Koodak" panose="00000700000000000000" pitchFamily="2" charset="-78"/>
              </a:rPr>
              <a:t> </a:t>
            </a:r>
            <a:r>
              <a:rPr lang="fa-IR" sz="3200" b="1" dirty="0" err="1" smtClean="0">
                <a:cs typeface="B Koodak" panose="00000700000000000000" pitchFamily="2" charset="-78"/>
              </a:rPr>
              <a:t>مي</a:t>
            </a:r>
            <a:r>
              <a:rPr lang="fa-IR" sz="3200" b="1" dirty="0" smtClean="0">
                <a:cs typeface="B Koodak" panose="00000700000000000000" pitchFamily="2" charset="-78"/>
              </a:rPr>
              <a:t> شود.</a:t>
            </a:r>
            <a:endParaRPr lang="fa-IR" sz="32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14638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صنعتگران ایرانی در صنایع کاشی، چینی، چرم، جواهر، رنگ، صابون و جنگ افزارهای سنتی از قبیل شمشیر و کمان نیز پیشرفت کرده بودند و می توانستند کالاهای </a:t>
            </a:r>
            <a:r>
              <a:rPr lang="fa-IR" sz="31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مرغوبی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بسازند. </a:t>
            </a:r>
            <a:endParaRPr lang="en-US" sz="3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258"/>
            <a:ext cx="2852928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6" y="1658258"/>
            <a:ext cx="2852928" cy="381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72" y="1658258"/>
            <a:ext cx="2846832" cy="381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1466" y="5468258"/>
            <a:ext cx="2605158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اسطرلاب</a:t>
            </a:r>
            <a:endParaRPr lang="fa-IR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متروپولین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3421" y="5468258"/>
            <a:ext cx="2605158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پارچ برنجی </a:t>
            </a:r>
          </a:p>
          <a:p>
            <a:pPr algn="ctr">
              <a:lnSpc>
                <a:spcPct val="150000"/>
              </a:lnSpc>
            </a:pP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متروپولین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59909" y="5468258"/>
            <a:ext cx="2605158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پایۀ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برنجی فانوس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متروپولین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34951" y="1120674"/>
            <a:ext cx="59522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کوزه قلیان که با نقوش حیوان و گل و گیاه تزئین گردیده است در کرمان ساخته شده و متعلق به 1700 - 1650 میلادی می باشد. استفاده از رنگ های قهوه ای مایل به قرمز، آبی و سبز در زیر لعاب شفاف در دوره صفویه در کرمان معمول بوده است. این اثر در موزه ویکتوریا و آلبرت نگهداری می شود.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301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76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5" y="0"/>
            <a:ext cx="5874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17674" y="2474313"/>
            <a:ext cx="58743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cs typeface="B Koodak" panose="00000700000000000000" pitchFamily="2" charset="-78"/>
              </a:rPr>
              <a:t>ظروف آبی و سفید، مشهورترین نوع سفال برجسته صفوی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cs typeface="B Koodak" panose="00000700000000000000" pitchFamily="2" charset="-78"/>
              </a:rPr>
              <a:t>این </a:t>
            </a:r>
            <a:r>
              <a:rPr lang="fa-IR" sz="3200" b="1" dirty="0">
                <a:cs typeface="B Koodak" panose="00000700000000000000" pitchFamily="2" charset="-78"/>
              </a:rPr>
              <a:t>اثر در انستیتو هنر </a:t>
            </a:r>
            <a:r>
              <a:rPr lang="fa-IR" sz="3200" b="1" dirty="0" err="1">
                <a:cs typeface="B Koodak" panose="00000700000000000000" pitchFamily="2" charset="-78"/>
              </a:rPr>
              <a:t>مینیاپلیس</a:t>
            </a:r>
            <a:r>
              <a:rPr lang="fa-IR" sz="3200" b="1" dirty="0">
                <a:cs typeface="B Koodak" panose="00000700000000000000" pitchFamily="2" charset="-78"/>
              </a:rPr>
              <a:t> نگهداری می شود.</a:t>
            </a: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39756" y="1166842"/>
            <a:ext cx="58743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این بطری سرامیک سفید و آبی اثر هنرمندان کرمانی </a:t>
            </a:r>
            <a:r>
              <a:rPr lang="fa-IR" sz="3200" dirty="0" smtClean="0">
                <a:cs typeface="B Koodak" panose="00000700000000000000" pitchFamily="2" charset="-78"/>
              </a:rPr>
              <a:t>عصر صفویه </a:t>
            </a:r>
            <a:r>
              <a:rPr lang="fa-IR" sz="3200" dirty="0">
                <a:cs typeface="B Koodak" panose="00000700000000000000" pitchFamily="2" charset="-78"/>
              </a:rPr>
              <a:t>است. جنس این بطری از خمیر گل نرم و با شیوه تزئینی ایرانی و صفوی ساخته و پرداخته شده است. محل نگهداری این اثر گالری </a:t>
            </a:r>
            <a:r>
              <a:rPr lang="fa-IR" sz="3200" dirty="0" err="1">
                <a:cs typeface="B Koodak" panose="00000700000000000000" pitchFamily="2" charset="-78"/>
              </a:rPr>
              <a:t>عناویان</a:t>
            </a:r>
            <a:r>
              <a:rPr lang="fa-IR" sz="3200" dirty="0">
                <a:cs typeface="B Koodak" panose="00000700000000000000" pitchFamily="2" charset="-78"/>
              </a:rPr>
              <a:t> در نیویورک است.</a:t>
            </a:r>
            <a:endParaRPr lang="fa-IR" sz="32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89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41"/>
            <a:ext cx="5423143" cy="5423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8095" y="328057"/>
            <a:ext cx="60909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cs typeface="B Koodak" panose="00000700000000000000" pitchFamily="2" charset="-78"/>
              </a:rPr>
              <a:t>این </a:t>
            </a:r>
            <a:r>
              <a:rPr lang="fa-IR" sz="2400" dirty="0">
                <a:cs typeface="B Koodak" panose="00000700000000000000" pitchFamily="2" charset="-78"/>
              </a:rPr>
              <a:t>بشقاب سرامیکی متعلق به دوره صفویه و در کرمان ساخته شده است</a:t>
            </a:r>
            <a:r>
              <a:rPr lang="fa-IR" sz="2400" dirty="0" smtClean="0">
                <a:cs typeface="B Koodak" panose="00000700000000000000" pitchFamily="2" charset="-78"/>
              </a:rPr>
              <a:t>. در </a:t>
            </a:r>
            <a:r>
              <a:rPr lang="fa-IR" sz="2400" dirty="0">
                <a:cs typeface="B Koodak" panose="00000700000000000000" pitchFamily="2" charset="-78"/>
              </a:rPr>
              <a:t>دوره صفویه ساخت ظروف </a:t>
            </a:r>
            <a:r>
              <a:rPr lang="fa-IR" sz="2400" dirty="0" smtClean="0">
                <a:cs typeface="B Koodak" panose="00000700000000000000" pitchFamily="2" charset="-78"/>
              </a:rPr>
              <a:t>با لعاب </a:t>
            </a:r>
            <a:r>
              <a:rPr lang="fa-IR" sz="2400" dirty="0" err="1">
                <a:cs typeface="B Koodak" panose="00000700000000000000" pitchFamily="2" charset="-78"/>
              </a:rPr>
              <a:t>یكرنگ</a:t>
            </a:r>
            <a:r>
              <a:rPr lang="fa-IR" sz="2400" dirty="0">
                <a:cs typeface="B Koodak" panose="00000700000000000000" pitchFamily="2" charset="-78"/>
              </a:rPr>
              <a:t> چون </a:t>
            </a:r>
            <a:r>
              <a:rPr lang="fa-IR" sz="2400" dirty="0" err="1">
                <a:cs typeface="B Koodak" panose="00000700000000000000" pitchFamily="2" charset="-78"/>
              </a:rPr>
              <a:t>قهوه‌ای</a:t>
            </a:r>
            <a:r>
              <a:rPr lang="fa-IR" sz="2400" dirty="0">
                <a:cs typeface="B Koodak" panose="00000700000000000000" pitchFamily="2" charset="-78"/>
              </a:rPr>
              <a:t>، سبز، زرد و آبی متداول بوده است. در </a:t>
            </a:r>
            <a:r>
              <a:rPr lang="fa-IR" sz="2400" dirty="0" err="1">
                <a:cs typeface="B Koodak" panose="00000700000000000000" pitchFamily="2" charset="-78"/>
              </a:rPr>
              <a:t>كرمان</a:t>
            </a:r>
            <a:r>
              <a:rPr lang="fa-IR" sz="2400" dirty="0">
                <a:cs typeface="B Koodak" panose="00000700000000000000" pitchFamily="2" charset="-78"/>
              </a:rPr>
              <a:t> از روش </a:t>
            </a:r>
            <a:r>
              <a:rPr lang="fa-IR" sz="2400" dirty="0" smtClean="0">
                <a:cs typeface="B Koodak" panose="00000700000000000000" pitchFamily="2" charset="-78"/>
              </a:rPr>
              <a:t>نقره </a:t>
            </a:r>
            <a:r>
              <a:rPr lang="fa-IR" sz="2400" dirty="0" err="1" smtClean="0">
                <a:cs typeface="B Koodak" panose="00000700000000000000" pitchFamily="2" charset="-78"/>
              </a:rPr>
              <a:t>كاری</a:t>
            </a:r>
            <a:r>
              <a:rPr lang="fa-IR" sz="2400" dirty="0" smtClean="0">
                <a:cs typeface="B Koodak" panose="00000700000000000000" pitchFamily="2" charset="-78"/>
              </a:rPr>
              <a:t> </a:t>
            </a:r>
            <a:r>
              <a:rPr lang="fa-IR" sz="2400" dirty="0">
                <a:cs typeface="B Koodak" panose="00000700000000000000" pitchFamily="2" charset="-78"/>
              </a:rPr>
              <a:t>و قلم </a:t>
            </a:r>
            <a:r>
              <a:rPr lang="fa-IR" sz="2400" dirty="0" smtClean="0">
                <a:cs typeface="B Koodak" panose="00000700000000000000" pitchFamily="2" charset="-78"/>
              </a:rPr>
              <a:t>زنی </a:t>
            </a:r>
            <a:r>
              <a:rPr lang="fa-IR" sz="2400" dirty="0">
                <a:cs typeface="B Koodak" panose="00000700000000000000" pitchFamily="2" charset="-78"/>
              </a:rPr>
              <a:t>در زیر لعاب برای ساخت  تزئینات </a:t>
            </a:r>
            <a:r>
              <a:rPr lang="fa-IR" sz="2400" dirty="0" err="1">
                <a:cs typeface="B Koodak" panose="00000700000000000000" pitchFamily="2" charset="-78"/>
              </a:rPr>
              <a:t>سفالینه‌ها</a:t>
            </a:r>
            <a:r>
              <a:rPr lang="fa-IR" sz="2400" dirty="0">
                <a:cs typeface="B Koodak" panose="00000700000000000000" pitchFamily="2" charset="-78"/>
              </a:rPr>
              <a:t> و ظروف استفاده می شد و سپس </a:t>
            </a:r>
            <a:r>
              <a:rPr lang="fa-IR" sz="2400" dirty="0" err="1">
                <a:cs typeface="B Koodak" panose="00000700000000000000" pitchFamily="2" charset="-78"/>
              </a:rPr>
              <a:t>شی‌ء</a:t>
            </a:r>
            <a:r>
              <a:rPr lang="fa-IR" sz="2400" dirty="0">
                <a:cs typeface="B Koodak" panose="00000700000000000000" pitchFamily="2" charset="-78"/>
              </a:rPr>
              <a:t> با لعابی </a:t>
            </a:r>
            <a:r>
              <a:rPr lang="fa-IR" sz="2400" dirty="0" err="1">
                <a:cs typeface="B Koodak" panose="00000700000000000000" pitchFamily="2" charset="-78"/>
              </a:rPr>
              <a:t>تك</a:t>
            </a:r>
            <a:r>
              <a:rPr lang="fa-IR" sz="2400" dirty="0">
                <a:cs typeface="B Koodak" panose="00000700000000000000" pitchFamily="2" charset="-78"/>
              </a:rPr>
              <a:t> رنگ پوشانده </a:t>
            </a:r>
            <a:r>
              <a:rPr lang="fa-IR" sz="2400" dirty="0" err="1">
                <a:cs typeface="B Koodak" panose="00000700000000000000" pitchFamily="2" charset="-78"/>
              </a:rPr>
              <a:t>می‌گردید</a:t>
            </a:r>
            <a:r>
              <a:rPr lang="fa-IR" sz="2400" dirty="0" smtClean="0">
                <a:cs typeface="B Koodak" panose="00000700000000000000" pitchFamily="2" charset="-78"/>
              </a:rPr>
              <a:t>. در </a:t>
            </a:r>
            <a:r>
              <a:rPr lang="fa-IR" sz="2400" dirty="0">
                <a:cs typeface="B Koodak" panose="00000700000000000000" pitchFamily="2" charset="-78"/>
              </a:rPr>
              <a:t>اکثر موارد تزئینات در این نمونه ظروف متشکل از </a:t>
            </a:r>
            <a:r>
              <a:rPr lang="fa-IR" sz="2400" dirty="0" err="1">
                <a:cs typeface="B Koodak" panose="00000700000000000000" pitchFamily="2" charset="-78"/>
              </a:rPr>
              <a:t>اسپیرال</a:t>
            </a:r>
            <a:r>
              <a:rPr lang="fa-IR" sz="2400" dirty="0">
                <a:cs typeface="B Koodak" panose="00000700000000000000" pitchFamily="2" charset="-78"/>
              </a:rPr>
              <a:t> </a:t>
            </a:r>
            <a:r>
              <a:rPr lang="fa-IR" sz="2400" dirty="0" err="1">
                <a:cs typeface="B Koodak" panose="00000700000000000000" pitchFamily="2" charset="-78"/>
              </a:rPr>
              <a:t>هایی</a:t>
            </a:r>
            <a:r>
              <a:rPr lang="fa-IR" sz="2400" dirty="0">
                <a:cs typeface="B Koodak" panose="00000700000000000000" pitchFamily="2" charset="-78"/>
              </a:rPr>
              <a:t> از شاخ و برگ درختان و یا گل </a:t>
            </a:r>
            <a:r>
              <a:rPr lang="fa-IR" sz="2400" dirty="0" err="1">
                <a:cs typeface="B Koodak" panose="00000700000000000000" pitchFamily="2" charset="-78"/>
              </a:rPr>
              <a:t>هاست</a:t>
            </a:r>
            <a:r>
              <a:rPr lang="fa-IR" sz="2400" dirty="0">
                <a:cs typeface="B Koodak" panose="00000700000000000000" pitchFamily="2" charset="-78"/>
              </a:rPr>
              <a:t> و در برخی موارد از ترکیب طرح های گل و بته با نقوش هندسی تزئین می شوند. این بشقاب سرامیکی با لعاب </a:t>
            </a:r>
            <a:r>
              <a:rPr lang="fa-IR" sz="2400" dirty="0" err="1">
                <a:cs typeface="B Koodak" panose="00000700000000000000" pitchFamily="2" charset="-78"/>
              </a:rPr>
              <a:t>یکرنگ</a:t>
            </a:r>
            <a:r>
              <a:rPr lang="fa-IR" sz="2400" dirty="0">
                <a:cs typeface="B Koodak" panose="00000700000000000000" pitchFamily="2" charset="-78"/>
              </a:rPr>
              <a:t> در </a:t>
            </a:r>
            <a:r>
              <a:rPr lang="fa-IR" sz="2400" dirty="0" smtClean="0">
                <a:cs typeface="B Koodak" panose="00000700000000000000" pitchFamily="2" charset="-78"/>
              </a:rPr>
              <a:t>موزه </a:t>
            </a:r>
            <a:r>
              <a:rPr lang="fa-IR" sz="2400" dirty="0">
                <a:cs typeface="B Koodak" panose="00000700000000000000" pitchFamily="2" charset="-78"/>
              </a:rPr>
              <a:t>بریتانیا نگهداری می شود.</a:t>
            </a:r>
            <a:endParaRPr lang="fa-IR" sz="24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165"/>
            <a:ext cx="7583214" cy="4824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3214" y="710799"/>
            <a:ext cx="46087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این نگاره ی کاشیکاری متعلق به </a:t>
            </a: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دوره صفوی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و در اصفهان ساخته شد. در این دوره نقوش مورد علاقه در نگارگری وارد دیگر آثار هنری مانند نساجی، کاشی و سرامیک می شوند</a:t>
            </a: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. پیکره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ی انسانی بخش اصلی هنر دوره ی صفوی را تشکیل می دهد</a:t>
            </a: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.. این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اثر در موزه لوور نگهداری می شود.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9224"/>
            <a:ext cx="6667500" cy="6838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68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86801" y="1513518"/>
            <a:ext cx="3505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نام اثر : قالی </a:t>
            </a:r>
            <a:endParaRPr lang="fa-IR" sz="2800" dirty="0" smtClean="0"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تکنیک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اثر : بافت گره ترکی </a:t>
            </a: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جنس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اثر : ابریشم </a:t>
            </a:r>
            <a:endParaRPr lang="fa-IR" sz="2800" dirty="0" smtClean="0"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800" dirty="0" smtClean="0">
                <a:latin typeface="Tahoma" panose="020B0604030504040204" pitchFamily="34" charset="0"/>
                <a:cs typeface="B Koodak" panose="00000700000000000000" pitchFamily="2" charset="-78"/>
              </a:rPr>
              <a:t>دوره 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: اواخر </a:t>
            </a:r>
            <a:r>
              <a:rPr lang="fa-IR" sz="2800" dirty="0" err="1">
                <a:latin typeface="Tahoma" panose="020B0604030504040204" pitchFamily="34" charset="0"/>
                <a:cs typeface="B Koodak" panose="00000700000000000000" pitchFamily="2" charset="-78"/>
              </a:rPr>
              <a:t>دورۀ</a:t>
            </a:r>
            <a:r>
              <a:rPr lang="fa-IR" sz="2800" dirty="0">
                <a:latin typeface="Tahoma" panose="020B0604030504040204" pitchFamily="34" charset="0"/>
                <a:cs typeface="B Koodak" panose="00000700000000000000" pitchFamily="2" charset="-78"/>
              </a:rPr>
              <a:t> صفوی</a:t>
            </a: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Document 2"/>
          <p:cNvSpPr/>
          <p:nvPr/>
        </p:nvSpPr>
        <p:spPr>
          <a:xfrm>
            <a:off x="4811110" y="346843"/>
            <a:ext cx="2569779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رونق تجارت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4519" y="1683396"/>
            <a:ext cx="5482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1. یکپارچه بودن سرزمین ایران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2. وجود نظم و امنیت در سراسر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889" y="3663791"/>
            <a:ext cx="116402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شاهان صفوی، به خصوص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شاه عباس اول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گسترش تجارت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کوشش بسیار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4267" y="4830541"/>
            <a:ext cx="83234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شبکۀ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وسیعی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راه ها و کاروان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سراها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سراسر ایران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56" y="3098572"/>
            <a:ext cx="3800475" cy="923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4" y="1589873"/>
            <a:ext cx="571500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2" y="4476005"/>
            <a:ext cx="571500" cy="285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1989" y="5605909"/>
            <a:ext cx="571500" cy="2857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1392" y="6034534"/>
            <a:ext cx="83234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اقامت رایگان بازرگانان و مسافران در کاروان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1503" y="2595619"/>
            <a:ext cx="910195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اجتماعی، اقتصادی، علمی و فرهنگی ایران در عصر صفوی 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1" y="3618493"/>
            <a:ext cx="2213150" cy="299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44" y="3666328"/>
            <a:ext cx="2213150" cy="2950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39" y="140146"/>
            <a:ext cx="2038005" cy="2590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7" y="370316"/>
            <a:ext cx="3102872" cy="1644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02" y="304742"/>
            <a:ext cx="3338996" cy="2124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81" y="4071728"/>
            <a:ext cx="4114038" cy="278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896" y="471704"/>
            <a:ext cx="116402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جهانگردان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اروپایی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دربارۀ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امنیت راه های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رفتار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پسندیدۀ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مأموران راهداری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مسافران بسیار نوشته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6" y="2161000"/>
            <a:ext cx="4733925" cy="581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894" y="3044278"/>
            <a:ext cx="116402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دوره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بازارهای بزرگی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در شهرها ساخته شد. که یکی از باشکوه ترین آنها،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</a:t>
            </a:r>
            <a:r>
              <a:rPr lang="fa-IR" sz="3200" dirty="0" err="1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قیصریۀ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اصفهان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شمال میدان نقش جهان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6" y="4733574"/>
            <a:ext cx="4733925" cy="581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5495790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</a:t>
            </a:r>
            <a:r>
              <a:rPr lang="fa-IR" sz="3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منابع درآمد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صفوی، </a:t>
            </a:r>
            <a:r>
              <a:rPr lang="fa-IR" sz="3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عوارضی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 که </a:t>
            </a:r>
            <a:r>
              <a:rPr lang="fa-IR" sz="3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کاروان های تجاری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گرفته می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" y="0"/>
            <a:ext cx="1067354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2331" y="0"/>
            <a:ext cx="5482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کاروان سرای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ایزدخواست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آباده، فارس</a:t>
            </a: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3" y="0"/>
            <a:ext cx="101529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8097" y="0"/>
            <a:ext cx="46171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کاروان سرای شاه عباسی،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سبزوار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62" y="0"/>
            <a:ext cx="993227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7021" y="220718"/>
            <a:ext cx="5482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کاروان سرای شاه عباس آوج، قزوین</a:t>
            </a: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6" y="0"/>
            <a:ext cx="1076784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28586" y="343478"/>
            <a:ext cx="3869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cs typeface="B Koodak" panose="00000700000000000000" pitchFamily="2" charset="-78"/>
              </a:rPr>
              <a:t>کاروانسرای </a:t>
            </a:r>
            <a:r>
              <a:rPr lang="fa-IR" sz="3200" dirty="0" err="1" smtClean="0">
                <a:cs typeface="B Koodak" panose="00000700000000000000" pitchFamily="2" charset="-78"/>
              </a:rPr>
              <a:t>فرسفج</a:t>
            </a:r>
            <a:r>
              <a:rPr lang="fa-IR" sz="3200" dirty="0"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cs typeface="B Koodak" panose="00000700000000000000" pitchFamily="2" charset="-78"/>
              </a:rPr>
              <a:t>همدان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2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3" y="0"/>
            <a:ext cx="1049983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8993" y="159376"/>
            <a:ext cx="41601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کاروان سرای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مرنجاب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میبد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96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7937" y="457201"/>
            <a:ext cx="49121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کاروان سرای شاه عباسی کرمانشاه</a:t>
            </a: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4107"/>
            <a:ext cx="12192000" cy="5612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4694" y="330350"/>
            <a:ext cx="30026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قیصریۀ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اصفهان</a:t>
            </a:r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1489" y="535301"/>
            <a:ext cx="30026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</a:t>
            </a:r>
            <a:r>
              <a:rPr lang="fa-IR" sz="3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قیصریۀ</a:t>
            </a:r>
            <a:r>
              <a:rPr lang="fa-IR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اصفهان</a:t>
            </a: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108782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9687" y="204225"/>
            <a:ext cx="30026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قیصریۀ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اصفهان</a:t>
            </a:r>
          </a:p>
        </p:txBody>
      </p: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7369" y="406596"/>
            <a:ext cx="69972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سیاسی ایران هنگام تأسیس حکومت صفوی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Flowchart: Document 3"/>
          <p:cNvSpPr/>
          <p:nvPr/>
        </p:nvSpPr>
        <p:spPr>
          <a:xfrm>
            <a:off x="9285889" y="1418897"/>
            <a:ext cx="2569779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زندگی اجتماعی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7746" y="2538248"/>
            <a:ext cx="48965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رونق زندگی اجتماعی و اقتصادی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1" y="3369245"/>
            <a:ext cx="269655" cy="6741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9249" y="4043383"/>
            <a:ext cx="44934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وجود حکومت مرکزی نیرومند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1" y="4923094"/>
            <a:ext cx="269655" cy="67413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14466" y="5481469"/>
            <a:ext cx="5363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برقراری نظم و امنیت در سراسر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5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3516" y="756018"/>
            <a:ext cx="3002609" cy="584775"/>
          </a:xfrm>
          <a:prstGeom prst="rect">
            <a:avLst/>
          </a:prstGeom>
          <a:solidFill>
            <a:srgbClr val="9933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سنتی کاشان</a:t>
            </a: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896" y="471704"/>
            <a:ext cx="116402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شاهان صفوی مخصوصاً شاه عباس اول، برای گسترش تجارت خارجی به شرکت های تجاری اروپایی اجازه دادند که در ایران فعالیت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213" y="2644169"/>
            <a:ext cx="115718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صدها بازرگان از کشورهای مختلف آسیایی و اروپایی در پایتخت صفویه مشغول تجارت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826" y="4552855"/>
            <a:ext cx="12034345" cy="1198179"/>
            <a:chOff x="112984" y="4521324"/>
            <a:chExt cx="12034345" cy="1198179"/>
          </a:xfrm>
        </p:grpSpPr>
        <p:sp>
          <p:nvSpPr>
            <p:cNvPr id="5" name="Rectangle 4"/>
            <p:cNvSpPr/>
            <p:nvPr/>
          </p:nvSpPr>
          <p:spPr>
            <a:xfrm>
              <a:off x="206264" y="4704916"/>
              <a:ext cx="1184778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صادرات ابریشم، که </a:t>
              </a:r>
              <a:r>
                <a:rPr lang="fa-IR" sz="32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پرسودترین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 کالای صادراتی بود، در انحصار شاه عباس قرار داشت. 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112984" y="4521324"/>
              <a:ext cx="12034345" cy="1198179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Flowchart: Document 2"/>
          <p:cNvSpPr/>
          <p:nvPr/>
        </p:nvSpPr>
        <p:spPr>
          <a:xfrm>
            <a:off x="4281652" y="346843"/>
            <a:ext cx="3628696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شکوفایی علمی و فرهنگی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948" y="2305614"/>
            <a:ext cx="1191610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صفوی معماران و مهندسان شهرساز ایرانی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مسجدها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مدرسه ها، کاخ ها، پل ها و کاروان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سراهای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عظیم و با شکوهی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ساختند و در تزئین آن انواع هنرها را به کار بردند.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" y="0"/>
            <a:ext cx="1075582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2887" y="0"/>
            <a:ext cx="3012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امام اصفهان</a:t>
            </a: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7" y="0"/>
            <a:ext cx="1031140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58656"/>
            <a:ext cx="3012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امام اصفهان</a:t>
            </a:r>
          </a:p>
        </p:txBody>
      </p:sp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0"/>
            <a:ext cx="6000750" cy="400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9510" y="4707494"/>
            <a:ext cx="3012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امام اصفهان</a:t>
            </a: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85" y="0"/>
            <a:ext cx="97794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7487"/>
            <a:ext cx="4755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شیخ لطف الله اصفهان</a:t>
            </a: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4237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78" y="0"/>
            <a:ext cx="5047280" cy="50932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05134" y="5389419"/>
            <a:ext cx="4755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شیخ لطف الله اصفهان</a:t>
            </a: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90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4291" y="3142165"/>
            <a:ext cx="33424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شیخ لطف الله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اصفهان</a:t>
            </a:r>
          </a:p>
        </p:txBody>
      </p:sp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0803" cy="4916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99" y="0"/>
            <a:ext cx="5715000" cy="4916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18016" y="5425794"/>
            <a:ext cx="4755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شیخ لطف الله اصفهان</a:t>
            </a: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24910" y="672896"/>
            <a:ext cx="6142179" cy="584775"/>
            <a:chOff x="5804597" y="814786"/>
            <a:chExt cx="6142179" cy="584775"/>
          </a:xfrm>
        </p:grpSpPr>
        <p:sp>
          <p:nvSpPr>
            <p:cNvPr id="10" name="Rectangle 9"/>
            <p:cNvSpPr/>
            <p:nvPr/>
          </p:nvSpPr>
          <p:spPr>
            <a:xfrm>
              <a:off x="5804597" y="814786"/>
              <a:ext cx="614217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 rtl="1"/>
              <a:r>
                <a:rPr lang="fa-IR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جمعیت ایران             حدود 10 میلیون نفر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633" y="988110"/>
              <a:ext cx="952500" cy="23812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806668" y="1515068"/>
            <a:ext cx="105786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روستاییان و کوچ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نشینان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ترتیب بیشترین ساکنان ایران را تشکیل می دادند.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34244" y="2629588"/>
            <a:ext cx="952500" cy="238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33676" y="2629587"/>
            <a:ext cx="952500" cy="2381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979572" y="3397456"/>
            <a:ext cx="18823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کشاورزی </a:t>
            </a:r>
          </a:p>
          <a:p>
            <a:pPr algn="ctr" rtl="1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صنایع دستی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14896" y="3397456"/>
            <a:ext cx="18823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دامداری</a:t>
            </a:r>
          </a:p>
          <a:p>
            <a:pPr algn="ctr" rtl="1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صنایع دستی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Frame 4"/>
          <p:cNvSpPr/>
          <p:nvPr/>
        </p:nvSpPr>
        <p:spPr>
          <a:xfrm>
            <a:off x="275381" y="4647229"/>
            <a:ext cx="11641235" cy="1975127"/>
          </a:xfrm>
          <a:prstGeom prst="frame">
            <a:avLst>
              <a:gd name="adj1" fmla="val 8509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199" y="4818179"/>
            <a:ext cx="1127234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عقیدۀ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جهانگردان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اروپایی، از جمله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شاردن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وضع زندگی دهقانان ایرانی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صفویه به مراتب بهتر از وضع دهقانان در مناطق حاصلخیز اروپا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6" y="0"/>
            <a:ext cx="62613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20731" y="2967335"/>
            <a:ext cx="4755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مسجد شیخ لطف الله اصفهان</a:t>
            </a:r>
          </a:p>
        </p:txBody>
      </p:sp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4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38656" y="2443350"/>
            <a:ext cx="24431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سی و سه پل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(اصفهان)</a:t>
            </a:r>
          </a:p>
        </p:txBody>
      </p:sp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79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5320" y="2443350"/>
            <a:ext cx="24431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پل خواجو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(اصفهان)</a:t>
            </a: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2815" y="1259294"/>
            <a:ext cx="77093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توجه زیاد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تعلیم و تربیت و فعالیت های علمی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948" y="2136458"/>
            <a:ext cx="119161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پادشاهان، مقام های کشوری و لشکری و دیگر بزرگان،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مدرسه ها و کتابخانه های عظیمی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ویژه در پایتخت های صفوی ساختند و اموال و املاک بسیاری را وقف آنها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896" y="4009907"/>
            <a:ext cx="116402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زمان،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علوم و معارف دینی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تفسیر، فقه و حدیث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 توجه می شد.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948" y="5064621"/>
            <a:ext cx="116402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دیگر شاخه های علوم 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طبیعیات ( علوم تجربی)، ریاضیات، ادبیات، فلسفه، طب و نجوم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کم و بیش تدریس می شد اما چندان فراگیر و مورد توجه نبود.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4892622" y="202187"/>
            <a:ext cx="2569779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علم و آموزش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4" y="3636093"/>
            <a:ext cx="42862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4661" y="1338851"/>
            <a:ext cx="11022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مدرسه چهار باغ (مدرسه مادر شاه)، در اصفهان به دستور و همت مادر شاه سلطان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حسين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تدريس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تعليم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طلاب علوم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ديني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ساخته شد .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تزئينات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نفيس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كاشي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كاري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انواع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مختلفي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 آن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كار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رفته،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اين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بنا را از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ساير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بناهاي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دوره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متمايز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ساخته است.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1938" y="318668"/>
            <a:ext cx="24281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چهار باغ</a:t>
            </a:r>
          </a:p>
        </p:txBody>
      </p:sp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2" y="0"/>
            <a:ext cx="1035951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022" y="6027003"/>
            <a:ext cx="24281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چهار باغ</a:t>
            </a: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297"/>
            <a:ext cx="12192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1938" y="428297"/>
            <a:ext cx="24281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چهارباغ</a:t>
            </a:r>
            <a:endParaRPr lang="fa-IR" sz="3200" dirty="0" smtClean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1353" y="386485"/>
            <a:ext cx="1102929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عصر صفوی عالمان و اندیشمندان بزرگی پرورش یافتند و آثار ارزشمندی در موضوع های مختلف علمی و مذهبی نوشتند.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Vertical Scroll 3"/>
          <p:cNvSpPr/>
          <p:nvPr/>
        </p:nvSpPr>
        <p:spPr>
          <a:xfrm>
            <a:off x="7186053" y="2217961"/>
            <a:ext cx="4424593" cy="3925614"/>
          </a:xfrm>
          <a:prstGeom prst="verticalScroll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فیلسوفان نامدار:</a:t>
            </a:r>
          </a:p>
          <a:p>
            <a:pPr algn="ctr"/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میرداماد</a:t>
            </a:r>
            <a:endParaRPr lang="fa-IR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ملاصدرا</a:t>
            </a:r>
          </a:p>
          <a:p>
            <a:pPr algn="ctr">
              <a:lnSpc>
                <a:spcPct val="150000"/>
              </a:lnSpc>
            </a:pP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858964" y="2098195"/>
            <a:ext cx="4424593" cy="3925614"/>
          </a:xfrm>
          <a:prstGeom prst="verticalScroll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عالمان بزرگ:</a:t>
            </a:r>
          </a:p>
          <a:p>
            <a:pPr algn="ctr"/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شیخ بهایی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علامه محمدباقر مجلسی</a:t>
            </a:r>
          </a:p>
          <a:p>
            <a:pPr algn="ctr">
              <a:lnSpc>
                <a:spcPct val="150000"/>
              </a:lnSpc>
            </a:pPr>
            <a:endParaRPr lang="fa-I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114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49" y="-1"/>
            <a:ext cx="6940851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1512" y="-136969"/>
            <a:ext cx="24281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علامۀ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مجلسی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02298" y="109253"/>
            <a:ext cx="1689702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شیخ بهایی</a:t>
            </a: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09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76014" y="3013501"/>
            <a:ext cx="16241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ملاصدرا</a:t>
            </a: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90309"/>
            <a:ext cx="12192000" cy="748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منابع </a:t>
            </a:r>
            <a:r>
              <a:rPr lang="fa-IR" sz="31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عمدۀ</a:t>
            </a:r>
            <a:r>
              <a:rPr lang="fa-IR" sz="3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درآمد 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صفوی، </a:t>
            </a:r>
            <a:r>
              <a:rPr lang="fa-IR" sz="31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مالیاتی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 که از کشاورزان و دامداران می گرفتند.</a:t>
            </a:r>
            <a:endParaRPr lang="en-US" sz="3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6" y="1238591"/>
            <a:ext cx="8478981" cy="56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1353" y="386485"/>
            <a:ext cx="1102929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صفوی به سبب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کم توجهی پادشاهان به شاعران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شعر و ادب فارسی مانند دیگر رشته ها پر رونق نبود.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799" y="2514923"/>
            <a:ext cx="108204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علم تاریخ مورد توجه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قرار داشت و افراد زیادی به ثبت و نگارش وقایع تاریخی می پرداختند.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1927" y="4704917"/>
            <a:ext cx="81481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کتاب های تاریخی ارزشمندی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این دوره به جا مانده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80" y="698500"/>
            <a:ext cx="4356100" cy="546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31" y="698499"/>
            <a:ext cx="4303987" cy="54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73" y="193243"/>
            <a:ext cx="1204485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ذوق و استعداد هنری ایرانیان شکوفا شد و هنرمندان بزرگی در رشته های مختلف هنری از جمله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نقاشی، خوشنویسی، کتاب آرایی و خاتم کاری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شهرت یافتند.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894591"/>
            <a:ext cx="7799156" cy="4963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7585" y="3747797"/>
            <a:ext cx="27487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شاهنامه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تهماسبی</a:t>
            </a:r>
            <a:endParaRPr lang="fa-IR" sz="3200" dirty="0" smtClean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09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7620000" cy="6940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59389" cy="6940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9758" y="3282284"/>
            <a:ext cx="27487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شاهنامه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تهماسبی</a:t>
            </a:r>
            <a:endParaRPr lang="fa-IR" sz="3200" dirty="0" smtClean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57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3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96" y="0"/>
            <a:ext cx="3697038" cy="5062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88396" y="5835528"/>
            <a:ext cx="48442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تندیس میرعماد در قزوین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2165" y="6153971"/>
            <a:ext cx="171450" cy="428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85435" y="1289803"/>
            <a:ext cx="26065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نمونه ای از خط نستعلیق میرعماد</a:t>
            </a:r>
          </a:p>
        </p:txBody>
      </p:sp>
    </p:spTree>
    <p:extLst>
      <p:ext uri="{BB962C8B-B14F-4D97-AF65-F5344CB8AC3E}">
        <p14:creationId xmlns:p14="http://schemas.microsoft.com/office/powerpoint/2010/main" val="2637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lowchart: Document 3"/>
          <p:cNvSpPr/>
          <p:nvPr/>
        </p:nvSpPr>
        <p:spPr>
          <a:xfrm>
            <a:off x="4650799" y="217952"/>
            <a:ext cx="2890401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جشن ها و آیین ها</a:t>
            </a:r>
            <a:endParaRPr lang="fa-IR" sz="3200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72" y="1337303"/>
            <a:ext cx="1204485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حکومت صفوی، جشن ها و آیین ها اهمیت ویژه ای داشتند و با شکوه و عظمت برگزار می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72" y="2718507"/>
            <a:ext cx="1204485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علاوه بر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نوروز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دیگر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جشن های باستانی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اعیاد اسلامی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قربان، فطر و غدیر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نیز گرامی می داشتند.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72" y="4182711"/>
            <a:ext cx="1204485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آیین سوگواری امام حسین (ع)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طور گسترده در سراسر کشور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شیوۀ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روضه خوانی، نوحه سرایی، مرثیه خوانی، سینه زنی و تعزیه برگزار می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3574" y="5889686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برگزاری این جشن ها و آیین ها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تأثیر مهمی در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همدلی و هم بستگی مردم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4" y="5740019"/>
            <a:ext cx="15049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0" y="1120676"/>
            <a:ext cx="3048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تصویری از یکی از دیوار </a:t>
            </a:r>
            <a:r>
              <a:rPr lang="fa-IR" sz="2800" dirty="0" err="1">
                <a:cs typeface="B Koodak" panose="00000700000000000000" pitchFamily="2" charset="-78"/>
              </a:rPr>
              <a:t>نگاره‌های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چهل‌ستون</a:t>
            </a:r>
            <a:r>
              <a:rPr lang="fa-IR" sz="2800" dirty="0">
                <a:cs typeface="B Koodak" panose="00000700000000000000" pitchFamily="2" charset="-78"/>
              </a:rPr>
              <a:t>، متعلق به دوران صفویه که جشن و پایکوبی ایرانیان را در شب </a:t>
            </a:r>
            <a:r>
              <a:rPr lang="fa-IR" sz="2800" dirty="0" err="1">
                <a:cs typeface="B Koodak" panose="00000700000000000000" pitchFamily="2" charset="-78"/>
              </a:rPr>
              <a:t>چهارشنبه‌سوری</a:t>
            </a:r>
            <a:r>
              <a:rPr lang="fa-IR" sz="2800" dirty="0">
                <a:cs typeface="B Koodak" panose="00000700000000000000" pitchFamily="2" charset="-78"/>
              </a:rPr>
              <a:t> به تصویر </a:t>
            </a:r>
            <a:r>
              <a:rPr lang="fa-IR" sz="2800" dirty="0" err="1" smtClean="0">
                <a:cs typeface="B Koodak" panose="00000700000000000000" pitchFamily="2" charset="-78"/>
              </a:rPr>
              <a:t>کشیده‌است</a:t>
            </a:r>
            <a:r>
              <a:rPr lang="fa-IR" dirty="0" smtClean="0"/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455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08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5891" y="2736502"/>
            <a:ext cx="2906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تصویر شاه عباس در هنگام جشن نوروز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350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2120453" y="1379912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6693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صفوی شهر و شهرنشینی رونق گرفت و شهرهای بزرگ و آبادی به وجود آمد.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" y="1222430"/>
            <a:ext cx="98699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زمان،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حدود 10 تا 15 درصد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شهرها زندگی می کردند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3520" y="4026372"/>
            <a:ext cx="688847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شهرنشینان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بیشتر مقام های حکومتی، نظامیان، کارکنان اداره ها، روحانیون، بازرگانان، پیشه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صنعتگران و کارگران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6864926" y="2757618"/>
            <a:ext cx="3765665" cy="1268754"/>
          </a:xfrm>
          <a:prstGeom prst="wav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مشاغل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عمدۀ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شهرنشینان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" y="3043834"/>
            <a:ext cx="5536276" cy="3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lowchart: Document 5"/>
          <p:cNvSpPr/>
          <p:nvPr/>
        </p:nvSpPr>
        <p:spPr>
          <a:xfrm>
            <a:off x="4811110" y="299546"/>
            <a:ext cx="2569779" cy="1119351"/>
          </a:xfrm>
          <a:prstGeom prst="flowChartDocumen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شکوفایی صنعت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1545022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عصر صفوی نه تنها کشاورزی و دامداری بلکه صنایع ایران نیز شکوفا و پر رونق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096" y="2451061"/>
            <a:ext cx="625347" cy="475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3001367"/>
            <a:ext cx="82138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رفع نیازهای گوناگون جامعه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صادرات به کشورهای همسایه و برخی کشورهای اروپایی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584" y="4646069"/>
            <a:ext cx="625347" cy="4752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12995" y="4986341"/>
            <a:ext cx="86605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خشکبار، پارچه های مخملی، ابریشمی و حریر و قالی های نفیس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76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1830" y="1228397"/>
            <a:ext cx="609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cs typeface="B Koodak" panose="00000700000000000000" pitchFamily="2" charset="-78"/>
              </a:rPr>
              <a:t>تاریخ بافت : قرن 11 ه . ق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محل بافت : تبریز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اندازه :149 * 224 سانتی متر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جنس رنگ : طبیعی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رنگ های اصلی : طلایی ، زرد ، </a:t>
            </a:r>
            <a:r>
              <a:rPr lang="fa-IR" sz="3200" dirty="0" err="1">
                <a:cs typeface="B Koodak" panose="00000700000000000000" pitchFamily="2" charset="-78"/>
              </a:rPr>
              <a:t>سورمه</a:t>
            </a:r>
            <a:r>
              <a:rPr lang="fa-IR" sz="3200" dirty="0">
                <a:cs typeface="B Koodak" panose="00000700000000000000" pitchFamily="2" charset="-78"/>
              </a:rPr>
              <a:t> ای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 smtClean="0">
                <a:cs typeface="B Koodak" panose="00000700000000000000" pitchFamily="2" charset="-78"/>
              </a:rPr>
              <a:t>جنس </a:t>
            </a:r>
            <a:r>
              <a:rPr lang="fa-IR" sz="3200" dirty="0">
                <a:cs typeface="B Koodak" panose="00000700000000000000" pitchFamily="2" charset="-78"/>
              </a:rPr>
              <a:t>تار : ابریشم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جنس پود : ابریشم</a:t>
            </a:r>
            <a:br>
              <a:rPr lang="fa-IR" sz="3200" dirty="0">
                <a:cs typeface="B Koodak" panose="00000700000000000000" pitchFamily="2" charset="-78"/>
              </a:rPr>
            </a:br>
            <a:r>
              <a:rPr lang="fa-IR" sz="3200" dirty="0">
                <a:cs typeface="B Koodak" panose="00000700000000000000" pitchFamily="2" charset="-78"/>
              </a:rPr>
              <a:t>جنس پرز : ابریشم</a:t>
            </a:r>
            <a:r>
              <a:rPr lang="fa-IR" sz="2400" dirty="0">
                <a:cs typeface="B Koodak" panose="00000700000000000000" pitchFamily="2" charset="-78"/>
              </a:rPr>
              <a:t/>
            </a:r>
            <a:br>
              <a:rPr lang="fa-IR" sz="2400" dirty="0">
                <a:cs typeface="B Koodak" panose="00000700000000000000" pitchFamily="2" charset="-78"/>
              </a:rPr>
            </a:br>
            <a:endParaRPr lang="fa-IR" sz="24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54048"/>
            <a:ext cx="12192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 بافندگی یکی از صنایع پر رونق ایران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صفوی بود که با صنعت نساجی اروپا رقابت می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102" y="3428998"/>
            <a:ext cx="12192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شاه  عباس اول،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کارگاه های بافندگی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متعددی 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اصفهان، کاشان، یزد، مشهد،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استرآباد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( گرگان)، گیلان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وجود 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4955" y="5105027"/>
            <a:ext cx="77322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مالک بیشتر این کارگاه ها شاه و اعضای خاندان او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678063"/>
            <a:ext cx="31908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10 مطالعات اجتماعی نهم</Template>
  <TotalTime>1</TotalTime>
  <Words>1323</Words>
  <Application>Microsoft Office PowerPoint</Application>
  <PresentationFormat>Widescreen</PresentationFormat>
  <Paragraphs>123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B Koodak</vt:lpstr>
      <vt:lpstr>B Majid Shadow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2020-02-08T09:10:05Z</dcterms:created>
  <dcterms:modified xsi:type="dcterms:W3CDTF">2020-02-08T09:11:10Z</dcterms:modified>
</cp:coreProperties>
</file>