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 id="268" r:id="rId14"/>
    <p:sldId id="275" r:id="rId15"/>
    <p:sldId id="276" r:id="rId16"/>
    <p:sldId id="269" r:id="rId17"/>
    <p:sldId id="270" r:id="rId18"/>
    <p:sldId id="271" r:id="rId19"/>
    <p:sldId id="272" r:id="rId20"/>
    <p:sldId id="273" r:id="rId21"/>
    <p:sldId id="277" r:id="rId22"/>
    <p:sldId id="278" r:id="rId23"/>
    <p:sldId id="279" r:id="rId24"/>
    <p:sldId id="280" r:id="rId25"/>
    <p:sldId id="281" r:id="rId26"/>
    <p:sldId id="282" r:id="rId27"/>
    <p:sldId id="283" r:id="rId28"/>
    <p:sldId id="284" r:id="rId29"/>
    <p:sldId id="285" r:id="rId30"/>
    <p:sldId id="274" r:id="rId31"/>
    <p:sldId id="286" r:id="rId32"/>
    <p:sldId id="287" r:id="rId33"/>
    <p:sldId id="288" r:id="rId34"/>
    <p:sldId id="289"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68" autoAdjust="0"/>
    <p:restoredTop sz="94660"/>
  </p:normalViewPr>
  <p:slideViewPr>
    <p:cSldViewPr>
      <p:cViewPr varScale="1">
        <p:scale>
          <a:sx n="64" d="100"/>
          <a:sy n="64" d="100"/>
        </p:scale>
        <p:origin x="-1572"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401AAFD7-AA00-43EC-805E-03BB8D714FD5}" type="datetimeFigureOut">
              <a:rPr lang="en-US" smtClean="0"/>
              <a:t>1/10/2013</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75B2AC2C-6614-4600-9F1A-C537B47E907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1AAFD7-AA00-43EC-805E-03BB8D714FD5}" type="datetimeFigureOut">
              <a:rPr lang="en-US" smtClean="0"/>
              <a:t>1/10/2013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B2AC2C-6614-4600-9F1A-C537B47E907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1AAFD7-AA00-43EC-805E-03BB8D714FD5}" type="datetimeFigureOut">
              <a:rPr lang="en-US" smtClean="0"/>
              <a:t>1/10/2013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B2AC2C-6614-4600-9F1A-C537B47E907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1AAFD7-AA00-43EC-805E-03BB8D714FD5}" type="datetimeFigureOut">
              <a:rPr lang="en-US" smtClean="0"/>
              <a:t>1/10/2013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B2AC2C-6614-4600-9F1A-C537B47E907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1AAFD7-AA00-43EC-805E-03BB8D714FD5}" type="datetimeFigureOut">
              <a:rPr lang="en-US" smtClean="0"/>
              <a:t>1/10/2013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B2AC2C-6614-4600-9F1A-C537B47E907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401AAFD7-AA00-43EC-805E-03BB8D714FD5}" type="datetimeFigureOut">
              <a:rPr lang="en-US" smtClean="0"/>
              <a:t>1/10/2013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B2AC2C-6614-4600-9F1A-C537B47E9070}" type="slidenum">
              <a:rPr lang="en-US" smtClean="0"/>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401AAFD7-AA00-43EC-805E-03BB8D714FD5}" type="datetimeFigureOut">
              <a:rPr lang="en-US" smtClean="0"/>
              <a:t>1/10/2013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B2AC2C-6614-4600-9F1A-C537B47E9070}" type="slidenum">
              <a:rPr lang="en-US" smtClean="0"/>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01AAFD7-AA00-43EC-805E-03BB8D714FD5}" type="datetimeFigureOut">
              <a:rPr lang="en-US" smtClean="0"/>
              <a:t>1/10/2013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B2AC2C-6614-4600-9F1A-C537B47E907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1AAFD7-AA00-43EC-805E-03BB8D714FD5}" type="datetimeFigureOut">
              <a:rPr lang="en-US" smtClean="0"/>
              <a:t>1/10/2013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B2AC2C-6614-4600-9F1A-C537B47E907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401AAFD7-AA00-43EC-805E-03BB8D714FD5}" type="datetimeFigureOut">
              <a:rPr lang="en-US" smtClean="0"/>
              <a:t>1/10/2013</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a:p>
        </p:txBody>
      </p:sp>
      <p:sp>
        <p:nvSpPr>
          <p:cNvPr id="7" name="Slide Number Placeholder 6"/>
          <p:cNvSpPr>
            <a:spLocks noGrp="1"/>
          </p:cNvSpPr>
          <p:nvPr>
            <p:ph type="sldNum" sz="quarter" idx="12"/>
          </p:nvPr>
        </p:nvSpPr>
        <p:spPr>
          <a:xfrm rot="60000">
            <a:off x="7557313" y="5896961"/>
            <a:ext cx="554023" cy="365125"/>
          </a:xfrm>
        </p:spPr>
        <p:txBody>
          <a:bodyPr/>
          <a:lstStyle/>
          <a:p>
            <a:fld id="{75B2AC2C-6614-4600-9F1A-C537B47E907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401AAFD7-AA00-43EC-805E-03BB8D714FD5}" type="datetimeFigureOut">
              <a:rPr lang="en-US" smtClean="0"/>
              <a:t>1/10/2013</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a:p>
        </p:txBody>
      </p:sp>
      <p:sp>
        <p:nvSpPr>
          <p:cNvPr id="7" name="Slide Number Placeholder 6"/>
          <p:cNvSpPr>
            <a:spLocks noGrp="1"/>
          </p:cNvSpPr>
          <p:nvPr>
            <p:ph type="sldNum" sz="quarter" idx="12"/>
          </p:nvPr>
        </p:nvSpPr>
        <p:spPr>
          <a:xfrm rot="60000">
            <a:off x="7562089" y="5900026"/>
            <a:ext cx="554023" cy="365125"/>
          </a:xfrm>
        </p:spPr>
        <p:txBody>
          <a:bodyPr/>
          <a:lstStyle/>
          <a:p>
            <a:fld id="{75B2AC2C-6614-4600-9F1A-C537B47E907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401AAFD7-AA00-43EC-805E-03BB8D714FD5}" type="datetimeFigureOut">
              <a:rPr lang="en-US" smtClean="0"/>
              <a:t>1/10/2013</a:t>
            </a:fld>
            <a:endParaRPr 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75B2AC2C-6614-4600-9F1A-C537B47E907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masoodvahidi.blogfa.com/post-388.aspx"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masoodvahidi.blogfa.com/post-381.aspx"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http://www.mitzvahengg.com/images/about2.gif" TargetMode="External"/><Relationship Id="rId2" Type="http://schemas.openxmlformats.org/officeDocument/2006/relationships/image" Target="../media/image11.gif"/><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image" Target="http://www.airvisiontech.com/images/air_curtain.jpg"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http://www.megahowto.com/wp-content/uploads/2010/01/House-ventilation2.gif"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http://www.clearsphere.ie/clearsphere_images/products/HVAC-L.jpg"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masoodvahidi.blogfa.com/post-357.aspx"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http://www.goodmankish.com/gasfurnaces.jpg"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http://www.goodmankish.com/electricheatpomp.jpg" TargetMode="External"/><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http://www.goodmankish.com/electricheatpomp2.jpg" TargetMode="External"/><Relationship Id="rId4" Type="http://schemas.openxmlformats.org/officeDocument/2006/relationships/image" Target="../media/image19.jpeg"/></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http://www.megahowto.com/wp-content/uploads/2010/01/House-ventilation2.gif"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http://diy-images.adventuresindiy.com/hvac_installed/positioning_ac_unit.jpg"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27564" y="55418"/>
            <a:ext cx="5486400" cy="707886"/>
          </a:xfrm>
          <a:prstGeom prst="rect">
            <a:avLst/>
          </a:prstGeom>
          <a:noFill/>
        </p:spPr>
        <p:txBody>
          <a:bodyPr wrap="square" rtlCol="0">
            <a:spAutoFit/>
          </a:bodyPr>
          <a:lstStyle/>
          <a:p>
            <a:r>
              <a:rPr lang="fa-IR" sz="4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به نام تنها معمار هستی</a:t>
            </a:r>
            <a:endParaRPr lang="en-US" sz="40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5" name="TextBox 4"/>
          <p:cNvSpPr txBox="1"/>
          <p:nvPr/>
        </p:nvSpPr>
        <p:spPr>
          <a:xfrm>
            <a:off x="1143001" y="4543556"/>
            <a:ext cx="6705600" cy="400110"/>
          </a:xfrm>
          <a:prstGeom prst="rect">
            <a:avLst/>
          </a:prstGeom>
          <a:noFill/>
        </p:spPr>
        <p:txBody>
          <a:bodyPr wrap="square" rtlCol="0">
            <a:spAutoFit/>
          </a:bodyPr>
          <a:lstStyle/>
          <a:p>
            <a:pPr algn="r"/>
            <a:r>
              <a:rPr lang="fa-IR"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دانشجو:                    </a:t>
            </a:r>
            <a:r>
              <a:rPr lang="fa-IR" sz="2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کمـال سعیدنژاد</a:t>
            </a:r>
            <a:endParaRPr lang="en-US" sz="20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6" name="TextBox 5"/>
          <p:cNvSpPr txBox="1"/>
          <p:nvPr/>
        </p:nvSpPr>
        <p:spPr>
          <a:xfrm>
            <a:off x="1586346" y="3817689"/>
            <a:ext cx="6262255" cy="461665"/>
          </a:xfrm>
          <a:prstGeom prst="rect">
            <a:avLst/>
          </a:prstGeom>
          <a:noFill/>
        </p:spPr>
        <p:txBody>
          <a:bodyPr wrap="square" rtlCol="0">
            <a:spAutoFit/>
          </a:bodyPr>
          <a:lstStyle/>
          <a:p>
            <a:pPr algn="r"/>
            <a:r>
              <a:rPr lang="fa-IR"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استاد:                      </a:t>
            </a:r>
            <a:r>
              <a:rPr lang="fa-IR" sz="2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مهندس مسگری</a:t>
            </a:r>
            <a:endParaRPr lang="en-US" sz="24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7" name="TextBox 6"/>
          <p:cNvSpPr txBox="1"/>
          <p:nvPr/>
        </p:nvSpPr>
        <p:spPr>
          <a:xfrm>
            <a:off x="914400" y="2248232"/>
            <a:ext cx="6934201" cy="400110"/>
          </a:xfrm>
          <a:prstGeom prst="rect">
            <a:avLst/>
          </a:prstGeom>
          <a:noFill/>
        </p:spPr>
        <p:txBody>
          <a:bodyPr wrap="square" rtlCol="0">
            <a:spAutoFit/>
          </a:bodyPr>
          <a:lstStyle/>
          <a:p>
            <a:pPr algn="r"/>
            <a:r>
              <a:rPr lang="fa-IR" sz="2000" b="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درس </a:t>
            </a:r>
            <a:r>
              <a:rPr lang="fa-IR"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و عنوان:            </a:t>
            </a:r>
            <a:r>
              <a:rPr lang="fa-IR" sz="2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تاسیسات مکانیکی </a:t>
            </a:r>
            <a:r>
              <a:rPr lang="fa-IR" sz="2000" b="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و </a:t>
            </a:r>
            <a:r>
              <a:rPr lang="fa-IR" sz="2000" b="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الکتریکی(تهویه مطبوع)</a:t>
            </a:r>
            <a:endParaRPr lang="en-US" sz="20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9" name="TextBox 8"/>
          <p:cNvSpPr txBox="1"/>
          <p:nvPr/>
        </p:nvSpPr>
        <p:spPr>
          <a:xfrm>
            <a:off x="2209800" y="1257420"/>
            <a:ext cx="4343400" cy="523220"/>
          </a:xfrm>
          <a:prstGeom prst="rect">
            <a:avLst/>
          </a:prstGeom>
          <a:noFill/>
        </p:spPr>
        <p:txBody>
          <a:bodyPr wrap="square" rtlCol="0">
            <a:spAutoFit/>
          </a:bodyPr>
          <a:lstStyle/>
          <a:p>
            <a:pPr algn="ctr"/>
            <a:r>
              <a:rPr lang="fa-IR"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دانشگاه آزاد اسلامی واحد سقز</a:t>
            </a:r>
            <a:endPar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 name="TextBox 9"/>
          <p:cNvSpPr txBox="1"/>
          <p:nvPr/>
        </p:nvSpPr>
        <p:spPr>
          <a:xfrm>
            <a:off x="3965864" y="5430982"/>
            <a:ext cx="3276600" cy="381000"/>
          </a:xfrm>
          <a:prstGeom prst="rect">
            <a:avLst/>
          </a:prstGeom>
          <a:noFill/>
        </p:spPr>
        <p:txBody>
          <a:bodyPr wrap="square" rtlCol="0">
            <a:spAutoFit/>
          </a:bodyPr>
          <a:lstStyle/>
          <a:p>
            <a:r>
              <a:rPr lang="fa-IR"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سال تحصیلی:    نیم سال اول91</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 name="TextBox 1"/>
          <p:cNvSpPr txBox="1"/>
          <p:nvPr/>
        </p:nvSpPr>
        <p:spPr>
          <a:xfrm>
            <a:off x="2895600" y="3140287"/>
            <a:ext cx="5105400" cy="461665"/>
          </a:xfrm>
          <a:prstGeom prst="rect">
            <a:avLst/>
          </a:prstGeom>
          <a:noFill/>
        </p:spPr>
        <p:txBody>
          <a:bodyPr wrap="square" rtlCol="0">
            <a:spAutoFit/>
          </a:bodyPr>
          <a:lstStyle/>
          <a:p>
            <a:pPr algn="r" rtl="1"/>
            <a:r>
              <a:rPr lang="fa-IR"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رشته تحصیلی:                 </a:t>
            </a:r>
            <a:r>
              <a:rPr lang="fa-IR" sz="2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مهندسی معماری</a:t>
            </a:r>
            <a:endParaRPr lang="en-US" sz="2400" dirty="0"/>
          </a:p>
        </p:txBody>
      </p:sp>
    </p:spTree>
    <p:extLst>
      <p:ext uri="{BB962C8B-B14F-4D97-AF65-F5344CB8AC3E}">
        <p14:creationId xmlns:p14="http://schemas.microsoft.com/office/powerpoint/2010/main" val="239325450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fltVal val="0"/>
                                          </p:val>
                                        </p:tav>
                                        <p:tav tm="100000">
                                          <p:val>
                                            <p:strVal val="#ppt_w"/>
                                          </p:val>
                                        </p:tav>
                                      </p:tavLst>
                                    </p:anim>
                                    <p:anim calcmode="lin" valueType="num">
                                      <p:cBhvr>
                                        <p:cTn id="13" dur="1000" fill="hold"/>
                                        <p:tgtEl>
                                          <p:spTgt spid="9"/>
                                        </p:tgtEl>
                                        <p:attrNameLst>
                                          <p:attrName>ppt_h</p:attrName>
                                        </p:attrNameLst>
                                      </p:cBhvr>
                                      <p:tavLst>
                                        <p:tav tm="0">
                                          <p:val>
                                            <p:fltVal val="0"/>
                                          </p:val>
                                        </p:tav>
                                        <p:tav tm="100000">
                                          <p:val>
                                            <p:strVal val="#ppt_h"/>
                                          </p:val>
                                        </p:tav>
                                      </p:tavLst>
                                    </p:anim>
                                    <p:anim calcmode="lin" valueType="num">
                                      <p:cBhvr>
                                        <p:cTn id="14" dur="1000" fill="hold"/>
                                        <p:tgtEl>
                                          <p:spTgt spid="9"/>
                                        </p:tgtEl>
                                        <p:attrNameLst>
                                          <p:attrName>style.rotation</p:attrName>
                                        </p:attrNameLst>
                                      </p:cBhvr>
                                      <p:tavLst>
                                        <p:tav tm="0">
                                          <p:val>
                                            <p:fltVal val="90"/>
                                          </p:val>
                                        </p:tav>
                                        <p:tav tm="100000">
                                          <p:val>
                                            <p:fltVal val="0"/>
                                          </p:val>
                                        </p:tav>
                                      </p:tavLst>
                                    </p:anim>
                                    <p:animEffect transition="in" filter="fade">
                                      <p:cBhvr>
                                        <p:cTn id="15" dur="1000"/>
                                        <p:tgtEl>
                                          <p:spTgt spid="9"/>
                                        </p:tgtEl>
                                      </p:cBhvr>
                                    </p:animEffect>
                                  </p:childTnLst>
                                </p:cTn>
                              </p:par>
                              <p:par>
                                <p:cTn id="16" presetID="31"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1000" fill="hold"/>
                                        <p:tgtEl>
                                          <p:spTgt spid="2"/>
                                        </p:tgtEl>
                                        <p:attrNameLst>
                                          <p:attrName>ppt_w</p:attrName>
                                        </p:attrNameLst>
                                      </p:cBhvr>
                                      <p:tavLst>
                                        <p:tav tm="0">
                                          <p:val>
                                            <p:fltVal val="0"/>
                                          </p:val>
                                        </p:tav>
                                        <p:tav tm="100000">
                                          <p:val>
                                            <p:strVal val="#ppt_w"/>
                                          </p:val>
                                        </p:tav>
                                      </p:tavLst>
                                    </p:anim>
                                    <p:anim calcmode="lin" valueType="num">
                                      <p:cBhvr>
                                        <p:cTn id="19" dur="1000" fill="hold"/>
                                        <p:tgtEl>
                                          <p:spTgt spid="2"/>
                                        </p:tgtEl>
                                        <p:attrNameLst>
                                          <p:attrName>ppt_h</p:attrName>
                                        </p:attrNameLst>
                                      </p:cBhvr>
                                      <p:tavLst>
                                        <p:tav tm="0">
                                          <p:val>
                                            <p:fltVal val="0"/>
                                          </p:val>
                                        </p:tav>
                                        <p:tav tm="100000">
                                          <p:val>
                                            <p:strVal val="#ppt_h"/>
                                          </p:val>
                                        </p:tav>
                                      </p:tavLst>
                                    </p:anim>
                                    <p:anim calcmode="lin" valueType="num">
                                      <p:cBhvr>
                                        <p:cTn id="20" dur="1000" fill="hold"/>
                                        <p:tgtEl>
                                          <p:spTgt spid="2"/>
                                        </p:tgtEl>
                                        <p:attrNameLst>
                                          <p:attrName>style.rotation</p:attrName>
                                        </p:attrNameLst>
                                      </p:cBhvr>
                                      <p:tavLst>
                                        <p:tav tm="0">
                                          <p:val>
                                            <p:fltVal val="90"/>
                                          </p:val>
                                        </p:tav>
                                        <p:tav tm="100000">
                                          <p:val>
                                            <p:fltVal val="0"/>
                                          </p:val>
                                        </p:tav>
                                      </p:tavLst>
                                    </p:anim>
                                    <p:animEffect transition="in" filter="fade">
                                      <p:cBhvr>
                                        <p:cTn id="21" dur="1000"/>
                                        <p:tgtEl>
                                          <p:spTgt spid="2"/>
                                        </p:tgtEl>
                                      </p:cBhvr>
                                    </p:animEffect>
                                  </p:childTnLst>
                                </p:cTn>
                              </p:par>
                              <p:par>
                                <p:cTn id="22" presetID="31"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1000" fill="hold"/>
                                        <p:tgtEl>
                                          <p:spTgt spid="7"/>
                                        </p:tgtEl>
                                        <p:attrNameLst>
                                          <p:attrName>ppt_w</p:attrName>
                                        </p:attrNameLst>
                                      </p:cBhvr>
                                      <p:tavLst>
                                        <p:tav tm="0">
                                          <p:val>
                                            <p:fltVal val="0"/>
                                          </p:val>
                                        </p:tav>
                                        <p:tav tm="100000">
                                          <p:val>
                                            <p:strVal val="#ppt_w"/>
                                          </p:val>
                                        </p:tav>
                                      </p:tavLst>
                                    </p:anim>
                                    <p:anim calcmode="lin" valueType="num">
                                      <p:cBhvr>
                                        <p:cTn id="25" dur="1000" fill="hold"/>
                                        <p:tgtEl>
                                          <p:spTgt spid="7"/>
                                        </p:tgtEl>
                                        <p:attrNameLst>
                                          <p:attrName>ppt_h</p:attrName>
                                        </p:attrNameLst>
                                      </p:cBhvr>
                                      <p:tavLst>
                                        <p:tav tm="0">
                                          <p:val>
                                            <p:fltVal val="0"/>
                                          </p:val>
                                        </p:tav>
                                        <p:tav tm="100000">
                                          <p:val>
                                            <p:strVal val="#ppt_h"/>
                                          </p:val>
                                        </p:tav>
                                      </p:tavLst>
                                    </p:anim>
                                    <p:anim calcmode="lin" valueType="num">
                                      <p:cBhvr>
                                        <p:cTn id="26" dur="1000" fill="hold"/>
                                        <p:tgtEl>
                                          <p:spTgt spid="7"/>
                                        </p:tgtEl>
                                        <p:attrNameLst>
                                          <p:attrName>style.rotation</p:attrName>
                                        </p:attrNameLst>
                                      </p:cBhvr>
                                      <p:tavLst>
                                        <p:tav tm="0">
                                          <p:val>
                                            <p:fltVal val="90"/>
                                          </p:val>
                                        </p:tav>
                                        <p:tav tm="100000">
                                          <p:val>
                                            <p:fltVal val="0"/>
                                          </p:val>
                                        </p:tav>
                                      </p:tavLst>
                                    </p:anim>
                                    <p:animEffect transition="in" filter="fade">
                                      <p:cBhvr>
                                        <p:cTn id="27" dur="1000"/>
                                        <p:tgtEl>
                                          <p:spTgt spid="7"/>
                                        </p:tgtEl>
                                      </p:cBhvr>
                                    </p:animEffect>
                                  </p:childTnLst>
                                </p:cTn>
                              </p:par>
                              <p:par>
                                <p:cTn id="28" presetID="31" presetClass="entr" presetSubtype="0"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1000" fill="hold"/>
                                        <p:tgtEl>
                                          <p:spTgt spid="6"/>
                                        </p:tgtEl>
                                        <p:attrNameLst>
                                          <p:attrName>ppt_w</p:attrName>
                                        </p:attrNameLst>
                                      </p:cBhvr>
                                      <p:tavLst>
                                        <p:tav tm="0">
                                          <p:val>
                                            <p:fltVal val="0"/>
                                          </p:val>
                                        </p:tav>
                                        <p:tav tm="100000">
                                          <p:val>
                                            <p:strVal val="#ppt_w"/>
                                          </p:val>
                                        </p:tav>
                                      </p:tavLst>
                                    </p:anim>
                                    <p:anim calcmode="lin" valueType="num">
                                      <p:cBhvr>
                                        <p:cTn id="31" dur="1000" fill="hold"/>
                                        <p:tgtEl>
                                          <p:spTgt spid="6"/>
                                        </p:tgtEl>
                                        <p:attrNameLst>
                                          <p:attrName>ppt_h</p:attrName>
                                        </p:attrNameLst>
                                      </p:cBhvr>
                                      <p:tavLst>
                                        <p:tav tm="0">
                                          <p:val>
                                            <p:fltVal val="0"/>
                                          </p:val>
                                        </p:tav>
                                        <p:tav tm="100000">
                                          <p:val>
                                            <p:strVal val="#ppt_h"/>
                                          </p:val>
                                        </p:tav>
                                      </p:tavLst>
                                    </p:anim>
                                    <p:anim calcmode="lin" valueType="num">
                                      <p:cBhvr>
                                        <p:cTn id="32" dur="1000" fill="hold"/>
                                        <p:tgtEl>
                                          <p:spTgt spid="6"/>
                                        </p:tgtEl>
                                        <p:attrNameLst>
                                          <p:attrName>style.rotation</p:attrName>
                                        </p:attrNameLst>
                                      </p:cBhvr>
                                      <p:tavLst>
                                        <p:tav tm="0">
                                          <p:val>
                                            <p:fltVal val="90"/>
                                          </p:val>
                                        </p:tav>
                                        <p:tav tm="100000">
                                          <p:val>
                                            <p:fltVal val="0"/>
                                          </p:val>
                                        </p:tav>
                                      </p:tavLst>
                                    </p:anim>
                                    <p:animEffect transition="in" filter="fade">
                                      <p:cBhvr>
                                        <p:cTn id="33" dur="1000"/>
                                        <p:tgtEl>
                                          <p:spTgt spid="6"/>
                                        </p:tgtEl>
                                      </p:cBhvr>
                                    </p:animEffect>
                                  </p:childTnLst>
                                </p:cTn>
                              </p:par>
                              <p:par>
                                <p:cTn id="34" presetID="31" presetClass="entr" presetSubtype="0" fill="hold" grpId="0" nodeType="with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p:cTn id="36" dur="1000" fill="hold"/>
                                        <p:tgtEl>
                                          <p:spTgt spid="5"/>
                                        </p:tgtEl>
                                        <p:attrNameLst>
                                          <p:attrName>ppt_w</p:attrName>
                                        </p:attrNameLst>
                                      </p:cBhvr>
                                      <p:tavLst>
                                        <p:tav tm="0">
                                          <p:val>
                                            <p:fltVal val="0"/>
                                          </p:val>
                                        </p:tav>
                                        <p:tav tm="100000">
                                          <p:val>
                                            <p:strVal val="#ppt_w"/>
                                          </p:val>
                                        </p:tav>
                                      </p:tavLst>
                                    </p:anim>
                                    <p:anim calcmode="lin" valueType="num">
                                      <p:cBhvr>
                                        <p:cTn id="37" dur="1000" fill="hold"/>
                                        <p:tgtEl>
                                          <p:spTgt spid="5"/>
                                        </p:tgtEl>
                                        <p:attrNameLst>
                                          <p:attrName>ppt_h</p:attrName>
                                        </p:attrNameLst>
                                      </p:cBhvr>
                                      <p:tavLst>
                                        <p:tav tm="0">
                                          <p:val>
                                            <p:fltVal val="0"/>
                                          </p:val>
                                        </p:tav>
                                        <p:tav tm="100000">
                                          <p:val>
                                            <p:strVal val="#ppt_h"/>
                                          </p:val>
                                        </p:tav>
                                      </p:tavLst>
                                    </p:anim>
                                    <p:anim calcmode="lin" valueType="num">
                                      <p:cBhvr>
                                        <p:cTn id="38" dur="1000" fill="hold"/>
                                        <p:tgtEl>
                                          <p:spTgt spid="5"/>
                                        </p:tgtEl>
                                        <p:attrNameLst>
                                          <p:attrName>style.rotation</p:attrName>
                                        </p:attrNameLst>
                                      </p:cBhvr>
                                      <p:tavLst>
                                        <p:tav tm="0">
                                          <p:val>
                                            <p:fltVal val="90"/>
                                          </p:val>
                                        </p:tav>
                                        <p:tav tm="100000">
                                          <p:val>
                                            <p:fltVal val="0"/>
                                          </p:val>
                                        </p:tav>
                                      </p:tavLst>
                                    </p:anim>
                                    <p:animEffect transition="in" filter="fade">
                                      <p:cBhvr>
                                        <p:cTn id="39" dur="1000"/>
                                        <p:tgtEl>
                                          <p:spTgt spid="5"/>
                                        </p:tgtEl>
                                      </p:cBhvr>
                                    </p:animEffect>
                                  </p:childTnLst>
                                </p:cTn>
                              </p:par>
                              <p:par>
                                <p:cTn id="40" presetID="31" presetClass="entr" presetSubtype="0"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1000" fill="hold"/>
                                        <p:tgtEl>
                                          <p:spTgt spid="10"/>
                                        </p:tgtEl>
                                        <p:attrNameLst>
                                          <p:attrName>ppt_w</p:attrName>
                                        </p:attrNameLst>
                                      </p:cBhvr>
                                      <p:tavLst>
                                        <p:tav tm="0">
                                          <p:val>
                                            <p:fltVal val="0"/>
                                          </p:val>
                                        </p:tav>
                                        <p:tav tm="100000">
                                          <p:val>
                                            <p:strVal val="#ppt_w"/>
                                          </p:val>
                                        </p:tav>
                                      </p:tavLst>
                                    </p:anim>
                                    <p:anim calcmode="lin" valueType="num">
                                      <p:cBhvr>
                                        <p:cTn id="43" dur="1000" fill="hold"/>
                                        <p:tgtEl>
                                          <p:spTgt spid="10"/>
                                        </p:tgtEl>
                                        <p:attrNameLst>
                                          <p:attrName>ppt_h</p:attrName>
                                        </p:attrNameLst>
                                      </p:cBhvr>
                                      <p:tavLst>
                                        <p:tav tm="0">
                                          <p:val>
                                            <p:fltVal val="0"/>
                                          </p:val>
                                        </p:tav>
                                        <p:tav tm="100000">
                                          <p:val>
                                            <p:strVal val="#ppt_h"/>
                                          </p:val>
                                        </p:tav>
                                      </p:tavLst>
                                    </p:anim>
                                    <p:anim calcmode="lin" valueType="num">
                                      <p:cBhvr>
                                        <p:cTn id="44" dur="1000" fill="hold"/>
                                        <p:tgtEl>
                                          <p:spTgt spid="10"/>
                                        </p:tgtEl>
                                        <p:attrNameLst>
                                          <p:attrName>style.rotation</p:attrName>
                                        </p:attrNameLst>
                                      </p:cBhvr>
                                      <p:tavLst>
                                        <p:tav tm="0">
                                          <p:val>
                                            <p:fltVal val="90"/>
                                          </p:val>
                                        </p:tav>
                                        <p:tav tm="100000">
                                          <p:val>
                                            <p:fltVal val="0"/>
                                          </p:val>
                                        </p:tav>
                                      </p:tavLst>
                                    </p:anim>
                                    <p:animEffect transition="in" filter="fade">
                                      <p:cBhvr>
                                        <p:cTn id="4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9" grpId="0"/>
      <p:bldP spid="10"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0"/>
            <a:ext cx="8001000" cy="646331"/>
          </a:xfrm>
          <a:prstGeom prst="rect">
            <a:avLst/>
          </a:prstGeom>
        </p:spPr>
        <p:txBody>
          <a:bodyPr wrap="square">
            <a:spAutoFit/>
          </a:bodyPr>
          <a:lstStyle/>
          <a:p>
            <a:pPr algn="r"/>
            <a:r>
              <a:rPr lang="ar-SA" b="1" dirty="0">
                <a:ln w="18000">
                  <a:solidFill>
                    <a:schemeClr val="accent2">
                      <a:satMod val="140000"/>
                    </a:schemeClr>
                  </a:solidFill>
                  <a:prstDash val="solid"/>
                  <a:miter lim="800000"/>
                </a:ln>
                <a:noFill/>
                <a:effectLst>
                  <a:outerShdw blurRad="25500" dist="23000" dir="7020000" algn="tl">
                    <a:srgbClr val="000000">
                      <a:alpha val="50000"/>
                    </a:srgbClr>
                  </a:outerShdw>
                </a:effectLst>
              </a:rPr>
              <a:t>دستگاه مينى‌زنت در حقيقت مدل فشرده</a:t>
            </a:r>
            <a:r>
              <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(Compact) </a:t>
            </a:r>
            <a:r>
              <a:rPr lang="ar-SA" b="1" dirty="0">
                <a:ln w="18000">
                  <a:solidFill>
                    <a:schemeClr val="accent2">
                      <a:satMod val="140000"/>
                    </a:schemeClr>
                  </a:solidFill>
                  <a:prstDash val="solid"/>
                  <a:miter lim="800000"/>
                </a:ln>
                <a:noFill/>
                <a:effectLst>
                  <a:outerShdw blurRad="25500" dist="23000" dir="7020000" algn="tl">
                    <a:srgbClr val="000000">
                      <a:alpha val="50000"/>
                    </a:srgbClr>
                  </a:outerShdw>
                </a:effectLst>
              </a:rPr>
              <a:t>آشنایی سریع با دستگاه </a:t>
            </a:r>
            <a:r>
              <a:rPr lang="ar-SA"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زنت</a:t>
            </a:r>
            <a:r>
              <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r>
            <a:br>
              <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rPr>
            </a:br>
            <a:endPar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 name="Rectangle 2"/>
          <p:cNvSpPr/>
          <p:nvPr/>
        </p:nvSpPr>
        <p:spPr>
          <a:xfrm>
            <a:off x="762000" y="838200"/>
            <a:ext cx="7620000" cy="4524315"/>
          </a:xfrm>
          <a:prstGeom prst="rect">
            <a:avLst/>
          </a:prstGeom>
        </p:spPr>
        <p:txBody>
          <a:bodyPr wrap="square">
            <a:spAutoFit/>
          </a:bodyPr>
          <a:lstStyle/>
          <a:p>
            <a:pPr algn="r" rtl="1"/>
            <a:r>
              <a:rPr lang="en-US" dirty="0"/>
              <a:t/>
            </a:r>
            <a:br>
              <a:rPr lang="en-US" dirty="0"/>
            </a:br>
            <a:r>
              <a:rPr lang="en-US" dirty="0"/>
              <a:t>1-</a:t>
            </a:r>
            <a:r>
              <a:rPr lang="ar-SA" dirty="0"/>
              <a:t>زنت</a:t>
            </a:r>
            <a:r>
              <a:rPr lang="en-US" dirty="0"/>
              <a:t>(</a:t>
            </a:r>
            <a:r>
              <a:rPr lang="en-US" dirty="0" err="1"/>
              <a:t>Zent</a:t>
            </a:r>
            <a:r>
              <a:rPr lang="en-US" dirty="0"/>
              <a:t>) </a:t>
            </a:r>
            <a:r>
              <a:rPr lang="ar-SA" dirty="0"/>
              <a:t>دستگاهي است كه در تابستان هواي بيرون را گرفته و از لابه لاي پوشالهاي مرطوب عبور ميدهد و پس از خنك شدن (مانند كولر آبي ) توسط كانالهاي اجرا شده به فضاهاي داخلي ساختمان منتقل مي نماييد و در زمستانها هواي داخل ساختمان را گرفته و از لابه لاي كويل هاي آبگرم بالاي دستگاه عبور داده و هواي گرم را به فضاهاي داخلي ساختمان منتقل مينمايد</a:t>
            </a:r>
            <a:r>
              <a:rPr lang="en-US" dirty="0"/>
              <a:t>.</a:t>
            </a:r>
            <a:br>
              <a:rPr lang="en-US" dirty="0"/>
            </a:br>
            <a:r>
              <a:rPr lang="en-US" dirty="0"/>
              <a:t/>
            </a:r>
            <a:br>
              <a:rPr lang="en-US" dirty="0"/>
            </a:br>
            <a:r>
              <a:rPr lang="en-US" dirty="0"/>
              <a:t>2- </a:t>
            </a:r>
            <a:r>
              <a:rPr lang="ar-SA" dirty="0"/>
              <a:t>محل نصب اين دستگاه در داخل ساختمان در فضايي كوچك كه داراي پنجره ايي مناسب و قابل بسته شدن (در زمستان) با هواي آزاد داشته باشد، مي باشد</a:t>
            </a:r>
            <a:r>
              <a:rPr lang="en-US" dirty="0"/>
              <a:t>.</a:t>
            </a:r>
            <a:br>
              <a:rPr lang="en-US" dirty="0"/>
            </a:br>
            <a:r>
              <a:rPr lang="en-US" dirty="0"/>
              <a:t/>
            </a:r>
            <a:br>
              <a:rPr lang="en-US" dirty="0"/>
            </a:br>
            <a:r>
              <a:rPr lang="en-US" dirty="0"/>
              <a:t/>
            </a:r>
            <a:br>
              <a:rPr lang="en-US" dirty="0"/>
            </a:br>
            <a:r>
              <a:rPr lang="en-US" dirty="0"/>
              <a:t>3- </a:t>
            </a:r>
            <a:r>
              <a:rPr lang="ar-SA" dirty="0"/>
              <a:t>لوله هاي ارتباطي اين دستگاه با سيستم تاسيسات ساختمان عبارت است از : يك جفت لوله رفت و برگشت آبگرم ديگ شوفاژ و يك انشعاب آب سرد مصرفي از سيستم آب مصرفي و همچنين يك كانال توزيع هوا كه معمولا از بالاي دستگاه تا فضاهاي داخلي ساختمان ادامه دارد</a:t>
            </a:r>
            <a:r>
              <a:rPr lang="en-US" dirty="0"/>
              <a:t>.</a:t>
            </a:r>
            <a:br>
              <a:rPr lang="en-US" dirty="0"/>
            </a:br>
            <a:r>
              <a:rPr lang="en-US" dirty="0"/>
              <a:t/>
            </a:r>
            <a:br>
              <a:rPr lang="en-US" dirty="0"/>
            </a:br>
            <a:r>
              <a:rPr lang="en-US" dirty="0"/>
              <a:t>4- </a:t>
            </a:r>
            <a:r>
              <a:rPr lang="ar-SA" dirty="0"/>
              <a:t>زنت مخفف زمستانی / نیمه</a:t>
            </a:r>
            <a:r>
              <a:rPr lang="en-US" dirty="0"/>
              <a:t> / </a:t>
            </a:r>
            <a:r>
              <a:rPr lang="ar-SA" dirty="0"/>
              <a:t>تابستانی می‌باش</a:t>
            </a:r>
            <a:r>
              <a:rPr lang="fa-IR" dirty="0"/>
              <a:t>د</a:t>
            </a:r>
            <a:r>
              <a:rPr lang="ar-SA" dirty="0"/>
              <a:t> این دستگاه در ایران اختراع شده و اولین بار در کارخانه ساخت سیستم‌های تهویه متعلق به مهدی بازرگان تولید شده‌است</a:t>
            </a:r>
            <a:endParaRPr lang="en-US" dirty="0"/>
          </a:p>
        </p:txBody>
      </p:sp>
      <p:pic>
        <p:nvPicPr>
          <p:cNvPr id="4098" name="Picture 2" descr="H:\دستگاه زنت.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4953000"/>
            <a:ext cx="1295400" cy="1247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191273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48400" y="0"/>
            <a:ext cx="2052681" cy="461665"/>
          </a:xfrm>
          <a:prstGeom prst="rect">
            <a:avLst/>
          </a:prstGeom>
        </p:spPr>
        <p:txBody>
          <a:bodyPr wrap="square">
            <a:spAutoFit/>
          </a:bodyPr>
          <a:lstStyle/>
          <a:p>
            <a:pPr algn="r"/>
            <a:r>
              <a:rPr lang="ar-SA" sz="2400" b="1" dirty="0">
                <a:ln w="18000">
                  <a:solidFill>
                    <a:schemeClr val="accent2">
                      <a:satMod val="140000"/>
                    </a:schemeClr>
                  </a:solidFill>
                  <a:prstDash val="solid"/>
                  <a:miter lim="800000"/>
                </a:ln>
                <a:noFill/>
                <a:hlinkClick r:id="rId2"/>
              </a:rPr>
              <a:t>پنکه بدون پره</a:t>
            </a:r>
            <a:endParaRPr lang="en-US" sz="2400" b="1" dirty="0">
              <a:ln w="18000">
                <a:solidFill>
                  <a:schemeClr val="accent2">
                    <a:satMod val="140000"/>
                  </a:schemeClr>
                </a:solidFill>
                <a:prstDash val="solid"/>
                <a:miter lim="800000"/>
              </a:ln>
              <a:noFill/>
            </a:endParaRPr>
          </a:p>
        </p:txBody>
      </p:sp>
      <p:sp>
        <p:nvSpPr>
          <p:cNvPr id="3" name="Rectangle 2"/>
          <p:cNvSpPr/>
          <p:nvPr/>
        </p:nvSpPr>
        <p:spPr>
          <a:xfrm>
            <a:off x="609600" y="914400"/>
            <a:ext cx="7848600" cy="2308324"/>
          </a:xfrm>
          <a:prstGeom prst="rect">
            <a:avLst/>
          </a:prstGeom>
        </p:spPr>
        <p:txBody>
          <a:bodyPr wrap="square">
            <a:spAutoFit/>
          </a:bodyPr>
          <a:lstStyle/>
          <a:p>
            <a:pPr algn="r" rtl="1"/>
            <a:r>
              <a:rPr lang="ar-SA" dirty="0"/>
              <a:t>برای خنک شدن در این تابستان گرم چه می‌کنید؟ کولر آبی؟ گازی یا پنکه؟ </a:t>
            </a:r>
            <a:endParaRPr lang="en-US" dirty="0"/>
          </a:p>
          <a:p>
            <a:pPr algn="r" rtl="1"/>
            <a:r>
              <a:rPr lang="ar-SA" dirty="0"/>
              <a:t>شاید در میان تمام روش‌های موجود برای خنک شدن پنکه‌ها ارزان ترین روش باشند. هرچند که خیلی اوقات واقعا خوب عمل</a:t>
            </a:r>
            <a:endParaRPr lang="en-US" dirty="0"/>
          </a:p>
          <a:p>
            <a:pPr algn="r" rtl="1"/>
            <a:r>
              <a:rPr lang="ar-SA" dirty="0"/>
              <a:t>. ‏               </a:t>
            </a:r>
            <a:endParaRPr lang="en-US" dirty="0"/>
          </a:p>
          <a:p>
            <a:pPr algn="r" rtl="1"/>
            <a:r>
              <a:rPr lang="ar-SA" dirty="0"/>
              <a:t>در هر صورت تغییرات به پنکه‌ها هم رسیده است و این پنکه‌ای است که پره‌ای برای چرخیدن ندارد</a:t>
            </a:r>
            <a:r>
              <a:rPr lang="en-US" dirty="0"/>
              <a:t>. </a:t>
            </a:r>
          </a:p>
          <a:p>
            <a:pPr algn="r" rtl="1"/>
            <a:r>
              <a:rPr lang="ar-SA" dirty="0"/>
              <a:t>به گزارش عصر ایران، با استفاده از فناوری به نام</a:t>
            </a:r>
            <a:r>
              <a:rPr lang="en-US" dirty="0"/>
              <a:t> Air Multiplier </a:t>
            </a:r>
            <a:r>
              <a:rPr lang="ar-SA" dirty="0"/>
              <a:t>این پنکه‌ها هوا را حتی بهتر از پنکه‌های پره دار فعلی به بیرون می‌دمند. ‏</a:t>
            </a:r>
            <a:endParaRPr lang="en-US" dirty="0"/>
          </a:p>
          <a:p>
            <a:pPr algn="r" rtl="1"/>
            <a:r>
              <a:rPr lang="ar-SA" dirty="0"/>
              <a:t>‏</a:t>
            </a:r>
            <a:endParaRPr lang="en-US" dirty="0"/>
          </a:p>
        </p:txBody>
      </p:sp>
      <p:pic>
        <p:nvPicPr>
          <p:cNvPr id="5122" name="Picture 2" descr="61158_2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743200"/>
            <a:ext cx="3695700" cy="35147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191273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00400" y="0"/>
            <a:ext cx="5562600" cy="369332"/>
          </a:xfrm>
          <a:prstGeom prst="rect">
            <a:avLst/>
          </a:prstGeom>
        </p:spPr>
        <p:txBody>
          <a:bodyPr wrap="square">
            <a:spAutoFit/>
          </a:bodyPr>
          <a:lstStyle/>
          <a:p>
            <a:pPr rtl="1"/>
            <a:r>
              <a:rPr lang="ar-SA" b="1" dirty="0">
                <a:ln w="18000">
                  <a:solidFill>
                    <a:schemeClr val="accent2">
                      <a:satMod val="140000"/>
                    </a:schemeClr>
                  </a:solidFill>
                  <a:prstDash val="solid"/>
                  <a:miter lim="800000"/>
                </a:ln>
                <a:noFill/>
                <a:hlinkClick r:id="rId2"/>
              </a:rPr>
              <a:t>سیستم تهویه مطبوع تبخیری با خشک‌کنندگی تقویت شده</a:t>
            </a:r>
            <a:r>
              <a:rPr lang="en-US" b="1" dirty="0">
                <a:ln w="18000">
                  <a:solidFill>
                    <a:schemeClr val="accent2">
                      <a:satMod val="140000"/>
                    </a:schemeClr>
                  </a:solidFill>
                  <a:prstDash val="solid"/>
                  <a:miter lim="800000"/>
                </a:ln>
                <a:noFill/>
                <a:hlinkClick r:id="rId2"/>
              </a:rPr>
              <a:t> </a:t>
            </a:r>
            <a:r>
              <a:rPr lang="en-US" b="1" dirty="0" err="1">
                <a:ln w="18000">
                  <a:solidFill>
                    <a:schemeClr val="accent2">
                      <a:satMod val="140000"/>
                    </a:schemeClr>
                  </a:solidFill>
                  <a:prstDash val="solid"/>
                  <a:miter lim="800000"/>
                </a:ln>
                <a:noFill/>
                <a:hlinkClick r:id="rId2"/>
              </a:rPr>
              <a:t>DEVap</a:t>
            </a:r>
            <a:endParaRPr lang="en-US" b="1" dirty="0">
              <a:ln w="18000">
                <a:solidFill>
                  <a:schemeClr val="accent2">
                    <a:satMod val="140000"/>
                  </a:schemeClr>
                </a:solidFill>
                <a:prstDash val="solid"/>
                <a:miter lim="800000"/>
              </a:ln>
              <a:noFill/>
            </a:endParaRPr>
          </a:p>
        </p:txBody>
      </p:sp>
      <p:sp>
        <p:nvSpPr>
          <p:cNvPr id="4" name="Rectangle 3"/>
          <p:cNvSpPr/>
          <p:nvPr/>
        </p:nvSpPr>
        <p:spPr>
          <a:xfrm>
            <a:off x="1073727" y="889844"/>
            <a:ext cx="7214394" cy="1754326"/>
          </a:xfrm>
          <a:prstGeom prst="rect">
            <a:avLst/>
          </a:prstGeom>
        </p:spPr>
        <p:txBody>
          <a:bodyPr wrap="square">
            <a:spAutoFit/>
          </a:bodyPr>
          <a:lstStyle/>
          <a:p>
            <a:pPr lvl="0" algn="r" rtl="1"/>
            <a:r>
              <a:rPr lang="ar-SA" dirty="0">
                <a:solidFill>
                  <a:prstClr val="black"/>
                </a:solidFill>
              </a:rPr>
              <a:t>سیستم تهویه مطبوع جدید با ترکیب سیستم خنک‌کننده‌ تبخیری و خشک‌کننده مایع، با  مصرف انرژی 50 تا 90 درصد کم‌تر، بدون آزاد کردن گازهای آلاینده،‌ هوایی خشک، خنک و واقعا مطبوع بیرون می‌دهد</a:t>
            </a:r>
            <a:r>
              <a:rPr lang="en-US" dirty="0">
                <a:solidFill>
                  <a:prstClr val="black"/>
                </a:solidFill>
              </a:rPr>
              <a:t>. </a:t>
            </a:r>
            <a:br>
              <a:rPr lang="en-US" dirty="0">
                <a:solidFill>
                  <a:prstClr val="black"/>
                </a:solidFill>
              </a:rPr>
            </a:br>
            <a:r>
              <a:rPr lang="ar-SA" dirty="0">
                <a:solidFill>
                  <a:prstClr val="black"/>
                </a:solidFill>
              </a:rPr>
              <a:t>وقتی صحبت از راحتی درون خانه باشد،‌ برای تحمل هوای داغ تابستان هیچ دستگاهی به پای تهویه مطبوع نمی‌رسد. اما از آن طرف هم وقتی صحبت هزینه‌های مصرف انرژی باشد، باز هیچ دستگاهی به پای تهویه مطبوع نمی‌رسد</a:t>
            </a:r>
            <a:r>
              <a:rPr lang="en-US" dirty="0">
                <a:solidFill>
                  <a:prstClr val="black"/>
                </a:solidFill>
              </a:rPr>
              <a:t>. </a:t>
            </a:r>
          </a:p>
        </p:txBody>
      </p:sp>
      <p:pic>
        <p:nvPicPr>
          <p:cNvPr id="5" name="Picture 4" descr="devap-90-percent-more-efficient-air-conditioning-3%281%29"/>
          <p:cNvPicPr/>
          <p:nvPr/>
        </p:nvPicPr>
        <p:blipFill>
          <a:blip r:embed="rId3">
            <a:extLst>
              <a:ext uri="{28A0092B-C50C-407E-A947-70E740481C1C}">
                <a14:useLocalDpi xmlns:a14="http://schemas.microsoft.com/office/drawing/2010/main" val="0"/>
              </a:ext>
            </a:extLst>
          </a:blip>
          <a:srcRect/>
          <a:stretch>
            <a:fillRect/>
          </a:stretch>
        </p:blipFill>
        <p:spPr bwMode="auto">
          <a:xfrm>
            <a:off x="2318724" y="2819400"/>
            <a:ext cx="4724400" cy="3019425"/>
          </a:xfrm>
          <a:prstGeom prst="rect">
            <a:avLst/>
          </a:prstGeom>
          <a:noFill/>
          <a:ln>
            <a:noFill/>
          </a:ln>
        </p:spPr>
      </p:pic>
    </p:spTree>
    <p:extLst>
      <p:ext uri="{BB962C8B-B14F-4D97-AF65-F5344CB8AC3E}">
        <p14:creationId xmlns:p14="http://schemas.microsoft.com/office/powerpoint/2010/main" val="390191273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2236" y="609600"/>
            <a:ext cx="8001000" cy="5909310"/>
          </a:xfrm>
          <a:prstGeom prst="rect">
            <a:avLst/>
          </a:prstGeom>
        </p:spPr>
        <p:txBody>
          <a:bodyPr wrap="square">
            <a:spAutoFit/>
          </a:bodyPr>
          <a:lstStyle/>
          <a:p>
            <a:pPr algn="r" rtl="1"/>
            <a:r>
              <a:rPr lang="en-US" dirty="0"/>
              <a:t> </a:t>
            </a:r>
          </a:p>
          <a:p>
            <a:pPr algn="r" rtl="1"/>
            <a:r>
              <a:rPr lang="ar-SA" dirty="0"/>
              <a:t>اما بر اساس خبری که پاپ‌ساینس در این باره منتشر کرده، یک موسسه انرژی‌های تجدیدپذیر سیستم تهویه مطبوع جدیدی را اختراع کرده که در مقایسه با بهترین سیستم‌های قبلی، ‌50 تا 90 درصد کم‌تر انرژی مصرف می‌کند. سیستم تهویه مطبوع تبخیری با خشک‌کنندگی تقویت شده یا به طور خلاصه</a:t>
            </a:r>
            <a:r>
              <a:rPr lang="en-US" dirty="0"/>
              <a:t> </a:t>
            </a:r>
            <a:r>
              <a:rPr lang="en-US" dirty="0" err="1"/>
              <a:t>DEVap</a:t>
            </a:r>
            <a:r>
              <a:rPr lang="en-US" dirty="0"/>
              <a:t> </a:t>
            </a:r>
            <a:r>
              <a:rPr lang="ar-SA" dirty="0"/>
              <a:t>توانسته خنک کنندگی تبخیری را با خشک‌کننده‌های مایع به طوری ترکیب نماید که پیش از این هرگز اتفاق نیافتاده بود</a:t>
            </a:r>
            <a:r>
              <a:rPr lang="en-US" dirty="0"/>
              <a:t>. </a:t>
            </a:r>
            <a:br>
              <a:rPr lang="en-US" dirty="0"/>
            </a:br>
            <a:r>
              <a:rPr lang="en-US" dirty="0"/>
              <a:t/>
            </a:r>
            <a:br>
              <a:rPr lang="en-US" dirty="0"/>
            </a:br>
            <a:r>
              <a:rPr lang="ar-SA" dirty="0"/>
              <a:t>به گفته مهندس مکانیک این موسسه، ‌اریک کزوبال،‌ هدف نهایی ایجاد انقلابی در سیستم‌های خنک‌کننده بوده است به طوری که در عین حال، کربن کم‌تری هم وارد هوا بشود. این سیستم در یک مرحله هوا را خنک و خشک می‌کند. با خنک‌کنندگی تبخیری، هوا را روی یک سطح مرطوب می‌دمد تا تبخیر را بهبود بخشد</a:t>
            </a:r>
            <a:r>
              <a:rPr lang="en-US" dirty="0"/>
              <a:t>. </a:t>
            </a:r>
            <a:br>
              <a:rPr lang="en-US" dirty="0"/>
            </a:br>
            <a:r>
              <a:rPr lang="en-US" dirty="0"/>
              <a:t/>
            </a:r>
            <a:br>
              <a:rPr lang="en-US" dirty="0"/>
            </a:br>
            <a:r>
              <a:rPr lang="ar-SA" dirty="0"/>
              <a:t>تا این‌جا هنوز اتفاق تازه‌ای نیفتاده است. اما در مرحله بعدی این دستگاه تفاوت خود را نشان می‌دهد، وقتی که هوا را به دو جریان تقسیم می‌کند که با یک غشای پلیمری از هم جدا می‌شوند</a:t>
            </a:r>
            <a:r>
              <a:rPr lang="en-US" dirty="0"/>
              <a:t>. </a:t>
            </a:r>
            <a:br>
              <a:rPr lang="en-US" dirty="0"/>
            </a:br>
            <a:r>
              <a:rPr lang="en-US" dirty="0"/>
              <a:t/>
            </a:r>
            <a:br>
              <a:rPr lang="en-US" dirty="0"/>
            </a:br>
            <a:r>
              <a:rPr lang="ar-SA" dirty="0"/>
              <a:t>آب از یک جریان هوایی عبور می‌کند و آن را مرطوب‌تر و خنک‌تر می‌سازد. هوای خنک‌تر غشا را خنک می‌کند و غشا هم جریان هوای سمت دیگر خود را خنک می‌کند،‌ بدون این که هیچ رطوبتی به آن بدهد. سیستم دیگری که حتی هوا را خشک‌تر می‌کند، باعث می‌شود که این سیستم در مناطق بسیار مرطوب هم قابل استفاده باشد. بدین ترتیب نیازی به استفاده از سیستم‌های تهویه مطبوعی که با مواد خنک‌کننده کار می‌کنند و بسیار پر مصرف هم هستند نخواهد بود</a:t>
            </a:r>
            <a:r>
              <a:rPr lang="en-US" dirty="0"/>
              <a:t>. </a:t>
            </a:r>
            <a:br>
              <a:rPr lang="en-US" dirty="0"/>
            </a:br>
            <a:endParaRPr lang="en-US" dirty="0"/>
          </a:p>
        </p:txBody>
      </p:sp>
    </p:spTree>
    <p:extLst>
      <p:ext uri="{BB962C8B-B14F-4D97-AF65-F5344CB8AC3E}">
        <p14:creationId xmlns:p14="http://schemas.microsoft.com/office/powerpoint/2010/main" val="390191273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762000"/>
            <a:ext cx="7772400" cy="2862322"/>
          </a:xfrm>
          <a:prstGeom prst="rect">
            <a:avLst/>
          </a:prstGeom>
        </p:spPr>
        <p:txBody>
          <a:bodyPr wrap="square">
            <a:spAutoFit/>
          </a:bodyPr>
          <a:lstStyle/>
          <a:p>
            <a:pPr algn="r" rtl="1"/>
            <a:r>
              <a:rPr lang="en-US" dirty="0" smtClean="0"/>
              <a:t/>
            </a:r>
            <a:br>
              <a:rPr lang="en-US" dirty="0" smtClean="0"/>
            </a:br>
            <a:r>
              <a:rPr lang="ar-SA" dirty="0" smtClean="0"/>
              <a:t>سیستم</a:t>
            </a:r>
            <a:r>
              <a:rPr lang="en-US" dirty="0" smtClean="0"/>
              <a:t> </a:t>
            </a:r>
            <a:r>
              <a:rPr lang="en-US" dirty="0" err="1" smtClean="0"/>
              <a:t>DEVap</a:t>
            </a:r>
            <a:r>
              <a:rPr lang="en-US" dirty="0" smtClean="0"/>
              <a:t> </a:t>
            </a:r>
            <a:r>
              <a:rPr lang="ar-SA" dirty="0" smtClean="0"/>
              <a:t>از یک خشک‌کننده مایع استفاده می‌کند، محلولی از کلراید لیتیوم یا کلراید کلسیم که 44 درصد حجم آن نمک است. اغلب مردم خشک‌کننده‌ها با به شکل بسته‌های کاغذی کوچک درون جعبه کفش یا کیف‌ها و لباس‌های نو می‌شناسند. غشای دیگری درون</a:t>
            </a:r>
            <a:r>
              <a:rPr lang="en-US" dirty="0" smtClean="0"/>
              <a:t> </a:t>
            </a:r>
            <a:r>
              <a:rPr lang="en-US" dirty="0" err="1" smtClean="0"/>
              <a:t>DEVap</a:t>
            </a:r>
            <a:r>
              <a:rPr lang="en-US" dirty="0" smtClean="0"/>
              <a:t> </a:t>
            </a:r>
            <a:r>
              <a:rPr lang="ar-SA" dirty="0" smtClean="0"/>
              <a:t>خشک‌کننده را از هوا جدا می‌کند و تنها اجازه می‌دهد که بخار آب از بین خلل و فرج میکرومتری آن عبور کند</a:t>
            </a:r>
            <a:r>
              <a:rPr lang="en-US" dirty="0" smtClean="0"/>
              <a:t>. </a:t>
            </a:r>
            <a:br>
              <a:rPr lang="en-US" dirty="0" smtClean="0"/>
            </a:br>
            <a:r>
              <a:rPr lang="en-US" dirty="0" smtClean="0"/>
              <a:t/>
            </a:r>
            <a:br>
              <a:rPr lang="en-US" dirty="0" smtClean="0"/>
            </a:br>
            <a:r>
              <a:rPr lang="ar-SA" dirty="0" smtClean="0"/>
              <a:t>بدین ترتیب،‌ خشک‌کننده رطوبت جریان هوا را می‌کشد و هوایی گرم و خشک به جا می‌گذارد. سپس در کانال دوم، آب تبخیر می‌شود تا جریان هوای دومی را خنک نماید که خود، جریان هوای اولی را که خشک شده بود، خنک خواهد کرد. نتیجه نهایی یک جریان هوای خشک و خنک خواهد بود</a:t>
            </a:r>
            <a:r>
              <a:rPr lang="en-US" dirty="0" smtClean="0"/>
              <a:t>. </a:t>
            </a:r>
            <a:br>
              <a:rPr lang="en-US" dirty="0" smtClean="0"/>
            </a:br>
            <a:endParaRPr lang="en-US" dirty="0"/>
          </a:p>
        </p:txBody>
      </p:sp>
      <p:sp>
        <p:nvSpPr>
          <p:cNvPr id="3" name="Rectangle 2"/>
          <p:cNvSpPr/>
          <p:nvPr/>
        </p:nvSpPr>
        <p:spPr>
          <a:xfrm>
            <a:off x="762000" y="3617395"/>
            <a:ext cx="7592291" cy="1477328"/>
          </a:xfrm>
          <a:prstGeom prst="rect">
            <a:avLst/>
          </a:prstGeom>
        </p:spPr>
        <p:txBody>
          <a:bodyPr wrap="square">
            <a:spAutoFit/>
          </a:bodyPr>
          <a:lstStyle/>
          <a:p>
            <a:pPr algn="r" rtl="1"/>
            <a:r>
              <a:rPr lang="en-US" dirty="0"/>
              <a:t/>
            </a:r>
            <a:br>
              <a:rPr lang="en-US" dirty="0"/>
            </a:br>
            <a:r>
              <a:rPr lang="ar-SA" dirty="0"/>
              <a:t>البته ایده ترکیب خشک‌کننده و خنک‌کننده تبخیری جدید نیست،‌ فقط تا به حال کسی نفهمیده بود چه طور یک سیستم کارامد و البته ارزان‌قیمت بسازد. این سیستم انرژی کمی مصرف می‌کند و هیچ نیازی به مواد سردکننده‌ای که</a:t>
            </a:r>
            <a:r>
              <a:rPr lang="en-US" dirty="0"/>
              <a:t> CFC </a:t>
            </a:r>
            <a:r>
              <a:rPr lang="ar-SA" dirty="0"/>
              <a:t>و</a:t>
            </a:r>
            <a:r>
              <a:rPr lang="en-US" dirty="0"/>
              <a:t> HCFC </a:t>
            </a:r>
            <a:r>
              <a:rPr lang="ar-SA" dirty="0"/>
              <a:t>آزاد می‌کنند، ندارد. بنابراین به نجات زمین از گرمایش هم کمک می‌کند</a:t>
            </a:r>
            <a:r>
              <a:rPr lang="en-US" dirty="0"/>
              <a:t>.</a:t>
            </a:r>
          </a:p>
        </p:txBody>
      </p:sp>
    </p:spTree>
    <p:extLst>
      <p:ext uri="{BB962C8B-B14F-4D97-AF65-F5344CB8AC3E}">
        <p14:creationId xmlns:p14="http://schemas.microsoft.com/office/powerpoint/2010/main" val="150192893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29400" y="-11484"/>
            <a:ext cx="2279791" cy="369332"/>
          </a:xfrm>
          <a:prstGeom prst="rect">
            <a:avLst/>
          </a:prstGeom>
        </p:spPr>
        <p:txBody>
          <a:bodyPr wrap="none">
            <a:spAutoFit/>
          </a:bodyPr>
          <a:lstStyle/>
          <a:p>
            <a:pPr rtl="1"/>
            <a:r>
              <a:rPr lang="ar-SA" b="1" dirty="0">
                <a:ln w="18000">
                  <a:solidFill>
                    <a:schemeClr val="accent2">
                      <a:satMod val="140000"/>
                    </a:schemeClr>
                  </a:solidFill>
                  <a:prstDash val="solid"/>
                  <a:miter lim="800000"/>
                </a:ln>
                <a:noFill/>
                <a:effectLst>
                  <a:outerShdw blurRad="25500" dist="23000" dir="7020000" algn="tl">
                    <a:srgbClr val="000000">
                      <a:alpha val="50000"/>
                    </a:srgbClr>
                  </a:outerShdw>
                </a:effectLst>
              </a:rPr>
              <a:t>پرده هوا </a:t>
            </a:r>
            <a:r>
              <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rPr>
              <a:t>Air Curtain</a:t>
            </a:r>
            <a:r>
              <a:rPr lang="ar-SA"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 name="Rectangle 2"/>
          <p:cNvSpPr/>
          <p:nvPr/>
        </p:nvSpPr>
        <p:spPr>
          <a:xfrm>
            <a:off x="838200" y="838200"/>
            <a:ext cx="7467600" cy="3139321"/>
          </a:xfrm>
          <a:prstGeom prst="rect">
            <a:avLst/>
          </a:prstGeom>
        </p:spPr>
        <p:txBody>
          <a:bodyPr wrap="square">
            <a:spAutoFit/>
          </a:bodyPr>
          <a:lstStyle/>
          <a:p>
            <a:pPr algn="r" rtl="1"/>
            <a:r>
              <a:rPr lang="ar-SA" dirty="0"/>
              <a:t>كاركرد اصلي پرده هوا </a:t>
            </a:r>
            <a:r>
              <a:rPr lang="en-US" b="1" dirty="0"/>
              <a:t>Air Curtain</a:t>
            </a:r>
            <a:r>
              <a:rPr lang="ar-SA" b="1" dirty="0"/>
              <a:t>   </a:t>
            </a:r>
            <a:r>
              <a:rPr lang="ar-SA" dirty="0"/>
              <a:t>در ايجاد</a:t>
            </a:r>
            <a:r>
              <a:rPr lang="ar-SA" b="1" dirty="0"/>
              <a:t> </a:t>
            </a:r>
            <a:r>
              <a:rPr lang="ar-SA" dirty="0"/>
              <a:t>پرده اي نامرئي از هواي فشرده در بالاي دربهاي ورودي ساختمانها ، مجتمع ها ، تاسيسات ، كارخانجات، سردخانه ها ، بيمارستانها و ... مي باشد تا ضمن ممانعت از ورود حشرات و گرد وغبار ، عاملي در جهت جلوگيري از به هدر رفتن انرﮊي ( به صورت حرارت يا برودت ) گردد. به طور كلي پرده هوا براي چهار منظور طراحي و اجرا مي گردد.</a:t>
            </a:r>
            <a:endParaRPr lang="en-US" dirty="0"/>
          </a:p>
          <a:p>
            <a:pPr algn="r" rtl="1"/>
            <a:r>
              <a:rPr lang="ar-SA" dirty="0"/>
              <a:t>1- جلوگيري از ورود گرد وغبار و خاك ، حشرات موذي، دود ، بوهاي نامطبوع ، گاز و بخار هر نوع آلودگي محيطي از محل درب ها كه به شكلي در روند توليد و حفظ شرايط كنترل شده آن ايجاد مزاحمت نمايد. اين موضوع بوي‍ﮊه براي درب هايي كه در طول زمان كاري ، مجبور به باز بودن مي باشند اهميت بيشتري پيدا مي كند و به اين ترتيب با نصب پرده هوا قادر خواهيم بود كه عملا در موارد غير ضروري درب هاي فيزيكي را حذف كنيم وتردد پرسنل و جابجايي كالا با سهولت بيشتري انجام شود.</a:t>
            </a:r>
            <a:endParaRPr lang="en-US" dirty="0"/>
          </a:p>
        </p:txBody>
      </p:sp>
      <p:sp>
        <p:nvSpPr>
          <p:cNvPr id="4" name="Rectangle 3"/>
          <p:cNvSpPr/>
          <p:nvPr/>
        </p:nvSpPr>
        <p:spPr>
          <a:xfrm>
            <a:off x="665018" y="3980214"/>
            <a:ext cx="7772400" cy="1477328"/>
          </a:xfrm>
          <a:prstGeom prst="rect">
            <a:avLst/>
          </a:prstGeom>
        </p:spPr>
        <p:txBody>
          <a:bodyPr wrap="square">
            <a:spAutoFit/>
          </a:bodyPr>
          <a:lstStyle/>
          <a:p>
            <a:pPr algn="r" rtl="1"/>
            <a:r>
              <a:rPr lang="ar-SA" dirty="0"/>
              <a:t>2- ايجاد يك پرده نامريي و جلوگيري كننده از تبادل حرارت بين دو محيط : نقش جداكننده پرده هوا مابين دو محيط سرد و گرم مزيت بسيار ارزشمندي در حفظ و كنترل اتلاف انرﮊي مي باشد. بوي‍ﮊه آنكه امروزه خنك و مطبوع نگاه داشتن هواي يك ساختمان ( كارخانه و اداره و ... ) در فصل گرم و همچنين گرم نگاه داشتن آن در فصل سرد با صرف هزينه بسيار گزافي صورت مي گيرد و پرده هوا قادر است با راندمان بسيار مطلوبي مانع اين اتلاف گردد. </a:t>
            </a:r>
            <a:endParaRPr lang="en-US" dirty="0"/>
          </a:p>
        </p:txBody>
      </p:sp>
    </p:spTree>
    <p:extLst>
      <p:ext uri="{BB962C8B-B14F-4D97-AF65-F5344CB8AC3E}">
        <p14:creationId xmlns:p14="http://schemas.microsoft.com/office/powerpoint/2010/main" val="150192893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3657600" y="620405"/>
            <a:ext cx="4724400"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600" b="0" i="0"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3- جلوگيري از ورود  بادهاي غالب فصلي به داخل سالن ها با وجود باز بودن درب ها،اين مزيت بخصوص در فصلهاي سرد سال كه با توجه سيستم تخليه هواي ساختمان فشار منفي وجود دارد امكان ممانعت از ورود باد قالب را به وجود مي آورد .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1600" b="0" i="0"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4-  كنترل انتشار بو و گرد و غبار و هر نوع آلودگي ديگر در كل فضاي باز سالن توليد از طريق ايزوله كردن قسمت آلوده كننده با پرده هوا .</a:t>
            </a:r>
            <a:endParaRPr kumimoji="0" lang="ar-SA" sz="3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145" name="Picture 1" descr="http://www.mitzvahengg.com/images/about2.gif"/>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4601248" y="3429000"/>
            <a:ext cx="3201363" cy="241935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abou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838200"/>
            <a:ext cx="284111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191273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descr="http://www.airvisiontech.com/images/air_curtain.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685800" y="838200"/>
            <a:ext cx="3886200" cy="54864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0" y="4229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smtClean="0">
              <a:ln>
                <a:noFill/>
              </a:ln>
              <a:solidFill>
                <a:srgbClr val="000000"/>
              </a:solidFill>
              <a:effectLst/>
              <a:latin typeface="Tahoma" pitchFamily="34" charset="0"/>
              <a:ea typeface="Times New Roman" pitchFamily="18"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Tahoma" pitchFamily="34" charset="0"/>
                <a:ea typeface="Times New Roman" pitchFamily="18" charset="0"/>
                <a:cs typeface="Tahoma" pitchFamily="34" charset="0"/>
              </a:rPr>
              <a:t/>
            </a:r>
            <a:br>
              <a:rPr kumimoji="0" lang="en-US" sz="900" b="0" i="0" u="none" strike="noStrike" cap="none" normalizeH="0" baseline="0" smtClean="0">
                <a:ln>
                  <a:noFill/>
                </a:ln>
                <a:solidFill>
                  <a:srgbClr val="000000"/>
                </a:solidFill>
                <a:effectLst/>
                <a:latin typeface="Tahoma" pitchFamily="34" charset="0"/>
                <a:ea typeface="Times New Roman" pitchFamily="18" charset="0"/>
                <a:cs typeface="Tahoma" pitchFamily="34" charset="0"/>
              </a:rPr>
            </a:br>
            <a:r>
              <a:rPr kumimoji="0" lang="en-US" sz="900" b="0" i="0" u="none" strike="noStrike" cap="none" normalizeH="0" baseline="0" smtClean="0">
                <a:ln>
                  <a:noFill/>
                </a:ln>
                <a:solidFill>
                  <a:srgbClr val="000000"/>
                </a:solidFill>
                <a:effectLst/>
                <a:latin typeface="Tahoma" pitchFamily="34" charset="0"/>
                <a:ea typeface="Times New Roman" pitchFamily="18" charset="0"/>
                <a:cs typeface="Tahoma" pitchFamily="34" charset="0"/>
              </a:rPr>
              <a:t/>
            </a:r>
            <a:br>
              <a:rPr kumimoji="0" lang="en-US" sz="900" b="0" i="0" u="none" strike="noStrike" cap="none" normalizeH="0" baseline="0" smtClean="0">
                <a:ln>
                  <a:noFill/>
                </a:ln>
                <a:solidFill>
                  <a:srgbClr val="000000"/>
                </a:solidFill>
                <a:effectLst/>
                <a:latin typeface="Tahoma" pitchFamily="34" charset="0"/>
                <a:ea typeface="Times New Roman" pitchFamily="18" charset="0"/>
                <a:cs typeface="Tahoma"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2"/>
          <p:cNvSpPr>
            <a:spLocks noChangeArrowheads="1"/>
          </p:cNvSpPr>
          <p:nvPr/>
        </p:nvSpPr>
        <p:spPr bwMode="auto">
          <a:xfrm>
            <a:off x="4572000" y="820579"/>
            <a:ext cx="3810000"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600" b="0" i="0"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دستگاه پرده هوا با نصب بر روي سر در لايه فشرده اي از جنس هوا به وجود مي آورد كه مانند پرده اي نامريي محيط داخل و خارج را از هم جدا مي سازد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1600" b="0" i="0"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در جهان امروز پرده هوا با توجه به كاركردهاي متنوع خود در صنعت به عنوان آخرين راه حل براي كنترل موارد اشاره شده پيشنهاد مي گردد</a:t>
            </a:r>
            <a:r>
              <a:rPr kumimoji="0" lang="en-US" sz="1600" b="0" i="0"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90191273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8193" name="Picture 1" descr="http://www.megahowto.com/wp-content/uploads/2010/01/House-ventilation2.gif"/>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03564" y="914400"/>
            <a:ext cx="4800600" cy="527736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5604164" y="878947"/>
            <a:ext cx="2777836"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حداقل هوای تازه مورد نیاز بر اساس</a:t>
            </a:r>
            <a:r>
              <a:rPr kumimoji="0" lang="en-US" sz="1400" b="0" i="0"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 ASHRAE 62-1989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 </a:t>
            </a:r>
            <a:r>
              <a:rPr kumimoji="0" lang="ar-SA" sz="1400" b="0" i="0"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دامنه کلی : 15 الی 60</a:t>
            </a:r>
            <a:r>
              <a:rPr kumimoji="0" lang="en-US" sz="1400" b="0" i="0"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 CFM </a:t>
            </a:r>
            <a:r>
              <a:rPr kumimoji="0" lang="ar-SA" sz="1400" b="0" i="0"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به ازای هر نفر</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 </a:t>
            </a:r>
            <a:r>
              <a:rPr kumimoji="0" lang="ar-SA" sz="1400" b="0" i="0"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رایج ترین دامنه کاربردی برای اغلب فضاها : 15 الی 20</a:t>
            </a:r>
            <a:r>
              <a:rPr kumimoji="0" lang="en-US" sz="1400" b="0" i="0"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  CFM </a:t>
            </a:r>
            <a:r>
              <a:rPr kumimoji="0" lang="ar-SA" sz="1400" b="0" i="0"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به ازای هر نفر</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 </a:t>
            </a:r>
            <a:r>
              <a:rPr kumimoji="0" lang="ar-SA" sz="1400" b="0" i="0"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اماکن آزاد برای مصرف دخانیات  : 60</a:t>
            </a:r>
            <a:r>
              <a:rPr kumimoji="0" lang="en-US" sz="1400" b="0" i="0"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 CFM </a:t>
            </a:r>
            <a:r>
              <a:rPr kumimoji="0" lang="ar-SA" sz="1400" b="0" i="0"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به ازای هر نفر</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90191273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9217" name="Picture 9" descr="Description: m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894" y="685800"/>
            <a:ext cx="4335905" cy="5334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3" name="Rectangle 3"/>
          <p:cNvSpPr>
            <a:spLocks noChangeArrowheads="1"/>
          </p:cNvSpPr>
          <p:nvPr/>
        </p:nvSpPr>
        <p:spPr bwMode="auto">
          <a:xfrm rot="10800000" flipV="1">
            <a:off x="4876800" y="914400"/>
            <a:ext cx="3505200"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 </a:t>
            </a:r>
            <a:r>
              <a:rPr kumimoji="0" lang="ar-SA" sz="1400" b="0" i="0"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حداقل هوای تازه برای توالت ها ( که منظور از هوای تازه در این مورد هوای مورد نیاز برای تخلیه مکانیکی است</a:t>
            </a:r>
            <a:r>
              <a:rPr kumimoji="0" lang="en-US" sz="1400" b="0" i="0"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50 CFM </a:t>
            </a:r>
            <a:r>
              <a:rPr kumimoji="0" lang="ar-SA" sz="1400" b="0" i="0"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به ازای هر توالت</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2 CFM </a:t>
            </a:r>
            <a:r>
              <a:rPr kumimoji="0" lang="ar-SA" sz="1400" b="0" i="0"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به هر فوت مربع</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 10 </a:t>
            </a:r>
            <a:r>
              <a:rPr kumimoji="0" lang="ar-SA" sz="1400" b="0" i="0"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بار در ساعت بر حسب حجم فضا</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 </a:t>
            </a:r>
            <a:r>
              <a:rPr kumimoji="0" lang="ar-SA" sz="1400" b="0" i="0"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حداقل هوای تازه برای اتاق ها و پست های برق</a:t>
            </a:r>
            <a:r>
              <a:rPr kumimoji="0" lang="en-US" sz="1400" b="0" i="0"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2 CFM </a:t>
            </a:r>
            <a:r>
              <a:rPr kumimoji="0" lang="ar-SA" sz="1400" b="0" i="0"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به ازای هر فوت مربع</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10 </a:t>
            </a:r>
            <a:r>
              <a:rPr kumimoji="0" lang="ar-SA" sz="1400" b="0" i="0"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بار در ساعت بر حسب حجم فضا</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5 CFM </a:t>
            </a:r>
            <a:r>
              <a:rPr kumimoji="0" lang="ar-SA" sz="1400" b="0" i="0"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به ازای هر کیلو ولت آمپر</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 </a:t>
            </a:r>
            <a:r>
              <a:rPr kumimoji="0" lang="ar-SA" sz="1400" b="0" i="0"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حداقل هوای تازه برای اتاق های تاسیسات مکانیکی</a:t>
            </a:r>
            <a:r>
              <a:rPr kumimoji="0" lang="en-US" sz="1400" b="0" i="0"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2 CFM </a:t>
            </a:r>
            <a:r>
              <a:rPr kumimoji="0" lang="ar-SA" sz="1400" b="0" i="0"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به ازای هر فوت مربع</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10 CFM </a:t>
            </a:r>
            <a:r>
              <a:rPr kumimoji="0" lang="ar-SA" sz="1400" b="0" i="0"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به ازای هر اسب بخار توان تجهیزات منصوبه</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8 CFM </a:t>
            </a:r>
            <a:r>
              <a:rPr kumimoji="0" lang="ar-SA" sz="1400" b="0" i="0"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به ازای هر</a:t>
            </a:r>
            <a:r>
              <a:rPr kumimoji="0" lang="en-US" sz="1400" b="0" i="0"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 BHP </a:t>
            </a:r>
            <a:r>
              <a:rPr kumimoji="0" lang="ar-SA" sz="1400" b="0" i="0"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ظرفیت دیگ برای هوای حاصل از احتراق</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90191273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086601" y="0"/>
            <a:ext cx="1629246" cy="523220"/>
          </a:xfrm>
          <a:prstGeom prst="rect">
            <a:avLst/>
          </a:prstGeom>
        </p:spPr>
        <p:txBody>
          <a:bodyPr wrap="square">
            <a:spAutoFit/>
          </a:bodyPr>
          <a:lstStyle/>
          <a:p>
            <a:pPr algn="r" rtl="1"/>
            <a:r>
              <a:rPr lang="ar-SA" sz="2800" b="1" i="1" dirty="0">
                <a:ln w="18000">
                  <a:solidFill>
                    <a:schemeClr val="accent2">
                      <a:satMod val="140000"/>
                    </a:schemeClr>
                  </a:solidFill>
                  <a:prstDash val="solid"/>
                  <a:miter lim="800000"/>
                </a:ln>
                <a:noFill/>
                <a:effectLst>
                  <a:outerShdw blurRad="25500" dist="23000" dir="7020000" algn="tl">
                    <a:srgbClr val="000000">
                      <a:alpha val="50000"/>
                    </a:srgbClr>
                  </a:outerShdw>
                </a:effectLst>
              </a:rPr>
              <a:t>چکیده :</a:t>
            </a:r>
            <a:endParaRPr lang="en-US"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025" name="Picture 1" descr="http://www.clearsphere.ie/clearsphere_images/products/HVAC-L.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080655" y="1143000"/>
            <a:ext cx="3279105" cy="3692236"/>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 name="Rectangle 5"/>
          <p:cNvSpPr/>
          <p:nvPr/>
        </p:nvSpPr>
        <p:spPr>
          <a:xfrm>
            <a:off x="4572000" y="1143000"/>
            <a:ext cx="3881280" cy="3693319"/>
          </a:xfrm>
          <a:prstGeom prst="rect">
            <a:avLst/>
          </a:prstGeom>
        </p:spPr>
        <p:txBody>
          <a:bodyPr wrap="square">
            <a:spAutoFit/>
          </a:bodyPr>
          <a:lstStyle/>
          <a:p>
            <a:pPr algn="r" rtl="1"/>
            <a:r>
              <a:rPr lang="ar-SA" dirty="0"/>
              <a:t>رشد روز افزون استفاده بی رویه منــــابع مختلف انـــرژی در این عصر حاضر یکی از معضلاتی است که جامعه بشـری بـه آن مبتلا اسـت . و با گـذشت زمان منـابع مختلف انـرژی از بین می رود بـرای کنترل بهـینه مصـرف انرژی امـروزه تدابیر مختلفی اندیشیده شده است ، که از آن جمله می توان به سـیستـم های کنـترل روشـنایی ، تهـویه مـطبوع ، کنترل تردد ، اعلام حریق و … اشاره نمود که هر کـدام به نوعی در جهـت کاهش انـرژی مـوثـر اسـت . در ایـن مـقالـه سعی شـده اسـت در خـصوص سیستم های موثر در کنترل  </a:t>
            </a:r>
            <a:r>
              <a:rPr lang="en-US" dirty="0"/>
              <a:t>HVAC</a:t>
            </a:r>
            <a:r>
              <a:rPr lang="ar-SA" dirty="0"/>
              <a:t> به چالش کشیده شود و طبق استاندارد </a:t>
            </a:r>
            <a:r>
              <a:rPr lang="en-US" dirty="0" err="1"/>
              <a:t>Ashrae</a:t>
            </a:r>
            <a:r>
              <a:rPr lang="en-US" dirty="0"/>
              <a:t> – </a:t>
            </a:r>
            <a:r>
              <a:rPr lang="fa-IR" dirty="0"/>
              <a:t>۱۳۵</a:t>
            </a:r>
            <a:r>
              <a:rPr lang="ar-SA" dirty="0"/>
              <a:t> مواردی عنوان گردد.</a:t>
            </a:r>
            <a:endParaRPr lang="en-US" dirty="0"/>
          </a:p>
        </p:txBody>
      </p:sp>
    </p:spTree>
    <p:extLst>
      <p:ext uri="{BB962C8B-B14F-4D97-AF65-F5344CB8AC3E}">
        <p14:creationId xmlns:p14="http://schemas.microsoft.com/office/powerpoint/2010/main" val="61302604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19600" y="0"/>
            <a:ext cx="4666423" cy="400110"/>
          </a:xfrm>
          <a:prstGeom prst="rect">
            <a:avLst/>
          </a:prstGeom>
        </p:spPr>
        <p:txBody>
          <a:bodyPr wrap="square">
            <a:spAutoFit/>
          </a:bodyPr>
          <a:lstStyle/>
          <a:p>
            <a:pPr algn="r" rtl="1"/>
            <a:r>
              <a:rPr lang="ar-SA" sz="2000" b="1" dirty="0">
                <a:hlinkClick r:id="rId2"/>
              </a:rPr>
              <a:t>مبناي مقايسة سيستم هاي تهويه مطبوع</a:t>
            </a:r>
            <a:endParaRPr lang="en-US" sz="2000" b="1" dirty="0"/>
          </a:p>
        </p:txBody>
      </p:sp>
      <p:sp>
        <p:nvSpPr>
          <p:cNvPr id="3" name="Rectangle 2"/>
          <p:cNvSpPr/>
          <p:nvPr/>
        </p:nvSpPr>
        <p:spPr>
          <a:xfrm>
            <a:off x="685800" y="838200"/>
            <a:ext cx="7714422" cy="5078313"/>
          </a:xfrm>
          <a:prstGeom prst="rect">
            <a:avLst/>
          </a:prstGeom>
        </p:spPr>
        <p:txBody>
          <a:bodyPr wrap="square">
            <a:spAutoFit/>
          </a:bodyPr>
          <a:lstStyle/>
          <a:p>
            <a:pPr algn="r" rtl="1"/>
            <a:r>
              <a:rPr lang="ar-SA" dirty="0"/>
              <a:t>هدف در صنعت تهوية مطبوع تأمين شرايط مطلوب آسايش در داخل ساختمان و يا تأمين شرايطي خاص در يک فضاي مورد نظر است. فضاي مورد نظر مي تواند ساختمان مسکوني، اداري، هتل، بيمارستان، داخل وسائل نقليه (هواپيما، اتومبيل، قطار و...) و نيز فضاهاي خاص توليدي مانند فضاهاي توليد تراشه هاي الکترونيکي، دارويي، بهداشتي و ... باشد. بنابراين به منظور تأمين شرايط مطلوب و مطبوع در هر يک از مکانهاي ياد شده، سيستم هاي مختلف و مخصوص آن مکان طراحي و اجرا مي شود. برخي از معيارهايي که مبناي مقايسة سيستم ها تهويه مطبوع را تشکيل مي دهند عبارتند از: </a:t>
            </a:r>
            <a:br>
              <a:rPr lang="ar-SA" dirty="0"/>
            </a:br>
            <a:r>
              <a:rPr lang="ar-SA" dirty="0"/>
              <a:t/>
            </a:r>
            <a:br>
              <a:rPr lang="ar-SA" dirty="0"/>
            </a:br>
            <a:r>
              <a:rPr lang="ar-SA" dirty="0"/>
              <a:t>1)چگونگي تأمين شرايط آسايش و يا شرايط خاصّ مورد نظر</a:t>
            </a:r>
            <a:br>
              <a:rPr lang="ar-SA" dirty="0"/>
            </a:br>
            <a:r>
              <a:rPr lang="ar-SA" dirty="0" smtClean="0"/>
              <a:t>2)چگونگي </a:t>
            </a:r>
            <a:r>
              <a:rPr lang="ar-SA" dirty="0"/>
              <a:t>کارکرد سيستم</a:t>
            </a:r>
            <a:br>
              <a:rPr lang="ar-SA" dirty="0"/>
            </a:br>
            <a:r>
              <a:rPr lang="ar-SA" dirty="0" smtClean="0"/>
              <a:t>3)ميزان </a:t>
            </a:r>
            <a:r>
              <a:rPr lang="ar-SA" dirty="0"/>
              <a:t>و درجة آسايش مورد نظر</a:t>
            </a:r>
            <a:br>
              <a:rPr lang="ar-SA" dirty="0"/>
            </a:br>
            <a:r>
              <a:rPr lang="ar-SA" dirty="0" smtClean="0"/>
              <a:t>4)ظرفيت </a:t>
            </a:r>
            <a:r>
              <a:rPr lang="ar-SA" dirty="0"/>
              <a:t>سيستم</a:t>
            </a:r>
            <a:br>
              <a:rPr lang="ar-SA" dirty="0"/>
            </a:br>
            <a:r>
              <a:rPr lang="ar-SA" dirty="0" smtClean="0"/>
              <a:t>5)وضعيت </a:t>
            </a:r>
            <a:r>
              <a:rPr lang="ar-SA" dirty="0"/>
              <a:t>جاگيري و اشغال فضا توسط سيستم</a:t>
            </a:r>
            <a:br>
              <a:rPr lang="ar-SA" dirty="0"/>
            </a:br>
            <a:r>
              <a:rPr lang="ar-SA" dirty="0" smtClean="0"/>
              <a:t>6)هزينه </a:t>
            </a:r>
            <a:r>
              <a:rPr lang="ar-SA" dirty="0"/>
              <a:t>هاي تهيه و نصب (هزينه هاي اوليه)</a:t>
            </a:r>
            <a:br>
              <a:rPr lang="ar-SA" dirty="0"/>
            </a:br>
            <a:r>
              <a:rPr lang="ar-SA" dirty="0" smtClean="0"/>
              <a:t>7)هزينه </a:t>
            </a:r>
            <a:r>
              <a:rPr lang="ar-SA" dirty="0"/>
              <a:t>هاي بهره برداري(</a:t>
            </a:r>
            <a:r>
              <a:rPr lang="en-US" dirty="0"/>
              <a:t>running cost</a:t>
            </a:r>
            <a:r>
              <a:rPr lang="ar-SA" dirty="0"/>
              <a:t> ) مانند هزينه هاي مصرف گازوئيل، آب، برق و ...</a:t>
            </a:r>
            <a:br>
              <a:rPr lang="ar-SA" dirty="0"/>
            </a:br>
            <a:r>
              <a:rPr lang="ar-SA" dirty="0" smtClean="0"/>
              <a:t>8</a:t>
            </a:r>
            <a:r>
              <a:rPr lang="ar-SA" dirty="0"/>
              <a:t>) قابل اتکا بودن سيستم </a:t>
            </a:r>
            <a:br>
              <a:rPr lang="ar-SA" dirty="0"/>
            </a:br>
            <a:r>
              <a:rPr lang="ar-SA" dirty="0" smtClean="0"/>
              <a:t>9</a:t>
            </a:r>
            <a:r>
              <a:rPr lang="ar-SA" dirty="0"/>
              <a:t>) قابل انعطاف بودن سيستم</a:t>
            </a:r>
            <a:br>
              <a:rPr lang="ar-SA" dirty="0"/>
            </a:br>
            <a:r>
              <a:rPr lang="ar-SA" dirty="0" smtClean="0"/>
              <a:t>10</a:t>
            </a:r>
            <a:r>
              <a:rPr lang="ar-SA" dirty="0"/>
              <a:t>) تعمير و نگهداري سيستم و هزينه هاي آن</a:t>
            </a:r>
            <a:br>
              <a:rPr lang="ar-SA" dirty="0"/>
            </a:br>
            <a:r>
              <a:rPr lang="ar-SA" dirty="0" smtClean="0"/>
              <a:t>11</a:t>
            </a:r>
            <a:r>
              <a:rPr lang="ar-SA" dirty="0"/>
              <a:t>) چگونگي وضعيت تملک و استفاده از فضاها</a:t>
            </a:r>
            <a:endParaRPr lang="en-US" dirty="0"/>
          </a:p>
        </p:txBody>
      </p:sp>
    </p:spTree>
    <p:extLst>
      <p:ext uri="{BB962C8B-B14F-4D97-AF65-F5344CB8AC3E}">
        <p14:creationId xmlns:p14="http://schemas.microsoft.com/office/powerpoint/2010/main" val="390191273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609601"/>
            <a:ext cx="7543800" cy="5355312"/>
          </a:xfrm>
          <a:prstGeom prst="rect">
            <a:avLst/>
          </a:prstGeom>
        </p:spPr>
        <p:txBody>
          <a:bodyPr wrap="square">
            <a:spAutoFit/>
          </a:bodyPr>
          <a:lstStyle/>
          <a:p>
            <a:pPr algn="r" rtl="1"/>
            <a:r>
              <a:rPr lang="ar-SA" dirty="0"/>
              <a:t/>
            </a:r>
            <a:br>
              <a:rPr lang="ar-SA" dirty="0"/>
            </a:br>
            <a:r>
              <a:rPr lang="ar-SA" dirty="0"/>
              <a:t>لذا قبل از هر اقدامي لازم است که اطلاعات جامعي از ميزان بودجه، درجة آسايش مورد نظر، امکانات گسترشي آتي و ... در اختيار داشت.</a:t>
            </a:r>
            <a:br>
              <a:rPr lang="ar-SA" dirty="0"/>
            </a:br>
            <a:r>
              <a:rPr lang="ar-SA" dirty="0"/>
              <a:t/>
            </a:r>
            <a:br>
              <a:rPr lang="ar-SA" dirty="0"/>
            </a:br>
            <a:r>
              <a:rPr lang="ar-SA" dirty="0"/>
              <a:t>عواملي که در تعيين يک سيستم بخصوصي مؤثرند عبارتند از :</a:t>
            </a:r>
            <a:br>
              <a:rPr lang="ar-SA" dirty="0"/>
            </a:br>
            <a:r>
              <a:rPr lang="ar-SA" dirty="0"/>
              <a:t/>
            </a:r>
            <a:br>
              <a:rPr lang="ar-SA" dirty="0"/>
            </a:br>
            <a:r>
              <a:rPr lang="ar-SA" dirty="0"/>
              <a:t>1) ميزان بار برودتي و بار گرمايشي</a:t>
            </a:r>
            <a:br>
              <a:rPr lang="ar-SA" dirty="0"/>
            </a:br>
            <a:r>
              <a:rPr lang="ar-SA" dirty="0"/>
              <a:t/>
            </a:r>
            <a:br>
              <a:rPr lang="ar-SA" dirty="0"/>
            </a:br>
            <a:r>
              <a:rPr lang="ar-SA" dirty="0"/>
              <a:t>2) منطقه بندي </a:t>
            </a:r>
            <a:br>
              <a:rPr lang="ar-SA" dirty="0"/>
            </a:br>
            <a:r>
              <a:rPr lang="ar-SA" dirty="0"/>
              <a:t/>
            </a:r>
            <a:br>
              <a:rPr lang="ar-SA" dirty="0"/>
            </a:br>
            <a:r>
              <a:rPr lang="ar-SA" dirty="0"/>
              <a:t>3) معماري ساختمان</a:t>
            </a:r>
            <a:br>
              <a:rPr lang="ar-SA" dirty="0"/>
            </a:br>
            <a:r>
              <a:rPr lang="ar-SA" dirty="0"/>
              <a:t/>
            </a:r>
            <a:br>
              <a:rPr lang="ar-SA" dirty="0"/>
            </a:br>
            <a:r>
              <a:rPr lang="ar-SA" dirty="0"/>
              <a:t>4) عوامل محدود کنندة ديگر (صدا، کنترل رطوبت، کنترل فشار هوا مثلاً در هواپيما، ميزان مصرف انرژي و نوع آن، گسترش آتي)</a:t>
            </a:r>
            <a:br>
              <a:rPr lang="ar-SA" dirty="0"/>
            </a:br>
            <a:r>
              <a:rPr lang="ar-SA" dirty="0"/>
              <a:t/>
            </a:r>
            <a:br>
              <a:rPr lang="ar-SA" dirty="0"/>
            </a:br>
            <a:r>
              <a:rPr lang="ar-SA" dirty="0"/>
              <a:t>راحي سيستم هاي تهويه مطبوع داراي جنبه هاي مختلفي است كه بايد در نظر گرفته شود. و بعضاً در مورد يك پروژه خاص چندين گزينه براي انتخاب نهايي وجود دارد. براي طراحي چنين سيستم هايي بايد درك جامع و كاملي از تهويه مطبوع داشته باشيم . و در ادامه نياز هاي مشتري و موانعي را كه در طراحي وجود دارد را به خوبي بشناسيم.</a:t>
            </a:r>
            <a:endParaRPr lang="en-US" dirty="0"/>
          </a:p>
        </p:txBody>
      </p:sp>
    </p:spTree>
    <p:extLst>
      <p:ext uri="{BB962C8B-B14F-4D97-AF65-F5344CB8AC3E}">
        <p14:creationId xmlns:p14="http://schemas.microsoft.com/office/powerpoint/2010/main" val="413193718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1295400"/>
            <a:ext cx="7162800" cy="3693319"/>
          </a:xfrm>
          <a:prstGeom prst="rect">
            <a:avLst/>
          </a:prstGeom>
        </p:spPr>
        <p:txBody>
          <a:bodyPr wrap="square">
            <a:spAutoFit/>
          </a:bodyPr>
          <a:lstStyle/>
          <a:p>
            <a:pPr algn="r" rtl="1"/>
            <a:r>
              <a:rPr lang="ar-SA" dirty="0" smtClean="0"/>
              <a:t>در </a:t>
            </a:r>
            <a:r>
              <a:rPr lang="ar-SA" dirty="0"/>
              <a:t>آب و هواي سرد با استفاده از منبع حرارتي کمکي و ايجاد سيستم تهويه فشارمنفي هواي سالن به طور صحيح کنترل مي شود </a:t>
            </a:r>
            <a:r>
              <a:rPr lang="ar-SA" dirty="0" smtClean="0"/>
              <a:t>.</a:t>
            </a:r>
            <a:endParaRPr lang="fa-IR" dirty="0" smtClean="0"/>
          </a:p>
          <a:p>
            <a:pPr algn="r" rtl="1"/>
            <a:endParaRPr lang="fa-IR" dirty="0" smtClean="0"/>
          </a:p>
          <a:p>
            <a:pPr algn="r" rtl="1"/>
            <a:endParaRPr lang="en-US" dirty="0"/>
          </a:p>
          <a:p>
            <a:pPr algn="r" rtl="1"/>
            <a:r>
              <a:rPr lang="ar-SA" dirty="0"/>
              <a:t>سيستم تهويه فشار منفي بايد 4/0 تا 6/0 فوت مکعب هوا را در هر دقيقه به ازاي هر کيلوگرم وزن بدن پرندگان جابجا کند اين ميزان هوا را مي توان با استفاده از يک هواکش با توان 10000 فوت مکعب در دقيقه به ازاي هر 460 متر مربع از فضاي سالن جابجا کرد اين سيستم بايک زمان سنج که به ترموستات متصل است در هر 5 تا 10 دقيقه يکبار کنترل مي شود حفظ فشار هوا در حد 05/0 تا 1/0 اتمسفر سبب مي شود تا هوا به خوبي جابجا شود .</a:t>
            </a:r>
            <a:endParaRPr lang="en-US" dirty="0"/>
          </a:p>
          <a:p>
            <a:pPr algn="r" rtl="1"/>
            <a:r>
              <a:rPr lang="ar-SA" dirty="0"/>
              <a:t>زماني که از سيستم تهويه فشار منفي استفاده مي شود هوا از طريق دريچه هايي که در قسمت هاي بالاي ديوارهاي جانبي سالن تعبيه شده است وارد مي شود براي ايجاد فشار صحيح در سالن لازم است وسعت دريچه هاي ورودي هوا با قدرت هواکش تطبيق داده شود به ازاي هر هواکش 36 اينچي تقريبا4/1 متر مربع فضاي ورودي هوا در نظر گرفته مي شود.</a:t>
            </a:r>
            <a:endParaRPr lang="en-US" dirty="0"/>
          </a:p>
        </p:txBody>
      </p:sp>
      <p:sp>
        <p:nvSpPr>
          <p:cNvPr id="3" name="Rectangle 2"/>
          <p:cNvSpPr/>
          <p:nvPr/>
        </p:nvSpPr>
        <p:spPr>
          <a:xfrm>
            <a:off x="1981200" y="43934"/>
            <a:ext cx="6856312" cy="461665"/>
          </a:xfrm>
          <a:prstGeom prst="rect">
            <a:avLst/>
          </a:prstGeom>
        </p:spPr>
        <p:txBody>
          <a:bodyPr wrap="square">
            <a:spAutoFit/>
          </a:bodyPr>
          <a:lstStyle/>
          <a:p>
            <a:pPr algn="r" rtl="1"/>
            <a:r>
              <a:rPr lang="ar-SA" sz="2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تهويه با فشار منفي در شرايط آب و هواي سرد</a:t>
            </a:r>
            <a:endParaRPr lang="en-US" sz="24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413193718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2782" y="762000"/>
            <a:ext cx="7620000" cy="5078313"/>
          </a:xfrm>
          <a:prstGeom prst="rect">
            <a:avLst/>
          </a:prstGeom>
        </p:spPr>
        <p:txBody>
          <a:bodyPr wrap="square">
            <a:spAutoFit/>
          </a:bodyPr>
          <a:lstStyle/>
          <a:p>
            <a:pPr algn="r" rtl="1"/>
            <a:r>
              <a:rPr lang="ar-SA" dirty="0"/>
              <a:t> </a:t>
            </a:r>
            <a:endParaRPr lang="en-US" dirty="0"/>
          </a:p>
          <a:p>
            <a:pPr algn="r" rtl="1"/>
            <a:r>
              <a:rPr lang="ar-SA" dirty="0" smtClean="0"/>
              <a:t>زماني </a:t>
            </a:r>
            <a:r>
              <a:rPr lang="ar-SA" dirty="0"/>
              <a:t>که دماي بيرون سالن برابر با دماي مورد نظر داخل سالن است مي توان از سيستم تهويه طبيعي براي جابجايي هوا در سالن هاي با سيستم باز استفاده کرد .</a:t>
            </a:r>
            <a:endParaRPr lang="en-US" dirty="0"/>
          </a:p>
          <a:p>
            <a:pPr algn="r" rtl="1"/>
            <a:r>
              <a:rPr lang="ar-SA" dirty="0"/>
              <a:t>در اين نوع سالن ها محور طولي سالن بايد در جهت شرقي – غربي باشد وهمچنين نور خورشيد کمتر به داخل آن بتابد.</a:t>
            </a:r>
            <a:endParaRPr lang="en-US" dirty="0"/>
          </a:p>
          <a:p>
            <a:pPr algn="r" rtl="1"/>
            <a:r>
              <a:rPr lang="ar-SA" dirty="0"/>
              <a:t>پرده ها بايد به قسمتهاي پاييني ديوار بسته شود و از قسمتهاي بالايي ديوار باز شود اين امر برخورد مستقيم باد بر روي سر جوجه ها را به حداقل مي رساند .</a:t>
            </a:r>
            <a:endParaRPr lang="en-US" dirty="0"/>
          </a:p>
          <a:p>
            <a:pPr algn="r" rtl="1"/>
            <a:r>
              <a:rPr lang="ar-SA" dirty="0"/>
              <a:t>پرده ها بايد از دوطرف باز شوند تا تهويه عرضي صورت گيرد اگر در منطقه باد ملايم مي وزد يا جهت باد تغيير مي کند پرده هاي دو طرف سالن بايد به ميزان يکسان باز شوند اگر باد به طور مستمر از يک سمت سالن مي وزد در آن سمتي که باد به سالن برخورد مي کند پرده هاي اين سمت بايد براي به حداقل رسيدن کوران باد کمتر باز شوند .</a:t>
            </a:r>
            <a:endParaRPr lang="en-US" dirty="0"/>
          </a:p>
          <a:p>
            <a:pPr algn="r" rtl="1"/>
            <a:r>
              <a:rPr lang="ar-SA" dirty="0"/>
              <a:t>براي به حداقل رساندن اثرات منفي هواي گرم چندنکته را بايد در نظر داشت :</a:t>
            </a:r>
            <a:endParaRPr lang="en-US" dirty="0"/>
          </a:p>
          <a:p>
            <a:pPr algn="r" rtl="1"/>
            <a:r>
              <a:rPr lang="ar-SA" dirty="0"/>
              <a:t>تراکم پرنده در سالن را کاهش دهيد .</a:t>
            </a:r>
            <a:endParaRPr lang="en-US" dirty="0"/>
          </a:p>
          <a:p>
            <a:pPr algn="r" rtl="1"/>
            <a:r>
              <a:rPr lang="ar-SA" dirty="0"/>
              <a:t>سقف سالن را عايق بندي يا خنک نماييد تا از گرم شده سالن به خاطر تابش نور خورشيد جلوگيري شود .</a:t>
            </a:r>
            <a:endParaRPr lang="en-US" dirty="0"/>
          </a:p>
          <a:p>
            <a:pPr algn="r" rtl="1"/>
            <a:r>
              <a:rPr lang="ar-SA" dirty="0"/>
              <a:t>تعداد و قدرت هواکش هاي سالن را افزايش دهيد براي خارج سازي هواي گرم وايجاد جريان هوا هواکش ها را در محل مناسبي از سالن تعبيه نماييد .</a:t>
            </a:r>
            <a:endParaRPr lang="en-US" dirty="0"/>
          </a:p>
          <a:p>
            <a:pPr algn="r" rtl="1"/>
            <a:r>
              <a:rPr lang="ar-SA" dirty="0"/>
              <a:t>از سيستم تهويه تونلي و آب پاش استفاده نماييد .</a:t>
            </a:r>
            <a:endParaRPr lang="en-US" dirty="0"/>
          </a:p>
        </p:txBody>
      </p:sp>
      <p:sp>
        <p:nvSpPr>
          <p:cNvPr id="3" name="Rectangle 2"/>
          <p:cNvSpPr/>
          <p:nvPr/>
        </p:nvSpPr>
        <p:spPr>
          <a:xfrm>
            <a:off x="6248400" y="43934"/>
            <a:ext cx="2575776" cy="523220"/>
          </a:xfrm>
          <a:prstGeom prst="rect">
            <a:avLst/>
          </a:prstGeom>
        </p:spPr>
        <p:txBody>
          <a:bodyPr wrap="square">
            <a:spAutoFit/>
          </a:bodyPr>
          <a:lstStyle/>
          <a:p>
            <a:pPr algn="r" rtl="1"/>
            <a:r>
              <a:rPr lang="ar-SA" sz="28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تهويه طبيعي </a:t>
            </a:r>
            <a:endParaRPr lang="en-US"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413193718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0" y="0"/>
            <a:ext cx="2695372" cy="523220"/>
          </a:xfrm>
          <a:prstGeom prst="rect">
            <a:avLst/>
          </a:prstGeom>
        </p:spPr>
        <p:txBody>
          <a:bodyPr wrap="square">
            <a:spAutoFit/>
          </a:bodyPr>
          <a:lstStyle/>
          <a:p>
            <a:pPr algn="r" rtl="1"/>
            <a:r>
              <a:rPr lang="ar-SA"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تهويه تونلي</a:t>
            </a:r>
            <a:endParaRPr lang="en-US"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 name="Rectangle 2"/>
          <p:cNvSpPr/>
          <p:nvPr/>
        </p:nvSpPr>
        <p:spPr>
          <a:xfrm>
            <a:off x="1447800" y="914400"/>
            <a:ext cx="6539344" cy="4801314"/>
          </a:xfrm>
          <a:prstGeom prst="rect">
            <a:avLst/>
          </a:prstGeom>
        </p:spPr>
        <p:txBody>
          <a:bodyPr wrap="square">
            <a:spAutoFit/>
          </a:bodyPr>
          <a:lstStyle/>
          <a:p>
            <a:pPr algn="r" rtl="1"/>
            <a:r>
              <a:rPr lang="ar-SA" dirty="0"/>
              <a:t>سيستم تونلي در آب و هواي گرم استفاده مي شود در اين سيستم هواکش هاي مکنده در يک طرف و دريچه هاي ورودي هوا در طرف انتهايي ديگر قرار مي گيرد هواي ورودي در طول سالن حرکت مي کند و پس از طي طول سالن گرما و آلودگي ها را همراه خود خارج مي سازد و پرندگان را با جريان باد خنک مي کند .</a:t>
            </a:r>
            <a:endParaRPr lang="en-US" dirty="0"/>
          </a:p>
          <a:p>
            <a:pPr algn="r" rtl="1"/>
            <a:r>
              <a:rPr lang="ar-SA" dirty="0"/>
              <a:t>در هواي گرم و خشک در سالنهاي با سيستم تهويه تونلي مي توان از بخار آب خنک که با استفاده از مه پاش يا سيستم پد توليد مي شود محيطي آرام و راحت براي جوجه ها فراهم نمود .</a:t>
            </a:r>
            <a:endParaRPr lang="en-US" dirty="0"/>
          </a:p>
          <a:p>
            <a:pPr algn="r" rtl="1"/>
            <a:r>
              <a:rPr lang="ar-SA" dirty="0"/>
              <a:t>هدف از بکارگيري سيستم تونلي حفظ دما در سطح کمتر از 30 درجه سانتيگراد از طريق حرکت جريان هوا بروي سر جوجه ها با سرعت 122 متر در دقيقه مي باشد اين جريان هوا سبب خنک نمودن دما به ميزان 5 تا 7 در جه سانتي گراد در سطح جوجه ها مي شود .</a:t>
            </a:r>
            <a:endParaRPr lang="en-US" dirty="0"/>
          </a:p>
          <a:p>
            <a:pPr algn="r" rtl="1"/>
            <a:r>
              <a:rPr lang="ar-SA" dirty="0"/>
              <a:t>از تقسيم حاصل ضرب مساحت بخش عرضي سالن و سرعت جابجايي هوا بر قدرت هر هواکش تعداد هواکش مورد نياز براي ايجاد جريان مطلوب هوا در سالن به دست مي آيد براي مثال سالني با 40 فوت عرض و 10 فوت ارتفاع و جريان هوايي برابر با 400 فوت در دقيقه اگر قدرت معمول يک هواکش را 20000 فوت مکعب در دقيقه در نظر بگيريم :</a:t>
            </a:r>
            <a:endParaRPr lang="en-US" dirty="0"/>
          </a:p>
          <a:p>
            <a:pPr algn="r" rtl="1"/>
            <a:r>
              <a:rPr lang="ar-SA" dirty="0"/>
              <a:t>8= 20000/( 400</a:t>
            </a:r>
            <a:r>
              <a:rPr lang="en-US" dirty="0"/>
              <a:t>X</a:t>
            </a:r>
            <a:r>
              <a:rPr lang="fa-IR" dirty="0"/>
              <a:t> 10</a:t>
            </a:r>
            <a:r>
              <a:rPr lang="en-US" dirty="0"/>
              <a:t>X</a:t>
            </a:r>
            <a:r>
              <a:rPr lang="fa-IR" dirty="0"/>
              <a:t> 40) ، تعداد 8 هواکش مورد نياز است .</a:t>
            </a:r>
            <a:endParaRPr lang="en-US" dirty="0"/>
          </a:p>
        </p:txBody>
      </p:sp>
    </p:spTree>
    <p:extLst>
      <p:ext uri="{BB962C8B-B14F-4D97-AF65-F5344CB8AC3E}">
        <p14:creationId xmlns:p14="http://schemas.microsoft.com/office/powerpoint/2010/main" val="413193718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3514504" y="-25566"/>
            <a:ext cx="5615641"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2400" b="1" i="0" u="none" strike="noStrike" normalizeH="0" baseline="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pitchFamily="34" charset="0"/>
                <a:ea typeface="Times New Roman" pitchFamily="18" charset="0"/>
                <a:cs typeface="Arial" pitchFamily="34" charset="0"/>
              </a:rPr>
              <a:t>چگونه یک سیستم </a:t>
            </a:r>
            <a:r>
              <a:rPr kumimoji="0" lang="fa-IR" sz="2400" b="1" i="0" u="none" strike="noStrike" normalizeH="0" baseline="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pitchFamily="34" charset="0"/>
                <a:ea typeface="Times New Roman" pitchFamily="18" charset="0"/>
                <a:cs typeface="Arial" pitchFamily="34" charset="0"/>
              </a:rPr>
              <a:t>تهويه مطبوع مركزي کار می کند؟</a:t>
            </a:r>
            <a:endParaRPr kumimoji="0" lang="en-US" sz="1200" b="1" i="0" u="none" strike="noStrike" normalizeH="0" baseline="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en-US" sz="3600" b="1" i="0" u="none" strike="noStrike" normalizeH="0" baseline="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pitchFamily="34" charset="0"/>
              <a:cs typeface="Arial" pitchFamily="34" charset="0"/>
            </a:endParaRPr>
          </a:p>
        </p:txBody>
      </p:sp>
      <p:pic>
        <p:nvPicPr>
          <p:cNvPr id="10241" name="Picture 10" descr="Description: centralaircondition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782" y="755505"/>
            <a:ext cx="3429000" cy="27432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0" y="2743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5"/>
          <p:cNvSpPr>
            <a:spLocks noChangeArrowheads="1"/>
          </p:cNvSpPr>
          <p:nvPr/>
        </p:nvSpPr>
        <p:spPr bwMode="auto">
          <a:xfrm>
            <a:off x="5257800" y="990097"/>
            <a:ext cx="2855224"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تهويه مطبوع مركزي به خنك نگهداشتن خانه شما كمك مي كند و سطح رطوبت را كاهش ميدهد. با انتقال گرما از هواي داخل خانه به خارج آن، هواي خنك و تهويه شده مجدداً وارد سيركولاسيون (دوران)‌ميگردد. كمپرسور موجود در واحد تهويه كننده هوا ،‌كه منبع نيروي آن برق است،‌ماده سرد كننده، يا محصول خنك كننده،‌را به جلو و عقب پمپ مي كند تا گرما و رطوبت را از محيط داخل خانه جمع شود. هواي گرم از داخل خانه بر روي كوئل خنك كننده اي دميده ميشود كه به كمپرسور متصل است، و آنگاه پمپ ميشود و به خانه شما برميگردد.</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1"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44" name="Picture 4" descr="http://www.goodmankish.com/gasfurnaces.jpg"/>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905000" y="3941074"/>
            <a:ext cx="2857500" cy="22574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6"/>
          <p:cNvSpPr>
            <a:spLocks noChangeArrowheads="1"/>
          </p:cNvSpPr>
          <p:nvPr/>
        </p:nvSpPr>
        <p:spPr bwMode="auto">
          <a:xfrm>
            <a:off x="0" y="27146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13193718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www.goodmankish.com/electricheatpomp.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65909" y="838200"/>
            <a:ext cx="3810000" cy="3048000"/>
          </a:xfrm>
          <a:prstGeom prst="rect">
            <a:avLst/>
          </a:prstGeom>
          <a:noFill/>
          <a:extLst>
            <a:ext uri="{909E8E84-426E-40DD-AFC4-6F175D3DCCD1}">
              <a14:hiddenFill xmlns:a14="http://schemas.microsoft.com/office/drawing/2010/main">
                <a:solidFill>
                  <a:srgbClr val="FFFFFF"/>
                </a:solidFill>
              </a14:hiddenFill>
            </a:ext>
          </a:extLst>
        </p:spPr>
      </p:pic>
      <p:pic>
        <p:nvPicPr>
          <p:cNvPr id="11265" name="Picture 1" descr="http://www.goodmankish.com/electricheatpomp2.jpg"/>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820016" y="3695700"/>
            <a:ext cx="3943350" cy="2667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p:cNvSpPr>
            <a:spLocks noChangeArrowheads="1"/>
          </p:cNvSpPr>
          <p:nvPr/>
        </p:nvSpPr>
        <p:spPr bwMode="auto">
          <a:xfrm>
            <a:off x="5712495" y="990600"/>
            <a:ext cx="2514600"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fa-IR"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كوره ها،‌همانند پمپ هاي حرارتي،‌خانه شما را در زمستان گرم نگه ميدارند و در تابستان به عنوان بخش مهمي از سيستم تهويه مطبوع عمل مي كنند. در يك كوره، گاز يا نفت در داخل يك مشعل ميسوزد و آنگاه حرارت حاصل از اين واكنش از طريق يك </a:t>
            </a: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heat exchanger</a:t>
            </a:r>
            <a:r>
              <a:rPr kumimoji="0" lang="fa-IR"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(مبدل حرارتي) عبور ميكند كه در آنجا به سيستم توزيع هوا منتقل ميشود. كانال كشي سراسر خانه، هواي تهويه شده را حمل و منتشر مي كند و لوله دودكش يا هواكش نيز محصولات فرعي،‌از قبيل دي اكسيد كربن و بخار آب را به خارج خانه هدايت مي كند.</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4"/>
          <p:cNvSpPr>
            <a:spLocks noChangeArrowheads="1"/>
          </p:cNvSpPr>
          <p:nvPr/>
        </p:nvSpPr>
        <p:spPr bwMode="auto">
          <a:xfrm>
            <a:off x="0" y="2743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5"/>
          <p:cNvSpPr>
            <a:spLocks noChangeArrowheads="1"/>
          </p:cNvSpPr>
          <p:nvPr/>
        </p:nvSpPr>
        <p:spPr bwMode="auto">
          <a:xfrm>
            <a:off x="0" y="5029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4"/>
          <p:cNvSpPr/>
          <p:nvPr/>
        </p:nvSpPr>
        <p:spPr>
          <a:xfrm>
            <a:off x="5029200" y="43934"/>
            <a:ext cx="3881191" cy="369332"/>
          </a:xfrm>
          <a:prstGeom prst="rect">
            <a:avLst/>
          </a:prstGeom>
        </p:spPr>
        <p:txBody>
          <a:bodyPr wrap="none">
            <a:spAutoFit/>
          </a:bodyPr>
          <a:lstStyle/>
          <a:p>
            <a:pPr lvl="0" algn="r" rtl="1" fontAlgn="base">
              <a:spcBef>
                <a:spcPct val="0"/>
              </a:spcBef>
              <a:spcAft>
                <a:spcPct val="0"/>
              </a:spcAft>
            </a:pPr>
            <a:r>
              <a:rPr kumimoji="0" lang="ar-SA" b="1" i="0" u="none" strike="noStrike" normalizeH="0" baseline="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pitchFamily="34" charset="0"/>
                <a:ea typeface="Times New Roman" pitchFamily="18" charset="0"/>
                <a:cs typeface="Arial" pitchFamily="34" charset="0"/>
              </a:rPr>
              <a:t>چگونه </a:t>
            </a:r>
            <a:r>
              <a:rPr kumimoji="0" lang="fa-IR" b="1" i="0" u="none" strike="noStrike" normalizeH="0" baseline="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pitchFamily="34" charset="0"/>
                <a:ea typeface="Times New Roman" pitchFamily="18" charset="0"/>
                <a:cs typeface="Arial" pitchFamily="34" charset="0"/>
              </a:rPr>
              <a:t>كوره  هوای گرم ( گازسوز ) کار می کند؟</a:t>
            </a:r>
            <a:endParaRPr kumimoji="0" lang="en-US" sz="1400" b="1" i="0" u="none" strike="noStrike" normalizeH="0" baseline="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pitchFamily="34" charset="0"/>
              <a:cs typeface="Arial" pitchFamily="34" charset="0"/>
            </a:endParaRPr>
          </a:p>
        </p:txBody>
      </p:sp>
    </p:spTree>
    <p:extLst>
      <p:ext uri="{BB962C8B-B14F-4D97-AF65-F5344CB8AC3E}">
        <p14:creationId xmlns:p14="http://schemas.microsoft.com/office/powerpoint/2010/main" val="413193718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10200" y="16225"/>
            <a:ext cx="3461204" cy="369332"/>
          </a:xfrm>
          <a:prstGeom prst="rect">
            <a:avLst/>
          </a:prstGeom>
        </p:spPr>
        <p:txBody>
          <a:bodyPr wrap="none">
            <a:spAutoFit/>
          </a:bodyPr>
          <a:lstStyle/>
          <a:p>
            <a:pPr rtl="1"/>
            <a:r>
              <a:rPr lang="ar-SA" b="1" dirty="0">
                <a:ln w="18000">
                  <a:solidFill>
                    <a:schemeClr val="accent2">
                      <a:satMod val="140000"/>
                    </a:schemeClr>
                  </a:solidFill>
                  <a:prstDash val="solid"/>
                  <a:miter lim="800000"/>
                </a:ln>
                <a:noFill/>
                <a:effectLst>
                  <a:outerShdw blurRad="25500" dist="23000" dir="7020000" algn="tl">
                    <a:srgbClr val="000000">
                      <a:alpha val="50000"/>
                    </a:srgbClr>
                  </a:outerShdw>
                </a:effectLst>
              </a:rPr>
              <a:t>چگونه </a:t>
            </a:r>
            <a:r>
              <a:rPr lang="fa-IR" b="1" dirty="0">
                <a:ln w="18000">
                  <a:solidFill>
                    <a:schemeClr val="accent2">
                      <a:satMod val="140000"/>
                    </a:schemeClr>
                  </a:solidFill>
                  <a:prstDash val="solid"/>
                  <a:miter lim="800000"/>
                </a:ln>
                <a:noFill/>
                <a:effectLst>
                  <a:outerShdw blurRad="25500" dist="23000" dir="7020000" algn="tl">
                    <a:srgbClr val="000000">
                      <a:alpha val="50000"/>
                    </a:srgbClr>
                  </a:outerShdw>
                </a:effectLst>
              </a:rPr>
              <a:t>پمپ هاي حرارتي برقي کار می کند؟</a:t>
            </a:r>
            <a:endPar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 name="Rectangle 2"/>
          <p:cNvSpPr/>
          <p:nvPr/>
        </p:nvSpPr>
        <p:spPr>
          <a:xfrm>
            <a:off x="5257800" y="838200"/>
            <a:ext cx="3075708" cy="4524315"/>
          </a:xfrm>
          <a:prstGeom prst="rect">
            <a:avLst/>
          </a:prstGeom>
        </p:spPr>
        <p:txBody>
          <a:bodyPr wrap="square">
            <a:spAutoFit/>
          </a:bodyPr>
          <a:lstStyle/>
          <a:p>
            <a:pPr algn="r" rtl="1"/>
            <a:r>
              <a:rPr lang="en-US" dirty="0"/>
              <a:t> </a:t>
            </a:r>
          </a:p>
          <a:p>
            <a:pPr algn="r" rtl="1"/>
            <a:r>
              <a:rPr lang="fa-IR" dirty="0"/>
              <a:t>پمپ هاي حرارتي (</a:t>
            </a:r>
            <a:r>
              <a:rPr lang="en-US" dirty="0"/>
              <a:t>heat pumps</a:t>
            </a:r>
            <a:r>
              <a:rPr lang="fa-IR" dirty="0"/>
              <a:t>) كه با برق كار مي كنند از طريق انتقال گرما بين دو مخزن،‌خواه براي گرم كردن و خواه براي خنك كردن خانه شما به كار ميروند. در ماههاي گرم سال پمپ حرارتي (</a:t>
            </a:r>
            <a:r>
              <a:rPr lang="en-US" dirty="0"/>
              <a:t>heat pump</a:t>
            </a:r>
            <a:r>
              <a:rPr lang="fa-IR" dirty="0"/>
              <a:t>) همچون يك دستگاه تهويه مطبوع عمل ميكند، گرما را از داخل خانه شما به خارج آن جابجا مي كند. در طول ماههاي زمستان، گرما از خارج منزل به داخل آن منتقل ميشود. حتي يك روز با دماي 32 درجه فارنهايت نيز كماكان می تواند گرماي كافي را حهت گرم كردن خانه از طريق پمپ حرارتي (</a:t>
            </a:r>
            <a:r>
              <a:rPr lang="en-US" dirty="0"/>
              <a:t>heat pump</a:t>
            </a:r>
            <a:r>
              <a:rPr lang="fa-IR" dirty="0"/>
              <a:t>) توليد كند.</a:t>
            </a:r>
            <a:endParaRPr lang="en-US" dirty="0"/>
          </a:p>
        </p:txBody>
      </p:sp>
      <p:pic>
        <p:nvPicPr>
          <p:cNvPr id="12290" name="Picture 2" descr="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990600"/>
            <a:ext cx="5029200" cy="5029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193718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67200" y="0"/>
            <a:ext cx="4490332" cy="369332"/>
          </a:xfrm>
          <a:prstGeom prst="rect">
            <a:avLst/>
          </a:prstGeom>
        </p:spPr>
        <p:txBody>
          <a:bodyPr wrap="none">
            <a:spAutoFit/>
          </a:bodyPr>
          <a:lstStyle/>
          <a:p>
            <a:pPr rtl="1"/>
            <a:r>
              <a:rPr lang="ar-SA" b="1" dirty="0">
                <a:ln w="18000">
                  <a:solidFill>
                    <a:schemeClr val="accent2">
                      <a:satMod val="140000"/>
                    </a:schemeClr>
                  </a:solidFill>
                  <a:prstDash val="solid"/>
                  <a:miter lim="800000"/>
                </a:ln>
                <a:noFill/>
                <a:effectLst>
                  <a:outerShdw blurRad="25500" dist="23000" dir="7020000" algn="tl">
                    <a:srgbClr val="000000">
                      <a:alpha val="50000"/>
                    </a:srgbClr>
                  </a:outerShdw>
                </a:effectLst>
              </a:rPr>
              <a:t>سیستم تهویه مطبوع مرکزی شاخص چگونه کار می کند؟</a:t>
            </a:r>
            <a:endPar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 name="Rectangle 2"/>
          <p:cNvSpPr/>
          <p:nvPr/>
        </p:nvSpPr>
        <p:spPr>
          <a:xfrm>
            <a:off x="3581400" y="397041"/>
            <a:ext cx="4572000" cy="646331"/>
          </a:xfrm>
          <a:prstGeom prst="rect">
            <a:avLst/>
          </a:prstGeom>
        </p:spPr>
        <p:txBody>
          <a:bodyPr>
            <a:spAutoFit/>
          </a:bodyPr>
          <a:lstStyle/>
          <a:p>
            <a:pPr algn="r" rtl="1"/>
            <a:r>
              <a:rPr lang="ar-S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r" rtl="1"/>
            <a:r>
              <a:rPr lang="fa-I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حقايق:</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Rectangle 3"/>
          <p:cNvSpPr/>
          <p:nvPr/>
        </p:nvSpPr>
        <p:spPr>
          <a:xfrm>
            <a:off x="1371600" y="1447800"/>
            <a:ext cx="6816436" cy="3693319"/>
          </a:xfrm>
          <a:prstGeom prst="rect">
            <a:avLst/>
          </a:prstGeom>
        </p:spPr>
        <p:txBody>
          <a:bodyPr wrap="square">
            <a:spAutoFit/>
          </a:bodyPr>
          <a:lstStyle/>
          <a:p>
            <a:pPr algn="r" rtl="1"/>
            <a:r>
              <a:rPr lang="en-US" dirty="0"/>
              <a:t/>
            </a:r>
            <a:br>
              <a:rPr lang="en-US" dirty="0"/>
            </a:br>
            <a:r>
              <a:rPr lang="en-US" dirty="0"/>
              <a:t>-</a:t>
            </a:r>
            <a:r>
              <a:rPr lang="fa-IR" dirty="0"/>
              <a:t>سيستم تهويه مطبوع مركزي شاخص، يك سيستم اسپليت (دو قسمتي) است كه داراي يك تهويه مطبوع خارج منزل، يا "واحد تكيه گاه كمپرسور"‌،‌و يك كوئل داخل منزل است كه معمولاً در بالاي كوره در خانه نصب ميگردد.</a:t>
            </a:r>
            <a:r>
              <a:rPr lang="en-US" dirty="0"/>
              <a:t/>
            </a:r>
            <a:br>
              <a:rPr lang="en-US" dirty="0"/>
            </a:br>
            <a:r>
              <a:rPr lang="en-US" dirty="0"/>
              <a:t>-</a:t>
            </a:r>
            <a:r>
              <a:rPr lang="fa-IR" dirty="0"/>
              <a:t>كمپرسور، ‌كه منبع نيروي آن برق است،‌ماده خنك كننده‌را از طريق سيستم، پمپ مي كند تا گرما و رطوبت را از محيط داخل خانه جمع نموده و آن را خارج نمايد.</a:t>
            </a:r>
            <a:r>
              <a:rPr lang="en-US" dirty="0"/>
              <a:t/>
            </a:r>
            <a:br>
              <a:rPr lang="en-US" dirty="0"/>
            </a:br>
            <a:r>
              <a:rPr lang="en-US" dirty="0"/>
              <a:t>- </a:t>
            </a:r>
            <a:r>
              <a:rPr lang="fa-IR" dirty="0"/>
              <a:t>وقتي هواي گرم از داخل خانه بر روي كوئل خنك كننده دميده ميشود گرما و رطوبت از خانه خارج ميگردد. گرماي موجود در هوا به كوئل منتقل ميشود و به اين ترتيب هوا را "خنك مي كند".</a:t>
            </a:r>
            <a:r>
              <a:rPr lang="en-US" dirty="0"/>
              <a:t/>
            </a:r>
            <a:br>
              <a:rPr lang="en-US" dirty="0"/>
            </a:br>
            <a:r>
              <a:rPr lang="en-US" dirty="0"/>
              <a:t>- </a:t>
            </a:r>
            <a:r>
              <a:rPr lang="fa-IR" dirty="0"/>
              <a:t>آنگاه گرمايي كه به كوئل منتقل شده است به خارج خانه "پمپ ميشود" ،‌ضمن آنكه هواي خنك شده به داخل خانه پمپ ميگردد و به حفظ دماي مطلوب داخل خانه كمك ميكند.</a:t>
            </a:r>
            <a:r>
              <a:rPr lang="en-US" dirty="0"/>
              <a:t/>
            </a:r>
            <a:br>
              <a:rPr lang="en-US" dirty="0"/>
            </a:br>
            <a:r>
              <a:rPr lang="en-US" dirty="0"/>
              <a:t>- </a:t>
            </a:r>
            <a:r>
              <a:rPr lang="fa-IR" dirty="0"/>
              <a:t>تهويه مطبوع مركزي را ميتوان از طريق يك واحد پكيج يا يك پمپ حرارتي </a:t>
            </a:r>
            <a:r>
              <a:rPr lang="fa-IR" dirty="0" smtClean="0"/>
              <a:t>(</a:t>
            </a:r>
          </a:p>
          <a:p>
            <a:pPr algn="r" rtl="1"/>
            <a:r>
              <a:rPr lang="en-US" dirty="0" smtClean="0"/>
              <a:t>heat </a:t>
            </a:r>
            <a:r>
              <a:rPr lang="en-US" dirty="0"/>
              <a:t>pump</a:t>
            </a:r>
            <a:r>
              <a:rPr lang="fa-IR" dirty="0"/>
              <a:t>) نيز تامين كرد.</a:t>
            </a:r>
            <a:endParaRPr lang="en-US" dirty="0"/>
          </a:p>
        </p:txBody>
      </p:sp>
    </p:spTree>
    <p:extLst>
      <p:ext uri="{BB962C8B-B14F-4D97-AF65-F5344CB8AC3E}">
        <p14:creationId xmlns:p14="http://schemas.microsoft.com/office/powerpoint/2010/main" val="413193718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914401"/>
            <a:ext cx="7010400" cy="3124200"/>
          </a:xfrm>
          <a:prstGeom prst="rect">
            <a:avLst/>
          </a:prstGeom>
        </p:spPr>
        <p:txBody>
          <a:bodyPr wrap="square">
            <a:spAutoFit/>
          </a:bodyPr>
          <a:lstStyle/>
          <a:p>
            <a:pPr algn="r" rtl="1"/>
            <a:r>
              <a:rPr lang="en-US" dirty="0"/>
              <a:t/>
            </a:r>
            <a:br>
              <a:rPr lang="en-US" dirty="0"/>
            </a:br>
            <a:r>
              <a:rPr lang="fa-IR" dirty="0"/>
              <a:t>راحتي در منزل در طول مدت شرايط هوايي گرم – تهويه مطبوع مركزي به خنك نگه داشتن خانه شما كمك ميكند و سطح رطوبت را كاهش ميدهد.</a:t>
            </a:r>
            <a:r>
              <a:rPr lang="en-US" dirty="0"/>
              <a:t/>
            </a:r>
            <a:br>
              <a:rPr lang="en-US" dirty="0"/>
            </a:br>
            <a:r>
              <a:rPr lang="en-US" dirty="0"/>
              <a:t>- </a:t>
            </a:r>
            <a:r>
              <a:rPr lang="fa-IR" dirty="0"/>
              <a:t>هواي تميزتر – از آنجا كه سيستم تهويه مطبوع مركزي، هوا را از طريق كانالهاي بازگشتي هوا از اتاق هاي مختلف خانه بيرون ميكشد، هوا از طريق يك فيلتر هوا كشيده ميشود كه ذرات موجود در هوا از قبيل گرد و غبار را خارج ميكند. فيلترهاي پيشرفته ميتوانند آلاينده هاي ميكروسكوپي را نيز خارج نمايند. آنگاه هواي تصفيه شده به كانال كشي منبع هوا راه پيدا ميكند و آن را مجدداً به اتاقها برميگرداند.</a:t>
            </a:r>
            <a:r>
              <a:rPr lang="en-US" dirty="0"/>
              <a:t/>
            </a:r>
            <a:br>
              <a:rPr lang="en-US" dirty="0"/>
            </a:br>
            <a:r>
              <a:rPr lang="en-US" dirty="0"/>
              <a:t>-</a:t>
            </a:r>
            <a:r>
              <a:rPr lang="fa-IR" dirty="0"/>
              <a:t>عمليات آرامتر:‌از آنجا كه واحد تكيه گاه كمپرسور در خارج از منزل قرار ميگيرد، ‌سطح سروصداي آن در داخل منزل، كه ناشي از عمليات آن ميباشد، خيلي كمتر از واحد تهويه مطبوع مستقل است.</a:t>
            </a:r>
            <a:endParaRPr lang="en-US" dirty="0"/>
          </a:p>
        </p:txBody>
      </p:sp>
      <p:sp>
        <p:nvSpPr>
          <p:cNvPr id="3" name="Rectangle 2"/>
          <p:cNvSpPr/>
          <p:nvPr/>
        </p:nvSpPr>
        <p:spPr>
          <a:xfrm>
            <a:off x="6615111" y="578638"/>
            <a:ext cx="1538289" cy="523220"/>
          </a:xfrm>
          <a:prstGeom prst="rect">
            <a:avLst/>
          </a:prstGeom>
        </p:spPr>
        <p:txBody>
          <a:bodyPr wrap="square">
            <a:spAutoFit/>
          </a:bodyPr>
          <a:lstStyle/>
          <a:p>
            <a:pPr algn="r"/>
            <a:r>
              <a:rPr lang="fa-IR"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مزايا:</a:t>
            </a:r>
            <a:endPar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3314" name="Picture 2" descr="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3810000"/>
            <a:ext cx="4419600" cy="232409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193718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8145" y="1066800"/>
            <a:ext cx="7543800" cy="5078313"/>
          </a:xfrm>
          <a:prstGeom prst="rect">
            <a:avLst/>
          </a:prstGeom>
        </p:spPr>
        <p:txBody>
          <a:bodyPr wrap="square">
            <a:spAutoFit/>
          </a:bodyPr>
          <a:lstStyle/>
          <a:p>
            <a:pPr algn="r" rtl="1"/>
            <a:r>
              <a:rPr lang="ar-SA" dirty="0" smtClean="0"/>
              <a:t>در ایـن مـقـاله به تشـریح سـیستم های کنترل  </a:t>
            </a:r>
            <a:r>
              <a:rPr lang="en-US" dirty="0" smtClean="0"/>
              <a:t>HVAC</a:t>
            </a:r>
            <a:r>
              <a:rPr lang="ar-SA" dirty="0" smtClean="0"/>
              <a:t> و بحث و بررسی خصوصیات و مولفه های سیستم های کنترل خودکار می پردازد . یک سیستم کنترل  </a:t>
            </a:r>
            <a:r>
              <a:rPr lang="en-US" dirty="0" smtClean="0"/>
              <a:t>HVAC</a:t>
            </a:r>
            <a:r>
              <a:rPr lang="ar-SA" dirty="0" smtClean="0"/>
              <a:t> که درست و دقیق طراحی شده باشد قادر است مزایای زیر را در اختیار قرار دهد :</a:t>
            </a:r>
            <a:endParaRPr lang="en-US" dirty="0" smtClean="0"/>
          </a:p>
          <a:p>
            <a:pPr lvl="0" algn="r" rtl="1"/>
            <a:r>
              <a:rPr lang="ar-SA" dirty="0" smtClean="0"/>
              <a:t>یک محیط آرامش بخش برای ساکنان</a:t>
            </a:r>
            <a:endParaRPr lang="en-US" dirty="0" smtClean="0"/>
          </a:p>
          <a:p>
            <a:pPr lvl="0" algn="r" rtl="1"/>
            <a:r>
              <a:rPr lang="ar-SA" dirty="0" smtClean="0"/>
              <a:t>بهینه سازی هزینه و مصرف انرژی</a:t>
            </a:r>
            <a:endParaRPr lang="en-US" dirty="0" smtClean="0"/>
          </a:p>
          <a:p>
            <a:pPr lvl="0" algn="r" rtl="1"/>
            <a:r>
              <a:rPr lang="ar-SA" dirty="0" smtClean="0"/>
              <a:t>بالا بردن بهره وری کارکنان</a:t>
            </a:r>
            <a:endParaRPr lang="en-US" dirty="0" smtClean="0"/>
          </a:p>
          <a:p>
            <a:pPr lvl="0" algn="r" rtl="1"/>
            <a:r>
              <a:rPr lang="ar-SA" dirty="0" smtClean="0"/>
              <a:t>کنترل دود در مواقع بروز حریق</a:t>
            </a:r>
            <a:endParaRPr lang="en-US" dirty="0" smtClean="0"/>
          </a:p>
          <a:p>
            <a:pPr lvl="0" algn="r" rtl="1"/>
            <a:r>
              <a:rPr lang="ar-SA" dirty="0" smtClean="0"/>
              <a:t>پشتیبانی از عملیات های کامپیوتر و دیگر تجهیزات مرتبط</a:t>
            </a:r>
            <a:endParaRPr lang="en-US" dirty="0" smtClean="0"/>
          </a:p>
          <a:p>
            <a:pPr algn="r" rtl="1"/>
            <a:r>
              <a:rPr lang="ar-SA" dirty="0" smtClean="0"/>
              <a:t>کنترل های اساس صحت عملکرد سیستم بوده و باید تا حد ممکن در ابتدای فرآیند طراحی ، مد نظر قرار گیرند . کنترل های خود کار که به درستی اعمال شده باشند ، می توانند :</a:t>
            </a:r>
            <a:endParaRPr lang="en-US" dirty="0" smtClean="0"/>
          </a:p>
          <a:p>
            <a:pPr lvl="0" algn="r" rtl="1"/>
            <a:r>
              <a:rPr lang="ar-SA" dirty="0" smtClean="0"/>
              <a:t>عملکرد سیستم</a:t>
            </a:r>
            <a:r>
              <a:rPr lang="en-US" dirty="0" smtClean="0"/>
              <a:t>  HVAC </a:t>
            </a:r>
            <a:r>
              <a:rPr lang="ar-SA" dirty="0" smtClean="0"/>
              <a:t>را بهینه کنند</a:t>
            </a:r>
            <a:r>
              <a:rPr lang="en-US" dirty="0" smtClean="0"/>
              <a:t> .</a:t>
            </a:r>
          </a:p>
          <a:p>
            <a:pPr lvl="0" algn="r" rtl="1"/>
            <a:r>
              <a:rPr lang="ar-SA" dirty="0" smtClean="0"/>
              <a:t>خروجی سیستم</a:t>
            </a:r>
            <a:r>
              <a:rPr lang="en-US" dirty="0" smtClean="0"/>
              <a:t>  HVAC </a:t>
            </a:r>
            <a:r>
              <a:rPr lang="ar-SA" dirty="0" smtClean="0"/>
              <a:t>را د ر واکنش به شرایط گوناگون فـضاهای سـرپوشـیده و باز تنظیم کند</a:t>
            </a:r>
            <a:r>
              <a:rPr lang="en-US" dirty="0" smtClean="0"/>
              <a:t>.</a:t>
            </a:r>
          </a:p>
          <a:p>
            <a:pPr lvl="0" algn="r" rtl="1"/>
            <a:r>
              <a:rPr lang="ar-SA" dirty="0" smtClean="0"/>
              <a:t>شرایط رفاه عمومی را در محیط های اداری حفظ نماید</a:t>
            </a:r>
            <a:r>
              <a:rPr lang="en-US" dirty="0" smtClean="0"/>
              <a:t> .</a:t>
            </a:r>
          </a:p>
          <a:p>
            <a:pPr lvl="0" algn="r" rtl="1"/>
            <a:r>
              <a:rPr lang="ar-SA" dirty="0" smtClean="0"/>
              <a:t>محدوده دقیق دما و رطوبت را در محوطه های تولید که در آنها ، رعایت این حدود به جهت کنترل محصول ضروری است فراهم سازند</a:t>
            </a:r>
            <a:r>
              <a:rPr lang="en-US" dirty="0" smtClean="0"/>
              <a:t> .</a:t>
            </a:r>
          </a:p>
          <a:p>
            <a:pPr lvl="0" algn="r" rtl="1"/>
            <a:r>
              <a:rPr lang="ar-SA" dirty="0" smtClean="0"/>
              <a:t>بـرای کاهـش میزان مصرف در فـضاهای خالی ، دما و فشار را به طور خودکار تنظیم کنند</a:t>
            </a:r>
            <a:r>
              <a:rPr lang="en-US" dirty="0" smtClean="0"/>
              <a:t>.</a:t>
            </a:r>
          </a:p>
          <a:p>
            <a:pPr lvl="0" algn="r" rtl="1"/>
            <a:r>
              <a:rPr lang="ar-SA" dirty="0" smtClean="0"/>
              <a:t>بـرای تـامـین شـرایط رفـاهـی و در عـین حـال مـحدود سـاختن مـصرف انـرژی ، گرمایش و سرمایش را تنظیم کنن</a:t>
            </a:r>
            <a:r>
              <a:rPr lang="fa-IR" dirty="0" smtClean="0"/>
              <a:t>د</a:t>
            </a:r>
            <a:endParaRPr lang="en-US" dirty="0"/>
          </a:p>
        </p:txBody>
      </p:sp>
      <p:sp>
        <p:nvSpPr>
          <p:cNvPr id="3" name="Rectangle 2"/>
          <p:cNvSpPr/>
          <p:nvPr/>
        </p:nvSpPr>
        <p:spPr>
          <a:xfrm>
            <a:off x="5198688" y="34635"/>
            <a:ext cx="3945311" cy="461665"/>
          </a:xfrm>
          <a:prstGeom prst="rect">
            <a:avLst/>
          </a:prstGeom>
        </p:spPr>
        <p:txBody>
          <a:bodyPr wrap="none">
            <a:spAutoFit/>
          </a:bodyPr>
          <a:lstStyle/>
          <a:p>
            <a:pPr rtl="1"/>
            <a:r>
              <a:rPr lang="ar-SA" sz="2400" b="1" i="1" dirty="0">
                <a:ln w="18000">
                  <a:solidFill>
                    <a:schemeClr val="accent2">
                      <a:satMod val="140000"/>
                    </a:schemeClr>
                  </a:solidFill>
                  <a:prstDash val="solid"/>
                  <a:miter lim="800000"/>
                </a:ln>
                <a:noFill/>
                <a:effectLst>
                  <a:outerShdw blurRad="25500" dist="23000" dir="7020000" algn="tl">
                    <a:srgbClr val="000000">
                      <a:alpha val="50000"/>
                    </a:srgbClr>
                  </a:outerShdw>
                </a:effectLst>
              </a:rPr>
              <a:t>گرمایش ، هوا رسانی ، تهویه مطبوع</a:t>
            </a:r>
            <a:endParaRPr lang="en-US" sz="24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390191273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1447800"/>
            <a:ext cx="6781800" cy="4247317"/>
          </a:xfrm>
          <a:prstGeom prst="rect">
            <a:avLst/>
          </a:prstGeom>
        </p:spPr>
        <p:txBody>
          <a:bodyPr wrap="square">
            <a:spAutoFit/>
          </a:bodyPr>
          <a:lstStyle/>
          <a:p>
            <a:pPr algn="r" rtl="1"/>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fa-I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حقايق</a:t>
            </a:r>
            <a:r>
              <a:rPr lang="en-US" dirty="0"/>
              <a:t/>
            </a:r>
            <a:br>
              <a:rPr lang="en-US" dirty="0"/>
            </a:br>
            <a:r>
              <a:rPr lang="en-US" dirty="0"/>
              <a:t>- </a:t>
            </a:r>
            <a:r>
              <a:rPr lang="fa-IR" dirty="0"/>
              <a:t>پمپ هاي حرارتي كه با برق كار مي كنند از طريق انتقال گرما بين دو مخزن،‌خواه براي گرم كردن و خواه براي خنك كردن خانه شما به كار ميروند. </a:t>
            </a:r>
            <a:r>
              <a:rPr lang="en-US" dirty="0"/>
              <a:t/>
            </a:r>
            <a:br>
              <a:rPr lang="en-US" dirty="0"/>
            </a:br>
            <a:r>
              <a:rPr lang="en-US" dirty="0"/>
              <a:t>- </a:t>
            </a:r>
            <a:r>
              <a:rPr lang="fa-IR" dirty="0"/>
              <a:t>در ماههاي گرم سال پمپ حرارتي (</a:t>
            </a:r>
            <a:r>
              <a:rPr lang="en-US" dirty="0"/>
              <a:t>heat pump</a:t>
            </a:r>
            <a:r>
              <a:rPr lang="fa-IR" dirty="0"/>
              <a:t>) همچون يك دستگاه تهويه مطبوع عمل ميكند، گرما را از داخل خانه شما به خارج آن جابجا مي كند. </a:t>
            </a:r>
            <a:r>
              <a:rPr lang="en-US" dirty="0"/>
              <a:t/>
            </a:r>
            <a:br>
              <a:rPr lang="en-US" dirty="0"/>
            </a:br>
            <a:r>
              <a:rPr lang="en-US" dirty="0"/>
              <a:t>- </a:t>
            </a:r>
            <a:r>
              <a:rPr lang="fa-IR" dirty="0"/>
              <a:t>در طول ماههاي سرد، گرما از خارج منزل به داخل آن منتقل ميشود. باوركردني نيست ولي حتي يك روز با دماي 32 درجه فارنهايت نيز كماكان قادر است گرماي كافي حهت گرم كردن خانه از طريق پمپ حرارتي (</a:t>
            </a:r>
            <a:r>
              <a:rPr lang="en-US" dirty="0"/>
              <a:t>heat pump</a:t>
            </a:r>
            <a:r>
              <a:rPr lang="fa-IR" dirty="0"/>
              <a:t>)  توليد كند.</a:t>
            </a:r>
            <a:r>
              <a:rPr lang="fa-IR" b="1" dirty="0"/>
              <a:t/>
            </a:r>
            <a:br>
              <a:rPr lang="fa-IR" b="1" dirty="0"/>
            </a:br>
            <a:r>
              <a:rPr lang="fa-I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مزايا:</a:t>
            </a:r>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dirty="0"/>
              <a:t>- </a:t>
            </a:r>
            <a:r>
              <a:rPr lang="fa-IR" dirty="0"/>
              <a:t>راحتي داخل منزل در طول سال با مقدار انرژي مقرون به صرفه براي هواي معتدل</a:t>
            </a:r>
            <a:r>
              <a:rPr lang="en-US" dirty="0"/>
              <a:t/>
            </a:r>
            <a:br>
              <a:rPr lang="en-US" dirty="0"/>
            </a:br>
            <a:r>
              <a:rPr lang="en-US" dirty="0"/>
              <a:t>–    </a:t>
            </a:r>
            <a:r>
              <a:rPr lang="fa-IR" dirty="0"/>
              <a:t>يك پمپ حرارتي (</a:t>
            </a:r>
            <a:r>
              <a:rPr lang="en-US" dirty="0"/>
              <a:t>heat pump</a:t>
            </a:r>
            <a:r>
              <a:rPr lang="fa-IR" dirty="0"/>
              <a:t>) مركزي به حفظ دماي مطلوب داخل منزل شما كمك ميكند و سطح رطوبت را در طول سال كاهش ميدهد. منازل واقع در مناطقي كه دماهاي آنها به شدت سرد است خواه ممكن است مستلزم گرماي مكمل باشند و خواه ممكن است با تركيبي از تهويه هوا/كوره بهتر عمل كنند</a:t>
            </a:r>
            <a:r>
              <a:rPr lang="ar-SA" dirty="0"/>
              <a:t/>
            </a:r>
            <a:br>
              <a:rPr lang="ar-SA" dirty="0"/>
            </a:br>
            <a:endParaRPr lang="en-US" dirty="0"/>
          </a:p>
        </p:txBody>
      </p:sp>
      <p:sp>
        <p:nvSpPr>
          <p:cNvPr id="3" name="Rectangle 2"/>
          <p:cNvSpPr/>
          <p:nvPr/>
        </p:nvSpPr>
        <p:spPr>
          <a:xfrm>
            <a:off x="4572000" y="-374211"/>
            <a:ext cx="4572000" cy="830997"/>
          </a:xfrm>
          <a:prstGeom prst="rect">
            <a:avLst/>
          </a:prstGeom>
        </p:spPr>
        <p:txBody>
          <a:bodyPr>
            <a:spAutoFit/>
          </a:bodyPr>
          <a:lstStyle/>
          <a:p>
            <a:pPr algn="r"/>
            <a:endParaRPr lang="en-US" sz="2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endParaRPr>
          </a:p>
          <a:p>
            <a:pPr algn="r" rtl="1"/>
            <a:r>
              <a:rPr lang="ar-SA" sz="2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چگونه پمپ های حرارتی کار می کند؟</a:t>
            </a:r>
            <a:endParaRPr lang="en-US" sz="24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390191273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19600" y="685800"/>
            <a:ext cx="3810000" cy="5416868"/>
          </a:xfrm>
          <a:prstGeom prst="rect">
            <a:avLst/>
          </a:prstGeom>
        </p:spPr>
        <p:txBody>
          <a:bodyPr wrap="square">
            <a:spAutoFit/>
          </a:bodyPr>
          <a:lstStyle/>
          <a:p>
            <a:pPr algn="r" rtl="1"/>
            <a:r>
              <a:rPr lang="en-US" dirty="0"/>
              <a:t> </a:t>
            </a:r>
          </a:p>
          <a:p>
            <a:pPr algn="r" rtl="1"/>
            <a:r>
              <a:rPr 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ar-SA"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r>
              <a:rPr lang="fa-IR"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هواي تميزتر – </a:t>
            </a:r>
            <a:r>
              <a:rPr lang="fa-IR" dirty="0"/>
              <a:t>از آنجا كه سيستم پمپ حرارتي (</a:t>
            </a:r>
            <a:r>
              <a:rPr lang="en-US" dirty="0"/>
              <a:t>heat pump</a:t>
            </a:r>
            <a:r>
              <a:rPr lang="fa-IR" dirty="0"/>
              <a:t>)، هوا را از طريق كانالهاي بازگشتي هوا از اتاق هاي مختلف خانه بيرون مي كشد، هوا از طريق يك فيلتر هوا كشيده ميشود كه ذرات موجود در هوا، از قبيل گرد و غبار، را خارج ميكند. فيلترهاي پيشرفته ميتوانند آلاينده هاي ميكروسكوپي را نيز خارج نمايند. آنگاه هواي تصفيه شده به كانال كشي منبع هوا راه پيدا ميكند و آن را مجدداً به اتاقها برميگرداند. وقتي دستگاه تهويه مطبوع كار مي كند،‌چرخه فوق دائماً تكرار ميشود، و به صورت مداوم هوا را در خانه شما فيلتره و تميز ميكند.</a:t>
            </a:r>
            <a:r>
              <a:rPr lang="en-US" dirty="0"/>
              <a:t/>
            </a:r>
            <a:br>
              <a:rPr lang="en-US" dirty="0"/>
            </a:br>
            <a:r>
              <a:rPr lang="en-US" dirty="0"/>
              <a:t> </a:t>
            </a:r>
            <a:r>
              <a:rPr lang="ar-SA"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r>
              <a:rPr lang="fa-IR"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عمليات آرامتر- </a:t>
            </a:r>
            <a:r>
              <a:rPr lang="fa-IR" dirty="0"/>
              <a:t>از آنجا كه واحد تكيه گاه كمپرسور يك سيستم پمپ حرارتي (</a:t>
            </a:r>
            <a:r>
              <a:rPr lang="en-US" dirty="0"/>
              <a:t>heat pump</a:t>
            </a:r>
            <a:r>
              <a:rPr lang="fa-IR" dirty="0"/>
              <a:t>) مركزي شاخص در خارج از منزل قرار ميگيرد، ‌سطح سروصداي داخل خانه كه ناشي از عمليات آن ميباشد خيلي كمتر از واحد تهويه هواي  مستقل است.</a:t>
            </a:r>
            <a:endParaRPr lang="en-US" dirty="0"/>
          </a:p>
        </p:txBody>
      </p:sp>
      <p:pic>
        <p:nvPicPr>
          <p:cNvPr id="14338" name="Picture 2" descr="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6072" y="1011912"/>
            <a:ext cx="3276601" cy="5029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580708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01436" y="914400"/>
            <a:ext cx="7239000" cy="4247317"/>
          </a:xfrm>
          <a:prstGeom prst="rect">
            <a:avLst/>
          </a:prstGeom>
        </p:spPr>
        <p:txBody>
          <a:bodyPr wrap="square">
            <a:spAutoFit/>
          </a:bodyPr>
          <a:lstStyle/>
          <a:p>
            <a:pPr algn="r" rtl="1"/>
            <a:r>
              <a:rPr lang="fa-I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حقايق:</a:t>
            </a:r>
          </a:p>
          <a:p>
            <a:pPr algn="r" rtl="1"/>
            <a:endParaRPr lang="fa-I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r" rtl="1"/>
            <a:r>
              <a:rPr lang="en-US" dirty="0"/>
              <a:t/>
            </a:r>
            <a:br>
              <a:rPr lang="en-US" dirty="0"/>
            </a:br>
            <a:r>
              <a:rPr lang="fa-IR" dirty="0"/>
              <a:t>عمل كوره اين است كه خانه را در طول زمستان گرم نگه دارد و يك نقش بسيار مهم نيز در عمليات سيستم تهويه هوا ايفا ميكند.</a:t>
            </a:r>
            <a:r>
              <a:rPr lang="en-US" dirty="0"/>
              <a:t/>
            </a:r>
            <a:br>
              <a:rPr lang="en-US" dirty="0"/>
            </a:br>
            <a:r>
              <a:rPr lang="fa-IR" dirty="0"/>
              <a:t>كوره ها از طريق سوزاندن گاز طبيعي در مشعل كوره،‌گرما توليد مي كنند. آنگاه گرماي حاصل از فرآيند مزبور از ميان مبدل حرارتي (</a:t>
            </a:r>
            <a:r>
              <a:rPr lang="en-US" dirty="0"/>
              <a:t>heat exchanger</a:t>
            </a:r>
            <a:r>
              <a:rPr lang="fa-IR" dirty="0"/>
              <a:t>) عبور ميكند. هوا از كانالهاي هواي بازگشتي خانه بر روي مبدل حرارتي (</a:t>
            </a:r>
            <a:r>
              <a:rPr lang="en-US" dirty="0"/>
              <a:t>heat exchanger</a:t>
            </a:r>
            <a:r>
              <a:rPr lang="fa-IR" dirty="0"/>
              <a:t>) دميده ميشود و به اين ترتيب هوا را گرم ميكند.</a:t>
            </a:r>
            <a:r>
              <a:rPr lang="en-US" dirty="0"/>
              <a:t/>
            </a:r>
            <a:br>
              <a:rPr lang="en-US" dirty="0"/>
            </a:br>
            <a:r>
              <a:rPr lang="en-US" dirty="0"/>
              <a:t> </a:t>
            </a:r>
            <a:r>
              <a:rPr lang="fa-IR" dirty="0"/>
              <a:t>آنگاه بلوور (</a:t>
            </a:r>
            <a:r>
              <a:rPr lang="en-US" dirty="0"/>
              <a:t>blower</a:t>
            </a:r>
            <a:r>
              <a:rPr lang="fa-IR" dirty="0"/>
              <a:t>) كوره، هواي گرم را به داخل كانالي ميدمد كه هواي گرم شده را در سراسر خانه حمل و منتشر ميكند. </a:t>
            </a:r>
            <a:r>
              <a:rPr lang="en-US" dirty="0"/>
              <a:t/>
            </a:r>
            <a:br>
              <a:rPr lang="en-US" dirty="0"/>
            </a:br>
            <a:r>
              <a:rPr lang="en-US" dirty="0"/>
              <a:t> </a:t>
            </a:r>
            <a:r>
              <a:rPr lang="fa-IR" dirty="0"/>
              <a:t>در طول ماه هاي گرم، بلوور (</a:t>
            </a:r>
            <a:r>
              <a:rPr lang="en-US" dirty="0"/>
              <a:t>blower</a:t>
            </a:r>
            <a:r>
              <a:rPr lang="fa-IR" dirty="0"/>
              <a:t>) داخل كوره به گردش هواي بازگشتي در سراسر خانه ادامه ميدهد – فقط همين موقع است كه هواي بازگشتي از طريق دميده شدن در بالاي بخش كوئل داخلي سيستم تهويه مطبوع اسپليت (دو قسمتي) خانه خنك ميشود. كوئل اواپراتور (تبخير كننده) به طور شاخص در پايين كوره نصب ميگردد.</a:t>
            </a:r>
            <a:endParaRPr lang="en-US" dirty="0"/>
          </a:p>
        </p:txBody>
      </p:sp>
      <p:sp>
        <p:nvSpPr>
          <p:cNvPr id="3" name="Rectangle 2"/>
          <p:cNvSpPr/>
          <p:nvPr/>
        </p:nvSpPr>
        <p:spPr>
          <a:xfrm>
            <a:off x="4038601" y="46703"/>
            <a:ext cx="5105400" cy="400110"/>
          </a:xfrm>
          <a:prstGeom prst="rect">
            <a:avLst/>
          </a:prstGeom>
        </p:spPr>
        <p:txBody>
          <a:bodyPr wrap="square">
            <a:spAutoFit/>
          </a:bodyPr>
          <a:lstStyle/>
          <a:p>
            <a:pPr algn="r" rtl="1"/>
            <a:r>
              <a:rPr lang="ar-SA" sz="2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چگونه کوره هوای گرم  کار می کند؟</a:t>
            </a:r>
            <a:endParaRPr lang="en-US" sz="2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203580708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199" y="609600"/>
            <a:ext cx="7391401" cy="5909310"/>
          </a:xfrm>
          <a:prstGeom prst="rect">
            <a:avLst/>
          </a:prstGeom>
        </p:spPr>
        <p:txBody>
          <a:bodyPr wrap="square">
            <a:spAutoFit/>
          </a:bodyPr>
          <a:lstStyle/>
          <a:p>
            <a:pPr algn="r" rtl="1"/>
            <a:r>
              <a:rPr lang="fa-IR" dirty="0" smtClean="0"/>
              <a:t>بهره </a:t>
            </a:r>
            <a:r>
              <a:rPr lang="fa-IR" dirty="0"/>
              <a:t>وري انرژي – بهره وري يك كوره را ميتوان از طريق </a:t>
            </a:r>
            <a:r>
              <a:rPr lang="en-US" dirty="0"/>
              <a:t>AFUE </a:t>
            </a:r>
            <a:r>
              <a:rPr lang="fa-IR" dirty="0"/>
              <a:t>– بهره وري استفاده سالانه سوخت - تعيين كرد. حداقل سطح بهره وري براي كوره هايي كه در حال حاضر در ايالات متحده توليد ميشوند80% </a:t>
            </a:r>
            <a:r>
              <a:rPr lang="en-US" dirty="0"/>
              <a:t>AFUE</a:t>
            </a:r>
            <a:r>
              <a:rPr lang="fa-IR" dirty="0"/>
              <a:t> است. درجه بندي "80% </a:t>
            </a:r>
            <a:r>
              <a:rPr lang="en-US" dirty="0"/>
              <a:t>AFUE</a:t>
            </a:r>
            <a:r>
              <a:rPr lang="fa-IR" dirty="0"/>
              <a:t>" به اين معناست كه به ازاي هر دلاري كه شما صرف گرم كردن خانه خود مي كنيد </a:t>
            </a:r>
            <a:r>
              <a:rPr lang="ar-SA" dirty="0"/>
              <a:t>80</a:t>
            </a:r>
            <a:r>
              <a:rPr lang="fa-IR" dirty="0"/>
              <a:t> سنت آن واقعاً صرف ايجاد گرما ميگردد. در مقايسه با بسياري از كوره هاي 60% </a:t>
            </a:r>
            <a:r>
              <a:rPr lang="en-US" dirty="0"/>
              <a:t>AFUE</a:t>
            </a:r>
            <a:r>
              <a:rPr lang="fa-IR" dirty="0"/>
              <a:t> در منازل قديمي، كوره هاي 80% </a:t>
            </a:r>
            <a:r>
              <a:rPr lang="en-US" dirty="0"/>
              <a:t>AFUE</a:t>
            </a:r>
            <a:r>
              <a:rPr lang="fa-IR" dirty="0"/>
              <a:t> يك پيشرفت قابل توجه هستند. در هر حال، براي افزايش بهره وري انرژي،‌ ممكن است بخواهيد كوره 95% </a:t>
            </a:r>
            <a:r>
              <a:rPr lang="en-US" dirty="0"/>
              <a:t>AFUE</a:t>
            </a:r>
            <a:r>
              <a:rPr lang="fa-IR" dirty="0"/>
              <a:t> ، از قبيل خط كوره هاي 95% </a:t>
            </a:r>
            <a:r>
              <a:rPr lang="en-US" dirty="0"/>
              <a:t>AFUE</a:t>
            </a:r>
            <a:r>
              <a:rPr lang="fa-IR" dirty="0"/>
              <a:t> گودمن را مد نظر قرار دهيد.</a:t>
            </a:r>
            <a:endParaRPr lang="en-US" dirty="0"/>
          </a:p>
          <a:p>
            <a:pPr algn="r" rtl="1"/>
            <a:r>
              <a:rPr lang="fa-IR" dirty="0"/>
              <a:t>هواي تميزتر – از آنجا كه سيستم </a:t>
            </a:r>
            <a:r>
              <a:rPr lang="en-US" dirty="0"/>
              <a:t>HVAC</a:t>
            </a:r>
            <a:r>
              <a:rPr lang="fa-IR" dirty="0"/>
              <a:t> شما هوا را از طريق كانالهاي بازگشتي هوا از اتاق هاي مختلف خانه بيرون ميكشد، هوا از طريق يك فيلتر هوا كشيده ميشود كه ذرات موجود در هوا از قبيل گرد و غبار را خارج ميكند. فيلترهاي پيشرفته ميتوانند آلاينده هاي ميكروسكوپي را نيز خارج نمايند. آنگاه هواي تصفيه شده به كانال كشي منبع هوا راه پيدا ميكند و آن را مجدداً به اتاقها برميگرداند. وقتي سيستم </a:t>
            </a:r>
            <a:r>
              <a:rPr lang="en-US" dirty="0"/>
              <a:t>HVAC</a:t>
            </a:r>
            <a:r>
              <a:rPr lang="fa-IR" dirty="0"/>
              <a:t> كار مي كند،‌ چرخه فوق دائماً تكرار ميشود، و به صورت مداوم هوا را در خانه شما فيلتره و تميز ميكند.</a:t>
            </a:r>
            <a:endParaRPr lang="en-US" dirty="0"/>
          </a:p>
          <a:p>
            <a:pPr algn="r" rtl="1"/>
            <a:r>
              <a:rPr lang="en-US" dirty="0"/>
              <a:t> </a:t>
            </a:r>
            <a:r>
              <a:rPr lang="ar-SA" dirty="0"/>
              <a:t>1.این</a:t>
            </a:r>
            <a:r>
              <a:rPr lang="fa-IR" dirty="0"/>
              <a:t> فرآيند تميز كننده با نصب كوره سرعت متغير بهبود پيدا می کند.كوره هاي سرعت متغير از بلوور (</a:t>
            </a:r>
            <a:r>
              <a:rPr lang="en-US" dirty="0"/>
              <a:t>blower</a:t>
            </a:r>
            <a:r>
              <a:rPr lang="fa-IR" dirty="0"/>
              <a:t>) هاي سرعت متغير استفاده مي كنند كه سرعت آنها قابل تغيير است. كوره هاي مذكور در سرعت پايين تر براي مدت طولاني تر كار مي كنند كه اين باعث ميشود آنها هواي داخل منزل را به دفعات بيشتري تصفيه كنند.</a:t>
            </a:r>
            <a:endParaRPr lang="en-US" dirty="0"/>
          </a:p>
          <a:p>
            <a:pPr algn="r" rtl="1"/>
            <a:r>
              <a:rPr lang="ar-SA" dirty="0"/>
              <a:t>2.      </a:t>
            </a:r>
            <a:r>
              <a:rPr lang="fa-IR" dirty="0"/>
              <a:t>و به ياد داشته باشيد – از آنجا كه كوره نقش مهمي در عمليات تهويه هوا ايفا ميكند، بلوور (</a:t>
            </a:r>
            <a:r>
              <a:rPr lang="en-US" dirty="0"/>
              <a:t>blower</a:t>
            </a:r>
            <a:r>
              <a:rPr lang="fa-IR" dirty="0"/>
              <a:t>) سرعت متغير آن به حفظ دماي ثابت داخل خانه و بهبود كيفيت هوا در طول سال كمك ميكند.</a:t>
            </a:r>
            <a:endParaRPr lang="en-US" dirty="0"/>
          </a:p>
          <a:p>
            <a:pPr algn="r" rtl="1"/>
            <a:r>
              <a:rPr lang="en-US" dirty="0"/>
              <a:t> </a:t>
            </a:r>
          </a:p>
        </p:txBody>
      </p:sp>
      <p:sp>
        <p:nvSpPr>
          <p:cNvPr id="3" name="Rectangle 2"/>
          <p:cNvSpPr/>
          <p:nvPr/>
        </p:nvSpPr>
        <p:spPr>
          <a:xfrm>
            <a:off x="4537364" y="0"/>
            <a:ext cx="4572000" cy="646331"/>
          </a:xfrm>
          <a:prstGeom prst="rect">
            <a:avLst/>
          </a:prstGeom>
        </p:spPr>
        <p:txBody>
          <a:bodyPr>
            <a:spAutoFit/>
          </a:bodyPr>
          <a:lstStyle/>
          <a:p>
            <a:pPr algn="r" rtl="1"/>
            <a:r>
              <a:rPr lang="fa-IR"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مزايا:</a:t>
            </a:r>
            <a:endPar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endParaRPr>
          </a:p>
          <a:p>
            <a:pPr algn="r" rtl="1"/>
            <a:r>
              <a:rPr lang="fa-IR"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گرماي داخل خانه هر وقت كه مورد نياز باشد.</a:t>
            </a:r>
            <a:endPar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203580708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5444698"/>
            <a:ext cx="4876800" cy="830997"/>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پــــــایـــــان</a:t>
            </a:r>
            <a:endPar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TextBox 4"/>
          <p:cNvSpPr txBox="1"/>
          <p:nvPr/>
        </p:nvSpPr>
        <p:spPr>
          <a:xfrm>
            <a:off x="4419600" y="990600"/>
            <a:ext cx="3810000" cy="523220"/>
          </a:xfrm>
          <a:prstGeom prst="rect">
            <a:avLst/>
          </a:prstGeom>
          <a:noFill/>
        </p:spPr>
        <p:txBody>
          <a:bodyPr wrap="square" rtlCol="0">
            <a:spAutoFit/>
          </a:bodyPr>
          <a:lstStyle/>
          <a:p>
            <a:pPr algn="r"/>
            <a:r>
              <a:rPr lang="fa-IR" sz="28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باتشکر از استاد گرامــــی</a:t>
            </a:r>
            <a:endParaRPr lang="en-US"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6" name="Picture 1" descr="http://www.megahowto.com/wp-content/uploads/2010/01/House-ventilation2.gif"/>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268682" y="1981200"/>
            <a:ext cx="4301836" cy="306756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401334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38200" y="685800"/>
            <a:ext cx="7620000" cy="2862322"/>
          </a:xfrm>
          <a:prstGeom prst="rect">
            <a:avLst/>
          </a:prstGeom>
        </p:spPr>
        <p:txBody>
          <a:bodyPr wrap="square">
            <a:spAutoFit/>
          </a:bodyPr>
          <a:lstStyle/>
          <a:p>
            <a:pPr algn="r" rtl="1"/>
            <a:r>
              <a:rPr lang="ar-SA" dirty="0" smtClean="0"/>
              <a:t>کـنترل </a:t>
            </a:r>
            <a:r>
              <a:rPr lang="ar-SA" dirty="0"/>
              <a:t>هـای خـودکار معمـولا بـه شکل پیکر بندی ستاره ای یا خطی از یک تابـلوی کـنترل سـیسـتم ( مانند کنترل کننده ) کابل کشی شده و هـرگاه لازم باشـد ، که وضعـیت متغیری کنترل شود ، مورد استفاده قرار میگیرند . در سیستم های  </a:t>
            </a:r>
            <a:r>
              <a:rPr lang="en-US" dirty="0"/>
              <a:t>HVAC</a:t>
            </a:r>
            <a:r>
              <a:rPr lang="ar-SA" dirty="0"/>
              <a:t> معمول ترین شرایط کنترل شده عبارتند از :</a:t>
            </a:r>
            <a:endParaRPr lang="en-US" dirty="0"/>
          </a:p>
          <a:p>
            <a:pPr lvl="0" algn="r" rtl="1"/>
            <a:r>
              <a:rPr lang="ar-SA" dirty="0"/>
              <a:t>فشار</a:t>
            </a:r>
            <a:endParaRPr lang="en-US" dirty="0"/>
          </a:p>
          <a:p>
            <a:pPr lvl="0" algn="r" rtl="1"/>
            <a:r>
              <a:rPr lang="ar-SA" dirty="0"/>
              <a:t>دما</a:t>
            </a:r>
            <a:endParaRPr lang="en-US" dirty="0"/>
          </a:p>
          <a:p>
            <a:pPr lvl="0" algn="r" rtl="1"/>
            <a:r>
              <a:rPr lang="ar-SA" dirty="0"/>
              <a:t>رطوبت</a:t>
            </a:r>
            <a:endParaRPr lang="en-US" dirty="0"/>
          </a:p>
          <a:p>
            <a:pPr lvl="0" algn="r" rtl="1"/>
            <a:r>
              <a:rPr lang="ar-SA" dirty="0"/>
              <a:t>سرعت عبور جریان</a:t>
            </a:r>
            <a:endParaRPr lang="en-US" dirty="0"/>
          </a:p>
          <a:p>
            <a:pPr algn="r" rtl="1"/>
            <a:r>
              <a:rPr lang="ar-SA" dirty="0"/>
              <a:t>به غـیر از کـنترل های خـودکار ، می تـوان از کـنترل هـای محـدود کـنـنده بـرای تـضمـین ایمـنی عملکرد تجهیزات سیستم  </a:t>
            </a:r>
            <a:r>
              <a:rPr lang="en-US" dirty="0"/>
              <a:t>HVAC</a:t>
            </a:r>
            <a:r>
              <a:rPr lang="ar-SA" dirty="0"/>
              <a:t> استفاده کرد و به این ترتیب از مجروح شدن پرسنل و وارد آمدن خسارت به سیستم ، جلوگیری نمود .</a:t>
            </a:r>
            <a:endParaRPr lang="en-US" dirty="0"/>
          </a:p>
        </p:txBody>
      </p:sp>
      <p:sp>
        <p:nvSpPr>
          <p:cNvPr id="7" name="Rectangle 6"/>
          <p:cNvSpPr/>
          <p:nvPr/>
        </p:nvSpPr>
        <p:spPr>
          <a:xfrm>
            <a:off x="1205345" y="3733800"/>
            <a:ext cx="7232073" cy="2585323"/>
          </a:xfrm>
          <a:prstGeom prst="rect">
            <a:avLst/>
          </a:prstGeom>
        </p:spPr>
        <p:txBody>
          <a:bodyPr wrap="square">
            <a:spAutoFit/>
          </a:bodyPr>
          <a:lstStyle/>
          <a:p>
            <a:pPr algn="r" rtl="1"/>
            <a:r>
              <a:rPr lang="ar-SA"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نمونه ای از کنترل های محدود کننده عبارتند از :</a:t>
            </a:r>
            <a:endParaRPr lang="fa-IR"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endParaRPr>
          </a:p>
          <a:p>
            <a:pPr algn="r" rtl="1"/>
            <a:endParaRPr lang="en-US" dirty="0" smtClean="0"/>
          </a:p>
          <a:p>
            <a:pPr lvl="0" algn="r" rtl="1"/>
            <a:r>
              <a:rPr lang="ar-SA" dirty="0" smtClean="0"/>
              <a:t>کنترل کننده های دمای حـد پایین که از یخ زدن کوئل ها یا مـبدل های حرارتی جلوگیری میکنند</a:t>
            </a:r>
            <a:r>
              <a:rPr lang="en-US" dirty="0" smtClean="0"/>
              <a:t>.</a:t>
            </a:r>
          </a:p>
          <a:p>
            <a:pPr lvl="0" algn="r" rtl="1"/>
            <a:r>
              <a:rPr lang="ar-SA" dirty="0" smtClean="0"/>
              <a:t>حس گرهای جریان برای عملکرد ایمن برخی از تجهیزات ( مانند چیلرها</a:t>
            </a:r>
            <a:r>
              <a:rPr lang="en-US" dirty="0" smtClean="0"/>
              <a:t> )</a:t>
            </a:r>
          </a:p>
          <a:p>
            <a:pPr algn="r" rtl="1"/>
            <a:r>
              <a:rPr lang="ar-SA" dirty="0" smtClean="0"/>
              <a:t>یک سیستم کنترل خودکار ، بر حسب نوع منـبع انـرژی و نـوع سیگـنال کنـترلی ( مثـلا آنالـوگ یـا دیجیتال ، ورودی یا خروجی )که جهت انجام وظایف خود مـورد استفاده قرار می دهد ، طبقه بندی می شود مـتداول تـرین اشـکال انـرژی بـرای سـیسـتم های کـنترل خـودکار ، بـرق و هـوای فـشرده ( مانند پنوماتیک ) هـستند.سـیستـم ها مـمکن اسـت یک یا هـر دو شکل انـرژی را شامل شوند </a:t>
            </a:r>
            <a:endParaRPr lang="en-US" dirty="0"/>
          </a:p>
        </p:txBody>
      </p:sp>
    </p:spTree>
    <p:extLst>
      <p:ext uri="{BB962C8B-B14F-4D97-AF65-F5344CB8AC3E}">
        <p14:creationId xmlns:p14="http://schemas.microsoft.com/office/powerpoint/2010/main" val="193539522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533400"/>
            <a:ext cx="7772400" cy="3139321"/>
          </a:xfrm>
          <a:prstGeom prst="rect">
            <a:avLst/>
          </a:prstGeom>
        </p:spPr>
        <p:txBody>
          <a:bodyPr wrap="square">
            <a:spAutoFit/>
          </a:bodyPr>
          <a:lstStyle/>
          <a:p>
            <a:pPr algn="r" rtl="1"/>
            <a:r>
              <a:rPr lang="ar-SA" dirty="0" smtClean="0"/>
              <a:t>. </a:t>
            </a:r>
            <a:r>
              <a:rPr lang="ar-SA" dirty="0"/>
              <a:t>لذا دوباره بر اساس روش های کنترلی زیر طبقه بندی میشوند :</a:t>
            </a:r>
            <a:endParaRPr lang="en-US" dirty="0"/>
          </a:p>
          <a:p>
            <a:pPr lvl="0" algn="r" rtl="1"/>
            <a:r>
              <a:rPr lang="ar-SA" dirty="0"/>
              <a:t>کنترل بادی ( پنوماتیک</a:t>
            </a:r>
            <a:r>
              <a:rPr lang="en-US" dirty="0"/>
              <a:t> )</a:t>
            </a:r>
          </a:p>
          <a:p>
            <a:pPr lvl="0" algn="r" rtl="1"/>
            <a:r>
              <a:rPr lang="ar-SA" dirty="0"/>
              <a:t>کنترل برقی ( مانند الکترو مکانیکی</a:t>
            </a:r>
            <a:r>
              <a:rPr lang="en-US" dirty="0"/>
              <a:t> )</a:t>
            </a:r>
          </a:p>
          <a:p>
            <a:pPr lvl="0" algn="r" rtl="1"/>
            <a:r>
              <a:rPr lang="ar-SA" dirty="0"/>
              <a:t>کنترل الکترونیکی</a:t>
            </a:r>
            <a:endParaRPr lang="en-US" dirty="0"/>
          </a:p>
          <a:p>
            <a:pPr lvl="0" algn="r" rtl="1"/>
            <a:r>
              <a:rPr lang="ar-SA" dirty="0"/>
              <a:t>کنترل دیجیتال مستقیم</a:t>
            </a:r>
            <a:r>
              <a:rPr lang="en-US" dirty="0"/>
              <a:t> (DDC ) </a:t>
            </a:r>
            <a:r>
              <a:rPr lang="ar-SA" dirty="0"/>
              <a:t>مبتنی بر ریزپردازنده ها</a:t>
            </a:r>
            <a:endParaRPr lang="en-US" dirty="0"/>
          </a:p>
          <a:p>
            <a:pPr algn="r" rtl="1"/>
            <a:r>
              <a:rPr lang="ar-SA" dirty="0"/>
              <a:t>توجه : سیستم های کنترل پنوماتیک ، فشار متغیر هوای ورودی از حس گر به یک کنترل کننده را مورد استفاده قرار می دهند که ایـن کنترل کننده نیز به نـوبه خـود ، سیگنال خـروجی پنوماتیک را برای عنصر کـنترل نهایـی تـولید مـیکند. سـیسـتم های پـنوماتیک ، الکترومکانیکی والکترونیکی ، وظایف و مراحل کنترل از پیش تعیین شده و محدودی را انجام می دهند .</a:t>
            </a:r>
            <a:endParaRPr lang="en-US" dirty="0"/>
          </a:p>
          <a:p>
            <a:pPr algn="r" rtl="1"/>
            <a:r>
              <a:rPr lang="ar-SA" dirty="0"/>
              <a:t>کنترل کننده های مبتنی بر ریزپردازنده ،از  </a:t>
            </a:r>
            <a:r>
              <a:rPr lang="en-US" dirty="0"/>
              <a:t>DDC</a:t>
            </a:r>
            <a:r>
              <a:rPr lang="ar-SA" dirty="0"/>
              <a:t> برای مجموعه وسیعی از مراحل کنترل استفاده میکنند و معمولا برای کاربردهای </a:t>
            </a:r>
            <a:r>
              <a:rPr lang="en-US" dirty="0"/>
              <a:t>HVAC</a:t>
            </a:r>
            <a:r>
              <a:rPr lang="ar-SA" dirty="0"/>
              <a:t>  و </a:t>
            </a:r>
            <a:r>
              <a:rPr lang="en-US" dirty="0"/>
              <a:t>EMS</a:t>
            </a:r>
            <a:r>
              <a:rPr lang="ar-SA" dirty="0"/>
              <a:t> در ساختمان های امروزی به کار می روند.</a:t>
            </a:r>
            <a:endParaRPr lang="en-US" dirty="0"/>
          </a:p>
        </p:txBody>
      </p:sp>
      <p:sp>
        <p:nvSpPr>
          <p:cNvPr id="3" name="Rectangle 2"/>
          <p:cNvSpPr/>
          <p:nvPr/>
        </p:nvSpPr>
        <p:spPr>
          <a:xfrm>
            <a:off x="685800" y="3825121"/>
            <a:ext cx="7772400" cy="2585323"/>
          </a:xfrm>
          <a:prstGeom prst="rect">
            <a:avLst/>
          </a:prstGeom>
        </p:spPr>
        <p:txBody>
          <a:bodyPr wrap="square">
            <a:spAutoFit/>
          </a:bodyPr>
          <a:lstStyle/>
          <a:p>
            <a:pPr algn="r" rtl="1"/>
            <a:r>
              <a:rPr lang="ar-SA" dirty="0"/>
              <a:t>هنگام استفاده از </a:t>
            </a:r>
            <a:r>
              <a:rPr lang="en-US" dirty="0"/>
              <a:t>DDC</a:t>
            </a:r>
            <a:r>
              <a:rPr lang="ar-SA" dirty="0"/>
              <a:t> ، واحد ریزپردازنده موجود در کنترل کننده ، پردازش مراحل کنترل را بر عهده میگیرد . از این رو ، واژه دیجیتال در کلمه  </a:t>
            </a:r>
            <a:r>
              <a:rPr lang="en-US" dirty="0"/>
              <a:t>DDC</a:t>
            </a:r>
            <a:r>
              <a:rPr lang="ar-SA" dirty="0"/>
              <a:t> ، اشاره به پردازش دیجیتالی داده ها دارد.</a:t>
            </a:r>
            <a:endParaRPr lang="en-US" dirty="0"/>
          </a:p>
          <a:p>
            <a:pPr algn="r" rtl="1"/>
            <a:r>
              <a:rPr lang="ar-SA" dirty="0"/>
              <a:t>از آنجا که تقریبا تمام ورودی های حس گر و اغلب دستگاه های خروجی آنالوگی هستند،برای پذیرش سیگنال از این دستگاه ها مبدل های نوع آنالوگ / دیجیتال (</a:t>
            </a:r>
            <a:r>
              <a:rPr lang="en-US" dirty="0"/>
              <a:t>A/D</a:t>
            </a:r>
            <a:r>
              <a:rPr lang="ar-SA" dirty="0"/>
              <a:t>) و دیجیتال / آنالوگ (</a:t>
            </a:r>
            <a:r>
              <a:rPr lang="en-US" dirty="0"/>
              <a:t>D/A</a:t>
            </a:r>
            <a:r>
              <a:rPr lang="ar-SA" dirty="0"/>
              <a:t>) در کنترل کننده های مبتنی بر ریزپردازنده جای داده می شوند.</a:t>
            </a:r>
            <a:endParaRPr lang="en-US" dirty="0"/>
          </a:p>
          <a:p>
            <a:pPr algn="r" rtl="1"/>
            <a:r>
              <a:rPr lang="ar-SA" dirty="0"/>
              <a:t>سیستم های کنترلی   </a:t>
            </a:r>
            <a:r>
              <a:rPr lang="en-US" dirty="0"/>
              <a:t>HVAC</a:t>
            </a:r>
            <a:r>
              <a:rPr lang="ar-SA" dirty="0"/>
              <a:t> را می توان با سیستم های  </a:t>
            </a:r>
            <a:r>
              <a:rPr lang="en-US" dirty="0"/>
              <a:t>SAC</a:t>
            </a:r>
            <a:r>
              <a:rPr lang="ar-SA" dirty="0"/>
              <a:t>( سیستم ایمنی و کنترل دسترسی )، سیستم های </a:t>
            </a:r>
            <a:r>
              <a:rPr lang="en-US" dirty="0"/>
              <a:t>FA</a:t>
            </a:r>
            <a:r>
              <a:rPr lang="ar-SA" dirty="0"/>
              <a:t> ( اعلام حریق ) سیستم های کـنـترل روشـنایی و سـیسـتم های مدیریت ساختمان و تاسیسات نیز یکپارچه کرد تا بر رفاه ، ایمنی و بهره وری ساختمان افزوده شود . دیگ های بخار ، پمپ ها و چیلرها را در یک موتورخانه ، اغلب روی یک سطح پایین تر قرار می دهند.</a:t>
            </a:r>
            <a:endParaRPr lang="en-US" dirty="0"/>
          </a:p>
        </p:txBody>
      </p:sp>
    </p:spTree>
    <p:extLst>
      <p:ext uri="{BB962C8B-B14F-4D97-AF65-F5344CB8AC3E}">
        <p14:creationId xmlns:p14="http://schemas.microsoft.com/office/powerpoint/2010/main" val="390191273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5576455" y="685800"/>
            <a:ext cx="2743200"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در مجتمع های ساختمانی بزرگ ، برج خنک کننده معمولا روی بام یا هم سطح زمین ، در خارج از ساختمان و در نزدیکی موتورخـانه مرکزی قـرار داده می شود . سـاختمان های بزرگ ، اغلب دارای سیستم های مجزا برای گروهی از طبقات یا نواحی مختلف ساختمان هستند.</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49" name="Picture 1" descr="http://diy-images.adventuresindiy.com/hvac_installed/positioning_ac_unit.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72836" y="1752600"/>
            <a:ext cx="4480469" cy="4414353"/>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rot="10800000" flipV="1">
            <a:off x="5791200" y="4072097"/>
            <a:ext cx="25146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توجه : برج خنک کننده بیشتر روی بام یا هم سطح زمین در خارج از ساختمان ، در خط برگشت آب سرد شده قرار داده می شود تا قبل از برگرداندن آب به چیلر ، دمای آب را بگیرد.</a:t>
            </a:r>
            <a:endParaRPr kumimoji="0" lang="ar-SA" sz="3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90191273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066800"/>
            <a:ext cx="7467600" cy="3970318"/>
          </a:xfrm>
          <a:prstGeom prst="rect">
            <a:avLst/>
          </a:prstGeom>
        </p:spPr>
        <p:txBody>
          <a:bodyPr wrap="square">
            <a:spAutoFit/>
          </a:bodyPr>
          <a:lstStyle/>
          <a:p>
            <a:pPr lvl="0" algn="r" rtl="1"/>
            <a:r>
              <a:rPr lang="ar-SA" dirty="0" smtClean="0"/>
              <a:t>ملزومات </a:t>
            </a:r>
            <a:r>
              <a:rPr lang="ar-SA" dirty="0"/>
              <a:t>ظرفیت</a:t>
            </a:r>
            <a:endParaRPr lang="en-US" dirty="0"/>
          </a:p>
          <a:p>
            <a:pPr lvl="0" algn="r" rtl="1"/>
            <a:r>
              <a:rPr lang="ar-SA" dirty="0"/>
              <a:t>ترکیب قابل قبولی از هزینه نصب اولیه و هزینه های عملیاتی</a:t>
            </a:r>
            <a:endParaRPr lang="en-US" dirty="0"/>
          </a:p>
          <a:p>
            <a:pPr lvl="0" algn="r" rtl="1"/>
            <a:r>
              <a:rPr lang="ar-SA" dirty="0"/>
              <a:t>قابلیت اطمینان سیستم</a:t>
            </a:r>
            <a:endParaRPr lang="en-US" dirty="0"/>
          </a:p>
          <a:p>
            <a:pPr lvl="0" algn="r" rtl="1"/>
            <a:r>
              <a:rPr lang="ar-SA" dirty="0"/>
              <a:t>فضای موجود برای تجهیزات</a:t>
            </a:r>
            <a:endParaRPr lang="en-US" dirty="0"/>
          </a:p>
          <a:p>
            <a:pPr algn="r" rtl="1"/>
            <a:r>
              <a:rPr lang="ar-SA" dirty="0"/>
              <a:t>سیستم </a:t>
            </a:r>
            <a:r>
              <a:rPr lang="en-US" dirty="0"/>
              <a:t>HVAC</a:t>
            </a:r>
            <a:r>
              <a:rPr lang="ar-SA" dirty="0"/>
              <a:t>  اساسا با رسانیدن آب سرد شده یا داغ از طریق لوله های انتقال به کوئل ها و از آنجا توزیـع هوای گرم یا سـرد از میان شبـکه داکت ها به کل ساخـتمان توسط فن های تعبیه شده ، محیط مطبوعی را در داخل ساختمان فراهم می سازد . هم چنین لازم است کـه هـوای بیرون نیز از طریق مرطوب کننده ، به داخل شبکه داکت ها کشیده شود و ایـن کار بستـه به دمای هوای بیرون و شرایط خاص تهـویه در داخل ، متغـیر اسـت . هـوای بـرگشتی نیز بـسته به دمایی که دارد ، ممکن است به نحوی با این سیستم ترکیب شده و سپس به فضای کار انتقال داده شود .</a:t>
            </a:r>
            <a:endParaRPr lang="en-US" dirty="0"/>
          </a:p>
          <a:p>
            <a:pPr algn="r" rtl="1"/>
            <a:r>
              <a:rPr lang="ar-SA" dirty="0"/>
              <a:t>پمپ ها ، آب سرد شده یا داغ را انتقال داده یا برمیگردانند . برج های خنک کننده ، در خط برگشت سـیستـم چیلر قـرار داده می شوند تـا گرما را از آب گرفته و به  این ترتـیب عملکرد چیلر را بهتر و اثربخش تر کنند . هوا نیز از طریق شبکه داکت های برگشتی ، به مرطوب کننده های بیرونی تخلیه    می شود تا کیفیت خوب هوا حفظ شود .</a:t>
            </a:r>
            <a:endParaRPr lang="en-US" dirty="0"/>
          </a:p>
        </p:txBody>
      </p:sp>
      <p:sp>
        <p:nvSpPr>
          <p:cNvPr id="3" name="Rectangle 2"/>
          <p:cNvSpPr/>
          <p:nvPr/>
        </p:nvSpPr>
        <p:spPr>
          <a:xfrm>
            <a:off x="3429000" y="2417"/>
            <a:ext cx="5410200" cy="369332"/>
          </a:xfrm>
          <a:prstGeom prst="rect">
            <a:avLst/>
          </a:prstGeom>
        </p:spPr>
        <p:txBody>
          <a:bodyPr wrap="square">
            <a:spAutoFit/>
          </a:bodyPr>
          <a:lstStyle/>
          <a:p>
            <a:pPr algn="r" rtl="1"/>
            <a:r>
              <a:rPr lang="ar-SA"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هر سیستم </a:t>
            </a:r>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HVAC</a:t>
            </a:r>
            <a:r>
              <a:rPr lang="ar-SA"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باید منطبق با پارامترهای زیر طراحی شود :</a:t>
            </a:r>
            <a:endPar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390191273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3509" y="1295400"/>
            <a:ext cx="7620000" cy="4247317"/>
          </a:xfrm>
          <a:prstGeom prst="rect">
            <a:avLst/>
          </a:prstGeom>
        </p:spPr>
        <p:txBody>
          <a:bodyPr wrap="square">
            <a:spAutoFit/>
          </a:bodyPr>
          <a:lstStyle/>
          <a:p>
            <a:pPr algn="r" rtl="1"/>
            <a:r>
              <a:rPr lang="ar-SA" dirty="0"/>
              <a:t>توجه :واحد هوا ساز ( </a:t>
            </a:r>
            <a:r>
              <a:rPr lang="en-US" dirty="0"/>
              <a:t>AHU</a:t>
            </a:r>
            <a:r>
              <a:rPr lang="ar-SA" dirty="0"/>
              <a:t> ) معمولا حاوی اکثریت نقاط کابل کشی شده برای سیستم  </a:t>
            </a:r>
            <a:r>
              <a:rPr lang="en-US" dirty="0"/>
              <a:t>HVAC</a:t>
            </a:r>
            <a:r>
              <a:rPr lang="ar-SA" dirty="0"/>
              <a:t>است و امکان دارد برای فرآوری آب سرد و آب گرم چندین طبقه داشته باشد .</a:t>
            </a:r>
            <a:endParaRPr lang="en-US" dirty="0"/>
          </a:p>
          <a:p>
            <a:pPr algn="r" rtl="1"/>
            <a:r>
              <a:rPr lang="ar-SA" dirty="0"/>
              <a:t> </a:t>
            </a:r>
            <a:r>
              <a:rPr lang="en-US" dirty="0"/>
              <a:t>AHU</a:t>
            </a:r>
            <a:r>
              <a:rPr lang="ar-SA" dirty="0"/>
              <a:t> ها را می توان در مکان های زیر قرار داد :</a:t>
            </a:r>
            <a:endParaRPr lang="en-US" dirty="0"/>
          </a:p>
          <a:p>
            <a:pPr lvl="0" algn="r" rtl="1"/>
            <a:r>
              <a:rPr lang="ar-SA" dirty="0"/>
              <a:t>بر روی بام</a:t>
            </a:r>
            <a:endParaRPr lang="en-US" dirty="0"/>
          </a:p>
          <a:p>
            <a:pPr lvl="0" algn="r" rtl="1"/>
            <a:r>
              <a:rPr lang="ar-SA" dirty="0"/>
              <a:t>در محدوده فضای کار ( مثلا موتور خانه ، فضای سقف</a:t>
            </a:r>
            <a:r>
              <a:rPr lang="en-US" dirty="0"/>
              <a:t> )</a:t>
            </a:r>
          </a:p>
          <a:p>
            <a:pPr lvl="0" algn="r" rtl="1"/>
            <a:r>
              <a:rPr lang="ar-SA" dirty="0"/>
              <a:t>در محدوده فضای کاری که به چند طبقه سرویس  می دهد</a:t>
            </a:r>
            <a:endParaRPr lang="en-US" dirty="0"/>
          </a:p>
          <a:p>
            <a:pPr lvl="0" algn="r" rtl="1"/>
            <a:r>
              <a:rPr lang="ar-SA" dirty="0"/>
              <a:t>به صورت ترکیبی از پشت بام و واحدهای هر فضا</a:t>
            </a:r>
            <a:endParaRPr lang="en-US" dirty="0"/>
          </a:p>
          <a:p>
            <a:pPr algn="r" rtl="1"/>
            <a:r>
              <a:rPr lang="ar-SA" dirty="0"/>
              <a:t>هنگام برنامه ریزی سیستم توزیع کابل کشی مخابراتی برای سیستم  </a:t>
            </a:r>
            <a:r>
              <a:rPr lang="en-US" dirty="0"/>
              <a:t>HVAC</a:t>
            </a:r>
            <a:r>
              <a:rPr lang="ar-SA" dirty="0"/>
              <a:t> ، لازم است طراح با مشتری ویا فروشنده  </a:t>
            </a:r>
            <a:r>
              <a:rPr lang="en-US" dirty="0"/>
              <a:t>BMS</a:t>
            </a:r>
            <a:r>
              <a:rPr lang="ar-SA" dirty="0"/>
              <a:t>در موارد زیر همکاری کند :</a:t>
            </a:r>
            <a:endParaRPr lang="en-US" dirty="0"/>
          </a:p>
          <a:p>
            <a:pPr lvl="0" algn="r" rtl="1"/>
            <a:r>
              <a:rPr lang="ar-SA" dirty="0"/>
              <a:t>شناسایی نوع سیستم کنترلی که قرار است استفاده شود ( برای مثال پنوماتیک ، </a:t>
            </a:r>
            <a:r>
              <a:rPr lang="en-US" dirty="0"/>
              <a:t>DDC )</a:t>
            </a:r>
          </a:p>
          <a:p>
            <a:pPr lvl="0" algn="r" rtl="1"/>
            <a:r>
              <a:rPr lang="ar-SA" dirty="0"/>
              <a:t>شناسایی مکان تجهیزات مکانیکی</a:t>
            </a:r>
            <a:r>
              <a:rPr lang="en-US" dirty="0"/>
              <a:t> BMS ( </a:t>
            </a:r>
            <a:r>
              <a:rPr lang="ar-SA" dirty="0"/>
              <a:t>مانند گرداننده های هوا ، چیلرها ، بویلر ها ، پمپ ها ، برج های خنک کننده ، کمپرسور ها ، دریچه ها</a:t>
            </a:r>
            <a:r>
              <a:rPr lang="en-US" dirty="0"/>
              <a:t> )</a:t>
            </a:r>
          </a:p>
          <a:p>
            <a:pPr lvl="0" algn="r" rtl="1"/>
            <a:r>
              <a:rPr lang="ar-SA" dirty="0"/>
              <a:t>شناسایی مکان های استقرار کننده</a:t>
            </a:r>
            <a:r>
              <a:rPr lang="en-US" dirty="0"/>
              <a:t> BMS</a:t>
            </a:r>
          </a:p>
          <a:p>
            <a:pPr lvl="0" algn="r" rtl="1"/>
            <a:r>
              <a:rPr lang="ar-SA" dirty="0"/>
              <a:t>شناسایی مکان سیستم</a:t>
            </a:r>
            <a:r>
              <a:rPr lang="en-US" dirty="0"/>
              <a:t> BMS ( </a:t>
            </a:r>
            <a:r>
              <a:rPr lang="ar-SA" dirty="0"/>
              <a:t>برای مثال فهرست نقاط ورودی / خروجی آنالوگ و دیجیتال</a:t>
            </a:r>
            <a:r>
              <a:rPr lang="en-US" dirty="0"/>
              <a:t>)</a:t>
            </a:r>
          </a:p>
          <a:p>
            <a:pPr lvl="0" algn="r" rtl="1"/>
            <a:r>
              <a:rPr lang="ar-SA" dirty="0"/>
              <a:t>تعیین احتمال و محل کاربرد محفظه های هوا با ظرفیت متغیر</a:t>
            </a:r>
            <a:r>
              <a:rPr lang="en-US" dirty="0"/>
              <a:t> (  VAV)</a:t>
            </a:r>
          </a:p>
        </p:txBody>
      </p:sp>
    </p:spTree>
    <p:extLst>
      <p:ext uri="{BB962C8B-B14F-4D97-AF65-F5344CB8AC3E}">
        <p14:creationId xmlns:p14="http://schemas.microsoft.com/office/powerpoint/2010/main" val="390191273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30080"/>
            <a:ext cx="5321835" cy="461665"/>
          </a:xfrm>
          <a:prstGeom prst="rect">
            <a:avLst/>
          </a:prstGeom>
        </p:spPr>
        <p:txBody>
          <a:bodyPr wrap="square">
            <a:spAutoFit/>
          </a:bodyPr>
          <a:lstStyle/>
          <a:p>
            <a:pPr algn="r"/>
            <a:r>
              <a:rPr lang="ar-SA" sz="24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تشریح عملکرد و ارزیابی اقتصادی دستگاه </a:t>
            </a:r>
            <a:r>
              <a:rPr lang="ar-SA" sz="2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زن</a:t>
            </a:r>
            <a:r>
              <a:rPr lang="fa-IR" sz="2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ت</a:t>
            </a:r>
            <a:endParaRPr lang="en-US" sz="24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 name="Rectangle 2"/>
          <p:cNvSpPr/>
          <p:nvPr/>
        </p:nvSpPr>
        <p:spPr>
          <a:xfrm>
            <a:off x="6705600" y="685800"/>
            <a:ext cx="1515158" cy="369332"/>
          </a:xfrm>
          <a:prstGeom prst="rect">
            <a:avLst/>
          </a:prstGeom>
        </p:spPr>
        <p:txBody>
          <a:bodyPr wrap="none">
            <a:spAutoFit/>
          </a:bodyPr>
          <a:lstStyle/>
          <a:p>
            <a:r>
              <a:rPr lang="ar-S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دستگاه مینی زنت</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Rectangle 3"/>
          <p:cNvSpPr/>
          <p:nvPr/>
        </p:nvSpPr>
        <p:spPr>
          <a:xfrm>
            <a:off x="512618" y="1143000"/>
            <a:ext cx="8001000" cy="4524315"/>
          </a:xfrm>
          <a:prstGeom prst="rect">
            <a:avLst/>
          </a:prstGeom>
        </p:spPr>
        <p:txBody>
          <a:bodyPr wrap="square">
            <a:spAutoFit/>
          </a:bodyPr>
          <a:lstStyle/>
          <a:p>
            <a:pPr algn="r" rtl="1"/>
            <a:r>
              <a:rPr lang="ar-SA" dirty="0"/>
              <a:t>همان دستگاه زنت است با اين ويژگى که حجم دستگاه مذکور کمتر بوده و فضاى کمترى‌ از ساختمان را اشغال ميکند و زيبايى ظاهرى آن بيشتر است. هدف از ساخت اين دستگاه اين است که از يک دستگاه براى يک واحد مستقل استفاده شود نه براى يک آپارتمان چند واحدى که چون حجم دستگاه کوچک است براحتى در ايوان هر واحد جا ميگيرد در نتيجه عمل گرمايش و سرمايش توام با تنظيم رطوبت يک واحد را به راحتى انجام ميدهد و بدين ترتيب مشکلات استفاده از يک دستگاه براى چند واحد از ميان ميرود و هر لحظه امکان کنترل و تنظيم رطوبت و گرما و سرما براى مصرف کننده بدون نياز به تکنسين متخصص وجود خواهد داشت. قسمت گرمايش و سرمايش آن مشابه دستگاه زنت است که از دو طرف دستگاه ورودى براى تابستان و از يک طرف ورودى براى زمستان در نظر گرفته شده، در همان طرف نيز يک قسمت به هواى برگشتى از ساختمان اختصاص داده شده تا در زمستان به تنظيم دماى واحد مسکونى کمک نمايد</a:t>
            </a:r>
            <a:r>
              <a:rPr lang="en-US" dirty="0"/>
              <a:t>.</a:t>
            </a:r>
            <a:br>
              <a:rPr lang="en-US" dirty="0"/>
            </a:br>
            <a:r>
              <a:rPr lang="ar-SA" dirty="0" smtClean="0"/>
              <a:t>اجزاء </a:t>
            </a:r>
            <a:r>
              <a:rPr lang="ar-SA" dirty="0"/>
              <a:t>دستگاه زنت</a:t>
            </a:r>
            <a:r>
              <a:rPr lang="en-US" dirty="0"/>
              <a:t/>
            </a:r>
            <a:br>
              <a:rPr lang="en-US" dirty="0"/>
            </a:br>
            <a:r>
              <a:rPr lang="en-US" dirty="0" smtClean="0"/>
              <a:t>-</a:t>
            </a:r>
            <a:r>
              <a:rPr lang="ar-SA" dirty="0"/>
              <a:t>فن</a:t>
            </a:r>
            <a:r>
              <a:rPr lang="en-US" dirty="0"/>
              <a:t/>
            </a:r>
            <a:br>
              <a:rPr lang="en-US" dirty="0"/>
            </a:br>
            <a:r>
              <a:rPr lang="fa-IR" dirty="0" smtClean="0"/>
              <a:t>۲</a:t>
            </a:r>
            <a:r>
              <a:rPr lang="en-US" dirty="0"/>
              <a:t>-</a:t>
            </a:r>
            <a:r>
              <a:rPr lang="ar-SA" dirty="0"/>
              <a:t>فیلتر(اختیاری</a:t>
            </a:r>
            <a:r>
              <a:rPr lang="en-US" dirty="0"/>
              <a:t>)</a:t>
            </a:r>
            <a:br>
              <a:rPr lang="en-US" dirty="0"/>
            </a:br>
            <a:r>
              <a:rPr lang="fa-IR" dirty="0" smtClean="0"/>
              <a:t>۳</a:t>
            </a:r>
            <a:r>
              <a:rPr lang="en-US" dirty="0"/>
              <a:t>-</a:t>
            </a:r>
            <a:r>
              <a:rPr lang="ar-SA" dirty="0"/>
              <a:t>کویل‌های آب گرم و یا کویل‌های الکتریکی</a:t>
            </a:r>
            <a:r>
              <a:rPr lang="en-US" dirty="0"/>
              <a:t/>
            </a:r>
            <a:br>
              <a:rPr lang="en-US" dirty="0"/>
            </a:br>
            <a:r>
              <a:rPr lang="fa-IR" dirty="0" smtClean="0"/>
              <a:t>۴</a:t>
            </a:r>
            <a:r>
              <a:rPr lang="en-US" dirty="0"/>
              <a:t>-</a:t>
            </a:r>
            <a:r>
              <a:rPr lang="ar-SA" dirty="0"/>
              <a:t>دریچه‌های قابل تنظیم</a:t>
            </a:r>
            <a:r>
              <a:rPr lang="en-US" dirty="0"/>
              <a:t/>
            </a:r>
            <a:br>
              <a:rPr lang="en-US" dirty="0"/>
            </a:br>
            <a:r>
              <a:rPr lang="fa-IR" dirty="0" smtClean="0"/>
              <a:t>۵</a:t>
            </a:r>
            <a:r>
              <a:rPr lang="en-US" dirty="0"/>
              <a:t>-</a:t>
            </a:r>
            <a:r>
              <a:rPr lang="ar-SA" dirty="0"/>
              <a:t>سیستم پوشال‌ها و آبفشان</a:t>
            </a:r>
            <a:r>
              <a:rPr lang="en-US" dirty="0"/>
              <a:t/>
            </a:r>
            <a:br>
              <a:rPr lang="en-US" dirty="0"/>
            </a:br>
            <a:endParaRPr lang="en-US" dirty="0"/>
          </a:p>
        </p:txBody>
      </p:sp>
      <p:pic>
        <p:nvPicPr>
          <p:cNvPr id="3074" name="Picture 2" descr="H:\ZENT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3810000"/>
            <a:ext cx="3827318" cy="226094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191273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112</TotalTime>
  <Words>2232</Words>
  <Application>Microsoft Office PowerPoint</Application>
  <PresentationFormat>On-screen Show (4:3)</PresentationFormat>
  <Paragraphs>169</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Pushpin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kamal</dc:creator>
  <cp:lastModifiedBy>kamal</cp:lastModifiedBy>
  <cp:revision>51</cp:revision>
  <dcterms:created xsi:type="dcterms:W3CDTF">2013-01-02T11:04:17Z</dcterms:created>
  <dcterms:modified xsi:type="dcterms:W3CDTF">2013-01-10T16:07:16Z</dcterms:modified>
</cp:coreProperties>
</file>