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B24B2-9587-456C-970E-461CF404F130}" type="datetimeFigureOut">
              <a:rPr lang="en-US" smtClean="0"/>
              <a:t>4/4/2015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0B4FC-6A4B-4B0D-9349-97F44DA67582}" type="slidenum">
              <a:rPr lang="en-US" smtClean="0"/>
              <a:t>‹#›</a:t>
            </a:fld>
            <a:endParaRPr lang="en-US"/>
          </a:p>
        </p:txBody>
      </p:sp>
    </p:spTree>
    <p:extLst>
      <p:ext uri="{BB962C8B-B14F-4D97-AF65-F5344CB8AC3E}">
        <p14:creationId xmlns:p14="http://schemas.microsoft.com/office/powerpoint/2010/main" val="158779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D16225-D904-47E3-9AD3-869624729105}" type="slidenum">
              <a:rPr lang="fa-IR" smtClean="0"/>
              <a:t>19</a:t>
            </a:fld>
            <a:endParaRPr lang="fa-IR"/>
          </a:p>
        </p:txBody>
      </p:sp>
    </p:spTree>
    <p:extLst>
      <p:ext uri="{BB962C8B-B14F-4D97-AF65-F5344CB8AC3E}">
        <p14:creationId xmlns:p14="http://schemas.microsoft.com/office/powerpoint/2010/main" val="342279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AAA780-838A-4DE2-A5BD-69CA760288B9}"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281477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A780-838A-4DE2-A5BD-69CA760288B9}"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24541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A780-838A-4DE2-A5BD-69CA760288B9}"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316440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AAA780-838A-4DE2-A5BD-69CA760288B9}"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202377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AAA780-838A-4DE2-A5BD-69CA760288B9}" type="datetimeFigureOut">
              <a:rPr lang="en-US" smtClean="0"/>
              <a:t>4/4/2015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4753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AAA780-838A-4DE2-A5BD-69CA760288B9}"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428316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AAA780-838A-4DE2-A5BD-69CA760288B9}" type="datetimeFigureOut">
              <a:rPr lang="en-US" smtClean="0"/>
              <a:t>4/4/2015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64446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AAA780-838A-4DE2-A5BD-69CA760288B9}" type="datetimeFigureOut">
              <a:rPr lang="en-US" smtClean="0"/>
              <a:t>4/4/2015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157926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AA780-838A-4DE2-A5BD-69CA760288B9}" type="datetimeFigureOut">
              <a:rPr lang="en-US" smtClean="0"/>
              <a:t>4/4/2015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331101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AA780-838A-4DE2-A5BD-69CA760288B9}"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124399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AAA780-838A-4DE2-A5BD-69CA760288B9}" type="datetimeFigureOut">
              <a:rPr lang="en-US" smtClean="0"/>
              <a:t>4/4/2015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5CC73-BC20-4050-AC2F-1C6B3A25ABCB}" type="slidenum">
              <a:rPr lang="en-US" smtClean="0"/>
              <a:t>‹#›</a:t>
            </a:fld>
            <a:endParaRPr lang="en-US"/>
          </a:p>
        </p:txBody>
      </p:sp>
    </p:spTree>
    <p:extLst>
      <p:ext uri="{BB962C8B-B14F-4D97-AF65-F5344CB8AC3E}">
        <p14:creationId xmlns:p14="http://schemas.microsoft.com/office/powerpoint/2010/main" val="3835776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AA780-838A-4DE2-A5BD-69CA760288B9}" type="datetimeFigureOut">
              <a:rPr lang="en-US" smtClean="0"/>
              <a:t>4/4/2015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5CC73-BC20-4050-AC2F-1C6B3A25ABCB}" type="slidenum">
              <a:rPr lang="en-US" smtClean="0"/>
              <a:t>‹#›</a:t>
            </a:fld>
            <a:endParaRPr lang="en-US"/>
          </a:p>
        </p:txBody>
      </p:sp>
    </p:spTree>
    <p:extLst>
      <p:ext uri="{BB962C8B-B14F-4D97-AF65-F5344CB8AC3E}">
        <p14:creationId xmlns:p14="http://schemas.microsoft.com/office/powerpoint/2010/main" val="54968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http://images.persianblog.ir/346953_cCoEae5d.jp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http://images.persianblog.ir/346953_IIwpB2Mv.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http://images.persianblog.ir/346953_8GPKxIn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6452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364" y="107577"/>
            <a:ext cx="12349163"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61364" y="-142912"/>
            <a:ext cx="11959199" cy="2369880"/>
          </a:xfrm>
          <a:prstGeom prst="rect">
            <a:avLst/>
          </a:prstGeom>
        </p:spPr>
        <p:txBody>
          <a:bodyPr wrap="square">
            <a:spAutoFit/>
          </a:bodyPr>
          <a:lstStyle/>
          <a:p>
            <a:pPr algn="ctr" rtl="1"/>
            <a:r>
              <a:rPr lang="fa-IR" sz="3600" b="1" dirty="0" smtClean="0">
                <a:latin typeface="Arial" panose="020B0604020202020204" pitchFamily="34" charset="0"/>
                <a:cs typeface="Arial" panose="020B0604020202020204" pitchFamily="34" charset="0"/>
              </a:rPr>
              <a:t>قوس وانواع آن</a:t>
            </a:r>
            <a:endParaRPr lang="fa-IR" sz="2000" dirty="0">
              <a:latin typeface="Arial" panose="020B0604020202020204" pitchFamily="34" charset="0"/>
              <a:cs typeface="Arial" panose="020B0604020202020204" pitchFamily="34" charset="0"/>
            </a:endParaRPr>
          </a:p>
          <a:p>
            <a:pPr algn="just" rtl="1"/>
            <a:r>
              <a:rPr lang="ar-SA" sz="3200" b="1" dirty="0" smtClean="0">
                <a:latin typeface="Arial" panose="020B0604020202020204" pitchFamily="34" charset="0"/>
                <a:cs typeface="Arial" panose="020B0604020202020204" pitchFamily="34" charset="0"/>
              </a:rPr>
              <a:t>قوسهای </a:t>
            </a:r>
            <a:r>
              <a:rPr lang="ar-SA" sz="3200" b="1" dirty="0">
                <a:latin typeface="Arial" panose="020B0604020202020204" pitchFamily="34" charset="0"/>
                <a:cs typeface="Arial" panose="020B0604020202020204" pitchFamily="34" charset="0"/>
              </a:rPr>
              <a:t>تخم مرغی(بیضی</a:t>
            </a:r>
            <a:r>
              <a:rPr lang="ar-SA" sz="3200" dirty="0" smtClean="0">
                <a:latin typeface="Arial" panose="020B0604020202020204" pitchFamily="34" charset="0"/>
                <a:cs typeface="Arial" panose="020B0604020202020204" pitchFamily="34" charset="0"/>
              </a:rPr>
              <a:t>)</a:t>
            </a:r>
            <a:r>
              <a:rPr lang="fa-IR" sz="3200"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563" y="3679488"/>
            <a:ext cx="6069993" cy="31785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4" y="165727"/>
            <a:ext cx="4401672" cy="317743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457" y="891999"/>
            <a:ext cx="3760342" cy="293183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466" y="3382910"/>
            <a:ext cx="4878314" cy="3542917"/>
          </a:xfrm>
          <a:prstGeom prst="rect">
            <a:avLst/>
          </a:prstGeom>
        </p:spPr>
      </p:pic>
    </p:spTree>
    <p:extLst>
      <p:ext uri="{BB962C8B-B14F-4D97-AF65-F5344CB8AC3E}">
        <p14:creationId xmlns:p14="http://schemas.microsoft.com/office/powerpoint/2010/main" val="202729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4" y="0"/>
            <a:ext cx="12191999"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2810716" y="22542"/>
            <a:ext cx="6096000" cy="1754326"/>
          </a:xfrm>
          <a:prstGeom prst="rect">
            <a:avLst/>
          </a:prstGeom>
        </p:spPr>
        <p:txBody>
          <a:bodyPr>
            <a:spAutoFit/>
          </a:bodyPr>
          <a:lstStyle/>
          <a:p>
            <a:pPr algn="ctr" rtl="1"/>
            <a:r>
              <a:rPr lang="ar-SA" sz="2400" b="1" dirty="0">
                <a:latin typeface="Arial" panose="020B0604020202020204" pitchFamily="34" charset="0"/>
                <a:cs typeface="Arial" panose="020B0604020202020204" pitchFamily="34" charset="0"/>
              </a:rPr>
              <a:t>چفد تیزه </a:t>
            </a:r>
            <a:r>
              <a:rPr lang="ar-SA" sz="2400" b="1" dirty="0" smtClean="0">
                <a:latin typeface="Arial" panose="020B0604020202020204" pitchFamily="34" charset="0"/>
                <a:cs typeface="Arial" panose="020B0604020202020204" pitchFamily="34" charset="0"/>
              </a:rPr>
              <a:t>دار</a:t>
            </a:r>
            <a:r>
              <a:rPr lang="fa-IR" sz="2400" b="1" dirty="0" smtClean="0">
                <a:latin typeface="Arial" panose="020B0604020202020204" pitchFamily="34" charset="0"/>
                <a:cs typeface="Arial" panose="020B0604020202020204" pitchFamily="34" charset="0"/>
              </a:rPr>
              <a:t> یا جناغی</a:t>
            </a:r>
          </a:p>
          <a:p>
            <a:pPr algn="just" rtl="1"/>
            <a:endParaRPr lang="fa-IR" sz="2400" b="1" dirty="0" smtClean="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3" y="-59783"/>
            <a:ext cx="3863507" cy="33677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3" y="3550024"/>
            <a:ext cx="3863507" cy="32521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890" y="3684495"/>
            <a:ext cx="4212273" cy="3106474"/>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890" y="83090"/>
            <a:ext cx="4136074" cy="310386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127" y="1667436"/>
            <a:ext cx="4169307" cy="3793928"/>
          </a:xfrm>
          <a:prstGeom prst="rect">
            <a:avLst/>
          </a:prstGeom>
        </p:spPr>
      </p:pic>
    </p:spTree>
    <p:extLst>
      <p:ext uri="{BB962C8B-B14F-4D97-AF65-F5344CB8AC3E}">
        <p14:creationId xmlns:p14="http://schemas.microsoft.com/office/powerpoint/2010/main" val="966324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696635"/>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1" descr="http://images.persianblog.ir/346953_cCoEae5d.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81082" y="134471"/>
            <a:ext cx="5405717" cy="3284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288483" y="3472684"/>
            <a:ext cx="7530353" cy="3170099"/>
          </a:xfrm>
          <a:prstGeom prst="rect">
            <a:avLst/>
          </a:prstGeom>
        </p:spPr>
        <p:txBody>
          <a:bodyPr wrap="square">
            <a:spAutoFit/>
          </a:bodyPr>
          <a:lstStyle/>
          <a:p>
            <a:pPr algn="just" rtl="1"/>
            <a:r>
              <a:rPr lang="ar-SA" sz="2000" b="1" dirty="0">
                <a:latin typeface="Arial" panose="020B0604020202020204" pitchFamily="34" charset="0"/>
                <a:ea typeface="Times New Roman" panose="02020603050405020304" pitchFamily="18" charset="0"/>
                <a:cs typeface="Arial" panose="020B0604020202020204" pitchFamily="34" charset="0"/>
              </a:rPr>
              <a:t>علت جایگزینی چفدهای تیزه دار(جناغی) به جای چفدهای مازه دار،پس از ورود اسلام</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lgn="just" rtl="1"/>
            <a:r>
              <a:rPr lang="en-US" sz="2000" dirty="0">
                <a:latin typeface="Arial" panose="020B0604020202020204" pitchFamily="34" charset="0"/>
                <a:ea typeface="Times New Roman" panose="02020603050405020304" pitchFamily="18" charset="0"/>
                <a:cs typeface="Arial" panose="020B0604020202020204" pitchFamily="34" charset="0"/>
              </a:rPr>
              <a:t/>
            </a:r>
            <a:br>
              <a:rPr lang="en-US" sz="2000" dirty="0">
                <a:latin typeface="Arial" panose="020B0604020202020204" pitchFamily="34" charset="0"/>
                <a:ea typeface="Times New Roman" panose="02020603050405020304" pitchFamily="18" charset="0"/>
                <a:cs typeface="Arial" panose="020B0604020202020204" pitchFamily="34" charset="0"/>
              </a:rPr>
            </a:br>
            <a:r>
              <a:rPr lang="ar-SA" sz="2000" dirty="0">
                <a:latin typeface="Arial" panose="020B0604020202020204" pitchFamily="34" charset="0"/>
                <a:ea typeface="Times New Roman" panose="02020603050405020304" pitchFamily="18" charset="0"/>
                <a:cs typeface="Arial" panose="020B0604020202020204" pitchFamily="34" charset="0"/>
              </a:rPr>
              <a:t>علت</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عمده جایگزینی چفد جناغی را میتوان چنین دانست که پوششهای مازه ای ، بنا</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را بسیار مرتفع میکرد و چون در هنر اسلامی کوشش در جهت کاستن شکوه بنا، به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ویژه کاهش ارتفاع بود، از چفد جناغی استفاده کردند که به میزان قابل توجهی</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به ساختمان مقیاس انسانی و مردم وار می داد.بهترین مثال برای این تحول</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تدریجی مقایسه دو بنای تاری خانه دامغان(سده 2 هجری) و مسجد فهرج(سده 1</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هجری) است که کمتر از یک سده با هم فاصله دارند. در مسجد فهرج، همه چفدها و</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پوششها مازه ای است، ولی در تاری خانه برخی از چفدها شکل تیزه ای به خود</a:t>
            </a:r>
            <a:r>
              <a:rPr lang="fa-IR"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cs typeface="Arial" panose="020B0604020202020204" pitchFamily="34" charset="0"/>
              </a:rPr>
              <a:t>پیش از اینکه به معرفی تعدادی از معروفترین چفدهای تیزه دار و مازه دار بپردازم، لازم </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ar-SA" sz="2000" dirty="0">
                <a:latin typeface="Arial" panose="020B0604020202020204" pitchFamily="34" charset="0"/>
                <a:ea typeface="Times New Roman" panose="02020603050405020304" pitchFamily="18" charset="0"/>
                <a:cs typeface="Arial" panose="020B0604020202020204" pitchFamily="34" charset="0"/>
              </a:rPr>
              <a:t>گرفته است</a:t>
            </a:r>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911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573304" y="612844"/>
            <a:ext cx="9735671" cy="5262979"/>
          </a:xfrm>
          <a:prstGeom prst="rect">
            <a:avLst/>
          </a:prstGeom>
        </p:spPr>
        <p:txBody>
          <a:bodyPr wrap="square">
            <a:spAutoFit/>
          </a:bodyPr>
          <a:lstStyle/>
          <a:p>
            <a:pPr algn="just" rtl="1"/>
            <a:endParaRPr lang="fa-IR" sz="2400" b="1" dirty="0" smtClean="0">
              <a:latin typeface="Arial" panose="020B0604020202020204" pitchFamily="34" charset="0"/>
              <a:cs typeface="Arial" panose="020B0604020202020204" pitchFamily="34" charset="0"/>
            </a:endParaRPr>
          </a:p>
          <a:p>
            <a:pPr algn="just" rtl="1"/>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ar-SA" sz="2400" b="1" dirty="0">
                <a:latin typeface="Arial" panose="020B0604020202020204" pitchFamily="34" charset="0"/>
                <a:cs typeface="Arial" panose="020B0604020202020204" pitchFamily="34" charset="0"/>
              </a:rPr>
              <a:t>معرفی انواع چفدهای ایرانی</a:t>
            </a:r>
            <a:endParaRPr lang="en-US" sz="2400" b="1" dirty="0">
              <a:latin typeface="Arial" panose="020B0604020202020204" pitchFamily="34" charset="0"/>
              <a:cs typeface="Arial" panose="020B0604020202020204" pitchFamily="34" charset="0"/>
            </a:endParaRPr>
          </a:p>
          <a:p>
            <a:pPr algn="just"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ar-SA" sz="2400" dirty="0">
                <a:latin typeface="Arial" panose="020B0604020202020204" pitchFamily="34" charset="0"/>
                <a:cs typeface="Arial" panose="020B0604020202020204" pitchFamily="34" charset="0"/>
              </a:rPr>
              <a:t>در اینجا به معرفی معروفترین و پرکاربردترین چفدهای ایرانی میپردازیم.</a:t>
            </a:r>
            <a:endParaRPr lang="fa-IR" sz="2400" dirty="0">
              <a:latin typeface="Arial" panose="020B0604020202020204" pitchFamily="34" charset="0"/>
              <a:cs typeface="Arial" panose="020B0604020202020204" pitchFamily="34" charset="0"/>
            </a:endParaRPr>
          </a:p>
          <a:p>
            <a:pPr algn="just" rtl="1"/>
            <a:r>
              <a:rPr lang="ar-SA" sz="2400" b="1" dirty="0" smtClean="0">
                <a:latin typeface="Arial" panose="020B0604020202020204" pitchFamily="34" charset="0"/>
                <a:cs typeface="Arial" panose="020B0604020202020204" pitchFamily="34" charset="0"/>
              </a:rPr>
              <a:t>انواع </a:t>
            </a:r>
            <a:r>
              <a:rPr lang="ar-SA" sz="2400" b="1" dirty="0">
                <a:latin typeface="Arial" panose="020B0604020202020204" pitchFamily="34" charset="0"/>
                <a:cs typeface="Arial" panose="020B0604020202020204" pitchFamily="34" charset="0"/>
              </a:rPr>
              <a:t>چفدهای مازه دار</a:t>
            </a:r>
            <a:endParaRPr lang="en-US" sz="2400" b="1" dirty="0">
              <a:latin typeface="Arial" panose="020B0604020202020204" pitchFamily="34" charset="0"/>
              <a:cs typeface="Arial" panose="020B0604020202020204" pitchFamily="34" charset="0"/>
            </a:endParaRPr>
          </a:p>
          <a:p>
            <a:pPr algn="just"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ar-SA" sz="2400" dirty="0">
                <a:latin typeface="Arial" panose="020B0604020202020204" pitchFamily="34" charset="0"/>
                <a:cs typeface="Arial" panose="020B0604020202020204" pitchFamily="34" charset="0"/>
              </a:rPr>
              <a:t>چفد مازه ای تیز یا بستو/ چفد مازه ای تند </a:t>
            </a:r>
            <a:r>
              <a:rPr lang="ar-SA" sz="2400" dirty="0" smtClean="0">
                <a:latin typeface="Arial" panose="020B0604020202020204" pitchFamily="34" charset="0"/>
                <a:cs typeface="Arial" panose="020B0604020202020204" pitchFamily="34" charset="0"/>
              </a:rPr>
              <a:t>/چفد </a:t>
            </a:r>
            <a:r>
              <a:rPr lang="ar-SA" sz="2400" dirty="0">
                <a:latin typeface="Arial" panose="020B0604020202020204" pitchFamily="34" charset="0"/>
                <a:cs typeface="Arial" panose="020B0604020202020204" pitchFamily="34" charset="0"/>
              </a:rPr>
              <a:t>مازه ای </a:t>
            </a:r>
            <a:r>
              <a:rPr lang="ar-SA" sz="2400" dirty="0" smtClean="0">
                <a:latin typeface="Arial" panose="020B0604020202020204" pitchFamily="34" charset="0"/>
                <a:cs typeface="Arial" panose="020B0604020202020204" pitchFamily="34" charset="0"/>
              </a:rPr>
              <a:t>کند/چفد </a:t>
            </a:r>
            <a:r>
              <a:rPr lang="ar-SA" sz="2400" dirty="0">
                <a:latin typeface="Arial" panose="020B0604020202020204" pitchFamily="34" charset="0"/>
                <a:cs typeface="Arial" panose="020B0604020202020204" pitchFamily="34" charset="0"/>
              </a:rPr>
              <a:t>مازه ای کفته</a:t>
            </a:r>
            <a:endParaRPr lang="en-US" sz="2400" dirty="0">
              <a:latin typeface="Arial" panose="020B0604020202020204" pitchFamily="34" charset="0"/>
              <a:cs typeface="Arial" panose="020B0604020202020204" pitchFamily="34" charset="0"/>
            </a:endParaRPr>
          </a:p>
          <a:p>
            <a:pPr algn="just"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ar-SA" sz="2400" b="1" dirty="0">
                <a:latin typeface="Arial" panose="020B0604020202020204" pitchFamily="34" charset="0"/>
                <a:cs typeface="Arial" panose="020B0604020202020204" pitchFamily="34" charset="0"/>
              </a:rPr>
              <a:t>انواع چفدهای تیزه دار</a:t>
            </a:r>
            <a:endParaRPr lang="en-US" sz="2400" b="1" dirty="0">
              <a:latin typeface="Arial" panose="020B0604020202020204" pitchFamily="34" charset="0"/>
              <a:cs typeface="Arial" panose="020B0604020202020204" pitchFamily="34" charset="0"/>
            </a:endParaRPr>
          </a:p>
          <a:p>
            <a:pPr algn="just"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ar-SA" sz="2400" dirty="0">
                <a:latin typeface="Arial" panose="020B0604020202020204" pitchFamily="34" charset="0"/>
                <a:cs typeface="Arial" panose="020B0604020202020204" pitchFamily="34" charset="0"/>
              </a:rPr>
              <a:t>چفد چمانه/سروک / پنج او هفت تند/ پنج او هفت کند/ پنج او هفت کفته/چفد کلیل(پارتی و آذری)/چفد کلیل کمشی/ چفد سه بخشی تند/ چفد سه بخشی کند/ چفد شاخ بزی تند/ چفد شاخ بزی کند</a:t>
            </a:r>
            <a:r>
              <a:rPr lang="ar-SA" sz="2400" dirty="0" smtClean="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چفد شبدری کند/ چفد پا تو پا و</a:t>
            </a:r>
            <a:r>
              <a:rPr lang="en-US" sz="2400" dirty="0">
                <a:latin typeface="Arial" panose="020B0604020202020204" pitchFamily="34" charset="0"/>
                <a:cs typeface="Arial" panose="020B0604020202020204" pitchFamily="34" charset="0"/>
              </a:rPr>
              <a:t> …..</a:t>
            </a: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663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5862918" y="95107"/>
            <a:ext cx="6329082" cy="1015663"/>
          </a:xfrm>
          <a:prstGeom prst="rect">
            <a:avLst/>
          </a:prstGeom>
        </p:spPr>
        <p:txBody>
          <a:bodyPr wrap="square">
            <a:spAutoFit/>
          </a:bodyPr>
          <a:lstStyle/>
          <a:p>
            <a:pPr algn="just" rtl="1"/>
            <a:r>
              <a:rPr lang="ar-SA" sz="2000" dirty="0" smtClean="0">
                <a:latin typeface="Arial" panose="020B0604020202020204" pitchFamily="34" charset="0"/>
                <a:cs typeface="Arial" panose="020B0604020202020204" pitchFamily="34" charset="0"/>
              </a:rPr>
              <a:t>در </a:t>
            </a:r>
            <a:r>
              <a:rPr lang="ar-SA" sz="2000" dirty="0">
                <a:latin typeface="Arial" panose="020B0604020202020204" pitchFamily="34" charset="0"/>
                <a:cs typeface="Arial" panose="020B0604020202020204" pitchFamily="34" charset="0"/>
              </a:rPr>
              <a:t>طراحی این میدان و بنای یادمان آن، گویا خواست کارفرما طراحی بنایی بوده که یادآور 2500 سال شاهنشاهی ایران(شهیاد) و نیز نمادی دروازه گونه برای پایتخت </a:t>
            </a:r>
            <a:r>
              <a:rPr lang="fa-IR" sz="2000" dirty="0" smtClean="0">
                <a:latin typeface="Arial" panose="020B0604020202020204" pitchFamily="34" charset="0"/>
                <a:cs typeface="Arial" panose="020B0604020202020204" pitchFamily="34" charset="0"/>
              </a:rPr>
              <a:t>و</a:t>
            </a:r>
            <a:r>
              <a:rPr lang="ar-SA" sz="2000" dirty="0" smtClean="0">
                <a:latin typeface="Arial" panose="020B0604020202020204" pitchFamily="34" charset="0"/>
                <a:cs typeface="Arial" panose="020B0604020202020204" pitchFamily="34" charset="0"/>
              </a:rPr>
              <a:t>به </a:t>
            </a:r>
            <a:r>
              <a:rPr lang="ar-SA" sz="2000" dirty="0">
                <a:latin typeface="Arial" panose="020B0604020202020204" pitchFamily="34" charset="0"/>
                <a:cs typeface="Arial" panose="020B0604020202020204" pitchFamily="34" charset="0"/>
              </a:rPr>
              <a:t>نوعی مبادی ورودی تهران به شمار می </a:t>
            </a:r>
            <a:r>
              <a:rPr lang="ar-SA" sz="2000" dirty="0" smtClean="0">
                <a:latin typeface="Arial" panose="020B0604020202020204" pitchFamily="34" charset="0"/>
                <a:cs typeface="Arial" panose="020B0604020202020204" pitchFamily="34" charset="0"/>
              </a:rPr>
              <a:t>ر</a:t>
            </a:r>
            <a:r>
              <a:rPr lang="fa-IR" sz="2000" dirty="0" smtClean="0">
                <a:latin typeface="Arial" panose="020B0604020202020204" pitchFamily="34" charset="0"/>
                <a:cs typeface="Arial" panose="020B0604020202020204" pitchFamily="34" charset="0"/>
              </a:rPr>
              <a:t>ود</a:t>
            </a:r>
            <a:endParaRPr lang="fa-IR" sz="2000" dirty="0">
              <a:latin typeface="Arial" panose="020B0604020202020204" pitchFamily="34" charset="0"/>
              <a:cs typeface="Arial" panose="020B0604020202020204" pitchFamily="34" charset="0"/>
            </a:endParaRPr>
          </a:p>
        </p:txBody>
      </p:sp>
      <p:pic>
        <p:nvPicPr>
          <p:cNvPr id="4" name="Picture 10" descr="http://images.persianblog.ir/346953_IIwpB2Mv.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98684" y="1205877"/>
            <a:ext cx="7928467" cy="5432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19724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http://images.persianblog.ir/346953_8GPKxInL.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5674" y="1856510"/>
            <a:ext cx="8742217" cy="474120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0" y="734762"/>
            <a:ext cx="6096000" cy="1938992"/>
          </a:xfrm>
          <a:prstGeom prst="rect">
            <a:avLst/>
          </a:prstGeom>
        </p:spPr>
        <p:txBody>
          <a:bodyPr>
            <a:spAutoFit/>
          </a:bodyPr>
          <a:lstStyle/>
          <a:p>
            <a:pPr algn="ctr" rtl="1"/>
            <a:r>
              <a:rPr lang="ar-SA" sz="4000" b="1" dirty="0" smtClean="0">
                <a:latin typeface="Arial" panose="020B0604020202020204" pitchFamily="34" charset="0"/>
                <a:cs typeface="Arial" panose="020B0604020202020204" pitchFamily="34" charset="0"/>
              </a:rPr>
              <a:t>تاق</a:t>
            </a:r>
            <a:r>
              <a:rPr lang="fa-IR" sz="4000" b="1" dirty="0" smtClean="0">
                <a:latin typeface="Arial" panose="020B0604020202020204" pitchFamily="34" charset="0"/>
                <a:cs typeface="Arial" panose="020B0604020202020204" pitchFamily="34" charset="0"/>
              </a:rPr>
              <a:t> چیست؟</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endParaRPr lang="fa-IR"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80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024"/>
            <a:ext cx="12192000" cy="6979024"/>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2" descr="346953_C6oBzw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137" y="218060"/>
            <a:ext cx="4584525" cy="333344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236258" y="3551506"/>
            <a:ext cx="6096000" cy="1877437"/>
          </a:xfrm>
          <a:prstGeom prst="rect">
            <a:avLst/>
          </a:prstGeom>
        </p:spPr>
        <p:txBody>
          <a:bodyPr>
            <a:spAutoFit/>
          </a:bodyPr>
          <a:lstStyle/>
          <a:p>
            <a:pPr algn="just" rtl="1"/>
            <a:endParaRPr lang="en-US" sz="2000" dirty="0">
              <a:latin typeface="Arial" panose="020B0604020202020204" pitchFamily="34" charset="0"/>
              <a:cs typeface="Arial" panose="020B0604020202020204" pitchFamily="34" charset="0"/>
            </a:endParaRPr>
          </a:p>
          <a:p>
            <a:pPr algn="ctr" rtl="1"/>
            <a:r>
              <a:rPr lang="ar-SA" sz="2800" b="1" dirty="0">
                <a:latin typeface="Arial" panose="020B0604020202020204" pitchFamily="34" charset="0"/>
                <a:cs typeface="Arial" panose="020B0604020202020204" pitchFamily="34" charset="0"/>
              </a:rPr>
              <a:t>تاق آهنگ در مسجد جامع </a:t>
            </a:r>
            <a:r>
              <a:rPr lang="ar-SA" sz="2800" b="1" dirty="0" smtClean="0">
                <a:latin typeface="Arial" panose="020B0604020202020204" pitchFamily="34" charset="0"/>
                <a:cs typeface="Arial" panose="020B0604020202020204" pitchFamily="34" charset="0"/>
              </a:rPr>
              <a:t>اصفهان</a:t>
            </a:r>
            <a:endParaRPr lang="fa-IR" sz="2800" b="1" dirty="0" smtClean="0">
              <a:latin typeface="Arial" panose="020B0604020202020204" pitchFamily="34" charset="0"/>
              <a:cs typeface="Arial" panose="020B0604020202020204" pitchFamily="34" charset="0"/>
            </a:endParaRPr>
          </a:p>
          <a:p>
            <a:pPr algn="ctr" rtl="1"/>
            <a:endParaRPr lang="en-US" sz="2800" b="1"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در مبحث تاقها دو اصل عمده مورد نظر است:1- ترسیم و کارکرد انواع تاقها.2</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طرز اجرا</a:t>
            </a:r>
            <a:r>
              <a:rPr lang="ar-SA" sz="2000" dirty="0" smtClean="0">
                <a:latin typeface="Arial" panose="020B0604020202020204" pitchFamily="34" charset="0"/>
                <a:cs typeface="Arial" panose="020B0604020202020204" pitchFamily="34" charset="0"/>
              </a:rPr>
              <a:t>.</a:t>
            </a:r>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461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2" y="-79653"/>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048000" y="-79653"/>
            <a:ext cx="6096000" cy="6863417"/>
          </a:xfrm>
          <a:prstGeom prst="rect">
            <a:avLst/>
          </a:prstGeom>
        </p:spPr>
        <p:txBody>
          <a:bodyPr>
            <a:spAutoFit/>
          </a:bodyPr>
          <a:lstStyle/>
          <a:p>
            <a:pPr algn="just" rtl="1"/>
            <a:r>
              <a:rPr lang="ar-SA" sz="2400" b="1" dirty="0" smtClean="0">
                <a:latin typeface="Arial" panose="020B0604020202020204" pitchFamily="34" charset="0"/>
                <a:cs typeface="Arial" panose="020B0604020202020204" pitchFamily="34" charset="0"/>
              </a:rPr>
              <a:t>نحوه </a:t>
            </a:r>
            <a:r>
              <a:rPr lang="ar-SA" sz="2400" b="1" dirty="0">
                <a:latin typeface="Arial" panose="020B0604020202020204" pitchFamily="34" charset="0"/>
                <a:cs typeface="Arial" panose="020B0604020202020204" pitchFamily="34" charset="0"/>
              </a:rPr>
              <a:t>اجرای تاق</a:t>
            </a:r>
            <a:endParaRPr lang="en-US" sz="2400" b="1" dirty="0">
              <a:latin typeface="Arial" panose="020B0604020202020204" pitchFamily="34" charset="0"/>
              <a:cs typeface="Arial" panose="020B0604020202020204" pitchFamily="34" charset="0"/>
            </a:endParaRP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1</a:t>
            </a:r>
            <a:r>
              <a:rPr lang="ar-SA" sz="2000" b="1" dirty="0">
                <a:latin typeface="Arial" panose="020B0604020202020204" pitchFamily="34" charset="0"/>
                <a:cs typeface="Arial" panose="020B0604020202020204" pitchFamily="34" charset="0"/>
              </a:rPr>
              <a:t>تاق ضربی=پر=زخم</a:t>
            </a:r>
            <a:endParaRPr lang="en-US" sz="2000" b="1"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در این نوع اجرا آجر یا خشت از روبرو در صفحه کامل از خود قرار دارد و از زیر در مقطع افقی به صورت نره دیده می شوند. در این اجرا یک ردیف آجر را می چینند و در دور بعدی آجرها را طوری قرار می دهند که بند دو ردیف روی هم قرار نگیرند و به این ترتیب استحکام پوشش آن بیشتر شود.اجرای این نوع تاق منحصر به ایران است و پیشینه آن به 3500 سال پیش می رسد. این نوع اجرا در دوران ساسانی زیاد معمول بود که نمونه مشهور آن ایوان کرخه است.از نمونه های بعد از اسلام، ایوانهای پیر بکران لنچان و ارگ علیشاه در تبریز( با دهانه های نزدیک به 30 متر که امروزه از بین رفته است) قابل معرفی اند</a:t>
            </a:r>
            <a:r>
              <a:rPr lang="en-US" sz="2000" dirty="0">
                <a:latin typeface="Arial" panose="020B0604020202020204" pitchFamily="34" charset="0"/>
                <a:cs typeface="Arial" panose="020B0604020202020204" pitchFamily="34" charset="0"/>
              </a:rPr>
              <a:t>.</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در اجرای تاق ضربی ،نخست دیوارهای طرفین تاق را که باربر است می سازند، سپس بستر انتهایی دو دیوار را بالا می آورند( در جاهایی که امکان ایجاد اسپر باشد) د رمحلی که تاق قرار است روی دیوار بنشیند(جای پای تاق) دیوارها را به اندازه 1 الی 1.5 آجر عقب می نشینند تا آجر تاق روی آن قرار گیرد.به این گودی کیز* گویند.کیز جایی است که تاق از آنجا شروع می شود. تاق را معمولاً از آغاز به صورت منحنی اجرا نمی کنند.بلکه پاکار را تا چند رج(40 الی 50 سانتیمتر) به طور عمودی بالا می برند.</a:t>
            </a:r>
            <a:endParaRPr lang="en-US"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956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7999"/>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6024563" y="245744"/>
            <a:ext cx="6096000" cy="3170099"/>
          </a:xfrm>
          <a:prstGeom prst="rect">
            <a:avLst/>
          </a:prstGeom>
        </p:spPr>
        <p:txBody>
          <a:bodyPr>
            <a:spAutoFit/>
          </a:bodyPr>
          <a:lstStyle/>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smtClean="0">
                <a:latin typeface="Arial" panose="020B0604020202020204" pitchFamily="34" charset="0"/>
                <a:cs typeface="Arial" panose="020B0604020202020204" pitchFamily="34" charset="0"/>
              </a:rPr>
              <a:t>تاق </a:t>
            </a:r>
            <a:r>
              <a:rPr lang="ar-SA" sz="2000" dirty="0">
                <a:latin typeface="Arial" panose="020B0604020202020204" pitchFamily="34" charset="0"/>
                <a:cs typeface="Arial" panose="020B0604020202020204" pitchFamily="34" charset="0"/>
              </a:rPr>
              <a:t>ضربی رج اول متمایل به اسپر انتهایی میشود و رجهای بعدی به ترتیب متصل و متمایل به هم زده میشود(به این ترتیب در اصطلاح بنایی پَر را وَر میکنند،یعنی تکرار میکنند و در مجموع به آن پَروَر کردن گویند).وقتی رجهای تاق به پایان رسید، آن را کور میکنند</a:t>
            </a:r>
            <a:endParaRPr lang="en-US" sz="2000" dirty="0">
              <a:latin typeface="Arial" panose="020B0604020202020204" pitchFamily="34" charset="0"/>
              <a:cs typeface="Arial" panose="020B0604020202020204" pitchFamily="34" charset="0"/>
            </a:endParaRPr>
          </a:p>
          <a:p>
            <a:pPr algn="just" rtl="1"/>
            <a:r>
              <a:rPr lang="ar-SA" sz="2000" dirty="0" smtClean="0">
                <a:latin typeface="Arial" panose="020B0604020202020204" pitchFamily="34" charset="0"/>
                <a:cs typeface="Arial" panose="020B0604020202020204" pitchFamily="34" charset="0"/>
              </a:rPr>
              <a:t>منحنی </a:t>
            </a:r>
            <a:r>
              <a:rPr lang="ar-SA" sz="2000" dirty="0">
                <a:latin typeface="Arial" panose="020B0604020202020204" pitchFamily="34" charset="0"/>
                <a:cs typeface="Arial" panose="020B0604020202020204" pitchFamily="34" charset="0"/>
              </a:rPr>
              <a:t>تاق و متداول نبودن ((استروتومی))*مسئله درزگیری بین هر دوبند آجر را پیش می آورد.در ایران بین دو بند را گاز میگذارند.یعنی تکه های سفال را با ملات بین درزهای آجر در حین اجرا قرار می دهند تا تاق یکپارچه پیش رود</a:t>
            </a:r>
            <a:endParaRPr lang="fa-IR"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6" y="245744"/>
            <a:ext cx="5953125" cy="62125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903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437"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4706471" y="0"/>
            <a:ext cx="7414092" cy="3170099"/>
          </a:xfrm>
          <a:prstGeom prst="rect">
            <a:avLst/>
          </a:prstGeom>
        </p:spPr>
        <p:txBody>
          <a:bodyPr wrap="square">
            <a:spAutoFit/>
          </a:bodyPr>
          <a:lstStyle/>
          <a:p>
            <a:pPr algn="just" rtl="1"/>
            <a:r>
              <a:rPr lang="en-US" sz="2000" b="1" dirty="0">
                <a:latin typeface="Arial" panose="020B0604020202020204" pitchFamily="34" charset="0"/>
                <a:cs typeface="Arial" panose="020B0604020202020204" pitchFamily="34" charset="0"/>
              </a:rPr>
              <a:t>2</a:t>
            </a:r>
            <a:r>
              <a:rPr lang="ar-SA" sz="2000" b="1" dirty="0">
                <a:latin typeface="Arial" panose="020B0604020202020204" pitchFamily="34" charset="0"/>
                <a:cs typeface="Arial" panose="020B0604020202020204" pitchFamily="34" charset="0"/>
              </a:rPr>
              <a:t>اجرای تاق به صورت رومی= ایلامی= هره</a:t>
            </a:r>
            <a:endParaRPr lang="fa-IR" sz="2000" b="1"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در این نوع اجرا طرز قرارگیری آجرها یا خشتها به گونه ای است که در مقطع عمودی واز منظر روبرو به صورت نره دیده میشود و در مقطع افقی به صورت صفحه کامل آن نمایانند.این نوع اجرا به مناسبت قابلیت استحکام و باربری در دهانه های وسیع بکار میرود</a:t>
            </a:r>
            <a:r>
              <a:rPr lang="en-US" sz="2000" dirty="0">
                <a:latin typeface="Arial" panose="020B0604020202020204" pitchFamily="34" charset="0"/>
                <a:cs typeface="Arial" panose="020B0604020202020204" pitchFamily="34" charset="0"/>
              </a:rPr>
              <a:t>.</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به نظر میرسد که وجه تسمیه تاق رومی آن باشد که از نواحی غربی و شمال غربی ایران به همه جا رفته است</a:t>
            </a:r>
            <a:r>
              <a:rPr lang="en-US" sz="2000" dirty="0">
                <a:latin typeface="Arial" panose="020B0604020202020204" pitchFamily="34" charset="0"/>
                <a:cs typeface="Arial" panose="020B0604020202020204" pitchFamily="34" charset="0"/>
              </a:rPr>
              <a:t>.</a:t>
            </a:r>
          </a:p>
          <a:p>
            <a:pPr algn="just" rtl="1"/>
            <a:endParaRPr lang="fa-IR" sz="2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794" y="2438401"/>
            <a:ext cx="7326316" cy="4419599"/>
          </a:xfrm>
          <a:prstGeom prst="rect">
            <a:avLst/>
          </a:prstGeom>
          <a:ln>
            <a:noFill/>
          </a:ln>
          <a:effectLst>
            <a:softEdge rad="112500"/>
          </a:effectLst>
        </p:spPr>
      </p:pic>
    </p:spTree>
    <p:extLst>
      <p:ext uri="{BB962C8B-B14F-4D97-AF65-F5344CB8AC3E}">
        <p14:creationId xmlns:p14="http://schemas.microsoft.com/office/powerpoint/2010/main" val="136269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531"/>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762" y="336176"/>
            <a:ext cx="7897091" cy="4222377"/>
          </a:xfrm>
          <a:prstGeom prst="rect">
            <a:avLst/>
          </a:prstGeom>
          <a:ln w="228600" cap="sq" cmpd="thickThin">
            <a:solidFill>
              <a:srgbClr val="000000"/>
            </a:solidFill>
            <a:prstDash val="solid"/>
            <a:miter lim="800000"/>
          </a:ln>
          <a:effectLst>
            <a:glow rad="139700">
              <a:schemeClr val="accent6">
                <a:satMod val="175000"/>
                <a:alpha val="40000"/>
              </a:schemeClr>
            </a:glow>
            <a:innerShdw blurRad="76200">
              <a:srgbClr val="000000"/>
            </a:innerShdw>
            <a:reflection blurRad="6350" stA="50000" endA="300" endPos="38500" dist="50800" dir="5400000" sy="-100000" algn="bl" rotWithShape="0"/>
            <a:softEdge rad="12700"/>
          </a:effectLst>
        </p:spPr>
      </p:pic>
    </p:spTree>
    <p:extLst>
      <p:ext uri="{BB962C8B-B14F-4D97-AF65-F5344CB8AC3E}">
        <p14:creationId xmlns:p14="http://schemas.microsoft.com/office/powerpoint/2010/main" val="379964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4908180" y="0"/>
            <a:ext cx="7283822" cy="4093428"/>
          </a:xfrm>
          <a:prstGeom prst="rect">
            <a:avLst/>
          </a:prstGeom>
        </p:spPr>
        <p:txBody>
          <a:bodyPr wrap="square">
            <a:spAutoFit/>
          </a:bodyPr>
          <a:lstStyle/>
          <a:p>
            <a:pPr algn="just" rtl="1"/>
            <a:r>
              <a:rPr lang="fa-IR" sz="2000" b="1" dirty="0" smtClean="0">
                <a:latin typeface="Arial" panose="020B0604020202020204" pitchFamily="34" charset="0"/>
                <a:cs typeface="Arial" panose="020B0604020202020204" pitchFamily="34" charset="0"/>
              </a:rPr>
              <a:t>3-</a:t>
            </a:r>
            <a:r>
              <a:rPr lang="ar-SA" sz="2000" b="1" dirty="0">
                <a:latin typeface="Arial" panose="020B0604020202020204" pitchFamily="34" charset="0"/>
                <a:cs typeface="Arial" panose="020B0604020202020204" pitchFamily="34" charset="0"/>
              </a:rPr>
              <a:t>اجرای تاق به صورت چپیله=تیغه ای= لاپوش</a:t>
            </a:r>
            <a:endParaRPr lang="en-US" sz="2000" b="1" dirty="0">
              <a:latin typeface="Arial" panose="020B0604020202020204" pitchFamily="34" charset="0"/>
              <a:cs typeface="Arial" panose="020B0604020202020204" pitchFamily="34" charset="0"/>
            </a:endParaRPr>
          </a:p>
          <a:p>
            <a:pPr algn="just" rtl="1"/>
            <a:endParaRPr lang="fa-IR" sz="2000" b="1"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در این نوع اجرا لبه آجر به صورت لایه های باریک در مقطع عمودی و دید روبرو قرار دارد.بدیهی است که که این نوع تاق به علت ضخامت فوق العاده کم،مقاومت بسیار کمی در برابر بارهای وارد بر خود </a:t>
            </a:r>
            <a:r>
              <a:rPr lang="ar-SA" sz="2000" dirty="0" smtClean="0">
                <a:latin typeface="Arial" panose="020B0604020202020204" pitchFamily="34" charset="0"/>
                <a:cs typeface="Arial" panose="020B0604020202020204" pitchFamily="34" charset="0"/>
              </a:rPr>
              <a:t>دارد.برای </a:t>
            </a:r>
            <a:r>
              <a:rPr lang="ar-SA" sz="2000" dirty="0">
                <a:latin typeface="Arial" panose="020B0604020202020204" pitchFamily="34" charset="0"/>
                <a:cs typeface="Arial" panose="020B0604020202020204" pitchFamily="34" charset="0"/>
              </a:rPr>
              <a:t>استحکام بیشتر این نوع آجرچینی را در چند لایه روی هم انجام میدهند که در اصطلاح معماری به آن پالانه کردن </a:t>
            </a:r>
            <a:r>
              <a:rPr lang="ar-SA" sz="2000" dirty="0" smtClean="0">
                <a:latin typeface="Arial" panose="020B0604020202020204" pitchFamily="34" charset="0"/>
                <a:cs typeface="Arial" panose="020B0604020202020204" pitchFamily="34" charset="0"/>
              </a:rPr>
              <a:t>میگویند</a:t>
            </a:r>
            <a:r>
              <a:rPr lang="en-US" sz="2000" dirty="0" smtClean="0">
                <a:latin typeface="Arial" panose="020B0604020202020204" pitchFamily="34" charset="0"/>
                <a:cs typeface="Arial" panose="020B0604020202020204" pitchFamily="34" charset="0"/>
              </a:rPr>
              <a:t>.</a:t>
            </a:r>
            <a:r>
              <a:rPr lang="ar-SA" sz="2000" dirty="0" smtClean="0">
                <a:latin typeface="Arial" panose="020B0604020202020204" pitchFamily="34" charset="0"/>
                <a:cs typeface="Arial" panose="020B0604020202020204" pitchFamily="34" charset="0"/>
              </a:rPr>
              <a:t> تاق، با چوب به هم متصل میکردند و بعد تاق میزدند تا در حین اجرا تاق حرکت نکند و پس از اتمام تاق زنی، چوبها را میبریدند.از دوران قاجاریه به بعد که معماری ایران سیر </a:t>
            </a:r>
            <a:r>
              <a:rPr lang="ar-SA" sz="2000" dirty="0">
                <a:latin typeface="Arial" panose="020B0604020202020204" pitchFamily="34" charset="0"/>
                <a:cs typeface="Arial" panose="020B0604020202020204" pitchFamily="34" charset="0"/>
              </a:rPr>
              <a:t>نزولی را در اجرا پیمود،پس از پایان </a:t>
            </a:r>
            <a:r>
              <a:rPr lang="ar-SA" sz="2000" dirty="0" smtClean="0">
                <a:latin typeface="Arial" panose="020B0604020202020204" pitchFamily="34" charset="0"/>
                <a:cs typeface="Arial" panose="020B0604020202020204" pitchFamily="34" charset="0"/>
              </a:rPr>
              <a:t>تاق </a:t>
            </a:r>
            <a:r>
              <a:rPr lang="ar-SA" sz="2000" dirty="0">
                <a:latin typeface="Arial" panose="020B0604020202020204" pitchFamily="34" charset="0"/>
                <a:cs typeface="Arial" panose="020B0604020202020204" pitchFamily="34" charset="0"/>
              </a:rPr>
              <a:t>زنی چوبها را به علت ضعف مهارت نگهداشتند.مثل مسجد مجد و شبستان مسجد سپهسالار قدیم</a:t>
            </a:r>
            <a:r>
              <a:rPr lang="ar-SA" sz="2000" dirty="0" smtClean="0">
                <a:latin typeface="Arial" panose="020B0604020202020204" pitchFamily="34" charset="0"/>
                <a:cs typeface="Arial" panose="020B0604020202020204" pitchFamily="34" charset="0"/>
              </a:rPr>
              <a:t>.</a:t>
            </a:r>
            <a:endParaRPr lang="fa-IR" sz="2000" dirty="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a:p>
            <a:pPr algn="just" rtl="1"/>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endParaRPr lang="fa-IR" sz="2000" b="1" dirty="0">
              <a:latin typeface="Arial" panose="020B0604020202020204" pitchFamily="34" charset="0"/>
              <a:cs typeface="Arial" panose="020B0604020202020204" pitchFamily="34" charset="0"/>
            </a:endParaRPr>
          </a:p>
        </p:txBody>
      </p:sp>
      <p:pic>
        <p:nvPicPr>
          <p:cNvPr id="5" name="Picture 2" descr="346953_e7xKOl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29" y="470310"/>
            <a:ext cx="5170839" cy="5917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38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5458691" y="339874"/>
            <a:ext cx="6661872" cy="3785652"/>
          </a:xfrm>
          <a:prstGeom prst="rect">
            <a:avLst/>
          </a:prstGeom>
        </p:spPr>
        <p:txBody>
          <a:bodyPr wrap="square">
            <a:spAutoFit/>
          </a:bodyPr>
          <a:lstStyle/>
          <a:p>
            <a:pPr algn="just" rtl="1"/>
            <a:r>
              <a:rPr lang="ar-SA" sz="2000" b="1" dirty="0">
                <a:latin typeface="Arial" panose="020B0604020202020204" pitchFamily="34" charset="0"/>
                <a:cs typeface="Arial" panose="020B0604020202020204" pitchFamily="34" charset="0"/>
              </a:rPr>
              <a:t>انواع تاقها</a:t>
            </a:r>
            <a:endParaRPr lang="fa-IR" sz="2000" b="1" dirty="0">
              <a:latin typeface="Arial" panose="020B0604020202020204" pitchFamily="34" charset="0"/>
              <a:cs typeface="Arial" panose="020B0604020202020204" pitchFamily="34" charset="0"/>
            </a:endParaRPr>
          </a:p>
          <a:p>
            <a:pPr algn="just" rtl="1"/>
            <a:r>
              <a:rPr lang="fa-IR" sz="2000" b="1" dirty="0">
                <a:latin typeface="Arial" panose="020B0604020202020204" pitchFamily="34" charset="0"/>
                <a:cs typeface="Arial" panose="020B0604020202020204" pitchFamily="34" charset="0"/>
              </a:rPr>
              <a:t>۱</a:t>
            </a:r>
            <a:r>
              <a:rPr lang="en-US" sz="2000" b="1" dirty="0">
                <a:latin typeface="Arial" panose="020B0604020202020204" pitchFamily="34" charset="0"/>
                <a:cs typeface="Arial" panose="020B0604020202020204" pitchFamily="34" charset="0"/>
              </a:rPr>
              <a:t>- </a:t>
            </a:r>
            <a:r>
              <a:rPr lang="ar-SA" sz="2000" b="1" dirty="0">
                <a:latin typeface="Arial" panose="020B0604020202020204" pitchFamily="34" charset="0"/>
                <a:cs typeface="Arial" panose="020B0604020202020204" pitchFamily="34" charset="0"/>
              </a:rPr>
              <a:t>تاق آهنگ= گهواره ای= لوله ای</a:t>
            </a:r>
            <a:endParaRPr lang="en-US" sz="2000" b="1"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ساده ترین تاق ایرانی،"آهنگ" است که در واقع ادامه یک نوع چفد در امتدادی معین است.نام دیگر آن گهواره ای است.فرانسویها به این نوع تاق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Bercu</a:t>
            </a:r>
            <a:r>
              <a:rPr lang="en-US" sz="2000" dirty="0" smtClean="0">
                <a:latin typeface="Arial" panose="020B0604020202020204" pitchFamily="34" charset="0"/>
                <a:cs typeface="Arial" panose="020B0604020202020204" pitchFamily="34" charset="0"/>
              </a:rPr>
              <a:t>) </a:t>
            </a:r>
            <a:r>
              <a:rPr lang="ar-SA" sz="2000" dirty="0" smtClean="0">
                <a:latin typeface="Arial" panose="020B0604020202020204" pitchFamily="34" charset="0"/>
                <a:cs typeface="Arial" panose="020B0604020202020204" pitchFamily="34" charset="0"/>
              </a:rPr>
              <a:t>برسو</a:t>
            </a:r>
            <a:r>
              <a:rPr lang="fa-IR" sz="2000" dirty="0" smtClean="0">
                <a:latin typeface="Arial" panose="020B0604020202020204" pitchFamily="34" charset="0"/>
                <a:cs typeface="Arial" panose="020B0604020202020204" pitchFamily="34" charset="0"/>
              </a:rPr>
              <a:t> گویند.</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تاق آهنگ در بناهایی که در دوطرف دو دیوار ممتد دارد،مناسبترین پوشش است.مثل انواع آب انبارها،ایوانها، صفه ها و فضاهای مستطیل شکل که بخواهند سقفشان یکنواخت باشد.تاق آهنگ عمدتاً به صورت </a:t>
            </a:r>
            <a:r>
              <a:rPr lang="ar-SA" sz="2000" dirty="0" smtClean="0">
                <a:latin typeface="Arial" panose="020B0604020202020204" pitchFamily="34" charset="0"/>
                <a:cs typeface="Arial" panose="020B0604020202020204" pitchFamily="34" charset="0"/>
              </a:rPr>
              <a:t>ضربی اجرا</a:t>
            </a:r>
            <a:r>
              <a:rPr lang="fa-IR" sz="2000" dirty="0" smtClean="0">
                <a:latin typeface="Arial" panose="020B0604020202020204" pitchFamily="34" charset="0"/>
                <a:cs typeface="Arial" panose="020B0604020202020204" pitchFamily="34" charset="0"/>
              </a:rPr>
              <a:t> میشود</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pic>
        <p:nvPicPr>
          <p:cNvPr id="7" name="Picture 12" descr="ANd9GcTipYZHL5RdXgArnhJXfrZTJ-h-Tlv4ATAphq5A3gBWmTRKcg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 y="487322"/>
            <a:ext cx="5383084" cy="5883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58" y="-1"/>
            <a:ext cx="12191999"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88258" y="0"/>
            <a:ext cx="12191998" cy="4524315"/>
          </a:xfrm>
          <a:prstGeom prst="rect">
            <a:avLst/>
          </a:prstGeom>
        </p:spPr>
        <p:txBody>
          <a:bodyPr wrap="square">
            <a:spAutoFit/>
          </a:bodyPr>
          <a:lstStyle/>
          <a:p>
            <a:pPr algn="just" rtl="1"/>
            <a:r>
              <a:rPr lang="en-US" sz="24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2</a:t>
            </a:r>
            <a:r>
              <a:rPr lang="ar-SA" sz="2800" b="1" dirty="0">
                <a:latin typeface="Arial" panose="020B0604020202020204" pitchFamily="34" charset="0"/>
                <a:cs typeface="Arial" panose="020B0604020202020204" pitchFamily="34" charset="0"/>
              </a:rPr>
              <a:t>تاق کلمبو کُل=پوسته </a:t>
            </a:r>
            <a:r>
              <a:rPr lang="ar-SA" sz="2800" b="1" dirty="0" smtClean="0">
                <a:latin typeface="Arial" panose="020B0604020202020204" pitchFamily="34" charset="0"/>
                <a:cs typeface="Arial" panose="020B0604020202020204" pitchFamily="34" charset="0"/>
              </a:rPr>
              <a:t>سخت، اُنبه=انبوهی </a:t>
            </a:r>
            <a:r>
              <a:rPr lang="ar-SA" sz="2800" b="1" dirty="0">
                <a:latin typeface="Arial" panose="020B0604020202020204" pitchFamily="34" charset="0"/>
                <a:cs typeface="Arial" panose="020B0604020202020204" pitchFamily="34" charset="0"/>
              </a:rPr>
              <a:t>و </a:t>
            </a:r>
            <a:r>
              <a:rPr lang="ar-SA" sz="2800" b="1" dirty="0" smtClean="0">
                <a:latin typeface="Arial" panose="020B0604020202020204" pitchFamily="34" charset="0"/>
                <a:cs typeface="Arial" panose="020B0604020202020204" pitchFamily="34" charset="0"/>
              </a:rPr>
              <a:t>جمعیت</a:t>
            </a:r>
            <a:endParaRPr lang="en-US" sz="2800" b="1" dirty="0" smtClean="0">
              <a:latin typeface="Arial" panose="020B0604020202020204" pitchFamily="34" charset="0"/>
              <a:cs typeface="Arial" panose="020B0604020202020204" pitchFamily="34" charset="0"/>
            </a:endParaRPr>
          </a:p>
          <a:p>
            <a:pPr algn="just" rtl="1"/>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ar-SA" sz="2200" dirty="0" smtClean="0">
                <a:latin typeface="Arial" panose="020B0604020202020204" pitchFamily="34" charset="0"/>
                <a:cs typeface="Arial" panose="020B0604020202020204" pitchFamily="34" charset="0"/>
              </a:rPr>
              <a:t>در حاشیه کویر و مناطقی که طوفانهای سه</a:t>
            </a:r>
            <a:r>
              <a:rPr lang="fa-IR" sz="2200" dirty="0" smtClean="0">
                <a:latin typeface="Arial" panose="020B0604020202020204" pitchFamily="34" charset="0"/>
                <a:cs typeface="Arial" panose="020B0604020202020204" pitchFamily="34" charset="0"/>
              </a:rPr>
              <a:t>م</a:t>
            </a:r>
            <a:r>
              <a:rPr lang="ar-SA" sz="2200" dirty="0" smtClean="0">
                <a:latin typeface="Arial" panose="020B0604020202020204" pitchFamily="34" charset="0"/>
                <a:cs typeface="Arial" panose="020B0604020202020204" pitchFamily="34" charset="0"/>
              </a:rPr>
              <a:t>گین دارد و مصالح نیز سست است،کلمبوه بهترین پوشش است.در کاروانسراهای بین راه نیز که به ندرت در معرض توجه برای حفظ و نگهداری و مرمت است،پوشش تاقها را کلمبوه میگیرند که دیرتر خراب شود</a:t>
            </a:r>
            <a:r>
              <a:rPr lang="en-US" sz="2200" dirty="0" smtClean="0">
                <a:latin typeface="Arial" panose="020B0604020202020204" pitchFamily="34" charset="0"/>
                <a:cs typeface="Arial" panose="020B0604020202020204" pitchFamily="34" charset="0"/>
              </a:rPr>
              <a:t>.</a:t>
            </a:r>
            <a:endParaRPr lang="fa-IR" sz="2200" dirty="0" smtClean="0">
              <a:latin typeface="Arial" panose="020B0604020202020204" pitchFamily="34" charset="0"/>
              <a:cs typeface="Arial" panose="020B0604020202020204" pitchFamily="34" charset="0"/>
            </a:endParaRPr>
          </a:p>
          <a:p>
            <a:pPr algn="just" rtl="1"/>
            <a:endParaRPr lang="fa-IR" sz="2000" dirty="0" smtClean="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a:p>
            <a:pPr algn="just" rtl="1"/>
            <a:r>
              <a:rPr lang="fa-IR" sz="2400" b="1" dirty="0">
                <a:latin typeface="Arial" panose="020B0604020202020204" pitchFamily="34" charset="0"/>
                <a:cs typeface="Arial" panose="020B0604020202020204" pitchFamily="34" charset="0"/>
              </a:rPr>
              <a:t>3-</a:t>
            </a:r>
            <a:r>
              <a:rPr lang="ar-SA" sz="2400" b="1" dirty="0">
                <a:latin typeface="Arial" panose="020B0604020202020204" pitchFamily="34" charset="0"/>
                <a:cs typeface="Arial" panose="020B0604020202020204" pitchFamily="34" charset="0"/>
              </a:rPr>
              <a:t>تاق های </a:t>
            </a:r>
            <a:r>
              <a:rPr lang="ar-SA" sz="2400" b="1" dirty="0" smtClean="0">
                <a:latin typeface="Arial" panose="020B0604020202020204" pitchFamily="34" charset="0"/>
                <a:cs typeface="Arial" panose="020B0604020202020204" pitchFamily="34" charset="0"/>
              </a:rPr>
              <a:t>کلنبو-کاروانس</a:t>
            </a:r>
            <a:r>
              <a:rPr lang="fa-IR" sz="2400" b="1" dirty="0" smtClean="0">
                <a:latin typeface="Arial" panose="020B0604020202020204" pitchFamily="34" charset="0"/>
                <a:cs typeface="Arial" panose="020B0604020202020204" pitchFamily="34" charset="0"/>
              </a:rPr>
              <a:t>رایی در قم</a:t>
            </a:r>
            <a:endParaRPr lang="fa-IR" sz="2400" b="1" dirty="0">
              <a:solidFill>
                <a:schemeClr val="bg2">
                  <a:lumMod val="60000"/>
                  <a:lumOff val="40000"/>
                </a:schemeClr>
              </a:solidFill>
              <a:latin typeface="Arial" panose="020B0604020202020204" pitchFamily="34" charset="0"/>
              <a:cs typeface="Arial" panose="020B0604020202020204" pitchFamily="34" charset="0"/>
            </a:endParaRPr>
          </a:p>
          <a:p>
            <a:pPr algn="r" rtl="1"/>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ar-SA" sz="2200" dirty="0">
                <a:latin typeface="Arial" panose="020B0604020202020204" pitchFamily="34" charset="0"/>
                <a:cs typeface="Arial" panose="020B0604020202020204" pitchFamily="34" charset="0"/>
              </a:rPr>
              <a:t>تاق کلمبوه در واقع گنبد کوچکی است که عمدتاْ زیر سازی یا گوشه سازی </a:t>
            </a:r>
            <a:r>
              <a:rPr lang="ar-SA" sz="2200" dirty="0" smtClean="0">
                <a:latin typeface="Arial" panose="020B0604020202020204" pitchFamily="34" charset="0"/>
                <a:cs typeface="Arial" panose="020B0604020202020204" pitchFamily="34" charset="0"/>
              </a:rPr>
              <a:t>ندارد </a:t>
            </a:r>
            <a:r>
              <a:rPr lang="ar-SA" sz="2200" dirty="0">
                <a:latin typeface="Arial" panose="020B0604020202020204" pitchFamily="34" charset="0"/>
                <a:cs typeface="Arial" panose="020B0604020202020204" pitchFamily="34" charset="0"/>
              </a:rPr>
              <a:t>و روی چهار دیوار یا چهار ستون در زمینه مربع اجرا میشود.طرز اجرای آن مثل بافتن سبد است.گاه کلمبوها را در زمینه مستطیل نزدیک به مربع که بتوان آن را به هشت ضلعی و بعد دایره تبدیل </a:t>
            </a:r>
            <a:r>
              <a:rPr lang="ar-SA" sz="2200" dirty="0" smtClean="0">
                <a:latin typeface="Arial" panose="020B0604020202020204" pitchFamily="34" charset="0"/>
                <a:cs typeface="Arial" panose="020B0604020202020204" pitchFamily="34" charset="0"/>
              </a:rPr>
              <a:t>کرد،اجرا</a:t>
            </a:r>
            <a:r>
              <a:rPr lang="fa-IR" sz="2200" dirty="0" smtClean="0">
                <a:latin typeface="Arial" panose="020B0604020202020204" pitchFamily="34" charset="0"/>
                <a:cs typeface="Arial" panose="020B0604020202020204" pitchFamily="34" charset="0"/>
              </a:rPr>
              <a:t> </a:t>
            </a:r>
            <a:r>
              <a:rPr lang="ar-SA" sz="2200" dirty="0" smtClean="0">
                <a:latin typeface="Arial" panose="020B0604020202020204" pitchFamily="34" charset="0"/>
                <a:cs typeface="Arial" panose="020B0604020202020204" pitchFamily="34" charset="0"/>
              </a:rPr>
              <a:t>کرده</a:t>
            </a:r>
            <a:r>
              <a:rPr lang="fa-IR" sz="2200" dirty="0" smtClean="0">
                <a:latin typeface="Arial" panose="020B0604020202020204" pitchFamily="34" charset="0"/>
                <a:cs typeface="Arial" panose="020B0604020202020204" pitchFamily="34" charset="0"/>
              </a:rPr>
              <a:t> </a:t>
            </a:r>
            <a:r>
              <a:rPr lang="ar-SA" sz="2200" dirty="0" smtClean="0">
                <a:latin typeface="Arial" panose="020B0604020202020204" pitchFamily="34" charset="0"/>
                <a:cs typeface="Arial" panose="020B0604020202020204" pitchFamily="34" charset="0"/>
              </a:rPr>
              <a:t>اند.</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ar-SA" sz="2200" dirty="0">
                <a:latin typeface="Arial" panose="020B0604020202020204" pitchFamily="34" charset="0"/>
                <a:cs typeface="Arial" panose="020B0604020202020204" pitchFamily="34" charset="0"/>
              </a:rPr>
              <a:t>گاه در بعضی مناطق،برای جلوگیری از نفوذ گرما و سرما و سرو صدا دیوارهای بیرونی کلمبوه را خیلی </a:t>
            </a:r>
            <a:r>
              <a:rPr lang="ar-SA" sz="2200" dirty="0" smtClean="0">
                <a:latin typeface="Arial" panose="020B0604020202020204" pitchFamily="34" charset="0"/>
                <a:cs typeface="Arial" panose="020B0604020202020204" pitchFamily="34" charset="0"/>
              </a:rPr>
              <a:t>ضخیم</a:t>
            </a:r>
            <a:r>
              <a:rPr lang="fa-IR" sz="2200" dirty="0" smtClean="0">
                <a:latin typeface="Arial" panose="020B0604020202020204" pitchFamily="34" charset="0"/>
                <a:cs typeface="Arial" panose="020B0604020202020204" pitchFamily="34" charset="0"/>
              </a:rPr>
              <a:t> میگیرند.</a:t>
            </a:r>
            <a:endParaRPr lang="fa-IR" sz="22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749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0"/>
            <a:ext cx="12191999" cy="6858000"/>
          </a:xfrm>
          <a:prstGeom prst="rect">
            <a:avLst/>
          </a:prstGeom>
          <a:ln w="228600" cap="sq" cmpd="thickThin">
            <a:solidFill>
              <a:srgbClr val="000000"/>
            </a:solidFill>
            <a:prstDash val="solid"/>
            <a:miter lim="800000"/>
          </a:ln>
          <a:effectLst>
            <a:innerShdw blurRad="76200">
              <a:srgbClr val="000000"/>
            </a:innerShdw>
          </a:effectLst>
        </p:spPr>
      </p:pic>
      <p:pic>
        <p:nvPicPr>
          <p:cNvPr id="4098" name="Picture 2" descr="ANd9GcTB55B92a4LuM-rAIvAUL8_JZb5X5BMnRSuR-S50UmcT-n9o6LjY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57" y="708352"/>
            <a:ext cx="5118567" cy="54412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ANd9GcROX3jjXpx3henjzkkzi27EwhxCaxhDxjsiwg834fNw7mGQBkzu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705" y="708352"/>
            <a:ext cx="5432612" cy="54412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14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900953" y="335846"/>
            <a:ext cx="8982635" cy="5570756"/>
          </a:xfrm>
          <a:prstGeom prst="rect">
            <a:avLst/>
          </a:prstGeom>
        </p:spPr>
        <p:txBody>
          <a:bodyPr wrap="square">
            <a:spAutoFit/>
          </a:bodyPr>
          <a:lstStyle/>
          <a:p>
            <a:pPr algn="just" rtl="1"/>
            <a:r>
              <a:rPr lang="ar-SA" sz="3200" b="1" dirty="0">
                <a:latin typeface="Arial" panose="020B0604020202020204" pitchFamily="34" charset="0"/>
                <a:cs typeface="Arial" panose="020B0604020202020204" pitchFamily="34" charset="0"/>
              </a:rPr>
              <a:t>اجرای کلمبو</a:t>
            </a:r>
            <a:endParaRPr lang="en-US" sz="3200" b="1" dirty="0">
              <a:latin typeface="Arial" panose="020B0604020202020204" pitchFamily="34" charset="0"/>
              <a:cs typeface="Arial" panose="020B0604020202020204" pitchFamily="34" charset="0"/>
            </a:endParaRP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اجرای کلمبو روی چهار ستون با 3 راه ممکن است</a:t>
            </a:r>
            <a:r>
              <a:rPr lang="en-US" sz="2000" dirty="0">
                <a:latin typeface="Arial" panose="020B0604020202020204" pitchFamily="34" charset="0"/>
                <a:cs typeface="Arial" panose="020B0604020202020204" pitchFamily="34" charset="0"/>
              </a:rPr>
              <a:t>:</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1</a:t>
            </a:r>
            <a:r>
              <a:rPr lang="ar-SA" sz="2800" b="1" dirty="0">
                <a:latin typeface="Arial" panose="020B0604020202020204" pitchFamily="34" charset="0"/>
                <a:cs typeface="Arial" panose="020B0604020202020204" pitchFamily="34" charset="0"/>
              </a:rPr>
              <a:t>کهن ترین نوع، اجرای کلمبو روی تویزه است</a:t>
            </a:r>
            <a:r>
              <a:rPr lang="fa-IR" sz="2800" dirty="0" smtClean="0">
                <a:latin typeface="Arial" panose="020B0604020202020204" pitchFamily="34" charset="0"/>
                <a:cs typeface="Arial" panose="020B0604020202020204" pitchFamily="34" charset="0"/>
              </a:rPr>
              <a:t>:</a:t>
            </a:r>
          </a:p>
          <a:p>
            <a:pPr algn="just" rtl="1"/>
            <a:r>
              <a:rPr lang="ar-SA" sz="2400" dirty="0" smtClean="0">
                <a:latin typeface="Arial" panose="020B0604020202020204" pitchFamily="34" charset="0"/>
                <a:cs typeface="Arial" panose="020B0604020202020204" pitchFamily="34" charset="0"/>
              </a:rPr>
              <a:t>بدین </a:t>
            </a:r>
            <a:r>
              <a:rPr lang="ar-SA" sz="2400" dirty="0">
                <a:latin typeface="Arial" panose="020B0604020202020204" pitchFamily="34" charset="0"/>
                <a:cs typeface="Arial" panose="020B0604020202020204" pitchFamily="34" charset="0"/>
              </a:rPr>
              <a:t>ترتیب که بین ستونهای بنا تویزه های باربر اجرا کرده و بعو روی تویزه ها میچینند و بالا می آورند و پوشش کلبو را تکمیل میکنند.در واقع پوشش کلمبو در امتداد منحنی سطوح چهار گوشه مثلثها است و به صورت یکپارجه ساخته و دیده میشود.گاه نیز روی تویزه ها را در نقاط گود میچینند تا سطح صاف و یکپارچه شود،آنگاه روی سطح صاف؛ یک کلمبو اجرا میکنند.این شیوه امروزه تقریباً متروک شده است</a:t>
            </a:r>
            <a:endParaRPr lang="en-US" sz="2400" dirty="0">
              <a:latin typeface="Arial" panose="020B0604020202020204" pitchFamily="34" charset="0"/>
              <a:cs typeface="Arial" panose="020B0604020202020204" pitchFamily="34" charset="0"/>
            </a:endParaRPr>
          </a:p>
          <a:p>
            <a:pPr algn="just"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-2</a:t>
            </a:r>
            <a:r>
              <a:rPr lang="ar-SA" sz="2400" b="1" dirty="0">
                <a:latin typeface="Arial" panose="020B0604020202020204" pitchFamily="34" charset="0"/>
                <a:cs typeface="Arial" panose="020B0604020202020204" pitchFamily="34" charset="0"/>
              </a:rPr>
              <a:t>روش اجرا به صورت </a:t>
            </a:r>
            <a:r>
              <a:rPr lang="ar-SA" sz="2400" b="1" dirty="0" smtClean="0">
                <a:latin typeface="Arial" panose="020B0604020202020204" pitchFamily="34" charset="0"/>
                <a:cs typeface="Arial" panose="020B0604020202020204" pitchFamily="34" charset="0"/>
              </a:rPr>
              <a:t>دمغازه</a:t>
            </a:r>
            <a:r>
              <a:rPr lang="fa-IR" sz="2400" dirty="0">
                <a:latin typeface="Arial" panose="020B0604020202020204" pitchFamily="34" charset="0"/>
                <a:cs typeface="Arial" panose="020B0604020202020204" pitchFamily="34" charset="0"/>
              </a:rPr>
              <a:t>:</a:t>
            </a:r>
            <a:r>
              <a:rPr lang="ar-SA" sz="2400" dirty="0">
                <a:latin typeface="Arial" panose="020B0604020202020204" pitchFamily="34" charset="0"/>
                <a:cs typeface="Arial" panose="020B0604020202020204" pitchFamily="34" charset="0"/>
              </a:rPr>
              <a:t>این صورت ساده در واقع قراردادن یک نیم کره توی مکعب است.به گونه ای که گوشه ها به صورت طبیعی خود بالا آید.در معماری مغرب زمین این شیوه بسیار متداول است.به شکل ایجاد شده </a:t>
            </a:r>
            <a:r>
              <a:rPr lang="ar-SA" sz="2400" dirty="0" smtClean="0">
                <a:latin typeface="Arial" panose="020B0604020202020204" pitchFamily="34" charset="0"/>
                <a:cs typeface="Arial" panose="020B0604020202020204" pitchFamily="34" charset="0"/>
              </a:rPr>
              <a:t>که </a:t>
            </a:r>
            <a:r>
              <a:rPr lang="ar-SA" sz="2400" dirty="0">
                <a:latin typeface="Arial" panose="020B0604020202020204" pitchFamily="34" charset="0"/>
                <a:cs typeface="Arial" panose="020B0604020202020204" pitchFamily="34" charset="0"/>
              </a:rPr>
              <a:t>در ایران لفظ دمغازه را دارد</a:t>
            </a:r>
            <a:r>
              <a:rPr lang="ar-SA" sz="2400" dirty="0" smtClean="0">
                <a:latin typeface="Arial" panose="020B0604020202020204" pitchFamily="34" charset="0"/>
                <a:cs typeface="Arial" panose="020B0604020202020204" pitchFamily="34" charset="0"/>
              </a:rPr>
              <a:t>.</a:t>
            </a:r>
            <a:endParaRPr lang="fa-IR" sz="2400" dirty="0" smtClean="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19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775012" y="530803"/>
            <a:ext cx="9224683" cy="3508653"/>
          </a:xfrm>
          <a:prstGeom prst="rect">
            <a:avLst/>
          </a:prstGeom>
        </p:spPr>
        <p:txBody>
          <a:bodyPr wrap="square">
            <a:spAutoFit/>
          </a:bodyPr>
          <a:lstStyle/>
          <a:p>
            <a:pPr algn="just" rtl="1"/>
            <a:r>
              <a:rPr lang="en-US" sz="22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3</a:t>
            </a:r>
            <a:r>
              <a:rPr lang="ar-SA" sz="2400" b="1" dirty="0">
                <a:latin typeface="Arial" panose="020B0604020202020204" pitchFamily="34" charset="0"/>
                <a:cs typeface="Arial" panose="020B0604020202020204" pitchFamily="34" charset="0"/>
              </a:rPr>
              <a:t>کاربندی</a:t>
            </a:r>
            <a:endParaRPr lang="fa-IR" sz="2400" b="1" dirty="0">
              <a:latin typeface="Arial" panose="020B0604020202020204" pitchFamily="34" charset="0"/>
              <a:cs typeface="Arial" panose="020B0604020202020204" pitchFamily="34" charset="0"/>
            </a:endParaRPr>
          </a:p>
          <a:p>
            <a:pPr algn="just" rtl="1"/>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ar-SA" sz="2200" dirty="0">
                <a:latin typeface="Arial" panose="020B0604020202020204" pitchFamily="34" charset="0"/>
                <a:cs typeface="Arial" panose="020B0604020202020204" pitchFamily="34" charset="0"/>
              </a:rPr>
              <a:t>این شیوه بسیار متداول است.زیرا با این شیوه گوشه سازی تکمیل میشود و زمینه گرد به دست آمده، برای زدن تاق کلمبو مناسب است.این کاربندی معمولاً اختری دوازده ضلعی است. در شبستانهای مسجد جامع اصفهان، گوشه سازی با انواع اشکال از جمله دمغازه و کاربندی قابل رویت است</a:t>
            </a:r>
            <a:endParaRPr lang="en-US" sz="2200" dirty="0">
              <a:latin typeface="Arial" panose="020B0604020202020204" pitchFamily="34" charset="0"/>
              <a:cs typeface="Arial" panose="020B0604020202020204" pitchFamily="34" charset="0"/>
            </a:endParaRPr>
          </a:p>
          <a:p>
            <a:pPr algn="just" rtl="1"/>
            <a:r>
              <a:rPr lang="en-US" sz="2200" dirty="0" smtClean="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ar-SA" sz="2200" dirty="0">
                <a:latin typeface="Arial" panose="020B0604020202020204" pitchFamily="34" charset="0"/>
                <a:cs typeface="Arial" panose="020B0604020202020204" pitchFamily="34" charset="0"/>
              </a:rPr>
              <a:t>تیزه کلمبوها نیز اشکال </a:t>
            </a:r>
            <a:r>
              <a:rPr lang="ar-SA" sz="2200" dirty="0" smtClean="0">
                <a:latin typeface="Arial" panose="020B0604020202020204" pitchFamily="34" charset="0"/>
                <a:cs typeface="Arial" panose="020B0604020202020204" pitchFamily="34" charset="0"/>
              </a:rPr>
              <a:t>متنوعی</a:t>
            </a:r>
            <a:r>
              <a:rPr lang="fa-IR" sz="2200" dirty="0" smtClean="0">
                <a:latin typeface="Arial" panose="020B0604020202020204" pitchFamily="34" charset="0"/>
                <a:cs typeface="Arial" panose="020B0604020202020204" pitchFamily="34" charset="0"/>
              </a:rPr>
              <a:t> دارند</a:t>
            </a:r>
            <a:r>
              <a:rPr lang="ar-SA" sz="2200" dirty="0" smtClean="0">
                <a:latin typeface="Arial" panose="020B0604020202020204" pitchFamily="34" charset="0"/>
                <a:cs typeface="Arial" panose="020B0604020202020204" pitchFamily="34" charset="0"/>
              </a:rPr>
              <a:t> برخی </a:t>
            </a:r>
            <a:r>
              <a:rPr lang="ar-SA" sz="2200" dirty="0">
                <a:latin typeface="Arial" panose="020B0604020202020204" pitchFamily="34" charset="0"/>
                <a:cs typeface="Arial" panose="020B0604020202020204" pitchFamily="34" charset="0"/>
              </a:rPr>
              <a:t>به صورت های گره سازی،کاشی کاری </a:t>
            </a:r>
            <a:r>
              <a:rPr lang="ar-SA" sz="2200" dirty="0" smtClean="0">
                <a:latin typeface="Arial" panose="020B0604020202020204" pitchFamily="34" charset="0"/>
                <a:cs typeface="Arial" panose="020B0604020202020204" pitchFamily="34" charset="0"/>
              </a:rPr>
              <a:t>وکاربندی </a:t>
            </a:r>
            <a:r>
              <a:rPr lang="ar-SA" sz="2200" dirty="0">
                <a:latin typeface="Arial" panose="020B0604020202020204" pitchFamily="34" charset="0"/>
                <a:cs typeface="Arial" panose="020B0604020202020204" pitchFamily="34" charset="0"/>
              </a:rPr>
              <a:t>دیده میشوند. در دسته اخیر که تیزه بسته است؛اجرای آن به صورت پرگره </a:t>
            </a:r>
            <a:r>
              <a:rPr lang="ar-SA" sz="2200" dirty="0" smtClean="0">
                <a:latin typeface="Arial" panose="020B0604020202020204" pitchFamily="34" charset="0"/>
                <a:cs typeface="Arial" panose="020B0604020202020204" pitchFamily="34" charset="0"/>
              </a:rPr>
              <a:t>است</a:t>
            </a:r>
            <a:r>
              <a:rPr lang="en-US" sz="2200" dirty="0" smtClean="0">
                <a:latin typeface="Arial" panose="020B0604020202020204" pitchFamily="34" charset="0"/>
                <a:cs typeface="Arial" panose="020B0604020202020204" pitchFamily="34" charset="0"/>
              </a:rPr>
              <a:t>.</a:t>
            </a:r>
            <a:r>
              <a:rPr lang="ar-SA" sz="2200" dirty="0">
                <a:latin typeface="Arial" panose="020B0604020202020204" pitchFamily="34" charset="0"/>
                <a:cs typeface="Arial" panose="020B0604020202020204" pitchFamily="34" charset="0"/>
              </a:rPr>
              <a:t> اشکال تاق کلمبو آن است که نمی توان سطح پوشش داده شده را صاف کرد و طبقه دیگری روی آن </a:t>
            </a:r>
            <a:r>
              <a:rPr lang="ar-SA" sz="2200" dirty="0" smtClean="0">
                <a:latin typeface="Arial" panose="020B0604020202020204" pitchFamily="34" charset="0"/>
                <a:cs typeface="Arial" panose="020B0604020202020204" pitchFamily="34" charset="0"/>
              </a:rPr>
              <a:t>بنا</a:t>
            </a:r>
            <a:r>
              <a:rPr lang="fa-IR" sz="2200" dirty="0" smtClean="0">
                <a:latin typeface="Arial" panose="020B0604020202020204" pitchFamily="34" charset="0"/>
                <a:cs typeface="Arial" panose="020B0604020202020204" pitchFamily="34" charset="0"/>
              </a:rPr>
              <a:t> نهاد.</a:t>
            </a:r>
            <a:endParaRPr lang="fa-IR" sz="2200" dirty="0">
              <a:latin typeface="Arial" panose="020B0604020202020204" pitchFamily="34" charset="0"/>
              <a:cs typeface="Arial" panose="020B0604020202020204" pitchFamily="34" charset="0"/>
            </a:endParaRPr>
          </a:p>
          <a:p>
            <a:pPr algn="just" rtl="1"/>
            <a:endParaRPr lang="fa-I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97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6096000" y="330456"/>
            <a:ext cx="6096000" cy="4154984"/>
          </a:xfrm>
          <a:prstGeom prst="rect">
            <a:avLst/>
          </a:prstGeom>
        </p:spPr>
        <p:txBody>
          <a:bodyPr>
            <a:spAutoFit/>
          </a:bodyPr>
          <a:lstStyle/>
          <a:p>
            <a:pPr algn="just" rtl="1"/>
            <a:r>
              <a:rPr lang="fa-IR" sz="2400" b="1" dirty="0" smtClean="0">
                <a:latin typeface="Arial" panose="020B0604020202020204" pitchFamily="34" charset="0"/>
                <a:cs typeface="Arial" panose="020B0604020202020204" pitchFamily="34" charset="0"/>
              </a:rPr>
              <a:t>پوشش کنه</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پوشش دیگر کُنه پوشی است کنه مرتبط با تاق کلمبو است.کنه به تورفتگی بالای سردرها اطلاق میشود.کنه پوش در واقع نیم گنبد یا نصف کلمبو است که در رسمی بندی ها به صورت یک نیم کار درمی آید</a:t>
            </a:r>
            <a:endParaRPr lang="en-US" sz="2000" dirty="0">
              <a:latin typeface="Arial" panose="020B0604020202020204" pitchFamily="34" charset="0"/>
              <a:cs typeface="Arial" panose="020B0604020202020204" pitchFamily="34" charset="0"/>
            </a:endParaRPr>
          </a:p>
          <a:p>
            <a:pPr algn="just" rtl="1"/>
            <a:r>
              <a:rPr lang="en-US" sz="2000" dirty="0">
                <a:latin typeface="Arial" panose="020B0604020202020204" pitchFamily="34" charset="0"/>
                <a:cs typeface="Arial" panose="020B0604020202020204" pitchFamily="34" charset="0"/>
              </a:rPr>
              <a:t>.</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از کهن ترین نمونه کنه پوشها در وَرَکدها(صفه ها=ایوان) است که روبروی شبستان مسجد جامع فهرج ساخته </a:t>
            </a:r>
            <a:r>
              <a:rPr lang="ar-SA" sz="2000" dirty="0" smtClean="0">
                <a:latin typeface="Arial" panose="020B0604020202020204" pitchFamily="34" charset="0"/>
                <a:cs typeface="Arial" panose="020B0604020202020204" pitchFamily="34" charset="0"/>
              </a:rPr>
              <a:t>اند.</a:t>
            </a:r>
            <a:r>
              <a:rPr lang="fa-IR" sz="2000" dirty="0" smtClean="0">
                <a:latin typeface="Arial" panose="020B0604020202020204" pitchFamily="34" charset="0"/>
                <a:cs typeface="Arial" panose="020B0604020202020204" pitchFamily="34" charset="0"/>
              </a:rPr>
              <a:t>سر</a:t>
            </a:r>
            <a:r>
              <a:rPr lang="ar-SA" sz="2000" dirty="0" smtClean="0">
                <a:latin typeface="Arial" panose="020B0604020202020204" pitchFamily="34" charset="0"/>
                <a:cs typeface="Arial" panose="020B0604020202020204" pitchFamily="34" charset="0"/>
              </a:rPr>
              <a:t>در </a:t>
            </a:r>
            <a:r>
              <a:rPr lang="ar-SA" sz="2000" dirty="0">
                <a:latin typeface="Arial" panose="020B0604020202020204" pitchFamily="34" charset="0"/>
                <a:cs typeface="Arial" panose="020B0604020202020204" pitchFamily="34" charset="0"/>
              </a:rPr>
              <a:t>اغلب کاروانسراها و بسیاری از بناهای عمومی کنه پوش است.اکثر کنه پوشها در زیر، دارای کاربندی است که این کاربندی در واقع سقف کاذبی زیر کنه پوش اصلی است</a:t>
            </a:r>
            <a:r>
              <a:rPr lang="en-US" sz="2000" dirty="0">
                <a:latin typeface="Arial" panose="020B0604020202020204" pitchFamily="34" charset="0"/>
                <a:cs typeface="Arial" panose="020B0604020202020204" pitchFamily="34" charset="0"/>
              </a:rPr>
              <a:t>.</a:t>
            </a: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422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741" y="0"/>
            <a:ext cx="13863917" cy="7175687"/>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3738282" y="13447"/>
            <a:ext cx="8619564" cy="5016758"/>
          </a:xfrm>
          <a:prstGeom prst="rect">
            <a:avLst/>
          </a:prstGeom>
        </p:spPr>
        <p:txBody>
          <a:bodyPr wrap="square">
            <a:spAutoFit/>
          </a:bodyPr>
          <a:lstStyle/>
          <a:p>
            <a:pPr algn="just" rtl="1"/>
            <a:r>
              <a:rPr lang="ar-SA" sz="2400" b="1" dirty="0">
                <a:latin typeface="Arial" panose="020B0604020202020204" pitchFamily="34" charset="0"/>
                <a:ea typeface="Times New Roman" panose="02020603050405020304" pitchFamily="18" charset="0"/>
                <a:cs typeface="Arial" panose="020B0604020202020204" pitchFamily="34" charset="0"/>
              </a:rPr>
              <a:t>تاق چهاربخش</a:t>
            </a:r>
            <a:endParaRPr lang="fa-IR" sz="2400" b="1" dirty="0" smtClean="0">
              <a:latin typeface="Arial" panose="020B0604020202020204" pitchFamily="34" charset="0"/>
              <a:ea typeface="Times New Roman" panose="02020603050405020304" pitchFamily="18" charset="0"/>
              <a:cs typeface="Arial" panose="020B0604020202020204" pitchFamily="34" charset="0"/>
            </a:endParaRPr>
          </a:p>
          <a:p>
            <a:pPr algn="just" rtl="1"/>
            <a:r>
              <a:rPr lang="fa-IR" sz="2000" dirty="0">
                <a:latin typeface="Arial" panose="020B0604020202020204" pitchFamily="34" charset="0"/>
                <a:ea typeface="Times New Roman" panose="02020603050405020304" pitchFamily="18" charset="0"/>
                <a:cs typeface="Arial" panose="020B0604020202020204" pitchFamily="34" charset="0"/>
              </a:rPr>
              <a:t>ن</a:t>
            </a:r>
            <a:r>
              <a:rPr lang="ar-SA" sz="2000" dirty="0" smtClean="0">
                <a:latin typeface="Arial" panose="020B0604020202020204" pitchFamily="34" charset="0"/>
                <a:ea typeface="Times New Roman" panose="02020603050405020304" pitchFamily="18" charset="0"/>
                <a:cs typeface="Arial" panose="020B0604020202020204" pitchFamily="34" charset="0"/>
              </a:rPr>
              <a:t>ام </a:t>
            </a:r>
            <a:r>
              <a:rPr lang="ar-SA" sz="2000" dirty="0">
                <a:latin typeface="Arial" panose="020B0604020202020204" pitchFamily="34" charset="0"/>
                <a:ea typeface="Times New Roman" panose="02020603050405020304" pitchFamily="18" charset="0"/>
                <a:cs typeface="Arial" panose="020B0604020202020204" pitchFamily="34" charset="0"/>
              </a:rPr>
              <a:t>عمومی تاق چهاربخش((تاژ)) است.تاژ در فرهنگ های لغت فارسی،به معنی چادر کردان و عربان و قبه قلعه آمده است.به این تاق، چادری و خیمه پوش هم میگویند.این تاق نیز مثل تاق کلمبو در زمینه های چهارگوش بکار میرود.ولی بر خلاف کلمبو در هر طبقه میتوان به سادگی آن را مسطح کرد و روی آن اشکوب(طبقه) دیگری بنا نهاد</a:t>
            </a:r>
            <a:r>
              <a:rPr lang="en-US" sz="2000" dirty="0">
                <a:latin typeface="Arial" panose="020B0604020202020204" pitchFamily="34" charset="0"/>
                <a:ea typeface="Times New Roman" panose="02020603050405020304" pitchFamily="18" charset="0"/>
                <a:cs typeface="Arial" panose="020B0604020202020204" pitchFamily="34" charset="0"/>
              </a:rPr>
              <a:t>.</a:t>
            </a:r>
          </a:p>
          <a:p>
            <a:pPr algn="just" rtl="1"/>
            <a:r>
              <a:rPr lang="en-US" sz="2000" dirty="0">
                <a:latin typeface="Arial" panose="020B0604020202020204" pitchFamily="34" charset="0"/>
                <a:ea typeface="Times New Roman" panose="02020603050405020304" pitchFamily="18" charset="0"/>
                <a:cs typeface="Arial" panose="020B0604020202020204" pitchFamily="34" charset="0"/>
              </a:rPr>
              <a:t/>
            </a:r>
            <a:br>
              <a:rPr lang="en-US" sz="2000" dirty="0">
                <a:latin typeface="Arial" panose="020B0604020202020204" pitchFamily="34" charset="0"/>
                <a:ea typeface="Times New Roman" panose="02020603050405020304" pitchFamily="18" charset="0"/>
                <a:cs typeface="Arial" panose="020B0604020202020204" pitchFamily="34" charset="0"/>
              </a:rPr>
            </a:br>
            <a:r>
              <a:rPr lang="ar-SA" sz="2000" dirty="0">
                <a:latin typeface="Arial" panose="020B0604020202020204" pitchFamily="34" charset="0"/>
                <a:ea typeface="Times New Roman" panose="02020603050405020304" pitchFamily="18" charset="0"/>
                <a:cs typeface="Arial" panose="020B0604020202020204" pitchFamily="34" charset="0"/>
              </a:rPr>
              <a:t>این تاق در دوره گوتیک در اروپا رواج فراوان یافت.تفاوت اجرای این تاق در ایران نسبت به اروپا آن است که در ایران نه تنها به صورت چهاربخش ،بلکه به صورت شش بخش و هشت بخش نیز دیده میشود.زیباترین نمونه هشت بخش گنبد خانه مزار شیخ جام است که هشت برجستگی آن در پوشش کاملاً مشخص است</a:t>
            </a:r>
            <a:r>
              <a:rPr lang="en-US" sz="2000" dirty="0" smtClean="0">
                <a:latin typeface="Arial" panose="020B0604020202020204" pitchFamily="34" charset="0"/>
                <a:ea typeface="Times New Roman" panose="02020603050405020304" pitchFamily="18" charset="0"/>
                <a:cs typeface="Arial" panose="020B0604020202020204" pitchFamily="34" charset="0"/>
              </a:rPr>
              <a:t>.</a:t>
            </a:r>
          </a:p>
          <a:p>
            <a:pPr algn="just" rtl="1"/>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ar-SA" sz="2000" dirty="0" smtClean="0">
                <a:latin typeface="Arial" panose="020B0604020202020204" pitchFamily="34" charset="0"/>
                <a:cs typeface="Arial" panose="020B0604020202020204" pitchFamily="34" charset="0"/>
              </a:rPr>
              <a:t>در گنبد علویان، از پوشش چهاربخش به جای کلمبو استفاده کردند تا بتوانند روی پوشش طبقه دیگری را اجرا کنند.امروزه اثری از این تاق باقی نمانده است</a:t>
            </a:r>
            <a:r>
              <a:rPr lang="en-US" sz="2000" dirty="0" smtClean="0">
                <a:latin typeface="Arial" panose="020B0604020202020204" pitchFamily="34" charset="0"/>
                <a:cs typeface="Arial" panose="020B0604020202020204" pitchFamily="34" charset="0"/>
              </a:rPr>
              <a:t>.</a:t>
            </a:r>
          </a:p>
          <a:p>
            <a:pPr algn="just" rtl="1"/>
            <a:endParaRPr lang="en-US" sz="2000" dirty="0">
              <a:latin typeface="Arial" panose="020B0604020202020204" pitchFamily="34" charset="0"/>
              <a:cs typeface="Arial" panose="020B0604020202020204" pitchFamily="34" charset="0"/>
            </a:endParaRPr>
          </a:p>
          <a:p>
            <a:pPr algn="just" rtl="1"/>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fa-I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356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6024563" y="120059"/>
            <a:ext cx="6096000" cy="1631216"/>
          </a:xfrm>
          <a:prstGeom prst="rect">
            <a:avLst/>
          </a:prstGeom>
        </p:spPr>
        <p:txBody>
          <a:bodyPr>
            <a:spAutoFit/>
          </a:bodyPr>
          <a:lstStyle/>
          <a:p>
            <a:pPr algn="just" rtl="1"/>
            <a:r>
              <a:rPr lang="ar-SA" sz="2000" b="1" dirty="0" smtClean="0">
                <a:latin typeface="Arial" panose="020B0604020202020204" pitchFamily="34" charset="0"/>
                <a:cs typeface="Arial" panose="020B0604020202020204" pitchFamily="34" charset="0"/>
              </a:rPr>
              <a:t>چفد </a:t>
            </a:r>
            <a:r>
              <a:rPr lang="ar-SA" sz="2000" b="1" dirty="0">
                <a:latin typeface="Arial" panose="020B0604020202020204" pitchFamily="34" charset="0"/>
                <a:cs typeface="Arial" panose="020B0604020202020204" pitchFamily="34" charset="0"/>
              </a:rPr>
              <a:t>شبدری</a:t>
            </a:r>
            <a:endParaRPr lang="en-US" sz="2000" b="1" dirty="0">
              <a:latin typeface="Arial" panose="020B0604020202020204" pitchFamily="34" charset="0"/>
              <a:cs typeface="Arial" panose="020B0604020202020204" pitchFamily="34" charset="0"/>
            </a:endParaRPr>
          </a:p>
          <a:p>
            <a:pPr algn="just" rtl="1"/>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انتخاب لغت شبدر از واژه شب به معنی پوشاندن گرفته شده باشد(پون این چفد هیچ شباهتی به گل شبدر ندارد).واژه شب در واژه های مرکبی چون شبستان،چادر شب،شب کلاه و...به همین معنی پوشاندن </a:t>
            </a:r>
            <a:r>
              <a:rPr lang="ar-SA" sz="2000" dirty="0" smtClean="0">
                <a:latin typeface="Arial" panose="020B0604020202020204" pitchFamily="34" charset="0"/>
                <a:cs typeface="Arial" panose="020B0604020202020204" pitchFamily="34" charset="0"/>
              </a:rPr>
              <a:t>آمده</a:t>
            </a:r>
            <a:r>
              <a:rPr lang="fa-IR" sz="2000" dirty="0" smtClean="0">
                <a:latin typeface="Arial" panose="020B0604020202020204" pitchFamily="34" charset="0"/>
                <a:cs typeface="Arial" panose="020B0604020202020204" pitchFamily="34" charset="0"/>
              </a:rPr>
              <a:t> است.</a:t>
            </a:r>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680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1706"/>
            <a:ext cx="12191999"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121025" y="20374"/>
            <a:ext cx="12070975" cy="2723823"/>
          </a:xfrm>
          <a:prstGeom prst="rect">
            <a:avLst/>
          </a:prstGeom>
        </p:spPr>
        <p:txBody>
          <a:bodyPr wrap="square">
            <a:spAutoFit/>
          </a:bodyPr>
          <a:lstStyle/>
          <a:p>
            <a:pPr algn="just" rtl="1"/>
            <a:r>
              <a:rPr lang="ar-SA" sz="1900" b="1" dirty="0">
                <a:latin typeface="Arial" panose="020B0604020202020204" pitchFamily="34" charset="0"/>
                <a:cs typeface="Arial" panose="020B0604020202020204" pitchFamily="34" charset="0"/>
              </a:rPr>
              <a:t>تاق و تویزه =تاق و لنگه = تاق و باریکه = تاق وچشمه</a:t>
            </a:r>
            <a:endParaRPr lang="fa-IR" sz="1900" b="1" dirty="0">
              <a:latin typeface="Arial" panose="020B0604020202020204" pitchFamily="34" charset="0"/>
              <a:cs typeface="Arial" panose="020B0604020202020204" pitchFamily="34" charset="0"/>
            </a:endParaRPr>
          </a:p>
          <a:p>
            <a:pPr algn="just" rtl="1"/>
            <a:r>
              <a:rPr lang="en-US" sz="1900" dirty="0">
                <a:latin typeface="Arial" panose="020B0604020202020204" pitchFamily="34" charset="0"/>
                <a:cs typeface="Arial" panose="020B0604020202020204" pitchFamily="34" charset="0"/>
              </a:rPr>
              <a:t/>
            </a:r>
            <a:br>
              <a:rPr lang="en-US" sz="1900" dirty="0">
                <a:latin typeface="Arial" panose="020B0604020202020204" pitchFamily="34" charset="0"/>
                <a:cs typeface="Arial" panose="020B0604020202020204" pitchFamily="34" charset="0"/>
              </a:rPr>
            </a:br>
            <a:r>
              <a:rPr lang="ar-SA" sz="1900" dirty="0" smtClean="0">
                <a:latin typeface="Arial" panose="020B0604020202020204" pitchFamily="34" charset="0"/>
                <a:cs typeface="Arial" panose="020B0604020202020204" pitchFamily="34" charset="0"/>
              </a:rPr>
              <a:t>تاق</a:t>
            </a:r>
            <a:r>
              <a:rPr lang="fa-IR" sz="1900" dirty="0" smtClean="0">
                <a:latin typeface="Arial" panose="020B0604020202020204" pitchFamily="34" charset="0"/>
                <a:cs typeface="Arial" panose="020B0604020202020204" pitchFamily="34" charset="0"/>
              </a:rPr>
              <a:t> </a:t>
            </a:r>
            <a:r>
              <a:rPr lang="ar-SA" sz="1900" dirty="0" smtClean="0">
                <a:latin typeface="Arial" panose="020B0604020202020204" pitchFamily="34" charset="0"/>
                <a:cs typeface="Arial" panose="020B0604020202020204" pitchFamily="34" charset="0"/>
              </a:rPr>
              <a:t>و </a:t>
            </a:r>
            <a:r>
              <a:rPr lang="ar-SA" sz="1900" dirty="0">
                <a:latin typeface="Arial" panose="020B0604020202020204" pitchFamily="34" charset="0"/>
                <a:cs typeface="Arial" panose="020B0604020202020204" pitchFamily="34" charset="0"/>
              </a:rPr>
              <a:t>تویزه اصطلاح مردم جنوب ایران است.به جای تویزه((تبیزه)) نیز میگویند.تویزه یعنی قوس و قزح و شاخه های خمیده. منظور از تویزه در معماری باریکه تاق باربری است که با چفد باربر ساخته میشود(پوتر خمیده در معماری غربی) و در فواصل معینی ایجاد میگردد تا نیروهای منتقل شده از سطح تاق را به پایین انتقال دهد. تاق بین تویزه ها می تواند در انواع گوناگون اجرا شود که بعدها به آن خواهم پرداخت</a:t>
            </a:r>
            <a:endParaRPr lang="en-US" sz="1900" dirty="0">
              <a:latin typeface="Arial" panose="020B0604020202020204" pitchFamily="34" charset="0"/>
              <a:cs typeface="Arial" panose="020B0604020202020204" pitchFamily="34" charset="0"/>
            </a:endParaRPr>
          </a:p>
          <a:p>
            <a:pPr algn="just" rtl="1"/>
            <a:r>
              <a:rPr lang="en-US" sz="1900" dirty="0" smtClean="0">
                <a:latin typeface="Arial" panose="020B0604020202020204" pitchFamily="34" charset="0"/>
                <a:cs typeface="Arial" panose="020B0604020202020204" pitchFamily="34" charset="0"/>
              </a:rPr>
              <a:t>.</a:t>
            </a:r>
            <a:r>
              <a:rPr lang="en-US" sz="1900" dirty="0">
                <a:latin typeface="Arial" panose="020B0604020202020204" pitchFamily="34" charset="0"/>
                <a:cs typeface="Arial" panose="020B0604020202020204" pitchFamily="34" charset="0"/>
              </a:rPr>
              <a:t/>
            </a:r>
            <a:br>
              <a:rPr lang="en-US" sz="1900" dirty="0">
                <a:latin typeface="Arial" panose="020B0604020202020204" pitchFamily="34" charset="0"/>
                <a:cs typeface="Arial" panose="020B0604020202020204" pitchFamily="34" charset="0"/>
              </a:rPr>
            </a:br>
            <a:r>
              <a:rPr lang="ar-SA" sz="1900" dirty="0">
                <a:latin typeface="Arial" panose="020B0604020202020204" pitchFamily="34" charset="0"/>
                <a:cs typeface="Arial" panose="020B0604020202020204" pitchFamily="34" charset="0"/>
              </a:rPr>
              <a:t>تاق و تویزه را معمولاً در دهانه های طولانی، مانند بازارها به کار می برند</a:t>
            </a:r>
            <a:r>
              <a:rPr lang="en-US" sz="1900" dirty="0">
                <a:latin typeface="Arial" panose="020B0604020202020204" pitchFamily="34" charset="0"/>
                <a:cs typeface="Arial" panose="020B0604020202020204" pitchFamily="34" charset="0"/>
              </a:rPr>
              <a:t>.</a:t>
            </a:r>
          </a:p>
          <a:p>
            <a:pPr algn="just" rtl="1"/>
            <a:r>
              <a:rPr lang="en-US" sz="1900" dirty="0">
                <a:latin typeface="Arial" panose="020B0604020202020204" pitchFamily="34" charset="0"/>
                <a:cs typeface="Arial" panose="020B0604020202020204" pitchFamily="34" charset="0"/>
              </a:rPr>
              <a:t/>
            </a:r>
            <a:br>
              <a:rPr lang="en-US" sz="1900" dirty="0">
                <a:latin typeface="Arial" panose="020B0604020202020204" pitchFamily="34" charset="0"/>
                <a:cs typeface="Arial" panose="020B0604020202020204" pitchFamily="34" charset="0"/>
              </a:rPr>
            </a:br>
            <a:r>
              <a:rPr lang="ar-SA" sz="1900" dirty="0">
                <a:latin typeface="Arial" panose="020B0604020202020204" pitchFamily="34" charset="0"/>
                <a:cs typeface="Arial" panose="020B0604020202020204" pitchFamily="34" charset="0"/>
              </a:rPr>
              <a:t>از آنجایی که تویزه ها حکم جرز را دارند و بارهای وارده از تاق به زمین را </a:t>
            </a:r>
            <a:r>
              <a:rPr lang="ar-SA" sz="1900" dirty="0" smtClean="0">
                <a:latin typeface="Arial" panose="020B0604020202020204" pitchFamily="34" charset="0"/>
                <a:cs typeface="Arial" panose="020B0604020202020204" pitchFamily="34" charset="0"/>
              </a:rPr>
              <a:t>منتقل</a:t>
            </a:r>
            <a:r>
              <a:rPr lang="fa-IR" sz="1900" dirty="0" smtClean="0">
                <a:latin typeface="Arial" panose="020B0604020202020204" pitchFamily="34" charset="0"/>
                <a:cs typeface="Arial" panose="020B0604020202020204" pitchFamily="34" charset="0"/>
              </a:rPr>
              <a:t> می کنند.</a:t>
            </a:r>
            <a:endParaRPr lang="fa-IR"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9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p>
        </p:txBody>
      </p:sp>
      <p:sp>
        <p:nvSpPr>
          <p:cNvPr id="3" name="Content Placeholder 2"/>
          <p:cNvSpPr>
            <a:spLocks noGrp="1"/>
          </p:cNvSpPr>
          <p:nvPr>
            <p:ph sz="half" idx="1"/>
          </p:nvPr>
        </p:nvSpPr>
        <p:spPr/>
        <p:txBody>
          <a:bodyPr/>
          <a:lstStyle/>
          <a:p>
            <a:pPr algn="just"/>
            <a:endParaRPr lang="fa-IR" dirty="0"/>
          </a:p>
        </p:txBody>
      </p:sp>
      <p:sp>
        <p:nvSpPr>
          <p:cNvPr id="4" name="Content Placeholder 3"/>
          <p:cNvSpPr>
            <a:spLocks noGrp="1"/>
          </p:cNvSpPr>
          <p:nvPr>
            <p:ph sz="half" idx="2"/>
          </p:nvPr>
        </p:nvSpPr>
        <p:spPr/>
        <p:txBody>
          <a:bodyPr/>
          <a:lstStyle/>
          <a:p>
            <a:pPr algn="just"/>
            <a:endParaRPr lang="fa-I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1"/>
            <a:ext cx="12192000" cy="6858531"/>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2872148" y="4584314"/>
            <a:ext cx="6096000" cy="830997"/>
          </a:xfrm>
          <a:prstGeom prst="rect">
            <a:avLst/>
          </a:prstGeom>
        </p:spPr>
        <p:txBody>
          <a:bodyPr>
            <a:spAutoFit/>
          </a:bodyPr>
          <a:lstStyle/>
          <a:p>
            <a:pPr algn="ctr"/>
            <a:r>
              <a:rPr lang="fa-IR" sz="2400" dirty="0"/>
              <a:t>موضوع:</a:t>
            </a:r>
            <a:br>
              <a:rPr lang="fa-IR" sz="2400" dirty="0"/>
            </a:br>
            <a:r>
              <a:rPr lang="fa-IR" sz="2400" dirty="0"/>
              <a:t>پوشش</a:t>
            </a:r>
            <a:r>
              <a:rPr lang="en-US" sz="2400" dirty="0"/>
              <a:t>,</a:t>
            </a:r>
            <a:r>
              <a:rPr lang="fa-IR" sz="2400" dirty="0"/>
              <a:t>سقف</a:t>
            </a:r>
            <a:r>
              <a:rPr lang="en-US" sz="2400" dirty="0"/>
              <a:t>,</a:t>
            </a:r>
            <a:r>
              <a:rPr lang="fa-IR" sz="2400" dirty="0"/>
              <a:t>تاق</a:t>
            </a:r>
          </a:p>
        </p:txBody>
      </p:sp>
      <p:sp>
        <p:nvSpPr>
          <p:cNvPr id="7" name="Rectangle 6"/>
          <p:cNvSpPr/>
          <p:nvPr/>
        </p:nvSpPr>
        <p:spPr>
          <a:xfrm>
            <a:off x="684211" y="2158004"/>
            <a:ext cx="6096000" cy="954107"/>
          </a:xfrm>
          <a:prstGeom prst="rect">
            <a:avLst/>
          </a:prstGeom>
        </p:spPr>
        <p:txBody>
          <a:bodyPr>
            <a:spAutoFit/>
          </a:bodyPr>
          <a:lstStyle/>
          <a:p>
            <a:pPr algn="ctr" rtl="1"/>
            <a:r>
              <a:rPr lang="fa-IR" sz="2800" dirty="0"/>
              <a:t>ا</a:t>
            </a:r>
            <a:r>
              <a:rPr lang="fa-IR" sz="2800" b="1" dirty="0"/>
              <a:t>ستاد گرامی:</a:t>
            </a:r>
          </a:p>
          <a:p>
            <a:pPr algn="ctr" rtl="1"/>
            <a:r>
              <a:rPr lang="fa-IR" sz="2800" dirty="0"/>
              <a:t>مهندس محمد باقر ولیزاده</a:t>
            </a:r>
          </a:p>
        </p:txBody>
      </p:sp>
      <p:sp>
        <p:nvSpPr>
          <p:cNvPr id="9" name="Rectangle 8"/>
          <p:cNvSpPr/>
          <p:nvPr/>
        </p:nvSpPr>
        <p:spPr>
          <a:xfrm>
            <a:off x="6096000" y="1956769"/>
            <a:ext cx="6096000" cy="1754326"/>
          </a:xfrm>
          <a:prstGeom prst="rect">
            <a:avLst/>
          </a:prstGeom>
        </p:spPr>
        <p:txBody>
          <a:bodyPr>
            <a:spAutoFit/>
          </a:bodyPr>
          <a:lstStyle/>
          <a:p>
            <a:pPr algn="ctr" rtl="1"/>
            <a:r>
              <a:rPr lang="fa-IR" sz="3600" dirty="0"/>
              <a:t>نام و نام خانوادگی :</a:t>
            </a:r>
          </a:p>
          <a:p>
            <a:pPr algn="ctr" rtl="1"/>
            <a:r>
              <a:rPr lang="fa-IR" sz="3600" dirty="0" smtClean="0"/>
              <a:t>علی نظرزاده</a:t>
            </a:r>
          </a:p>
          <a:p>
            <a:pPr algn="ctr" rtl="1"/>
            <a:endParaRPr lang="fa-IR" sz="3600" dirty="0"/>
          </a:p>
        </p:txBody>
      </p:sp>
    </p:spTree>
    <p:extLst>
      <p:ext uri="{BB962C8B-B14F-4D97-AF65-F5344CB8AC3E}">
        <p14:creationId xmlns:p14="http://schemas.microsoft.com/office/powerpoint/2010/main" val="337470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50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down)">
                                      <p:cBhvr>
                                        <p:cTn id="11" dur="500"/>
                                        <p:tgtEl>
                                          <p:spTgt spid="9">
                                            <p:txEl>
                                              <p:pRg st="1" end="1"/>
                                            </p:txEl>
                                          </p:spTgt>
                                        </p:tgtEl>
                                      </p:cBhvr>
                                    </p:animEffect>
                                  </p:childTnLst>
                                </p:cTn>
                              </p:par>
                            </p:childTnLst>
                          </p:cTn>
                        </p:par>
                        <p:par>
                          <p:cTn id="12" fill="hold">
                            <p:stCondLst>
                              <p:cond delay="2000"/>
                            </p:stCondLst>
                            <p:childTnLst>
                              <p:par>
                                <p:cTn id="13" presetID="1" presetClass="entr" presetSubtype="0" fill="hold" nodeType="afterEffect">
                                  <p:stCondLst>
                                    <p:cond delay="50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par>
                          <p:cTn id="15" fill="hold">
                            <p:stCondLst>
                              <p:cond delay="2500"/>
                            </p:stCondLst>
                            <p:childTnLst>
                              <p:par>
                                <p:cTn id="16" presetID="31" presetClass="entr" presetSubtype="0" fill="hold" nodeType="afterEffect">
                                  <p:stCondLst>
                                    <p:cond delay="50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7">
                                            <p:txEl>
                                              <p:pRg st="1" end="1"/>
                                            </p:txEl>
                                          </p:spTgt>
                                        </p:tgtEl>
                                      </p:cBhvr>
                                    </p:animEffect>
                                  </p:childTnLst>
                                </p:cTn>
                              </p:par>
                            </p:childTnLst>
                          </p:cTn>
                        </p:par>
                        <p:par>
                          <p:cTn id="22" fill="hold">
                            <p:stCondLst>
                              <p:cond delay="4000"/>
                            </p:stCondLst>
                            <p:childTnLst>
                              <p:par>
                                <p:cTn id="23" presetID="31" presetClass="entr" presetSubtype="0"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2"/>
          <p:cNvSpPr txBox="1">
            <a:spLocks noChangeArrowheads="1"/>
          </p:cNvSpPr>
          <p:nvPr/>
        </p:nvSpPr>
        <p:spPr>
          <a:xfrm>
            <a:off x="-860798" y="378861"/>
            <a:ext cx="8229600" cy="1143000"/>
          </a:xfrm>
          <a:prstGeom prst="rect">
            <a:avLst/>
          </a:prstGeom>
          <a:effectLst/>
        </p:spPr>
        <p:txBody>
          <a:bodyPr vert="horz" lIns="91440" tIns="45720" rIns="91440" bIns="45720" rtlCol="0" anchor="ctr">
            <a:norm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fa-IR" dirty="0" smtClean="0"/>
              <a:t>بام</a:t>
            </a:r>
            <a:endParaRPr lang="en-US" dirty="0" smtClean="0"/>
          </a:p>
        </p:txBody>
      </p:sp>
      <p:sp>
        <p:nvSpPr>
          <p:cNvPr id="6" name="Rectangle 3"/>
          <p:cNvSpPr txBox="1">
            <a:spLocks noChangeArrowheads="1"/>
          </p:cNvSpPr>
          <p:nvPr/>
        </p:nvSpPr>
        <p:spPr>
          <a:xfrm>
            <a:off x="3294063" y="394492"/>
            <a:ext cx="8229600" cy="4525963"/>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ar-SA" sz="2400" dirty="0" smtClean="0">
                <a:solidFill>
                  <a:schemeClr val="tx1"/>
                </a:solidFill>
                <a:latin typeface="Arial" panose="020B0604020202020204" pitchFamily="34" charset="0"/>
                <a:cs typeface="Arial" panose="020B0604020202020204" pitchFamily="34" charset="0"/>
              </a:rPr>
              <a:t>در کوهپایه های شمالی سلسله کوههای البرز دارای بام های شیب دار </a:t>
            </a:r>
            <a:endParaRPr lang="fa-IR" sz="2400" dirty="0" smtClean="0">
              <a:solidFill>
                <a:schemeClr val="tx1"/>
              </a:solidFill>
              <a:latin typeface="Arial" panose="020B0604020202020204" pitchFamily="34" charset="0"/>
              <a:cs typeface="Arial" panose="020B0604020202020204" pitchFamily="34" charset="0"/>
            </a:endParaRPr>
          </a:p>
          <a:p>
            <a:r>
              <a:rPr lang="ar-SA" sz="2400" dirty="0" smtClean="0">
                <a:solidFill>
                  <a:schemeClr val="tx1"/>
                </a:solidFill>
                <a:latin typeface="Arial" panose="020B0604020202020204" pitchFamily="34" charset="0"/>
                <a:cs typeface="Arial" panose="020B0604020202020204" pitchFamily="34" charset="0"/>
              </a:rPr>
              <a:t>در مناطق کوهستانی غالبا مسطح </a:t>
            </a:r>
            <a:endParaRPr lang="fa-IR" sz="2400" dirty="0" smtClean="0">
              <a:solidFill>
                <a:schemeClr val="tx1"/>
              </a:solidFill>
              <a:latin typeface="Arial" panose="020B0604020202020204" pitchFamily="34" charset="0"/>
              <a:cs typeface="Arial" panose="020B0604020202020204" pitchFamily="34" charset="0"/>
            </a:endParaRPr>
          </a:p>
          <a:p>
            <a:r>
              <a:rPr lang="ar-SA" sz="2400" dirty="0" smtClean="0">
                <a:solidFill>
                  <a:schemeClr val="tx1"/>
                </a:solidFill>
                <a:latin typeface="Arial" panose="020B0604020202020204" pitchFamily="34" charset="0"/>
                <a:cs typeface="Arial" panose="020B0604020202020204" pitchFamily="34" charset="0"/>
              </a:rPr>
              <a:t>دو جداره بودن سقف بنا در اقلیم</a:t>
            </a:r>
            <a:r>
              <a:rPr lang="fa-IR" sz="2400" dirty="0" smtClean="0">
                <a:solidFill>
                  <a:schemeClr val="tx1"/>
                </a:solidFill>
                <a:latin typeface="Arial" panose="020B0604020202020204" pitchFamily="34" charset="0"/>
                <a:cs typeface="Arial" panose="020B0604020202020204" pitchFamily="34" charset="0"/>
              </a:rPr>
              <a:t> سرد</a:t>
            </a:r>
            <a:r>
              <a:rPr lang="ar-SA" sz="2400" dirty="0" smtClean="0">
                <a:solidFill>
                  <a:schemeClr val="tx1"/>
                </a:solidFill>
                <a:latin typeface="Arial" panose="020B0604020202020204" pitchFamily="34" charset="0"/>
                <a:cs typeface="Arial" panose="020B0604020202020204" pitchFamily="34" charset="0"/>
              </a:rPr>
              <a:t> برای حفظ گرمای بن</a:t>
            </a:r>
            <a:r>
              <a:rPr lang="fa-IR" sz="2400" dirty="0" smtClean="0">
                <a:solidFill>
                  <a:schemeClr val="tx1"/>
                </a:solidFill>
                <a:latin typeface="Arial" panose="020B0604020202020204" pitchFamily="34" charset="0"/>
                <a:cs typeface="Arial" panose="020B0604020202020204" pitchFamily="34" charset="0"/>
              </a:rPr>
              <a:t>ا</a:t>
            </a:r>
          </a:p>
          <a:p>
            <a:endParaRPr lang="en-US" dirty="0" smtClean="0">
              <a:solidFill>
                <a:schemeClr val="tx1"/>
              </a:solidFill>
              <a:latin typeface="Arial" panose="020B0604020202020204" pitchFamily="34" charset="0"/>
              <a:cs typeface="Arial" panose="020B0604020202020204" pitchFamily="34" charset="0"/>
            </a:endParaRPr>
          </a:p>
        </p:txBody>
      </p:sp>
      <p:pic>
        <p:nvPicPr>
          <p:cNvPr id="7" name="Picture 7" descr="cistern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832" y="3873500"/>
            <a:ext cx="3521866" cy="26765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10" descr="ANd9GcQo2cGq954mg5e9TbKVAyIe2syHKX9q99I6L8SRtGs52JLD-o1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15" y="222126"/>
            <a:ext cx="2935287" cy="31242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11" descr="ANd9GcSlqPjMTUUIKoX7ql2Kp9qm3Et8SCTYNJJNmCmLj1tiJgCCma5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65" y="3800424"/>
            <a:ext cx="2945037" cy="285394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34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69" y="-237504"/>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2"/>
          <p:cNvSpPr txBox="1">
            <a:spLocks noChangeArrowheads="1"/>
          </p:cNvSpPr>
          <p:nvPr/>
        </p:nvSpPr>
        <p:spPr>
          <a:xfrm>
            <a:off x="748178" y="123701"/>
            <a:ext cx="8229600" cy="1143000"/>
          </a:xfrm>
          <a:prstGeom prst="rect">
            <a:avLst/>
          </a:prstGeom>
          <a:effectLst/>
        </p:spPr>
        <p:txBody>
          <a:bodyPr vert="horz" lIns="91440" tIns="45720" rIns="91440" bIns="45720" rtlCol="0" anchor="ctr">
            <a:normAutofit/>
          </a:bodyPr>
          <a:lst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a:r>
              <a:rPr lang="ar-SA" dirty="0" smtClean="0"/>
              <a:t>نقش گنبددرمعماری</a:t>
            </a:r>
            <a:r>
              <a:rPr lang="en-US" dirty="0" smtClean="0"/>
              <a:t> </a:t>
            </a:r>
          </a:p>
        </p:txBody>
      </p:sp>
      <p:sp>
        <p:nvSpPr>
          <p:cNvPr id="6" name="Rectangle 3"/>
          <p:cNvSpPr txBox="1">
            <a:spLocks noChangeArrowheads="1"/>
          </p:cNvSpPr>
          <p:nvPr/>
        </p:nvSpPr>
        <p:spPr>
          <a:xfrm>
            <a:off x="3576309" y="272038"/>
            <a:ext cx="8229600" cy="4525963"/>
          </a:xfrm>
          <a:prstGeom prst="rect">
            <a:avLst/>
          </a:prstGeom>
        </p:spPr>
        <p:txBody>
          <a:bodyPr vert="horz" lIns="91440" tIns="45720" rIns="91440" bIns="45720" rtlCol="0" anchor="ctr">
            <a:normAutofit/>
          </a:bodyPr>
          <a:lst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ar-SA" dirty="0" smtClean="0">
                <a:solidFill>
                  <a:schemeClr val="tx1"/>
                </a:solidFill>
                <a:latin typeface="Arial" panose="020B0604020202020204" pitchFamily="34" charset="0"/>
                <a:cs typeface="Arial" panose="020B0604020202020204" pitchFamily="34" charset="0"/>
              </a:rPr>
              <a:t>. قدیمی ترین شکل های منحنی در پوشش زیرین </a:t>
            </a:r>
            <a:endParaRPr lang="en-US" dirty="0" smtClean="0">
              <a:solidFill>
                <a:schemeClr val="tx1"/>
              </a:solidFill>
              <a:latin typeface="Arial" panose="020B0604020202020204" pitchFamily="34" charset="0"/>
              <a:cs typeface="Arial" panose="020B0604020202020204" pitchFamily="34" charset="0"/>
            </a:endParaRPr>
          </a:p>
          <a:p>
            <a:pPr>
              <a:buFontTx/>
              <a:buNone/>
            </a:pPr>
            <a:r>
              <a:rPr lang="ar-SA" dirty="0" smtClean="0">
                <a:solidFill>
                  <a:schemeClr val="tx1"/>
                </a:solidFill>
                <a:latin typeface="Arial" panose="020B0604020202020204" pitchFamily="34" charset="0"/>
                <a:cs typeface="Arial" panose="020B0604020202020204" pitchFamily="34" charset="0"/>
              </a:rPr>
              <a:t>چغازنبیل متعلق به هزاره دوم دیده شده است</a:t>
            </a:r>
            <a:r>
              <a:rPr lang="en-US" dirty="0" smtClean="0">
                <a:solidFill>
                  <a:schemeClr val="tx1"/>
                </a:solidFill>
                <a:latin typeface="Arial" panose="020B0604020202020204" pitchFamily="34" charset="0"/>
                <a:cs typeface="Arial" panose="020B0604020202020204" pitchFamily="34" charset="0"/>
              </a:rPr>
              <a:t> </a:t>
            </a:r>
            <a:endParaRPr lang="fa-IR" dirty="0" smtClean="0">
              <a:solidFill>
                <a:schemeClr val="tx1"/>
              </a:solidFill>
              <a:latin typeface="Arial" panose="020B0604020202020204" pitchFamily="34" charset="0"/>
              <a:cs typeface="Arial" panose="020B0604020202020204" pitchFamily="34" charset="0"/>
            </a:endParaRPr>
          </a:p>
          <a:p>
            <a:r>
              <a:rPr lang="ar-SA" dirty="0" smtClean="0">
                <a:solidFill>
                  <a:schemeClr val="tx1"/>
                </a:solidFill>
                <a:latin typeface="Arial" panose="020B0604020202020204" pitchFamily="34" charset="0"/>
                <a:cs typeface="Arial" panose="020B0604020202020204" pitchFamily="34" charset="0"/>
              </a:rPr>
              <a:t>گنبد در زبان معماری: گنبد پوششی است که بر روی زمینه ای گرد برپا شود</a:t>
            </a:r>
            <a:r>
              <a:rPr lang="en-US" dirty="0" smtClean="0">
                <a:solidFill>
                  <a:schemeClr val="tx1"/>
                </a:solidFill>
                <a:latin typeface="Arial" panose="020B0604020202020204" pitchFamily="34" charset="0"/>
                <a:cs typeface="Arial" panose="020B0604020202020204" pitchFamily="34" charset="0"/>
              </a:rPr>
              <a:t> </a:t>
            </a:r>
            <a:endParaRPr lang="fa-IR" dirty="0" smtClean="0">
              <a:solidFill>
                <a:schemeClr val="tx1"/>
              </a:solidFill>
              <a:latin typeface="Arial" panose="020B0604020202020204" pitchFamily="34" charset="0"/>
              <a:cs typeface="Arial" panose="020B0604020202020204" pitchFamily="34" charset="0"/>
            </a:endParaRPr>
          </a:p>
          <a:p>
            <a:r>
              <a:rPr lang="ar-SA" dirty="0" smtClean="0">
                <a:solidFill>
                  <a:schemeClr val="tx1"/>
                </a:solidFill>
                <a:latin typeface="Arial" panose="020B0604020202020204" pitchFamily="34" charset="0"/>
                <a:cs typeface="Arial" panose="020B0604020202020204" pitchFamily="34" charset="0"/>
              </a:rPr>
              <a:t>تقسیم بندی گنبد </a:t>
            </a:r>
            <a:r>
              <a:rPr lang="fa-IR" dirty="0" smtClean="0">
                <a:solidFill>
                  <a:schemeClr val="tx1"/>
                </a:solidFill>
                <a:latin typeface="Arial" panose="020B0604020202020204" pitchFamily="34" charset="0"/>
                <a:cs typeface="Arial" panose="020B0604020202020204" pitchFamily="34" charset="0"/>
              </a:rPr>
              <a:t>:۱</a:t>
            </a:r>
            <a:r>
              <a:rPr lang="ar-SA" dirty="0" smtClean="0">
                <a:solidFill>
                  <a:schemeClr val="tx1"/>
                </a:solidFill>
                <a:latin typeface="Arial" panose="020B0604020202020204" pitchFamily="34" charset="0"/>
                <a:cs typeface="Arial" panose="020B0604020202020204" pitchFamily="34" charset="0"/>
              </a:rPr>
              <a:t>ـ گنبد خانه یعنی زمینه گنبد </a:t>
            </a:r>
            <a:r>
              <a:rPr lang="fa-IR" dirty="0" smtClean="0">
                <a:solidFill>
                  <a:schemeClr val="tx1"/>
                </a:solidFill>
                <a:latin typeface="Arial" panose="020B0604020202020204" pitchFamily="34" charset="0"/>
                <a:cs typeface="Arial" panose="020B0604020202020204" pitchFamily="34" charset="0"/>
              </a:rPr>
              <a:t>۲</a:t>
            </a:r>
            <a:r>
              <a:rPr lang="ar-SA" dirty="0" smtClean="0">
                <a:solidFill>
                  <a:schemeClr val="tx1"/>
                </a:solidFill>
                <a:latin typeface="Arial" panose="020B0604020202020204" pitchFamily="34" charset="0"/>
                <a:cs typeface="Arial" panose="020B0604020202020204" pitchFamily="34" charset="0"/>
              </a:rPr>
              <a:t>ـ بَشن هیکل </a:t>
            </a:r>
            <a:r>
              <a:rPr lang="fa-IR" dirty="0" smtClean="0">
                <a:solidFill>
                  <a:schemeClr val="tx1"/>
                </a:solidFill>
                <a:latin typeface="Arial" panose="020B0604020202020204" pitchFamily="34" charset="0"/>
                <a:cs typeface="Arial" panose="020B0604020202020204" pitchFamily="34" charset="0"/>
              </a:rPr>
              <a:t>۳</a:t>
            </a:r>
            <a:r>
              <a:rPr lang="ar-SA" dirty="0" smtClean="0">
                <a:solidFill>
                  <a:schemeClr val="tx1"/>
                </a:solidFill>
                <a:latin typeface="Arial" panose="020B0604020202020204" pitchFamily="34" charset="0"/>
                <a:cs typeface="Arial" panose="020B0604020202020204" pitchFamily="34" charset="0"/>
              </a:rPr>
              <a:t>ـ چپیره جمع شده</a:t>
            </a:r>
            <a:r>
              <a:rPr lang="en-US" dirty="0" smtClean="0">
                <a:solidFill>
                  <a:schemeClr val="tx1"/>
                </a:solidFill>
                <a:latin typeface="Arial" panose="020B0604020202020204" pitchFamily="34" charset="0"/>
                <a:cs typeface="Arial" panose="020B0604020202020204" pitchFamily="34" charset="0"/>
              </a:rPr>
              <a:t> </a:t>
            </a:r>
          </a:p>
          <a:p>
            <a:pPr>
              <a:buFontTx/>
              <a:buNone/>
            </a:pPr>
            <a:endParaRPr lang="fa-IR" dirty="0" smtClean="0">
              <a:solidFill>
                <a:schemeClr val="tx1"/>
              </a:solidFill>
              <a:latin typeface="Arial" panose="020B0604020202020204" pitchFamily="34" charset="0"/>
              <a:cs typeface="Arial" panose="020B0604020202020204" pitchFamily="34" charset="0"/>
            </a:endParaRPr>
          </a:p>
          <a:p>
            <a:pPr>
              <a:buFontTx/>
              <a:buNone/>
            </a:pPr>
            <a:endParaRPr lang="en-US" dirty="0" smtClean="0">
              <a:solidFill>
                <a:schemeClr val="tx1"/>
              </a:solidFill>
              <a:latin typeface="Arial" panose="020B0604020202020204" pitchFamily="34" charset="0"/>
              <a:cs typeface="Arial" panose="020B0604020202020204" pitchFamily="34" charset="0"/>
            </a:endParaRPr>
          </a:p>
        </p:txBody>
      </p:sp>
      <p:pic>
        <p:nvPicPr>
          <p:cNvPr id="7" name="Picture 5" descr="jabal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048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asje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128" y="3581400"/>
            <a:ext cx="2852272" cy="294683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11" descr="%D9%83%D8%A7%D8%B4%D9%8A%D9%83%D8%A7%D8%B1%D9%8A%20%D8%AF%D8%A7%D8%AE%D9%84%20%DA%AF%D9%86%D8%A8%D8%AF%20%D9%85%D8%B3%D8%AC%D8%AF%20%D8%A7%D9%85%D8%A7%D9%85%20%D8%A7%D8%B5%D9%81%D9%87%D8%A7%D9%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766" y="3609540"/>
            <a:ext cx="2447925" cy="306387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5" descr="jabali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49" y="3671669"/>
            <a:ext cx="3048000" cy="29114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 name="Picture 7" descr="solt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969" y="158408"/>
            <a:ext cx="3273260" cy="31226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4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2"/>
          <p:cNvSpPr>
            <a:spLocks noGrp="1" noChangeArrowheads="1"/>
          </p:cNvSpPr>
          <p:nvPr>
            <p:ph type="title"/>
          </p:nvPr>
        </p:nvSpPr>
        <p:spPr>
          <a:xfrm rot="20336446">
            <a:off x="3431618" y="5188826"/>
            <a:ext cx="4100513" cy="971117"/>
          </a:xfrm>
        </p:spPr>
        <p:txBody>
          <a:bodyPr>
            <a:normAutofit fontScale="90000"/>
          </a:bodyPr>
          <a:lstStyle/>
          <a:p>
            <a:pPr algn="ctr" eaLnBrk="1" hangingPunct="1"/>
            <a:r>
              <a:rPr lang="fa-IR" dirty="0" smtClean="0"/>
              <a:t>شاهکارهای گنبدی شکل </a:t>
            </a:r>
            <a:br>
              <a:rPr lang="fa-IR" dirty="0" smtClean="0"/>
            </a:br>
            <a:r>
              <a:rPr lang="fa-IR" dirty="0"/>
              <a:t/>
            </a:r>
            <a:br>
              <a:rPr lang="fa-IR" dirty="0"/>
            </a:br>
            <a:endParaRPr lang="en-US" dirty="0" smtClean="0"/>
          </a:p>
        </p:txBody>
      </p:sp>
      <p:pic>
        <p:nvPicPr>
          <p:cNvPr id="6"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81" y="205717"/>
            <a:ext cx="2871072" cy="19389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7" descr="ESF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47" y="4680272"/>
            <a:ext cx="2265363" cy="193897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9" descr="E10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82" y="2405148"/>
            <a:ext cx="2793084" cy="201467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11" descr="yaz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235" y="152360"/>
            <a:ext cx="4185310" cy="35698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13" descr="elegancesofiran9pic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4531" y="2145363"/>
            <a:ext cx="4271104" cy="20644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 name="Picture 15" descr="300px-Jameye_Abbasi_Mosq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8841" y="4360286"/>
            <a:ext cx="3825613" cy="234726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17" descr="11722533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4531" y="0"/>
            <a:ext cx="4271104" cy="21304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5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3048000" y="1305342"/>
            <a:ext cx="6096000" cy="4708981"/>
          </a:xfrm>
          <a:prstGeom prst="rect">
            <a:avLst/>
          </a:prstGeom>
        </p:spPr>
        <p:txBody>
          <a:bodyPr>
            <a:spAutoFit/>
          </a:bodyPr>
          <a:lstStyle/>
          <a:p>
            <a:pPr algn="just" rtl="1"/>
            <a:r>
              <a:rPr lang="ar-SA" sz="2000" dirty="0">
                <a:latin typeface="Arial" panose="020B0604020202020204" pitchFamily="34" charset="0"/>
                <a:cs typeface="Arial" panose="020B0604020202020204" pitchFamily="34" charset="0"/>
              </a:rPr>
              <a:t>امروزه وجود فولاد که دگرگونی هایی در فرمهای ساختمانی بوجود آورده، باعث شده گنبدهای آجری که در زمان خود از شاهکارهای معماری و ساختمانی محسوب می‌شد در بوته فراموشی قرار گیرد</a:t>
            </a:r>
            <a:r>
              <a:rPr lang="en-US" sz="2000" dirty="0">
                <a:latin typeface="Arial" panose="020B0604020202020204" pitchFamily="34" charset="0"/>
                <a:cs typeface="Arial" panose="020B0604020202020204" pitchFamily="34" charset="0"/>
              </a:rPr>
              <a:t>.</a:t>
            </a:r>
            <a:endParaRPr lang="fa-IR" sz="2000" dirty="0">
              <a:latin typeface="Arial" panose="020B0604020202020204" pitchFamily="34" charset="0"/>
              <a:cs typeface="Arial" panose="020B0604020202020204" pitchFamily="34" charset="0"/>
            </a:endParaRPr>
          </a:p>
          <a:p>
            <a:pPr algn="just" rtl="1"/>
            <a:r>
              <a:rPr lang="ar-SA"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ar-SA" sz="2000" dirty="0">
                <a:latin typeface="Arial" panose="020B0604020202020204" pitchFamily="34" charset="0"/>
                <a:cs typeface="Arial" panose="020B0604020202020204" pitchFamily="34" charset="0"/>
              </a:rPr>
              <a:t>تکنولوژی بتن به دو دلیل یکی قابلیت تحمل فشار و دیگری قابلیت فرم پذیری میتواند راه حل مناسبی به منظور رسیدن به فرم های گنبدی شکل باشد. از سری تنش هایی که در فرم های گنبدی آجری ایجاد می‌شود و سبب ایجاد ترکهایی در قسمت تحتانی آن می‌شود به این نتیجه می‌رسیم که فرم های گنبدی آجری که دارای انحنای دو جهته میباشند در اثر این که با مصالح بنایی ایجاد شده اند قابلیت تحمل چمش را ندارند و تنها قابلیت تحمل فشار را دارند، لذا رابطه نزدیکی بین عملکرد فرم های گنبدی بنایی باتئوری سقف های پوسته ای بتونی مشاهده می‌شود</a:t>
            </a:r>
            <a:r>
              <a:rPr lang="en-US" sz="2000" dirty="0">
                <a:latin typeface="Arial" panose="020B0604020202020204" pitchFamily="34" charset="0"/>
                <a:cs typeface="Arial" panose="020B0604020202020204" pitchFamily="34" charset="0"/>
              </a:rPr>
              <a:t>.</a:t>
            </a:r>
          </a:p>
          <a:p>
            <a:pPr algn="just" rtl="1"/>
            <a:endParaRPr lang="fa-IR" sz="2000" dirty="0">
              <a:latin typeface="Arial" panose="020B0604020202020204" pitchFamily="34" charset="0"/>
              <a:cs typeface="Arial" panose="020B0604020202020204" pitchFamily="34" charset="0"/>
            </a:endParaRPr>
          </a:p>
          <a:p>
            <a:pPr algn="just" rtl="1"/>
            <a:endParaRPr lang="fa-I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683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8965" y="497541"/>
            <a:ext cx="3054070" cy="726142"/>
          </a:xfrm>
        </p:spPr>
        <p:txBody>
          <a:bodyPr>
            <a:normAutofit/>
          </a:bodyPr>
          <a:lstStyle/>
          <a:p>
            <a:endParaRPr lang="fa-IR" dirty="0"/>
          </a:p>
        </p:txBody>
      </p:sp>
      <p:sp>
        <p:nvSpPr>
          <p:cNvPr id="3" name="Content Placeholder 2"/>
          <p:cNvSpPr>
            <a:spLocks noGrp="1"/>
          </p:cNvSpPr>
          <p:nvPr>
            <p:ph sz="half" idx="1"/>
          </p:nvPr>
        </p:nvSpPr>
        <p:spPr>
          <a:xfrm>
            <a:off x="734170" y="1452281"/>
            <a:ext cx="4937655" cy="4961966"/>
          </a:xfrm>
        </p:spPr>
        <p:txBody>
          <a:bodyPr>
            <a:normAutofit/>
          </a:bodyPr>
          <a:lstStyle/>
          <a:p>
            <a:pPr marL="0" indent="0">
              <a:buNone/>
            </a:pPr>
            <a:endParaRPr lang="fa-IR" dirty="0"/>
          </a:p>
        </p:txBody>
      </p:sp>
      <p:sp>
        <p:nvSpPr>
          <p:cNvPr id="5" name="Content Placeholder 4"/>
          <p:cNvSpPr>
            <a:spLocks noGrp="1"/>
          </p:cNvSpPr>
          <p:nvPr>
            <p:ph sz="half" idx="2"/>
          </p:nvPr>
        </p:nvSpPr>
        <p:spPr>
          <a:xfrm>
            <a:off x="6301846" y="2393575"/>
            <a:ext cx="4344396" cy="4935071"/>
          </a:xfrm>
        </p:spPr>
        <p:txBody>
          <a:bodyPr>
            <a:normAutofit/>
          </a:bodyPr>
          <a:lstStyle/>
          <a:p>
            <a:endParaRPr lang="fa-I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531"/>
          </a:xfrm>
          <a:prstGeom prst="rect">
            <a:avLst/>
          </a:prstGeom>
          <a:ln w="228600" cap="sq" cmpd="thickThin">
            <a:solidFill>
              <a:srgbClr val="000000"/>
            </a:solidFill>
            <a:prstDash val="solid"/>
            <a:miter lim="800000"/>
          </a:ln>
          <a:effectLst>
            <a:innerShdw blurRad="76200">
              <a:srgbClr val="000000"/>
            </a:innerShdw>
          </a:effectLst>
        </p:spPr>
      </p:pic>
      <p:sp>
        <p:nvSpPr>
          <p:cNvPr id="9" name="Rectangle 8"/>
          <p:cNvSpPr/>
          <p:nvPr/>
        </p:nvSpPr>
        <p:spPr>
          <a:xfrm>
            <a:off x="5608077" y="1532607"/>
            <a:ext cx="6096000" cy="5909310"/>
          </a:xfrm>
          <a:prstGeom prst="rect">
            <a:avLst/>
          </a:prstGeom>
        </p:spPr>
        <p:txBody>
          <a:bodyPr>
            <a:spAutoFit/>
          </a:bodyPr>
          <a:lstStyle/>
          <a:p>
            <a:pPr algn="r" rtl="1"/>
            <a:r>
              <a:rPr lang="fa-IR" dirty="0"/>
              <a:t>1-وجه تسمیه</a:t>
            </a:r>
          </a:p>
          <a:p>
            <a:pPr algn="r" rtl="1"/>
            <a:r>
              <a:rPr lang="fa-IR" dirty="0"/>
              <a:t>2-انواع پوشش </a:t>
            </a:r>
            <a:r>
              <a:rPr lang="fa-IR" dirty="0" smtClean="0"/>
              <a:t>سقف</a:t>
            </a:r>
            <a:endParaRPr lang="fa-IR" dirty="0"/>
          </a:p>
          <a:p>
            <a:pPr algn="r" rtl="1"/>
            <a:r>
              <a:rPr lang="fa-IR" dirty="0"/>
              <a:t>-پوشش تخت</a:t>
            </a:r>
          </a:p>
          <a:p>
            <a:pPr algn="r" rtl="1"/>
            <a:r>
              <a:rPr lang="fa-IR" dirty="0"/>
              <a:t>-پوشش منحنی </a:t>
            </a:r>
            <a:r>
              <a:rPr lang="fa-IR" dirty="0" smtClean="0"/>
              <a:t>باسغ</a:t>
            </a:r>
          </a:p>
          <a:p>
            <a:pPr algn="r" rtl="1"/>
            <a:r>
              <a:rPr lang="fa-IR" dirty="0" smtClean="0"/>
              <a:t>3-سقف </a:t>
            </a:r>
            <a:r>
              <a:rPr lang="fa-IR" dirty="0"/>
              <a:t>در اقلیم های </a:t>
            </a:r>
            <a:r>
              <a:rPr lang="fa-IR" dirty="0" smtClean="0"/>
              <a:t>مختلف</a:t>
            </a:r>
          </a:p>
          <a:p>
            <a:pPr algn="r" rtl="1"/>
            <a:r>
              <a:rPr lang="fa-IR" dirty="0" smtClean="0"/>
              <a:t>-سقف در اقلیم سرد</a:t>
            </a:r>
          </a:p>
          <a:p>
            <a:pPr algn="r" rtl="1"/>
            <a:r>
              <a:rPr lang="fa-IR" dirty="0" smtClean="0"/>
              <a:t>-سقف در اقلیم گرم و خشک</a:t>
            </a:r>
          </a:p>
          <a:p>
            <a:pPr algn="r" rtl="1"/>
            <a:r>
              <a:rPr lang="fa-IR" dirty="0" smtClean="0"/>
              <a:t>-سقف در اقلیم مرطوب و پر باران</a:t>
            </a:r>
            <a:endParaRPr lang="fa-IR" dirty="0"/>
          </a:p>
          <a:p>
            <a:pPr algn="r" rtl="1"/>
            <a:r>
              <a:rPr lang="fa-IR" dirty="0" smtClean="0"/>
              <a:t>4-</a:t>
            </a:r>
            <a:r>
              <a:rPr lang="fa-IR" b="1" dirty="0">
                <a:latin typeface="Arial" panose="020B0604020202020204" pitchFamily="34" charset="0"/>
                <a:cs typeface="Arial" panose="020B0604020202020204" pitchFamily="34" charset="0"/>
              </a:rPr>
              <a:t>چفد وانواع </a:t>
            </a:r>
            <a:r>
              <a:rPr lang="fa-IR" b="1" dirty="0" smtClean="0">
                <a:latin typeface="Arial" panose="020B0604020202020204" pitchFamily="34" charset="0"/>
                <a:cs typeface="Arial" panose="020B0604020202020204" pitchFamily="34" charset="0"/>
              </a:rPr>
              <a:t>آن</a:t>
            </a:r>
            <a:endParaRPr lang="fa-IR" dirty="0"/>
          </a:p>
          <a:p>
            <a:pPr algn="r" rtl="1"/>
            <a:r>
              <a:rPr lang="fa-IR" dirty="0"/>
              <a:t>-بیضی با تم مرغ</a:t>
            </a:r>
          </a:p>
          <a:p>
            <a:pPr algn="r" rtl="1"/>
            <a:r>
              <a:rPr lang="fa-IR" dirty="0"/>
              <a:t>-چفد تیره دار با جناخی</a:t>
            </a:r>
          </a:p>
          <a:p>
            <a:pPr algn="r" rtl="1"/>
            <a:r>
              <a:rPr lang="fa-IR" dirty="0"/>
              <a:t>چفد مازه دار</a:t>
            </a:r>
          </a:p>
          <a:p>
            <a:pPr algn="r" rtl="1"/>
            <a:r>
              <a:rPr lang="fa-IR" dirty="0" smtClean="0"/>
              <a:t>5-نیرزی </a:t>
            </a:r>
            <a:r>
              <a:rPr lang="fa-IR" dirty="0"/>
              <a:t>تن گذاری و جان گذاری</a:t>
            </a:r>
          </a:p>
          <a:p>
            <a:pPr algn="r" rtl="1"/>
            <a:r>
              <a:rPr lang="fa-IR" dirty="0" smtClean="0"/>
              <a:t>6-وجه </a:t>
            </a:r>
            <a:r>
              <a:rPr lang="fa-IR" dirty="0"/>
              <a:t>تسمیه تاق</a:t>
            </a:r>
          </a:p>
          <a:p>
            <a:pPr algn="r" rtl="1"/>
            <a:r>
              <a:rPr lang="fa-IR" dirty="0" smtClean="0"/>
              <a:t>7-انواع </a:t>
            </a:r>
            <a:r>
              <a:rPr lang="fa-IR" dirty="0"/>
              <a:t>روش </a:t>
            </a:r>
            <a:r>
              <a:rPr lang="fa-IR" dirty="0" smtClean="0"/>
              <a:t>های </a:t>
            </a:r>
            <a:r>
              <a:rPr lang="fa-IR" dirty="0"/>
              <a:t>اجرای </a:t>
            </a:r>
          </a:p>
          <a:p>
            <a:pPr algn="r" rtl="1"/>
            <a:r>
              <a:rPr lang="fa-IR" dirty="0"/>
              <a:t>-تاق ضربی</a:t>
            </a:r>
          </a:p>
          <a:p>
            <a:pPr algn="r" rtl="1"/>
            <a:r>
              <a:rPr lang="fa-IR" dirty="0"/>
              <a:t>-تاق رومی</a:t>
            </a:r>
          </a:p>
          <a:p>
            <a:pPr algn="r" rtl="1"/>
            <a:r>
              <a:rPr lang="fa-IR" dirty="0"/>
              <a:t>-تاق چپیله</a:t>
            </a:r>
          </a:p>
          <a:p>
            <a:pPr algn="r" rtl="1"/>
            <a:endParaRPr lang="fa-IR" dirty="0"/>
          </a:p>
          <a:p>
            <a:pPr algn="r" rtl="1"/>
            <a:endParaRPr lang="fa-IR" dirty="0"/>
          </a:p>
          <a:p>
            <a:pPr algn="r" rtl="1"/>
            <a:endParaRPr lang="fa-IR" dirty="0"/>
          </a:p>
        </p:txBody>
      </p:sp>
      <p:sp>
        <p:nvSpPr>
          <p:cNvPr id="10" name="Rectangle 9"/>
          <p:cNvSpPr/>
          <p:nvPr/>
        </p:nvSpPr>
        <p:spPr>
          <a:xfrm>
            <a:off x="36512" y="1641359"/>
            <a:ext cx="6096000" cy="5078313"/>
          </a:xfrm>
          <a:prstGeom prst="rect">
            <a:avLst/>
          </a:prstGeom>
        </p:spPr>
        <p:txBody>
          <a:bodyPr>
            <a:spAutoFit/>
          </a:bodyPr>
          <a:lstStyle/>
          <a:p>
            <a:pPr algn="just" rtl="1"/>
            <a:r>
              <a:rPr lang="fa-IR" dirty="0" smtClean="0"/>
              <a:t>8-انواع </a:t>
            </a:r>
            <a:r>
              <a:rPr lang="fa-IR" dirty="0"/>
              <a:t>تاق </a:t>
            </a:r>
          </a:p>
          <a:p>
            <a:pPr algn="just" rtl="1"/>
            <a:r>
              <a:rPr lang="fa-IR" dirty="0"/>
              <a:t>-تاق آهنگ یا گهواری </a:t>
            </a:r>
          </a:p>
          <a:p>
            <a:pPr algn="just" rtl="1"/>
            <a:r>
              <a:rPr lang="fa-IR" dirty="0"/>
              <a:t>-تاق کلمبوکل =پوسته سخت</a:t>
            </a:r>
          </a:p>
          <a:p>
            <a:pPr algn="just" rtl="1"/>
            <a:r>
              <a:rPr lang="fa-IR" dirty="0"/>
              <a:t>-تاق کلمبوکل =کاروان سرای قم</a:t>
            </a:r>
          </a:p>
          <a:p>
            <a:pPr algn="just" rtl="1"/>
            <a:r>
              <a:rPr lang="fa-IR" dirty="0" smtClean="0"/>
              <a:t>9-انواع </a:t>
            </a:r>
            <a:r>
              <a:rPr lang="fa-IR" dirty="0"/>
              <a:t>روش های اجرای کلمبو</a:t>
            </a:r>
          </a:p>
          <a:p>
            <a:pPr algn="just" rtl="1"/>
            <a:r>
              <a:rPr lang="fa-IR" dirty="0"/>
              <a:t>-اجرای تویزه است</a:t>
            </a:r>
          </a:p>
          <a:p>
            <a:pPr algn="just" rtl="1"/>
            <a:r>
              <a:rPr lang="fa-IR" dirty="0"/>
              <a:t>-اجرا بصورت مغازه</a:t>
            </a:r>
          </a:p>
          <a:p>
            <a:pPr algn="just" rtl="1"/>
            <a:r>
              <a:rPr lang="fa-IR" dirty="0" smtClean="0"/>
              <a:t>-روش کار بندی </a:t>
            </a:r>
          </a:p>
          <a:p>
            <a:pPr algn="just" rtl="1"/>
            <a:r>
              <a:rPr lang="fa-IR" dirty="0" smtClean="0"/>
              <a:t>10-کنه</a:t>
            </a:r>
          </a:p>
          <a:p>
            <a:pPr algn="just" rtl="1"/>
            <a:r>
              <a:rPr lang="fa-IR" dirty="0" smtClean="0">
                <a:latin typeface="Tahoma (Body)"/>
              </a:rPr>
              <a:t>11-تاق چهار بخش</a:t>
            </a:r>
          </a:p>
          <a:p>
            <a:pPr algn="just" rtl="1"/>
            <a:r>
              <a:rPr lang="fa-IR" dirty="0" smtClean="0"/>
              <a:t>12-چفد </a:t>
            </a:r>
            <a:r>
              <a:rPr lang="fa-IR" dirty="0"/>
              <a:t>با قوس شبدری </a:t>
            </a:r>
          </a:p>
          <a:p>
            <a:pPr algn="just" rtl="1"/>
            <a:r>
              <a:rPr lang="fa-IR" dirty="0" smtClean="0"/>
              <a:t>13-تاق </a:t>
            </a:r>
            <a:r>
              <a:rPr lang="fa-IR" dirty="0"/>
              <a:t>و </a:t>
            </a:r>
            <a:r>
              <a:rPr lang="fa-IR" dirty="0" smtClean="0"/>
              <a:t>تویزه</a:t>
            </a:r>
          </a:p>
          <a:p>
            <a:pPr algn="just" rtl="1"/>
            <a:r>
              <a:rPr lang="fa-IR" dirty="0" smtClean="0"/>
              <a:t>14-بام</a:t>
            </a:r>
            <a:endParaRPr lang="en-US" dirty="0"/>
          </a:p>
          <a:p>
            <a:pPr algn="just" rtl="1"/>
            <a:r>
              <a:rPr lang="fa-IR" dirty="0" smtClean="0"/>
              <a:t>15-</a:t>
            </a:r>
            <a:r>
              <a:rPr lang="ar-SA" dirty="0"/>
              <a:t>نقش گنبددرمعماری</a:t>
            </a:r>
            <a:r>
              <a:rPr lang="en-US" dirty="0"/>
              <a:t> </a:t>
            </a:r>
          </a:p>
          <a:p>
            <a:pPr algn="just" rtl="1"/>
            <a:r>
              <a:rPr lang="fa-IR" dirty="0" smtClean="0"/>
              <a:t>16-شاهکارهای </a:t>
            </a:r>
            <a:r>
              <a:rPr lang="fa-IR" dirty="0"/>
              <a:t>گنبدی </a:t>
            </a:r>
            <a:r>
              <a:rPr lang="fa-IR" dirty="0" smtClean="0"/>
              <a:t>شکل</a:t>
            </a:r>
          </a:p>
          <a:p>
            <a:pPr algn="just" rtl="1"/>
            <a:r>
              <a:rPr lang="fa-IR" dirty="0" smtClean="0"/>
              <a:t> </a:t>
            </a:r>
            <a:r>
              <a:rPr lang="fa-IR" dirty="0"/>
              <a:t/>
            </a:r>
            <a:br>
              <a:rPr lang="fa-IR" dirty="0"/>
            </a:br>
            <a:r>
              <a:rPr lang="fa-IR" dirty="0"/>
              <a:t/>
            </a:r>
            <a:br>
              <a:rPr lang="fa-IR" dirty="0"/>
            </a:br>
            <a:endParaRPr lang="fa-IR" dirty="0"/>
          </a:p>
        </p:txBody>
      </p:sp>
      <p:sp>
        <p:nvSpPr>
          <p:cNvPr id="12" name="Rectangle 11"/>
          <p:cNvSpPr/>
          <p:nvPr/>
        </p:nvSpPr>
        <p:spPr>
          <a:xfrm>
            <a:off x="5829813" y="565983"/>
            <a:ext cx="2826264" cy="707886"/>
          </a:xfrm>
          <a:prstGeom prst="rect">
            <a:avLst/>
          </a:prstGeom>
        </p:spPr>
        <p:txBody>
          <a:bodyPr wrap="square">
            <a:spAutoFit/>
          </a:bodyPr>
          <a:lstStyle/>
          <a:p>
            <a:r>
              <a:rPr lang="fa-IR" sz="4000" dirty="0"/>
              <a:t>فهرست</a:t>
            </a:r>
          </a:p>
        </p:txBody>
      </p:sp>
    </p:spTree>
    <p:extLst>
      <p:ext uri="{BB962C8B-B14F-4D97-AF65-F5344CB8AC3E}">
        <p14:creationId xmlns:p14="http://schemas.microsoft.com/office/powerpoint/2010/main" val="398506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barn(inVertical)">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wipe(down)">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wheel(1)">
                                      <p:cBhvr>
                                        <p:cTn id="45" dur="20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Effect transition="in" filter="wheel(1)">
                                      <p:cBhvr>
                                        <p:cTn id="50" dur="2000"/>
                                        <p:tgtEl>
                                          <p:spTgt spid="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Effect transition="in" filter="randombar(horizontal)">
                                      <p:cBhvr>
                                        <p:cTn id="55" dur="500"/>
                                        <p:tgtEl>
                                          <p:spTgt spid="9">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9">
                                            <p:txEl>
                                              <p:pRg st="9" end="9"/>
                                            </p:txEl>
                                          </p:spTgt>
                                        </p:tgtEl>
                                        <p:attrNameLst>
                                          <p:attrName>style.visibility</p:attrName>
                                        </p:attrNameLst>
                                      </p:cBhvr>
                                      <p:to>
                                        <p:strVal val="visible"/>
                                      </p:to>
                                    </p:set>
                                    <p:anim calcmode="lin" valueType="num">
                                      <p:cBhvr>
                                        <p:cTn id="60" dur="1000" fill="hold"/>
                                        <p:tgtEl>
                                          <p:spTgt spid="9">
                                            <p:txEl>
                                              <p:pRg st="9" end="9"/>
                                            </p:txEl>
                                          </p:spTgt>
                                        </p:tgtEl>
                                        <p:attrNameLst>
                                          <p:attrName>ppt_w</p:attrName>
                                        </p:attrNameLst>
                                      </p:cBhvr>
                                      <p:tavLst>
                                        <p:tav tm="0">
                                          <p:val>
                                            <p:fltVal val="0"/>
                                          </p:val>
                                        </p:tav>
                                        <p:tav tm="100000">
                                          <p:val>
                                            <p:strVal val="#ppt_w"/>
                                          </p:val>
                                        </p:tav>
                                      </p:tavLst>
                                    </p:anim>
                                    <p:anim calcmode="lin" valueType="num">
                                      <p:cBhvr>
                                        <p:cTn id="61" dur="1000" fill="hold"/>
                                        <p:tgtEl>
                                          <p:spTgt spid="9">
                                            <p:txEl>
                                              <p:pRg st="9" end="9"/>
                                            </p:txEl>
                                          </p:spTgt>
                                        </p:tgtEl>
                                        <p:attrNameLst>
                                          <p:attrName>ppt_h</p:attrName>
                                        </p:attrNameLst>
                                      </p:cBhvr>
                                      <p:tavLst>
                                        <p:tav tm="0">
                                          <p:val>
                                            <p:fltVal val="0"/>
                                          </p:val>
                                        </p:tav>
                                        <p:tav tm="100000">
                                          <p:val>
                                            <p:strVal val="#ppt_h"/>
                                          </p:val>
                                        </p:tav>
                                      </p:tavLst>
                                    </p:anim>
                                    <p:anim calcmode="lin" valueType="num">
                                      <p:cBhvr>
                                        <p:cTn id="62" dur="1000" fill="hold"/>
                                        <p:tgtEl>
                                          <p:spTgt spid="9">
                                            <p:txEl>
                                              <p:pRg st="9" end="9"/>
                                            </p:txEl>
                                          </p:spTgt>
                                        </p:tgtEl>
                                        <p:attrNameLst>
                                          <p:attrName>style.rotation</p:attrName>
                                        </p:attrNameLst>
                                      </p:cBhvr>
                                      <p:tavLst>
                                        <p:tav tm="0">
                                          <p:val>
                                            <p:fltVal val="90"/>
                                          </p:val>
                                        </p:tav>
                                        <p:tav tm="100000">
                                          <p:val>
                                            <p:fltVal val="0"/>
                                          </p:val>
                                        </p:tav>
                                      </p:tavLst>
                                    </p:anim>
                                    <p:animEffect transition="in" filter="fade">
                                      <p:cBhvr>
                                        <p:cTn id="63" dur="1000"/>
                                        <p:tgtEl>
                                          <p:spTgt spid="9">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9">
                                            <p:txEl>
                                              <p:pRg st="10" end="10"/>
                                            </p:txEl>
                                          </p:spTgt>
                                        </p:tgtEl>
                                        <p:attrNameLst>
                                          <p:attrName>style.visibility</p:attrName>
                                        </p:attrNameLst>
                                      </p:cBhvr>
                                      <p:to>
                                        <p:strVal val="visible"/>
                                      </p:to>
                                    </p:set>
                                    <p:anim calcmode="lin" valueType="num">
                                      <p:cBhvr>
                                        <p:cTn id="68"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69" dur="500" fill="hold"/>
                                        <p:tgtEl>
                                          <p:spTgt spid="9">
                                            <p:txEl>
                                              <p:pRg st="10" end="10"/>
                                            </p:txEl>
                                          </p:spTgt>
                                        </p:tgtEl>
                                        <p:attrNameLst>
                                          <p:attrName>ppt_h</p:attrName>
                                        </p:attrNameLst>
                                      </p:cBhvr>
                                      <p:tavLst>
                                        <p:tav tm="0">
                                          <p:val>
                                            <p:fltVal val="0"/>
                                          </p:val>
                                        </p:tav>
                                        <p:tav tm="100000">
                                          <p:val>
                                            <p:strVal val="#ppt_h"/>
                                          </p:val>
                                        </p:tav>
                                      </p:tavLst>
                                    </p:anim>
                                    <p:animEffect transition="in" filter="fade">
                                      <p:cBhvr>
                                        <p:cTn id="70" dur="500"/>
                                        <p:tgtEl>
                                          <p:spTgt spid="9">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nodeType="clickEffect">
                                  <p:stCondLst>
                                    <p:cond delay="0"/>
                                  </p:stCondLst>
                                  <p:childTnLst>
                                    <p:set>
                                      <p:cBhvr>
                                        <p:cTn id="74" dur="1" fill="hold">
                                          <p:stCondLst>
                                            <p:cond delay="0"/>
                                          </p:stCondLst>
                                        </p:cTn>
                                        <p:tgtEl>
                                          <p:spTgt spid="9">
                                            <p:txEl>
                                              <p:pRg st="11" end="11"/>
                                            </p:txEl>
                                          </p:spTgt>
                                        </p:tgtEl>
                                        <p:attrNameLst>
                                          <p:attrName>style.visibility</p:attrName>
                                        </p:attrNameLst>
                                      </p:cBhvr>
                                      <p:to>
                                        <p:strVal val="visible"/>
                                      </p:to>
                                    </p:set>
                                    <p:animEffect transition="in" filter="fade">
                                      <p:cBhvr>
                                        <p:cTn id="75" dur="2000"/>
                                        <p:tgtEl>
                                          <p:spTgt spid="9">
                                            <p:txEl>
                                              <p:pRg st="11" end="11"/>
                                            </p:txEl>
                                          </p:spTgt>
                                        </p:tgtEl>
                                      </p:cBhvr>
                                    </p:animEffect>
                                    <p:anim calcmode="lin" valueType="num">
                                      <p:cBhvr>
                                        <p:cTn id="76" dur="2000" fill="hold"/>
                                        <p:tgtEl>
                                          <p:spTgt spid="9">
                                            <p:txEl>
                                              <p:pRg st="11" end="11"/>
                                            </p:txEl>
                                          </p:spTgt>
                                        </p:tgtEl>
                                        <p:attrNameLst>
                                          <p:attrName>ppt_w</p:attrName>
                                        </p:attrNameLst>
                                      </p:cBhvr>
                                      <p:tavLst>
                                        <p:tav tm="0" fmla="#ppt_w*sin(2.5*pi*$)">
                                          <p:val>
                                            <p:fltVal val="0"/>
                                          </p:val>
                                        </p:tav>
                                        <p:tav tm="100000">
                                          <p:val>
                                            <p:fltVal val="1"/>
                                          </p:val>
                                        </p:tav>
                                      </p:tavLst>
                                    </p:anim>
                                    <p:anim calcmode="lin" valueType="num">
                                      <p:cBhvr>
                                        <p:cTn id="77" dur="2000" fill="hold"/>
                                        <p:tgtEl>
                                          <p:spTgt spid="9">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nodeType="clickEffect">
                                  <p:stCondLst>
                                    <p:cond delay="0"/>
                                  </p:stCondLst>
                                  <p:childTnLst>
                                    <p:set>
                                      <p:cBhvr>
                                        <p:cTn id="81" dur="1" fill="hold">
                                          <p:stCondLst>
                                            <p:cond delay="0"/>
                                          </p:stCondLst>
                                        </p:cTn>
                                        <p:tgtEl>
                                          <p:spTgt spid="9">
                                            <p:txEl>
                                              <p:pRg st="12" end="12"/>
                                            </p:txEl>
                                          </p:spTgt>
                                        </p:tgtEl>
                                        <p:attrNameLst>
                                          <p:attrName>style.visibility</p:attrName>
                                        </p:attrNameLst>
                                      </p:cBhvr>
                                      <p:to>
                                        <p:strVal val="visible"/>
                                      </p:to>
                                    </p:set>
                                    <p:animEffect transition="in" filter="wipe(down)">
                                      <p:cBhvr>
                                        <p:cTn id="82" dur="580">
                                          <p:stCondLst>
                                            <p:cond delay="0"/>
                                          </p:stCondLst>
                                        </p:cTn>
                                        <p:tgtEl>
                                          <p:spTgt spid="9">
                                            <p:txEl>
                                              <p:pRg st="12" end="12"/>
                                            </p:txEl>
                                          </p:spTgt>
                                        </p:tgtEl>
                                      </p:cBhvr>
                                    </p:animEffect>
                                    <p:anim calcmode="lin" valueType="num">
                                      <p:cBhvr>
                                        <p:cTn id="83" dur="1822" tmFilter="0,0; 0.14,0.36; 0.43,0.73; 0.71,0.91; 1.0,1.0">
                                          <p:stCondLst>
                                            <p:cond delay="0"/>
                                          </p:stCondLst>
                                        </p:cTn>
                                        <p:tgtEl>
                                          <p:spTgt spid="9">
                                            <p:txEl>
                                              <p:pRg st="12" end="12"/>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9">
                                            <p:txEl>
                                              <p:pRg st="12" end="12"/>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9">
                                            <p:txEl>
                                              <p:pRg st="12" end="12"/>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9">
                                            <p:txEl>
                                              <p:pRg st="12" end="12"/>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9">
                                            <p:txEl>
                                              <p:pRg st="12" end="12"/>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9">
                                            <p:txEl>
                                              <p:pRg st="12" end="12"/>
                                            </p:txEl>
                                          </p:spTgt>
                                        </p:tgtEl>
                                      </p:cBhvr>
                                      <p:to x="100000" y="60000"/>
                                    </p:animScale>
                                    <p:animScale>
                                      <p:cBhvr>
                                        <p:cTn id="89" dur="166" decel="50000">
                                          <p:stCondLst>
                                            <p:cond delay="676"/>
                                          </p:stCondLst>
                                        </p:cTn>
                                        <p:tgtEl>
                                          <p:spTgt spid="9">
                                            <p:txEl>
                                              <p:pRg st="12" end="12"/>
                                            </p:txEl>
                                          </p:spTgt>
                                        </p:tgtEl>
                                      </p:cBhvr>
                                      <p:to x="100000" y="100000"/>
                                    </p:animScale>
                                    <p:animScale>
                                      <p:cBhvr>
                                        <p:cTn id="90" dur="26">
                                          <p:stCondLst>
                                            <p:cond delay="1312"/>
                                          </p:stCondLst>
                                        </p:cTn>
                                        <p:tgtEl>
                                          <p:spTgt spid="9">
                                            <p:txEl>
                                              <p:pRg st="12" end="12"/>
                                            </p:txEl>
                                          </p:spTgt>
                                        </p:tgtEl>
                                      </p:cBhvr>
                                      <p:to x="100000" y="80000"/>
                                    </p:animScale>
                                    <p:animScale>
                                      <p:cBhvr>
                                        <p:cTn id="91" dur="166" decel="50000">
                                          <p:stCondLst>
                                            <p:cond delay="1338"/>
                                          </p:stCondLst>
                                        </p:cTn>
                                        <p:tgtEl>
                                          <p:spTgt spid="9">
                                            <p:txEl>
                                              <p:pRg st="12" end="12"/>
                                            </p:txEl>
                                          </p:spTgt>
                                        </p:tgtEl>
                                      </p:cBhvr>
                                      <p:to x="100000" y="100000"/>
                                    </p:animScale>
                                    <p:animScale>
                                      <p:cBhvr>
                                        <p:cTn id="92" dur="26">
                                          <p:stCondLst>
                                            <p:cond delay="1642"/>
                                          </p:stCondLst>
                                        </p:cTn>
                                        <p:tgtEl>
                                          <p:spTgt spid="9">
                                            <p:txEl>
                                              <p:pRg st="12" end="12"/>
                                            </p:txEl>
                                          </p:spTgt>
                                        </p:tgtEl>
                                      </p:cBhvr>
                                      <p:to x="100000" y="90000"/>
                                    </p:animScale>
                                    <p:animScale>
                                      <p:cBhvr>
                                        <p:cTn id="93" dur="166" decel="50000">
                                          <p:stCondLst>
                                            <p:cond delay="1668"/>
                                          </p:stCondLst>
                                        </p:cTn>
                                        <p:tgtEl>
                                          <p:spTgt spid="9">
                                            <p:txEl>
                                              <p:pRg st="12" end="12"/>
                                            </p:txEl>
                                          </p:spTgt>
                                        </p:tgtEl>
                                      </p:cBhvr>
                                      <p:to x="100000" y="100000"/>
                                    </p:animScale>
                                    <p:animScale>
                                      <p:cBhvr>
                                        <p:cTn id="94" dur="26">
                                          <p:stCondLst>
                                            <p:cond delay="1808"/>
                                          </p:stCondLst>
                                        </p:cTn>
                                        <p:tgtEl>
                                          <p:spTgt spid="9">
                                            <p:txEl>
                                              <p:pRg st="12" end="12"/>
                                            </p:txEl>
                                          </p:spTgt>
                                        </p:tgtEl>
                                      </p:cBhvr>
                                      <p:to x="100000" y="95000"/>
                                    </p:animScale>
                                    <p:animScale>
                                      <p:cBhvr>
                                        <p:cTn id="95" dur="166" decel="50000">
                                          <p:stCondLst>
                                            <p:cond delay="1834"/>
                                          </p:stCondLst>
                                        </p:cTn>
                                        <p:tgtEl>
                                          <p:spTgt spid="9">
                                            <p:txEl>
                                              <p:pRg st="12" end="12"/>
                                            </p:tx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9">
                                            <p:txEl>
                                              <p:pRg st="13" end="13"/>
                                            </p:txEl>
                                          </p:spTgt>
                                        </p:tgtEl>
                                        <p:attrNameLst>
                                          <p:attrName>style.visibility</p:attrName>
                                        </p:attrNameLst>
                                      </p:cBhvr>
                                      <p:to>
                                        <p:strVal val="visible"/>
                                      </p:to>
                                    </p:set>
                                    <p:animEffect transition="in" filter="dissolve">
                                      <p:cBhvr>
                                        <p:cTn id="100" dur="500"/>
                                        <p:tgtEl>
                                          <p:spTgt spid="9">
                                            <p:txEl>
                                              <p:pRg st="13" end="1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nodeType="clickEffect">
                                  <p:stCondLst>
                                    <p:cond delay="0"/>
                                  </p:stCondLst>
                                  <p:childTnLst>
                                    <p:set>
                                      <p:cBhvr>
                                        <p:cTn id="104" dur="1" fill="hold">
                                          <p:stCondLst>
                                            <p:cond delay="0"/>
                                          </p:stCondLst>
                                        </p:cTn>
                                        <p:tgtEl>
                                          <p:spTgt spid="9">
                                            <p:txEl>
                                              <p:pRg st="14" end="14"/>
                                            </p:txEl>
                                          </p:spTgt>
                                        </p:tgtEl>
                                        <p:attrNameLst>
                                          <p:attrName>style.visibility</p:attrName>
                                        </p:attrNameLst>
                                      </p:cBhvr>
                                      <p:to>
                                        <p:strVal val="visible"/>
                                      </p:to>
                                    </p:set>
                                    <p:animEffect transition="in" filter="fade">
                                      <p:cBhvr>
                                        <p:cTn id="105" dur="2000"/>
                                        <p:tgtEl>
                                          <p:spTgt spid="9">
                                            <p:txEl>
                                              <p:pRg st="14" end="14"/>
                                            </p:txEl>
                                          </p:spTgt>
                                        </p:tgtEl>
                                      </p:cBhvr>
                                    </p:animEffect>
                                    <p:anim calcmode="lin" valueType="num">
                                      <p:cBhvr>
                                        <p:cTn id="106" dur="2000" fill="hold"/>
                                        <p:tgtEl>
                                          <p:spTgt spid="9">
                                            <p:txEl>
                                              <p:pRg st="14" end="14"/>
                                            </p:txEl>
                                          </p:spTgt>
                                        </p:tgtEl>
                                        <p:attrNameLst>
                                          <p:attrName>ppt_w</p:attrName>
                                        </p:attrNameLst>
                                      </p:cBhvr>
                                      <p:tavLst>
                                        <p:tav tm="0" fmla="#ppt_w*sin(2.5*pi*$)">
                                          <p:val>
                                            <p:fltVal val="0"/>
                                          </p:val>
                                        </p:tav>
                                        <p:tav tm="100000">
                                          <p:val>
                                            <p:fltVal val="1"/>
                                          </p:val>
                                        </p:tav>
                                      </p:tavLst>
                                    </p:anim>
                                    <p:anim calcmode="lin" valueType="num">
                                      <p:cBhvr>
                                        <p:cTn id="107" dur="2000" fill="hold"/>
                                        <p:tgtEl>
                                          <p:spTgt spid="9">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nodeType="clickEffect">
                                  <p:stCondLst>
                                    <p:cond delay="0"/>
                                  </p:stCondLst>
                                  <p:childTnLst>
                                    <p:set>
                                      <p:cBhvr>
                                        <p:cTn id="111" dur="1" fill="hold">
                                          <p:stCondLst>
                                            <p:cond delay="0"/>
                                          </p:stCondLst>
                                        </p:cTn>
                                        <p:tgtEl>
                                          <p:spTgt spid="9">
                                            <p:txEl>
                                              <p:pRg st="15" end="15"/>
                                            </p:txEl>
                                          </p:spTgt>
                                        </p:tgtEl>
                                        <p:attrNameLst>
                                          <p:attrName>style.visibility</p:attrName>
                                        </p:attrNameLst>
                                      </p:cBhvr>
                                      <p:to>
                                        <p:strVal val="visible"/>
                                      </p:to>
                                    </p:set>
                                    <p:animEffect transition="in" filter="fade">
                                      <p:cBhvr>
                                        <p:cTn id="112" dur="1000"/>
                                        <p:tgtEl>
                                          <p:spTgt spid="9">
                                            <p:txEl>
                                              <p:pRg st="15" end="15"/>
                                            </p:txEl>
                                          </p:spTgt>
                                        </p:tgtEl>
                                      </p:cBhvr>
                                    </p:animEffect>
                                    <p:anim calcmode="lin" valueType="num">
                                      <p:cBhvr>
                                        <p:cTn id="113"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9">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nodeType="clickEffect">
                                  <p:stCondLst>
                                    <p:cond delay="0"/>
                                  </p:stCondLst>
                                  <p:childTnLst>
                                    <p:set>
                                      <p:cBhvr>
                                        <p:cTn id="118" dur="1" fill="hold">
                                          <p:stCondLst>
                                            <p:cond delay="0"/>
                                          </p:stCondLst>
                                        </p:cTn>
                                        <p:tgtEl>
                                          <p:spTgt spid="9">
                                            <p:txEl>
                                              <p:pRg st="16" end="16"/>
                                            </p:txEl>
                                          </p:spTgt>
                                        </p:tgtEl>
                                        <p:attrNameLst>
                                          <p:attrName>style.visibility</p:attrName>
                                        </p:attrNameLst>
                                      </p:cBhvr>
                                      <p:to>
                                        <p:strVal val="visible"/>
                                      </p:to>
                                    </p:set>
                                    <p:animEffect transition="in" filter="fade">
                                      <p:cBhvr>
                                        <p:cTn id="119" dur="1000"/>
                                        <p:tgtEl>
                                          <p:spTgt spid="9">
                                            <p:txEl>
                                              <p:pRg st="16" end="16"/>
                                            </p:txEl>
                                          </p:spTgt>
                                        </p:tgtEl>
                                      </p:cBhvr>
                                    </p:animEffect>
                                    <p:anim calcmode="lin" valueType="num">
                                      <p:cBhvr>
                                        <p:cTn id="120"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121" dur="900" decel="100000" fill="hold"/>
                                        <p:tgtEl>
                                          <p:spTgt spid="9">
                                            <p:txEl>
                                              <p:pRg st="16" end="16"/>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9">
                                            <p:txEl>
                                              <p:pRg st="16" end="16"/>
                                            </p:txEl>
                                          </p:spTgt>
                                        </p:tgtEl>
                                        <p:attrNameLst>
                                          <p:attrName>ppt_y</p:attrName>
                                        </p:attrNameLst>
                                      </p:cBhvr>
                                      <p:tavLst>
                                        <p:tav tm="0">
                                          <p:val>
                                            <p:strVal val="#ppt_y-.03"/>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8" presetClass="entr" presetSubtype="0" fill="hold" nodeType="clickEffect">
                                  <p:stCondLst>
                                    <p:cond delay="0"/>
                                  </p:stCondLst>
                                  <p:childTnLst>
                                    <p:set>
                                      <p:cBhvr>
                                        <p:cTn id="126" dur="1" fill="hold">
                                          <p:stCondLst>
                                            <p:cond delay="0"/>
                                          </p:stCondLst>
                                        </p:cTn>
                                        <p:tgtEl>
                                          <p:spTgt spid="9">
                                            <p:txEl>
                                              <p:pRg st="17" end="17"/>
                                            </p:txEl>
                                          </p:spTgt>
                                        </p:tgtEl>
                                        <p:attrNameLst>
                                          <p:attrName>style.visibility</p:attrName>
                                        </p:attrNameLst>
                                      </p:cBhvr>
                                      <p:to>
                                        <p:strVal val="visible"/>
                                      </p:to>
                                    </p:set>
                                    <p:anim calcmode="lin" valueType="num">
                                      <p:cBhvr>
                                        <p:cTn id="127" dur="15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128" dur="15000" fill="hold"/>
                                        <p:tgtEl>
                                          <p:spTgt spid="9">
                                            <p:txEl>
                                              <p:pRg st="17" end="17"/>
                                            </p:txEl>
                                          </p:spTgt>
                                        </p:tgtEl>
                                        <p:attrNameLst>
                                          <p:attrName>ppt_y</p:attrName>
                                        </p:attrNameLst>
                                      </p:cBhvr>
                                      <p:tavLst>
                                        <p:tav tm="0">
                                          <p:val>
                                            <p:strVal val="#ppt_y+1"/>
                                          </p:val>
                                        </p:tav>
                                        <p:tav tm="100000">
                                          <p:val>
                                            <p:strVal val="#ppt_y-1"/>
                                          </p:val>
                                        </p:tav>
                                      </p:tavLst>
                                    </p:anim>
                                  </p:childTnLst>
                                </p:cTn>
                              </p:par>
                            </p:childTnLst>
                          </p:cTn>
                        </p:par>
                      </p:childTnLst>
                    </p:cTn>
                  </p:par>
                  <p:par>
                    <p:cTn id="129" fill="hold">
                      <p:stCondLst>
                        <p:cond delay="indefinite"/>
                      </p:stCondLst>
                      <p:childTnLst>
                        <p:par>
                          <p:cTn id="130" fill="hold">
                            <p:stCondLst>
                              <p:cond delay="0"/>
                            </p:stCondLst>
                            <p:childTnLst>
                              <p:par>
                                <p:cTn id="131" presetID="17" presetClass="entr" presetSubtype="10" fill="hold" nodeType="clickEffect">
                                  <p:stCondLst>
                                    <p:cond delay="0"/>
                                  </p:stCondLst>
                                  <p:childTnLst>
                                    <p:set>
                                      <p:cBhvr>
                                        <p:cTn id="132" dur="1" fill="hold">
                                          <p:stCondLst>
                                            <p:cond delay="0"/>
                                          </p:stCondLst>
                                        </p:cTn>
                                        <p:tgtEl>
                                          <p:spTgt spid="10">
                                            <p:txEl>
                                              <p:pRg st="0" end="0"/>
                                            </p:txEl>
                                          </p:spTgt>
                                        </p:tgtEl>
                                        <p:attrNameLst>
                                          <p:attrName>style.visibility</p:attrName>
                                        </p:attrNameLst>
                                      </p:cBhvr>
                                      <p:to>
                                        <p:strVal val="visible"/>
                                      </p:to>
                                    </p:set>
                                    <p:anim calcmode="lin" valueType="num">
                                      <p:cBhvr>
                                        <p:cTn id="133"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nodeType="clickEffect">
                                  <p:stCondLst>
                                    <p:cond delay="0"/>
                                  </p:stCondLst>
                                  <p:childTnLst>
                                    <p:set>
                                      <p:cBhvr>
                                        <p:cTn id="138" dur="1" fill="hold">
                                          <p:stCondLst>
                                            <p:cond delay="0"/>
                                          </p:stCondLst>
                                        </p:cTn>
                                        <p:tgtEl>
                                          <p:spTgt spid="10">
                                            <p:txEl>
                                              <p:pRg st="1" end="1"/>
                                            </p:txEl>
                                          </p:spTgt>
                                        </p:tgtEl>
                                        <p:attrNameLst>
                                          <p:attrName>style.visibility</p:attrName>
                                        </p:attrNameLst>
                                      </p:cBhvr>
                                      <p:to>
                                        <p:strVal val="visible"/>
                                      </p:to>
                                    </p:set>
                                    <p:anim calcmode="lin" valueType="num">
                                      <p:cBhvr>
                                        <p:cTn id="139"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40"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41"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42" dur="1000"/>
                                        <p:tgtEl>
                                          <p:spTgt spid="10">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nodeType="clickEffect">
                                  <p:stCondLst>
                                    <p:cond delay="0"/>
                                  </p:stCondLst>
                                  <p:childTnLst>
                                    <p:set>
                                      <p:cBhvr>
                                        <p:cTn id="146" dur="1" fill="hold">
                                          <p:stCondLst>
                                            <p:cond delay="0"/>
                                          </p:stCondLst>
                                        </p:cTn>
                                        <p:tgtEl>
                                          <p:spTgt spid="10">
                                            <p:txEl>
                                              <p:pRg st="2" end="2"/>
                                            </p:txEl>
                                          </p:spTgt>
                                        </p:tgtEl>
                                        <p:attrNameLst>
                                          <p:attrName>style.visibility</p:attrName>
                                        </p:attrNameLst>
                                      </p:cBhvr>
                                      <p:to>
                                        <p:strVal val="visible"/>
                                      </p:to>
                                    </p:set>
                                    <p:animEffect transition="in" filter="fade">
                                      <p:cBhvr>
                                        <p:cTn id="147" dur="1000"/>
                                        <p:tgtEl>
                                          <p:spTgt spid="10">
                                            <p:txEl>
                                              <p:pRg st="2" end="2"/>
                                            </p:txEl>
                                          </p:spTgt>
                                        </p:tgtEl>
                                      </p:cBhvr>
                                    </p:animEffect>
                                    <p:anim calcmode="lin" valueType="num">
                                      <p:cBhvr>
                                        <p:cTn id="14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3" presetClass="entr" presetSubtype="0" fill="hold" nodeType="clickEffect">
                                  <p:stCondLst>
                                    <p:cond delay="0"/>
                                  </p:stCondLst>
                                  <p:childTnLst>
                                    <p:set>
                                      <p:cBhvr>
                                        <p:cTn id="153" dur="1" fill="hold">
                                          <p:stCondLst>
                                            <p:cond delay="0"/>
                                          </p:stCondLst>
                                        </p:cTn>
                                        <p:tgtEl>
                                          <p:spTgt spid="10">
                                            <p:txEl>
                                              <p:pRg st="3" end="3"/>
                                            </p:txEl>
                                          </p:spTgt>
                                        </p:tgtEl>
                                        <p:attrNameLst>
                                          <p:attrName>style.visibility</p:attrName>
                                        </p:attrNameLst>
                                      </p:cBhvr>
                                      <p:to>
                                        <p:strVal val="visible"/>
                                      </p:to>
                                    </p:set>
                                    <p:animEffect transition="in" filter="fade">
                                      <p:cBhvr>
                                        <p:cTn id="154" dur="100"/>
                                        <p:tgtEl>
                                          <p:spTgt spid="10">
                                            <p:txEl>
                                              <p:pRg st="3" end="3"/>
                                            </p:txEl>
                                          </p:spTgt>
                                        </p:tgtEl>
                                      </p:cBhvr>
                                    </p:animEffect>
                                    <p:anim calcmode="lin" valueType="num">
                                      <p:cBhvr>
                                        <p:cTn id="155" dur="4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56" dur="400" fill="hold"/>
                                        <p:tgtEl>
                                          <p:spTgt spid="10">
                                            <p:txEl>
                                              <p:pRg st="3" end="3"/>
                                            </p:txEl>
                                          </p:spTgt>
                                        </p:tgtEl>
                                        <p:attrNameLst>
                                          <p:attrName>ppt_y</p:attrName>
                                        </p:attrNameLst>
                                      </p:cBhvr>
                                      <p:tavLst>
                                        <p:tav tm="0">
                                          <p:val>
                                            <p:strVal val="#ppt_y+0.31"/>
                                          </p:val>
                                        </p:tav>
                                        <p:tav tm="100000">
                                          <p:val>
                                            <p:strVal val="#ppt_y+0.31"/>
                                          </p:val>
                                        </p:tav>
                                      </p:tavLst>
                                    </p:anim>
                                    <p:anim calcmode="lin" valueType="num">
                                      <p:cBhvr>
                                        <p:cTn id="157" dur="600" decel="50000" fill="hold">
                                          <p:stCondLst>
                                            <p:cond delay="400"/>
                                          </p:stCondLst>
                                        </p:cTn>
                                        <p:tgtEl>
                                          <p:spTgt spid="10">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8" dur="600" decel="50000" fill="hold">
                                          <p:stCondLst>
                                            <p:cond delay="400"/>
                                          </p:stCondLst>
                                        </p:cTn>
                                        <p:tgtEl>
                                          <p:spTgt spid="10">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56" presetClass="entr" presetSubtype="0" fill="hold" nodeType="clickEffect">
                                  <p:stCondLst>
                                    <p:cond delay="0"/>
                                  </p:stCondLst>
                                  <p:iterate type="lt">
                                    <p:tmPct val="10000"/>
                                  </p:iterate>
                                  <p:childTnLst>
                                    <p:set>
                                      <p:cBhvr>
                                        <p:cTn id="162" dur="1" fill="hold">
                                          <p:stCondLst>
                                            <p:cond delay="0"/>
                                          </p:stCondLst>
                                        </p:cTn>
                                        <p:tgtEl>
                                          <p:spTgt spid="10">
                                            <p:txEl>
                                              <p:pRg st="4" end="4"/>
                                            </p:txEl>
                                          </p:spTgt>
                                        </p:tgtEl>
                                        <p:attrNameLst>
                                          <p:attrName>style.visibility</p:attrName>
                                        </p:attrNameLst>
                                      </p:cBhvr>
                                      <p:to>
                                        <p:strVal val="visible"/>
                                      </p:to>
                                    </p:set>
                                    <p:anim by="(-#ppt_w*2)" calcmode="lin" valueType="num">
                                      <p:cBhvr rctx="PPT">
                                        <p:cTn id="163" dur="500" autoRev="1" fill="hold">
                                          <p:stCondLst>
                                            <p:cond delay="0"/>
                                          </p:stCondLst>
                                        </p:cTn>
                                        <p:tgtEl>
                                          <p:spTgt spid="10">
                                            <p:txEl>
                                              <p:pRg st="4" end="4"/>
                                            </p:txEl>
                                          </p:spTgt>
                                        </p:tgtEl>
                                        <p:attrNameLst>
                                          <p:attrName>ppt_w</p:attrName>
                                        </p:attrNameLst>
                                      </p:cBhvr>
                                    </p:anim>
                                    <p:anim by="(#ppt_w*0.50)" calcmode="lin" valueType="num">
                                      <p:cBhvr>
                                        <p:cTn id="164" dur="500" decel="50000" autoRev="1" fill="hold">
                                          <p:stCondLst>
                                            <p:cond delay="0"/>
                                          </p:stCondLst>
                                        </p:cTn>
                                        <p:tgtEl>
                                          <p:spTgt spid="10">
                                            <p:txEl>
                                              <p:pRg st="4" end="4"/>
                                            </p:txEl>
                                          </p:spTgt>
                                        </p:tgtEl>
                                        <p:attrNameLst>
                                          <p:attrName>ppt_x</p:attrName>
                                        </p:attrNameLst>
                                      </p:cBhvr>
                                    </p:anim>
                                    <p:anim from="(-#ppt_h/2)" to="(#ppt_y)" calcmode="lin" valueType="num">
                                      <p:cBhvr>
                                        <p:cTn id="165" dur="1000" fill="hold">
                                          <p:stCondLst>
                                            <p:cond delay="0"/>
                                          </p:stCondLst>
                                        </p:cTn>
                                        <p:tgtEl>
                                          <p:spTgt spid="10">
                                            <p:txEl>
                                              <p:pRg st="4" end="4"/>
                                            </p:txEl>
                                          </p:spTgt>
                                        </p:tgtEl>
                                        <p:attrNameLst>
                                          <p:attrName>ppt_y</p:attrName>
                                        </p:attrNameLst>
                                      </p:cBhvr>
                                    </p:anim>
                                    <p:animRot by="21600000">
                                      <p:cBhvr>
                                        <p:cTn id="166" dur="1000" fill="hold">
                                          <p:stCondLst>
                                            <p:cond delay="0"/>
                                          </p:stCondLst>
                                        </p:cTn>
                                        <p:tgtEl>
                                          <p:spTgt spid="10">
                                            <p:txEl>
                                              <p:pRg st="4" end="4"/>
                                            </p:txEl>
                                          </p:spTgt>
                                        </p:tgtEl>
                                        <p:attrNameLst>
                                          <p:attrName>r</p:attrName>
                                        </p:attrNameLst>
                                      </p:cBhvr>
                                    </p:animRot>
                                  </p:childTnLst>
                                </p:cTn>
                              </p:par>
                            </p:childTnLst>
                          </p:cTn>
                        </p:par>
                      </p:childTnLst>
                    </p:cTn>
                  </p:par>
                  <p:par>
                    <p:cTn id="167" fill="hold">
                      <p:stCondLst>
                        <p:cond delay="indefinite"/>
                      </p:stCondLst>
                      <p:childTnLst>
                        <p:par>
                          <p:cTn id="168" fill="hold">
                            <p:stCondLst>
                              <p:cond delay="0"/>
                            </p:stCondLst>
                            <p:childTnLst>
                              <p:par>
                                <p:cTn id="169" presetID="41" presetClass="entr" presetSubtype="0" fill="hold" nodeType="clickEffect">
                                  <p:stCondLst>
                                    <p:cond delay="0"/>
                                  </p:stCondLst>
                                  <p:iterate type="lt">
                                    <p:tmPct val="10000"/>
                                  </p:iterate>
                                  <p:childTnLst>
                                    <p:set>
                                      <p:cBhvr>
                                        <p:cTn id="170" dur="1" fill="hold">
                                          <p:stCondLst>
                                            <p:cond delay="0"/>
                                          </p:stCondLst>
                                        </p:cTn>
                                        <p:tgtEl>
                                          <p:spTgt spid="10">
                                            <p:txEl>
                                              <p:pRg st="5" end="5"/>
                                            </p:txEl>
                                          </p:spTgt>
                                        </p:tgtEl>
                                        <p:attrNameLst>
                                          <p:attrName>style.visibility</p:attrName>
                                        </p:attrNameLst>
                                      </p:cBhvr>
                                      <p:to>
                                        <p:strVal val="visible"/>
                                      </p:to>
                                    </p:set>
                                    <p:anim calcmode="lin" valueType="num">
                                      <p:cBhvr>
                                        <p:cTn id="171" dur="500" fill="hold"/>
                                        <p:tgtEl>
                                          <p:spTgt spid="1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2" dur="500" fill="hold"/>
                                        <p:tgtEl>
                                          <p:spTgt spid="10">
                                            <p:txEl>
                                              <p:pRg st="5" end="5"/>
                                            </p:txEl>
                                          </p:spTgt>
                                        </p:tgtEl>
                                        <p:attrNameLst>
                                          <p:attrName>ppt_y</p:attrName>
                                        </p:attrNameLst>
                                      </p:cBhvr>
                                      <p:tavLst>
                                        <p:tav tm="0">
                                          <p:val>
                                            <p:strVal val="#ppt_y"/>
                                          </p:val>
                                        </p:tav>
                                        <p:tav tm="100000">
                                          <p:val>
                                            <p:strVal val="#ppt_y"/>
                                          </p:val>
                                        </p:tav>
                                      </p:tavLst>
                                    </p:anim>
                                    <p:anim calcmode="lin" valueType="num">
                                      <p:cBhvr>
                                        <p:cTn id="173" dur="500" fill="hold"/>
                                        <p:tgtEl>
                                          <p:spTgt spid="1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4" dur="500" fill="hold"/>
                                        <p:tgtEl>
                                          <p:spTgt spid="1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5" dur="500" tmFilter="0,0; .5, 1; 1, 1"/>
                                        <p:tgtEl>
                                          <p:spTgt spid="10">
                                            <p:txEl>
                                              <p:pRg st="5" end="5"/>
                                            </p:txEl>
                                          </p:spTgt>
                                        </p:tgtEl>
                                      </p:cBhvr>
                                    </p:animEffect>
                                  </p:childTnLst>
                                </p:cTn>
                              </p:par>
                            </p:childTnLst>
                          </p:cTn>
                        </p:par>
                      </p:childTnLst>
                    </p:cTn>
                  </p:par>
                  <p:par>
                    <p:cTn id="176" fill="hold">
                      <p:stCondLst>
                        <p:cond delay="indefinite"/>
                      </p:stCondLst>
                      <p:childTnLst>
                        <p:par>
                          <p:cTn id="177" fill="hold">
                            <p:stCondLst>
                              <p:cond delay="0"/>
                            </p:stCondLst>
                            <p:childTnLst>
                              <p:par>
                                <p:cTn id="178" presetID="15" presetClass="entr" presetSubtype="0" fill="hold" nodeType="clickEffect">
                                  <p:stCondLst>
                                    <p:cond delay="0"/>
                                  </p:stCondLst>
                                  <p:childTnLst>
                                    <p:set>
                                      <p:cBhvr>
                                        <p:cTn id="179" dur="1" fill="hold">
                                          <p:stCondLst>
                                            <p:cond delay="0"/>
                                          </p:stCondLst>
                                        </p:cTn>
                                        <p:tgtEl>
                                          <p:spTgt spid="10">
                                            <p:txEl>
                                              <p:pRg st="6" end="6"/>
                                            </p:txEl>
                                          </p:spTgt>
                                        </p:tgtEl>
                                        <p:attrNameLst>
                                          <p:attrName>style.visibility</p:attrName>
                                        </p:attrNameLst>
                                      </p:cBhvr>
                                      <p:to>
                                        <p:strVal val="visible"/>
                                      </p:to>
                                    </p:set>
                                    <p:anim calcmode="lin" valueType="num">
                                      <p:cBhvr>
                                        <p:cTn id="180" dur="1000" fill="hold"/>
                                        <p:tgtEl>
                                          <p:spTgt spid="10">
                                            <p:txEl>
                                              <p:pRg st="6" end="6"/>
                                            </p:txEl>
                                          </p:spTgt>
                                        </p:tgtEl>
                                        <p:attrNameLst>
                                          <p:attrName>ppt_w</p:attrName>
                                        </p:attrNameLst>
                                      </p:cBhvr>
                                      <p:tavLst>
                                        <p:tav tm="0">
                                          <p:val>
                                            <p:fltVal val="0"/>
                                          </p:val>
                                        </p:tav>
                                        <p:tav tm="100000">
                                          <p:val>
                                            <p:strVal val="#ppt_w"/>
                                          </p:val>
                                        </p:tav>
                                      </p:tavLst>
                                    </p:anim>
                                    <p:anim calcmode="lin" valueType="num">
                                      <p:cBhvr>
                                        <p:cTn id="181" dur="1000" fill="hold"/>
                                        <p:tgtEl>
                                          <p:spTgt spid="10">
                                            <p:txEl>
                                              <p:pRg st="6" end="6"/>
                                            </p:txEl>
                                          </p:spTgt>
                                        </p:tgtEl>
                                        <p:attrNameLst>
                                          <p:attrName>ppt_h</p:attrName>
                                        </p:attrNameLst>
                                      </p:cBhvr>
                                      <p:tavLst>
                                        <p:tav tm="0">
                                          <p:val>
                                            <p:fltVal val="0"/>
                                          </p:val>
                                        </p:tav>
                                        <p:tav tm="100000">
                                          <p:val>
                                            <p:strVal val="#ppt_h"/>
                                          </p:val>
                                        </p:tav>
                                      </p:tavLst>
                                    </p:anim>
                                    <p:anim calcmode="lin" valueType="num">
                                      <p:cBhvr>
                                        <p:cTn id="182" dur="1000" fill="hold"/>
                                        <p:tgtEl>
                                          <p:spTgt spid="1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83" dur="1000" fill="hold"/>
                                        <p:tgtEl>
                                          <p:spTgt spid="1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10">
                                            <p:txEl>
                                              <p:pRg st="7" end="7"/>
                                            </p:txEl>
                                          </p:spTgt>
                                        </p:tgtEl>
                                        <p:attrNameLst>
                                          <p:attrName>style.visibility</p:attrName>
                                        </p:attrNameLst>
                                      </p:cBhvr>
                                      <p:to>
                                        <p:strVal val="visible"/>
                                      </p:to>
                                    </p:set>
                                    <p:animEffect transition="in" filter="fade">
                                      <p:cBhvr>
                                        <p:cTn id="188" dur="500"/>
                                        <p:tgtEl>
                                          <p:spTgt spid="10">
                                            <p:txEl>
                                              <p:pRg st="7" end="7"/>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38" presetClass="entr" presetSubtype="0" accel="50000" fill="hold" nodeType="clickEffect">
                                  <p:stCondLst>
                                    <p:cond delay="0"/>
                                  </p:stCondLst>
                                  <p:iterate type="lt">
                                    <p:tmPct val="50000"/>
                                  </p:iterate>
                                  <p:childTnLst>
                                    <p:set>
                                      <p:cBhvr>
                                        <p:cTn id="192" dur="1" fill="hold">
                                          <p:stCondLst>
                                            <p:cond delay="0"/>
                                          </p:stCondLst>
                                        </p:cTn>
                                        <p:tgtEl>
                                          <p:spTgt spid="10">
                                            <p:txEl>
                                              <p:pRg st="8" end="8"/>
                                            </p:txEl>
                                          </p:spTgt>
                                        </p:tgtEl>
                                        <p:attrNameLst>
                                          <p:attrName>style.visibility</p:attrName>
                                        </p:attrNameLst>
                                      </p:cBhvr>
                                      <p:to>
                                        <p:strVal val="visible"/>
                                      </p:to>
                                    </p:set>
                                    <p:set>
                                      <p:cBhvr>
                                        <p:cTn id="193" dur="455" fill="hold">
                                          <p:stCondLst>
                                            <p:cond delay="0"/>
                                          </p:stCondLst>
                                        </p:cTn>
                                        <p:tgtEl>
                                          <p:spTgt spid="10">
                                            <p:txEl>
                                              <p:pRg st="8" end="8"/>
                                            </p:txEl>
                                          </p:spTgt>
                                        </p:tgtEl>
                                        <p:attrNameLst>
                                          <p:attrName>style.rotation</p:attrName>
                                        </p:attrNameLst>
                                      </p:cBhvr>
                                      <p:to>
                                        <p:strVal val="-45.0"/>
                                      </p:to>
                                    </p:set>
                                    <p:anim calcmode="lin" valueType="num">
                                      <p:cBhvr>
                                        <p:cTn id="194" dur="455" fill="hold">
                                          <p:stCondLst>
                                            <p:cond delay="455"/>
                                          </p:stCondLst>
                                        </p:cTn>
                                        <p:tgtEl>
                                          <p:spTgt spid="10">
                                            <p:txEl>
                                              <p:pRg st="8" end="8"/>
                                            </p:txEl>
                                          </p:spTgt>
                                        </p:tgtEl>
                                        <p:attrNameLst>
                                          <p:attrName>style.rotation</p:attrName>
                                        </p:attrNameLst>
                                      </p:cBhvr>
                                      <p:tavLst>
                                        <p:tav tm="0">
                                          <p:val>
                                            <p:fltVal val="-45"/>
                                          </p:val>
                                        </p:tav>
                                        <p:tav tm="69900">
                                          <p:val>
                                            <p:fltVal val="45"/>
                                          </p:val>
                                        </p:tav>
                                        <p:tav tm="100000">
                                          <p:val>
                                            <p:fltVal val="0"/>
                                          </p:val>
                                        </p:tav>
                                      </p:tavLst>
                                    </p:anim>
                                    <p:anim calcmode="lin" valueType="num">
                                      <p:cBhvr>
                                        <p:cTn id="195" dur="455" fill="hold">
                                          <p:stCondLst>
                                            <p:cond delay="0"/>
                                          </p:stCondLst>
                                        </p:cTn>
                                        <p:tgtEl>
                                          <p:spTgt spid="10">
                                            <p:txEl>
                                              <p:pRg st="8" end="8"/>
                                            </p:txEl>
                                          </p:spTgt>
                                        </p:tgtEl>
                                        <p:attrNameLst>
                                          <p:attrName>ppt_y</p:attrName>
                                        </p:attrNameLst>
                                      </p:cBhvr>
                                      <p:tavLst>
                                        <p:tav tm="0">
                                          <p:val>
                                            <p:strVal val="#ppt_y-1"/>
                                          </p:val>
                                        </p:tav>
                                        <p:tav tm="100000">
                                          <p:val>
                                            <p:strVal val="#ppt_y-(0.354*#ppt_w-0.172*#ppt_h)"/>
                                          </p:val>
                                        </p:tav>
                                      </p:tavLst>
                                    </p:anim>
                                    <p:anim calcmode="lin" valueType="num">
                                      <p:cBhvr>
                                        <p:cTn id="196" dur="156" decel="50000" autoRev="1" fill="hold">
                                          <p:stCondLst>
                                            <p:cond delay="455"/>
                                          </p:stCondLst>
                                        </p:cTn>
                                        <p:tgtEl>
                                          <p:spTgt spid="10">
                                            <p:txEl>
                                              <p:pRg st="8" end="8"/>
                                            </p:txEl>
                                          </p:spTgt>
                                        </p:tgtEl>
                                        <p:attrNameLst>
                                          <p:attrName>ppt_y</p:attrName>
                                        </p:attrNameLst>
                                      </p:cBhvr>
                                      <p:tavLst>
                                        <p:tav tm="0">
                                          <p:val>
                                            <p:strVal val="#ppt_y-(0.354*#ppt_w-0.172*#ppt_h)"/>
                                          </p:val>
                                        </p:tav>
                                        <p:tav tm="100000">
                                          <p:val>
                                            <p:strVal val="#ppt_y-(0.354*#ppt_w-0.172*#ppt_h)-#ppt_h/2"/>
                                          </p:val>
                                        </p:tav>
                                      </p:tavLst>
                                    </p:anim>
                                    <p:anim calcmode="lin" valueType="num">
                                      <p:cBhvr>
                                        <p:cTn id="197" dur="136" fill="hold">
                                          <p:stCondLst>
                                            <p:cond delay="864"/>
                                          </p:stCondLst>
                                        </p:cTn>
                                        <p:tgtEl>
                                          <p:spTgt spid="10">
                                            <p:txEl>
                                              <p:pRg st="8" end="8"/>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6" presetClass="entr" presetSubtype="0" fill="hold" nodeType="clickEffect">
                                  <p:stCondLst>
                                    <p:cond delay="0"/>
                                  </p:stCondLst>
                                  <p:childTnLst>
                                    <p:set>
                                      <p:cBhvr>
                                        <p:cTn id="201" dur="1" fill="hold">
                                          <p:stCondLst>
                                            <p:cond delay="0"/>
                                          </p:stCondLst>
                                        </p:cTn>
                                        <p:tgtEl>
                                          <p:spTgt spid="10">
                                            <p:txEl>
                                              <p:pRg st="9" end="9"/>
                                            </p:txEl>
                                          </p:spTgt>
                                        </p:tgtEl>
                                        <p:attrNameLst>
                                          <p:attrName>style.visibility</p:attrName>
                                        </p:attrNameLst>
                                      </p:cBhvr>
                                      <p:to>
                                        <p:strVal val="visible"/>
                                      </p:to>
                                    </p:set>
                                    <p:animEffect transition="in" filter="wipe(down)">
                                      <p:cBhvr>
                                        <p:cTn id="202" dur="580">
                                          <p:stCondLst>
                                            <p:cond delay="0"/>
                                          </p:stCondLst>
                                        </p:cTn>
                                        <p:tgtEl>
                                          <p:spTgt spid="10">
                                            <p:txEl>
                                              <p:pRg st="9" end="9"/>
                                            </p:txEl>
                                          </p:spTgt>
                                        </p:tgtEl>
                                      </p:cBhvr>
                                    </p:animEffect>
                                    <p:anim calcmode="lin" valueType="num">
                                      <p:cBhvr>
                                        <p:cTn id="203" dur="1822" tmFilter="0,0; 0.14,0.36; 0.43,0.73; 0.71,0.91; 1.0,1.0">
                                          <p:stCondLst>
                                            <p:cond delay="0"/>
                                          </p:stCondLst>
                                        </p:cTn>
                                        <p:tgtEl>
                                          <p:spTgt spid="10">
                                            <p:txEl>
                                              <p:pRg st="9" end="9"/>
                                            </p:txEl>
                                          </p:spTgt>
                                        </p:tgtEl>
                                        <p:attrNameLst>
                                          <p:attrName>ppt_x</p:attrName>
                                        </p:attrNameLst>
                                      </p:cBhvr>
                                      <p:tavLst>
                                        <p:tav tm="0">
                                          <p:val>
                                            <p:strVal val="#ppt_x-0.25"/>
                                          </p:val>
                                        </p:tav>
                                        <p:tav tm="100000">
                                          <p:val>
                                            <p:strVal val="#ppt_x"/>
                                          </p:val>
                                        </p:tav>
                                      </p:tavLst>
                                    </p:anim>
                                    <p:anim calcmode="lin" valueType="num">
                                      <p:cBhvr>
                                        <p:cTn id="204" dur="664" tmFilter="0.0,0.0; 0.25,0.07; 0.50,0.2; 0.75,0.467; 1.0,1.0">
                                          <p:stCondLst>
                                            <p:cond delay="0"/>
                                          </p:stCondLst>
                                        </p:cTn>
                                        <p:tgtEl>
                                          <p:spTgt spid="10">
                                            <p:txEl>
                                              <p:pRg st="9" end="9"/>
                                            </p:txEl>
                                          </p:spTgt>
                                        </p:tgtEl>
                                        <p:attrNameLst>
                                          <p:attrName>ppt_y</p:attrName>
                                        </p:attrNameLst>
                                      </p:cBhvr>
                                      <p:tavLst>
                                        <p:tav tm="0" fmla="#ppt_y-sin(pi*$)/3">
                                          <p:val>
                                            <p:fltVal val="0.5"/>
                                          </p:val>
                                        </p:tav>
                                        <p:tav tm="100000">
                                          <p:val>
                                            <p:fltVal val="1"/>
                                          </p:val>
                                        </p:tav>
                                      </p:tavLst>
                                    </p:anim>
                                    <p:anim calcmode="lin" valueType="num">
                                      <p:cBhvr>
                                        <p:cTn id="205" dur="664" tmFilter="0, 0; 0.125,0.2665; 0.25,0.4; 0.375,0.465; 0.5,0.5;  0.625,0.535; 0.75,0.6; 0.875,0.7335; 1,1">
                                          <p:stCondLst>
                                            <p:cond delay="664"/>
                                          </p:stCondLst>
                                        </p:cTn>
                                        <p:tgtEl>
                                          <p:spTgt spid="10">
                                            <p:txEl>
                                              <p:pRg st="9" end="9"/>
                                            </p:txEl>
                                          </p:spTgt>
                                        </p:tgtEl>
                                        <p:attrNameLst>
                                          <p:attrName>ppt_y</p:attrName>
                                        </p:attrNameLst>
                                      </p:cBhvr>
                                      <p:tavLst>
                                        <p:tav tm="0" fmla="#ppt_y-sin(pi*$)/9">
                                          <p:val>
                                            <p:fltVal val="0"/>
                                          </p:val>
                                        </p:tav>
                                        <p:tav tm="100000">
                                          <p:val>
                                            <p:fltVal val="1"/>
                                          </p:val>
                                        </p:tav>
                                      </p:tavLst>
                                    </p:anim>
                                    <p:anim calcmode="lin" valueType="num">
                                      <p:cBhvr>
                                        <p:cTn id="206" dur="332" tmFilter="0, 0; 0.125,0.2665; 0.25,0.4; 0.375,0.465; 0.5,0.5;  0.625,0.535; 0.75,0.6; 0.875,0.7335; 1,1">
                                          <p:stCondLst>
                                            <p:cond delay="1324"/>
                                          </p:stCondLst>
                                        </p:cTn>
                                        <p:tgtEl>
                                          <p:spTgt spid="10">
                                            <p:txEl>
                                              <p:pRg st="9" end="9"/>
                                            </p:txEl>
                                          </p:spTgt>
                                        </p:tgtEl>
                                        <p:attrNameLst>
                                          <p:attrName>ppt_y</p:attrName>
                                        </p:attrNameLst>
                                      </p:cBhvr>
                                      <p:tavLst>
                                        <p:tav tm="0" fmla="#ppt_y-sin(pi*$)/27">
                                          <p:val>
                                            <p:fltVal val="0"/>
                                          </p:val>
                                        </p:tav>
                                        <p:tav tm="100000">
                                          <p:val>
                                            <p:fltVal val="1"/>
                                          </p:val>
                                        </p:tav>
                                      </p:tavLst>
                                    </p:anim>
                                    <p:anim calcmode="lin" valueType="num">
                                      <p:cBhvr>
                                        <p:cTn id="207" dur="164" tmFilter="0, 0; 0.125,0.2665; 0.25,0.4; 0.375,0.465; 0.5,0.5;  0.625,0.535; 0.75,0.6; 0.875,0.7335; 1,1">
                                          <p:stCondLst>
                                            <p:cond delay="1656"/>
                                          </p:stCondLst>
                                        </p:cTn>
                                        <p:tgtEl>
                                          <p:spTgt spid="10">
                                            <p:txEl>
                                              <p:pRg st="9" end="9"/>
                                            </p:txEl>
                                          </p:spTgt>
                                        </p:tgtEl>
                                        <p:attrNameLst>
                                          <p:attrName>ppt_y</p:attrName>
                                        </p:attrNameLst>
                                      </p:cBhvr>
                                      <p:tavLst>
                                        <p:tav tm="0" fmla="#ppt_y-sin(pi*$)/81">
                                          <p:val>
                                            <p:fltVal val="0"/>
                                          </p:val>
                                        </p:tav>
                                        <p:tav tm="100000">
                                          <p:val>
                                            <p:fltVal val="1"/>
                                          </p:val>
                                        </p:tav>
                                      </p:tavLst>
                                    </p:anim>
                                    <p:animScale>
                                      <p:cBhvr>
                                        <p:cTn id="208" dur="26">
                                          <p:stCondLst>
                                            <p:cond delay="650"/>
                                          </p:stCondLst>
                                        </p:cTn>
                                        <p:tgtEl>
                                          <p:spTgt spid="10">
                                            <p:txEl>
                                              <p:pRg st="9" end="9"/>
                                            </p:txEl>
                                          </p:spTgt>
                                        </p:tgtEl>
                                      </p:cBhvr>
                                      <p:to x="100000" y="60000"/>
                                    </p:animScale>
                                    <p:animScale>
                                      <p:cBhvr>
                                        <p:cTn id="209" dur="166" decel="50000">
                                          <p:stCondLst>
                                            <p:cond delay="676"/>
                                          </p:stCondLst>
                                        </p:cTn>
                                        <p:tgtEl>
                                          <p:spTgt spid="10">
                                            <p:txEl>
                                              <p:pRg st="9" end="9"/>
                                            </p:txEl>
                                          </p:spTgt>
                                        </p:tgtEl>
                                      </p:cBhvr>
                                      <p:to x="100000" y="100000"/>
                                    </p:animScale>
                                    <p:animScale>
                                      <p:cBhvr>
                                        <p:cTn id="210" dur="26">
                                          <p:stCondLst>
                                            <p:cond delay="1312"/>
                                          </p:stCondLst>
                                        </p:cTn>
                                        <p:tgtEl>
                                          <p:spTgt spid="10">
                                            <p:txEl>
                                              <p:pRg st="9" end="9"/>
                                            </p:txEl>
                                          </p:spTgt>
                                        </p:tgtEl>
                                      </p:cBhvr>
                                      <p:to x="100000" y="80000"/>
                                    </p:animScale>
                                    <p:animScale>
                                      <p:cBhvr>
                                        <p:cTn id="211" dur="166" decel="50000">
                                          <p:stCondLst>
                                            <p:cond delay="1338"/>
                                          </p:stCondLst>
                                        </p:cTn>
                                        <p:tgtEl>
                                          <p:spTgt spid="10">
                                            <p:txEl>
                                              <p:pRg st="9" end="9"/>
                                            </p:txEl>
                                          </p:spTgt>
                                        </p:tgtEl>
                                      </p:cBhvr>
                                      <p:to x="100000" y="100000"/>
                                    </p:animScale>
                                    <p:animScale>
                                      <p:cBhvr>
                                        <p:cTn id="212" dur="26">
                                          <p:stCondLst>
                                            <p:cond delay="1642"/>
                                          </p:stCondLst>
                                        </p:cTn>
                                        <p:tgtEl>
                                          <p:spTgt spid="10">
                                            <p:txEl>
                                              <p:pRg st="9" end="9"/>
                                            </p:txEl>
                                          </p:spTgt>
                                        </p:tgtEl>
                                      </p:cBhvr>
                                      <p:to x="100000" y="90000"/>
                                    </p:animScale>
                                    <p:animScale>
                                      <p:cBhvr>
                                        <p:cTn id="213" dur="166" decel="50000">
                                          <p:stCondLst>
                                            <p:cond delay="1668"/>
                                          </p:stCondLst>
                                        </p:cTn>
                                        <p:tgtEl>
                                          <p:spTgt spid="10">
                                            <p:txEl>
                                              <p:pRg st="9" end="9"/>
                                            </p:txEl>
                                          </p:spTgt>
                                        </p:tgtEl>
                                      </p:cBhvr>
                                      <p:to x="100000" y="100000"/>
                                    </p:animScale>
                                    <p:animScale>
                                      <p:cBhvr>
                                        <p:cTn id="214" dur="26">
                                          <p:stCondLst>
                                            <p:cond delay="1808"/>
                                          </p:stCondLst>
                                        </p:cTn>
                                        <p:tgtEl>
                                          <p:spTgt spid="10">
                                            <p:txEl>
                                              <p:pRg st="9" end="9"/>
                                            </p:txEl>
                                          </p:spTgt>
                                        </p:tgtEl>
                                      </p:cBhvr>
                                      <p:to x="100000" y="95000"/>
                                    </p:animScale>
                                    <p:animScale>
                                      <p:cBhvr>
                                        <p:cTn id="215" dur="166" decel="50000">
                                          <p:stCondLst>
                                            <p:cond delay="1834"/>
                                          </p:stCondLst>
                                        </p:cTn>
                                        <p:tgtEl>
                                          <p:spTgt spid="10">
                                            <p:txEl>
                                              <p:pRg st="9" end="9"/>
                                            </p:txEl>
                                          </p:spTgt>
                                        </p:tgtEl>
                                      </p:cBhvr>
                                      <p:to x="100000" y="100000"/>
                                    </p:animScale>
                                  </p:childTnLst>
                                </p:cTn>
                              </p:par>
                            </p:childTnLst>
                          </p:cTn>
                        </p:par>
                      </p:childTnLst>
                    </p:cTn>
                  </p:par>
                  <p:par>
                    <p:cTn id="216" fill="hold">
                      <p:stCondLst>
                        <p:cond delay="indefinite"/>
                      </p:stCondLst>
                      <p:childTnLst>
                        <p:par>
                          <p:cTn id="217" fill="hold">
                            <p:stCondLst>
                              <p:cond delay="0"/>
                            </p:stCondLst>
                            <p:childTnLst>
                              <p:par>
                                <p:cTn id="218" presetID="35" presetClass="entr" presetSubtype="0" fill="hold" nodeType="clickEffect">
                                  <p:stCondLst>
                                    <p:cond delay="0"/>
                                  </p:stCondLst>
                                  <p:childTnLst>
                                    <p:set>
                                      <p:cBhvr>
                                        <p:cTn id="219" dur="1" fill="hold">
                                          <p:stCondLst>
                                            <p:cond delay="0"/>
                                          </p:stCondLst>
                                        </p:cTn>
                                        <p:tgtEl>
                                          <p:spTgt spid="10">
                                            <p:txEl>
                                              <p:pRg st="10" end="10"/>
                                            </p:txEl>
                                          </p:spTgt>
                                        </p:tgtEl>
                                        <p:attrNameLst>
                                          <p:attrName>style.visibility</p:attrName>
                                        </p:attrNameLst>
                                      </p:cBhvr>
                                      <p:to>
                                        <p:strVal val="visible"/>
                                      </p:to>
                                    </p:set>
                                    <p:animEffect transition="in" filter="fade">
                                      <p:cBhvr>
                                        <p:cTn id="220" dur="2000"/>
                                        <p:tgtEl>
                                          <p:spTgt spid="10">
                                            <p:txEl>
                                              <p:pRg st="10" end="10"/>
                                            </p:txEl>
                                          </p:spTgt>
                                        </p:tgtEl>
                                      </p:cBhvr>
                                    </p:animEffect>
                                    <p:anim calcmode="lin" valueType="num">
                                      <p:cBhvr>
                                        <p:cTn id="221" dur="2000" fill="hold"/>
                                        <p:tgtEl>
                                          <p:spTgt spid="10">
                                            <p:txEl>
                                              <p:pRg st="10" end="10"/>
                                            </p:txEl>
                                          </p:spTgt>
                                        </p:tgtEl>
                                        <p:attrNameLst>
                                          <p:attrName>style.rotation</p:attrName>
                                        </p:attrNameLst>
                                      </p:cBhvr>
                                      <p:tavLst>
                                        <p:tav tm="0">
                                          <p:val>
                                            <p:fltVal val="720"/>
                                          </p:val>
                                        </p:tav>
                                        <p:tav tm="100000">
                                          <p:val>
                                            <p:fltVal val="0"/>
                                          </p:val>
                                        </p:tav>
                                      </p:tavLst>
                                    </p:anim>
                                    <p:anim calcmode="lin" valueType="num">
                                      <p:cBhvr>
                                        <p:cTn id="222" dur="2000" fill="hold"/>
                                        <p:tgtEl>
                                          <p:spTgt spid="10">
                                            <p:txEl>
                                              <p:pRg st="10" end="10"/>
                                            </p:txEl>
                                          </p:spTgt>
                                        </p:tgtEl>
                                        <p:attrNameLst>
                                          <p:attrName>ppt_h</p:attrName>
                                        </p:attrNameLst>
                                      </p:cBhvr>
                                      <p:tavLst>
                                        <p:tav tm="0">
                                          <p:val>
                                            <p:fltVal val="0"/>
                                          </p:val>
                                        </p:tav>
                                        <p:tav tm="100000">
                                          <p:val>
                                            <p:strVal val="#ppt_h"/>
                                          </p:val>
                                        </p:tav>
                                      </p:tavLst>
                                    </p:anim>
                                    <p:anim calcmode="lin" valueType="num">
                                      <p:cBhvr>
                                        <p:cTn id="223" dur="2000" fill="hold"/>
                                        <p:tgtEl>
                                          <p:spTgt spid="10">
                                            <p:txEl>
                                              <p:pRg st="10" end="10"/>
                                            </p:txEl>
                                          </p:spTgt>
                                        </p:tgtEl>
                                        <p:attrNameLst>
                                          <p:attrName>ppt_w</p:attrName>
                                        </p:attrNameLst>
                                      </p:cBhvr>
                                      <p:tavLst>
                                        <p:tav tm="0">
                                          <p:val>
                                            <p:fltVal val="0"/>
                                          </p:val>
                                        </p:tav>
                                        <p:tav tm="100000">
                                          <p:val>
                                            <p:strVal val="#ppt_w"/>
                                          </p:val>
                                        </p:tav>
                                      </p:tavLst>
                                    </p:anim>
                                  </p:childTnLst>
                                </p:cTn>
                              </p:par>
                            </p:childTnLst>
                          </p:cTn>
                        </p:par>
                      </p:childTnLst>
                    </p:cTn>
                  </p:par>
                  <p:par>
                    <p:cTn id="224" fill="hold">
                      <p:stCondLst>
                        <p:cond delay="indefinite"/>
                      </p:stCondLst>
                      <p:childTnLst>
                        <p:par>
                          <p:cTn id="225" fill="hold">
                            <p:stCondLst>
                              <p:cond delay="0"/>
                            </p:stCondLst>
                            <p:childTnLst>
                              <p:par>
                                <p:cTn id="226" presetID="45" presetClass="entr" presetSubtype="0" fill="hold" nodeType="clickEffect">
                                  <p:stCondLst>
                                    <p:cond delay="0"/>
                                  </p:stCondLst>
                                  <p:childTnLst>
                                    <p:set>
                                      <p:cBhvr>
                                        <p:cTn id="227" dur="1" fill="hold">
                                          <p:stCondLst>
                                            <p:cond delay="0"/>
                                          </p:stCondLst>
                                        </p:cTn>
                                        <p:tgtEl>
                                          <p:spTgt spid="10">
                                            <p:txEl>
                                              <p:pRg st="11" end="11"/>
                                            </p:txEl>
                                          </p:spTgt>
                                        </p:tgtEl>
                                        <p:attrNameLst>
                                          <p:attrName>style.visibility</p:attrName>
                                        </p:attrNameLst>
                                      </p:cBhvr>
                                      <p:to>
                                        <p:strVal val="visible"/>
                                      </p:to>
                                    </p:set>
                                    <p:animEffect transition="in" filter="fade">
                                      <p:cBhvr>
                                        <p:cTn id="228" dur="2000"/>
                                        <p:tgtEl>
                                          <p:spTgt spid="10">
                                            <p:txEl>
                                              <p:pRg st="11" end="11"/>
                                            </p:txEl>
                                          </p:spTgt>
                                        </p:tgtEl>
                                      </p:cBhvr>
                                    </p:animEffect>
                                    <p:anim calcmode="lin" valueType="num">
                                      <p:cBhvr>
                                        <p:cTn id="229" dur="2000" fill="hold"/>
                                        <p:tgtEl>
                                          <p:spTgt spid="10">
                                            <p:txEl>
                                              <p:pRg st="11" end="11"/>
                                            </p:txEl>
                                          </p:spTgt>
                                        </p:tgtEl>
                                        <p:attrNameLst>
                                          <p:attrName>ppt_w</p:attrName>
                                        </p:attrNameLst>
                                      </p:cBhvr>
                                      <p:tavLst>
                                        <p:tav tm="0" fmla="#ppt_w*sin(2.5*pi*$)">
                                          <p:val>
                                            <p:fltVal val="0"/>
                                          </p:val>
                                        </p:tav>
                                        <p:tav tm="100000">
                                          <p:val>
                                            <p:fltVal val="1"/>
                                          </p:val>
                                        </p:tav>
                                      </p:tavLst>
                                    </p:anim>
                                    <p:anim calcmode="lin" valueType="num">
                                      <p:cBhvr>
                                        <p:cTn id="230" dur="2000" fill="hold"/>
                                        <p:tgtEl>
                                          <p:spTgt spid="10">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231" fill="hold">
                      <p:stCondLst>
                        <p:cond delay="indefinite"/>
                      </p:stCondLst>
                      <p:childTnLst>
                        <p:par>
                          <p:cTn id="232" fill="hold">
                            <p:stCondLst>
                              <p:cond delay="0"/>
                            </p:stCondLst>
                            <p:childTnLst>
                              <p:par>
                                <p:cTn id="233" presetID="50" presetClass="entr" presetSubtype="0" decel="100000" fill="hold" nodeType="clickEffect">
                                  <p:stCondLst>
                                    <p:cond delay="0"/>
                                  </p:stCondLst>
                                  <p:childTnLst>
                                    <p:set>
                                      <p:cBhvr>
                                        <p:cTn id="234" dur="1" fill="hold">
                                          <p:stCondLst>
                                            <p:cond delay="0"/>
                                          </p:stCondLst>
                                        </p:cTn>
                                        <p:tgtEl>
                                          <p:spTgt spid="10">
                                            <p:txEl>
                                              <p:pRg st="12" end="12"/>
                                            </p:txEl>
                                          </p:spTgt>
                                        </p:tgtEl>
                                        <p:attrNameLst>
                                          <p:attrName>style.visibility</p:attrName>
                                        </p:attrNameLst>
                                      </p:cBhvr>
                                      <p:to>
                                        <p:strVal val="visible"/>
                                      </p:to>
                                    </p:set>
                                    <p:anim calcmode="lin" valueType="num">
                                      <p:cBhvr>
                                        <p:cTn id="235" dur="1000" fill="hold"/>
                                        <p:tgtEl>
                                          <p:spTgt spid="10">
                                            <p:txEl>
                                              <p:pRg st="12" end="12"/>
                                            </p:txEl>
                                          </p:spTgt>
                                        </p:tgtEl>
                                        <p:attrNameLst>
                                          <p:attrName>ppt_w</p:attrName>
                                        </p:attrNameLst>
                                      </p:cBhvr>
                                      <p:tavLst>
                                        <p:tav tm="0">
                                          <p:val>
                                            <p:strVal val="#ppt_w+.3"/>
                                          </p:val>
                                        </p:tav>
                                        <p:tav tm="100000">
                                          <p:val>
                                            <p:strVal val="#ppt_w"/>
                                          </p:val>
                                        </p:tav>
                                      </p:tavLst>
                                    </p:anim>
                                    <p:anim calcmode="lin" valueType="num">
                                      <p:cBhvr>
                                        <p:cTn id="236" dur="1000" fill="hold"/>
                                        <p:tgtEl>
                                          <p:spTgt spid="10">
                                            <p:txEl>
                                              <p:pRg st="12" end="12"/>
                                            </p:txEl>
                                          </p:spTgt>
                                        </p:tgtEl>
                                        <p:attrNameLst>
                                          <p:attrName>ppt_h</p:attrName>
                                        </p:attrNameLst>
                                      </p:cBhvr>
                                      <p:tavLst>
                                        <p:tav tm="0">
                                          <p:val>
                                            <p:strVal val="#ppt_h"/>
                                          </p:val>
                                        </p:tav>
                                        <p:tav tm="100000">
                                          <p:val>
                                            <p:strVal val="#ppt_h"/>
                                          </p:val>
                                        </p:tav>
                                      </p:tavLst>
                                    </p:anim>
                                    <p:animEffect transition="in" filter="fade">
                                      <p:cBhvr>
                                        <p:cTn id="237" dur="1000"/>
                                        <p:tgtEl>
                                          <p:spTgt spid="10">
                                            <p:txEl>
                                              <p:pRg st="12" end="12"/>
                                            </p:txEl>
                                          </p:spTgt>
                                        </p:tgtEl>
                                      </p:cBhvr>
                                    </p:animEffect>
                                  </p:childTnLst>
                                </p:cTn>
                              </p:par>
                            </p:childTnLst>
                          </p:cTn>
                        </p:par>
                      </p:childTnLst>
                    </p:cTn>
                  </p:par>
                  <p:par>
                    <p:cTn id="238" fill="hold">
                      <p:stCondLst>
                        <p:cond delay="indefinite"/>
                      </p:stCondLst>
                      <p:childTnLst>
                        <p:par>
                          <p:cTn id="239" fill="hold">
                            <p:stCondLst>
                              <p:cond delay="0"/>
                            </p:stCondLst>
                            <p:childTnLst>
                              <p:par>
                                <p:cTn id="240" presetID="52" presetClass="entr" presetSubtype="0" fill="hold" nodeType="clickEffect">
                                  <p:stCondLst>
                                    <p:cond delay="0"/>
                                  </p:stCondLst>
                                  <p:childTnLst>
                                    <p:set>
                                      <p:cBhvr>
                                        <p:cTn id="241" dur="1" fill="hold">
                                          <p:stCondLst>
                                            <p:cond delay="0"/>
                                          </p:stCondLst>
                                        </p:cTn>
                                        <p:tgtEl>
                                          <p:spTgt spid="10">
                                            <p:txEl>
                                              <p:pRg st="13" end="13"/>
                                            </p:txEl>
                                          </p:spTgt>
                                        </p:tgtEl>
                                        <p:attrNameLst>
                                          <p:attrName>style.visibility</p:attrName>
                                        </p:attrNameLst>
                                      </p:cBhvr>
                                      <p:to>
                                        <p:strVal val="visible"/>
                                      </p:to>
                                    </p:set>
                                    <p:animScale>
                                      <p:cBhvr>
                                        <p:cTn id="242" dur="1000" decel="50000" fill="hold">
                                          <p:stCondLst>
                                            <p:cond delay="0"/>
                                          </p:stCondLst>
                                        </p:cTn>
                                        <p:tgtEl>
                                          <p:spTgt spid="10">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3" dur="1000" decel="50000" fill="hold">
                                          <p:stCondLst>
                                            <p:cond delay="0"/>
                                          </p:stCondLst>
                                        </p:cTn>
                                        <p:tgtEl>
                                          <p:spTgt spid="10">
                                            <p:txEl>
                                              <p:pRg st="13" end="13"/>
                                            </p:txEl>
                                          </p:spTgt>
                                        </p:tgtEl>
                                        <p:attrNameLst>
                                          <p:attrName>ppt_x</p:attrName>
                                          <p:attrName>ppt_y</p:attrName>
                                        </p:attrNameLst>
                                      </p:cBhvr>
                                    </p:animMotion>
                                    <p:animEffect transition="in" filter="fade">
                                      <p:cBhvr>
                                        <p:cTn id="244" dur="1000"/>
                                        <p:tgtEl>
                                          <p:spTgt spid="10">
                                            <p:txEl>
                                              <p:pRg st="13" end="13"/>
                                            </p:txEl>
                                          </p:spTgt>
                                        </p:tgtEl>
                                      </p:cBhvr>
                                    </p:animEffect>
                                  </p:childTnLst>
                                </p:cTn>
                              </p:par>
                            </p:childTnLst>
                          </p:cTn>
                        </p:par>
                      </p:childTnLst>
                    </p:cTn>
                  </p:par>
                  <p:par>
                    <p:cTn id="245" fill="hold">
                      <p:stCondLst>
                        <p:cond delay="indefinite"/>
                      </p:stCondLst>
                      <p:childTnLst>
                        <p:par>
                          <p:cTn id="246" fill="hold">
                            <p:stCondLst>
                              <p:cond delay="0"/>
                            </p:stCondLst>
                            <p:childTnLst>
                              <p:par>
                                <p:cTn id="247" presetID="42" presetClass="entr" presetSubtype="0" fill="hold" nodeType="clickEffect">
                                  <p:stCondLst>
                                    <p:cond delay="0"/>
                                  </p:stCondLst>
                                  <p:childTnLst>
                                    <p:set>
                                      <p:cBhvr>
                                        <p:cTn id="248" dur="1" fill="hold">
                                          <p:stCondLst>
                                            <p:cond delay="0"/>
                                          </p:stCondLst>
                                        </p:cTn>
                                        <p:tgtEl>
                                          <p:spTgt spid="10">
                                            <p:txEl>
                                              <p:pRg st="14" end="14"/>
                                            </p:txEl>
                                          </p:spTgt>
                                        </p:tgtEl>
                                        <p:attrNameLst>
                                          <p:attrName>style.visibility</p:attrName>
                                        </p:attrNameLst>
                                      </p:cBhvr>
                                      <p:to>
                                        <p:strVal val="visible"/>
                                      </p:to>
                                    </p:set>
                                    <p:animEffect transition="in" filter="fade">
                                      <p:cBhvr>
                                        <p:cTn id="249" dur="1000"/>
                                        <p:tgtEl>
                                          <p:spTgt spid="10">
                                            <p:txEl>
                                              <p:pRg st="14" end="14"/>
                                            </p:txEl>
                                          </p:spTgt>
                                        </p:tgtEl>
                                      </p:cBhvr>
                                    </p:animEffect>
                                    <p:anim calcmode="lin" valueType="num">
                                      <p:cBhvr>
                                        <p:cTn id="250" dur="1000" fill="hold"/>
                                        <p:tgtEl>
                                          <p:spTgt spid="10">
                                            <p:txEl>
                                              <p:pRg st="14" end="14"/>
                                            </p:txEl>
                                          </p:spTgt>
                                        </p:tgtEl>
                                        <p:attrNameLst>
                                          <p:attrName>ppt_x</p:attrName>
                                        </p:attrNameLst>
                                      </p:cBhvr>
                                      <p:tavLst>
                                        <p:tav tm="0">
                                          <p:val>
                                            <p:strVal val="#ppt_x"/>
                                          </p:val>
                                        </p:tav>
                                        <p:tav tm="100000">
                                          <p:val>
                                            <p:strVal val="#ppt_x"/>
                                          </p:val>
                                        </p:tav>
                                      </p:tavLst>
                                    </p:anim>
                                    <p:anim calcmode="lin" valueType="num">
                                      <p:cBhvr>
                                        <p:cTn id="251" dur="1000" fill="hold"/>
                                        <p:tgtEl>
                                          <p:spTgt spid="10">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611" y="19049"/>
            <a:ext cx="11873753" cy="6642847"/>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5481919" y="374569"/>
            <a:ext cx="6096000" cy="4524315"/>
          </a:xfrm>
          <a:prstGeom prst="rect">
            <a:avLst/>
          </a:prstGeom>
        </p:spPr>
        <p:txBody>
          <a:bodyPr>
            <a:spAutoFit/>
          </a:bodyPr>
          <a:lstStyle/>
          <a:p>
            <a:pPr algn="ctr" rtl="1"/>
            <a:r>
              <a:rPr lang="fa-IR" sz="2800" b="1" dirty="0" smtClean="0">
                <a:solidFill>
                  <a:schemeClr val="accent6">
                    <a:lumMod val="40000"/>
                    <a:lumOff val="60000"/>
                  </a:schemeClr>
                </a:solidFill>
                <a:latin typeface="Arial" panose="020B0604020202020204" pitchFamily="34" charset="0"/>
                <a:cs typeface="Arial" panose="020B0604020202020204" pitchFamily="34" charset="0"/>
              </a:rPr>
              <a:t>وجه تسمیه قوس</a:t>
            </a:r>
          </a:p>
          <a:p>
            <a:pPr algn="ctr" rtl="1"/>
            <a:endParaRPr lang="fa-IR" sz="2800" b="1" dirty="0" smtClean="0">
              <a:solidFill>
                <a:schemeClr val="accent6">
                  <a:lumMod val="40000"/>
                  <a:lumOff val="60000"/>
                </a:schemeClr>
              </a:solidFill>
              <a:latin typeface="Arial" panose="020B0604020202020204" pitchFamily="34" charset="0"/>
              <a:cs typeface="Arial" panose="020B0604020202020204" pitchFamily="34" charset="0"/>
            </a:endParaRPr>
          </a:p>
          <a:p>
            <a:pPr algn="just" rtl="1"/>
            <a:r>
              <a:rPr lang="fa-IR" sz="2000" b="1" dirty="0" smtClean="0">
                <a:latin typeface="Arial" panose="020B0604020202020204" pitchFamily="34" charset="0"/>
                <a:cs typeface="Arial" panose="020B0604020202020204" pitchFamily="34" charset="0"/>
              </a:rPr>
              <a:t>قوس چیست؟</a:t>
            </a:r>
          </a:p>
          <a:p>
            <a:pPr algn="just" rtl="1"/>
            <a:endParaRPr lang="fa-IR" sz="2000" b="1" dirty="0" smtClean="0">
              <a:latin typeface="Arial" panose="020B0604020202020204" pitchFamily="34" charset="0"/>
              <a:cs typeface="Arial" panose="020B0604020202020204" pitchFamily="34" charset="0"/>
            </a:endParaRPr>
          </a:p>
          <a:p>
            <a:pPr algn="just" rtl="1"/>
            <a:endParaRPr lang="fa-IR" sz="2000" b="1" dirty="0" smtClean="0">
              <a:latin typeface="Arial" panose="020B0604020202020204" pitchFamily="34" charset="0"/>
              <a:cs typeface="Arial" panose="020B0604020202020204" pitchFamily="34" charset="0"/>
            </a:endParaRPr>
          </a:p>
          <a:p>
            <a:pPr algn="ctr" rtl="1"/>
            <a:r>
              <a:rPr lang="fa-IR" sz="2800" b="1" dirty="0" smtClean="0">
                <a:solidFill>
                  <a:schemeClr val="accent6">
                    <a:lumMod val="40000"/>
                    <a:lumOff val="60000"/>
                  </a:schemeClr>
                </a:solidFill>
                <a:latin typeface="Arial" panose="020B0604020202020204" pitchFamily="34" charset="0"/>
                <a:cs typeface="Arial" panose="020B0604020202020204" pitchFamily="34" charset="0"/>
              </a:rPr>
              <a:t>وجه تسمیه سقف</a:t>
            </a:r>
          </a:p>
          <a:p>
            <a:pPr algn="ctr" rtl="1"/>
            <a:endParaRPr lang="fa-IR" sz="2800" dirty="0">
              <a:latin typeface="Arial" panose="020B0604020202020204" pitchFamily="34" charset="0"/>
              <a:cs typeface="Arial" panose="020B0604020202020204" pitchFamily="34" charset="0"/>
            </a:endParaRPr>
          </a:p>
          <a:p>
            <a:pPr algn="just" rtl="1"/>
            <a:r>
              <a:rPr lang="fa-IR" sz="2800" b="1" dirty="0" smtClean="0">
                <a:latin typeface="Arial" panose="020B0604020202020204" pitchFamily="34" charset="0"/>
                <a:cs typeface="Arial" panose="020B0604020202020204" pitchFamily="34" charset="0"/>
              </a:rPr>
              <a:t>سقف:</a:t>
            </a:r>
            <a:r>
              <a:rPr lang="fa-IR" sz="2800" dirty="0" smtClean="0">
                <a:latin typeface="Arial" panose="020B0604020202020204" pitchFamily="34" charset="0"/>
                <a:cs typeface="Arial" panose="020B0604020202020204" pitchFamily="34" charset="0"/>
              </a:rPr>
              <a:t> </a:t>
            </a:r>
            <a:r>
              <a:rPr lang="fa-IR" sz="2800" dirty="0">
                <a:latin typeface="Arial" panose="020B0604020202020204" pitchFamily="34" charset="0"/>
                <a:cs typeface="Arial" panose="020B0604020202020204" pitchFamily="34" charset="0"/>
              </a:rPr>
              <a:t>به سطح بالایی یک اتاق و یا یک </a:t>
            </a:r>
            <a:r>
              <a:rPr lang="fa-IR" sz="2800" dirty="0" smtClean="0">
                <a:latin typeface="Arial" panose="020B0604020202020204" pitchFamily="34" charset="0"/>
                <a:cs typeface="Arial" panose="020B0604020202020204" pitchFamily="34" charset="0"/>
              </a:rPr>
              <a:t>سازه گویند </a:t>
            </a:r>
          </a:p>
          <a:p>
            <a:pPr algn="just" rtl="1"/>
            <a:endParaRPr lang="fa-IR" sz="2400" dirty="0">
              <a:latin typeface="Arial" panose="020B0604020202020204" pitchFamily="34" charset="0"/>
              <a:cs typeface="Arial" panose="020B0604020202020204" pitchFamily="34" charset="0"/>
            </a:endParaRPr>
          </a:p>
          <a:p>
            <a:pPr algn="just" rtl="1"/>
            <a:endParaRPr lang="fa-IR" sz="2400" dirty="0">
              <a:latin typeface="Arial" panose="020B0604020202020204" pitchFamily="34" charset="0"/>
              <a:cs typeface="Arial" panose="020B0604020202020204" pitchFamily="34" charset="0"/>
            </a:endParaRPr>
          </a:p>
          <a:p>
            <a:pPr algn="just" rtl="1"/>
            <a:r>
              <a:rPr lang="fa-IR" sz="2000" dirty="0" smtClean="0">
                <a:latin typeface="Arial" panose="020B0604020202020204" pitchFamily="34" charset="0"/>
                <a:cs typeface="Arial" panose="020B0604020202020204" pitchFamily="34" charset="0"/>
              </a:rPr>
              <a:t>در </a:t>
            </a:r>
            <a:r>
              <a:rPr lang="fa-IR" sz="2000" dirty="0">
                <a:latin typeface="Arial" panose="020B0604020202020204" pitchFamily="34" charset="0"/>
                <a:cs typeface="Arial" panose="020B0604020202020204" pitchFamily="34" charset="0"/>
              </a:rPr>
              <a:t>برخی شرایط سقف کاربریهای دیگری هم دارد. </a:t>
            </a:r>
            <a:endParaRPr lang="fa-IR" sz="2000" dirty="0" smtClean="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p:txBody>
      </p:sp>
      <p:pic>
        <p:nvPicPr>
          <p:cNvPr id="7" name="Picture 5" descr="25926_5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1" y="3587880"/>
            <a:ext cx="5208400" cy="285326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25" descr="346953_kLCXBC1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24" y="300878"/>
            <a:ext cx="4952905" cy="29241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15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917" y="-121024"/>
            <a:ext cx="12192000" cy="6858000"/>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p:cNvSpPr/>
          <p:nvPr/>
        </p:nvSpPr>
        <p:spPr>
          <a:xfrm>
            <a:off x="6096000" y="306231"/>
            <a:ext cx="6096000" cy="2739211"/>
          </a:xfrm>
          <a:prstGeom prst="rect">
            <a:avLst/>
          </a:prstGeom>
        </p:spPr>
        <p:txBody>
          <a:bodyPr>
            <a:spAutoFit/>
          </a:bodyPr>
          <a:lstStyle/>
          <a:p>
            <a:pPr algn="ctr" rtl="1"/>
            <a:r>
              <a:rPr lang="fa-IR" sz="4000" b="1" dirty="0">
                <a:latin typeface="Arial" panose="020B0604020202020204" pitchFamily="34" charset="0"/>
                <a:cs typeface="Arial" panose="020B0604020202020204" pitchFamily="34" charset="0"/>
              </a:rPr>
              <a:t>۱</a:t>
            </a:r>
            <a:r>
              <a:rPr lang="en-US" sz="4000" b="1" dirty="0">
                <a:latin typeface="Arial" panose="020B0604020202020204" pitchFamily="34" charset="0"/>
                <a:cs typeface="Arial" panose="020B0604020202020204" pitchFamily="34" charset="0"/>
              </a:rPr>
              <a:t>-</a:t>
            </a:r>
            <a:r>
              <a:rPr lang="ar-SA" sz="4000" b="1" dirty="0">
                <a:latin typeface="Arial" panose="020B0604020202020204" pitchFamily="34" charset="0"/>
                <a:cs typeface="Arial" panose="020B0604020202020204" pitchFamily="34" charset="0"/>
              </a:rPr>
              <a:t>پوشش </a:t>
            </a:r>
            <a:r>
              <a:rPr lang="ar-SA" sz="4000" b="1" dirty="0" smtClean="0">
                <a:latin typeface="Arial" panose="020B0604020202020204" pitchFamily="34" charset="0"/>
                <a:cs typeface="Arial" panose="020B0604020202020204" pitchFamily="34" charset="0"/>
              </a:rPr>
              <a:t>تخت</a:t>
            </a:r>
            <a:endParaRPr lang="fa-IR" sz="4000" b="1" dirty="0" smtClean="0">
              <a:latin typeface="Arial" panose="020B0604020202020204" pitchFamily="34" charset="0"/>
              <a:cs typeface="Arial" panose="020B0604020202020204" pitchFamily="34" charset="0"/>
            </a:endParaRPr>
          </a:p>
          <a:p>
            <a:pPr algn="just" rtl="1"/>
            <a:endParaRPr lang="fa-IR" sz="2000" b="1" dirty="0">
              <a:latin typeface="Arial" panose="020B0604020202020204" pitchFamily="34" charset="0"/>
              <a:cs typeface="Arial" panose="020B0604020202020204" pitchFamily="34" charset="0"/>
            </a:endParaRPr>
          </a:p>
          <a:p>
            <a:pPr algn="just" rtl="1"/>
            <a:endParaRPr lang="en-US" sz="2000" b="1" dirty="0">
              <a:latin typeface="Arial" panose="020B0604020202020204" pitchFamily="34" charset="0"/>
              <a:cs typeface="Arial" panose="020B0604020202020204" pitchFamily="34" charset="0"/>
            </a:endParaRPr>
          </a:p>
          <a:p>
            <a:pPr algn="just" rtl="1"/>
            <a:r>
              <a:rPr lang="ar-SA" sz="3600" dirty="0">
                <a:latin typeface="Arial" panose="020B0604020202020204" pitchFamily="34" charset="0"/>
                <a:cs typeface="Arial" panose="020B0604020202020204" pitchFamily="34" charset="0"/>
              </a:rPr>
              <a:t>پوشش تخت از لحاظ شکل٬یک سطح صاف </a:t>
            </a:r>
            <a:r>
              <a:rPr lang="ar-SA" sz="3600" dirty="0" smtClean="0">
                <a:latin typeface="Arial" panose="020B0604020202020204" pitchFamily="34" charset="0"/>
                <a:cs typeface="Arial" panose="020B0604020202020204" pitchFamily="34" charset="0"/>
              </a:rPr>
              <a:t>است</a:t>
            </a:r>
            <a:r>
              <a:rPr lang="fa-IR" sz="3600" dirty="0" smtClean="0">
                <a:latin typeface="Arial" panose="020B0604020202020204" pitchFamily="34" charset="0"/>
                <a:cs typeface="Arial" panose="020B0604020202020204" pitchFamily="34" charset="0"/>
              </a:rPr>
              <a:t>.</a:t>
            </a:r>
            <a:endParaRPr lang="fa-IR" sz="3600" dirty="0">
              <a:latin typeface="Arial" panose="020B0604020202020204" pitchFamily="34" charset="0"/>
              <a:cs typeface="Arial" panose="020B0604020202020204" pitchFamily="34" charset="0"/>
            </a:endParaRPr>
          </a:p>
          <a:p>
            <a:pPr algn="just" rtl="1"/>
            <a:endParaRPr lang="en-US" sz="2000" dirty="0">
              <a:latin typeface="Arial" panose="020B0604020202020204" pitchFamily="34" charset="0"/>
              <a:cs typeface="Arial" panose="020B0604020202020204" pitchFamily="34" charset="0"/>
            </a:endParaRPr>
          </a:p>
        </p:txBody>
      </p:sp>
      <p:pic>
        <p:nvPicPr>
          <p:cNvPr id="1026" name="Picture 2" descr="ANd9GcTyTBlPwqorWmdH87PGWp0qN6CT_hI-TKcG7iAe515AhLxaZMWG6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52" y="0"/>
            <a:ext cx="5660931" cy="26117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ANd9GcROa4dIP99X7xXNkBhJ1bVl-jt09eP4mtPe9L2pqUeUurXSOHhh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034" y="2931459"/>
            <a:ext cx="8471647" cy="372164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22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938" y="127747"/>
            <a:ext cx="11954435" cy="6602505"/>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5"/>
          <p:cNvSpPr/>
          <p:nvPr/>
        </p:nvSpPr>
        <p:spPr>
          <a:xfrm>
            <a:off x="4787152" y="288008"/>
            <a:ext cx="5123330" cy="461665"/>
          </a:xfrm>
          <a:prstGeom prst="rect">
            <a:avLst/>
          </a:prstGeom>
        </p:spPr>
        <p:txBody>
          <a:bodyPr wrap="square">
            <a:spAutoFit/>
          </a:bodyPr>
          <a:lstStyle/>
          <a:p>
            <a:r>
              <a:rPr lang="fa-IR" sz="2400" b="1" dirty="0"/>
              <a:t>سقف در اقلیم های مختلف</a:t>
            </a:r>
          </a:p>
        </p:txBody>
      </p:sp>
      <p:sp>
        <p:nvSpPr>
          <p:cNvPr id="7" name="Rectangle 6"/>
          <p:cNvSpPr/>
          <p:nvPr/>
        </p:nvSpPr>
        <p:spPr>
          <a:xfrm>
            <a:off x="4787153" y="749673"/>
            <a:ext cx="7324726" cy="830997"/>
          </a:xfrm>
          <a:prstGeom prst="rect">
            <a:avLst/>
          </a:prstGeom>
        </p:spPr>
        <p:txBody>
          <a:bodyPr wrap="square">
            <a:spAutoFit/>
          </a:bodyPr>
          <a:lstStyle/>
          <a:p>
            <a:pPr algn="r" rtl="1"/>
            <a:r>
              <a:rPr lang="fa-IR" sz="2800" dirty="0">
                <a:latin typeface="Arial" panose="020B0604020202020204" pitchFamily="34" charset="0"/>
                <a:cs typeface="Arial" panose="020B0604020202020204" pitchFamily="34" charset="0"/>
              </a:rPr>
              <a:t>اقلیم سرد:</a:t>
            </a:r>
            <a:endParaRPr lang="fa-IR" sz="2000" dirty="0">
              <a:latin typeface="Arial" panose="020B0604020202020204" pitchFamily="34" charset="0"/>
              <a:cs typeface="Arial" panose="020B0604020202020204" pitchFamily="34" charset="0"/>
            </a:endParaRPr>
          </a:p>
          <a:p>
            <a:pPr algn="r" rtl="1"/>
            <a:endParaRPr lang="en-US" sz="2000" dirty="0">
              <a:latin typeface="Arial" panose="020B0604020202020204" pitchFamily="34" charset="0"/>
              <a:cs typeface="Arial" panose="020B0604020202020204" pitchFamily="34" charset="0"/>
            </a:endParaRPr>
          </a:p>
        </p:txBody>
      </p:sp>
      <p:pic>
        <p:nvPicPr>
          <p:cNvPr id="8" name="Picture 9" descr="ANd9GcSV7o-oHJvqdYvFOR1gi21E81PhRL0wlyoNwQDxMf8Lqt2TTp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02" y="809955"/>
            <a:ext cx="4204354" cy="2057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10" descr="ANd9GcT2w412uHKDs1GAYxHQoMRcdd29tDBUReDdQEnK656OFgimtCb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02" y="3223211"/>
            <a:ext cx="4204354" cy="334590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11" descr="ANd9GcR7cakfI8rdb4Na7V38ERyI2w_RWOG7SO_fMef3durwA7LOOpz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7459" y="2474259"/>
            <a:ext cx="6840914" cy="423951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2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93" y="127747"/>
            <a:ext cx="11940989" cy="6602506"/>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5772617" y="549227"/>
            <a:ext cx="6096000" cy="1938992"/>
          </a:xfrm>
          <a:prstGeom prst="rect">
            <a:avLst/>
          </a:prstGeom>
        </p:spPr>
        <p:txBody>
          <a:bodyPr>
            <a:spAutoFit/>
          </a:bodyPr>
          <a:lstStyle/>
          <a:p>
            <a:pPr algn="r" rtl="1"/>
            <a:r>
              <a:rPr lang="fa-IR" sz="2400" b="1" dirty="0">
                <a:latin typeface="Arial" panose="020B0604020202020204" pitchFamily="34" charset="0"/>
                <a:cs typeface="Arial" panose="020B0604020202020204" pitchFamily="34" charset="0"/>
              </a:rPr>
              <a:t>اقلیم گرم</a:t>
            </a:r>
            <a:r>
              <a:rPr lang="fa-IR" sz="2400" b="1" dirty="0" smtClean="0">
                <a:latin typeface="Arial" panose="020B0604020202020204" pitchFamily="34" charset="0"/>
                <a:cs typeface="Arial" panose="020B0604020202020204" pitchFamily="34" charset="0"/>
              </a:rPr>
              <a:t>:</a:t>
            </a:r>
          </a:p>
          <a:p>
            <a:pPr algn="r" rtl="1"/>
            <a:endParaRPr lang="fa-IR"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به خاطر جریان داشتن هوا معمولا </a:t>
            </a:r>
            <a:r>
              <a:rPr lang="fa-IR" sz="2400" dirty="0" smtClean="0">
                <a:latin typeface="Arial" panose="020B0604020202020204" pitchFamily="34" charset="0"/>
                <a:cs typeface="Arial" panose="020B0604020202020204" pitchFamily="34" charset="0"/>
              </a:rPr>
              <a:t>دارای بادگیر بوده و به علت گرمای شدید ازگنبد نیز استفاده میکنن و معمولا ارتفاع </a:t>
            </a:r>
            <a:r>
              <a:rPr lang="fa-IR" sz="2400" dirty="0">
                <a:latin typeface="Arial" panose="020B0604020202020204" pitchFamily="34" charset="0"/>
                <a:cs typeface="Arial" panose="020B0604020202020204" pitchFamily="34" charset="0"/>
              </a:rPr>
              <a:t>سقف زیاد میباشد .</a:t>
            </a:r>
            <a:r>
              <a:rPr lang="en-US" sz="2400" dirty="0">
                <a:latin typeface="Arial" panose="020B0604020202020204" pitchFamily="34" charset="0"/>
                <a:cs typeface="Arial" panose="020B0604020202020204" pitchFamily="34" charset="0"/>
              </a:rPr>
              <a:t> </a:t>
            </a:r>
            <a:endParaRPr lang="fa-IR" sz="2400" dirty="0">
              <a:latin typeface="Arial" panose="020B0604020202020204" pitchFamily="34" charset="0"/>
              <a:cs typeface="Arial" panose="020B0604020202020204" pitchFamily="34" charset="0"/>
            </a:endParaRPr>
          </a:p>
        </p:txBody>
      </p:sp>
      <p:pic>
        <p:nvPicPr>
          <p:cNvPr id="6" name="Picture 11" descr="ANd9GcSU-WetvqpymlhM8rgt1RJnsdAZ8XbhhqNn4nQQOK4dcL3aJpt36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7" y="384970"/>
            <a:ext cx="3614274" cy="34608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7" descr="cistern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1860" y="4103084"/>
            <a:ext cx="4380757" cy="249788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12" descr="ANd9GcTipYZHL5RdXgArnhJXfrZTJ-h-Tlv4ATAphq5A3gBWmTRKcg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005" y="2858863"/>
            <a:ext cx="5236041" cy="387139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7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6513" y="1707356"/>
            <a:ext cx="2209800" cy="1571625"/>
          </a:xfrm>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5" y="160803"/>
            <a:ext cx="11940989" cy="6602506"/>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3"/>
          <p:cNvSpPr txBox="1">
            <a:spLocks noChangeArrowheads="1"/>
          </p:cNvSpPr>
          <p:nvPr/>
        </p:nvSpPr>
        <p:spPr>
          <a:xfrm>
            <a:off x="3581400" y="1857374"/>
            <a:ext cx="8229600" cy="4525963"/>
          </a:xfrm>
          <a:prstGeom prst="rect">
            <a:avLst/>
          </a:prstGeom>
        </p:spPr>
        <p:txBody>
          <a:bodyPr vert="horz" lIns="91440" tIns="45720" rIns="91440" bIns="45720" rtlCol="0" anchor="ctr">
            <a:noAutofit/>
          </a:bodyPr>
          <a:lst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just">
              <a:buFontTx/>
              <a:buNone/>
            </a:pPr>
            <a:endParaRPr lang="fa-IR" dirty="0" smtClean="0">
              <a:solidFill>
                <a:schemeClr val="tx1"/>
              </a:solidFill>
              <a:latin typeface="Arial" panose="020B0604020202020204" pitchFamily="34" charset="0"/>
              <a:cs typeface="Arial" panose="020B0604020202020204" pitchFamily="34" charset="0"/>
            </a:endParaRPr>
          </a:p>
          <a:p>
            <a:pPr algn="just">
              <a:buFontTx/>
              <a:buNone/>
            </a:pPr>
            <a:endParaRPr lang="fa-IR" dirty="0" smtClean="0">
              <a:solidFill>
                <a:schemeClr val="tx1"/>
              </a:solidFill>
              <a:latin typeface="Arial" panose="020B0604020202020204" pitchFamily="34" charset="0"/>
              <a:cs typeface="Arial" panose="020B0604020202020204" pitchFamily="34" charset="0"/>
            </a:endParaRPr>
          </a:p>
          <a:p>
            <a:pPr algn="just">
              <a:buFontTx/>
              <a:buNone/>
            </a:pPr>
            <a:endParaRPr lang="en-US" dirty="0" smtClean="0">
              <a:solidFill>
                <a:schemeClr val="tx1"/>
              </a:solidFill>
              <a:latin typeface="Arial" panose="020B0604020202020204" pitchFamily="34" charset="0"/>
              <a:cs typeface="Arial" panose="020B0604020202020204" pitchFamily="34" charset="0"/>
            </a:endParaRPr>
          </a:p>
          <a:p>
            <a:pPr algn="just">
              <a:buFontTx/>
              <a:buNone/>
            </a:pPr>
            <a:endParaRPr lang="en-US" dirty="0" smtClean="0">
              <a:solidFill>
                <a:schemeClr val="tx1"/>
              </a:solidFill>
              <a:latin typeface="Arial" panose="020B0604020202020204" pitchFamily="34" charset="0"/>
              <a:cs typeface="Arial" panose="020B0604020202020204" pitchFamily="34" charset="0"/>
            </a:endParaRPr>
          </a:p>
        </p:txBody>
      </p:sp>
      <p:pic>
        <p:nvPicPr>
          <p:cNvPr id="6" name="Picture 8" descr="ANd9GcRw50C8XIEgpyFF6WvkMUPi1TSetSPXRilGrQAzRHfRTl33K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82" y="403271"/>
            <a:ext cx="4320989" cy="266223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9" descr="ANd9GcR4J6v4a4UcTiGWyGbmq-kjIQq5YI5kBDQ0vk-n5WHJnM4d2F2Z1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023" y="3620706"/>
            <a:ext cx="4104248" cy="288276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694329" y="160803"/>
            <a:ext cx="10372165" cy="584775"/>
          </a:xfrm>
          <a:prstGeom prst="rect">
            <a:avLst/>
          </a:prstGeom>
        </p:spPr>
        <p:txBody>
          <a:bodyPr wrap="square">
            <a:spAutoFit/>
          </a:bodyPr>
          <a:lstStyle/>
          <a:p>
            <a:pPr algn="ctr"/>
            <a:r>
              <a:rPr lang="fa-IR" sz="3200" b="1" dirty="0">
                <a:latin typeface="Arial" panose="020B0604020202020204" pitchFamily="34" charset="0"/>
                <a:cs typeface="Arial" panose="020B0604020202020204" pitchFamily="34" charset="0"/>
              </a:rPr>
              <a:t>منطقه ی مرطوب و پرباران</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5811" y="3747327"/>
            <a:ext cx="3653107" cy="278602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0031" y="843197"/>
            <a:ext cx="3423250" cy="2524158"/>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412" y="1486647"/>
            <a:ext cx="3330406" cy="3194387"/>
          </a:xfrm>
          <a:prstGeom prst="rect">
            <a:avLst/>
          </a:prstGeom>
        </p:spPr>
      </p:pic>
    </p:spTree>
    <p:extLst>
      <p:ext uri="{BB962C8B-B14F-4D97-AF65-F5344CB8AC3E}">
        <p14:creationId xmlns:p14="http://schemas.microsoft.com/office/powerpoint/2010/main" val="144454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793</Words>
  <Application>Microsoft Office PowerPoint</Application>
  <PresentationFormat>Widescreen</PresentationFormat>
  <Paragraphs>149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Tahoma (Body)</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شاهکارهای گنبدی شکل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smart system</cp:lastModifiedBy>
  <cp:revision>2</cp:revision>
  <dcterms:created xsi:type="dcterms:W3CDTF">2014-04-19T12:53:19Z</dcterms:created>
  <dcterms:modified xsi:type="dcterms:W3CDTF">2015-04-05T03:57:41Z</dcterms:modified>
</cp:coreProperties>
</file>