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44" r:id="rId2"/>
  </p:sldMasterIdLst>
  <p:notesMasterIdLst>
    <p:notesMasterId r:id="rId70"/>
  </p:notesMasterIdLst>
  <p:sldIdLst>
    <p:sldId id="293" r:id="rId3"/>
    <p:sldId id="294" r:id="rId4"/>
    <p:sldId id="312" r:id="rId5"/>
    <p:sldId id="323" r:id="rId6"/>
    <p:sldId id="325" r:id="rId7"/>
    <p:sldId id="313" r:id="rId8"/>
    <p:sldId id="295" r:id="rId9"/>
    <p:sldId id="296" r:id="rId10"/>
    <p:sldId id="297" r:id="rId11"/>
    <p:sldId id="315" r:id="rId12"/>
    <p:sldId id="314" r:id="rId13"/>
    <p:sldId id="298" r:id="rId14"/>
    <p:sldId id="316" r:id="rId15"/>
    <p:sldId id="318" r:id="rId16"/>
    <p:sldId id="302" r:id="rId17"/>
    <p:sldId id="303" r:id="rId18"/>
    <p:sldId id="304" r:id="rId19"/>
    <p:sldId id="301" r:id="rId20"/>
    <p:sldId id="305" r:id="rId21"/>
    <p:sldId id="306" r:id="rId22"/>
    <p:sldId id="317" r:id="rId23"/>
    <p:sldId id="307" r:id="rId24"/>
    <p:sldId id="308" r:id="rId25"/>
    <p:sldId id="309" r:id="rId26"/>
    <p:sldId id="310" r:id="rId27"/>
    <p:sldId id="311" r:id="rId28"/>
    <p:sldId id="270" r:id="rId29"/>
    <p:sldId id="261" r:id="rId30"/>
    <p:sldId id="263" r:id="rId31"/>
    <p:sldId id="271" r:id="rId32"/>
    <p:sldId id="267" r:id="rId33"/>
    <p:sldId id="272" r:id="rId34"/>
    <p:sldId id="268" r:id="rId35"/>
    <p:sldId id="321" r:id="rId36"/>
    <p:sldId id="262" r:id="rId37"/>
    <p:sldId id="326" r:id="rId38"/>
    <p:sldId id="327" r:id="rId39"/>
    <p:sldId id="328" r:id="rId40"/>
    <p:sldId id="329" r:id="rId41"/>
    <p:sldId id="330" r:id="rId42"/>
    <p:sldId id="331" r:id="rId43"/>
    <p:sldId id="339" r:id="rId44"/>
    <p:sldId id="333" r:id="rId45"/>
    <p:sldId id="334" r:id="rId46"/>
    <p:sldId id="335" r:id="rId47"/>
    <p:sldId id="336" r:id="rId48"/>
    <p:sldId id="337" r:id="rId49"/>
    <p:sldId id="340" r:id="rId50"/>
    <p:sldId id="338" r:id="rId51"/>
    <p:sldId id="322" r:id="rId52"/>
    <p:sldId id="275" r:id="rId53"/>
    <p:sldId id="276" r:id="rId54"/>
    <p:sldId id="277" r:id="rId55"/>
    <p:sldId id="278" r:id="rId56"/>
    <p:sldId id="279" r:id="rId57"/>
    <p:sldId id="280" r:id="rId58"/>
    <p:sldId id="281" r:id="rId59"/>
    <p:sldId id="284" r:id="rId60"/>
    <p:sldId id="285" r:id="rId61"/>
    <p:sldId id="286" r:id="rId62"/>
    <p:sldId id="287" r:id="rId63"/>
    <p:sldId id="288" r:id="rId64"/>
    <p:sldId id="289" r:id="rId65"/>
    <p:sldId id="290" r:id="rId66"/>
    <p:sldId id="291" r:id="rId67"/>
    <p:sldId id="292" r:id="rId68"/>
    <p:sldId id="34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xmlns:mc="http://schemas.openxmlformats.org/markup-compatibility/2006" xmlns:a14="http://schemas.microsoft.com/office/drawing/2007/7/7/main" val="000000" mc:Ignorable=""/>
  </p:clrMru>
  <p:extLst>
    <p:ext uri="{E76CE94A-603C-4142-B9EB-6D1370010A27}">
      <p14:discardImageEditData xmlns:p14="http://schemas.microsoft.com/office/powerpoint/2007/7/12/main" val="0"/>
    </p:ext>
    <p:ext uri="{D31A062A-798A-4329-ABDD-BBA856620510}">
      <p14:defaultImageDpi xmlns:p14="http://schemas.microsoft.com/office/powerpoint/2007/7/12/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94638" autoAdjust="0"/>
  </p:normalViewPr>
  <p:slideViewPr>
    <p:cSldViewPr>
      <p:cViewPr varScale="1">
        <p:scale>
          <a:sx n="87" d="100"/>
          <a:sy n="87" d="100"/>
        </p:scale>
        <p:origin x="-15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F92C199-567B-4BA5-B5D7-2B417EBDCDAE}" type="datetimeFigureOut">
              <a:rPr lang="fa-IR" smtClean="0"/>
              <a:pPr/>
              <a:t>1431/11/12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A960FB8-EEE0-436E-A6D0-33245CC2C6AE}" type="slidenum">
              <a:rPr lang="fa-IR" smtClean="0"/>
              <a:pPr/>
              <a:t>‹#›</a:t>
            </a:fld>
            <a:endParaRPr lang="fa-IR"/>
          </a:p>
        </p:txBody>
      </p:sp>
    </p:spTree>
    <p:extLst>
      <p:ext uri="{BB962C8B-B14F-4D97-AF65-F5344CB8AC3E}">
        <p14:creationId xmlns:p14="http://schemas.microsoft.com/office/powerpoint/2007/7/12/main" val="14822861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0F98-9EB6-472E-BDEE-8C8CF77D7061}" type="slidenum">
              <a:rPr lang="en-US" smtClean="0"/>
              <a:pPr/>
              <a:t>1</a:t>
            </a:fld>
            <a:endParaRPr lang="en-US"/>
          </a:p>
        </p:txBody>
      </p:sp>
    </p:spTree>
    <p:extLst>
      <p:ext uri="{BB962C8B-B14F-4D97-AF65-F5344CB8AC3E}">
        <p14:creationId xmlns:p14="http://schemas.microsoft.com/office/powerpoint/2007/7/12/main" val="400863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3A960FB8-EEE0-436E-A6D0-33245CC2C6AE}" type="slidenum">
              <a:rPr lang="fa-IR" smtClean="0"/>
              <a:pPr/>
              <a:t>55</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E79D5-1B5B-4703-8576-05DA526311CC}" type="datetimeFigureOut">
              <a:rPr lang="en-US" smtClean="0"/>
              <a:pPr/>
              <a:t>10/19/2010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F8EA-51B5-4D87-9C12-FB98C6B900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D7E79D5-1B5B-4703-8576-05DA526311CC}" type="datetimeFigureOut">
              <a:rPr lang="en-US" smtClean="0"/>
              <a:pPr/>
              <a:t>10/19/2010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098F8EA-51B5-4D87-9C12-FB98C6B90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219200"/>
          </a:xfrm>
        </p:spPr>
        <p:txBody>
          <a:bodyPr>
            <a:normAutofit/>
          </a:bodyPr>
          <a:lstStyle/>
          <a:p>
            <a:r>
              <a:rPr lang="fa-IR" b="1" dirty="0" smtClean="0">
                <a:latin typeface="Tahoma" pitchFamily="34" charset="0"/>
                <a:ea typeface="Tahoma" pitchFamily="34" charset="0"/>
                <a:cs typeface="Tahoma" pitchFamily="34" charset="0"/>
              </a:rPr>
              <a:t>فضاهای هتل</a:t>
            </a:r>
            <a:endParaRPr lang="en-US"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p:txBody>
          <a:bodyPr>
            <a:normAutofit/>
          </a:bodyPr>
          <a:lstStyle/>
          <a:p>
            <a:pPr marL="0" indent="0" algn="ctr">
              <a:buNone/>
            </a:pPr>
            <a:endParaRPr lang="fa-IR" dirty="0" smtClean="0"/>
          </a:p>
          <a:p>
            <a:pPr marL="0" indent="0" algn="ctr">
              <a:buNone/>
            </a:pPr>
            <a:endParaRPr lang="fa-IR" sz="1800" dirty="0">
              <a:latin typeface="Tahoma" pitchFamily="34" charset="0"/>
              <a:ea typeface="Tahoma" pitchFamily="34" charset="0"/>
              <a:cs typeface="Tahoma" pitchFamily="34" charset="0"/>
            </a:endParaRPr>
          </a:p>
          <a:p>
            <a:pPr marL="0" indent="0" algn="ctr">
              <a:buNone/>
            </a:pPr>
            <a:r>
              <a:rPr lang="fa-IR" sz="1800" dirty="0" smtClean="0">
                <a:latin typeface="Tahoma" pitchFamily="34" charset="0"/>
                <a:ea typeface="Tahoma" pitchFamily="34" charset="0"/>
                <a:cs typeface="Tahoma" pitchFamily="34" charset="0"/>
              </a:rPr>
              <a:t>استاد راهنما:</a:t>
            </a:r>
          </a:p>
          <a:p>
            <a:pPr marL="0" indent="0" algn="ctr">
              <a:buNone/>
            </a:pPr>
            <a:r>
              <a:rPr lang="fa-IR" sz="1800" dirty="0" smtClean="0">
                <a:latin typeface="Tahoma" pitchFamily="34" charset="0"/>
                <a:ea typeface="Tahoma" pitchFamily="34" charset="0"/>
                <a:cs typeface="Tahoma" pitchFamily="34" charset="0"/>
              </a:rPr>
              <a:t>مهندس حاتمیان</a:t>
            </a:r>
          </a:p>
          <a:p>
            <a:pPr marL="0" indent="0" algn="ctr">
              <a:buNone/>
            </a:pPr>
            <a:endParaRPr lang="fa-IR" sz="1800" dirty="0" smtClean="0">
              <a:latin typeface="Tahoma" pitchFamily="34" charset="0"/>
              <a:ea typeface="Tahoma" pitchFamily="34" charset="0"/>
              <a:cs typeface="Tahoma" pitchFamily="34" charset="0"/>
            </a:endParaRPr>
          </a:p>
          <a:p>
            <a:pPr marL="0" indent="0" algn="ctr">
              <a:buNone/>
            </a:pPr>
            <a:endParaRPr lang="fa-IR" sz="1800" dirty="0">
              <a:latin typeface="Tahoma" pitchFamily="34" charset="0"/>
              <a:ea typeface="Tahoma" pitchFamily="34" charset="0"/>
              <a:cs typeface="Tahoma" pitchFamily="34" charset="0"/>
            </a:endParaRPr>
          </a:p>
          <a:p>
            <a:pPr marL="0" indent="0" algn="ctr">
              <a:buNone/>
            </a:pPr>
            <a:r>
              <a:rPr lang="fa-IR" sz="1800" dirty="0" smtClean="0">
                <a:latin typeface="Tahoma" pitchFamily="34" charset="0"/>
                <a:ea typeface="Tahoma" pitchFamily="34" charset="0"/>
                <a:cs typeface="Tahoma" pitchFamily="34" charset="0"/>
              </a:rPr>
              <a:t>گرد آورندگان:</a:t>
            </a:r>
            <a:endParaRPr lang="fa-IR" sz="1800" dirty="0">
              <a:latin typeface="Tahoma" pitchFamily="34" charset="0"/>
              <a:ea typeface="Tahoma" pitchFamily="34" charset="0"/>
              <a:cs typeface="Tahoma" pitchFamily="34" charset="0"/>
            </a:endParaRPr>
          </a:p>
          <a:p>
            <a:pPr marL="0" indent="0" algn="ctr">
              <a:buNone/>
            </a:pPr>
            <a:r>
              <a:rPr lang="fa-IR" sz="1800" dirty="0" smtClean="0">
                <a:latin typeface="Tahoma" pitchFamily="34" charset="0"/>
                <a:ea typeface="Tahoma" pitchFamily="34" charset="0"/>
                <a:cs typeface="Tahoma" pitchFamily="34" charset="0"/>
              </a:rPr>
              <a:t>نگار امینی</a:t>
            </a:r>
          </a:p>
          <a:p>
            <a:pPr marL="0" indent="0" algn="ctr">
              <a:buNone/>
            </a:pPr>
            <a:r>
              <a:rPr lang="fa-IR" sz="1800" dirty="0" smtClean="0">
                <a:latin typeface="Tahoma" pitchFamily="34" charset="0"/>
                <a:ea typeface="Tahoma" pitchFamily="34" charset="0"/>
                <a:cs typeface="Tahoma" pitchFamily="34" charset="0"/>
              </a:rPr>
              <a:t>سمانه خدابخش </a:t>
            </a:r>
          </a:p>
          <a:p>
            <a:pPr marL="0" indent="0" algn="ctr">
              <a:buNone/>
            </a:pPr>
            <a:r>
              <a:rPr lang="fa-IR" sz="1800" dirty="0" smtClean="0">
                <a:latin typeface="Tahoma" pitchFamily="34" charset="0"/>
                <a:ea typeface="Tahoma" pitchFamily="34" charset="0"/>
                <a:cs typeface="Tahoma" pitchFamily="34" charset="0"/>
              </a:rPr>
              <a:t>فهیمه شرع اسلام</a:t>
            </a:r>
          </a:p>
          <a:p>
            <a:pPr marL="0" indent="0" algn="ctr">
              <a:buNone/>
            </a:pPr>
            <a:r>
              <a:rPr lang="fa-IR" sz="1800" dirty="0" smtClean="0">
                <a:latin typeface="Tahoma" pitchFamily="34" charset="0"/>
                <a:ea typeface="Tahoma" pitchFamily="34" charset="0"/>
                <a:cs typeface="Tahoma" pitchFamily="34" charset="0"/>
              </a:rPr>
              <a:t>راضیه طغرائی </a:t>
            </a:r>
          </a:p>
          <a:p>
            <a:pPr marL="0" indent="0" algn="ctr">
              <a:buNone/>
            </a:pPr>
            <a:r>
              <a:rPr lang="fa-IR" sz="1800" dirty="0" smtClean="0">
                <a:latin typeface="Tahoma" pitchFamily="34" charset="0"/>
                <a:ea typeface="Tahoma" pitchFamily="34" charset="0"/>
                <a:cs typeface="Tahoma" pitchFamily="34" charset="0"/>
              </a:rPr>
              <a:t>شادی عاشوری</a:t>
            </a:r>
            <a:endParaRPr lang="en-US" sz="1800" dirty="0">
              <a:latin typeface="Tahoma" pitchFamily="34" charset="0"/>
              <a:ea typeface="Tahoma" pitchFamily="34" charset="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1802" y="3762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مجزا سوییت ها</a:t>
            </a:r>
            <a:endParaRPr lang="fa-IR" sz="1200" dirty="0" smtClean="0">
              <a:solidFill>
                <a:schemeClr val="tx1">
                  <a:lumMod val="95000"/>
                  <a:lumOff val="5000"/>
                </a:schemeClr>
              </a:solidFill>
              <a:latin typeface="Tahoma" pitchFamily="34" charset="0"/>
              <a:ea typeface="Tahoma" pitchFamily="34" charset="0"/>
              <a:cs typeface="Tahoma" pitchFamily="34" charset="0"/>
            </a:endParaRPr>
          </a:p>
        </p:txBody>
      </p:sp>
      <p:sp>
        <p:nvSpPr>
          <p:cNvPr id="5" name="Rounded Rectangle 4"/>
          <p:cNvSpPr/>
          <p:nvPr/>
        </p:nvSpPr>
        <p:spPr>
          <a:xfrm>
            <a:off x="3071802" y="3000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اتوبوس ها</a:t>
            </a:r>
            <a:endParaRPr lang="fa-IR" sz="1200" dirty="0" smtClean="0">
              <a:solidFill>
                <a:schemeClr val="tx1">
                  <a:lumMod val="95000"/>
                  <a:lumOff val="5000"/>
                </a:schemeClr>
              </a:solidFill>
              <a:latin typeface="Tahoma" pitchFamily="34" charset="0"/>
              <a:ea typeface="Tahoma" pitchFamily="34" charset="0"/>
              <a:cs typeface="Tahoma" pitchFamily="34" charset="0"/>
            </a:endParaRPr>
          </a:p>
        </p:txBody>
      </p:sp>
      <p:sp>
        <p:nvSpPr>
          <p:cNvPr id="6" name="Rounded Rectangle 5"/>
          <p:cNvSpPr/>
          <p:nvPr/>
        </p:nvSpPr>
        <p:spPr>
          <a:xfrm>
            <a:off x="3071802" y="2238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latin typeface="Tahoma" pitchFamily="34" charset="0"/>
                <a:ea typeface="Tahoma" pitchFamily="34" charset="0"/>
                <a:cs typeface="Tahoma" pitchFamily="34" charset="0"/>
              </a:rPr>
              <a:t>ورودی </a:t>
            </a:r>
            <a:r>
              <a:rPr lang="fa-IR" sz="1200" b="1" dirty="0" smtClean="0">
                <a:latin typeface="Tahoma" pitchFamily="34" charset="0"/>
                <a:ea typeface="Tahoma" pitchFamily="34" charset="0"/>
                <a:cs typeface="Tahoma" pitchFamily="34" charset="0"/>
              </a:rPr>
              <a:t>رستوران</a:t>
            </a:r>
            <a:endParaRPr lang="fa-IR" sz="1200" b="1" dirty="0">
              <a:latin typeface="Tahoma" pitchFamily="34" charset="0"/>
              <a:ea typeface="Tahoma" pitchFamily="34" charset="0"/>
              <a:cs typeface="Tahoma" pitchFamily="34" charset="0"/>
            </a:endParaRPr>
          </a:p>
        </p:txBody>
      </p:sp>
      <p:sp>
        <p:nvSpPr>
          <p:cNvPr id="7" name="Rounded Rectangle 6"/>
          <p:cNvSpPr/>
          <p:nvPr/>
        </p:nvSpPr>
        <p:spPr>
          <a:xfrm>
            <a:off x="3071802" y="1476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سالن های اجتماعات</a:t>
            </a:r>
          </a:p>
        </p:txBody>
      </p:sp>
      <p:sp>
        <p:nvSpPr>
          <p:cNvPr id="8" name="Rounded Rectangle 7"/>
          <p:cNvSpPr/>
          <p:nvPr/>
        </p:nvSpPr>
        <p:spPr>
          <a:xfrm>
            <a:off x="3071802" y="714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latin typeface="Tahoma" pitchFamily="34" charset="0"/>
                <a:ea typeface="Tahoma" pitchFamily="34" charset="0"/>
                <a:cs typeface="Tahoma" pitchFamily="34" charset="0"/>
              </a:rPr>
              <a:t>ورودی </a:t>
            </a:r>
            <a:r>
              <a:rPr lang="fa-IR" sz="1200" b="1" dirty="0" smtClean="0">
                <a:latin typeface="Tahoma" pitchFamily="34" charset="0"/>
                <a:ea typeface="Tahoma" pitchFamily="34" charset="0"/>
                <a:cs typeface="Tahoma" pitchFamily="34" charset="0"/>
              </a:rPr>
              <a:t>اصلی هتل</a:t>
            </a:r>
            <a:endParaRPr lang="fa-IR" sz="1200" b="1" dirty="0">
              <a:latin typeface="Tahoma" pitchFamily="34" charset="0"/>
              <a:ea typeface="Tahoma" pitchFamily="34" charset="0"/>
              <a:cs typeface="Tahoma" pitchFamily="34" charset="0"/>
            </a:endParaRPr>
          </a:p>
        </p:txBody>
      </p:sp>
      <p:cxnSp>
        <p:nvCxnSpPr>
          <p:cNvPr id="9" name="Elbow Connector 8"/>
          <p:cNvCxnSpPr>
            <a:stCxn id="8" idx="1"/>
            <a:endCxn id="4" idx="1"/>
          </p:cNvCxnSpPr>
          <p:nvPr/>
        </p:nvCxnSpPr>
        <p:spPr>
          <a:xfrm rot="10800000" flipV="1">
            <a:off x="3071802" y="981056"/>
            <a:ext cx="1588" cy="3048000"/>
          </a:xfrm>
          <a:prstGeom prst="bentConnector3">
            <a:avLst>
              <a:gd name="adj1" fmla="val 22621474"/>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0802" y="1781156"/>
            <a:ext cx="381000" cy="0"/>
          </a:xfrm>
          <a:prstGeom prst="line">
            <a:avLst/>
          </a:prstGeom>
          <a:ln w="19050">
            <a:solidFill>
              <a:srgbClr xmlns:mc="http://schemas.openxmlformats.org/markup-compatibility/2006" xmlns:a14="http://schemas.microsoft.com/office/drawing/2007/7/7/main" val="000000" mc:Ignorabl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90802" y="3228956"/>
            <a:ext cx="381000" cy="0"/>
          </a:xfrm>
          <a:prstGeom prst="line">
            <a:avLst/>
          </a:prstGeom>
          <a:ln w="19050">
            <a:solidFill>
              <a:srgbClr xmlns:mc="http://schemas.openxmlformats.org/markup-compatibility/2006" xmlns:a14="http://schemas.microsoft.com/office/drawing/2007/7/7/main" val="000000" mc:Ignorable=""/>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28602" y="2238356"/>
            <a:ext cx="16002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latin typeface="Tahoma" pitchFamily="34" charset="0"/>
                <a:ea typeface="Tahoma" pitchFamily="34" charset="0"/>
                <a:cs typeface="Tahoma" pitchFamily="34" charset="0"/>
              </a:rPr>
              <a:t>ورودی های لازم</a:t>
            </a:r>
            <a:endParaRPr lang="fa-IR" sz="1200" b="1" dirty="0">
              <a:latin typeface="Tahoma" pitchFamily="34" charset="0"/>
              <a:ea typeface="Tahoma" pitchFamily="34" charset="0"/>
              <a:cs typeface="Tahoma" pitchFamily="34" charset="0"/>
            </a:endParaRPr>
          </a:p>
        </p:txBody>
      </p:sp>
      <p:cxnSp>
        <p:nvCxnSpPr>
          <p:cNvPr id="13" name="Straight Connector 12"/>
          <p:cNvCxnSpPr>
            <a:stCxn id="6" idx="1"/>
            <a:endCxn id="12" idx="3"/>
          </p:cNvCxnSpPr>
          <p:nvPr/>
        </p:nvCxnSpPr>
        <p:spPr>
          <a:xfrm rot="10800000">
            <a:off x="1928802" y="2505056"/>
            <a:ext cx="1143000" cy="0"/>
          </a:xfrm>
          <a:prstGeom prst="line">
            <a:avLst/>
          </a:prstGeom>
          <a:ln>
            <a:solidFill>
              <a:srgbClr xmlns:mc="http://schemas.openxmlformats.org/markup-compatibility/2006" xmlns:a14="http://schemas.microsoft.com/office/drawing/2007/7/7/main" val="000000" mc:Ignorable=""/>
            </a:solidFill>
          </a:ln>
        </p:spPr>
        <p:style>
          <a:lnRef idx="1">
            <a:schemeClr val="accent1"/>
          </a:lnRef>
          <a:fillRef idx="0">
            <a:schemeClr val="accent1"/>
          </a:fillRef>
          <a:effectRef idx="0">
            <a:schemeClr val="accent1"/>
          </a:effectRef>
          <a:fontRef idx="minor">
            <a:schemeClr val="tx1"/>
          </a:fontRef>
        </p:style>
      </p:cxnSp>
      <p:pic>
        <p:nvPicPr>
          <p:cNvPr id="8194" name="Picture 2" descr="C:\Users\Allah\Desktop\fahime hotel\voruD\ورودي رويال سوئيت در هتل هفت ستاره برج العرب -دبي.jpg"/>
          <p:cNvPicPr>
            <a:picLocks noChangeAspect="1" noChangeArrowheads="1"/>
          </p:cNvPicPr>
          <p:nvPr/>
        </p:nvPicPr>
        <p:blipFill>
          <a:blip r:embed="rId2" cstate="print"/>
          <a:srcRect/>
          <a:stretch>
            <a:fillRect/>
          </a:stretch>
        </p:blipFill>
        <p:spPr bwMode="auto">
          <a:xfrm>
            <a:off x="5000628" y="857232"/>
            <a:ext cx="3675627" cy="3429024"/>
          </a:xfrm>
          <a:prstGeom prst="rect">
            <a:avLst/>
          </a:prstGeom>
          <a:noFill/>
        </p:spPr>
      </p:pic>
      <p:pic>
        <p:nvPicPr>
          <p:cNvPr id="8195" name="Picture 3" descr="C:\Users\Allah\Desktop\fahime hotel\voruD\6-st-johns hotel-entrance_1248086442.jpg"/>
          <p:cNvPicPr>
            <a:picLocks noChangeAspect="1" noChangeArrowheads="1"/>
          </p:cNvPicPr>
          <p:nvPr/>
        </p:nvPicPr>
        <p:blipFill>
          <a:blip r:embed="rId3" cstate="print"/>
          <a:srcRect/>
          <a:stretch>
            <a:fillRect/>
          </a:stretch>
        </p:blipFill>
        <p:spPr bwMode="auto">
          <a:xfrm>
            <a:off x="285720" y="4487190"/>
            <a:ext cx="8429684" cy="2156520"/>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 2"/>
          <p:cNvCxnSpPr/>
          <p:nvPr/>
        </p:nvCxnSpPr>
        <p:spPr>
          <a:xfrm rot="10800000" flipV="1">
            <a:off x="4429124" y="1857364"/>
            <a:ext cx="1588" cy="3124200"/>
          </a:xfrm>
          <a:prstGeom prst="bentConnector3">
            <a:avLst>
              <a:gd name="adj1" fmla="val 41815428"/>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305156" y="3429000"/>
            <a:ext cx="481026" cy="1428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3743324" y="2924164"/>
            <a:ext cx="6858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429124" y="3690926"/>
            <a:ext cx="1643074"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پارکینگ</a:t>
            </a:r>
          </a:p>
        </p:txBody>
      </p:sp>
      <p:sp>
        <p:nvSpPr>
          <p:cNvPr id="33" name="Rounded Rectangle 32"/>
          <p:cNvSpPr/>
          <p:nvPr/>
        </p:nvSpPr>
        <p:spPr>
          <a:xfrm>
            <a:off x="4429124" y="2714620"/>
            <a:ext cx="1714512"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فضای سواره،فضای انتظار برای تاکسی و...</a:t>
            </a:r>
          </a:p>
        </p:txBody>
      </p:sp>
      <p:sp>
        <p:nvSpPr>
          <p:cNvPr id="35" name="Rounded Rectangle 34"/>
          <p:cNvSpPr/>
          <p:nvPr/>
        </p:nvSpPr>
        <p:spPr>
          <a:xfrm>
            <a:off x="4429124" y="4757726"/>
            <a:ext cx="1643074"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پیاده رو</a:t>
            </a:r>
          </a:p>
        </p:txBody>
      </p:sp>
      <p:sp>
        <p:nvSpPr>
          <p:cNvPr id="36" name="Rounded Rectangle 35"/>
          <p:cNvSpPr/>
          <p:nvPr/>
        </p:nvSpPr>
        <p:spPr>
          <a:xfrm>
            <a:off x="4429124" y="1633526"/>
            <a:ext cx="1643074"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سایبان</a:t>
            </a:r>
          </a:p>
        </p:txBody>
      </p:sp>
      <p:sp>
        <p:nvSpPr>
          <p:cNvPr id="37" name="Rounded Rectangle 36"/>
          <p:cNvSpPr/>
          <p:nvPr/>
        </p:nvSpPr>
        <p:spPr>
          <a:xfrm>
            <a:off x="1857356" y="3214686"/>
            <a:ext cx="14478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تجهیزات لازم برای ورودی ها</a:t>
            </a:r>
          </a:p>
        </p:txBody>
      </p:sp>
      <p:cxnSp>
        <p:nvCxnSpPr>
          <p:cNvPr id="11" name="Straight Connector 10"/>
          <p:cNvCxnSpPr/>
          <p:nvPr/>
        </p:nvCxnSpPr>
        <p:spPr>
          <a:xfrm rot="10800000" flipV="1">
            <a:off x="3779912" y="3933056"/>
            <a:ext cx="6858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07/7/12/main" val="666137596"/>
      </p:ext>
    </p:extLst>
  </p:cSld>
  <p:clrMapOvr>
    <a:masterClrMapping/>
  </p:clrMapOvr>
  <p:timing>
    <p:tnLst>
      <p:par>
        <p:cTn xmlns:p14="http://schemas.microsoft.com/office/powerpoint/2007/7/12/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2"/>
            <a:ext cx="8229600" cy="792162"/>
          </a:xfrm>
        </p:spPr>
        <p:txBody>
          <a:bodyPr>
            <a:normAutofit/>
          </a:bodyPr>
          <a:lstStyle/>
          <a:p>
            <a:pPr algn="r"/>
            <a:r>
              <a:rPr lang="fa-IR" sz="2800" b="1" dirty="0" smtClean="0">
                <a:latin typeface="Tahoma" pitchFamily="34" charset="0"/>
                <a:ea typeface="Tahoma" pitchFamily="34" charset="0"/>
                <a:cs typeface="Tahoma" pitchFamily="34" charset="0"/>
              </a:rPr>
              <a:t>لابی</a:t>
            </a:r>
            <a:endParaRPr lang="en-US" sz="28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00034" y="857232"/>
            <a:ext cx="8229600" cy="4525963"/>
          </a:xfrm>
        </p:spPr>
        <p:txBody>
          <a:bodyPr/>
          <a:lstStyle/>
          <a:p>
            <a:pPr marL="0" indent="0" algn="r">
              <a:buNone/>
            </a:pPr>
            <a:r>
              <a:rPr lang="fa-IR" sz="1800" dirty="0" smtClean="0">
                <a:latin typeface="Tahoma" pitchFamily="34" charset="0"/>
                <a:ea typeface="Tahoma" pitchFamily="34" charset="0"/>
                <a:cs typeface="Tahoma" pitchFamily="34" charset="0"/>
              </a:rPr>
              <a:t>بیشترین برخورد با میهمانان                   جلب یا راندن میهمانان</a:t>
            </a:r>
            <a:endParaRPr lang="en-US" sz="1800" dirty="0">
              <a:latin typeface="Tahoma" pitchFamily="34" charset="0"/>
              <a:ea typeface="Tahoma" pitchFamily="34" charset="0"/>
              <a:cs typeface="Tahoma" pitchFamily="34" charset="0"/>
            </a:endParaRPr>
          </a:p>
        </p:txBody>
      </p:sp>
      <p:cxnSp>
        <p:nvCxnSpPr>
          <p:cNvPr id="5" name="Straight Arrow Connector 4"/>
          <p:cNvCxnSpPr/>
          <p:nvPr/>
        </p:nvCxnSpPr>
        <p:spPr>
          <a:xfrm rot="10800000">
            <a:off x="4857752" y="1071546"/>
            <a:ext cx="990600" cy="1588"/>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4" descr="C:\Users\Allah\Desktop\fahime hotel\lobby\victoria hotel-lobby.jpg"/>
          <p:cNvPicPr>
            <a:picLocks noChangeAspect="1" noChangeArrowheads="1"/>
          </p:cNvPicPr>
          <p:nvPr/>
        </p:nvPicPr>
        <p:blipFill>
          <a:blip r:embed="rId2" cstate="print"/>
          <a:srcRect/>
          <a:stretch>
            <a:fillRect/>
          </a:stretch>
        </p:blipFill>
        <p:spPr bwMode="auto">
          <a:xfrm>
            <a:off x="4929190" y="1357298"/>
            <a:ext cx="3071834" cy="2652657"/>
          </a:xfrm>
          <a:prstGeom prst="rect">
            <a:avLst/>
          </a:prstGeom>
          <a:noFill/>
        </p:spPr>
      </p:pic>
      <p:pic>
        <p:nvPicPr>
          <p:cNvPr id="58" name="Picture 2" descr="C:\Users\Allah\Desktop\fahime hotel\lobby\Airport Garden Hotel Beijing.jpg"/>
          <p:cNvPicPr>
            <a:picLocks noChangeAspect="1" noChangeArrowheads="1"/>
          </p:cNvPicPr>
          <p:nvPr/>
        </p:nvPicPr>
        <p:blipFill>
          <a:blip r:embed="rId3" cstate="print"/>
          <a:srcRect/>
          <a:stretch>
            <a:fillRect/>
          </a:stretch>
        </p:blipFill>
        <p:spPr bwMode="auto">
          <a:xfrm>
            <a:off x="357158" y="1428736"/>
            <a:ext cx="3409987" cy="5214974"/>
          </a:xfrm>
          <a:prstGeom prst="rect">
            <a:avLst/>
          </a:prstGeom>
          <a:noFill/>
        </p:spPr>
      </p:pic>
      <p:pic>
        <p:nvPicPr>
          <p:cNvPr id="11266" name="Picture 2" descr="G:\Hotel\mariot marquios\marriott_marquis_holiday_bar.jpg"/>
          <p:cNvPicPr>
            <a:picLocks noChangeAspect="1" noChangeArrowheads="1"/>
          </p:cNvPicPr>
          <p:nvPr/>
        </p:nvPicPr>
        <p:blipFill>
          <a:blip r:embed="rId4" cstate="print"/>
          <a:srcRect/>
          <a:stretch>
            <a:fillRect/>
          </a:stretch>
        </p:blipFill>
        <p:spPr bwMode="auto">
          <a:xfrm>
            <a:off x="4929190" y="4252918"/>
            <a:ext cx="3071834" cy="2355073"/>
          </a:xfrm>
          <a:prstGeom prst="rect">
            <a:avLst/>
          </a:prstGeom>
          <a:noFill/>
        </p:spPr>
      </p:pic>
    </p:spTree>
    <p:extLst>
      <p:ext uri="{BB962C8B-B14F-4D97-AF65-F5344CB8AC3E}">
        <p14:creationId xmlns:p14="http://schemas.microsoft.com/office/powerpoint/2007/7/12/main" val="1212345259"/>
      </p:ext>
    </p:extLst>
  </p:cSld>
  <p:clrMapOvr>
    <a:masterClrMapping/>
  </p:clrMapOvr>
  <p:timing>
    <p:tnLst>
      <p:par>
        <p:cTn xmlns:p14="http://schemas.microsoft.com/office/powerpoint/2007/7/12/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 11"/>
          <p:cNvCxnSpPr/>
          <p:nvPr/>
        </p:nvCxnSpPr>
        <p:spPr>
          <a:xfrm rot="10800000" flipV="1">
            <a:off x="3286116" y="1152508"/>
            <a:ext cx="1588" cy="4191000"/>
          </a:xfrm>
          <a:prstGeom prst="bentConnector3">
            <a:avLst>
              <a:gd name="adj1" fmla="val 3496039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0800000">
            <a:off x="1685916" y="3214670"/>
            <a:ext cx="1057287"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flipV="1">
            <a:off x="2752716" y="1990708"/>
            <a:ext cx="5334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flipV="1">
            <a:off x="2752716" y="2828908"/>
            <a:ext cx="5334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V="1">
            <a:off x="2752716" y="3667108"/>
            <a:ext cx="5334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2752716" y="4510070"/>
            <a:ext cx="609600" cy="476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286116" y="928670"/>
            <a:ext cx="1500198"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مراجعه مسافرین برای گرفتن اتاق</a:t>
            </a:r>
          </a:p>
        </p:txBody>
      </p:sp>
      <p:sp>
        <p:nvSpPr>
          <p:cNvPr id="11" name="Rounded Rectangle 10"/>
          <p:cNvSpPr/>
          <p:nvPr/>
        </p:nvSpPr>
        <p:spPr>
          <a:xfrm>
            <a:off x="3286116" y="1690670"/>
            <a:ext cx="1500198"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محل ملاقات میهمانان</a:t>
            </a:r>
          </a:p>
        </p:txBody>
      </p:sp>
      <p:sp>
        <p:nvSpPr>
          <p:cNvPr id="12" name="Rounded Rectangle 11"/>
          <p:cNvSpPr/>
          <p:nvPr/>
        </p:nvSpPr>
        <p:spPr>
          <a:xfrm>
            <a:off x="3286116" y="2605070"/>
            <a:ext cx="1571636"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انتظار میهمانان برای دیدار دوستان</a:t>
            </a:r>
          </a:p>
        </p:txBody>
      </p:sp>
      <p:sp>
        <p:nvSpPr>
          <p:cNvPr id="13" name="Rounded Rectangle 12"/>
          <p:cNvSpPr/>
          <p:nvPr/>
        </p:nvSpPr>
        <p:spPr>
          <a:xfrm>
            <a:off x="3286116" y="3429000"/>
            <a:ext cx="1571636"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استراحت مسافران</a:t>
            </a:r>
          </a:p>
        </p:txBody>
      </p:sp>
      <p:sp>
        <p:nvSpPr>
          <p:cNvPr id="14" name="Rounded Rectangle 13"/>
          <p:cNvSpPr/>
          <p:nvPr/>
        </p:nvSpPr>
        <p:spPr>
          <a:xfrm>
            <a:off x="3362316" y="4281470"/>
            <a:ext cx="1495436"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اصلی ترین فضای سیرکولاسیون</a:t>
            </a:r>
          </a:p>
        </p:txBody>
      </p:sp>
      <p:sp>
        <p:nvSpPr>
          <p:cNvPr id="15" name="Rounded Rectangle 14"/>
          <p:cNvSpPr/>
          <p:nvPr/>
        </p:nvSpPr>
        <p:spPr>
          <a:xfrm>
            <a:off x="3286116" y="5033962"/>
            <a:ext cx="1643074" cy="54290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هدایت کننده میهمانان به قسمتهای مختلف</a:t>
            </a:r>
          </a:p>
        </p:txBody>
      </p:sp>
      <p:sp>
        <p:nvSpPr>
          <p:cNvPr id="16" name="Rounded Rectangle 15"/>
          <p:cNvSpPr/>
          <p:nvPr/>
        </p:nvSpPr>
        <p:spPr>
          <a:xfrm>
            <a:off x="238116" y="2909870"/>
            <a:ext cx="14478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عملکرد</a:t>
            </a:r>
          </a:p>
        </p:txBody>
      </p:sp>
      <p:pic>
        <p:nvPicPr>
          <p:cNvPr id="17" name="Picture 4" descr="G:\abu_dhabi_marina_hotel_ka3_210308_5.jpg"/>
          <p:cNvPicPr>
            <a:picLocks noChangeAspect="1" noChangeArrowheads="1"/>
          </p:cNvPicPr>
          <p:nvPr/>
        </p:nvPicPr>
        <p:blipFill>
          <a:blip r:embed="rId2" cstate="print"/>
          <a:srcRect/>
          <a:stretch>
            <a:fillRect/>
          </a:stretch>
        </p:blipFill>
        <p:spPr bwMode="auto">
          <a:xfrm>
            <a:off x="5143504" y="785794"/>
            <a:ext cx="3571900" cy="2079640"/>
          </a:xfrm>
          <a:prstGeom prst="rect">
            <a:avLst/>
          </a:prstGeom>
          <a:noFill/>
        </p:spPr>
      </p:pic>
      <p:pic>
        <p:nvPicPr>
          <p:cNvPr id="18" name="Picture 3" descr="G:\25001615-1-151H.jpg"/>
          <p:cNvPicPr>
            <a:picLocks noChangeAspect="1" noChangeArrowheads="1"/>
          </p:cNvPicPr>
          <p:nvPr/>
        </p:nvPicPr>
        <p:blipFill>
          <a:blip r:embed="rId3" cstate="print"/>
          <a:srcRect/>
          <a:stretch>
            <a:fillRect/>
          </a:stretch>
        </p:blipFill>
        <p:spPr bwMode="auto">
          <a:xfrm>
            <a:off x="5286380" y="3500437"/>
            <a:ext cx="3500462" cy="2362373"/>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18288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امکانات تفریحی</a:t>
            </a:r>
          </a:p>
        </p:txBody>
      </p:sp>
      <p:sp>
        <p:nvSpPr>
          <p:cNvPr id="7" name="Rounded Rectangle 6"/>
          <p:cNvSpPr/>
          <p:nvPr/>
        </p:nvSpPr>
        <p:spPr>
          <a:xfrm>
            <a:off x="304800" y="2514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فروشگاه</a:t>
            </a:r>
          </a:p>
        </p:txBody>
      </p:sp>
      <p:sp>
        <p:nvSpPr>
          <p:cNvPr id="9" name="Rounded Rectangle 8"/>
          <p:cNvSpPr/>
          <p:nvPr/>
        </p:nvSpPr>
        <p:spPr>
          <a:xfrm>
            <a:off x="304800" y="3276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ورودی اصلی</a:t>
            </a:r>
          </a:p>
        </p:txBody>
      </p:sp>
      <p:sp>
        <p:nvSpPr>
          <p:cNvPr id="13" name="Rounded Rectangle 12"/>
          <p:cNvSpPr/>
          <p:nvPr/>
        </p:nvSpPr>
        <p:spPr>
          <a:xfrm>
            <a:off x="304800" y="4800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پارکینگ و گاراژ</a:t>
            </a:r>
          </a:p>
        </p:txBody>
      </p:sp>
      <p:sp>
        <p:nvSpPr>
          <p:cNvPr id="15" name="Rounded Rectangle 14"/>
          <p:cNvSpPr/>
          <p:nvPr/>
        </p:nvSpPr>
        <p:spPr>
          <a:xfrm>
            <a:off x="304800" y="41148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باربر</a:t>
            </a:r>
          </a:p>
        </p:txBody>
      </p:sp>
      <p:sp>
        <p:nvSpPr>
          <p:cNvPr id="17" name="Rounded Rectangle 16"/>
          <p:cNvSpPr/>
          <p:nvPr/>
        </p:nvSpPr>
        <p:spPr>
          <a:xfrm>
            <a:off x="1828800" y="3276600"/>
            <a:ext cx="762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لابی</a:t>
            </a:r>
          </a:p>
        </p:txBody>
      </p:sp>
      <p:sp>
        <p:nvSpPr>
          <p:cNvPr id="18" name="Rounded Rectangle 17"/>
          <p:cNvSpPr/>
          <p:nvPr/>
        </p:nvSpPr>
        <p:spPr>
          <a:xfrm>
            <a:off x="2895600" y="12192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رستوران</a:t>
            </a:r>
          </a:p>
        </p:txBody>
      </p:sp>
      <p:sp>
        <p:nvSpPr>
          <p:cNvPr id="19" name="Rounded Rectangle 18"/>
          <p:cNvSpPr/>
          <p:nvPr/>
        </p:nvSpPr>
        <p:spPr>
          <a:xfrm>
            <a:off x="2895600" y="19050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نشیمن</a:t>
            </a:r>
          </a:p>
          <a:p>
            <a:pPr algn="ctr"/>
            <a:endParaRPr lang="fa-IR" sz="1400" dirty="0" smtClean="0">
              <a:solidFill>
                <a:schemeClr val="tx1">
                  <a:lumMod val="95000"/>
                  <a:lumOff val="5000"/>
                </a:schemeClr>
              </a:solidFill>
              <a:latin typeface="Tahoma" pitchFamily="34" charset="0"/>
              <a:ea typeface="Tahoma" pitchFamily="34" charset="0"/>
              <a:cs typeface="Tahoma" pitchFamily="34" charset="0"/>
            </a:endParaRPr>
          </a:p>
        </p:txBody>
      </p:sp>
      <p:sp>
        <p:nvSpPr>
          <p:cNvPr id="20" name="Rounded Rectangle 19"/>
          <p:cNvSpPr/>
          <p:nvPr/>
        </p:nvSpPr>
        <p:spPr>
          <a:xfrm>
            <a:off x="2895600" y="25908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کافی شاپ</a:t>
            </a:r>
          </a:p>
        </p:txBody>
      </p:sp>
      <p:sp>
        <p:nvSpPr>
          <p:cNvPr id="21" name="Rounded Rectangle 20"/>
          <p:cNvSpPr/>
          <p:nvPr/>
        </p:nvSpPr>
        <p:spPr>
          <a:xfrm>
            <a:off x="2895600" y="39624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رختکن و توالت</a:t>
            </a:r>
          </a:p>
        </p:txBody>
      </p:sp>
      <p:sp>
        <p:nvSpPr>
          <p:cNvPr id="22" name="Rounded Rectangle 21"/>
          <p:cNvSpPr/>
          <p:nvPr/>
        </p:nvSpPr>
        <p:spPr>
          <a:xfrm>
            <a:off x="2895600" y="3276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دفتر</a:t>
            </a:r>
          </a:p>
        </p:txBody>
      </p:sp>
      <p:sp>
        <p:nvSpPr>
          <p:cNvPr id="23" name="Rounded Rectangle 22"/>
          <p:cNvSpPr/>
          <p:nvPr/>
        </p:nvSpPr>
        <p:spPr>
          <a:xfrm>
            <a:off x="2895600" y="53340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اتاق های ملاقات</a:t>
            </a:r>
          </a:p>
        </p:txBody>
      </p:sp>
      <p:sp>
        <p:nvSpPr>
          <p:cNvPr id="24" name="Rounded Rectangle 23"/>
          <p:cNvSpPr/>
          <p:nvPr/>
        </p:nvSpPr>
        <p:spPr>
          <a:xfrm>
            <a:off x="2895600" y="46482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پیشخوان و نشیمن</a:t>
            </a:r>
          </a:p>
        </p:txBody>
      </p:sp>
      <p:sp>
        <p:nvSpPr>
          <p:cNvPr id="28" name="Rounded Rectangle 27"/>
          <p:cNvSpPr/>
          <p:nvPr/>
        </p:nvSpPr>
        <p:spPr>
          <a:xfrm>
            <a:off x="7696200" y="25908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انبار نگهداری</a:t>
            </a:r>
          </a:p>
        </p:txBody>
      </p:sp>
      <p:sp>
        <p:nvSpPr>
          <p:cNvPr id="29" name="Rounded Rectangle 28"/>
          <p:cNvSpPr/>
          <p:nvPr/>
        </p:nvSpPr>
        <p:spPr>
          <a:xfrm>
            <a:off x="7696200" y="3276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خانه داری</a:t>
            </a:r>
          </a:p>
        </p:txBody>
      </p:sp>
      <p:sp>
        <p:nvSpPr>
          <p:cNvPr id="30" name="Rounded Rectangle 29"/>
          <p:cNvSpPr/>
          <p:nvPr/>
        </p:nvSpPr>
        <p:spPr>
          <a:xfrm>
            <a:off x="7696200" y="39624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سرویس اتاق</a:t>
            </a:r>
          </a:p>
        </p:txBody>
      </p:sp>
      <p:cxnSp>
        <p:nvCxnSpPr>
          <p:cNvPr id="58" name="Straight Arrow Connector 57"/>
          <p:cNvCxnSpPr>
            <a:stCxn id="9" idx="3"/>
            <a:endCxn id="17" idx="1"/>
          </p:cNvCxnSpPr>
          <p:nvPr/>
        </p:nvCxnSpPr>
        <p:spPr>
          <a:xfrm>
            <a:off x="1447800" y="3543300"/>
            <a:ext cx="3810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65" name="Straight Arrow Connector 64"/>
          <p:cNvCxnSpPr>
            <a:stCxn id="17" idx="3"/>
            <a:endCxn id="22" idx="1"/>
          </p:cNvCxnSpPr>
          <p:nvPr/>
        </p:nvCxnSpPr>
        <p:spPr>
          <a:xfrm>
            <a:off x="2590800" y="35433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p:nvPr/>
        </p:nvCxnSpPr>
        <p:spPr>
          <a:xfrm>
            <a:off x="4038600" y="35814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3" name="Straight Arrow Connector 82"/>
          <p:cNvCxnSpPr/>
          <p:nvPr/>
        </p:nvCxnSpPr>
        <p:spPr>
          <a:xfrm rot="10800000">
            <a:off x="7467600" y="28956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6" name="Straight Connector 85"/>
          <p:cNvCxnSpPr/>
          <p:nvPr/>
        </p:nvCxnSpPr>
        <p:spPr>
          <a:xfrm rot="5400000">
            <a:off x="6781800" y="3581400"/>
            <a:ext cx="1371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0800000">
            <a:off x="7467600" y="35814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p:nvPr/>
        </p:nvCxnSpPr>
        <p:spPr>
          <a:xfrm rot="10800000">
            <a:off x="7467600" y="42672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02" name="Straight Arrow Connector 101"/>
          <p:cNvCxnSpPr/>
          <p:nvPr/>
        </p:nvCxnSpPr>
        <p:spPr>
          <a:xfrm rot="10800000">
            <a:off x="7086600" y="3581400"/>
            <a:ext cx="3810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sp>
        <p:nvSpPr>
          <p:cNvPr id="109" name="Rounded Rectangle 108"/>
          <p:cNvSpPr/>
          <p:nvPr/>
        </p:nvSpPr>
        <p:spPr>
          <a:xfrm>
            <a:off x="5105400" y="24384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اتاق های مهمان</a:t>
            </a:r>
          </a:p>
        </p:txBody>
      </p:sp>
      <p:sp>
        <p:nvSpPr>
          <p:cNvPr id="110" name="Rounded Rectangle 109"/>
          <p:cNvSpPr/>
          <p:nvPr/>
        </p:nvSpPr>
        <p:spPr>
          <a:xfrm>
            <a:off x="5943600" y="3276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سرویس آسانسورها و پلکان</a:t>
            </a:r>
          </a:p>
        </p:txBody>
      </p:sp>
      <p:sp>
        <p:nvSpPr>
          <p:cNvPr id="111" name="Rounded Rectangle 110"/>
          <p:cNvSpPr/>
          <p:nvPr/>
        </p:nvSpPr>
        <p:spPr>
          <a:xfrm>
            <a:off x="4267200" y="3276600"/>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tx1">
                    <a:lumMod val="95000"/>
                    <a:lumOff val="5000"/>
                  </a:schemeClr>
                </a:solidFill>
                <a:latin typeface="Tahoma" pitchFamily="34" charset="0"/>
                <a:ea typeface="Tahoma" pitchFamily="34" charset="0"/>
                <a:cs typeface="Tahoma" pitchFamily="34" charset="0"/>
              </a:rPr>
              <a:t>آسانسور و پلکان </a:t>
            </a:r>
          </a:p>
        </p:txBody>
      </p:sp>
      <p:cxnSp>
        <p:nvCxnSpPr>
          <p:cNvPr id="116" name="Shape 115"/>
          <p:cNvCxnSpPr>
            <a:endCxn id="109" idx="1"/>
          </p:cNvCxnSpPr>
          <p:nvPr/>
        </p:nvCxnSpPr>
        <p:spPr>
          <a:xfrm rot="5400000" flipH="1" flipV="1">
            <a:off x="4705350" y="2876550"/>
            <a:ext cx="571500" cy="2286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5" name="Shape 124"/>
          <p:cNvCxnSpPr>
            <a:endCxn id="109" idx="3"/>
          </p:cNvCxnSpPr>
          <p:nvPr/>
        </p:nvCxnSpPr>
        <p:spPr>
          <a:xfrm rot="16200000" flipV="1">
            <a:off x="6076950" y="2876550"/>
            <a:ext cx="571500" cy="2286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04800" y="457200"/>
            <a:ext cx="1143000" cy="461665"/>
          </a:xfrm>
          <a:prstGeom prst="rect">
            <a:avLst/>
          </a:prstGeom>
          <a:noFill/>
        </p:spPr>
        <p:txBody>
          <a:bodyPr wrap="square" rtlCol="0">
            <a:spAutoFit/>
          </a:bodyPr>
          <a:lstStyle/>
          <a:p>
            <a:pPr algn="ctr"/>
            <a:r>
              <a:rPr lang="fa-IR" sz="1200" b="1" dirty="0" smtClean="0">
                <a:latin typeface="Tahoma" pitchFamily="34" charset="0"/>
                <a:ea typeface="Tahoma" pitchFamily="34" charset="0"/>
                <a:cs typeface="Tahoma" pitchFamily="34" charset="0"/>
              </a:rPr>
              <a:t>ورودی و دیگر مصارف</a:t>
            </a:r>
            <a:endParaRPr lang="en-US" sz="1200" b="1" dirty="0">
              <a:latin typeface="Tahoma" pitchFamily="34" charset="0"/>
              <a:ea typeface="Tahoma" pitchFamily="34" charset="0"/>
              <a:cs typeface="Tahoma" pitchFamily="34" charset="0"/>
            </a:endParaRPr>
          </a:p>
        </p:txBody>
      </p:sp>
      <p:sp>
        <p:nvSpPr>
          <p:cNvPr id="130" name="TextBox 129"/>
          <p:cNvSpPr txBox="1"/>
          <p:nvPr/>
        </p:nvSpPr>
        <p:spPr>
          <a:xfrm>
            <a:off x="1524000" y="457200"/>
            <a:ext cx="1143000" cy="461665"/>
          </a:xfrm>
          <a:prstGeom prst="rect">
            <a:avLst/>
          </a:prstGeom>
          <a:noFill/>
        </p:spPr>
        <p:txBody>
          <a:bodyPr wrap="square" rtlCol="0">
            <a:spAutoFit/>
          </a:bodyPr>
          <a:lstStyle/>
          <a:p>
            <a:pPr algn="ctr"/>
            <a:r>
              <a:rPr lang="fa-IR" sz="1200" b="1" dirty="0" smtClean="0">
                <a:latin typeface="Tahoma" pitchFamily="34" charset="0"/>
                <a:ea typeface="Tahoma" pitchFamily="34" charset="0"/>
                <a:cs typeface="Tahoma" pitchFamily="34" charset="0"/>
              </a:rPr>
              <a:t>رفت و آمد عمومی</a:t>
            </a:r>
            <a:endParaRPr lang="en-US" sz="1200" b="1" dirty="0">
              <a:latin typeface="Tahoma" pitchFamily="34" charset="0"/>
              <a:ea typeface="Tahoma" pitchFamily="34" charset="0"/>
              <a:cs typeface="Tahoma" pitchFamily="34" charset="0"/>
            </a:endParaRPr>
          </a:p>
        </p:txBody>
      </p:sp>
      <p:sp>
        <p:nvSpPr>
          <p:cNvPr id="131" name="TextBox 130"/>
          <p:cNvSpPr txBox="1"/>
          <p:nvPr/>
        </p:nvSpPr>
        <p:spPr>
          <a:xfrm>
            <a:off x="2743200" y="457200"/>
            <a:ext cx="1295400" cy="461665"/>
          </a:xfrm>
          <a:prstGeom prst="rect">
            <a:avLst/>
          </a:prstGeom>
          <a:noFill/>
        </p:spPr>
        <p:txBody>
          <a:bodyPr wrap="square" rtlCol="0">
            <a:spAutoFit/>
          </a:bodyPr>
          <a:lstStyle/>
          <a:p>
            <a:pPr algn="ctr"/>
            <a:r>
              <a:rPr lang="fa-IR" sz="1200" b="1" dirty="0" smtClean="0">
                <a:latin typeface="Tahoma" pitchFamily="34" charset="0"/>
                <a:ea typeface="Tahoma" pitchFamily="34" charset="0"/>
                <a:cs typeface="Tahoma" pitchFamily="34" charset="0"/>
              </a:rPr>
              <a:t>تفکیک فضاهای لابی</a:t>
            </a:r>
            <a:endParaRPr lang="en-US" sz="1200" b="1" dirty="0">
              <a:latin typeface="Tahoma" pitchFamily="34" charset="0"/>
              <a:ea typeface="Tahoma" pitchFamily="34" charset="0"/>
              <a:cs typeface="Tahoma" pitchFamily="34" charset="0"/>
            </a:endParaRPr>
          </a:p>
        </p:txBody>
      </p:sp>
      <p:sp>
        <p:nvSpPr>
          <p:cNvPr id="132" name="TextBox 131"/>
          <p:cNvSpPr txBox="1"/>
          <p:nvPr/>
        </p:nvSpPr>
        <p:spPr>
          <a:xfrm>
            <a:off x="4114800" y="457200"/>
            <a:ext cx="1219200" cy="461665"/>
          </a:xfrm>
          <a:prstGeom prst="rect">
            <a:avLst/>
          </a:prstGeom>
          <a:noFill/>
        </p:spPr>
        <p:txBody>
          <a:bodyPr wrap="square" rtlCol="0">
            <a:spAutoFit/>
          </a:bodyPr>
          <a:lstStyle/>
          <a:p>
            <a:pPr algn="ctr"/>
            <a:r>
              <a:rPr lang="fa-IR" sz="1200" b="1" dirty="0" smtClean="0">
                <a:latin typeface="Tahoma" pitchFamily="34" charset="0"/>
                <a:ea typeface="Tahoma" pitchFamily="34" charset="0"/>
                <a:cs typeface="Tahoma" pitchFamily="34" charset="0"/>
              </a:rPr>
              <a:t>رفت وآمد مهمان</a:t>
            </a:r>
            <a:endParaRPr lang="en-US" sz="1200" b="1" dirty="0">
              <a:latin typeface="Tahoma" pitchFamily="34" charset="0"/>
              <a:ea typeface="Tahoma" pitchFamily="34" charset="0"/>
              <a:cs typeface="Tahoma" pitchFamily="34" charset="0"/>
            </a:endParaRPr>
          </a:p>
        </p:txBody>
      </p:sp>
      <p:sp>
        <p:nvSpPr>
          <p:cNvPr id="133" name="TextBox 132"/>
          <p:cNvSpPr txBox="1"/>
          <p:nvPr/>
        </p:nvSpPr>
        <p:spPr>
          <a:xfrm>
            <a:off x="5257800" y="533400"/>
            <a:ext cx="838200" cy="276999"/>
          </a:xfrm>
          <a:prstGeom prst="rect">
            <a:avLst/>
          </a:prstGeom>
          <a:noFill/>
        </p:spPr>
        <p:txBody>
          <a:bodyPr wrap="square" rtlCol="0">
            <a:spAutoFit/>
          </a:bodyPr>
          <a:lstStyle/>
          <a:p>
            <a:r>
              <a:rPr lang="fa-IR" sz="1200" b="1" dirty="0" smtClean="0">
                <a:latin typeface="Tahoma" pitchFamily="34" charset="0"/>
                <a:ea typeface="Tahoma" pitchFamily="34" charset="0"/>
                <a:cs typeface="Tahoma" pitchFamily="34" charset="0"/>
              </a:rPr>
              <a:t>اتاق ها</a:t>
            </a:r>
            <a:endParaRPr lang="en-US" sz="1200" b="1" dirty="0">
              <a:latin typeface="Tahoma" pitchFamily="34" charset="0"/>
              <a:ea typeface="Tahoma" pitchFamily="34" charset="0"/>
              <a:cs typeface="Tahoma" pitchFamily="34" charset="0"/>
            </a:endParaRPr>
          </a:p>
        </p:txBody>
      </p:sp>
      <p:sp>
        <p:nvSpPr>
          <p:cNvPr id="136" name="TextBox 135"/>
          <p:cNvSpPr txBox="1"/>
          <p:nvPr/>
        </p:nvSpPr>
        <p:spPr>
          <a:xfrm>
            <a:off x="6172200" y="457200"/>
            <a:ext cx="990600" cy="461665"/>
          </a:xfrm>
          <a:prstGeom prst="rect">
            <a:avLst/>
          </a:prstGeom>
          <a:noFill/>
        </p:spPr>
        <p:txBody>
          <a:bodyPr wrap="square" rtlCol="0">
            <a:spAutoFit/>
          </a:bodyPr>
          <a:lstStyle/>
          <a:p>
            <a:pPr algn="ctr"/>
            <a:r>
              <a:rPr lang="fa-IR" sz="1200" b="1" dirty="0" smtClean="0">
                <a:latin typeface="Tahoma" pitchFamily="34" charset="0"/>
                <a:ea typeface="Tahoma" pitchFamily="34" charset="0"/>
                <a:cs typeface="Tahoma" pitchFamily="34" charset="0"/>
              </a:rPr>
              <a:t>سرویس رفت و آمد</a:t>
            </a:r>
            <a:endParaRPr lang="en-US" sz="1200" b="1" dirty="0">
              <a:latin typeface="Tahoma" pitchFamily="34" charset="0"/>
              <a:ea typeface="Tahoma" pitchFamily="34" charset="0"/>
              <a:cs typeface="Tahoma" pitchFamily="34" charset="0"/>
            </a:endParaRPr>
          </a:p>
        </p:txBody>
      </p:sp>
      <p:sp>
        <p:nvSpPr>
          <p:cNvPr id="137" name="TextBox 136"/>
          <p:cNvSpPr txBox="1"/>
          <p:nvPr/>
        </p:nvSpPr>
        <p:spPr>
          <a:xfrm>
            <a:off x="7543800" y="457200"/>
            <a:ext cx="838199" cy="461665"/>
          </a:xfrm>
          <a:prstGeom prst="rect">
            <a:avLst/>
          </a:prstGeom>
          <a:noFill/>
        </p:spPr>
        <p:txBody>
          <a:bodyPr wrap="square" rtlCol="0">
            <a:spAutoFit/>
          </a:bodyPr>
          <a:lstStyle/>
          <a:p>
            <a:r>
              <a:rPr lang="fa-IR" sz="1200" b="1" dirty="0" smtClean="0">
                <a:latin typeface="Tahoma" pitchFamily="34" charset="0"/>
                <a:ea typeface="Tahoma" pitchFamily="34" charset="0"/>
                <a:cs typeface="Tahoma" pitchFamily="34" charset="0"/>
              </a:rPr>
              <a:t>سرویس نگهداری </a:t>
            </a:r>
            <a:endParaRPr lang="en-US" sz="1200" b="1" dirty="0">
              <a:latin typeface="Tahoma" pitchFamily="34" charset="0"/>
              <a:ea typeface="Tahoma" pitchFamily="34" charset="0"/>
              <a:cs typeface="Tahoma" pitchFamily="34" charset="0"/>
            </a:endParaRPr>
          </a:p>
        </p:txBody>
      </p:sp>
      <p:cxnSp>
        <p:nvCxnSpPr>
          <p:cNvPr id="153" name="Elbow Connector 152"/>
          <p:cNvCxnSpPr>
            <a:endCxn id="4" idx="3"/>
          </p:cNvCxnSpPr>
          <p:nvPr/>
        </p:nvCxnSpPr>
        <p:spPr>
          <a:xfrm rot="16200000" flipV="1">
            <a:off x="1123156" y="2420144"/>
            <a:ext cx="1181894" cy="532606"/>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endCxn id="13" idx="3"/>
          </p:cNvCxnSpPr>
          <p:nvPr/>
        </p:nvCxnSpPr>
        <p:spPr>
          <a:xfrm rot="5400000">
            <a:off x="1085850" y="4171950"/>
            <a:ext cx="1257300" cy="5334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10800000">
            <a:off x="1447800" y="27432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67" name="Straight Arrow Connector 166"/>
          <p:cNvCxnSpPr/>
          <p:nvPr/>
        </p:nvCxnSpPr>
        <p:spPr>
          <a:xfrm rot="10800000">
            <a:off x="1447800" y="44196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69" name="Elbow Connector 168"/>
          <p:cNvCxnSpPr/>
          <p:nvPr/>
        </p:nvCxnSpPr>
        <p:spPr>
          <a:xfrm rot="5400000" flipH="1" flipV="1">
            <a:off x="1733550" y="2152650"/>
            <a:ext cx="1790700" cy="5334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23" idx="1"/>
          </p:cNvCxnSpPr>
          <p:nvPr/>
        </p:nvCxnSpPr>
        <p:spPr>
          <a:xfrm rot="16200000" flipH="1">
            <a:off x="1734344" y="4439444"/>
            <a:ext cx="1789906" cy="532606"/>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2362200" y="41910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77" name="Straight Arrow Connector 176"/>
          <p:cNvCxnSpPr/>
          <p:nvPr/>
        </p:nvCxnSpPr>
        <p:spPr>
          <a:xfrm>
            <a:off x="2362200" y="48768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78" name="Straight Arrow Connector 177"/>
          <p:cNvCxnSpPr/>
          <p:nvPr/>
        </p:nvCxnSpPr>
        <p:spPr>
          <a:xfrm>
            <a:off x="2362200" y="28956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79" name="Straight Arrow Connector 178"/>
          <p:cNvCxnSpPr/>
          <p:nvPr/>
        </p:nvCxnSpPr>
        <p:spPr>
          <a:xfrm>
            <a:off x="2362200" y="2209800"/>
            <a:ext cx="533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rot="5400000">
            <a:off x="535753" y="1321579"/>
            <a:ext cx="642942"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rot="5400000">
            <a:off x="1143770" y="1999446"/>
            <a:ext cx="200026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rot="5400000">
            <a:off x="3571868" y="2071678"/>
            <a:ext cx="2143140"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rot="5400000">
            <a:off x="4964909" y="1607331"/>
            <a:ext cx="1357322"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rot="5400000">
            <a:off x="5715008" y="2071678"/>
            <a:ext cx="200026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68" name="Straight Connector 67"/>
          <p:cNvCxnSpPr/>
          <p:nvPr/>
        </p:nvCxnSpPr>
        <p:spPr>
          <a:xfrm rot="5400000">
            <a:off x="7251719" y="1750207"/>
            <a:ext cx="1499404" cy="794"/>
          </a:xfrm>
          <a:prstGeom prst="line">
            <a:avLst/>
          </a:prstGeom>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rot="5400000">
            <a:off x="3215472" y="1070752"/>
            <a:ext cx="285752" cy="158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500042"/>
            <a:ext cx="8429652" cy="1477328"/>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1.آسانسورها:پیش بینی آسانسور بخصوص در هتل های بیش از 3 طبقه ضروری است.</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انواع آسانسور:</a:t>
            </a:r>
          </a:p>
          <a:p>
            <a:pPr algn="r"/>
            <a:r>
              <a:rPr lang="fa-IR" dirty="0" smtClean="0">
                <a:latin typeface="Tahoma" pitchFamily="34" charset="0"/>
                <a:ea typeface="Tahoma" pitchFamily="34" charset="0"/>
                <a:cs typeface="Tahoma" pitchFamily="34" charset="0"/>
              </a:rPr>
              <a:t>الف)آسانسورهای میهمان یا عمومی</a:t>
            </a:r>
          </a:p>
          <a:p>
            <a:pPr algn="r"/>
            <a:r>
              <a:rPr lang="fa-IR" dirty="0" smtClean="0">
                <a:latin typeface="Tahoma" pitchFamily="34" charset="0"/>
                <a:ea typeface="Tahoma" pitchFamily="34" charset="0"/>
                <a:cs typeface="Tahoma" pitchFamily="34" charset="0"/>
              </a:rPr>
              <a:t>ب)آسانسورهای خدمات</a:t>
            </a:r>
            <a:endParaRPr lang="fa-IR" dirty="0"/>
          </a:p>
        </p:txBody>
      </p:sp>
      <p:pic>
        <p:nvPicPr>
          <p:cNvPr id="3" name="Picture 2" descr="C:\Users\Allah\Desktop\fahime hotel\asansor\elevator.jpg"/>
          <p:cNvPicPr>
            <a:picLocks noChangeAspect="1" noChangeArrowheads="1"/>
          </p:cNvPicPr>
          <p:nvPr/>
        </p:nvPicPr>
        <p:blipFill>
          <a:blip r:embed="rId2" cstate="print"/>
          <a:srcRect/>
          <a:stretch>
            <a:fillRect/>
          </a:stretch>
        </p:blipFill>
        <p:spPr bwMode="auto">
          <a:xfrm>
            <a:off x="714348" y="2285992"/>
            <a:ext cx="3714776" cy="3857652"/>
          </a:xfrm>
          <a:prstGeom prst="rect">
            <a:avLst/>
          </a:prstGeom>
          <a:noFill/>
        </p:spPr>
      </p:pic>
      <p:pic>
        <p:nvPicPr>
          <p:cNvPr id="5" name="Picture 7" descr="G:\mariot marquios\nycmq_phototour24.jpg"/>
          <p:cNvPicPr>
            <a:picLocks noChangeAspect="1" noChangeArrowheads="1"/>
          </p:cNvPicPr>
          <p:nvPr/>
        </p:nvPicPr>
        <p:blipFill>
          <a:blip r:embed="rId3" cstate="print"/>
          <a:srcRect/>
          <a:stretch>
            <a:fillRect/>
          </a:stretch>
        </p:blipFill>
        <p:spPr bwMode="auto">
          <a:xfrm>
            <a:off x="5572132" y="2071678"/>
            <a:ext cx="2973910" cy="4143404"/>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428605"/>
            <a:ext cx="8215338" cy="642941"/>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2.بخش پذیرش:محل آن باید طوری باشد که به محض ورود میهمان دیده شود و جهت هدایت مسافران دید مستقیم به آسانسورهای میهمان دارا باشد.</a:t>
            </a:r>
            <a:endParaRPr lang="fa-IR" dirty="0"/>
          </a:p>
        </p:txBody>
      </p:sp>
      <p:pic>
        <p:nvPicPr>
          <p:cNvPr id="3" name="Picture 7" descr="G:\Hotel_Grand_Central-Lobby.jpg"/>
          <p:cNvPicPr>
            <a:picLocks noChangeAspect="1" noChangeArrowheads="1"/>
          </p:cNvPicPr>
          <p:nvPr/>
        </p:nvPicPr>
        <p:blipFill>
          <a:blip r:embed="rId2" cstate="print"/>
          <a:srcRect/>
          <a:stretch>
            <a:fillRect/>
          </a:stretch>
        </p:blipFill>
        <p:spPr bwMode="auto">
          <a:xfrm>
            <a:off x="357158" y="1214422"/>
            <a:ext cx="4048153" cy="3036115"/>
          </a:xfrm>
          <a:prstGeom prst="rect">
            <a:avLst/>
          </a:prstGeom>
          <a:noFill/>
        </p:spPr>
      </p:pic>
      <p:pic>
        <p:nvPicPr>
          <p:cNvPr id="4" name="Picture 8" descr="G:\westin_new_york_reception_18oct02.jpg"/>
          <p:cNvPicPr>
            <a:picLocks noChangeAspect="1" noChangeArrowheads="1"/>
          </p:cNvPicPr>
          <p:nvPr/>
        </p:nvPicPr>
        <p:blipFill>
          <a:blip r:embed="rId3" cstate="print"/>
          <a:srcRect/>
          <a:stretch>
            <a:fillRect/>
          </a:stretch>
        </p:blipFill>
        <p:spPr bwMode="auto">
          <a:xfrm>
            <a:off x="5072066" y="1214422"/>
            <a:ext cx="3643338" cy="3082824"/>
          </a:xfrm>
          <a:prstGeom prst="rect">
            <a:avLst/>
          </a:prstGeom>
          <a:noFill/>
        </p:spPr>
      </p:pic>
      <p:pic>
        <p:nvPicPr>
          <p:cNvPr id="5" name="Picture 6" descr="G:\mariot marquios\Marriott_Marquis_New_York_44710_4_08092006_1608145781_500.jpg"/>
          <p:cNvPicPr>
            <a:picLocks noChangeAspect="1" noChangeArrowheads="1"/>
          </p:cNvPicPr>
          <p:nvPr/>
        </p:nvPicPr>
        <p:blipFill>
          <a:blip r:embed="rId4" cstate="print"/>
          <a:srcRect/>
          <a:stretch>
            <a:fillRect/>
          </a:stretch>
        </p:blipFill>
        <p:spPr bwMode="auto">
          <a:xfrm>
            <a:off x="357158" y="4578812"/>
            <a:ext cx="1928826" cy="2112523"/>
          </a:xfrm>
          <a:prstGeom prst="rect">
            <a:avLst/>
          </a:prstGeom>
          <a:noFill/>
        </p:spPr>
      </p:pic>
      <p:pic>
        <p:nvPicPr>
          <p:cNvPr id="6" name="Picture 2" descr="C:\Users\Allah\Desktop\fahime hotel\هتل پارس ائل‌گلی تبریز\tabriz1-8.jpg"/>
          <p:cNvPicPr>
            <a:picLocks noChangeAspect="1" noChangeArrowheads="1"/>
          </p:cNvPicPr>
          <p:nvPr/>
        </p:nvPicPr>
        <p:blipFill>
          <a:blip r:embed="rId5" cstate="print"/>
          <a:srcRect/>
          <a:stretch>
            <a:fillRect/>
          </a:stretch>
        </p:blipFill>
        <p:spPr bwMode="auto">
          <a:xfrm>
            <a:off x="2571736" y="4572008"/>
            <a:ext cx="3294553" cy="2071702"/>
          </a:xfrm>
          <a:prstGeom prst="rect">
            <a:avLst/>
          </a:prstGeom>
          <a:noFill/>
        </p:spPr>
      </p:pic>
      <p:pic>
        <p:nvPicPr>
          <p:cNvPr id="7" name="Picture 6" descr="C:\Users\Allah\Desktop\fahime hotel\paziresh\هتل پلاستیکی نیویورک.jpg"/>
          <p:cNvPicPr>
            <a:picLocks noChangeAspect="1" noChangeArrowheads="1"/>
          </p:cNvPicPr>
          <p:nvPr/>
        </p:nvPicPr>
        <p:blipFill>
          <a:blip r:embed="rId6" cstate="print"/>
          <a:srcRect/>
          <a:stretch>
            <a:fillRect/>
          </a:stretch>
        </p:blipFill>
        <p:spPr bwMode="auto">
          <a:xfrm>
            <a:off x="6143636" y="4572008"/>
            <a:ext cx="2607227" cy="2000264"/>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24" y="428604"/>
            <a:ext cx="7929586" cy="646331"/>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3.فضای انتظار:در نظر گرفتن فضای کافی مقابل میز پذیرش برای میهمانانی که </a:t>
            </a:r>
            <a:endParaRPr lang="en-US"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مقابل میز ایستاده اند،الزامی است</a:t>
            </a:r>
            <a:endParaRPr lang="fa-IR" dirty="0"/>
          </a:p>
        </p:txBody>
      </p:sp>
      <p:pic>
        <p:nvPicPr>
          <p:cNvPr id="10242" name="Picture 2" descr="G:\Hotel\hotel-lobby.jpg"/>
          <p:cNvPicPr>
            <a:picLocks noChangeAspect="1" noChangeArrowheads="1"/>
          </p:cNvPicPr>
          <p:nvPr/>
        </p:nvPicPr>
        <p:blipFill>
          <a:blip r:embed="rId2" cstate="print"/>
          <a:srcRect/>
          <a:stretch>
            <a:fillRect/>
          </a:stretch>
        </p:blipFill>
        <p:spPr bwMode="auto">
          <a:xfrm>
            <a:off x="142844" y="2857496"/>
            <a:ext cx="3714744" cy="3037121"/>
          </a:xfrm>
          <a:prstGeom prst="rect">
            <a:avLst/>
          </a:prstGeom>
          <a:noFill/>
        </p:spPr>
      </p:pic>
      <p:pic>
        <p:nvPicPr>
          <p:cNvPr id="10244" name="Picture 4" descr="J:\1.jpg"/>
          <p:cNvPicPr>
            <a:picLocks noChangeAspect="1" noChangeArrowheads="1"/>
          </p:cNvPicPr>
          <p:nvPr/>
        </p:nvPicPr>
        <p:blipFill>
          <a:blip r:embed="rId3" cstate="print"/>
          <a:srcRect/>
          <a:stretch>
            <a:fillRect/>
          </a:stretch>
        </p:blipFill>
        <p:spPr bwMode="auto">
          <a:xfrm>
            <a:off x="4143372" y="2928934"/>
            <a:ext cx="4786346" cy="2916680"/>
          </a:xfrm>
          <a:prstGeom prst="rect">
            <a:avLst/>
          </a:prstGeom>
          <a:noFill/>
        </p:spPr>
      </p:pic>
      <p:sp>
        <p:nvSpPr>
          <p:cNvPr id="6" name="Rectangle 5"/>
          <p:cNvSpPr/>
          <p:nvPr/>
        </p:nvSpPr>
        <p:spPr>
          <a:xfrm>
            <a:off x="1571604" y="1214422"/>
            <a:ext cx="7143768" cy="1200329"/>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4.فضای سیرکولاسیون:دسترسی به میز پذیرش،آسانسورها،رستوران ها و...باید کاملا واضح باشد.دسترسی به آسانسورهای میهمان،رستوران ها و فضاهای انتظار آنان،اتاق های ملاقات و پذیرایی،پارکینگ،گاراژ و... باید مستقیم باشد</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357167"/>
            <a:ext cx="7929602" cy="2585323"/>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5.کادر اداری:شامل بخش های مختلف:مدیریت داخلی، بایگانی،حسابداری،دفاتر،انبارها،دبیرخانه،مدیریت اعتباری،دفاتر بازرگانی فروش و.... </a:t>
            </a:r>
            <a:endParaRPr lang="en-US"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توسط یک مدیر اداره می شود که کنترل کننده یک تیم فعال بخش لابی است.</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6.ایستگاه پادوها:محل آن نزدیک میز پذیرش،ورودی اصلی و آسانسورها است.</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7.فضای نشیمن:محل آن نزدیک به بخش پذیرش،ورودی و کافی شاپ لابی است و برای انتظار،ملاقات واستراحت میهمانان در نظر </a:t>
            </a:r>
            <a:endParaRPr lang="en-US"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گرفته می شود.</a:t>
            </a:r>
          </a:p>
        </p:txBody>
      </p:sp>
      <p:pic>
        <p:nvPicPr>
          <p:cNvPr id="9218" name="Picture 2" descr="C:\Users\Allah\Desktop\fahime hotel\Hotel Mercure Budapest Korona - Mercure Korona\hotel_mercure_budapest_korona_hall.jpg"/>
          <p:cNvPicPr>
            <a:picLocks noChangeAspect="1" noChangeArrowheads="1"/>
          </p:cNvPicPr>
          <p:nvPr/>
        </p:nvPicPr>
        <p:blipFill>
          <a:blip r:embed="rId2" cstate="print"/>
          <a:srcRect/>
          <a:stretch>
            <a:fillRect/>
          </a:stretch>
        </p:blipFill>
        <p:spPr bwMode="auto">
          <a:xfrm>
            <a:off x="357158" y="3214686"/>
            <a:ext cx="3929090" cy="3221854"/>
          </a:xfrm>
          <a:prstGeom prst="rect">
            <a:avLst/>
          </a:prstGeom>
          <a:noFill/>
        </p:spPr>
      </p:pic>
      <p:pic>
        <p:nvPicPr>
          <p:cNvPr id="5" name="Picture 3" descr="C:\Users\Allah\Desktop\fahime hotel\Hotel Mercure Budapest Korona - Mercure Korona\hotel_mercure_budapest_korona_hall2.jpg"/>
          <p:cNvPicPr>
            <a:picLocks noChangeAspect="1" noChangeArrowheads="1"/>
          </p:cNvPicPr>
          <p:nvPr/>
        </p:nvPicPr>
        <p:blipFill>
          <a:blip r:embed="rId3" cstate="print"/>
          <a:srcRect/>
          <a:stretch>
            <a:fillRect/>
          </a:stretch>
        </p:blipFill>
        <p:spPr bwMode="auto">
          <a:xfrm>
            <a:off x="4643438" y="3214686"/>
            <a:ext cx="4143404" cy="3243848"/>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1800" dirty="0" smtClean="0">
                <a:latin typeface="Tahoma" pitchFamily="34" charset="0"/>
                <a:ea typeface="Tahoma" pitchFamily="34" charset="0"/>
                <a:cs typeface="Tahoma" pitchFamily="34" charset="0"/>
              </a:rPr>
              <a:t>8.بخش تجاری:معمولا بسیار کوچک یا به صورت کیوسک هایی برای زیاد کردن اندازه ظاهری لابی و هم عملکردی دیگر برای لابی است.این مغازه ها عبارتند از:شیرینی فروشی،داروخانه،آژانس مسافرتی،آرایشگاه،گل فروشی و...</a:t>
            </a:r>
            <a:endParaRPr lang="en-US" sz="18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0" y="1600201"/>
            <a:ext cx="8686800" cy="1185857"/>
          </a:xfrm>
        </p:spPr>
        <p:txBody>
          <a:bodyPr>
            <a:normAutofit/>
          </a:bodyPr>
          <a:lstStyle/>
          <a:p>
            <a:pPr marL="0" indent="0" algn="r">
              <a:buNone/>
            </a:pPr>
            <a:r>
              <a:rPr lang="fa-IR" sz="1800" dirty="0" smtClean="0">
                <a:latin typeface="Tahoma" pitchFamily="34" charset="0"/>
                <a:ea typeface="Tahoma" pitchFamily="34" charset="0"/>
                <a:cs typeface="Tahoma" pitchFamily="34" charset="0"/>
              </a:rPr>
              <a:t>9.سایر عملکردها:عملکردهای فرعی مانند:نمازخانه،تلفن های عمومی،اعلانات،سرویس های بهداشتی و رختکن</a:t>
            </a:r>
          </a:p>
          <a:p>
            <a:pPr marL="0" indent="0" algn="r">
              <a:buNone/>
            </a:pPr>
            <a:endParaRPr lang="fa-IR" sz="1800" dirty="0" smtClean="0">
              <a:latin typeface="Tahoma" pitchFamily="34" charset="0"/>
              <a:ea typeface="Tahoma" pitchFamily="34" charset="0"/>
              <a:cs typeface="Tahoma" pitchFamily="34" charset="0"/>
            </a:endParaRPr>
          </a:p>
        </p:txBody>
      </p:sp>
      <p:pic>
        <p:nvPicPr>
          <p:cNvPr id="12290" name="Picture 2" descr="J:\breakfast-buffet.jpg"/>
          <p:cNvPicPr>
            <a:picLocks noChangeAspect="1" noChangeArrowheads="1"/>
          </p:cNvPicPr>
          <p:nvPr/>
        </p:nvPicPr>
        <p:blipFill>
          <a:blip r:embed="rId2" cstate="print"/>
          <a:srcRect/>
          <a:stretch>
            <a:fillRect/>
          </a:stretch>
        </p:blipFill>
        <p:spPr bwMode="auto">
          <a:xfrm>
            <a:off x="285720" y="2857496"/>
            <a:ext cx="4143404" cy="3103786"/>
          </a:xfrm>
          <a:prstGeom prst="rect">
            <a:avLst/>
          </a:prstGeom>
          <a:noFill/>
        </p:spPr>
      </p:pic>
      <p:pic>
        <p:nvPicPr>
          <p:cNvPr id="12291" name="Picture 3" descr="C:\Users\Allah\Desktop\fahime hotel\3rvis\Hotel Mercure Budapest City Center in Budapest.jpg"/>
          <p:cNvPicPr>
            <a:picLocks noChangeAspect="1" noChangeArrowheads="1"/>
          </p:cNvPicPr>
          <p:nvPr/>
        </p:nvPicPr>
        <p:blipFill>
          <a:blip r:embed="rId3" cstate="print"/>
          <a:srcRect/>
          <a:stretch>
            <a:fillRect/>
          </a:stretch>
        </p:blipFill>
        <p:spPr bwMode="auto">
          <a:xfrm>
            <a:off x="4643438" y="2857496"/>
            <a:ext cx="4383680" cy="3112819"/>
          </a:xfrm>
          <a:prstGeom prst="rect">
            <a:avLst/>
          </a:prstGeom>
          <a:noFill/>
        </p:spPr>
      </p:pic>
    </p:spTree>
    <p:extLst>
      <p:ext uri="{BB962C8B-B14F-4D97-AF65-F5344CB8AC3E}">
        <p14:creationId xmlns:p14="http://schemas.microsoft.com/office/powerpoint/2007/7/12/main" val="3831225334"/>
      </p:ext>
    </p:extLst>
  </p:cSld>
  <p:clrMapOvr>
    <a:masterClrMapping/>
  </p:clrMapOvr>
  <p:timing>
    <p:tnLst>
      <p:par>
        <p:cTn xmlns:p14="http://schemas.microsoft.com/office/powerpoint/2007/7/12/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33528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هتل</a:t>
            </a:r>
          </a:p>
        </p:txBody>
      </p:sp>
      <p:sp>
        <p:nvSpPr>
          <p:cNvPr id="6" name="Rounded Rectangle 5"/>
          <p:cNvSpPr/>
          <p:nvPr/>
        </p:nvSpPr>
        <p:spPr>
          <a:xfrm>
            <a:off x="4495800" y="4419600"/>
            <a:ext cx="1576398"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خدماتی</a:t>
            </a:r>
          </a:p>
        </p:txBody>
      </p:sp>
      <p:sp>
        <p:nvSpPr>
          <p:cNvPr id="7" name="Rounded Rectangle 6"/>
          <p:cNvSpPr/>
          <p:nvPr/>
        </p:nvSpPr>
        <p:spPr>
          <a:xfrm>
            <a:off x="4495800" y="3352800"/>
            <a:ext cx="1576398"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خصوصی</a:t>
            </a:r>
          </a:p>
        </p:txBody>
      </p:sp>
      <p:sp>
        <p:nvSpPr>
          <p:cNvPr id="8" name="Rounded Rectangle 7"/>
          <p:cNvSpPr/>
          <p:nvPr/>
        </p:nvSpPr>
        <p:spPr>
          <a:xfrm>
            <a:off x="4500562" y="2428868"/>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عمومی</a:t>
            </a:r>
          </a:p>
        </p:txBody>
      </p:sp>
      <p:cxnSp>
        <p:nvCxnSpPr>
          <p:cNvPr id="14" name="Elbow Connector 13"/>
          <p:cNvCxnSpPr>
            <a:stCxn id="8" idx="1"/>
            <a:endCxn id="6" idx="1"/>
          </p:cNvCxnSpPr>
          <p:nvPr/>
        </p:nvCxnSpPr>
        <p:spPr>
          <a:xfrm rot="10800000" flipV="1">
            <a:off x="4495800" y="2695568"/>
            <a:ext cx="4762" cy="1990732"/>
          </a:xfrm>
          <a:prstGeom prst="bentConnector3">
            <a:avLst>
              <a:gd name="adj1" fmla="val 9252964"/>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3"/>
          </p:cNvCxnSpPr>
          <p:nvPr/>
        </p:nvCxnSpPr>
        <p:spPr>
          <a:xfrm>
            <a:off x="3429000" y="3619500"/>
            <a:ext cx="1066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43174" y="714356"/>
            <a:ext cx="6000792" cy="646331"/>
          </a:xfrm>
          <a:prstGeom prst="rect">
            <a:avLst/>
          </a:prstGeom>
          <a:noFill/>
        </p:spPr>
        <p:txBody>
          <a:bodyPr wrap="square" rtlCol="1">
            <a:spAutoFit/>
          </a:bodyPr>
          <a:lstStyle/>
          <a:p>
            <a:pPr algn="r"/>
            <a:r>
              <a:rPr lang="fa-IR" sz="3600" b="1" dirty="0" smtClean="0">
                <a:latin typeface="Tahoma" pitchFamily="34" charset="0"/>
                <a:ea typeface="Tahoma" pitchFamily="34" charset="0"/>
                <a:cs typeface="Tahoma" pitchFamily="34" charset="0"/>
              </a:rPr>
              <a:t>دسته بندی کلی</a:t>
            </a:r>
            <a:endParaRPr lang="fa-IR"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07/7/12/main" val="897148306"/>
      </p:ext>
    </p:extLst>
  </p:cSld>
  <p:clrMapOvr>
    <a:masterClrMapping/>
  </p:clrMapOvr>
  <p:timing>
    <p:tnLst>
      <p:par>
        <p:cTn xmlns:p14="http://schemas.microsoft.com/office/powerpoint/2007/7/12/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2"/>
            <a:ext cx="8229600" cy="1143000"/>
          </a:xfrm>
        </p:spPr>
        <p:txBody>
          <a:bodyPr>
            <a:normAutofit/>
          </a:bodyPr>
          <a:lstStyle/>
          <a:p>
            <a:pPr algn="r"/>
            <a:r>
              <a:rPr lang="fa-IR" sz="2800" b="1" dirty="0" smtClean="0">
                <a:latin typeface="Tahoma" pitchFamily="34" charset="0"/>
                <a:ea typeface="Tahoma" pitchFamily="34" charset="0"/>
                <a:cs typeface="Tahoma" pitchFamily="34" charset="0"/>
              </a:rPr>
              <a:t>فضاهای عرضه غذا و نوشیدنی</a:t>
            </a:r>
            <a:endParaRPr lang="en-US" sz="28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00034" y="928670"/>
            <a:ext cx="8229600" cy="2133600"/>
          </a:xfrm>
        </p:spPr>
        <p:txBody>
          <a:bodyPr>
            <a:normAutofit fontScale="92500" lnSpcReduction="20000"/>
          </a:bodyPr>
          <a:lstStyle/>
          <a:p>
            <a:pPr marL="0" indent="0" algn="r">
              <a:buNone/>
            </a:pPr>
            <a:endParaRPr lang="en-US" sz="1800" dirty="0" smtClean="0">
              <a:latin typeface="Tahoma" pitchFamily="34" charset="0"/>
              <a:ea typeface="Tahoma" pitchFamily="34" charset="0"/>
              <a:cs typeface="Tahoma" pitchFamily="34" charset="0"/>
            </a:endParaRPr>
          </a:p>
          <a:p>
            <a:pPr marL="0" indent="0" algn="r">
              <a:buNone/>
            </a:pPr>
            <a:r>
              <a:rPr lang="en-US" sz="1800" dirty="0" smtClean="0">
                <a:latin typeface="Tahoma" pitchFamily="34" charset="0"/>
                <a:ea typeface="Tahoma" pitchFamily="34" charset="0"/>
                <a:cs typeface="Tahoma" pitchFamily="34" charset="0"/>
              </a:rPr>
              <a:t>1</a:t>
            </a:r>
            <a:r>
              <a:rPr lang="fa-IR" sz="1800" dirty="0" smtClean="0">
                <a:latin typeface="Tahoma" pitchFamily="34" charset="0"/>
                <a:ea typeface="Tahoma" pitchFamily="34" charset="0"/>
                <a:cs typeface="Tahoma" pitchFamily="34" charset="0"/>
              </a:rPr>
              <a:t>.رستوران ها:تعداد رستوران ها و ظرفیت آنها به اندازه،نوع و محل هتل بستگی دارد.</a:t>
            </a:r>
          </a:p>
          <a:p>
            <a:pPr marL="0" indent="0" algn="r">
              <a:buNone/>
            </a:pPr>
            <a:r>
              <a:rPr lang="fa-IR" sz="1800" dirty="0" smtClean="0">
                <a:latin typeface="Tahoma" pitchFamily="34" charset="0"/>
                <a:ea typeface="Tahoma" pitchFamily="34" charset="0"/>
                <a:cs typeface="Tahoma" pitchFamily="34" charset="0"/>
              </a:rPr>
              <a:t>در هتل های مجامع که صبحانه بیشترین تقاضا را دارد،چایخانه ها بزرگتر و خدمات سرویس اتاق ها باید فعال باشند.</a:t>
            </a:r>
          </a:p>
          <a:p>
            <a:pPr marL="0" indent="0" algn="r">
              <a:buNone/>
            </a:pPr>
            <a:r>
              <a:rPr lang="fa-IR" sz="1800" dirty="0" smtClean="0">
                <a:latin typeface="Tahoma" pitchFamily="34" charset="0"/>
                <a:ea typeface="Tahoma" pitchFamily="34" charset="0"/>
                <a:cs typeface="Tahoma" pitchFamily="34" charset="0"/>
              </a:rPr>
              <a:t>در هتل های تفریحی که غذا سرو می گردد،بالکن جهت صبحانه و رستوران هایی کوچک در کنار استخر نیاز است.</a:t>
            </a:r>
          </a:p>
          <a:p>
            <a:pPr marL="0" indent="0" algn="r">
              <a:buNone/>
            </a:pPr>
            <a:r>
              <a:rPr lang="fa-IR" sz="1800" dirty="0" smtClean="0">
                <a:latin typeface="Tahoma" pitchFamily="34" charset="0"/>
                <a:ea typeface="Tahoma" pitchFamily="34" charset="0"/>
                <a:cs typeface="Tahoma" pitchFamily="34" charset="0"/>
              </a:rPr>
              <a:t>در هتل های سوییت که اقامت بیش از چند هفته است،سرو صبحانه و شام در خود اتاق ها انجام می گیرد و خدمات غذایی کمتری نیاز دارند.</a:t>
            </a:r>
          </a:p>
        </p:txBody>
      </p:sp>
      <p:pic>
        <p:nvPicPr>
          <p:cNvPr id="8" name="Picture 3" descr="C:\Users\Allah\Desktop\fahime hotel\resturan\FiftyFive2.jpg"/>
          <p:cNvPicPr>
            <a:picLocks noChangeAspect="1" noChangeArrowheads="1"/>
          </p:cNvPicPr>
          <p:nvPr/>
        </p:nvPicPr>
        <p:blipFill>
          <a:blip r:embed="rId2" cstate="print"/>
          <a:srcRect/>
          <a:stretch>
            <a:fillRect/>
          </a:stretch>
        </p:blipFill>
        <p:spPr bwMode="auto">
          <a:xfrm>
            <a:off x="357158" y="3500438"/>
            <a:ext cx="4071966" cy="2795440"/>
          </a:xfrm>
          <a:prstGeom prst="rect">
            <a:avLst/>
          </a:prstGeom>
          <a:noFill/>
        </p:spPr>
      </p:pic>
      <p:pic>
        <p:nvPicPr>
          <p:cNvPr id="9" name="Picture 2" descr="C:\Users\Allah\Desktop\fahime hotel\resturan\extreme-design-04-g.jpg"/>
          <p:cNvPicPr>
            <a:picLocks noChangeAspect="1" noChangeArrowheads="1"/>
          </p:cNvPicPr>
          <p:nvPr/>
        </p:nvPicPr>
        <p:blipFill>
          <a:blip r:embed="rId3" cstate="print"/>
          <a:srcRect/>
          <a:stretch>
            <a:fillRect/>
          </a:stretch>
        </p:blipFill>
        <p:spPr bwMode="auto">
          <a:xfrm>
            <a:off x="4714876" y="3500438"/>
            <a:ext cx="4145955" cy="2802891"/>
          </a:xfrm>
          <a:prstGeom prst="rect">
            <a:avLst/>
          </a:prstGeom>
          <a:noFill/>
        </p:spPr>
      </p:pic>
    </p:spTree>
    <p:extLst>
      <p:ext uri="{BB962C8B-B14F-4D97-AF65-F5344CB8AC3E}">
        <p14:creationId xmlns:p14="http://schemas.microsoft.com/office/powerpoint/2007/7/12/main" val="3816443881"/>
      </p:ext>
    </p:extLst>
  </p:cSld>
  <p:clrMapOvr>
    <a:masterClrMapping/>
  </p:clrMapOvr>
  <p:timing>
    <p:tnLst>
      <p:par>
        <p:cTn xmlns:p14="http://schemas.microsoft.com/office/powerpoint/2007/7/12/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7422" y="285728"/>
            <a:ext cx="6500842" cy="646331"/>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2.فضاهای نشیمن(سالن) و چایخانه لابی:دارای تنوع زیاد</a:t>
            </a:r>
          </a:p>
          <a:p>
            <a:pPr algn="r"/>
            <a:r>
              <a:rPr lang="fa-IR" dirty="0" smtClean="0">
                <a:latin typeface="Tahoma" pitchFamily="34" charset="0"/>
                <a:ea typeface="Tahoma" pitchFamily="34" charset="0"/>
                <a:cs typeface="Tahoma" pitchFamily="34" charset="0"/>
              </a:rPr>
              <a:t>در هتل های مرکز شهر                  بسیار ساکت</a:t>
            </a:r>
            <a:endParaRPr lang="en-US" dirty="0">
              <a:latin typeface="Tahoma" pitchFamily="34" charset="0"/>
              <a:ea typeface="Tahoma" pitchFamily="34" charset="0"/>
              <a:cs typeface="Tahoma" pitchFamily="34" charset="0"/>
            </a:endParaRPr>
          </a:p>
        </p:txBody>
      </p:sp>
      <p:cxnSp>
        <p:nvCxnSpPr>
          <p:cNvPr id="5" name="Straight Arrow Connector 4"/>
          <p:cNvCxnSpPr/>
          <p:nvPr/>
        </p:nvCxnSpPr>
        <p:spPr>
          <a:xfrm rot="10800000">
            <a:off x="5500694" y="857232"/>
            <a:ext cx="914400" cy="1588"/>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00034" y="1000108"/>
            <a:ext cx="8281990" cy="1477328"/>
          </a:xfrm>
          <a:prstGeom prst="rect">
            <a:avLst/>
          </a:prstGeom>
          <a:noFill/>
        </p:spPr>
        <p:txBody>
          <a:bodyPr wrap="square" rtlCol="0">
            <a:spAutoFit/>
          </a:bodyPr>
          <a:lstStyle/>
          <a:p>
            <a:pPr algn="r"/>
            <a:r>
              <a:rPr lang="fa-IR" dirty="0" smtClean="0">
                <a:latin typeface="Tahoma" pitchFamily="34" charset="0"/>
                <a:ea typeface="Tahoma" pitchFamily="34" charset="0"/>
                <a:cs typeface="Tahoma" pitchFamily="34" charset="0"/>
              </a:rPr>
              <a:t>در هتل های مجامع یا مجموعه های تفریحی                   پر جنب و جوش و کانون </a:t>
            </a:r>
            <a:endParaRPr lang="en-US"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فعالیت های شبانه</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چایخانه لابی به عنوان فضای غذایی و نشیمن کاربری دارد و توسط گیاهان،آب نما یا اختلاف سطح از لابی جدا می شود.</a:t>
            </a:r>
            <a:endParaRPr lang="en-US" dirty="0">
              <a:latin typeface="Tahoma" pitchFamily="34" charset="0"/>
              <a:ea typeface="Tahoma" pitchFamily="34" charset="0"/>
              <a:cs typeface="Tahoma" pitchFamily="34" charset="0"/>
            </a:endParaRPr>
          </a:p>
        </p:txBody>
      </p:sp>
      <p:cxnSp>
        <p:nvCxnSpPr>
          <p:cNvPr id="7" name="Straight Arrow Connector 6"/>
          <p:cNvCxnSpPr/>
          <p:nvPr/>
        </p:nvCxnSpPr>
        <p:spPr>
          <a:xfrm rot="10800000">
            <a:off x="3357554" y="1285860"/>
            <a:ext cx="914400" cy="1588"/>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descr="G:\Hotel\mariot marquios\Marriott_Marquis_New_York_44710_4_08092006_1708210937_500.jpg"/>
          <p:cNvPicPr>
            <a:picLocks noChangeAspect="1" noChangeArrowheads="1"/>
          </p:cNvPicPr>
          <p:nvPr/>
        </p:nvPicPr>
        <p:blipFill>
          <a:blip r:embed="rId2" cstate="print"/>
          <a:srcRect/>
          <a:stretch>
            <a:fillRect/>
          </a:stretch>
        </p:blipFill>
        <p:spPr bwMode="auto">
          <a:xfrm>
            <a:off x="357157" y="2643182"/>
            <a:ext cx="4953511" cy="3705226"/>
          </a:xfrm>
          <a:prstGeom prst="rect">
            <a:avLst/>
          </a:prstGeom>
          <a:noFill/>
        </p:spPr>
      </p:pic>
      <p:pic>
        <p:nvPicPr>
          <p:cNvPr id="13315" name="Picture 3" descr="G:\Hotel\mariot marquios\Marriott_Marquis_New_York_44710_1_08092006_1608135937_500.jpg"/>
          <p:cNvPicPr>
            <a:picLocks noChangeAspect="1" noChangeArrowheads="1"/>
          </p:cNvPicPr>
          <p:nvPr/>
        </p:nvPicPr>
        <p:blipFill>
          <a:blip r:embed="rId3" cstate="print"/>
          <a:srcRect/>
          <a:stretch>
            <a:fillRect/>
          </a:stretch>
        </p:blipFill>
        <p:spPr bwMode="auto">
          <a:xfrm>
            <a:off x="5730416" y="2643182"/>
            <a:ext cx="2857520" cy="3643338"/>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00042"/>
            <a:ext cx="8515352" cy="1500198"/>
          </a:xfrm>
        </p:spPr>
        <p:txBody>
          <a:bodyPr>
            <a:noAutofit/>
          </a:bodyPr>
          <a:lstStyle/>
          <a:p>
            <a:pPr algn="r"/>
            <a:r>
              <a:rPr lang="fa-IR" sz="2800" b="1" dirty="0" smtClean="0">
                <a:latin typeface="Tahoma" pitchFamily="34" charset="0"/>
                <a:ea typeface="Tahoma" pitchFamily="34" charset="0"/>
                <a:cs typeface="Tahoma" pitchFamily="34" charset="0"/>
              </a:rPr>
              <a:t>فضاهای عملکردی(فضای مراسم)</a:t>
            </a:r>
            <a:r>
              <a:rPr lang="fa-IR" sz="1800" dirty="0" smtClean="0">
                <a:latin typeface="Tahoma" pitchFamily="34" charset="0"/>
                <a:ea typeface="Tahoma" pitchFamily="34" charset="0"/>
                <a:cs typeface="Tahoma" pitchFamily="34" charset="0"/>
              </a:rPr>
              <a:t/>
            </a:r>
            <a:br>
              <a:rPr lang="fa-IR" sz="1800" dirty="0" smtClean="0">
                <a:latin typeface="Tahoma" pitchFamily="34" charset="0"/>
                <a:ea typeface="Tahoma" pitchFamily="34" charset="0"/>
                <a:cs typeface="Tahoma" pitchFamily="34" charset="0"/>
              </a:rPr>
            </a:br>
            <a:r>
              <a:rPr lang="en-US" sz="1800" dirty="0" smtClean="0">
                <a:latin typeface="Tahoma" pitchFamily="34" charset="0"/>
                <a:ea typeface="Tahoma" pitchFamily="34" charset="0"/>
                <a:cs typeface="Tahoma" pitchFamily="34" charset="0"/>
              </a:rPr>
              <a:t/>
            </a:r>
            <a:br>
              <a:rPr lang="en-US" sz="1800" dirty="0" smtClean="0">
                <a:latin typeface="Tahoma" pitchFamily="34" charset="0"/>
                <a:ea typeface="Tahoma" pitchFamily="34" charset="0"/>
                <a:cs typeface="Tahoma" pitchFamily="34" charset="0"/>
              </a:rPr>
            </a:br>
            <a:r>
              <a:rPr lang="fa-IR" sz="1800" dirty="0" smtClean="0">
                <a:latin typeface="Tahoma" pitchFamily="34" charset="0"/>
                <a:ea typeface="Tahoma" pitchFamily="34" charset="0"/>
                <a:cs typeface="Tahoma" pitchFamily="34" charset="0"/>
              </a:rPr>
              <a:t>در هتل های بزرگ که مسیولیت پذیرایی از میهمانان شرکت ها را دارند،فضاهایی جهت تشکیل جلسات،نمایشگاه فرش،مدیریت و... اختصاص داده میشود.</a:t>
            </a:r>
            <a:br>
              <a:rPr lang="fa-IR" sz="1800" dirty="0" smtClean="0">
                <a:latin typeface="Tahoma" pitchFamily="34" charset="0"/>
                <a:ea typeface="Tahoma" pitchFamily="34" charset="0"/>
                <a:cs typeface="Tahoma" pitchFamily="34" charset="0"/>
              </a:rPr>
            </a:br>
            <a:r>
              <a:rPr lang="fa-IR" sz="1800" dirty="0" smtClean="0">
                <a:latin typeface="Tahoma" pitchFamily="34" charset="0"/>
                <a:ea typeface="Tahoma" pitchFamily="34" charset="0"/>
                <a:cs typeface="Tahoma" pitchFamily="34" charset="0"/>
              </a:rPr>
              <a:t>مزایا:امکاناتی برای جلسات عمومی مانند امکانات غذایی جهت ملاقات کنندگان تجاری، درآمد حاصل از عملکردهای عمومی و جشن ها،اجاره اتاق ها برای نمایشگاه ها یا جشن و...</a:t>
            </a:r>
            <a:endParaRPr lang="en-US" sz="1800" dirty="0">
              <a:latin typeface="Tahoma" pitchFamily="34" charset="0"/>
              <a:ea typeface="Tahoma" pitchFamily="34" charset="0"/>
              <a:cs typeface="Tahoma" pitchFamily="34" charset="0"/>
            </a:endParaRPr>
          </a:p>
        </p:txBody>
      </p:sp>
      <p:pic>
        <p:nvPicPr>
          <p:cNvPr id="6146" name="Picture 2" descr="C:\Users\Allah\Desktop\fahime hotel\Hotel Mercure Budapest Korona - Mercure Korona\hotel_mercure_budapest_korona_meeting.jpg"/>
          <p:cNvPicPr>
            <a:picLocks noChangeAspect="1" noChangeArrowheads="1"/>
          </p:cNvPicPr>
          <p:nvPr/>
        </p:nvPicPr>
        <p:blipFill>
          <a:blip r:embed="rId2" cstate="print"/>
          <a:srcRect/>
          <a:stretch>
            <a:fillRect/>
          </a:stretch>
        </p:blipFill>
        <p:spPr bwMode="auto">
          <a:xfrm>
            <a:off x="285720" y="2857496"/>
            <a:ext cx="5150895" cy="3429024"/>
          </a:xfrm>
          <a:prstGeom prst="rect">
            <a:avLst/>
          </a:prstGeom>
          <a:noFill/>
        </p:spPr>
      </p:pic>
      <p:pic>
        <p:nvPicPr>
          <p:cNvPr id="6147" name="Picture 3" descr="C:\Users\Allah\Desktop\fahime hotel\Hotel Mercure Budapest Korona - Mercure Korona\hotel_mercure_budapest_korona_meeting2.jpg"/>
          <p:cNvPicPr>
            <a:picLocks noChangeAspect="1" noChangeArrowheads="1"/>
          </p:cNvPicPr>
          <p:nvPr/>
        </p:nvPicPr>
        <p:blipFill>
          <a:blip r:embed="rId3" cstate="print"/>
          <a:srcRect/>
          <a:stretch>
            <a:fillRect/>
          </a:stretch>
        </p:blipFill>
        <p:spPr bwMode="auto">
          <a:xfrm>
            <a:off x="5715008" y="2857496"/>
            <a:ext cx="3021076" cy="3429024"/>
          </a:xfrm>
          <a:prstGeom prst="rect">
            <a:avLst/>
          </a:prstGeom>
          <a:noFill/>
        </p:spPr>
      </p:pic>
    </p:spTree>
    <p:extLst>
      <p:ext uri="{BB962C8B-B14F-4D97-AF65-F5344CB8AC3E}">
        <p14:creationId xmlns:p14="http://schemas.microsoft.com/office/powerpoint/2007/7/12/main" val="292210712"/>
      </p:ext>
    </p:extLst>
  </p:cSld>
  <p:clrMapOvr>
    <a:masterClrMapping/>
  </p:clrMapOvr>
  <p:timing>
    <p:tnLst>
      <p:par>
        <p:cTn xmlns:p14="http://schemas.microsoft.com/office/powerpoint/2007/7/12/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67146" y="2024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سالن اجتماعات</a:t>
            </a:r>
          </a:p>
        </p:txBody>
      </p:sp>
      <p:sp>
        <p:nvSpPr>
          <p:cNvPr id="5" name="Rounded Rectangle 4"/>
          <p:cNvSpPr/>
          <p:nvPr/>
        </p:nvSpPr>
        <p:spPr>
          <a:xfrm>
            <a:off x="1604946" y="3548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توالت</a:t>
            </a:r>
          </a:p>
        </p:txBody>
      </p:sp>
      <p:sp>
        <p:nvSpPr>
          <p:cNvPr id="6" name="Rounded Rectangle 5"/>
          <p:cNvSpPr/>
          <p:nvPr/>
        </p:nvSpPr>
        <p:spPr>
          <a:xfrm>
            <a:off x="3967146" y="11096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latin typeface="Tahoma" pitchFamily="34" charset="0"/>
                <a:ea typeface="Tahoma" pitchFamily="34" charset="0"/>
                <a:cs typeface="Tahoma" pitchFamily="34" charset="0"/>
              </a:rPr>
              <a:t>توسعه</a:t>
            </a:r>
            <a:endParaRPr lang="fa-IR" sz="1400" b="1" dirty="0">
              <a:latin typeface="Tahoma" pitchFamily="34" charset="0"/>
              <a:ea typeface="Tahoma" pitchFamily="34" charset="0"/>
              <a:cs typeface="Tahoma" pitchFamily="34" charset="0"/>
            </a:endParaRPr>
          </a:p>
        </p:txBody>
      </p:sp>
      <p:sp>
        <p:nvSpPr>
          <p:cNvPr id="7" name="Rounded Rectangle 6"/>
          <p:cNvSpPr/>
          <p:nvPr/>
        </p:nvSpPr>
        <p:spPr>
          <a:xfrm>
            <a:off x="5948346" y="4310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تحویل</a:t>
            </a:r>
          </a:p>
        </p:txBody>
      </p:sp>
      <p:sp>
        <p:nvSpPr>
          <p:cNvPr id="8" name="Rounded Rectangle 7"/>
          <p:cNvSpPr/>
          <p:nvPr/>
        </p:nvSpPr>
        <p:spPr>
          <a:xfrm>
            <a:off x="5948346" y="3548042"/>
            <a:ext cx="1195422"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خدمات پشت صحنه</a:t>
            </a:r>
          </a:p>
        </p:txBody>
      </p:sp>
      <p:sp>
        <p:nvSpPr>
          <p:cNvPr id="9" name="Rounded Rectangle 8"/>
          <p:cNvSpPr/>
          <p:nvPr/>
        </p:nvSpPr>
        <p:spPr>
          <a:xfrm>
            <a:off x="5948346" y="2786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آشپزخانه</a:t>
            </a:r>
          </a:p>
        </p:txBody>
      </p:sp>
      <p:sp>
        <p:nvSpPr>
          <p:cNvPr id="10" name="Rounded Rectangle 9"/>
          <p:cNvSpPr/>
          <p:nvPr/>
        </p:nvSpPr>
        <p:spPr>
          <a:xfrm>
            <a:off x="2519346" y="2024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فضای انتظار</a:t>
            </a:r>
          </a:p>
        </p:txBody>
      </p:sp>
      <p:sp>
        <p:nvSpPr>
          <p:cNvPr id="11" name="Rounded Rectangle 10"/>
          <p:cNvSpPr/>
          <p:nvPr/>
        </p:nvSpPr>
        <p:spPr>
          <a:xfrm>
            <a:off x="5948346" y="2024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انبارها</a:t>
            </a:r>
          </a:p>
        </p:txBody>
      </p:sp>
      <p:sp>
        <p:nvSpPr>
          <p:cNvPr id="12" name="Rounded Rectangle 11"/>
          <p:cNvSpPr/>
          <p:nvPr/>
        </p:nvSpPr>
        <p:spPr>
          <a:xfrm>
            <a:off x="3967146" y="5072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سالن سخنرانی</a:t>
            </a:r>
          </a:p>
        </p:txBody>
      </p:sp>
      <p:sp>
        <p:nvSpPr>
          <p:cNvPr id="13" name="Rounded Rectangle 12"/>
          <p:cNvSpPr/>
          <p:nvPr/>
        </p:nvSpPr>
        <p:spPr>
          <a:xfrm>
            <a:off x="3967146" y="4310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سالن نمایشگاه</a:t>
            </a:r>
          </a:p>
        </p:txBody>
      </p:sp>
      <p:sp>
        <p:nvSpPr>
          <p:cNvPr id="14" name="Rounded Rectangle 13"/>
          <p:cNvSpPr/>
          <p:nvPr/>
        </p:nvSpPr>
        <p:spPr>
          <a:xfrm>
            <a:off x="3967146" y="3548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اتاق های جلسه</a:t>
            </a:r>
          </a:p>
        </p:txBody>
      </p:sp>
      <p:sp>
        <p:nvSpPr>
          <p:cNvPr id="15" name="Rounded Rectangle 14"/>
          <p:cNvSpPr/>
          <p:nvPr/>
        </p:nvSpPr>
        <p:spPr>
          <a:xfrm>
            <a:off x="3967146" y="2786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latin typeface="Tahoma" pitchFamily="34" charset="0"/>
                <a:ea typeface="Tahoma" pitchFamily="34" charset="0"/>
                <a:cs typeface="Tahoma" pitchFamily="34" charset="0"/>
              </a:rPr>
              <a:t>اتاق های پذیرایی</a:t>
            </a:r>
            <a:endParaRPr lang="fa-IR" sz="1400" b="1" dirty="0">
              <a:latin typeface="Tahoma" pitchFamily="34" charset="0"/>
              <a:ea typeface="Tahoma" pitchFamily="34" charset="0"/>
              <a:cs typeface="Tahoma" pitchFamily="34" charset="0"/>
            </a:endParaRPr>
          </a:p>
        </p:txBody>
      </p:sp>
      <p:sp>
        <p:nvSpPr>
          <p:cNvPr id="16" name="Rounded Rectangle 15"/>
          <p:cNvSpPr/>
          <p:nvPr/>
        </p:nvSpPr>
        <p:spPr>
          <a:xfrm>
            <a:off x="1604946" y="4310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دفتر فروش</a:t>
            </a:r>
          </a:p>
        </p:txBody>
      </p:sp>
      <p:sp>
        <p:nvSpPr>
          <p:cNvPr id="17" name="Rounded Rectangle 16"/>
          <p:cNvSpPr/>
          <p:nvPr/>
        </p:nvSpPr>
        <p:spPr>
          <a:xfrm>
            <a:off x="3967146" y="583404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توسعه</a:t>
            </a:r>
          </a:p>
        </p:txBody>
      </p:sp>
      <p:cxnSp>
        <p:nvCxnSpPr>
          <p:cNvPr id="19" name="Straight Connector 18"/>
          <p:cNvCxnSpPr>
            <a:stCxn id="6" idx="2"/>
            <a:endCxn id="4" idx="0"/>
          </p:cNvCxnSpPr>
          <p:nvPr/>
        </p:nvCxnSpPr>
        <p:spPr>
          <a:xfrm rot="5400000">
            <a:off x="4348146" y="1833542"/>
            <a:ext cx="3810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3"/>
            <a:endCxn id="4" idx="1"/>
          </p:cNvCxnSpPr>
          <p:nvPr/>
        </p:nvCxnSpPr>
        <p:spPr>
          <a:xfrm>
            <a:off x="3662346" y="2290742"/>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4" idx="3"/>
            <a:endCxn id="11" idx="1"/>
          </p:cNvCxnSpPr>
          <p:nvPr/>
        </p:nvCxnSpPr>
        <p:spPr>
          <a:xfrm>
            <a:off x="5110146" y="2290742"/>
            <a:ext cx="8382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1"/>
            <a:endCxn id="15" idx="3"/>
          </p:cNvCxnSpPr>
          <p:nvPr/>
        </p:nvCxnSpPr>
        <p:spPr>
          <a:xfrm rot="10800000">
            <a:off x="5110146" y="3052742"/>
            <a:ext cx="8382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 idx="1"/>
            <a:endCxn id="14" idx="3"/>
          </p:cNvCxnSpPr>
          <p:nvPr/>
        </p:nvCxnSpPr>
        <p:spPr>
          <a:xfrm rot="10800000">
            <a:off x="5110146" y="3814742"/>
            <a:ext cx="838200"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7" idx="1"/>
            <a:endCxn id="13" idx="3"/>
          </p:cNvCxnSpPr>
          <p:nvPr/>
        </p:nvCxnSpPr>
        <p:spPr>
          <a:xfrm rot="10800000">
            <a:off x="5110146" y="4576742"/>
            <a:ext cx="8382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4357686" y="3429000"/>
            <a:ext cx="2286016"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 42"/>
          <p:cNvCxnSpPr>
            <a:stCxn id="10" idx="2"/>
            <a:endCxn id="12" idx="1"/>
          </p:cNvCxnSpPr>
          <p:nvPr/>
        </p:nvCxnSpPr>
        <p:spPr>
          <a:xfrm rot="16200000" flipH="1">
            <a:off x="2138346" y="3509942"/>
            <a:ext cx="2781300" cy="876300"/>
          </a:xfrm>
          <a:prstGeom prst="bentConnector2">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3" idx="1"/>
            <a:endCxn id="16" idx="3"/>
          </p:cNvCxnSpPr>
          <p:nvPr/>
        </p:nvCxnSpPr>
        <p:spPr>
          <a:xfrm rot="10800000">
            <a:off x="2747946" y="4576742"/>
            <a:ext cx="12192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2" idx="2"/>
            <a:endCxn id="17" idx="0"/>
          </p:cNvCxnSpPr>
          <p:nvPr/>
        </p:nvCxnSpPr>
        <p:spPr>
          <a:xfrm rot="5400000">
            <a:off x="4424346" y="5719742"/>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2747946" y="3852842"/>
            <a:ext cx="12192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786050" y="428604"/>
            <a:ext cx="3657600" cy="369332"/>
          </a:xfrm>
          <a:prstGeom prst="rect">
            <a:avLst/>
          </a:prstGeom>
          <a:noFill/>
        </p:spPr>
        <p:txBody>
          <a:bodyPr wrap="square" rtlCol="0">
            <a:spAutoFit/>
          </a:bodyPr>
          <a:lstStyle/>
          <a:p>
            <a:pPr algn="r"/>
            <a:r>
              <a:rPr lang="fa-IR" b="1" dirty="0" smtClean="0">
                <a:latin typeface="Tahoma" pitchFamily="34" charset="0"/>
                <a:ea typeface="Tahoma" pitchFamily="34" charset="0"/>
                <a:cs typeface="Tahoma" pitchFamily="34" charset="0"/>
              </a:rPr>
              <a:t>دیاگرام ارتباط فضاهای عملکردی</a:t>
            </a:r>
            <a:endParaRPr lang="en-US"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07/7/12/main" val="746552733"/>
      </p:ext>
    </p:extLst>
  </p:cSld>
  <p:clrMapOvr>
    <a:masterClrMapping/>
  </p:clrMapOvr>
  <p:timing>
    <p:tnLst>
      <p:par>
        <p:cTn xmlns:p14="http://schemas.microsoft.com/office/powerpoint/2007/7/12/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latin typeface="Tahoma" pitchFamily="34" charset="0"/>
                <a:ea typeface="Tahoma" pitchFamily="34" charset="0"/>
                <a:cs typeface="Tahoma" pitchFamily="34" charset="0"/>
              </a:rPr>
              <a:t>تسهیلات تفریحی-ورزشی</a:t>
            </a:r>
            <a:r>
              <a:rPr lang="fa-IR" sz="1800" dirty="0" smtClean="0">
                <a:latin typeface="Arial" pitchFamily="34" charset="0"/>
                <a:cs typeface="Arial" pitchFamily="34" charset="0"/>
              </a:rPr>
              <a:t/>
            </a:r>
            <a:br>
              <a:rPr lang="fa-IR" sz="1800" dirty="0" smtClean="0">
                <a:latin typeface="Arial" pitchFamily="34" charset="0"/>
                <a:cs typeface="Arial" pitchFamily="34" charset="0"/>
              </a:rPr>
            </a:br>
            <a:endParaRPr lang="en-US" sz="1800" dirty="0">
              <a:latin typeface="Arial" pitchFamily="34" charset="0"/>
              <a:cs typeface="Arial" pitchFamily="34" charset="0"/>
            </a:endParaRPr>
          </a:p>
        </p:txBody>
      </p:sp>
      <p:sp>
        <p:nvSpPr>
          <p:cNvPr id="4" name="Content Placeholder 3"/>
          <p:cNvSpPr>
            <a:spLocks noGrp="1"/>
          </p:cNvSpPr>
          <p:nvPr>
            <p:ph idx="1"/>
          </p:nvPr>
        </p:nvSpPr>
        <p:spPr>
          <a:xfrm>
            <a:off x="428596" y="1357298"/>
            <a:ext cx="8229600" cy="4525963"/>
          </a:xfrm>
        </p:spPr>
        <p:txBody>
          <a:bodyPr>
            <a:normAutofit/>
          </a:bodyPr>
          <a:lstStyle/>
          <a:p>
            <a:pPr marL="0" indent="0" algn="r">
              <a:buNone/>
            </a:pPr>
            <a:r>
              <a:rPr lang="fa-IR" sz="1800" dirty="0" smtClean="0">
                <a:latin typeface="Tahoma" pitchFamily="34" charset="0"/>
                <a:ea typeface="Tahoma" pitchFamily="34" charset="0"/>
                <a:cs typeface="Tahoma" pitchFamily="34" charset="0"/>
              </a:rPr>
              <a:t>تعدادی از هتل ها با توجه به استفاده کم میهمانان از امکانات ورزشی با توسعه آن و ارایه به اهالی منطقه آنرا سودآور می نمایند.</a:t>
            </a:r>
          </a:p>
          <a:p>
            <a:pPr marL="0" indent="0" algn="r">
              <a:buNone/>
            </a:pPr>
            <a:r>
              <a:rPr lang="fa-IR" sz="1800" dirty="0" smtClean="0">
                <a:latin typeface="Tahoma" pitchFamily="34" charset="0"/>
                <a:ea typeface="Tahoma" pitchFamily="34" charset="0"/>
                <a:cs typeface="Tahoma" pitchFamily="34" charset="0"/>
              </a:rPr>
              <a:t>شامل:استخر،سالن وسایل ورزشی،سالن پینگ پونگ،سونا،بدنسازی،فضای بازی و...</a:t>
            </a:r>
            <a:endParaRPr lang="en-US" sz="1800" dirty="0">
              <a:latin typeface="Tahoma" pitchFamily="34" charset="0"/>
              <a:ea typeface="Tahoma" pitchFamily="34" charset="0"/>
              <a:cs typeface="Tahoma" pitchFamily="34" charset="0"/>
            </a:endParaRPr>
          </a:p>
        </p:txBody>
      </p:sp>
      <p:cxnSp>
        <p:nvCxnSpPr>
          <p:cNvPr id="6" name=" 5"/>
          <p:cNvCxnSpPr/>
          <p:nvPr/>
        </p:nvCxnSpPr>
        <p:spPr>
          <a:xfrm rot="10800000" flipH="1" flipV="1">
            <a:off x="4357686" y="3143248"/>
            <a:ext cx="76200" cy="1752600"/>
          </a:xfrm>
          <a:prstGeom prst="bentConnector3">
            <a:avLst>
              <a:gd name="adj1" fmla="val -30000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143240" y="3933056"/>
            <a:ext cx="996712" cy="1029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000232" y="3714752"/>
            <a:ext cx="1143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عملکرد</a:t>
            </a:r>
          </a:p>
        </p:txBody>
      </p:sp>
      <p:sp>
        <p:nvSpPr>
          <p:cNvPr id="20" name="Rounded Rectangle 19"/>
          <p:cNvSpPr/>
          <p:nvPr/>
        </p:nvSpPr>
        <p:spPr>
          <a:xfrm>
            <a:off x="4429124" y="4572008"/>
            <a:ext cx="2062170" cy="57150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تمدد اعصاب و تجدید قوای فکری و جسمی</a:t>
            </a:r>
          </a:p>
        </p:txBody>
      </p:sp>
      <p:sp>
        <p:nvSpPr>
          <p:cNvPr id="21" name="Rounded Rectangle 20"/>
          <p:cNvSpPr/>
          <p:nvPr/>
        </p:nvSpPr>
        <p:spPr>
          <a:xfrm>
            <a:off x="4429124" y="2857496"/>
            <a:ext cx="2066932"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tx1">
                    <a:lumMod val="95000"/>
                    <a:lumOff val="5000"/>
                  </a:schemeClr>
                </a:solidFill>
                <a:latin typeface="Tahoma" pitchFamily="34" charset="0"/>
                <a:ea typeface="Tahoma" pitchFamily="34" charset="0"/>
                <a:cs typeface="Tahoma" pitchFamily="34" charset="0"/>
              </a:rPr>
              <a:t>سرگرم نمودن مسافران</a:t>
            </a:r>
          </a:p>
        </p:txBody>
      </p:sp>
    </p:spTree>
    <p:extLst>
      <p:ext uri="{BB962C8B-B14F-4D97-AF65-F5344CB8AC3E}">
        <p14:creationId xmlns:p14="http://schemas.microsoft.com/office/powerpoint/2007/7/12/main" val="1566451100"/>
      </p:ext>
    </p:extLst>
  </p:cSld>
  <p:clrMapOvr>
    <a:masterClrMapping/>
  </p:clrMapOvr>
  <p:timing>
    <p:tnLst>
      <p:par>
        <p:cTn xmlns:p14="http://schemas.microsoft.com/office/powerpoint/2007/7/12/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472518" cy="2011354"/>
          </a:xfrm>
        </p:spPr>
        <p:txBody>
          <a:bodyPr>
            <a:noAutofit/>
          </a:bodyPr>
          <a:lstStyle/>
          <a:p>
            <a:pPr algn="r"/>
            <a:r>
              <a:rPr lang="en-US" sz="1800" dirty="0" smtClean="0">
                <a:latin typeface="Tahoma" pitchFamily="34" charset="0"/>
                <a:ea typeface="Tahoma" pitchFamily="34" charset="0"/>
                <a:cs typeface="Tahoma" pitchFamily="34" charset="0"/>
              </a:rPr>
              <a:t/>
            </a:r>
            <a:br>
              <a:rPr lang="en-US" sz="1800" dirty="0" smtClean="0">
                <a:latin typeface="Tahoma" pitchFamily="34" charset="0"/>
                <a:ea typeface="Tahoma" pitchFamily="34" charset="0"/>
                <a:cs typeface="Tahoma" pitchFamily="34" charset="0"/>
              </a:rPr>
            </a:br>
            <a:r>
              <a:rPr lang="fa-IR" sz="1800" dirty="0" smtClean="0">
                <a:latin typeface="Tahoma" pitchFamily="34" charset="0"/>
                <a:ea typeface="Tahoma" pitchFamily="34" charset="0"/>
                <a:cs typeface="Tahoma" pitchFamily="34" charset="0"/>
              </a:rPr>
              <a:t>استخر شنا:وجود استخر در هتل الزامی است ولی اندازه آن متناسب با نوع و موقعیت هتل متفاوت است.محوطه استخر باید کاملا جدا از قسمت های هتل بوده و محل دسترسی به آسانسورها بدون عبور از لابی ممکن باشد.تسهیلات جانبی مانند کمدهای قفل شو،بوفه و...،نکات ایمنی،پیش بینی تهویه مناسب و... باید در طراحی مورد توجه قرار گیرند.</a:t>
            </a:r>
            <a:br>
              <a:rPr lang="fa-IR" sz="1800" dirty="0" smtClean="0">
                <a:latin typeface="Tahoma" pitchFamily="34" charset="0"/>
                <a:ea typeface="Tahoma" pitchFamily="34" charset="0"/>
                <a:cs typeface="Tahoma" pitchFamily="34" charset="0"/>
              </a:rPr>
            </a:br>
            <a:endParaRPr lang="en-US" sz="1800" dirty="0">
              <a:latin typeface="Tahoma" pitchFamily="34" charset="0"/>
              <a:ea typeface="Tahoma" pitchFamily="34" charset="0"/>
              <a:cs typeface="Tahoma" pitchFamily="34" charset="0"/>
            </a:endParaRPr>
          </a:p>
        </p:txBody>
      </p:sp>
      <p:pic>
        <p:nvPicPr>
          <p:cNvPr id="5122" name="Picture 2" descr="C:\Users\Allah\Desktop\fahime hotel\tafrihi varzeshi\PRELUNA-HOTEL-MALTA-POOL2.gif"/>
          <p:cNvPicPr>
            <a:picLocks noChangeAspect="1" noChangeArrowheads="1"/>
          </p:cNvPicPr>
          <p:nvPr/>
        </p:nvPicPr>
        <p:blipFill>
          <a:blip r:embed="rId2" cstate="print"/>
          <a:srcRect/>
          <a:stretch>
            <a:fillRect/>
          </a:stretch>
        </p:blipFill>
        <p:spPr bwMode="auto">
          <a:xfrm>
            <a:off x="214282" y="2714620"/>
            <a:ext cx="4381531" cy="3286148"/>
          </a:xfrm>
          <a:prstGeom prst="rect">
            <a:avLst/>
          </a:prstGeom>
          <a:noFill/>
        </p:spPr>
      </p:pic>
      <p:pic>
        <p:nvPicPr>
          <p:cNvPr id="5123" name="Picture 3" descr="C:\Users\Allah\Desktop\fahime hotel\tafrihi varzeshi\The Bel-Aire princess hotel.jpg"/>
          <p:cNvPicPr>
            <a:picLocks noChangeAspect="1" noChangeArrowheads="1"/>
          </p:cNvPicPr>
          <p:nvPr/>
        </p:nvPicPr>
        <p:blipFill>
          <a:blip r:embed="rId3" cstate="print"/>
          <a:srcRect/>
          <a:stretch>
            <a:fillRect/>
          </a:stretch>
        </p:blipFill>
        <p:spPr bwMode="auto">
          <a:xfrm>
            <a:off x="4929190" y="2714620"/>
            <a:ext cx="4009761" cy="3298814"/>
          </a:xfrm>
          <a:prstGeom prst="rect">
            <a:avLst/>
          </a:prstGeom>
          <a:noFill/>
        </p:spPr>
      </p:pic>
    </p:spTree>
    <p:extLst>
      <p:ext uri="{BB962C8B-B14F-4D97-AF65-F5344CB8AC3E}">
        <p14:creationId xmlns:p14="http://schemas.microsoft.com/office/powerpoint/2007/7/12/main" val="3604501396"/>
      </p:ext>
    </p:extLst>
  </p:cSld>
  <p:clrMapOvr>
    <a:masterClrMapping/>
  </p:clrMapOvr>
  <p:timing>
    <p:tnLst>
      <p:par>
        <p:cTn xmlns:p14="http://schemas.microsoft.com/office/powerpoint/2007/7/12/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71472" y="285728"/>
            <a:ext cx="8229600" cy="4525963"/>
          </a:xfrm>
          <a:prstGeom prst="rect">
            <a:avLst/>
          </a:prstGeom>
        </p:spPr>
        <p:txBody>
          <a:bodyPr>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18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کلوپ ورزشی،بدنسازی:از مهمترین قسمت های مجموعه ورزشی،تفریحی هتل می باشد که تمرکز اصلی آن بر روی انواع وسایل بدنسازی و تسهیلات سلامتی،زمین های تنیس،اسکواش و اتاق هایی جهت تمرینات بدنسازی و... است.محل قرارگیری آن باید به گونه ای باشد که میهمان ها از طریق آسانسور و مراجعه کنندگان از جانب خیابان یا پارکینگ دسترسی داشته باشند.</a:t>
            </a:r>
            <a:endParaRPr kumimoji="0" lang="en-US" sz="18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3" name="Picture 2" descr="C:\Users\Allah\Desktop\fahime hotel\tafrihi varzeshi\974008.jpg"/>
          <p:cNvPicPr>
            <a:picLocks noChangeAspect="1" noChangeArrowheads="1"/>
          </p:cNvPicPr>
          <p:nvPr/>
        </p:nvPicPr>
        <p:blipFill>
          <a:blip r:embed="rId2" cstate="print"/>
          <a:srcRect/>
          <a:stretch>
            <a:fillRect/>
          </a:stretch>
        </p:blipFill>
        <p:spPr bwMode="auto">
          <a:xfrm>
            <a:off x="1785918" y="2285992"/>
            <a:ext cx="5433564" cy="4357718"/>
          </a:xfrm>
          <a:prstGeom prst="rect">
            <a:avLst/>
          </a:prstGeom>
          <a:noFill/>
        </p:spPr>
      </p:pic>
    </p:spTree>
    <p:extLst>
      <p:ext uri="{BB962C8B-B14F-4D97-AF65-F5344CB8AC3E}">
        <p14:creationId xmlns:p14="http://schemas.microsoft.com/office/powerpoint/2007/7/12/main" val="1755778145"/>
      </p:ext>
    </p:extLst>
  </p:cSld>
  <p:clrMapOvr>
    <a:masterClrMapping/>
  </p:clrMapOvr>
  <p:timing>
    <p:tnLst>
      <p:par>
        <p:cTn xmlns:p14="http://schemas.microsoft.com/office/powerpoint/2007/7/12/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412" y="5500702"/>
            <a:ext cx="8229600" cy="1143000"/>
          </a:xfrm>
        </p:spPr>
        <p:txBody>
          <a:bodyPr>
            <a:normAutofit/>
          </a:bodyPr>
          <a:lstStyle/>
          <a:p>
            <a:r>
              <a:rPr lang="fa-IR" sz="4000" b="1" dirty="0" smtClean="0">
                <a:latin typeface="Tahoma" pitchFamily="34" charset="0"/>
                <a:ea typeface="Tahoma" pitchFamily="34" charset="0"/>
                <a:cs typeface="Tahoma" pitchFamily="34" charset="0"/>
              </a:rPr>
              <a:t>فضاهای خصوصی</a:t>
            </a:r>
            <a:endParaRPr lang="fa-IR" sz="4000" b="1" dirty="0">
              <a:latin typeface="Tahoma" pitchFamily="34" charset="0"/>
              <a:ea typeface="Tahoma" pitchFamily="34" charset="0"/>
              <a:cs typeface="Tahoma" pitchFamily="34" charset="0"/>
            </a:endParaRPr>
          </a:p>
        </p:txBody>
      </p:sp>
      <p:pic>
        <p:nvPicPr>
          <p:cNvPr id="15362" name="Picture 2" descr="J:\bedroom\SSGP3009.JPG"/>
          <p:cNvPicPr>
            <a:picLocks noChangeAspect="1" noChangeArrowheads="1"/>
          </p:cNvPicPr>
          <p:nvPr/>
        </p:nvPicPr>
        <p:blipFill>
          <a:blip r:embed="rId2" cstate="print"/>
          <a:srcRect/>
          <a:stretch>
            <a:fillRect/>
          </a:stretch>
        </p:blipFill>
        <p:spPr bwMode="auto">
          <a:xfrm>
            <a:off x="785786" y="428604"/>
            <a:ext cx="7572428" cy="5200686"/>
          </a:xfrm>
          <a:prstGeom prst="rect">
            <a:avLst/>
          </a:prstGeom>
          <a:noFill/>
        </p:spPr>
      </p:pic>
    </p:spTree>
    <p:extLst>
      <p:ext uri="{BB962C8B-B14F-4D97-AF65-F5344CB8AC3E}">
        <p14:creationId xmlns:p14="http://schemas.microsoft.com/office/powerpoint/2007/7/12/main" val="1747413308"/>
      </p:ext>
    </p:extLst>
  </p:cSld>
  <p:clrMapOvr>
    <a:masterClrMapping/>
  </p:clrMapOvr>
  <p:timing>
    <p:tnLst>
      <p:par>
        <p:cTn xmlns:p14="http://schemas.microsoft.com/office/powerpoint/2007/7/12/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28194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خصوصی</a:t>
            </a:r>
          </a:p>
        </p:txBody>
      </p:sp>
      <p:sp>
        <p:nvSpPr>
          <p:cNvPr id="5" name="Rounded Rectangle 4"/>
          <p:cNvSpPr/>
          <p:nvPr/>
        </p:nvSpPr>
        <p:spPr>
          <a:xfrm>
            <a:off x="2667000" y="19812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مهمان</a:t>
            </a:r>
          </a:p>
        </p:txBody>
      </p:sp>
      <p:sp>
        <p:nvSpPr>
          <p:cNvPr id="6" name="Rounded Rectangle 5"/>
          <p:cNvSpPr/>
          <p:nvPr/>
        </p:nvSpPr>
        <p:spPr>
          <a:xfrm>
            <a:off x="2667000" y="38862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سوئیت ها</a:t>
            </a:r>
          </a:p>
        </p:txBody>
      </p:sp>
      <p:sp>
        <p:nvSpPr>
          <p:cNvPr id="7" name="Rounded Rectangle 6"/>
          <p:cNvSpPr/>
          <p:nvPr/>
        </p:nvSpPr>
        <p:spPr>
          <a:xfrm>
            <a:off x="5410200" y="3810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یک تخته</a:t>
            </a:r>
          </a:p>
        </p:txBody>
      </p:sp>
      <p:sp>
        <p:nvSpPr>
          <p:cNvPr id="8" name="Rounded Rectangle 7"/>
          <p:cNvSpPr/>
          <p:nvPr/>
        </p:nvSpPr>
        <p:spPr>
          <a:xfrm>
            <a:off x="5410200" y="9906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اتاق </a:t>
            </a:r>
            <a:r>
              <a:rPr lang="fa-IR" sz="1200" b="1" dirty="0" smtClean="0">
                <a:solidFill>
                  <a:schemeClr val="tx1">
                    <a:lumMod val="95000"/>
                    <a:lumOff val="5000"/>
                  </a:schemeClr>
                </a:solidFill>
                <a:latin typeface="Tahoma" pitchFamily="34" charset="0"/>
                <a:ea typeface="Tahoma" pitchFamily="34" charset="0"/>
                <a:cs typeface="Tahoma" pitchFamily="34" charset="0"/>
              </a:rPr>
              <a:t>دو </a:t>
            </a:r>
            <a:r>
              <a:rPr lang="fa-IR" sz="1200" b="1" dirty="0">
                <a:solidFill>
                  <a:schemeClr val="tx1">
                    <a:lumMod val="95000"/>
                    <a:lumOff val="5000"/>
                  </a:schemeClr>
                </a:solidFill>
                <a:latin typeface="Tahoma" pitchFamily="34" charset="0"/>
                <a:ea typeface="Tahoma" pitchFamily="34" charset="0"/>
                <a:cs typeface="Tahoma" pitchFamily="34" charset="0"/>
              </a:rPr>
              <a:t>تخته</a:t>
            </a:r>
          </a:p>
        </p:txBody>
      </p:sp>
      <p:sp>
        <p:nvSpPr>
          <p:cNvPr id="9" name="Rounded Rectangle 8"/>
          <p:cNvSpPr/>
          <p:nvPr/>
        </p:nvSpPr>
        <p:spPr>
          <a:xfrm>
            <a:off x="5410200" y="16002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ملاقات</a:t>
            </a:r>
          </a:p>
        </p:txBody>
      </p:sp>
      <p:sp>
        <p:nvSpPr>
          <p:cNvPr id="10" name="Rounded Rectangle 9"/>
          <p:cNvSpPr/>
          <p:nvPr/>
        </p:nvSpPr>
        <p:spPr>
          <a:xfrm>
            <a:off x="5410200" y="22098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معلولین</a:t>
            </a:r>
          </a:p>
        </p:txBody>
      </p:sp>
      <p:sp>
        <p:nvSpPr>
          <p:cNvPr id="11" name="Rounded Rectangle 10"/>
          <p:cNvSpPr/>
          <p:nvPr/>
        </p:nvSpPr>
        <p:spPr>
          <a:xfrm>
            <a:off x="5410200" y="33528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سوئیت کوچک</a:t>
            </a:r>
          </a:p>
        </p:txBody>
      </p:sp>
      <p:sp>
        <p:nvSpPr>
          <p:cNvPr id="12" name="Rounded Rectangle 11"/>
          <p:cNvSpPr/>
          <p:nvPr/>
        </p:nvSpPr>
        <p:spPr>
          <a:xfrm>
            <a:off x="5410200" y="39624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سوئیت </a:t>
            </a:r>
            <a:r>
              <a:rPr lang="fa-IR" sz="1200" b="1" dirty="0" smtClean="0">
                <a:solidFill>
                  <a:schemeClr val="tx1">
                    <a:lumMod val="95000"/>
                    <a:lumOff val="5000"/>
                  </a:schemeClr>
                </a:solidFill>
                <a:latin typeface="Tahoma" pitchFamily="34" charset="0"/>
                <a:ea typeface="Tahoma" pitchFamily="34" charset="0"/>
                <a:cs typeface="Tahoma" pitchFamily="34" charset="0"/>
              </a:rPr>
              <a:t>معمولی</a:t>
            </a:r>
            <a:endParaRPr lang="fa-IR" sz="1200" b="1" dirty="0">
              <a:solidFill>
                <a:schemeClr val="tx1">
                  <a:lumMod val="95000"/>
                  <a:lumOff val="5000"/>
                </a:schemeClr>
              </a:solidFill>
              <a:latin typeface="Tahoma" pitchFamily="34" charset="0"/>
              <a:ea typeface="Tahoma" pitchFamily="34" charset="0"/>
              <a:cs typeface="Tahoma" pitchFamily="34" charset="0"/>
            </a:endParaRPr>
          </a:p>
        </p:txBody>
      </p:sp>
      <p:sp>
        <p:nvSpPr>
          <p:cNvPr id="13" name="Rounded Rectangle 12"/>
          <p:cNvSpPr/>
          <p:nvPr/>
        </p:nvSpPr>
        <p:spPr>
          <a:xfrm>
            <a:off x="5410200" y="45720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سوئیت </a:t>
            </a:r>
            <a:r>
              <a:rPr lang="fa-IR" sz="1200" b="1" dirty="0" smtClean="0">
                <a:solidFill>
                  <a:schemeClr val="tx1">
                    <a:lumMod val="95000"/>
                    <a:lumOff val="5000"/>
                  </a:schemeClr>
                </a:solidFill>
                <a:latin typeface="Tahoma" pitchFamily="34" charset="0"/>
                <a:ea typeface="Tahoma" pitchFamily="34" charset="0"/>
                <a:cs typeface="Tahoma" pitchFamily="34" charset="0"/>
              </a:rPr>
              <a:t>کنفرانس</a:t>
            </a:r>
            <a:endParaRPr lang="fa-IR" sz="1200" b="1" dirty="0">
              <a:solidFill>
                <a:schemeClr val="tx1">
                  <a:lumMod val="95000"/>
                  <a:lumOff val="5000"/>
                </a:schemeClr>
              </a:solidFill>
              <a:latin typeface="Tahoma" pitchFamily="34" charset="0"/>
              <a:ea typeface="Tahoma" pitchFamily="34" charset="0"/>
              <a:cs typeface="Tahoma" pitchFamily="34" charset="0"/>
            </a:endParaRPr>
          </a:p>
        </p:txBody>
      </p:sp>
      <p:sp>
        <p:nvSpPr>
          <p:cNvPr id="14" name="Rounded Rectangle 13"/>
          <p:cNvSpPr/>
          <p:nvPr/>
        </p:nvSpPr>
        <p:spPr>
          <a:xfrm>
            <a:off x="5410200" y="51816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سوئیت </a:t>
            </a:r>
            <a:r>
              <a:rPr lang="fa-IR" sz="1200" b="1" dirty="0" smtClean="0">
                <a:solidFill>
                  <a:schemeClr val="tx1">
                    <a:lumMod val="95000"/>
                    <a:lumOff val="5000"/>
                  </a:schemeClr>
                </a:solidFill>
                <a:latin typeface="Tahoma" pitchFamily="34" charset="0"/>
                <a:ea typeface="Tahoma" pitchFamily="34" charset="0"/>
                <a:cs typeface="Tahoma" pitchFamily="34" charset="0"/>
              </a:rPr>
              <a:t>بزرگ</a:t>
            </a:r>
            <a:endParaRPr lang="fa-IR" sz="1200" b="1" dirty="0">
              <a:solidFill>
                <a:schemeClr val="tx1">
                  <a:lumMod val="95000"/>
                  <a:lumOff val="5000"/>
                </a:schemeClr>
              </a:solidFill>
              <a:latin typeface="Tahoma" pitchFamily="34" charset="0"/>
              <a:ea typeface="Tahoma" pitchFamily="34" charset="0"/>
              <a:cs typeface="Tahoma" pitchFamily="34" charset="0"/>
            </a:endParaRPr>
          </a:p>
        </p:txBody>
      </p:sp>
      <p:sp>
        <p:nvSpPr>
          <p:cNvPr id="15" name="Rounded Rectangle 14"/>
          <p:cNvSpPr/>
          <p:nvPr/>
        </p:nvSpPr>
        <p:spPr>
          <a:xfrm>
            <a:off x="5410200" y="57912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سوئیت </a:t>
            </a:r>
            <a:r>
              <a:rPr lang="fa-IR" sz="1200" b="1" dirty="0" smtClean="0">
                <a:solidFill>
                  <a:schemeClr val="tx1">
                    <a:lumMod val="95000"/>
                    <a:lumOff val="5000"/>
                  </a:schemeClr>
                </a:solidFill>
                <a:latin typeface="Tahoma" pitchFamily="34" charset="0"/>
                <a:ea typeface="Tahoma" pitchFamily="34" charset="0"/>
                <a:cs typeface="Tahoma" pitchFamily="34" charset="0"/>
              </a:rPr>
              <a:t>دولوکس</a:t>
            </a:r>
            <a:endParaRPr lang="fa-IR" sz="1200" b="1" dirty="0">
              <a:solidFill>
                <a:schemeClr val="tx1">
                  <a:lumMod val="95000"/>
                  <a:lumOff val="5000"/>
                </a:schemeClr>
              </a:solidFill>
              <a:latin typeface="Tahoma" pitchFamily="34" charset="0"/>
              <a:ea typeface="Tahoma" pitchFamily="34" charset="0"/>
              <a:cs typeface="Tahoma" pitchFamily="34" charset="0"/>
            </a:endParaRPr>
          </a:p>
        </p:txBody>
      </p:sp>
      <p:cxnSp>
        <p:nvCxnSpPr>
          <p:cNvPr id="17" name="Elbow Connector 16"/>
          <p:cNvCxnSpPr>
            <a:stCxn id="5" idx="1"/>
            <a:endCxn id="6" idx="1"/>
          </p:cNvCxnSpPr>
          <p:nvPr/>
        </p:nvCxnSpPr>
        <p:spPr>
          <a:xfrm rot="10800000" flipV="1">
            <a:off x="2667000" y="2247900"/>
            <a:ext cx="1588" cy="1905000"/>
          </a:xfrm>
          <a:prstGeom prst="bentConnector3">
            <a:avLst>
              <a:gd name="adj1" fmla="val 29350756"/>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1905000" y="31242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5410200" y="647700"/>
            <a:ext cx="1588" cy="1828800"/>
          </a:xfrm>
          <a:prstGeom prst="bentConnector3">
            <a:avLst>
              <a:gd name="adj1" fmla="val 28585013"/>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4191000" y="1600200"/>
            <a:ext cx="762000" cy="647700"/>
          </a:xfrm>
          <a:prstGeom prst="bentConnector3">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953000" y="1905000"/>
            <a:ext cx="4572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48" name="Straight Arrow Connector 47"/>
          <p:cNvCxnSpPr/>
          <p:nvPr/>
        </p:nvCxnSpPr>
        <p:spPr>
          <a:xfrm>
            <a:off x="4953000" y="1295400"/>
            <a:ext cx="4572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49" name="Elbow Connector 48"/>
          <p:cNvCxnSpPr/>
          <p:nvPr/>
        </p:nvCxnSpPr>
        <p:spPr>
          <a:xfrm rot="10800000" flipV="1">
            <a:off x="5410200" y="3657600"/>
            <a:ext cx="1588" cy="1828800"/>
          </a:xfrm>
          <a:prstGeom prst="bentConnector3">
            <a:avLst>
              <a:gd name="adj1" fmla="val 28585013"/>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953000" y="4914900"/>
            <a:ext cx="4572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51" name="Straight Arrow Connector 50"/>
          <p:cNvCxnSpPr/>
          <p:nvPr/>
        </p:nvCxnSpPr>
        <p:spPr>
          <a:xfrm>
            <a:off x="4953000" y="4305300"/>
            <a:ext cx="4572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3" name=" 72"/>
          <p:cNvCxnSpPr/>
          <p:nvPr/>
        </p:nvCxnSpPr>
        <p:spPr>
          <a:xfrm rot="16200000" flipH="1">
            <a:off x="4895850" y="5543550"/>
            <a:ext cx="571500" cy="457200"/>
          </a:xfrm>
          <a:prstGeom prst="bentConnector2">
            <a:avLst/>
          </a:prstGeom>
          <a:ln w="19050">
            <a:solidFill>
              <a:schemeClr val="accent2">
                <a:lumMod val="50000"/>
              </a:schemeClr>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5" name="Elbow Connector 74"/>
          <p:cNvCxnSpPr/>
          <p:nvPr/>
        </p:nvCxnSpPr>
        <p:spPr>
          <a:xfrm>
            <a:off x="4191000" y="4191000"/>
            <a:ext cx="762000" cy="685800"/>
          </a:xfrm>
          <a:prstGeom prst="bentConnector3">
            <a:avLst>
              <a:gd name="adj1" fmla="val 50000"/>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07/7/12/main" val="963664638"/>
      </p:ext>
    </p:extLst>
  </p:cSld>
  <p:clrMapOvr>
    <a:masterClrMapping/>
  </p:clrMapOvr>
  <p:timing>
    <p:tnLst>
      <p:par>
        <p:cTn xmlns:p14="http://schemas.microsoft.com/office/powerpoint/2007/7/12/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86578" y="142852"/>
            <a:ext cx="7267572" cy="523220"/>
          </a:xfrm>
          <a:prstGeom prst="rect">
            <a:avLst/>
          </a:prstGeom>
          <a:noFill/>
        </p:spPr>
        <p:txBody>
          <a:bodyPr wrap="square" rtlCol="1">
            <a:spAutoFit/>
          </a:bodyPr>
          <a:lstStyle/>
          <a:p>
            <a:r>
              <a:rPr lang="fa-IR" sz="2800" b="1" dirty="0" smtClean="0">
                <a:latin typeface="Tahoma" pitchFamily="34" charset="0"/>
                <a:ea typeface="Tahoma" pitchFamily="34" charset="0"/>
                <a:cs typeface="Tahoma" pitchFamily="34" charset="0"/>
              </a:rPr>
              <a:t>اتاق مهمان</a:t>
            </a:r>
            <a:endParaRPr lang="fa-IR" sz="2800" b="1" dirty="0">
              <a:latin typeface="Tahoma" pitchFamily="34" charset="0"/>
              <a:ea typeface="Tahoma" pitchFamily="34" charset="0"/>
              <a:cs typeface="Tahoma" pitchFamily="34" charset="0"/>
            </a:endParaRPr>
          </a:p>
        </p:txBody>
      </p:sp>
      <p:pic>
        <p:nvPicPr>
          <p:cNvPr id="8" name="Picture 4" descr="G:\CC_7G_jpg.jpg"/>
          <p:cNvPicPr>
            <a:picLocks noChangeAspect="1" noChangeArrowheads="1"/>
          </p:cNvPicPr>
          <p:nvPr/>
        </p:nvPicPr>
        <p:blipFill>
          <a:blip r:embed="rId2" cstate="print"/>
          <a:srcRect/>
          <a:stretch>
            <a:fillRect/>
          </a:stretch>
        </p:blipFill>
        <p:spPr bwMode="auto">
          <a:xfrm>
            <a:off x="285720" y="291217"/>
            <a:ext cx="3857652" cy="2077030"/>
          </a:xfrm>
          <a:prstGeom prst="rect">
            <a:avLst/>
          </a:prstGeom>
          <a:noFill/>
        </p:spPr>
      </p:pic>
      <p:pic>
        <p:nvPicPr>
          <p:cNvPr id="10" name="Picture 9" descr="G:\CC_9G_jpg.jpg"/>
          <p:cNvPicPr>
            <a:picLocks noChangeAspect="1" noChangeArrowheads="1"/>
          </p:cNvPicPr>
          <p:nvPr/>
        </p:nvPicPr>
        <p:blipFill>
          <a:blip r:embed="rId3" cstate="print"/>
          <a:srcRect/>
          <a:stretch>
            <a:fillRect/>
          </a:stretch>
        </p:blipFill>
        <p:spPr bwMode="auto">
          <a:xfrm>
            <a:off x="214282" y="2643182"/>
            <a:ext cx="3926440" cy="2000263"/>
          </a:xfrm>
          <a:prstGeom prst="rect">
            <a:avLst/>
          </a:prstGeom>
          <a:noFill/>
        </p:spPr>
      </p:pic>
      <p:pic>
        <p:nvPicPr>
          <p:cNvPr id="1026" name="Picture 2" descr="C:\Users\Allah\Desktop\fahime hotel\khab\article-0-05C02E2E000005DC-927_634x387.jpg"/>
          <p:cNvPicPr>
            <a:picLocks noChangeAspect="1" noChangeArrowheads="1"/>
          </p:cNvPicPr>
          <p:nvPr/>
        </p:nvPicPr>
        <p:blipFill>
          <a:blip r:embed="rId4" cstate="print"/>
          <a:srcRect/>
          <a:stretch>
            <a:fillRect/>
          </a:stretch>
        </p:blipFill>
        <p:spPr bwMode="auto">
          <a:xfrm>
            <a:off x="4714876" y="4857760"/>
            <a:ext cx="3786214" cy="1794824"/>
          </a:xfrm>
          <a:prstGeom prst="rect">
            <a:avLst/>
          </a:prstGeom>
          <a:noFill/>
        </p:spPr>
      </p:pic>
      <p:pic>
        <p:nvPicPr>
          <p:cNvPr id="1028" name="Picture 4" descr="J:\suite-bedroom-490x210.jpg"/>
          <p:cNvPicPr>
            <a:picLocks noChangeAspect="1" noChangeArrowheads="1"/>
          </p:cNvPicPr>
          <p:nvPr/>
        </p:nvPicPr>
        <p:blipFill>
          <a:blip r:embed="rId5" cstate="print"/>
          <a:srcRect/>
          <a:stretch>
            <a:fillRect/>
          </a:stretch>
        </p:blipFill>
        <p:spPr bwMode="auto">
          <a:xfrm>
            <a:off x="4714876" y="2928934"/>
            <a:ext cx="3825880" cy="1700895"/>
          </a:xfrm>
          <a:prstGeom prst="rect">
            <a:avLst/>
          </a:prstGeom>
          <a:noFill/>
        </p:spPr>
      </p:pic>
      <p:sp>
        <p:nvSpPr>
          <p:cNvPr id="14" name="TextBox 13"/>
          <p:cNvSpPr txBox="1"/>
          <p:nvPr/>
        </p:nvSpPr>
        <p:spPr>
          <a:xfrm>
            <a:off x="4857752" y="857232"/>
            <a:ext cx="3786214" cy="2031325"/>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انواع اتاق مهمان:</a:t>
            </a:r>
          </a:p>
          <a:p>
            <a:pPr algn="r"/>
            <a:r>
              <a:rPr lang="en-US" dirty="0" smtClean="0">
                <a:latin typeface="Tahoma" pitchFamily="34" charset="0"/>
                <a:ea typeface="Tahoma" pitchFamily="34" charset="0"/>
                <a:cs typeface="Tahoma" pitchFamily="34" charset="0"/>
              </a:rPr>
              <a:t>:</a:t>
            </a:r>
            <a:r>
              <a:rPr lang="fa-IR" dirty="0" smtClean="0">
                <a:latin typeface="Tahoma" pitchFamily="34" charset="0"/>
                <a:ea typeface="Tahoma" pitchFamily="34" charset="0"/>
                <a:cs typeface="Tahoma" pitchFamily="34" charset="0"/>
              </a:rPr>
              <a:t>1.اتاق یک تخته</a:t>
            </a:r>
          </a:p>
          <a:p>
            <a:pPr algn="r"/>
            <a:r>
              <a:rPr lang="fa-IR" dirty="0" smtClean="0">
                <a:latin typeface="Tahoma" pitchFamily="34" charset="0"/>
                <a:ea typeface="Tahoma" pitchFamily="34" charset="0"/>
                <a:cs typeface="Tahoma" pitchFamily="34" charset="0"/>
              </a:rPr>
              <a:t>اقامت یک نفر</a:t>
            </a:r>
          </a:p>
          <a:p>
            <a:pPr algn="r"/>
            <a:r>
              <a:rPr lang="fa-IR" dirty="0" smtClean="0">
                <a:latin typeface="Tahoma" pitchFamily="34" charset="0"/>
                <a:ea typeface="Tahoma" pitchFamily="34" charset="0"/>
                <a:cs typeface="Tahoma" pitchFamily="34" charset="0"/>
              </a:rPr>
              <a:t>تخت یک نفره</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اقامت یک زوج</a:t>
            </a:r>
          </a:p>
          <a:p>
            <a:pPr algn="r"/>
            <a:r>
              <a:rPr lang="fa-IR" dirty="0" smtClean="0">
                <a:latin typeface="Tahoma" pitchFamily="34" charset="0"/>
                <a:ea typeface="Tahoma" pitchFamily="34" charset="0"/>
                <a:cs typeface="Tahoma" pitchFamily="34" charset="0"/>
              </a:rPr>
              <a:t>تخت دو نفره</a:t>
            </a:r>
          </a:p>
        </p:txBody>
      </p:sp>
      <p:pic>
        <p:nvPicPr>
          <p:cNvPr id="2" name="Picture 2"/>
          <p:cNvPicPr>
            <a:picLocks noChangeAspect="1" noChangeArrowheads="1"/>
          </p:cNvPicPr>
          <p:nvPr/>
        </p:nvPicPr>
        <p:blipFill>
          <a:blip r:embed="rId6" cstate="print">
            <a:extLst>
              <a:ext uri="28A0092B-C50C-407e-A947-70E740481C1C">
                <a14:useLocalDpi xmlns:a14="http://schemas.microsoft.com/office/drawing/2007/7/7/main" val="0"/>
              </a:ext>
            </a:extLst>
          </a:blip>
          <a:srcRect/>
          <a:stretch>
            <a:fillRect/>
          </a:stretch>
        </p:blipFill>
        <p:spPr bwMode="auto">
          <a:xfrm>
            <a:off x="214282" y="4857760"/>
            <a:ext cx="3876457" cy="1814512"/>
          </a:xfrm>
          <a:prstGeom prst="rect">
            <a:avLst/>
          </a:prstGeom>
          <a:extLst>
            <a:ext uri="{909E8E84-426E-40dd-AFC4-6F175D3DCCD1}">
              <a14:hiddenFill xmlns:a14="http://schemas.microsoft.com/office/drawing/2007/7/7/main">
                <a:solidFill>
                  <a:schemeClr val="accent1"/>
                </a:solidFill>
              </a14:hiddenFill>
            </a:ext>
            <a:ext uri="{91240B29-F687-4f45-9708-019B960494DF}">
              <a14:hiddenLine xmlns:a14="http://schemas.microsoft.com/office/drawing/2007/7/7/main" w="9525">
                <a:solidFill>
                  <a:schemeClr val="tx1"/>
                </a:solidFill>
                <a:miter lim="800000"/>
                <a:headEnd/>
                <a:tailEnd/>
              </a14:hiddenLine>
            </a:ext>
            <a:ext uri="{AF507438-7753-43e0-B8FC-AC1667EBCBE1}">
              <a14:hiddenEffects xmlns:a14="http://schemas.microsoft.com/office/drawing/2007/7/7/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07/7/12/main" val="1269485994"/>
      </p:ext>
    </p:extLst>
  </p:cSld>
  <p:clrMapOvr>
    <a:masterClrMapping/>
  </p:clrMapOvr>
  <p:timing>
    <p:tnLst>
      <p:par>
        <p:cTn xmlns:p14="http://schemas.microsoft.com/office/powerpoint/2007/7/12/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40" y="5357826"/>
            <a:ext cx="8229600" cy="1143000"/>
          </a:xfrm>
        </p:spPr>
        <p:txBody>
          <a:bodyPr/>
          <a:lstStyle/>
          <a:p>
            <a:r>
              <a:rPr lang="fa-IR" b="1" dirty="0" smtClean="0">
                <a:latin typeface="Tahoma" pitchFamily="34" charset="0"/>
                <a:ea typeface="Tahoma" pitchFamily="34" charset="0"/>
                <a:cs typeface="Tahoma" pitchFamily="34" charset="0"/>
              </a:rPr>
              <a:t>فضا</a:t>
            </a:r>
            <a:r>
              <a:rPr lang="fa-IR" sz="4000" b="1" dirty="0" smtClean="0">
                <a:latin typeface="Tahoma" pitchFamily="34" charset="0"/>
                <a:ea typeface="Tahoma" pitchFamily="34" charset="0"/>
                <a:cs typeface="Tahoma" pitchFamily="34" charset="0"/>
              </a:rPr>
              <a:t>های عمومی</a:t>
            </a:r>
            <a:endParaRPr lang="fa-IR" sz="4000" b="1" dirty="0">
              <a:latin typeface="Tahoma" pitchFamily="34" charset="0"/>
              <a:ea typeface="Tahoma" pitchFamily="34" charset="0"/>
              <a:cs typeface="Tahoma" pitchFamily="34" charset="0"/>
            </a:endParaRPr>
          </a:p>
        </p:txBody>
      </p:sp>
      <p:pic>
        <p:nvPicPr>
          <p:cNvPr id="14339" name="Picture 3" descr="G:\Hotel\mariot marquios\restaurants-bars-marriott-marquis-new-york-v76187-w650.jpg"/>
          <p:cNvPicPr>
            <a:picLocks noChangeAspect="1" noChangeArrowheads="1"/>
          </p:cNvPicPr>
          <p:nvPr/>
        </p:nvPicPr>
        <p:blipFill rotWithShape="1">
          <a:blip r:embed="rId2" cstate="print"/>
          <a:srcRect b="11330"/>
          <a:stretch/>
        </p:blipFill>
        <p:spPr bwMode="auto">
          <a:xfrm>
            <a:off x="571472" y="1000108"/>
            <a:ext cx="8186464" cy="4429156"/>
          </a:xfrm>
          <a:prstGeom prst="rect">
            <a:avLst/>
          </a:prstGeom>
          <a:noFill/>
        </p:spPr>
      </p:pic>
    </p:spTree>
    <p:extLst>
      <p:ext uri="{BB962C8B-B14F-4D97-AF65-F5344CB8AC3E}">
        <p14:creationId xmlns:p14="http://schemas.microsoft.com/office/powerpoint/2007/7/12/main" val="1747413308"/>
      </p:ext>
    </p:extLst>
  </p:cSld>
  <p:clrMapOvr>
    <a:masterClrMapping/>
  </p:clrMapOvr>
  <p:timing>
    <p:tnLst>
      <p:par>
        <p:cTn xmlns:p14="http://schemas.microsoft.com/office/powerpoint/2007/7/12/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7290" y="214290"/>
            <a:ext cx="7286628" cy="1754326"/>
          </a:xfrm>
          <a:prstGeom prst="rect">
            <a:avLst/>
          </a:prstGeom>
        </p:spPr>
        <p:txBody>
          <a:bodyPr wrap="square">
            <a:spAutoFit/>
          </a:bodyPr>
          <a:lstStyle/>
          <a:p>
            <a:pPr lvl="8" algn="r"/>
            <a:r>
              <a:rPr lang="fa-IR" dirty="0" smtClean="0">
                <a:latin typeface="Tahoma" pitchFamily="34" charset="0"/>
                <a:ea typeface="Tahoma" pitchFamily="34" charset="0"/>
                <a:cs typeface="Tahoma" pitchFamily="34" charset="0"/>
              </a:rPr>
              <a:t>2.اتاق دو تخته:</a:t>
            </a:r>
          </a:p>
          <a:p>
            <a:pPr lvl="8" algn="r"/>
            <a:r>
              <a:rPr lang="fa-IR" dirty="0" smtClean="0">
                <a:latin typeface="Tahoma" pitchFamily="34" charset="0"/>
                <a:ea typeface="Tahoma" pitchFamily="34" charset="0"/>
                <a:cs typeface="Tahoma" pitchFamily="34" charset="0"/>
              </a:rPr>
              <a:t>اقامت خانواده 3نفره</a:t>
            </a:r>
          </a:p>
          <a:p>
            <a:pPr lvl="8" algn="r"/>
            <a:r>
              <a:rPr lang="fa-IR" dirty="0" smtClean="0">
                <a:latin typeface="Tahoma" pitchFamily="34" charset="0"/>
                <a:ea typeface="Tahoma" pitchFamily="34" charset="0"/>
                <a:cs typeface="Tahoma" pitchFamily="34" charset="0"/>
              </a:rPr>
              <a:t>یک تخت دونفره+یک تخت یک نفره</a:t>
            </a:r>
          </a:p>
          <a:p>
            <a:pPr lvl="8" algn="r"/>
            <a:r>
              <a:rPr lang="fa-IR" dirty="0" smtClean="0">
                <a:latin typeface="Tahoma" pitchFamily="34" charset="0"/>
                <a:ea typeface="Tahoma" pitchFamily="34" charset="0"/>
                <a:cs typeface="Tahoma" pitchFamily="34" charset="0"/>
              </a:rPr>
              <a:t> </a:t>
            </a:r>
          </a:p>
          <a:p>
            <a:pPr lvl="8" algn="r"/>
            <a:r>
              <a:rPr lang="fa-IR" dirty="0" smtClean="0">
                <a:latin typeface="Tahoma" pitchFamily="34" charset="0"/>
                <a:ea typeface="Tahoma" pitchFamily="34" charset="0"/>
                <a:cs typeface="Tahoma" pitchFamily="34" charset="0"/>
              </a:rPr>
              <a:t>اقامت </a:t>
            </a:r>
            <a:r>
              <a:rPr lang="fa-IR" dirty="0" smtClean="0">
                <a:latin typeface="Tahoma" pitchFamily="34" charset="0"/>
                <a:ea typeface="Tahoma" pitchFamily="34" charset="0"/>
                <a:cs typeface="Tahoma" pitchFamily="34" charset="0"/>
              </a:rPr>
              <a:t>خانواده 4نفره</a:t>
            </a:r>
          </a:p>
          <a:p>
            <a:pPr lvl="8" algn="r"/>
            <a:r>
              <a:rPr lang="fa-IR" dirty="0" smtClean="0">
                <a:latin typeface="Tahoma" pitchFamily="34" charset="0"/>
                <a:ea typeface="Tahoma" pitchFamily="34" charset="0"/>
                <a:cs typeface="Tahoma" pitchFamily="34" charset="0"/>
              </a:rPr>
              <a:t>دو تخت دو نفره</a:t>
            </a:r>
            <a:endParaRPr lang="fa-IR" dirty="0">
              <a:latin typeface="Tahoma" pitchFamily="34" charset="0"/>
              <a:ea typeface="Tahoma" pitchFamily="34" charset="0"/>
              <a:cs typeface="Tahoma" pitchFamily="34" charset="0"/>
            </a:endParaRPr>
          </a:p>
        </p:txBody>
      </p:sp>
      <p:pic>
        <p:nvPicPr>
          <p:cNvPr id="5" name="Picture 4" descr="G:\dubai-hotels-rooms.jpg"/>
          <p:cNvPicPr>
            <a:picLocks noChangeAspect="1" noChangeArrowheads="1"/>
          </p:cNvPicPr>
          <p:nvPr/>
        </p:nvPicPr>
        <p:blipFill>
          <a:blip r:embed="rId2" cstate="print"/>
          <a:srcRect/>
          <a:stretch>
            <a:fillRect/>
          </a:stretch>
        </p:blipFill>
        <p:spPr bwMode="auto">
          <a:xfrm>
            <a:off x="500034" y="428604"/>
            <a:ext cx="3929090" cy="2614631"/>
          </a:xfrm>
          <a:prstGeom prst="rect">
            <a:avLst/>
          </a:prstGeom>
          <a:noFill/>
        </p:spPr>
      </p:pic>
      <p:pic>
        <p:nvPicPr>
          <p:cNvPr id="7" name="Picture 2" descr="C:\Users\Allah\Desktop\fahime hotel\khab\pic_01-450.jpg"/>
          <p:cNvPicPr>
            <a:picLocks noChangeAspect="1" noChangeArrowheads="1"/>
          </p:cNvPicPr>
          <p:nvPr/>
        </p:nvPicPr>
        <p:blipFill>
          <a:blip r:embed="rId3" cstate="print"/>
          <a:srcRect/>
          <a:stretch>
            <a:fillRect/>
          </a:stretch>
        </p:blipFill>
        <p:spPr bwMode="auto">
          <a:xfrm>
            <a:off x="428596" y="3500438"/>
            <a:ext cx="3952762" cy="2968963"/>
          </a:xfrm>
          <a:prstGeom prst="rect">
            <a:avLst/>
          </a:prstGeom>
          <a:noFill/>
        </p:spPr>
      </p:pic>
      <p:pic>
        <p:nvPicPr>
          <p:cNvPr id="8" name="Picture 3" descr="C:\Users\Allah\Desktop\fahime hotel\khab\هتل شهروندان غیر ثابت CitizenM.jpg"/>
          <p:cNvPicPr>
            <a:picLocks noChangeAspect="1" noChangeArrowheads="1"/>
          </p:cNvPicPr>
          <p:nvPr/>
        </p:nvPicPr>
        <p:blipFill>
          <a:blip r:embed="rId4" cstate="print"/>
          <a:srcRect/>
          <a:stretch>
            <a:fillRect/>
          </a:stretch>
        </p:blipFill>
        <p:spPr bwMode="auto">
          <a:xfrm>
            <a:off x="5072066" y="3571876"/>
            <a:ext cx="3810000" cy="2876552"/>
          </a:xfrm>
          <a:prstGeom prst="rect">
            <a:avLst/>
          </a:prstGeom>
          <a:noFill/>
        </p:spPr>
      </p:pic>
      <p:sp>
        <p:nvSpPr>
          <p:cNvPr id="9" name="Rectangle 8"/>
          <p:cNvSpPr/>
          <p:nvPr/>
        </p:nvSpPr>
        <p:spPr>
          <a:xfrm>
            <a:off x="4643438" y="2000240"/>
            <a:ext cx="4286248" cy="1477328"/>
          </a:xfrm>
          <a:prstGeom prst="rect">
            <a:avLst/>
          </a:prstGeom>
        </p:spPr>
        <p:txBody>
          <a:bodyPr wrap="square">
            <a:spAutoFit/>
          </a:bodyPr>
          <a:lstStyle/>
          <a:p>
            <a:pPr algn="r"/>
            <a:r>
              <a:rPr lang="fa-IR" dirty="0" smtClean="0">
                <a:latin typeface="Tahoma" pitchFamily="34" charset="0"/>
                <a:ea typeface="Tahoma" pitchFamily="34" charset="0"/>
                <a:cs typeface="Tahoma" pitchFamily="34" charset="0"/>
              </a:rPr>
              <a:t>طراحی اتاق خواب های با قابلیت انعطاف پذیری زیاد (اتاق های دارای تخت زوجی بزرگ به همراه کاناپه های قابل تبدیل به تخت خواب) موثر در قابلیت اجاره 100% اتاق ها و کسب بالاترین میزان درآمد</a:t>
            </a:r>
            <a:endParaRPr lang="fa-IR" dirty="0">
              <a:latin typeface="Tahoma" pitchFamily="34" charset="0"/>
              <a:ea typeface="Tahoma" pitchFamily="34" charset="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6" y="0"/>
            <a:ext cx="4357718" cy="439718"/>
          </a:xfrm>
        </p:spPr>
        <p:txBody>
          <a:bodyPr>
            <a:noAutofit/>
          </a:bodyPr>
          <a:lstStyle/>
          <a:p>
            <a:r>
              <a:rPr lang="en-US" sz="2800" b="1" dirty="0" smtClean="0">
                <a:latin typeface="Tahoma" pitchFamily="34" charset="0"/>
                <a:ea typeface="Tahoma" pitchFamily="34" charset="0"/>
                <a:cs typeface="Tahoma" pitchFamily="34" charset="0"/>
              </a:rPr>
              <a:t/>
            </a:r>
            <a:br>
              <a:rPr lang="en-US" sz="2800" b="1" dirty="0" smtClean="0">
                <a:latin typeface="Tahoma" pitchFamily="34" charset="0"/>
                <a:ea typeface="Tahoma" pitchFamily="34" charset="0"/>
                <a:cs typeface="Tahoma" pitchFamily="34" charset="0"/>
              </a:rPr>
            </a:br>
            <a:r>
              <a:rPr lang="fa-IR" sz="2800" b="1" dirty="0" smtClean="0">
                <a:latin typeface="Tahoma" pitchFamily="34" charset="0"/>
                <a:ea typeface="Tahoma" pitchFamily="34" charset="0"/>
                <a:cs typeface="Tahoma" pitchFamily="34" charset="0"/>
              </a:rPr>
              <a:t>سوئیت</a:t>
            </a:r>
            <a:r>
              <a:rPr lang="en-US" sz="2800" b="1" dirty="0" smtClean="0">
                <a:latin typeface="Tahoma" pitchFamily="34" charset="0"/>
                <a:ea typeface="Tahoma" pitchFamily="34" charset="0"/>
                <a:cs typeface="Tahoma" pitchFamily="34" charset="0"/>
              </a:rPr>
              <a:t> </a:t>
            </a:r>
            <a:r>
              <a:rPr lang="fa-IR" sz="2800" b="1" dirty="0" smtClean="0">
                <a:latin typeface="Tahoma" pitchFamily="34" charset="0"/>
                <a:ea typeface="Tahoma" pitchFamily="34" charset="0"/>
                <a:cs typeface="Tahoma" pitchFamily="34" charset="0"/>
              </a:rPr>
              <a:t>ها</a:t>
            </a:r>
            <a:endParaRPr lang="fa-IR" sz="2800" b="1" dirty="0">
              <a:latin typeface="Tahoma" pitchFamily="34" charset="0"/>
              <a:ea typeface="Tahoma" pitchFamily="34" charset="0"/>
              <a:cs typeface="Tahoma" pitchFamily="34" charset="0"/>
            </a:endParaRPr>
          </a:p>
        </p:txBody>
      </p:sp>
      <p:sp>
        <p:nvSpPr>
          <p:cNvPr id="6" name="TextBox 5"/>
          <p:cNvSpPr txBox="1"/>
          <p:nvPr/>
        </p:nvSpPr>
        <p:spPr>
          <a:xfrm>
            <a:off x="714348" y="642918"/>
            <a:ext cx="8229600" cy="1200329"/>
          </a:xfrm>
          <a:prstGeom prst="rect">
            <a:avLst/>
          </a:prstGeom>
          <a:noFill/>
        </p:spPr>
        <p:txBody>
          <a:bodyPr wrap="square" rtlCol="1">
            <a:spAutoFit/>
          </a:bodyPr>
          <a:lstStyle/>
          <a:p>
            <a:pPr algn="r"/>
            <a:endParaRPr lang="en-US"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اختصاص 10%ازکل اتاق های هتل</a:t>
            </a:r>
          </a:p>
          <a:p>
            <a:pPr algn="r"/>
            <a:r>
              <a:rPr lang="fa-IR" dirty="0" smtClean="0">
                <a:latin typeface="Tahoma" pitchFamily="34" charset="0"/>
                <a:ea typeface="Tahoma" pitchFamily="34" charset="0"/>
                <a:cs typeface="Tahoma" pitchFamily="34" charset="0"/>
              </a:rPr>
              <a:t>شامل فضای ورودی (ورودی،رختکن،سرویس )، نشیمن(نشیمن،غذاخوری)،پخت و پز(آشپزخانه)،خواب(اتاق های خواب)</a:t>
            </a:r>
            <a:endParaRPr lang="fa-IR" dirty="0">
              <a:latin typeface="Tahoma" pitchFamily="34" charset="0"/>
              <a:ea typeface="Tahoma" pitchFamily="34" charset="0"/>
              <a:cs typeface="Tahoma" pitchFamily="34" charset="0"/>
            </a:endParaRPr>
          </a:p>
        </p:txBody>
      </p:sp>
      <p:pic>
        <p:nvPicPr>
          <p:cNvPr id="8" name="Picture 3" descr="C:\Users\Allah\Desktop\fahime hotel\suit\extreme-design-07-g.jpg"/>
          <p:cNvPicPr>
            <a:picLocks noChangeAspect="1" noChangeArrowheads="1"/>
          </p:cNvPicPr>
          <p:nvPr/>
        </p:nvPicPr>
        <p:blipFill>
          <a:blip r:embed="rId2" cstate="print"/>
          <a:srcRect/>
          <a:stretch>
            <a:fillRect/>
          </a:stretch>
        </p:blipFill>
        <p:spPr bwMode="auto">
          <a:xfrm>
            <a:off x="428596" y="1857364"/>
            <a:ext cx="3578278" cy="2357454"/>
          </a:xfrm>
          <a:prstGeom prst="rect">
            <a:avLst/>
          </a:prstGeom>
          <a:noFill/>
        </p:spPr>
      </p:pic>
      <p:pic>
        <p:nvPicPr>
          <p:cNvPr id="10" name="Picture 5" descr="C:\Users\Allah\Desktop\fahime hotel\suit\mercure_city_center_budapest_suite.jpg"/>
          <p:cNvPicPr>
            <a:picLocks noChangeAspect="1" noChangeArrowheads="1"/>
          </p:cNvPicPr>
          <p:nvPr/>
        </p:nvPicPr>
        <p:blipFill>
          <a:blip r:embed="rId3" cstate="print"/>
          <a:srcRect/>
          <a:stretch>
            <a:fillRect/>
          </a:stretch>
        </p:blipFill>
        <p:spPr bwMode="auto">
          <a:xfrm>
            <a:off x="5143504" y="1928802"/>
            <a:ext cx="3429024" cy="2281553"/>
          </a:xfrm>
          <a:prstGeom prst="rect">
            <a:avLst/>
          </a:prstGeom>
          <a:noFill/>
        </p:spPr>
      </p:pic>
      <p:pic>
        <p:nvPicPr>
          <p:cNvPr id="12" name="Picture 4" descr="C:\Users\Allah\Desktop\fahime hotel\suit\luxurious-kitchen-in-aircraft-hotel.jpg"/>
          <p:cNvPicPr>
            <a:picLocks noChangeAspect="1" noChangeArrowheads="1"/>
          </p:cNvPicPr>
          <p:nvPr/>
        </p:nvPicPr>
        <p:blipFill>
          <a:blip r:embed="rId4" cstate="print"/>
          <a:srcRect/>
          <a:stretch>
            <a:fillRect/>
          </a:stretch>
        </p:blipFill>
        <p:spPr bwMode="auto">
          <a:xfrm>
            <a:off x="500034" y="4455921"/>
            <a:ext cx="3500462" cy="2187789"/>
          </a:xfrm>
          <a:prstGeom prst="rect">
            <a:avLst/>
          </a:prstGeom>
          <a:noFill/>
        </p:spPr>
      </p:pic>
      <p:pic>
        <p:nvPicPr>
          <p:cNvPr id="13" name="Picture 6" descr="C:\Users\Allah\Desktop\fahime hotel\suit\nice-reading-room-in-aircraft-hotel.jpg"/>
          <p:cNvPicPr>
            <a:picLocks noChangeAspect="1" noChangeArrowheads="1"/>
          </p:cNvPicPr>
          <p:nvPr/>
        </p:nvPicPr>
        <p:blipFill>
          <a:blip r:embed="rId5" cstate="print"/>
          <a:srcRect/>
          <a:stretch>
            <a:fillRect/>
          </a:stretch>
        </p:blipFill>
        <p:spPr bwMode="auto">
          <a:xfrm>
            <a:off x="5143504" y="4429132"/>
            <a:ext cx="3522936" cy="2273294"/>
          </a:xfrm>
          <a:prstGeom prst="rect">
            <a:avLst/>
          </a:prstGeom>
          <a:noFill/>
        </p:spPr>
      </p:pic>
    </p:spTree>
    <p:extLst>
      <p:ext uri="{BB962C8B-B14F-4D97-AF65-F5344CB8AC3E}">
        <p14:creationId xmlns:p14="http://schemas.microsoft.com/office/powerpoint/2007/7/12/main" val="2637773764"/>
      </p:ext>
    </p:extLst>
  </p:cSld>
  <p:clrMapOvr>
    <a:masterClrMapping/>
  </p:clrMapOvr>
  <p:timing>
    <p:tnLst>
      <p:par>
        <p:cTn xmlns:p14="http://schemas.microsoft.com/office/powerpoint/2007/7/12/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9322" y="714356"/>
            <a:ext cx="2828892" cy="2585323"/>
          </a:xfrm>
          <a:prstGeom prst="rect">
            <a:avLst/>
          </a:prstGeom>
          <a:noFill/>
        </p:spPr>
        <p:txBody>
          <a:bodyPr wrap="square" rtlCol="1">
            <a:spAutoFit/>
          </a:bodyPr>
          <a:lstStyle/>
          <a:p>
            <a:pPr algn="r"/>
            <a:r>
              <a:rPr lang="en-US" dirty="0" smtClean="0">
                <a:latin typeface="Tahoma" pitchFamily="34" charset="0"/>
                <a:ea typeface="Tahoma" pitchFamily="34" charset="0"/>
                <a:cs typeface="Tahoma" pitchFamily="34" charset="0"/>
              </a:rPr>
              <a:t>(Mini suite)</a:t>
            </a:r>
            <a:r>
              <a:rPr lang="fa-IR" dirty="0" smtClean="0">
                <a:latin typeface="Tahoma" pitchFamily="34" charset="0"/>
                <a:ea typeface="Tahoma" pitchFamily="34" charset="0"/>
                <a:cs typeface="Tahoma" pitchFamily="34" charset="0"/>
              </a:rPr>
              <a:t>انواع سوئیت:</a:t>
            </a:r>
          </a:p>
          <a:p>
            <a:pPr algn="r"/>
            <a:r>
              <a:rPr lang="fa-IR" dirty="0" smtClean="0">
                <a:latin typeface="Tahoma" pitchFamily="34" charset="0"/>
                <a:ea typeface="Tahoma" pitchFamily="34" charset="0"/>
                <a:cs typeface="Tahoma" pitchFamily="34" charset="0"/>
              </a:rPr>
              <a:t>1.سوئیت کوچک </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مشتمل برورودی(رختکن وسرویس)،فضای  یکپارچه خواب  و نشیمن که </a:t>
            </a:r>
            <a:r>
              <a:rPr lang="fa-IR" dirty="0" smtClean="0">
                <a:latin typeface="Tahoma" pitchFamily="34" charset="0"/>
                <a:ea typeface="Tahoma" pitchFamily="34" charset="0"/>
                <a:cs typeface="Tahoma" pitchFamily="34" charset="0"/>
              </a:rPr>
              <a:t>می</a:t>
            </a:r>
            <a:r>
              <a:rPr lang="fa-IR" dirty="0">
                <a:latin typeface="Tahoma" pitchFamily="34" charset="0"/>
                <a:ea typeface="Tahoma" pitchFamily="34" charset="0"/>
                <a:cs typeface="Tahoma" pitchFamily="34" charset="0"/>
              </a:rPr>
              <a:t>ت</a:t>
            </a:r>
            <a:r>
              <a:rPr lang="fa-IR" dirty="0" smtClean="0">
                <a:latin typeface="Tahoma" pitchFamily="34" charset="0"/>
                <a:ea typeface="Tahoma" pitchFamily="34" charset="0"/>
                <a:cs typeface="Tahoma" pitchFamily="34" charset="0"/>
              </a:rPr>
              <a:t>وان </a:t>
            </a:r>
            <a:r>
              <a:rPr lang="fa-IR" dirty="0" smtClean="0">
                <a:latin typeface="Tahoma" pitchFamily="34" charset="0"/>
                <a:ea typeface="Tahoma" pitchFamily="34" charset="0"/>
                <a:cs typeface="Tahoma" pitchFamily="34" charset="0"/>
              </a:rPr>
              <a:t>آنها را با یک جداکننده چون مبلمان،تفکیک کرد</a:t>
            </a:r>
          </a:p>
          <a:p>
            <a:pPr algn="r"/>
            <a:endParaRPr lang="fa-IR" dirty="0">
              <a:latin typeface="Tahoma" pitchFamily="34" charset="0"/>
              <a:ea typeface="Tahoma" pitchFamily="34" charset="0"/>
              <a:cs typeface="Tahoma" pitchFamily="34" charset="0"/>
            </a:endParaRPr>
          </a:p>
        </p:txBody>
      </p:sp>
      <p:sp>
        <p:nvSpPr>
          <p:cNvPr id="5" name="TextBox 4"/>
          <p:cNvSpPr txBox="1"/>
          <p:nvPr/>
        </p:nvSpPr>
        <p:spPr>
          <a:xfrm>
            <a:off x="5643570" y="3714752"/>
            <a:ext cx="11201400" cy="369332"/>
          </a:xfrm>
          <a:prstGeom prst="rect">
            <a:avLst/>
          </a:prstGeom>
          <a:noFill/>
        </p:spPr>
        <p:txBody>
          <a:bodyPr wrap="square" rtlCol="1">
            <a:spAutoFit/>
          </a:bodyPr>
          <a:lstStyle/>
          <a:p>
            <a:r>
              <a:rPr lang="en-US" dirty="0" smtClean="0">
                <a:latin typeface="Tahoma" pitchFamily="34" charset="0"/>
                <a:ea typeface="Tahoma" pitchFamily="34" charset="0"/>
                <a:cs typeface="Tahoma" pitchFamily="34" charset="0"/>
              </a:rPr>
              <a:t>Junior </a:t>
            </a:r>
            <a:r>
              <a:rPr lang="en-US" dirty="0" smtClean="0">
                <a:latin typeface="Tahoma" pitchFamily="34" charset="0"/>
                <a:ea typeface="Tahoma" pitchFamily="34" charset="0"/>
                <a:cs typeface="Tahoma" pitchFamily="34" charset="0"/>
              </a:rPr>
              <a:t>suite</a:t>
            </a:r>
            <a:r>
              <a:rPr lang="fa-IR" dirty="0" smtClean="0">
                <a:latin typeface="Tahoma" pitchFamily="34" charset="0"/>
                <a:ea typeface="Tahoma" pitchFamily="34" charset="0"/>
                <a:cs typeface="Tahoma" pitchFamily="34" charset="0"/>
              </a:rPr>
              <a:t>2.سوئیت </a:t>
            </a:r>
            <a:r>
              <a:rPr lang="fa-IR" dirty="0" smtClean="0">
                <a:latin typeface="Tahoma" pitchFamily="34" charset="0"/>
                <a:ea typeface="Tahoma" pitchFamily="34" charset="0"/>
                <a:cs typeface="Tahoma" pitchFamily="34" charset="0"/>
              </a:rPr>
              <a:t>معمولی</a:t>
            </a:r>
            <a:r>
              <a:rPr lang="fa-IR" dirty="0">
                <a:latin typeface="Tahoma" pitchFamily="34" charset="0"/>
                <a:ea typeface="Tahoma" pitchFamily="34" charset="0"/>
                <a:cs typeface="Tahoma" pitchFamily="34" charset="0"/>
              </a:rPr>
              <a:t> </a:t>
            </a:r>
            <a:r>
              <a:rPr lang="fa-IR" dirty="0" smtClean="0">
                <a:latin typeface="Tahoma" pitchFamily="34" charset="0"/>
                <a:ea typeface="Tahoma" pitchFamily="34" charset="0"/>
                <a:cs typeface="Tahoma" pitchFamily="34" charset="0"/>
              </a:rPr>
              <a:t> </a:t>
            </a:r>
            <a:endParaRPr lang="fa-IR" dirty="0">
              <a:latin typeface="Tahoma" pitchFamily="34" charset="0"/>
              <a:ea typeface="Tahoma" pitchFamily="34" charset="0"/>
              <a:cs typeface="Tahoma" pitchFamily="34" charset="0"/>
            </a:endParaRPr>
          </a:p>
        </p:txBody>
      </p:sp>
      <p:sp>
        <p:nvSpPr>
          <p:cNvPr id="6" name="TextBox 5"/>
          <p:cNvSpPr txBox="1"/>
          <p:nvPr/>
        </p:nvSpPr>
        <p:spPr>
          <a:xfrm>
            <a:off x="5929322" y="4214818"/>
            <a:ext cx="2733644" cy="2308324"/>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فضایی برابر دو اتاق تیپ</a:t>
            </a:r>
          </a:p>
          <a:p>
            <a:pPr algn="r"/>
            <a:r>
              <a:rPr lang="fa-IR" dirty="0" smtClean="0">
                <a:latin typeface="Tahoma" pitchFamily="34" charset="0"/>
                <a:ea typeface="Tahoma" pitchFamily="34" charset="0"/>
                <a:cs typeface="Tahoma" pitchFamily="34" charset="0"/>
              </a:rPr>
              <a:t>فضای ورودی (ورودی،رختکن و سرویس)،</a:t>
            </a:r>
            <a:r>
              <a:rPr lang="fa-IR" dirty="0" smtClean="0">
                <a:latin typeface="Tahoma" pitchFamily="34" charset="0"/>
                <a:ea typeface="Tahoma" pitchFamily="34" charset="0"/>
                <a:cs typeface="Tahoma" pitchFamily="34" charset="0"/>
              </a:rPr>
              <a:t>نشیمن،غذاخوری،فضای </a:t>
            </a:r>
            <a:r>
              <a:rPr lang="fa-IR" dirty="0" smtClean="0">
                <a:latin typeface="Tahoma" pitchFamily="34" charset="0"/>
                <a:ea typeface="Tahoma" pitchFamily="34" charset="0"/>
                <a:cs typeface="Tahoma" pitchFamily="34" charset="0"/>
              </a:rPr>
              <a:t>پخت وپز کوچک،یک خواب دونفره شامل سرویس وحمام مجزا</a:t>
            </a:r>
            <a:endParaRPr lang="fa-IR" dirty="0">
              <a:latin typeface="Tahoma" pitchFamily="34" charset="0"/>
              <a:ea typeface="Tahoma" pitchFamily="34" charset="0"/>
              <a:cs typeface="Tahoma" pitchFamily="34" charset="0"/>
            </a:endParaRPr>
          </a:p>
        </p:txBody>
      </p:sp>
      <p:pic>
        <p:nvPicPr>
          <p:cNvPr id="7" name="Picture 2" descr="C:\Users\Allah\Desktop\fahime hotel\suit\نمائي از پرزيدنشيال سوئيت - هتل مارتينز در كن واقع در فرانسه.jpg"/>
          <p:cNvPicPr>
            <a:picLocks noChangeAspect="1" noChangeArrowheads="1"/>
          </p:cNvPicPr>
          <p:nvPr/>
        </p:nvPicPr>
        <p:blipFill>
          <a:blip r:embed="rId2" cstate="print"/>
          <a:srcRect/>
          <a:stretch>
            <a:fillRect/>
          </a:stretch>
        </p:blipFill>
        <p:spPr bwMode="auto">
          <a:xfrm>
            <a:off x="714348" y="714356"/>
            <a:ext cx="4270196" cy="2648065"/>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714348" y="3523717"/>
            <a:ext cx="4286280" cy="3077718"/>
          </a:xfrm>
          <a:prstGeom prst="rect">
            <a:avLst/>
          </a:prstGeom>
          <a:noFill/>
          <a:ln w="9525">
            <a:noFill/>
            <a:miter lim="800000"/>
            <a:headEnd/>
            <a:tailEnd/>
          </a:ln>
          <a:effectLst/>
        </p:spPr>
      </p:pic>
    </p:spTree>
  </p:cSld>
  <p:clrMapOvr>
    <a:masterClrMapping/>
  </p:clrMapOvr>
  <p:timing>
    <p:tnLst>
      <p:par>
        <p:cTn xmlns:p14="http://schemas.microsoft.com/office/powerpoint/2007/7/12/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44" y="0"/>
            <a:ext cx="10444178" cy="1071546"/>
          </a:xfrm>
        </p:spPr>
        <p:txBody>
          <a:bodyPr>
            <a:normAutofit/>
          </a:bodyPr>
          <a:lstStyle/>
          <a:p>
            <a:pPr algn="r"/>
            <a:r>
              <a:rPr lang="fa-IR" sz="2000" dirty="0" smtClean="0">
                <a:latin typeface="Tahoma" pitchFamily="34" charset="0"/>
                <a:ea typeface="Tahoma" pitchFamily="34" charset="0"/>
                <a:cs typeface="Tahoma" pitchFamily="34" charset="0"/>
              </a:rPr>
              <a:t>3.سوئیت کنفرانس</a:t>
            </a:r>
            <a:endParaRPr lang="fa-IR" sz="20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00034" y="1071546"/>
            <a:ext cx="8229600" cy="4983163"/>
          </a:xfrm>
        </p:spPr>
        <p:txBody>
          <a:bodyPr>
            <a:normAutofit/>
          </a:bodyPr>
          <a:lstStyle/>
          <a:p>
            <a:pPr marL="0" indent="0" algn="r"/>
            <a:r>
              <a:rPr lang="fa-IR" sz="1800" dirty="0" smtClean="0">
                <a:latin typeface="Tahoma" pitchFamily="34" charset="0"/>
                <a:ea typeface="Tahoma" pitchFamily="34" charset="0"/>
                <a:cs typeface="Tahoma" pitchFamily="34" charset="0"/>
              </a:rPr>
              <a:t>اهمیت ویژه در هتل های مجامع</a:t>
            </a:r>
          </a:p>
          <a:p>
            <a:pPr marL="0" indent="0" algn="r"/>
            <a:r>
              <a:rPr lang="fa-IR" sz="1800" dirty="0" smtClean="0">
                <a:latin typeface="Tahoma" pitchFamily="34" charset="0"/>
                <a:ea typeface="Tahoma" pitchFamily="34" charset="0"/>
                <a:cs typeface="Tahoma" pitchFamily="34" charset="0"/>
              </a:rPr>
              <a:t>برای افرادی که به منظور برگزاری مجامع به محلی برای کنفرانس و سخنرانی نیاز دارند</a:t>
            </a:r>
          </a:p>
          <a:p>
            <a:pPr marL="0" indent="0" algn="r"/>
            <a:r>
              <a:rPr lang="fa-IR" sz="1800" dirty="0" smtClean="0">
                <a:latin typeface="Tahoma" pitchFamily="34" charset="0"/>
                <a:ea typeface="Tahoma" pitchFamily="34" charset="0"/>
                <a:cs typeface="Tahoma" pitchFamily="34" charset="0"/>
              </a:rPr>
              <a:t>شامل ورودی(ورودی،رختکن </a:t>
            </a:r>
            <a:r>
              <a:rPr lang="fa-IR" sz="1800" dirty="0">
                <a:latin typeface="Tahoma" pitchFamily="34" charset="0"/>
                <a:ea typeface="Tahoma" pitchFamily="34" charset="0"/>
                <a:cs typeface="Tahoma" pitchFamily="34" charset="0"/>
              </a:rPr>
              <a:t>و </a:t>
            </a:r>
            <a:r>
              <a:rPr lang="fa-IR" sz="1800" dirty="0" smtClean="0">
                <a:latin typeface="Tahoma" pitchFamily="34" charset="0"/>
                <a:ea typeface="Tahoma" pitchFamily="34" charset="0"/>
                <a:cs typeface="Tahoma" pitchFamily="34" charset="0"/>
              </a:rPr>
              <a:t>سرویس)، </a:t>
            </a:r>
            <a:r>
              <a:rPr lang="fa-IR" sz="1800" dirty="0">
                <a:latin typeface="Tahoma" pitchFamily="34" charset="0"/>
                <a:ea typeface="Tahoma" pitchFamily="34" charset="0"/>
                <a:cs typeface="Tahoma" pitchFamily="34" charset="0"/>
              </a:rPr>
              <a:t>دو فضای نشیمن </a:t>
            </a:r>
            <a:r>
              <a:rPr lang="fa-IR" sz="1800" dirty="0" smtClean="0">
                <a:latin typeface="Tahoma" pitchFamily="34" charset="0"/>
                <a:ea typeface="Tahoma" pitchFamily="34" charset="0"/>
                <a:cs typeface="Tahoma" pitchFamily="34" charset="0"/>
              </a:rPr>
              <a:t>مجزا،غذاخوری، ترجیحا مبلمان وتخت تاشو،اتصال به یک یا دو اتاق خواب دیگر(در مواقع ضروری</a:t>
            </a:r>
            <a:r>
              <a:rPr lang="fa-IR" sz="1800" dirty="0" smtClean="0"/>
              <a:t>)</a:t>
            </a:r>
            <a:endParaRPr lang="fa-IR" sz="1800" dirty="0"/>
          </a:p>
        </p:txBody>
      </p:sp>
    </p:spTree>
    <p:extLst>
      <p:ext uri="{BB962C8B-B14F-4D97-AF65-F5344CB8AC3E}">
        <p14:creationId xmlns:p14="http://schemas.microsoft.com/office/powerpoint/2007/7/12/main" val="3099057376"/>
      </p:ext>
    </p:extLst>
  </p:cSld>
  <p:clrMapOvr>
    <a:masterClrMapping/>
  </p:clrMapOvr>
  <p:timing>
    <p:tnLst>
      <p:par>
        <p:cTn xmlns:p14="http://schemas.microsoft.com/office/powerpoint/2007/7/12/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726" y="5500702"/>
            <a:ext cx="8229600" cy="1143000"/>
          </a:xfrm>
        </p:spPr>
        <p:txBody>
          <a:bodyPr>
            <a:normAutofit/>
          </a:bodyPr>
          <a:lstStyle/>
          <a:p>
            <a:r>
              <a:rPr lang="fa-IR" sz="4000" b="1" dirty="0" smtClean="0">
                <a:latin typeface="Tahoma" pitchFamily="34" charset="0"/>
                <a:ea typeface="Tahoma" pitchFamily="34" charset="0"/>
                <a:cs typeface="Tahoma" pitchFamily="34" charset="0"/>
              </a:rPr>
              <a:t>فضاهای خدماتی</a:t>
            </a:r>
            <a:endParaRPr lang="fa-IR" sz="4000" b="1" dirty="0">
              <a:latin typeface="Tahoma" pitchFamily="34" charset="0"/>
              <a:ea typeface="Tahoma" pitchFamily="34" charset="0"/>
              <a:cs typeface="Tahoma" pitchFamily="34" charset="0"/>
            </a:endParaRPr>
          </a:p>
        </p:txBody>
      </p:sp>
      <p:pic>
        <p:nvPicPr>
          <p:cNvPr id="3" name="Picture 2" descr="J:\office-13.jpg"/>
          <p:cNvPicPr>
            <a:picLocks noChangeAspect="1" noChangeArrowheads="1"/>
          </p:cNvPicPr>
          <p:nvPr/>
        </p:nvPicPr>
        <p:blipFill>
          <a:blip r:embed="rId2" cstate="print"/>
          <a:srcRect/>
          <a:stretch>
            <a:fillRect/>
          </a:stretch>
        </p:blipFill>
        <p:spPr bwMode="auto">
          <a:xfrm>
            <a:off x="683568" y="476672"/>
            <a:ext cx="7452828" cy="4968552"/>
          </a:xfrm>
          <a:prstGeom prst="rect">
            <a:avLst/>
          </a:prstGeom>
          <a:noFill/>
        </p:spPr>
      </p:pic>
    </p:spTree>
    <p:extLst>
      <p:ext uri="{BB962C8B-B14F-4D97-AF65-F5344CB8AC3E}">
        <p14:creationId xmlns:p14="http://schemas.microsoft.com/office/powerpoint/2007/7/12/main" val="1747413308"/>
      </p:ext>
    </p:extLst>
  </p:cSld>
  <p:clrMapOvr>
    <a:masterClrMapping/>
  </p:clrMapOvr>
  <p:timing>
    <p:tnLst>
      <p:par>
        <p:cTn xmlns:p14="http://schemas.microsoft.com/office/powerpoint/2007/7/12/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2743200"/>
            <a:ext cx="96767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خدماتی هتل</a:t>
            </a:r>
          </a:p>
        </p:txBody>
      </p:sp>
      <p:cxnSp>
        <p:nvCxnSpPr>
          <p:cNvPr id="6" name="Straight Connector 5"/>
          <p:cNvCxnSpPr/>
          <p:nvPr/>
        </p:nvCxnSpPr>
        <p:spPr>
          <a:xfrm rot="10800000">
            <a:off x="1219199" y="30480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676400" y="1524000"/>
            <a:ext cx="914399"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بخش اداری</a:t>
            </a:r>
          </a:p>
        </p:txBody>
      </p:sp>
      <p:sp>
        <p:nvSpPr>
          <p:cNvPr id="15" name="Rounded Rectangle 14"/>
          <p:cNvSpPr/>
          <p:nvPr/>
        </p:nvSpPr>
        <p:spPr>
          <a:xfrm>
            <a:off x="1676400" y="4267200"/>
            <a:ext cx="914401"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بخش خدماتی پشتیبانی</a:t>
            </a:r>
          </a:p>
        </p:txBody>
      </p:sp>
      <p:sp>
        <p:nvSpPr>
          <p:cNvPr id="18" name="Rounded Rectangle 17"/>
          <p:cNvSpPr/>
          <p:nvPr/>
        </p:nvSpPr>
        <p:spPr>
          <a:xfrm>
            <a:off x="3124200" y="533400"/>
            <a:ext cx="115976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پذیرش و دفاتراداری تابعه</a:t>
            </a:r>
          </a:p>
        </p:txBody>
      </p:sp>
      <p:sp>
        <p:nvSpPr>
          <p:cNvPr id="19" name="Rounded Rectangle 18"/>
          <p:cNvSpPr/>
          <p:nvPr/>
        </p:nvSpPr>
        <p:spPr>
          <a:xfrm>
            <a:off x="3124200" y="1219200"/>
            <a:ext cx="115976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مالی و</a:t>
            </a:r>
          </a:p>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حسابداری</a:t>
            </a:r>
          </a:p>
        </p:txBody>
      </p:sp>
      <p:sp>
        <p:nvSpPr>
          <p:cNvPr id="20" name="Rounded Rectangle 19"/>
          <p:cNvSpPr/>
          <p:nvPr/>
        </p:nvSpPr>
        <p:spPr>
          <a:xfrm>
            <a:off x="3124200" y="1905000"/>
            <a:ext cx="115976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دفاتر اجرائی</a:t>
            </a:r>
          </a:p>
        </p:txBody>
      </p:sp>
      <p:sp>
        <p:nvSpPr>
          <p:cNvPr id="21" name="Rounded Rectangle 20"/>
          <p:cNvSpPr/>
          <p:nvPr/>
        </p:nvSpPr>
        <p:spPr>
          <a:xfrm>
            <a:off x="3124200" y="2590800"/>
            <a:ext cx="115976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فروش و</a:t>
            </a:r>
          </a:p>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تدارکات</a:t>
            </a:r>
          </a:p>
        </p:txBody>
      </p:sp>
      <p:sp>
        <p:nvSpPr>
          <p:cNvPr id="22" name="Rounded Rectangle 21"/>
          <p:cNvSpPr/>
          <p:nvPr/>
        </p:nvSpPr>
        <p:spPr>
          <a:xfrm>
            <a:off x="3124200" y="3962400"/>
            <a:ext cx="1087760"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000" b="1" dirty="0" smtClean="0">
                <a:solidFill>
                  <a:schemeClr val="tx1">
                    <a:lumMod val="95000"/>
                    <a:lumOff val="5000"/>
                  </a:schemeClr>
                </a:solidFill>
                <a:latin typeface="Tahoma" pitchFamily="34" charset="0"/>
                <a:ea typeface="Tahoma" pitchFamily="34" charset="0"/>
                <a:cs typeface="Tahoma" pitchFamily="34" charset="0"/>
              </a:rPr>
              <a:t>فضاهای آماده سازی غذا</a:t>
            </a:r>
          </a:p>
          <a:p>
            <a:pPr algn="ctr"/>
            <a:r>
              <a:rPr lang="fa-IR" sz="1000" b="1" dirty="0" smtClean="0">
                <a:solidFill>
                  <a:schemeClr val="tx1">
                    <a:lumMod val="95000"/>
                    <a:lumOff val="5000"/>
                  </a:schemeClr>
                </a:solidFill>
                <a:latin typeface="Tahoma" pitchFamily="34" charset="0"/>
                <a:ea typeface="Tahoma" pitchFamily="34" charset="0"/>
                <a:cs typeface="Tahoma" pitchFamily="34" charset="0"/>
              </a:rPr>
              <a:t>وانبار آذوقه</a:t>
            </a:r>
          </a:p>
        </p:txBody>
      </p:sp>
      <p:sp>
        <p:nvSpPr>
          <p:cNvPr id="23" name="Rounded Rectangle 22"/>
          <p:cNvSpPr/>
          <p:nvPr/>
        </p:nvSpPr>
        <p:spPr>
          <a:xfrm>
            <a:off x="3124200" y="4648200"/>
            <a:ext cx="1087760"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000" b="1" dirty="0" smtClean="0">
                <a:solidFill>
                  <a:schemeClr val="tx1">
                    <a:lumMod val="95000"/>
                    <a:lumOff val="5000"/>
                  </a:schemeClr>
                </a:solidFill>
                <a:latin typeface="Tahoma" pitchFamily="34" charset="0"/>
                <a:ea typeface="Tahoma" pitchFamily="34" charset="0"/>
                <a:cs typeface="Tahoma" pitchFamily="34" charset="0"/>
              </a:rPr>
              <a:t>باراندازهتل</a:t>
            </a:r>
          </a:p>
          <a:p>
            <a:pPr algn="ctr"/>
            <a:r>
              <a:rPr lang="fa-IR" sz="1000" b="1" dirty="0">
                <a:solidFill>
                  <a:schemeClr val="tx1">
                    <a:lumMod val="95000"/>
                    <a:lumOff val="5000"/>
                  </a:schemeClr>
                </a:solidFill>
                <a:latin typeface="Tahoma" pitchFamily="34" charset="0"/>
                <a:ea typeface="Tahoma" pitchFamily="34" charset="0"/>
                <a:cs typeface="Tahoma" pitchFamily="34" charset="0"/>
              </a:rPr>
              <a:t>،</a:t>
            </a:r>
            <a:r>
              <a:rPr lang="fa-IR" sz="1000" b="1" dirty="0" smtClean="0">
                <a:solidFill>
                  <a:schemeClr val="tx1">
                    <a:lumMod val="95000"/>
                    <a:lumOff val="5000"/>
                  </a:schemeClr>
                </a:solidFill>
                <a:latin typeface="Tahoma" pitchFamily="34" charset="0"/>
                <a:ea typeface="Tahoma" pitchFamily="34" charset="0"/>
                <a:cs typeface="Tahoma" pitchFamily="34" charset="0"/>
              </a:rPr>
              <a:t>قسمت تحویل زباله وانبارعمومی</a:t>
            </a:r>
          </a:p>
        </p:txBody>
      </p:sp>
      <p:sp>
        <p:nvSpPr>
          <p:cNvPr id="24" name="Rounded Rectangle 23"/>
          <p:cNvSpPr/>
          <p:nvPr/>
        </p:nvSpPr>
        <p:spPr>
          <a:xfrm>
            <a:off x="3124200" y="5334000"/>
            <a:ext cx="1087760"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فضاهای مربوط به کارکنان</a:t>
            </a:r>
          </a:p>
        </p:txBody>
      </p:sp>
      <p:cxnSp>
        <p:nvCxnSpPr>
          <p:cNvPr id="25" name="Elbow Connector 24"/>
          <p:cNvCxnSpPr/>
          <p:nvPr/>
        </p:nvCxnSpPr>
        <p:spPr>
          <a:xfrm rot="10800000" flipV="1">
            <a:off x="3124200" y="914400"/>
            <a:ext cx="1588" cy="1905000"/>
          </a:xfrm>
          <a:prstGeom prst="bentConnector3">
            <a:avLst>
              <a:gd name="adj1" fmla="val 14400252"/>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895600" y="15240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5" name="Straight Arrow Connector 34"/>
          <p:cNvCxnSpPr/>
          <p:nvPr/>
        </p:nvCxnSpPr>
        <p:spPr>
          <a:xfrm>
            <a:off x="2895600" y="22098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rot="10800000">
            <a:off x="2590800" y="1752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7" idx="1"/>
            <a:endCxn id="15" idx="1"/>
          </p:cNvCxnSpPr>
          <p:nvPr/>
        </p:nvCxnSpPr>
        <p:spPr>
          <a:xfrm rot="10800000" flipV="1">
            <a:off x="1676400" y="1828800"/>
            <a:ext cx="1588" cy="2743200"/>
          </a:xfrm>
          <a:prstGeom prst="bentConnector3">
            <a:avLst>
              <a:gd name="adj1" fmla="val 14395466"/>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22" idx="1"/>
            <a:endCxn id="24" idx="1"/>
          </p:cNvCxnSpPr>
          <p:nvPr/>
        </p:nvCxnSpPr>
        <p:spPr>
          <a:xfrm rot="10800000" flipV="1">
            <a:off x="3124200" y="4267200"/>
            <a:ext cx="1588" cy="1371600"/>
          </a:xfrm>
          <a:prstGeom prst="bentConnector3">
            <a:avLst>
              <a:gd name="adj1" fmla="val 14395466"/>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2590800" y="45720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895600" y="49530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sp>
        <p:nvSpPr>
          <p:cNvPr id="58" name="Rounded Rectangle 57"/>
          <p:cNvSpPr/>
          <p:nvPr/>
        </p:nvSpPr>
        <p:spPr>
          <a:xfrm>
            <a:off x="5292080" y="1481336"/>
            <a:ext cx="1080120"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پرسنل و دفاتر ثبت ساعت</a:t>
            </a:r>
          </a:p>
        </p:txBody>
      </p:sp>
      <p:sp>
        <p:nvSpPr>
          <p:cNvPr id="59" name="Rounded Rectangle 58"/>
          <p:cNvSpPr/>
          <p:nvPr/>
        </p:nvSpPr>
        <p:spPr>
          <a:xfrm>
            <a:off x="5292080" y="21671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کمدها و توالت ها</a:t>
            </a:r>
          </a:p>
        </p:txBody>
      </p:sp>
      <p:sp>
        <p:nvSpPr>
          <p:cNvPr id="60" name="Rounded Rectangle 59"/>
          <p:cNvSpPr/>
          <p:nvPr/>
        </p:nvSpPr>
        <p:spPr>
          <a:xfrm>
            <a:off x="5292080" y="28529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غذاخوری کارکنان</a:t>
            </a:r>
          </a:p>
        </p:txBody>
      </p:sp>
      <p:sp>
        <p:nvSpPr>
          <p:cNvPr id="61" name="Rounded Rectangle 60"/>
          <p:cNvSpPr/>
          <p:nvPr/>
        </p:nvSpPr>
        <p:spPr>
          <a:xfrm>
            <a:off x="5292080" y="35387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رختشوی خانه و خانه داری</a:t>
            </a:r>
          </a:p>
        </p:txBody>
      </p:sp>
      <p:sp>
        <p:nvSpPr>
          <p:cNvPr id="62" name="Rounded Rectangle 61"/>
          <p:cNvSpPr/>
          <p:nvPr/>
        </p:nvSpPr>
        <p:spPr>
          <a:xfrm>
            <a:off x="5292080" y="42245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000" b="1" dirty="0" smtClean="0">
                <a:solidFill>
                  <a:schemeClr val="tx1">
                    <a:lumMod val="95000"/>
                    <a:lumOff val="5000"/>
                  </a:schemeClr>
                </a:solidFill>
                <a:latin typeface="Tahoma" pitchFamily="34" charset="0"/>
                <a:ea typeface="Tahoma" pitchFamily="34" charset="0"/>
                <a:cs typeface="Tahoma" pitchFamily="34" charset="0"/>
              </a:rPr>
              <a:t>فضاهای سرویس دهی در طبقات</a:t>
            </a:r>
          </a:p>
        </p:txBody>
      </p:sp>
      <p:sp>
        <p:nvSpPr>
          <p:cNvPr id="63" name="Rounded Rectangle 62"/>
          <p:cNvSpPr/>
          <p:nvPr/>
        </p:nvSpPr>
        <p:spPr>
          <a:xfrm>
            <a:off x="5292080" y="49103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قسمت مهندسی و مکانیکی</a:t>
            </a:r>
          </a:p>
        </p:txBody>
      </p:sp>
      <p:sp>
        <p:nvSpPr>
          <p:cNvPr id="64" name="Rounded Rectangle 63"/>
          <p:cNvSpPr/>
          <p:nvPr/>
        </p:nvSpPr>
        <p:spPr>
          <a:xfrm>
            <a:off x="5292080" y="5596136"/>
            <a:ext cx="1152128"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پارکینگ</a:t>
            </a:r>
          </a:p>
        </p:txBody>
      </p:sp>
      <p:cxnSp>
        <p:nvCxnSpPr>
          <p:cNvPr id="65" name="Elbow Connector 64"/>
          <p:cNvCxnSpPr/>
          <p:nvPr/>
        </p:nvCxnSpPr>
        <p:spPr>
          <a:xfrm rot="5400000">
            <a:off x="2987824" y="3789040"/>
            <a:ext cx="4176464" cy="1588"/>
          </a:xfrm>
          <a:prstGeom prst="bentConnector3">
            <a:avLst>
              <a:gd name="adj1" fmla="val 50000"/>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063480" y="2471936"/>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0" name="Straight Arrow Connector 69"/>
          <p:cNvCxnSpPr/>
          <p:nvPr/>
        </p:nvCxnSpPr>
        <p:spPr>
          <a:xfrm>
            <a:off x="5063480" y="3157736"/>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1" name="Straight Arrow Connector 70"/>
          <p:cNvCxnSpPr/>
          <p:nvPr/>
        </p:nvCxnSpPr>
        <p:spPr>
          <a:xfrm>
            <a:off x="5063480" y="3843536"/>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a:off x="5063480" y="4529336"/>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3" name="Straight Arrow Connector 72"/>
          <p:cNvCxnSpPr/>
          <p:nvPr/>
        </p:nvCxnSpPr>
        <p:spPr>
          <a:xfrm>
            <a:off x="5063480" y="5215136"/>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6" name="Elbow Connector 85"/>
          <p:cNvCxnSpPr>
            <a:stCxn id="24" idx="3"/>
            <a:endCxn id="61" idx="1"/>
          </p:cNvCxnSpPr>
          <p:nvPr/>
        </p:nvCxnSpPr>
        <p:spPr>
          <a:xfrm flipV="1">
            <a:off x="4211960" y="3843536"/>
            <a:ext cx="1080120" cy="1795264"/>
          </a:xfrm>
          <a:prstGeom prst="bentConnector3">
            <a:avLst>
              <a:gd name="adj1" fmla="val 5000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ounded Rectangle 87"/>
          <p:cNvSpPr/>
          <p:nvPr/>
        </p:nvSpPr>
        <p:spPr>
          <a:xfrm>
            <a:off x="7092280" y="4546848"/>
            <a:ext cx="914399"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کارگاه های نگهداری و سرویس</a:t>
            </a:r>
          </a:p>
        </p:txBody>
      </p:sp>
      <p:sp>
        <p:nvSpPr>
          <p:cNvPr id="89" name="Rounded Rectangle 88"/>
          <p:cNvSpPr/>
          <p:nvPr/>
        </p:nvSpPr>
        <p:spPr>
          <a:xfrm>
            <a:off x="7092280" y="5232648"/>
            <a:ext cx="914399"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فضاهای مکانیکی/ الکتریکی</a:t>
            </a:r>
          </a:p>
        </p:txBody>
      </p:sp>
      <p:sp>
        <p:nvSpPr>
          <p:cNvPr id="90" name="Rounded Rectangle 89"/>
          <p:cNvSpPr/>
          <p:nvPr/>
        </p:nvSpPr>
        <p:spPr>
          <a:xfrm>
            <a:off x="7092280" y="3861048"/>
            <a:ext cx="914399" cy="609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100" b="1" dirty="0" smtClean="0">
                <a:solidFill>
                  <a:schemeClr val="tx1">
                    <a:lumMod val="95000"/>
                    <a:lumOff val="5000"/>
                  </a:schemeClr>
                </a:solidFill>
                <a:latin typeface="Tahoma" pitchFamily="34" charset="0"/>
                <a:ea typeface="Tahoma" pitchFamily="34" charset="0"/>
                <a:cs typeface="Tahoma" pitchFamily="34" charset="0"/>
              </a:rPr>
              <a:t>دفاتر مهندسی</a:t>
            </a:r>
          </a:p>
        </p:txBody>
      </p:sp>
      <p:cxnSp>
        <p:nvCxnSpPr>
          <p:cNvPr id="106" name="Elbow Connector 105"/>
          <p:cNvCxnSpPr>
            <a:stCxn id="90" idx="1"/>
            <a:endCxn id="89" idx="1"/>
          </p:cNvCxnSpPr>
          <p:nvPr/>
        </p:nvCxnSpPr>
        <p:spPr>
          <a:xfrm rot="10800000" flipV="1">
            <a:off x="7092280" y="4165848"/>
            <a:ext cx="1588" cy="1371600"/>
          </a:xfrm>
          <a:prstGeom prst="bentConnector3">
            <a:avLst>
              <a:gd name="adj1" fmla="val 14395466"/>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88" idx="1"/>
          </p:cNvCxnSpPr>
          <p:nvPr/>
        </p:nvCxnSpPr>
        <p:spPr>
          <a:xfrm rot="10800000" flipV="1">
            <a:off x="7092280" y="4851648"/>
            <a:ext cx="1588" cy="777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13" name="Elbow Connector 112"/>
          <p:cNvCxnSpPr/>
          <p:nvPr/>
        </p:nvCxnSpPr>
        <p:spPr>
          <a:xfrm flipV="1">
            <a:off x="6444208" y="4941168"/>
            <a:ext cx="457200" cy="228600"/>
          </a:xfrm>
          <a:prstGeom prst="bentConnector3">
            <a:avLst>
              <a:gd name="adj1" fmla="val 38333"/>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07/7/12/main" val="74562594"/>
      </p:ext>
    </p:extLst>
  </p:cSld>
  <p:clrMapOvr>
    <a:masterClrMapping/>
  </p:clrMapOvr>
  <p:timing>
    <p:tnLst>
      <p:par>
        <p:cTn xmlns:p14="http://schemas.microsoft.com/office/powerpoint/2007/7/12/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332656"/>
            <a:ext cx="7920880" cy="1296143"/>
          </a:xfrm>
        </p:spPr>
        <p:txBody>
          <a:bodyPr>
            <a:normAutofit fontScale="90000"/>
          </a:bodyPr>
          <a:lstStyle/>
          <a:p>
            <a:pPr algn="r"/>
            <a:r>
              <a:rPr lang="en-US" sz="3100" b="1" dirty="0" smtClean="0">
                <a:cs typeface="Tahoma" pitchFamily="34" charset="0"/>
              </a:rPr>
              <a:t/>
            </a:r>
            <a:br>
              <a:rPr lang="en-US" sz="3100" b="1" dirty="0" smtClean="0">
                <a:cs typeface="Tahoma" pitchFamily="34" charset="0"/>
              </a:rPr>
            </a:br>
            <a:r>
              <a:rPr lang="fa-IR" sz="3100" b="1" dirty="0" smtClean="0">
                <a:cs typeface="Tahoma" pitchFamily="34" charset="0"/>
              </a:rPr>
              <a:t>بخش اداری</a:t>
            </a:r>
            <a:r>
              <a:rPr lang="fa-IR" sz="2000" dirty="0" smtClean="0">
                <a:cs typeface="Tahoma" pitchFamily="34" charset="0"/>
              </a:rPr>
              <a:t/>
            </a:r>
            <a:br>
              <a:rPr lang="fa-IR" sz="2000" dirty="0" smtClean="0">
                <a:cs typeface="Tahoma" pitchFamily="34" charset="0"/>
              </a:rPr>
            </a:br>
            <a:r>
              <a:rPr lang="en-US" sz="2000" dirty="0" smtClean="0">
                <a:cs typeface="Tahoma" pitchFamily="34" charset="0"/>
              </a:rPr>
              <a:t/>
            </a:r>
            <a:br>
              <a:rPr lang="en-US" sz="2000" dirty="0" smtClean="0">
                <a:cs typeface="Tahoma" pitchFamily="34" charset="0"/>
              </a:rPr>
            </a:br>
            <a:r>
              <a:rPr lang="fa-IR" sz="2000" dirty="0" smtClean="0">
                <a:cs typeface="Tahoma" pitchFamily="34" charset="0"/>
              </a:rPr>
              <a:t>از جمله بخش های برجسته در طراحی یک هتل طراحی بخش پذیرش ودفاتر اداری می باشد.تمامی مهمانان با بخش پذیرش برخورد دارند.</a:t>
            </a:r>
            <a:r>
              <a:rPr lang="fa-IR" sz="1800" dirty="0" smtClean="0"/>
              <a:t/>
            </a:r>
            <a:br>
              <a:rPr lang="fa-IR" sz="1800" dirty="0" smtClean="0"/>
            </a:br>
            <a:r>
              <a:rPr lang="fa-IR" sz="1800" dirty="0" smtClean="0"/>
              <a:t/>
            </a:r>
            <a:br>
              <a:rPr lang="fa-IR" sz="1800" dirty="0" smtClean="0"/>
            </a:br>
            <a:endParaRPr lang="fa-IR" sz="1800" dirty="0"/>
          </a:p>
        </p:txBody>
      </p:sp>
      <p:sp>
        <p:nvSpPr>
          <p:cNvPr id="10" name="Subtitle 9"/>
          <p:cNvSpPr>
            <a:spLocks noGrp="1"/>
          </p:cNvSpPr>
          <p:nvPr>
            <p:ph type="subTitle" idx="1"/>
          </p:nvPr>
        </p:nvSpPr>
        <p:spPr/>
        <p:txBody>
          <a:bodyPr/>
          <a:lstStyle/>
          <a:p>
            <a:endParaRPr lang="fa-IR" dirty="0" smtClean="0"/>
          </a:p>
          <a:p>
            <a:endParaRPr lang="fa-IR" dirty="0"/>
          </a:p>
        </p:txBody>
      </p:sp>
      <p:pic>
        <p:nvPicPr>
          <p:cNvPr id="4098" name="Picture 2" descr="J:\office-13.jpg"/>
          <p:cNvPicPr>
            <a:picLocks noChangeAspect="1" noChangeArrowheads="1"/>
          </p:cNvPicPr>
          <p:nvPr/>
        </p:nvPicPr>
        <p:blipFill>
          <a:blip r:embed="rId2" cstate="print"/>
          <a:srcRect/>
          <a:stretch>
            <a:fillRect/>
          </a:stretch>
        </p:blipFill>
        <p:spPr bwMode="auto">
          <a:xfrm>
            <a:off x="142843" y="2500306"/>
            <a:ext cx="4286281" cy="2857520"/>
          </a:xfrm>
          <a:prstGeom prst="rect">
            <a:avLst/>
          </a:prstGeom>
          <a:noFill/>
        </p:spPr>
      </p:pic>
      <p:pic>
        <p:nvPicPr>
          <p:cNvPr id="6" name="Picture 2" descr="J:\29-office.jpg"/>
          <p:cNvPicPr>
            <a:picLocks noChangeAspect="1" noChangeArrowheads="1"/>
          </p:cNvPicPr>
          <p:nvPr/>
        </p:nvPicPr>
        <p:blipFill>
          <a:blip r:embed="rId3" cstate="print"/>
          <a:srcRect/>
          <a:stretch>
            <a:fillRect/>
          </a:stretch>
        </p:blipFill>
        <p:spPr bwMode="auto">
          <a:xfrm>
            <a:off x="4714876" y="2500306"/>
            <a:ext cx="4189727" cy="2806790"/>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66130"/>
          </a:xfrm>
        </p:spPr>
        <p:txBody>
          <a:bodyPr>
            <a:normAutofit fontScale="90000"/>
          </a:bodyPr>
          <a:lstStyle/>
          <a:p>
            <a:pPr algn="r"/>
            <a:r>
              <a:rPr lang="en-US" sz="1800" dirty="0" smtClean="0">
                <a:cs typeface="Tahoma" pitchFamily="34" charset="0"/>
              </a:rPr>
              <a:t/>
            </a:r>
            <a:br>
              <a:rPr lang="en-US" sz="1800" dirty="0" smtClean="0">
                <a:cs typeface="Tahoma" pitchFamily="34" charset="0"/>
              </a:rPr>
            </a:br>
            <a:r>
              <a:rPr lang="fa-IR" sz="2700" b="1" dirty="0" smtClean="0">
                <a:cs typeface="Tahoma" pitchFamily="34" charset="0"/>
              </a:rPr>
              <a:t>بخش پذیرش و دفاتر اداری تابعه </a:t>
            </a:r>
            <a:r>
              <a:rPr lang="fa-IR" sz="2000" dirty="0" smtClean="0">
                <a:cs typeface="Tahoma" pitchFamily="34" charset="0"/>
              </a:rPr>
              <a:t/>
            </a:r>
            <a:br>
              <a:rPr lang="fa-IR" sz="2000" dirty="0" smtClean="0">
                <a:cs typeface="Tahoma" pitchFamily="34" charset="0"/>
              </a:rPr>
            </a:br>
            <a:r>
              <a:rPr lang="en-US" sz="2000" dirty="0" smtClean="0">
                <a:cs typeface="Tahoma" pitchFamily="34" charset="0"/>
              </a:rPr>
              <a:t/>
            </a:r>
            <a:br>
              <a:rPr lang="en-US" sz="2000" dirty="0" smtClean="0">
                <a:cs typeface="Tahoma" pitchFamily="34" charset="0"/>
              </a:rPr>
            </a:br>
            <a:r>
              <a:rPr lang="fa-IR" sz="2000" dirty="0" smtClean="0">
                <a:cs typeface="Tahoma" pitchFamily="34" charset="0"/>
              </a:rPr>
              <a:t>بخش پذیرش آشناترین قسمت اداری برای مهمانان یک هتل می باشد.شامل بخش های زیر می باشد:</a:t>
            </a:r>
            <a:endParaRPr lang="fa-IR" sz="2000" dirty="0">
              <a:cs typeface="Tahoma" pitchFamily="34" charset="0"/>
            </a:endParaRPr>
          </a:p>
        </p:txBody>
      </p:sp>
      <p:sp>
        <p:nvSpPr>
          <p:cNvPr id="5" name="Rounded Rectangle 4"/>
          <p:cNvSpPr/>
          <p:nvPr/>
        </p:nvSpPr>
        <p:spPr>
          <a:xfrm>
            <a:off x="517322"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میز پذیرش</a:t>
            </a:r>
            <a:endParaRPr lang="fa-IR" sz="1200" b="1" dirty="0">
              <a:cs typeface="Tahoma" pitchFamily="34" charset="0"/>
            </a:endParaRPr>
          </a:p>
        </p:txBody>
      </p:sp>
      <p:sp>
        <p:nvSpPr>
          <p:cNvPr id="6" name="Rounded Rectangle 5"/>
          <p:cNvSpPr/>
          <p:nvPr/>
        </p:nvSpPr>
        <p:spPr>
          <a:xfrm>
            <a:off x="1885474"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قسمت پذیرش</a:t>
            </a:r>
            <a:endParaRPr lang="fa-IR" sz="1200" b="1" dirty="0">
              <a:cs typeface="Tahoma" pitchFamily="34" charset="0"/>
            </a:endParaRPr>
          </a:p>
        </p:txBody>
      </p:sp>
      <p:sp>
        <p:nvSpPr>
          <p:cNvPr id="7" name="Rounded Rectangle 6"/>
          <p:cNvSpPr/>
          <p:nvPr/>
        </p:nvSpPr>
        <p:spPr>
          <a:xfrm>
            <a:off x="3253626"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اتاق ها</a:t>
            </a:r>
            <a:endParaRPr lang="fa-IR" sz="1200" b="1" dirty="0">
              <a:cs typeface="Tahoma" pitchFamily="34" charset="0"/>
            </a:endParaRPr>
          </a:p>
        </p:txBody>
      </p:sp>
      <p:sp>
        <p:nvSpPr>
          <p:cNvPr id="8" name="Rounded Rectangle 7"/>
          <p:cNvSpPr/>
          <p:nvPr/>
        </p:nvSpPr>
        <p:spPr>
          <a:xfrm>
            <a:off x="4621778"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رزرواسیون</a:t>
            </a:r>
            <a:endParaRPr lang="fa-IR" sz="1200" b="1" dirty="0">
              <a:cs typeface="Tahoma" pitchFamily="34" charset="0"/>
            </a:endParaRPr>
          </a:p>
        </p:txBody>
      </p:sp>
      <p:sp>
        <p:nvSpPr>
          <p:cNvPr id="9" name="Rounded Rectangle 8"/>
          <p:cNvSpPr/>
          <p:nvPr/>
        </p:nvSpPr>
        <p:spPr>
          <a:xfrm>
            <a:off x="5989930"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حسابداری</a:t>
            </a:r>
            <a:endParaRPr lang="fa-IR" sz="1200" b="1" dirty="0">
              <a:cs typeface="Tahoma" pitchFamily="34" charset="0"/>
            </a:endParaRPr>
          </a:p>
        </p:txBody>
      </p:sp>
      <p:sp>
        <p:nvSpPr>
          <p:cNvPr id="10" name="Rounded Rectangle 9"/>
          <p:cNvSpPr/>
          <p:nvPr/>
        </p:nvSpPr>
        <p:spPr>
          <a:xfrm>
            <a:off x="445314"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اتاق اطفاء حریق</a:t>
            </a:r>
            <a:endParaRPr lang="fa-IR" sz="1200" b="1" dirty="0">
              <a:cs typeface="Tahoma" pitchFamily="34" charset="0"/>
            </a:endParaRPr>
          </a:p>
        </p:txBody>
      </p:sp>
      <p:sp>
        <p:nvSpPr>
          <p:cNvPr id="11" name="Rounded Rectangle 10"/>
          <p:cNvSpPr/>
          <p:nvPr/>
        </p:nvSpPr>
        <p:spPr>
          <a:xfrm>
            <a:off x="1885474"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قسمت صندوق امانت</a:t>
            </a:r>
            <a:endParaRPr lang="fa-IR" sz="1200" b="1" dirty="0">
              <a:cs typeface="Tahoma" pitchFamily="34" charset="0"/>
            </a:endParaRPr>
          </a:p>
        </p:txBody>
      </p:sp>
      <p:sp>
        <p:nvSpPr>
          <p:cNvPr id="12" name="Rounded Rectangle 11"/>
          <p:cNvSpPr/>
          <p:nvPr/>
        </p:nvSpPr>
        <p:spPr>
          <a:xfrm>
            <a:off x="3253626"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اتاق فتوکپی</a:t>
            </a:r>
            <a:endParaRPr lang="fa-IR" sz="1200" b="1" dirty="0">
              <a:cs typeface="Tahoma" pitchFamily="34" charset="0"/>
            </a:endParaRPr>
          </a:p>
        </p:txBody>
      </p:sp>
      <p:sp>
        <p:nvSpPr>
          <p:cNvPr id="13" name="Rounded Rectangle 12"/>
          <p:cNvSpPr/>
          <p:nvPr/>
        </p:nvSpPr>
        <p:spPr>
          <a:xfrm>
            <a:off x="4621778"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اتاق پست</a:t>
            </a:r>
            <a:endParaRPr lang="fa-IR" sz="1200" b="1" dirty="0">
              <a:cs typeface="Tahoma" pitchFamily="34" charset="0"/>
            </a:endParaRPr>
          </a:p>
        </p:txBody>
      </p:sp>
      <p:sp>
        <p:nvSpPr>
          <p:cNvPr id="14" name="Rounded Rectangle 13"/>
          <p:cNvSpPr/>
          <p:nvPr/>
        </p:nvSpPr>
        <p:spPr>
          <a:xfrm>
            <a:off x="5989930"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سرویس بهداشتی</a:t>
            </a:r>
            <a:endParaRPr lang="fa-IR" sz="1200" b="1" dirty="0">
              <a:cs typeface="Tahoma" pitchFamily="34" charset="0"/>
            </a:endParaRPr>
          </a:p>
        </p:txBody>
      </p:sp>
      <p:sp>
        <p:nvSpPr>
          <p:cNvPr id="15" name="Rounded Rectangle 14"/>
          <p:cNvSpPr/>
          <p:nvPr/>
        </p:nvSpPr>
        <p:spPr>
          <a:xfrm>
            <a:off x="7358082" y="1643050"/>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اپراتورهای تلفن</a:t>
            </a:r>
            <a:endParaRPr lang="fa-IR" sz="1200" b="1" dirty="0">
              <a:cs typeface="Tahoma" pitchFamily="34" charset="0"/>
            </a:endParaRPr>
          </a:p>
        </p:txBody>
      </p:sp>
      <p:sp>
        <p:nvSpPr>
          <p:cNvPr id="16" name="Rounded Rectangle 15"/>
          <p:cNvSpPr/>
          <p:nvPr/>
        </p:nvSpPr>
        <p:spPr>
          <a:xfrm>
            <a:off x="7358082" y="2579154"/>
            <a:ext cx="1224136" cy="72008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انبارها</a:t>
            </a:r>
            <a:endParaRPr lang="fa-IR" b="1" dirty="0"/>
          </a:p>
        </p:txBody>
      </p:sp>
      <p:sp>
        <p:nvSpPr>
          <p:cNvPr id="21" name="TextBox 20"/>
          <p:cNvSpPr txBox="1"/>
          <p:nvPr/>
        </p:nvSpPr>
        <p:spPr>
          <a:xfrm>
            <a:off x="5076056" y="3645024"/>
            <a:ext cx="3528392" cy="2308324"/>
          </a:xfrm>
          <a:prstGeom prst="rect">
            <a:avLst/>
          </a:prstGeom>
          <a:noFill/>
        </p:spPr>
        <p:txBody>
          <a:bodyPr wrap="square" rtlCol="1">
            <a:spAutoFit/>
          </a:bodyPr>
          <a:lstStyle/>
          <a:p>
            <a:pPr algn="r"/>
            <a:r>
              <a:rPr lang="fa-IR" dirty="0" smtClean="0">
                <a:cs typeface="Tahoma" pitchFamily="34" charset="0"/>
              </a:rPr>
              <a:t>-فضای کار دفاتر اداری وابسته به بخش پذیرش،نباید در معرض دید مهمانان قرار گیرد.</a:t>
            </a:r>
            <a:endParaRPr lang="en-US" dirty="0" smtClean="0">
              <a:cs typeface="Tahoma" pitchFamily="34" charset="0"/>
            </a:endParaRPr>
          </a:p>
          <a:p>
            <a:pPr algn="r"/>
            <a:r>
              <a:rPr lang="fa-IR" dirty="0" smtClean="0">
                <a:cs typeface="Tahoma" pitchFamily="34" charset="0"/>
              </a:rPr>
              <a:t>-اتاق صندوق امانت باید به صورتی طراحی شود که صندوق دار بتواند به امور مهمانان رسیدگی کند</a:t>
            </a:r>
            <a:endParaRPr lang="en-US" dirty="0" smtClean="0">
              <a:cs typeface="Tahoma" pitchFamily="34" charset="0"/>
            </a:endParaRPr>
          </a:p>
          <a:p>
            <a:pPr algn="r"/>
            <a:r>
              <a:rPr lang="fa-IR" dirty="0" smtClean="0">
                <a:cs typeface="Tahoma" pitchFamily="34" charset="0"/>
              </a:rPr>
              <a:t>-بخش رزرواسیون وقسمت اپراتورها نزدیک به محوطه پذیرش قرار گیرد</a:t>
            </a:r>
            <a:r>
              <a:rPr lang="fa-IR" dirty="0" smtClean="0"/>
              <a:t>.</a:t>
            </a:r>
            <a:endParaRPr lang="fa-IR" dirty="0"/>
          </a:p>
        </p:txBody>
      </p:sp>
      <p:pic>
        <p:nvPicPr>
          <p:cNvPr id="5122" name="Picture 2" descr="J:\paziresh2.jpg"/>
          <p:cNvPicPr>
            <a:picLocks noChangeAspect="1" noChangeArrowheads="1"/>
          </p:cNvPicPr>
          <p:nvPr/>
        </p:nvPicPr>
        <p:blipFill>
          <a:blip r:embed="rId2" cstate="print"/>
          <a:srcRect/>
          <a:stretch>
            <a:fillRect/>
          </a:stretch>
        </p:blipFill>
        <p:spPr bwMode="auto">
          <a:xfrm>
            <a:off x="467544" y="3645646"/>
            <a:ext cx="4536504" cy="2903362"/>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1143000"/>
          </a:xfrm>
        </p:spPr>
        <p:txBody>
          <a:bodyPr>
            <a:noAutofit/>
          </a:bodyPr>
          <a:lstStyle/>
          <a:p>
            <a:pPr algn="r"/>
            <a:r>
              <a:rPr lang="en-US" sz="1800" dirty="0" smtClean="0">
                <a:cs typeface="Tahoma" pitchFamily="34" charset="0"/>
              </a:rPr>
              <a:t/>
            </a:r>
            <a:br>
              <a:rPr lang="en-US" sz="1800" dirty="0" smtClean="0">
                <a:cs typeface="Tahoma" pitchFamily="34" charset="0"/>
              </a:rPr>
            </a:br>
            <a:r>
              <a:rPr lang="fa-IR" sz="2400" b="1" dirty="0" smtClean="0">
                <a:cs typeface="Tahoma" pitchFamily="34" charset="0"/>
              </a:rPr>
              <a:t>بخش مالی و حسابداری</a:t>
            </a:r>
            <a:r>
              <a:rPr lang="fa-IR" sz="1800" dirty="0" smtClean="0">
                <a:cs typeface="Tahoma" pitchFamily="34" charset="0"/>
              </a:rPr>
              <a:t/>
            </a:r>
            <a:br>
              <a:rPr lang="fa-IR" sz="1800" dirty="0" smtClean="0">
                <a:cs typeface="Tahoma" pitchFamily="34" charset="0"/>
              </a:rPr>
            </a:br>
            <a:r>
              <a:rPr lang="en-US" sz="1800" dirty="0" smtClean="0">
                <a:cs typeface="Tahoma" pitchFamily="34" charset="0"/>
              </a:rPr>
              <a:t/>
            </a:r>
            <a:br>
              <a:rPr lang="en-US" sz="1800" dirty="0" smtClean="0">
                <a:cs typeface="Tahoma" pitchFamily="34" charset="0"/>
              </a:rPr>
            </a:br>
            <a:r>
              <a:rPr lang="fa-IR" sz="1800" dirty="0" smtClean="0">
                <a:cs typeface="Tahoma" pitchFamily="34" charset="0"/>
              </a:rPr>
              <a:t>بخش مالی و باید نزدیک بخش پذیرش قرار بگیرد.این دو بخش  به وسیله ی فضای حسابداری  مدیران سایر قسمت ها به هم مرتبط می شوند. این بخش شامل قسمت های زیر می باشد:</a:t>
            </a:r>
            <a:endParaRPr lang="fa-IR" sz="1800" dirty="0">
              <a:cs typeface="Tahoma" pitchFamily="34" charset="0"/>
            </a:endParaRPr>
          </a:p>
        </p:txBody>
      </p:sp>
      <p:sp>
        <p:nvSpPr>
          <p:cNvPr id="5" name="Content Placeholder 4"/>
          <p:cNvSpPr>
            <a:spLocks noGrp="1"/>
          </p:cNvSpPr>
          <p:nvPr>
            <p:ph idx="1"/>
          </p:nvPr>
        </p:nvSpPr>
        <p:spPr>
          <a:xfrm>
            <a:off x="457200" y="4581128"/>
            <a:ext cx="5770984" cy="1545035"/>
          </a:xfrm>
        </p:spPr>
        <p:txBody>
          <a:bodyPr/>
          <a:lstStyle/>
          <a:p>
            <a:endParaRPr lang="fa-IR" dirty="0" smtClean="0"/>
          </a:p>
          <a:p>
            <a:endParaRPr lang="fa-IR" dirty="0" smtClean="0"/>
          </a:p>
          <a:p>
            <a:endParaRPr lang="fa-IR" dirty="0"/>
          </a:p>
        </p:txBody>
      </p:sp>
      <p:sp>
        <p:nvSpPr>
          <p:cNvPr id="7" name="Rounded Rectangle 6"/>
          <p:cNvSpPr/>
          <p:nvPr/>
        </p:nvSpPr>
        <p:spPr>
          <a:xfrm>
            <a:off x="447594" y="2214554"/>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پذیرش هتل</a:t>
            </a:r>
            <a:endParaRPr lang="fa-IR" sz="1200" b="1" dirty="0">
              <a:latin typeface="Tahoma" pitchFamily="34" charset="0"/>
              <a:ea typeface="Tahoma" pitchFamily="34" charset="0"/>
              <a:cs typeface="Tahoma" pitchFamily="34" charset="0"/>
            </a:endParaRPr>
          </a:p>
        </p:txBody>
      </p:sp>
      <p:sp>
        <p:nvSpPr>
          <p:cNvPr id="10" name="Rounded Rectangle 9"/>
          <p:cNvSpPr/>
          <p:nvPr/>
        </p:nvSpPr>
        <p:spPr>
          <a:xfrm>
            <a:off x="2103778" y="2214554"/>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مدیر حسابداری</a:t>
            </a:r>
            <a:endParaRPr lang="fa-IR" sz="1200" b="1" dirty="0">
              <a:latin typeface="Tahoma" pitchFamily="34" charset="0"/>
              <a:ea typeface="Tahoma" pitchFamily="34" charset="0"/>
              <a:cs typeface="Tahoma" pitchFamily="34" charset="0"/>
            </a:endParaRPr>
          </a:p>
        </p:txBody>
      </p:sp>
      <p:sp>
        <p:nvSpPr>
          <p:cNvPr id="11" name="Rounded Rectangle 10"/>
          <p:cNvSpPr/>
          <p:nvPr/>
        </p:nvSpPr>
        <p:spPr>
          <a:xfrm>
            <a:off x="3759962" y="2214554"/>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معاون حسابداری</a:t>
            </a:r>
            <a:endParaRPr lang="fa-IR" sz="1200" b="1" dirty="0">
              <a:latin typeface="Tahoma" pitchFamily="34" charset="0"/>
              <a:ea typeface="Tahoma" pitchFamily="34" charset="0"/>
              <a:cs typeface="Tahoma" pitchFamily="34" charset="0"/>
            </a:endParaRPr>
          </a:p>
        </p:txBody>
      </p:sp>
      <p:sp>
        <p:nvSpPr>
          <p:cNvPr id="12" name="Rounded Rectangle 11"/>
          <p:cNvSpPr/>
          <p:nvPr/>
        </p:nvSpPr>
        <p:spPr>
          <a:xfrm>
            <a:off x="5416146" y="2214554"/>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صندوق دار</a:t>
            </a:r>
            <a:endParaRPr lang="fa-IR" sz="1200" b="1" dirty="0">
              <a:latin typeface="Tahoma" pitchFamily="34" charset="0"/>
              <a:ea typeface="Tahoma" pitchFamily="34" charset="0"/>
              <a:cs typeface="Tahoma" pitchFamily="34" charset="0"/>
            </a:endParaRPr>
          </a:p>
        </p:txBody>
      </p:sp>
      <p:sp>
        <p:nvSpPr>
          <p:cNvPr id="13" name="Rounded Rectangle 12"/>
          <p:cNvSpPr/>
          <p:nvPr/>
        </p:nvSpPr>
        <p:spPr>
          <a:xfrm>
            <a:off x="7143768" y="2214554"/>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مسئول پرداخت حقوق ها</a:t>
            </a:r>
            <a:endParaRPr lang="fa-IR" sz="1200" b="1" dirty="0">
              <a:latin typeface="Tahoma" pitchFamily="34" charset="0"/>
              <a:ea typeface="Tahoma" pitchFamily="34" charset="0"/>
              <a:cs typeface="Tahoma" pitchFamily="34" charset="0"/>
            </a:endParaRPr>
          </a:p>
        </p:txBody>
      </p:sp>
      <p:sp>
        <p:nvSpPr>
          <p:cNvPr id="14" name="Rounded Rectangle 13"/>
          <p:cNvSpPr/>
          <p:nvPr/>
        </p:nvSpPr>
        <p:spPr>
          <a:xfrm>
            <a:off x="447594" y="3150658"/>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بخش کارمندان حسابداری</a:t>
            </a:r>
            <a:endParaRPr lang="fa-IR" sz="1200" b="1" dirty="0">
              <a:latin typeface="Tahoma" pitchFamily="34" charset="0"/>
              <a:ea typeface="Tahoma" pitchFamily="34" charset="0"/>
              <a:cs typeface="Tahoma" pitchFamily="34" charset="0"/>
            </a:endParaRPr>
          </a:p>
        </p:txBody>
      </p:sp>
      <p:sp>
        <p:nvSpPr>
          <p:cNvPr id="15" name="Rounded Rectangle 14"/>
          <p:cNvSpPr/>
          <p:nvPr/>
        </p:nvSpPr>
        <p:spPr>
          <a:xfrm>
            <a:off x="2103778" y="3150658"/>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b="1" dirty="0" smtClean="0">
                <a:latin typeface="Tahoma" pitchFamily="34" charset="0"/>
                <a:ea typeface="Tahoma" pitchFamily="34" charset="0"/>
                <a:cs typeface="Tahoma" pitchFamily="34" charset="0"/>
              </a:rPr>
              <a:t>ا</a:t>
            </a:r>
            <a:r>
              <a:rPr lang="fa-IR" sz="1200" b="1" dirty="0" smtClean="0">
                <a:latin typeface="Tahoma" pitchFamily="34" charset="0"/>
                <a:ea typeface="Tahoma" pitchFamily="34" charset="0"/>
                <a:cs typeface="Tahoma" pitchFamily="34" charset="0"/>
              </a:rPr>
              <a:t>تاق کامپیوتر</a:t>
            </a:r>
            <a:endParaRPr lang="fa-IR" sz="1200" b="1" dirty="0">
              <a:latin typeface="Tahoma" pitchFamily="34" charset="0"/>
              <a:ea typeface="Tahoma" pitchFamily="34" charset="0"/>
              <a:cs typeface="Tahoma" pitchFamily="34" charset="0"/>
            </a:endParaRPr>
          </a:p>
        </p:txBody>
      </p:sp>
      <p:sp>
        <p:nvSpPr>
          <p:cNvPr id="16" name="Rounded Rectangle 15"/>
          <p:cNvSpPr/>
          <p:nvPr/>
        </p:nvSpPr>
        <p:spPr>
          <a:xfrm>
            <a:off x="3759962" y="3150658"/>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منشی</a:t>
            </a:r>
            <a:endParaRPr lang="fa-IR" sz="1200" b="1" dirty="0">
              <a:latin typeface="Tahoma" pitchFamily="34" charset="0"/>
              <a:ea typeface="Tahoma" pitchFamily="34" charset="0"/>
              <a:cs typeface="Tahoma" pitchFamily="34" charset="0"/>
            </a:endParaRPr>
          </a:p>
        </p:txBody>
      </p:sp>
      <p:sp>
        <p:nvSpPr>
          <p:cNvPr id="17" name="Rounded Rectangle 16"/>
          <p:cNvSpPr/>
          <p:nvPr/>
        </p:nvSpPr>
        <p:spPr>
          <a:xfrm>
            <a:off x="5416146" y="3150658"/>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انبار</a:t>
            </a:r>
            <a:endParaRPr lang="fa-IR" sz="1200" b="1" dirty="0">
              <a:latin typeface="Tahoma" pitchFamily="34" charset="0"/>
              <a:ea typeface="Tahoma" pitchFamily="34" charset="0"/>
              <a:cs typeface="Tahoma" pitchFamily="34" charset="0"/>
            </a:endParaRPr>
          </a:p>
        </p:txBody>
      </p:sp>
      <p:sp>
        <p:nvSpPr>
          <p:cNvPr id="18" name="Rounded Rectangle 17"/>
          <p:cNvSpPr/>
          <p:nvPr/>
        </p:nvSpPr>
        <p:spPr>
          <a:xfrm>
            <a:off x="7144338" y="3150658"/>
            <a:ext cx="151216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کپی</a:t>
            </a:r>
            <a:endParaRPr lang="fa-IR" sz="1200" b="1" dirty="0">
              <a:latin typeface="Tahoma" pitchFamily="34" charset="0"/>
              <a:ea typeface="Tahoma" pitchFamily="34" charset="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normAutofit/>
          </a:bodyPr>
          <a:lstStyle/>
          <a:p>
            <a:pPr algn="r"/>
            <a:r>
              <a:rPr lang="fa-IR" sz="2400" b="1" dirty="0" smtClean="0">
                <a:cs typeface="Tahoma" pitchFamily="34" charset="0"/>
              </a:rPr>
              <a:t>دفاتر اجرایی</a:t>
            </a:r>
            <a:r>
              <a:rPr lang="fa-IR" sz="1800" dirty="0" smtClean="0">
                <a:cs typeface="Tahoma" pitchFamily="34" charset="0"/>
              </a:rPr>
              <a:t/>
            </a:r>
            <a:br>
              <a:rPr lang="fa-IR" sz="1800" dirty="0" smtClean="0">
                <a:cs typeface="Tahoma" pitchFamily="34" charset="0"/>
              </a:rPr>
            </a:br>
            <a:r>
              <a:rPr lang="en-US" sz="1800" dirty="0" smtClean="0">
                <a:cs typeface="Tahoma" pitchFamily="34" charset="0"/>
              </a:rPr>
              <a:t/>
            </a:r>
            <a:br>
              <a:rPr lang="en-US" sz="1800" dirty="0" smtClean="0">
                <a:cs typeface="Tahoma" pitchFamily="34" charset="0"/>
              </a:rPr>
            </a:br>
            <a:r>
              <a:rPr lang="fa-IR" sz="1800" dirty="0" smtClean="0">
                <a:cs typeface="Tahoma" pitchFamily="34" charset="0"/>
              </a:rPr>
              <a:t>بخش اجرایی انجام خدمات </a:t>
            </a:r>
            <a:r>
              <a:rPr lang="fa-IR" sz="1800" dirty="0" smtClean="0">
                <a:cs typeface="Tahoma" pitchFamily="34" charset="0"/>
              </a:rPr>
              <a:t>هتل را </a:t>
            </a:r>
            <a:r>
              <a:rPr lang="fa-IR" sz="1800" dirty="0" smtClean="0">
                <a:cs typeface="Tahoma" pitchFamily="34" charset="0"/>
              </a:rPr>
              <a:t>برعهده دارد.از بخش های زیر تشکیل شده است:</a:t>
            </a:r>
            <a:endParaRPr lang="fa-IR" sz="1800" dirty="0">
              <a:cs typeface="Tahoma" pitchFamily="34" charset="0"/>
            </a:endParaRPr>
          </a:p>
        </p:txBody>
      </p:sp>
      <p:sp>
        <p:nvSpPr>
          <p:cNvPr id="4" name="Rounded Rectangle 3"/>
          <p:cNvSpPr/>
          <p:nvPr/>
        </p:nvSpPr>
        <p:spPr>
          <a:xfrm>
            <a:off x="2915246" y="1928802"/>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اطلاعات</a:t>
            </a:r>
            <a:endParaRPr lang="fa-IR" sz="1200" b="1" dirty="0">
              <a:cs typeface="Tahoma" pitchFamily="34" charset="0"/>
            </a:endParaRPr>
          </a:p>
        </p:txBody>
      </p:sp>
      <p:sp>
        <p:nvSpPr>
          <p:cNvPr id="5" name="Rounded Rectangle 4"/>
          <p:cNvSpPr/>
          <p:nvPr/>
        </p:nvSpPr>
        <p:spPr>
          <a:xfrm>
            <a:off x="1115046" y="1928802"/>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عمومی</a:t>
            </a:r>
            <a:endParaRPr lang="fa-IR" sz="1200" b="1" dirty="0">
              <a:cs typeface="Tahoma" pitchFamily="34" charset="0"/>
            </a:endParaRPr>
          </a:p>
        </p:txBody>
      </p:sp>
      <p:sp>
        <p:nvSpPr>
          <p:cNvPr id="7" name="Rounded Rectangle 6"/>
          <p:cNvSpPr/>
          <p:nvPr/>
        </p:nvSpPr>
        <p:spPr>
          <a:xfrm>
            <a:off x="4643438" y="1928802"/>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معاون اجرایی</a:t>
            </a:r>
            <a:endParaRPr lang="fa-IR" sz="1200" b="1" dirty="0">
              <a:cs typeface="Tahoma" pitchFamily="34" charset="0"/>
            </a:endParaRPr>
          </a:p>
        </p:txBody>
      </p:sp>
      <p:sp>
        <p:nvSpPr>
          <p:cNvPr id="8" name="Rounded Rectangle 7"/>
          <p:cNvSpPr/>
          <p:nvPr/>
        </p:nvSpPr>
        <p:spPr>
          <a:xfrm>
            <a:off x="6371630" y="1928802"/>
            <a:ext cx="1440160"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بخش عرضه ی غذا</a:t>
            </a:r>
            <a:endParaRPr lang="fa-IR" sz="1200" b="1" dirty="0">
              <a:cs typeface="Tahoma" pitchFamily="34" charset="0"/>
            </a:endParaRPr>
          </a:p>
        </p:txBody>
      </p:sp>
      <p:sp>
        <p:nvSpPr>
          <p:cNvPr id="9" name="Rounded Rectangle 8"/>
          <p:cNvSpPr/>
          <p:nvPr/>
        </p:nvSpPr>
        <p:spPr>
          <a:xfrm>
            <a:off x="1115046" y="2936914"/>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تسهیلات ورزشی</a:t>
            </a:r>
            <a:endParaRPr lang="fa-IR" sz="1200" b="1" dirty="0">
              <a:cs typeface="Tahoma" pitchFamily="34" charset="0"/>
            </a:endParaRPr>
          </a:p>
        </p:txBody>
      </p:sp>
      <p:sp>
        <p:nvSpPr>
          <p:cNvPr id="10" name="Rounded Rectangle 9"/>
          <p:cNvSpPr/>
          <p:nvPr/>
        </p:nvSpPr>
        <p:spPr>
          <a:xfrm>
            <a:off x="2915246" y="2936914"/>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b="1" dirty="0" smtClean="0"/>
              <a:t>منشی</a:t>
            </a:r>
            <a:endParaRPr lang="fa-IR" b="1" dirty="0"/>
          </a:p>
        </p:txBody>
      </p:sp>
      <p:sp>
        <p:nvSpPr>
          <p:cNvPr id="11" name="Rounded Rectangle 10"/>
          <p:cNvSpPr/>
          <p:nvPr/>
        </p:nvSpPr>
        <p:spPr>
          <a:xfrm>
            <a:off x="4643438" y="2936914"/>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b="1" dirty="0" smtClean="0"/>
              <a:t>ا</a:t>
            </a:r>
            <a:r>
              <a:rPr lang="fa-IR" sz="1200" b="1" dirty="0" smtClean="0">
                <a:cs typeface="Tahoma" pitchFamily="34" charset="0"/>
              </a:rPr>
              <a:t>تاق کنفرانس</a:t>
            </a:r>
            <a:endParaRPr lang="fa-IR" sz="1200" b="1" dirty="0">
              <a:cs typeface="Tahoma" pitchFamily="34" charset="0"/>
            </a:endParaRPr>
          </a:p>
        </p:txBody>
      </p:sp>
      <p:sp>
        <p:nvSpPr>
          <p:cNvPr id="12" name="Rounded Rectangle 11"/>
          <p:cNvSpPr/>
          <p:nvPr/>
        </p:nvSpPr>
        <p:spPr>
          <a:xfrm>
            <a:off x="6371630" y="2936914"/>
            <a:ext cx="1512168"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سرویس,انبارو.</a:t>
            </a:r>
            <a:r>
              <a:rPr lang="fa-IR" b="1" dirty="0" smtClean="0"/>
              <a:t>.</a:t>
            </a:r>
            <a:endParaRPr lang="fa-IR" b="1" dirty="0"/>
          </a:p>
        </p:txBody>
      </p:sp>
      <p:sp>
        <p:nvSpPr>
          <p:cNvPr id="13" name="TextBox 12"/>
          <p:cNvSpPr txBox="1"/>
          <p:nvPr/>
        </p:nvSpPr>
        <p:spPr>
          <a:xfrm>
            <a:off x="1043608" y="3789040"/>
            <a:ext cx="7560840" cy="1200329"/>
          </a:xfrm>
          <a:prstGeom prst="rect">
            <a:avLst/>
          </a:prstGeom>
          <a:noFill/>
        </p:spPr>
        <p:txBody>
          <a:bodyPr wrap="square" rtlCol="1">
            <a:spAutoFit/>
          </a:bodyPr>
          <a:lstStyle/>
          <a:p>
            <a:pPr algn="r"/>
            <a:r>
              <a:rPr lang="en-US" dirty="0" smtClean="0"/>
              <a:t>  </a:t>
            </a:r>
            <a:r>
              <a:rPr lang="fa-IR" dirty="0" smtClean="0">
                <a:cs typeface="Tahoma" pitchFamily="34" charset="0"/>
              </a:rPr>
              <a:t>-مدیریت بخش اجرایی باید بزرگترازسایر اتاق های مدیریت ها باشد</a:t>
            </a:r>
          </a:p>
          <a:p>
            <a:pPr algn="r"/>
            <a:r>
              <a:rPr lang="fa-IR" dirty="0" smtClean="0">
                <a:cs typeface="Tahoma" pitchFamily="34" charset="0"/>
              </a:rPr>
              <a:t>-از نظر امنیتی قابل کنترل باشد                 </a:t>
            </a:r>
            <a:r>
              <a:rPr lang="en-US" dirty="0" smtClean="0">
                <a:cs typeface="Tahoma" pitchFamily="34" charset="0"/>
              </a:rPr>
              <a:t> </a:t>
            </a:r>
            <a:endParaRPr lang="fa-IR" dirty="0" smtClean="0">
              <a:cs typeface="Tahoma" pitchFamily="34" charset="0"/>
            </a:endParaRPr>
          </a:p>
          <a:p>
            <a:pPr algn="r"/>
            <a:r>
              <a:rPr lang="fa-IR" dirty="0" smtClean="0">
                <a:cs typeface="Tahoma" pitchFamily="34" charset="0"/>
              </a:rPr>
              <a:t>-خوانایی داشته باشد ومهمانان به راحتی بتوانند آن را بیابند.</a:t>
            </a:r>
            <a:r>
              <a:rPr lang="en-US" dirty="0" smtClean="0">
                <a:cs typeface="Tahoma" pitchFamily="34" charset="0"/>
              </a:rPr>
              <a:t>     </a:t>
            </a:r>
            <a:endParaRPr lang="fa-IR" dirty="0" smtClean="0">
              <a:cs typeface="Tahoma" pitchFamily="34" charset="0"/>
            </a:endParaRPr>
          </a:p>
          <a:p>
            <a:pPr algn="r"/>
            <a:r>
              <a:rPr lang="fa-IR" dirty="0" smtClean="0">
                <a:cs typeface="Tahoma" pitchFamily="34" charset="0"/>
              </a:rPr>
              <a:t>-</a:t>
            </a:r>
            <a:r>
              <a:rPr lang="fa-IR" dirty="0" smtClean="0">
                <a:cs typeface="Tahoma" pitchFamily="34" charset="0"/>
              </a:rPr>
              <a:t>مجزاتر از </a:t>
            </a:r>
            <a:r>
              <a:rPr lang="fa-IR" dirty="0" smtClean="0">
                <a:cs typeface="Tahoma" pitchFamily="34" charset="0"/>
              </a:rPr>
              <a:t>سلسله مراتب امور اداری باشد.         </a:t>
            </a:r>
            <a:r>
              <a:rPr lang="en-US" dirty="0" smtClean="0">
                <a:cs typeface="Tahoma" pitchFamily="34" charset="0"/>
              </a:rPr>
              <a:t>                                              </a:t>
            </a:r>
            <a:endParaRPr lang="fa-IR" dirty="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10400" y="1219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ثبت و تعیین مصارف</a:t>
            </a:r>
          </a:p>
        </p:txBody>
      </p:sp>
      <p:sp>
        <p:nvSpPr>
          <p:cNvPr id="5" name="Rounded Rectangle 4"/>
          <p:cNvSpPr/>
          <p:nvPr/>
        </p:nvSpPr>
        <p:spPr>
          <a:xfrm>
            <a:off x="7010400" y="2362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امانات</a:t>
            </a:r>
          </a:p>
        </p:txBody>
      </p:sp>
      <p:sp>
        <p:nvSpPr>
          <p:cNvPr id="6" name="Rounded Rectangle 5"/>
          <p:cNvSpPr/>
          <p:nvPr/>
        </p:nvSpPr>
        <p:spPr>
          <a:xfrm>
            <a:off x="7010400" y="1981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مدیر اصلی</a:t>
            </a:r>
          </a:p>
        </p:txBody>
      </p:sp>
      <p:sp>
        <p:nvSpPr>
          <p:cNvPr id="7" name="Rounded Rectangle 6"/>
          <p:cNvSpPr/>
          <p:nvPr/>
        </p:nvSpPr>
        <p:spPr>
          <a:xfrm>
            <a:off x="7010400" y="1600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حسابداری</a:t>
            </a:r>
          </a:p>
        </p:txBody>
      </p:sp>
      <p:sp>
        <p:nvSpPr>
          <p:cNvPr id="8" name="Rounded Rectangle 7"/>
          <p:cNvSpPr/>
          <p:nvPr/>
        </p:nvSpPr>
        <p:spPr>
          <a:xfrm>
            <a:off x="7010400" y="838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اپراتور تلفن	</a:t>
            </a:r>
          </a:p>
        </p:txBody>
      </p:sp>
      <p:sp>
        <p:nvSpPr>
          <p:cNvPr id="9" name="Rounded Rectangle 8"/>
          <p:cNvSpPr/>
          <p:nvPr/>
        </p:nvSpPr>
        <p:spPr>
          <a:xfrm>
            <a:off x="7010400" y="3124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ارتباطات و فراخوانی</a:t>
            </a:r>
          </a:p>
        </p:txBody>
      </p:sp>
      <p:sp>
        <p:nvSpPr>
          <p:cNvPr id="10" name="Rounded Rectangle 9"/>
          <p:cNvSpPr/>
          <p:nvPr/>
        </p:nvSpPr>
        <p:spPr>
          <a:xfrm>
            <a:off x="7010400" y="4267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رزرو</a:t>
            </a:r>
          </a:p>
        </p:txBody>
      </p:sp>
      <p:sp>
        <p:nvSpPr>
          <p:cNvPr id="11" name="Rounded Rectangle 10"/>
          <p:cNvSpPr/>
          <p:nvPr/>
        </p:nvSpPr>
        <p:spPr>
          <a:xfrm>
            <a:off x="7010400" y="3886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مرکز کامپیوتر</a:t>
            </a:r>
          </a:p>
        </p:txBody>
      </p:sp>
      <p:sp>
        <p:nvSpPr>
          <p:cNvPr id="12" name="Rounded Rectangle 11"/>
          <p:cNvSpPr/>
          <p:nvPr/>
        </p:nvSpPr>
        <p:spPr>
          <a:xfrm>
            <a:off x="7010400" y="3505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مدیر اداری</a:t>
            </a:r>
          </a:p>
        </p:txBody>
      </p:sp>
      <p:sp>
        <p:nvSpPr>
          <p:cNvPr id="13" name="Rounded Rectangle 12"/>
          <p:cNvSpPr/>
          <p:nvPr/>
        </p:nvSpPr>
        <p:spPr>
          <a:xfrm>
            <a:off x="7010400" y="2743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دفتر بایگانی</a:t>
            </a:r>
          </a:p>
        </p:txBody>
      </p:sp>
      <p:sp>
        <p:nvSpPr>
          <p:cNvPr id="14" name="Rounded Rectangle 13"/>
          <p:cNvSpPr/>
          <p:nvPr/>
        </p:nvSpPr>
        <p:spPr>
          <a:xfrm>
            <a:off x="7010400" y="5029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نشان دهنده وضعیت اتاق</a:t>
            </a:r>
          </a:p>
        </p:txBody>
      </p:sp>
      <p:sp>
        <p:nvSpPr>
          <p:cNvPr id="15" name="Rounded Rectangle 14"/>
          <p:cNvSpPr/>
          <p:nvPr/>
        </p:nvSpPr>
        <p:spPr>
          <a:xfrm>
            <a:off x="7010400" y="6172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دفتر بازاریابی وفروش</a:t>
            </a:r>
          </a:p>
        </p:txBody>
      </p:sp>
      <p:sp>
        <p:nvSpPr>
          <p:cNvPr id="16" name="Rounded Rectangle 15"/>
          <p:cNvSpPr/>
          <p:nvPr/>
        </p:nvSpPr>
        <p:spPr>
          <a:xfrm>
            <a:off x="7010400" y="5791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تایپ</a:t>
            </a:r>
          </a:p>
        </p:txBody>
      </p:sp>
      <p:sp>
        <p:nvSpPr>
          <p:cNvPr id="17" name="Rounded Rectangle 16"/>
          <p:cNvSpPr/>
          <p:nvPr/>
        </p:nvSpPr>
        <p:spPr>
          <a:xfrm>
            <a:off x="7010400" y="5410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انبار لوازم التحریر </a:t>
            </a:r>
          </a:p>
        </p:txBody>
      </p:sp>
      <p:sp>
        <p:nvSpPr>
          <p:cNvPr id="18" name="Rounded Rectangle 17"/>
          <p:cNvSpPr/>
          <p:nvPr/>
        </p:nvSpPr>
        <p:spPr>
          <a:xfrm>
            <a:off x="7010400" y="4648200"/>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دفتر ثبت</a:t>
            </a:r>
          </a:p>
        </p:txBody>
      </p:sp>
      <p:sp>
        <p:nvSpPr>
          <p:cNvPr id="19" name="Rounded Rectangle 18"/>
          <p:cNvSpPr/>
          <p:nvPr/>
        </p:nvSpPr>
        <p:spPr>
          <a:xfrm>
            <a:off x="4876800" y="17907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صندوق</a:t>
            </a:r>
          </a:p>
        </p:txBody>
      </p:sp>
      <p:sp>
        <p:nvSpPr>
          <p:cNvPr id="20" name="Rounded Rectangle 19"/>
          <p:cNvSpPr/>
          <p:nvPr/>
        </p:nvSpPr>
        <p:spPr>
          <a:xfrm>
            <a:off x="4876800" y="24765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پیام ها،کلیدها،نامه ها</a:t>
            </a:r>
          </a:p>
        </p:txBody>
      </p:sp>
      <p:sp>
        <p:nvSpPr>
          <p:cNvPr id="21" name="Rounded Rectangle 20"/>
          <p:cNvSpPr/>
          <p:nvPr/>
        </p:nvSpPr>
        <p:spPr>
          <a:xfrm>
            <a:off x="4876800" y="47625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ثبت رزروها</a:t>
            </a:r>
          </a:p>
        </p:txBody>
      </p:sp>
      <p:sp>
        <p:nvSpPr>
          <p:cNvPr id="22" name="Rounded Rectangle 21"/>
          <p:cNvSpPr/>
          <p:nvPr/>
        </p:nvSpPr>
        <p:spPr>
          <a:xfrm>
            <a:off x="4876800" y="54483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اطلاعات</a:t>
            </a:r>
          </a:p>
        </p:txBody>
      </p:sp>
      <p:sp>
        <p:nvSpPr>
          <p:cNvPr id="23" name="Rounded Rectangle 22"/>
          <p:cNvSpPr/>
          <p:nvPr/>
        </p:nvSpPr>
        <p:spPr>
          <a:xfrm>
            <a:off x="2667000" y="35814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پیشخوان پذیرش</a:t>
            </a:r>
          </a:p>
        </p:txBody>
      </p:sp>
      <p:sp>
        <p:nvSpPr>
          <p:cNvPr id="24" name="Rounded Rectangle 23"/>
          <p:cNvSpPr/>
          <p:nvPr/>
        </p:nvSpPr>
        <p:spPr>
          <a:xfrm>
            <a:off x="762000" y="2133600"/>
            <a:ext cx="1524000" cy="58102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تلفن عمومی فاکس و سایر وسایل ارتباطی</a:t>
            </a:r>
          </a:p>
        </p:txBody>
      </p:sp>
      <p:sp>
        <p:nvSpPr>
          <p:cNvPr id="25" name="Rounded Rectangle 24"/>
          <p:cNvSpPr/>
          <p:nvPr/>
        </p:nvSpPr>
        <p:spPr>
          <a:xfrm>
            <a:off x="762000" y="35814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لابی</a:t>
            </a:r>
          </a:p>
        </p:txBody>
      </p:sp>
      <p:sp>
        <p:nvSpPr>
          <p:cNvPr id="26" name="Rounded Rectangle 25"/>
          <p:cNvSpPr/>
          <p:nvPr/>
        </p:nvSpPr>
        <p:spPr>
          <a:xfrm>
            <a:off x="762000" y="51816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باربرها،انبار چمدان</a:t>
            </a:r>
          </a:p>
        </p:txBody>
      </p:sp>
      <p:cxnSp>
        <p:nvCxnSpPr>
          <p:cNvPr id="32" name="Elbow Connector 31"/>
          <p:cNvCxnSpPr>
            <a:stCxn id="8" idx="1"/>
            <a:endCxn id="15" idx="1"/>
          </p:cNvCxnSpPr>
          <p:nvPr/>
        </p:nvCxnSpPr>
        <p:spPr>
          <a:xfrm rot="10800000" flipV="1">
            <a:off x="7010400" y="990600"/>
            <a:ext cx="1588" cy="5334000"/>
          </a:xfrm>
          <a:prstGeom prst="bentConnector3">
            <a:avLst>
              <a:gd name="adj1" fmla="val 19463734"/>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3"/>
            <a:endCxn id="23" idx="1"/>
          </p:cNvCxnSpPr>
          <p:nvPr/>
        </p:nvCxnSpPr>
        <p:spPr>
          <a:xfrm>
            <a:off x="2286000" y="3848100"/>
            <a:ext cx="3810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p:nvPr/>
        </p:nvCxnSpPr>
        <p:spPr>
          <a:xfrm>
            <a:off x="3962400" y="2743200"/>
            <a:ext cx="914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p:nvPr/>
        </p:nvCxnSpPr>
        <p:spPr>
          <a:xfrm rot="10800000">
            <a:off x="6400800" y="20574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7" name="Straight Arrow Connector 86"/>
          <p:cNvCxnSpPr/>
          <p:nvPr/>
        </p:nvCxnSpPr>
        <p:spPr>
          <a:xfrm rot="10800000">
            <a:off x="6400800" y="27432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p:nvPr/>
        </p:nvCxnSpPr>
        <p:spPr>
          <a:xfrm rot="10800000">
            <a:off x="6400800" y="50292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9" name="Straight Arrow Connector 88"/>
          <p:cNvCxnSpPr/>
          <p:nvPr/>
        </p:nvCxnSpPr>
        <p:spPr>
          <a:xfrm rot="10800000">
            <a:off x="6400800" y="57150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03" name="Straight Connector 102"/>
          <p:cNvCxnSpPr/>
          <p:nvPr/>
        </p:nvCxnSpPr>
        <p:spPr>
          <a:xfrm rot="10800000">
            <a:off x="6705600" y="1371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a:off x="6705600" y="1752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0800000">
            <a:off x="6705600" y="2133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a:off x="6705600" y="2514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0800000">
            <a:off x="6705600" y="2895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0800000">
            <a:off x="6705600" y="3276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6705600" y="3657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a:off x="6705600" y="4038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a:off x="6705600" y="4419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a:off x="6705600" y="4800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a:off x="6705600" y="5181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a:off x="6705600" y="5562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6705600" y="5943600"/>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0" y="1371600"/>
            <a:ext cx="2895600" cy="338554"/>
          </a:xfrm>
          <a:prstGeom prst="rect">
            <a:avLst/>
          </a:prstGeom>
          <a:noFill/>
        </p:spPr>
        <p:txBody>
          <a:bodyPr wrap="square" rtlCol="0">
            <a:spAutoFit/>
          </a:bodyPr>
          <a:lstStyle/>
          <a:p>
            <a:pPr algn="ctr"/>
            <a:r>
              <a:rPr lang="fa-IR" sz="1600" b="1" dirty="0" smtClean="0">
                <a:latin typeface="Tahoma" pitchFamily="34" charset="0"/>
                <a:ea typeface="Tahoma" pitchFamily="34" charset="0"/>
                <a:cs typeface="Tahoma" pitchFamily="34" charset="0"/>
              </a:rPr>
              <a:t>خدمات مستقیم</a:t>
            </a:r>
            <a:endParaRPr lang="en-US" sz="1600" b="1" dirty="0">
              <a:latin typeface="Tahoma" pitchFamily="34" charset="0"/>
              <a:ea typeface="Tahoma" pitchFamily="34" charset="0"/>
              <a:cs typeface="Tahoma" pitchFamily="34" charset="0"/>
            </a:endParaRPr>
          </a:p>
        </p:txBody>
      </p:sp>
      <p:sp>
        <p:nvSpPr>
          <p:cNvPr id="121" name="TextBox 120"/>
          <p:cNvSpPr txBox="1"/>
          <p:nvPr/>
        </p:nvSpPr>
        <p:spPr>
          <a:xfrm>
            <a:off x="5410200" y="228600"/>
            <a:ext cx="4724400" cy="338554"/>
          </a:xfrm>
          <a:prstGeom prst="rect">
            <a:avLst/>
          </a:prstGeom>
          <a:noFill/>
        </p:spPr>
        <p:txBody>
          <a:bodyPr wrap="square" rtlCol="0">
            <a:spAutoFit/>
          </a:bodyPr>
          <a:lstStyle/>
          <a:p>
            <a:pPr algn="ctr"/>
            <a:r>
              <a:rPr lang="fa-IR" sz="1600" b="1" dirty="0" smtClean="0">
                <a:latin typeface="Tahoma" pitchFamily="34" charset="0"/>
                <a:ea typeface="Tahoma" pitchFamily="34" charset="0"/>
                <a:cs typeface="Tahoma" pitchFamily="34" charset="0"/>
              </a:rPr>
              <a:t>خدمات پشتیبانی </a:t>
            </a:r>
            <a:endParaRPr lang="en-US" sz="1600" b="1" dirty="0">
              <a:latin typeface="Tahoma" pitchFamily="34" charset="0"/>
              <a:ea typeface="Tahoma" pitchFamily="34" charset="0"/>
              <a:cs typeface="Tahoma" pitchFamily="34" charset="0"/>
            </a:endParaRPr>
          </a:p>
        </p:txBody>
      </p:sp>
      <p:cxnSp>
        <p:nvCxnSpPr>
          <p:cNvPr id="131" name="Elbow Connector 130"/>
          <p:cNvCxnSpPr>
            <a:stCxn id="24" idx="3"/>
          </p:cNvCxnSpPr>
          <p:nvPr/>
        </p:nvCxnSpPr>
        <p:spPr>
          <a:xfrm>
            <a:off x="2286000" y="2424110"/>
            <a:ext cx="762000" cy="1157290"/>
          </a:xfrm>
          <a:prstGeom prst="bentConnector2">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endCxn id="26" idx="3"/>
          </p:cNvCxnSpPr>
          <p:nvPr/>
        </p:nvCxnSpPr>
        <p:spPr>
          <a:xfrm rot="5400000">
            <a:off x="2000250" y="4400550"/>
            <a:ext cx="1333500" cy="7620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4" name="Elbow Connector 143"/>
          <p:cNvCxnSpPr>
            <a:endCxn id="19" idx="1"/>
          </p:cNvCxnSpPr>
          <p:nvPr/>
        </p:nvCxnSpPr>
        <p:spPr>
          <a:xfrm rot="5400000" flipH="1" flipV="1">
            <a:off x="3657600" y="2362200"/>
            <a:ext cx="1524000" cy="9144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endCxn id="22" idx="1"/>
          </p:cNvCxnSpPr>
          <p:nvPr/>
        </p:nvCxnSpPr>
        <p:spPr>
          <a:xfrm rot="16200000" flipH="1">
            <a:off x="3619500" y="4457700"/>
            <a:ext cx="1600200" cy="914400"/>
          </a:xfrm>
          <a:prstGeom prst="bentConnector2">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3962400" y="5029200"/>
            <a:ext cx="9144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 name="Straight Connector 2"/>
          <p:cNvCxnSpPr/>
          <p:nvPr/>
        </p:nvCxnSpPr>
        <p:spPr>
          <a:xfrm rot="5100000">
            <a:off x="1305826" y="1993150"/>
            <a:ext cx="290086" cy="1907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100000">
            <a:off x="7663808" y="707266"/>
            <a:ext cx="290086" cy="1907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920880" cy="1143000"/>
          </a:xfrm>
        </p:spPr>
        <p:txBody>
          <a:bodyPr>
            <a:noAutofit/>
          </a:bodyPr>
          <a:lstStyle/>
          <a:p>
            <a:pPr algn="r"/>
            <a:r>
              <a:rPr lang="fa-IR" sz="2400" b="1" dirty="0" smtClean="0">
                <a:cs typeface="Tahoma" pitchFamily="34" charset="0"/>
              </a:rPr>
              <a:t>بخش فروش و تدارکات</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این گروه دو مسئولیت دارند:</a:t>
            </a:r>
            <a:br>
              <a:rPr lang="fa-IR" sz="1800" dirty="0" smtClean="0">
                <a:cs typeface="Tahoma" pitchFamily="34" charset="0"/>
              </a:rPr>
            </a:br>
            <a:r>
              <a:rPr lang="fa-IR" sz="1800" dirty="0" smtClean="0">
                <a:cs typeface="Tahoma" pitchFamily="34" charset="0"/>
              </a:rPr>
              <a:t>-جلب گروه شغلی-تجاری</a:t>
            </a:r>
            <a:br>
              <a:rPr lang="fa-IR" sz="1800" dirty="0" smtClean="0">
                <a:cs typeface="Tahoma" pitchFamily="34" charset="0"/>
              </a:rPr>
            </a:br>
            <a:r>
              <a:rPr lang="fa-IR" sz="1800" dirty="0" smtClean="0">
                <a:cs typeface="Tahoma" pitchFamily="34" charset="0"/>
              </a:rPr>
              <a:t>-تدراکات وسرویس دهی کنفرانسها, سمینارها وجشن هایی که در هتل برگزارمی شود.که شامل بخش های زیر می باشد:</a:t>
            </a:r>
            <a:endParaRPr lang="fa-IR" sz="1800" dirty="0">
              <a:cs typeface="Tahoma" pitchFamily="34" charset="0"/>
            </a:endParaRPr>
          </a:p>
        </p:txBody>
      </p:sp>
      <p:sp>
        <p:nvSpPr>
          <p:cNvPr id="4" name="Rounded Rectangle 3"/>
          <p:cNvSpPr/>
          <p:nvPr/>
        </p:nvSpPr>
        <p:spPr>
          <a:xfrm>
            <a:off x="539552" y="1268760"/>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اطلاعات بخش</a:t>
            </a:r>
            <a:endParaRPr lang="fa-IR" sz="1200" b="1" dirty="0">
              <a:latin typeface="Tahoma" pitchFamily="34" charset="0"/>
              <a:cs typeface="Tahoma" pitchFamily="34" charset="0"/>
            </a:endParaRPr>
          </a:p>
        </p:txBody>
      </p:sp>
      <p:sp>
        <p:nvSpPr>
          <p:cNvPr id="6" name="Rounded Rectangle 5"/>
          <p:cNvSpPr/>
          <p:nvPr/>
        </p:nvSpPr>
        <p:spPr>
          <a:xfrm>
            <a:off x="2555776" y="1484784"/>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مدیر فروش</a:t>
            </a:r>
            <a:endParaRPr lang="fa-IR" sz="1200" b="1" dirty="0">
              <a:latin typeface="Tahoma" pitchFamily="34" charset="0"/>
              <a:cs typeface="Tahoma" pitchFamily="34" charset="0"/>
            </a:endParaRPr>
          </a:p>
        </p:txBody>
      </p:sp>
      <p:sp>
        <p:nvSpPr>
          <p:cNvPr id="7" name="Rounded Rectangle 6"/>
          <p:cNvSpPr/>
          <p:nvPr/>
        </p:nvSpPr>
        <p:spPr>
          <a:xfrm>
            <a:off x="2627784" y="2780928"/>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نمایندگان فروش</a:t>
            </a:r>
            <a:endParaRPr lang="fa-IR" sz="1200" b="1" dirty="0">
              <a:latin typeface="Tahoma" pitchFamily="34" charset="0"/>
              <a:cs typeface="Tahoma" pitchFamily="34" charset="0"/>
            </a:endParaRPr>
          </a:p>
        </p:txBody>
      </p:sp>
      <p:sp>
        <p:nvSpPr>
          <p:cNvPr id="8" name="Rounded Rectangle 7"/>
          <p:cNvSpPr/>
          <p:nvPr/>
        </p:nvSpPr>
        <p:spPr>
          <a:xfrm>
            <a:off x="500034" y="2214554"/>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بخش فروش</a:t>
            </a:r>
            <a:endParaRPr lang="fa-IR" sz="1200" b="1" dirty="0">
              <a:latin typeface="Tahoma" pitchFamily="34" charset="0"/>
              <a:cs typeface="Tahoma" pitchFamily="34" charset="0"/>
            </a:endParaRPr>
          </a:p>
        </p:txBody>
      </p:sp>
      <p:sp>
        <p:nvSpPr>
          <p:cNvPr id="9" name="Rounded Rectangle 8"/>
          <p:cNvSpPr/>
          <p:nvPr/>
        </p:nvSpPr>
        <p:spPr>
          <a:xfrm>
            <a:off x="5715008" y="2000240"/>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خدمات رفاهی</a:t>
            </a:r>
            <a:endParaRPr lang="fa-IR" sz="1200" b="1" dirty="0">
              <a:cs typeface="Tahoma" pitchFamily="34" charset="0"/>
            </a:endParaRPr>
          </a:p>
        </p:txBody>
      </p:sp>
      <p:sp>
        <p:nvSpPr>
          <p:cNvPr id="10" name="Rounded Rectangle 9"/>
          <p:cNvSpPr/>
          <p:nvPr/>
        </p:nvSpPr>
        <p:spPr>
          <a:xfrm>
            <a:off x="611560" y="5805264"/>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بخش ضیافت</a:t>
            </a:r>
            <a:endParaRPr lang="fa-IR" sz="1200" b="1" dirty="0">
              <a:latin typeface="Tahoma" pitchFamily="34" charset="0"/>
              <a:cs typeface="Tahoma" pitchFamily="34" charset="0"/>
            </a:endParaRPr>
          </a:p>
        </p:txBody>
      </p:sp>
      <p:sp>
        <p:nvSpPr>
          <p:cNvPr id="11" name="Rounded Rectangle 10"/>
          <p:cNvSpPr/>
          <p:nvPr/>
        </p:nvSpPr>
        <p:spPr>
          <a:xfrm>
            <a:off x="2627784" y="5373216"/>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مدیریت ضیافات</a:t>
            </a:r>
            <a:endParaRPr lang="fa-IR" sz="1200" b="1" dirty="0">
              <a:latin typeface="Tahoma" pitchFamily="34" charset="0"/>
              <a:cs typeface="Tahoma" pitchFamily="34" charset="0"/>
            </a:endParaRPr>
          </a:p>
        </p:txBody>
      </p:sp>
      <p:sp>
        <p:nvSpPr>
          <p:cNvPr id="12" name="Rounded Rectangle 11"/>
          <p:cNvSpPr/>
          <p:nvPr/>
        </p:nvSpPr>
        <p:spPr>
          <a:xfrm>
            <a:off x="2627784" y="6209928"/>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نمایندگان ضیافت</a:t>
            </a:r>
            <a:endParaRPr lang="fa-IR" sz="1200" b="1" dirty="0">
              <a:latin typeface="Tahoma" pitchFamily="34" charset="0"/>
              <a:cs typeface="Tahoma" pitchFamily="34" charset="0"/>
            </a:endParaRPr>
          </a:p>
        </p:txBody>
      </p:sp>
      <p:sp>
        <p:nvSpPr>
          <p:cNvPr id="13" name="Rounded Rectangle 12"/>
          <p:cNvSpPr/>
          <p:nvPr/>
        </p:nvSpPr>
        <p:spPr>
          <a:xfrm>
            <a:off x="5715008" y="3080360"/>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مدیریت گردهمایی</a:t>
            </a:r>
            <a:endParaRPr lang="fa-IR" sz="1200" b="1" dirty="0">
              <a:cs typeface="Tahoma" pitchFamily="34" charset="0"/>
            </a:endParaRPr>
          </a:p>
        </p:txBody>
      </p:sp>
      <p:sp>
        <p:nvSpPr>
          <p:cNvPr id="14" name="Rounded Rectangle 13"/>
          <p:cNvSpPr/>
          <p:nvPr/>
        </p:nvSpPr>
        <p:spPr>
          <a:xfrm>
            <a:off x="611560" y="4077072"/>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بخش تدارکات</a:t>
            </a:r>
            <a:endParaRPr lang="fa-IR" sz="1200" b="1" dirty="0">
              <a:latin typeface="Tahoma" pitchFamily="34" charset="0"/>
              <a:cs typeface="Tahoma" pitchFamily="34" charset="0"/>
            </a:endParaRPr>
          </a:p>
        </p:txBody>
      </p:sp>
      <p:sp>
        <p:nvSpPr>
          <p:cNvPr id="15" name="Rounded Rectangle 14"/>
          <p:cNvSpPr/>
          <p:nvPr/>
        </p:nvSpPr>
        <p:spPr>
          <a:xfrm>
            <a:off x="2627784" y="3643314"/>
            <a:ext cx="1444150" cy="721790"/>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مدیریت عمومی تدارکات</a:t>
            </a:r>
            <a:endParaRPr lang="fa-IR" sz="1200" b="1" dirty="0">
              <a:latin typeface="Tahoma" pitchFamily="34" charset="0"/>
              <a:cs typeface="Tahoma" pitchFamily="34" charset="0"/>
            </a:endParaRPr>
          </a:p>
        </p:txBody>
      </p:sp>
      <p:sp>
        <p:nvSpPr>
          <p:cNvPr id="16" name="Rounded Rectangle 15"/>
          <p:cNvSpPr/>
          <p:nvPr/>
        </p:nvSpPr>
        <p:spPr>
          <a:xfrm>
            <a:off x="2627784" y="4653136"/>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مدیریت تدارکات</a:t>
            </a:r>
            <a:endParaRPr lang="fa-IR" sz="1200" b="1" dirty="0">
              <a:latin typeface="Tahoma" pitchFamily="34" charset="0"/>
              <a:cs typeface="Tahoma" pitchFamily="34" charset="0"/>
            </a:endParaRPr>
          </a:p>
        </p:txBody>
      </p:sp>
      <p:sp>
        <p:nvSpPr>
          <p:cNvPr id="17" name="Rounded Rectangle 16"/>
          <p:cNvSpPr/>
          <p:nvPr/>
        </p:nvSpPr>
        <p:spPr>
          <a:xfrm>
            <a:off x="5715008" y="4016464"/>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منشی</a:t>
            </a:r>
            <a:endParaRPr lang="fa-IR" sz="1200" b="1" dirty="0">
              <a:cs typeface="Tahoma" pitchFamily="34" charset="0"/>
            </a:endParaRPr>
          </a:p>
        </p:txBody>
      </p:sp>
      <p:sp>
        <p:nvSpPr>
          <p:cNvPr id="18" name="Rounded Rectangle 17"/>
          <p:cNvSpPr/>
          <p:nvPr/>
        </p:nvSpPr>
        <p:spPr>
          <a:xfrm>
            <a:off x="5715008" y="5096584"/>
            <a:ext cx="1368152"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cs typeface="Tahoma" pitchFamily="34" charset="0"/>
              </a:rPr>
              <a:t>سرویس,انبارو..</a:t>
            </a:r>
            <a:endParaRPr lang="fa-IR" sz="1200" b="1" dirty="0">
              <a:cs typeface="Tahoma" pitchFamily="34" charset="0"/>
            </a:endParaRPr>
          </a:p>
        </p:txBody>
      </p:sp>
      <p:cxnSp>
        <p:nvCxnSpPr>
          <p:cNvPr id="67" name="Elbow Connector 66"/>
          <p:cNvCxnSpPr/>
          <p:nvPr/>
        </p:nvCxnSpPr>
        <p:spPr>
          <a:xfrm rot="10800000" flipV="1">
            <a:off x="2627784" y="3933056"/>
            <a:ext cx="1588" cy="1044116"/>
          </a:xfrm>
          <a:prstGeom prst="bentConnector3">
            <a:avLst>
              <a:gd name="adj1" fmla="val 23996922"/>
            </a:avLst>
          </a:prstGeom>
          <a:ln>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6" idx="1"/>
            <a:endCxn id="7" idx="1"/>
          </p:cNvCxnSpPr>
          <p:nvPr/>
        </p:nvCxnSpPr>
        <p:spPr>
          <a:xfrm rot="10800000" flipH="1" flipV="1">
            <a:off x="2555776" y="1808820"/>
            <a:ext cx="72008" cy="1296144"/>
          </a:xfrm>
          <a:prstGeom prst="bentConnector3">
            <a:avLst>
              <a:gd name="adj1" fmla="val -411046"/>
            </a:avLst>
          </a:prstGeom>
          <a:ln>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11" idx="1"/>
          </p:cNvCxnSpPr>
          <p:nvPr/>
        </p:nvCxnSpPr>
        <p:spPr>
          <a:xfrm rot="10800000" flipV="1">
            <a:off x="2627784" y="5697252"/>
            <a:ext cx="1588" cy="836712"/>
          </a:xfrm>
          <a:prstGeom prst="bentConnector3">
            <a:avLst>
              <a:gd name="adj1" fmla="val 22358634"/>
            </a:avLst>
          </a:prstGeom>
          <a:ln>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071934" y="5934670"/>
            <a:ext cx="5357850" cy="646331"/>
          </a:xfrm>
          <a:prstGeom prst="rect">
            <a:avLst/>
          </a:prstGeom>
          <a:noFill/>
        </p:spPr>
        <p:txBody>
          <a:bodyPr wrap="square" rtlCol="1">
            <a:spAutoFit/>
          </a:bodyPr>
          <a:lstStyle/>
          <a:p>
            <a:r>
              <a:rPr lang="fa-IR" dirty="0" smtClean="0">
                <a:cs typeface="Tahoma" pitchFamily="34" charset="0"/>
              </a:rPr>
              <a:t>بهتر است این بخش در کنار فضاهای عملکردی</a:t>
            </a:r>
          </a:p>
          <a:p>
            <a:r>
              <a:rPr lang="fa-IR" dirty="0" smtClean="0">
                <a:cs typeface="Tahoma" pitchFamily="34" charset="0"/>
              </a:rPr>
              <a:t> هتل قرار گیرد.</a:t>
            </a:r>
            <a:endParaRPr lang="fa-IR" dirty="0">
              <a:cs typeface="Tahoma" pitchFamily="34" charset="0"/>
            </a:endParaRPr>
          </a:p>
        </p:txBody>
      </p:sp>
      <p:cxnSp>
        <p:nvCxnSpPr>
          <p:cNvPr id="31" name="Straight Connector 30"/>
          <p:cNvCxnSpPr>
            <a:stCxn id="8" idx="3"/>
          </p:cNvCxnSpPr>
          <p:nvPr/>
        </p:nvCxnSpPr>
        <p:spPr>
          <a:xfrm>
            <a:off x="1868186" y="2538590"/>
            <a:ext cx="399558" cy="2631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4" idx="3"/>
          </p:cNvCxnSpPr>
          <p:nvPr/>
        </p:nvCxnSpPr>
        <p:spPr>
          <a:xfrm>
            <a:off x="1979712" y="4401108"/>
            <a:ext cx="288032" cy="3600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0" idx="3"/>
          </p:cNvCxnSpPr>
          <p:nvPr/>
        </p:nvCxnSpPr>
        <p:spPr>
          <a:xfrm>
            <a:off x="1979712" y="6129300"/>
            <a:ext cx="288032" cy="3600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642918"/>
            <a:ext cx="8229600" cy="1143000"/>
          </a:xfrm>
        </p:spPr>
        <p:txBody>
          <a:bodyPr>
            <a:noAutofit/>
          </a:bodyPr>
          <a:lstStyle/>
          <a:p>
            <a:pPr algn="r"/>
            <a:r>
              <a:rPr lang="fa-IR" sz="2400" b="1" dirty="0" smtClean="0">
                <a:cs typeface="Tahoma" pitchFamily="34" charset="0"/>
              </a:rPr>
              <a:t>فضاهای آماده سازی غذا وانبار آذوقه</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از </a:t>
            </a:r>
            <a:r>
              <a:rPr lang="fa-IR" sz="1800" dirty="0" smtClean="0">
                <a:cs typeface="Tahoma" pitchFamily="34" charset="0"/>
              </a:rPr>
              <a:t>بین فضاهای خدمات وسرویس دهی یک </a:t>
            </a:r>
            <a:r>
              <a:rPr lang="fa-IR" sz="1800" dirty="0" smtClean="0">
                <a:cs typeface="Tahoma" pitchFamily="34" charset="0"/>
              </a:rPr>
              <a:t>هتل،آشپزخانه </a:t>
            </a:r>
            <a:r>
              <a:rPr lang="fa-IR" sz="1800" dirty="0" smtClean="0">
                <a:cs typeface="Tahoma" pitchFamily="34" charset="0"/>
              </a:rPr>
              <a:t>ومناطق مربوط به تهیه ی غذا به دلیل داشتن سیستم های مکانیکی </a:t>
            </a:r>
            <a:r>
              <a:rPr lang="fa-IR" sz="1800" dirty="0" smtClean="0">
                <a:cs typeface="Tahoma" pitchFamily="34" charset="0"/>
              </a:rPr>
              <a:t>و الکتریکی </a:t>
            </a:r>
            <a:r>
              <a:rPr lang="fa-IR" sz="1800" dirty="0" smtClean="0">
                <a:cs typeface="Tahoma" pitchFamily="34" charset="0"/>
              </a:rPr>
              <a:t>ولوله کشی خاص نیاز به دقت زیادی در طراحی دارد.در ضمن آشپزخانه تاثیر بسزایی در صرفه جویی هزینه نیروی انسانی دارد.</a:t>
            </a:r>
            <a:endParaRPr lang="fa-IR" sz="1800" dirty="0">
              <a:cs typeface="Tahoma" pitchFamily="34" charset="0"/>
            </a:endParaRPr>
          </a:p>
        </p:txBody>
      </p:sp>
      <p:sp>
        <p:nvSpPr>
          <p:cNvPr id="4" name="Rounded Rectangle 3"/>
          <p:cNvSpPr/>
          <p:nvPr/>
        </p:nvSpPr>
        <p:spPr>
          <a:xfrm>
            <a:off x="571472" y="2928934"/>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قسمت تحویل وذخیره</a:t>
            </a:r>
            <a:endParaRPr lang="fa-IR" sz="1200" b="1" dirty="0">
              <a:latin typeface="Tahoma" pitchFamily="34" charset="0"/>
              <a:cs typeface="Tahoma" pitchFamily="34" charset="0"/>
            </a:endParaRPr>
          </a:p>
        </p:txBody>
      </p:sp>
      <p:sp>
        <p:nvSpPr>
          <p:cNvPr id="6" name="Rounded Rectangle 5"/>
          <p:cNvSpPr/>
          <p:nvPr/>
        </p:nvSpPr>
        <p:spPr>
          <a:xfrm>
            <a:off x="1867616" y="2928934"/>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ذخیره مواد خشک</a:t>
            </a:r>
            <a:endParaRPr lang="fa-IR" sz="1200" b="1" dirty="0">
              <a:latin typeface="Tahoma" pitchFamily="34" charset="0"/>
              <a:cs typeface="Tahoma" pitchFamily="34" charset="0"/>
            </a:endParaRPr>
          </a:p>
        </p:txBody>
      </p:sp>
      <p:sp>
        <p:nvSpPr>
          <p:cNvPr id="7" name="Rounded Rectangle 6"/>
          <p:cNvSpPr/>
          <p:nvPr/>
        </p:nvSpPr>
        <p:spPr>
          <a:xfrm>
            <a:off x="3163760" y="2928934"/>
            <a:ext cx="115212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ذخیره مواد یخچالی</a:t>
            </a:r>
            <a:endParaRPr lang="fa-IR" sz="1200" b="1" dirty="0">
              <a:latin typeface="Tahoma" pitchFamily="34" charset="0"/>
              <a:cs typeface="Tahoma" pitchFamily="34" charset="0"/>
            </a:endParaRPr>
          </a:p>
        </p:txBody>
      </p:sp>
      <p:sp>
        <p:nvSpPr>
          <p:cNvPr id="8" name="Rounded Rectangle 7"/>
          <p:cNvSpPr/>
          <p:nvPr/>
        </p:nvSpPr>
        <p:spPr>
          <a:xfrm>
            <a:off x="4387896" y="2856926"/>
            <a:ext cx="1224136" cy="792088"/>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ذخیره ی مواد غیر غذایی</a:t>
            </a:r>
            <a:endParaRPr lang="fa-IR" sz="1200" b="1" dirty="0">
              <a:latin typeface="Tahoma" pitchFamily="34" charset="0"/>
              <a:cs typeface="Tahoma" pitchFamily="34" charset="0"/>
            </a:endParaRPr>
          </a:p>
        </p:txBody>
      </p:sp>
      <p:sp>
        <p:nvSpPr>
          <p:cNvPr id="9" name="Rounded Rectangle 8"/>
          <p:cNvSpPr/>
          <p:nvPr/>
        </p:nvSpPr>
        <p:spPr>
          <a:xfrm>
            <a:off x="5684040" y="2928934"/>
            <a:ext cx="1152128"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تهیه غذا</a:t>
            </a:r>
            <a:endParaRPr lang="fa-IR" sz="1200" b="1" dirty="0">
              <a:latin typeface="Tahoma" pitchFamily="34" charset="0"/>
              <a:cs typeface="Tahoma" pitchFamily="34" charset="0"/>
            </a:endParaRPr>
          </a:p>
        </p:txBody>
      </p:sp>
      <p:sp>
        <p:nvSpPr>
          <p:cNvPr id="10" name="Rounded Rectangle 9"/>
          <p:cNvSpPr/>
          <p:nvPr/>
        </p:nvSpPr>
        <p:spPr>
          <a:xfrm>
            <a:off x="6908176" y="2928934"/>
            <a:ext cx="1296144"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قصابی</a:t>
            </a:r>
            <a:endParaRPr lang="fa-IR" sz="1200" b="1" dirty="0">
              <a:latin typeface="Tahoma" pitchFamily="34" charset="0"/>
              <a:cs typeface="Tahoma" pitchFamily="34" charset="0"/>
            </a:endParaRPr>
          </a:p>
        </p:txBody>
      </p:sp>
      <p:sp>
        <p:nvSpPr>
          <p:cNvPr id="11" name="Rounded Rectangle 10"/>
          <p:cNvSpPr/>
          <p:nvPr/>
        </p:nvSpPr>
        <p:spPr>
          <a:xfrm>
            <a:off x="571472"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نانوایی</a:t>
            </a:r>
            <a:endParaRPr lang="fa-IR" sz="1200" b="1" dirty="0">
              <a:latin typeface="Tahoma" pitchFamily="34" charset="0"/>
              <a:cs typeface="Tahoma" pitchFamily="34" charset="0"/>
            </a:endParaRPr>
          </a:p>
        </p:txBody>
      </p:sp>
      <p:sp>
        <p:nvSpPr>
          <p:cNvPr id="12" name="Rounded Rectangle 11"/>
          <p:cNvSpPr/>
          <p:nvPr/>
        </p:nvSpPr>
        <p:spPr>
          <a:xfrm>
            <a:off x="1867616"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تهیه سالاد</a:t>
            </a:r>
            <a:endParaRPr lang="fa-IR" sz="1200" b="1" dirty="0">
              <a:latin typeface="Tahoma" pitchFamily="34" charset="0"/>
              <a:cs typeface="Tahoma" pitchFamily="34" charset="0"/>
            </a:endParaRPr>
          </a:p>
        </p:txBody>
      </p:sp>
      <p:sp>
        <p:nvSpPr>
          <p:cNvPr id="13" name="Rounded Rectangle 12"/>
          <p:cNvSpPr/>
          <p:nvPr/>
        </p:nvSpPr>
        <p:spPr>
          <a:xfrm>
            <a:off x="3163760"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تهیه سبزیجات</a:t>
            </a:r>
            <a:endParaRPr lang="fa-IR" sz="1200" b="1" dirty="0">
              <a:latin typeface="Tahoma" pitchFamily="34" charset="0"/>
              <a:cs typeface="Tahoma" pitchFamily="34" charset="0"/>
            </a:endParaRPr>
          </a:p>
        </p:txBody>
      </p:sp>
      <p:sp>
        <p:nvSpPr>
          <p:cNvPr id="14" name="Rounded Rectangle 13"/>
          <p:cNvSpPr/>
          <p:nvPr/>
        </p:nvSpPr>
        <p:spPr>
          <a:xfrm>
            <a:off x="4459904"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smtClean="0">
                <a:latin typeface="Tahoma" pitchFamily="34" charset="0"/>
                <a:cs typeface="Tahoma" pitchFamily="34" charset="0"/>
              </a:rPr>
              <a:t>پخت وپز</a:t>
            </a:r>
            <a:endParaRPr lang="fa-IR" sz="1400" b="1" dirty="0">
              <a:latin typeface="Tahoma" pitchFamily="34" charset="0"/>
              <a:cs typeface="Tahoma" pitchFamily="34" charset="0"/>
            </a:endParaRPr>
          </a:p>
        </p:txBody>
      </p:sp>
      <p:sp>
        <p:nvSpPr>
          <p:cNvPr id="15" name="Rounded Rectangle 14"/>
          <p:cNvSpPr/>
          <p:nvPr/>
        </p:nvSpPr>
        <p:spPr>
          <a:xfrm>
            <a:off x="5684040"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نظافت</a:t>
            </a:r>
            <a:endParaRPr lang="fa-IR" sz="1200" b="1" dirty="0">
              <a:latin typeface="Tahoma" pitchFamily="34" charset="0"/>
              <a:cs typeface="Tahoma" pitchFamily="34" charset="0"/>
            </a:endParaRPr>
          </a:p>
        </p:txBody>
      </p:sp>
      <p:sp>
        <p:nvSpPr>
          <p:cNvPr id="16" name="Rounded Rectangle 15"/>
          <p:cNvSpPr/>
          <p:nvPr/>
        </p:nvSpPr>
        <p:spPr>
          <a:xfrm>
            <a:off x="6980184" y="3721022"/>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ظرفشویی</a:t>
            </a:r>
            <a:endParaRPr lang="fa-IR" sz="1200" b="1" dirty="0">
              <a:latin typeface="Tahoma" pitchFamily="34" charset="0"/>
              <a:cs typeface="Tahoma" pitchFamily="34" charset="0"/>
            </a:endParaRPr>
          </a:p>
        </p:txBody>
      </p:sp>
      <p:sp>
        <p:nvSpPr>
          <p:cNvPr id="17" name="Rounded Rectangle 16"/>
          <p:cNvSpPr/>
          <p:nvPr/>
        </p:nvSpPr>
        <p:spPr>
          <a:xfrm>
            <a:off x="4459904" y="4513110"/>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قسمت خدمات</a:t>
            </a:r>
            <a:endParaRPr lang="fa-IR" sz="1200" b="1" dirty="0">
              <a:latin typeface="Tahoma" pitchFamily="34" charset="0"/>
              <a:cs typeface="Tahoma" pitchFamily="34" charset="0"/>
            </a:endParaRPr>
          </a:p>
        </p:txBody>
      </p:sp>
      <p:sp>
        <p:nvSpPr>
          <p:cNvPr id="18" name="Rounded Rectangle 17"/>
          <p:cNvSpPr/>
          <p:nvPr/>
        </p:nvSpPr>
        <p:spPr>
          <a:xfrm>
            <a:off x="1867616" y="4513110"/>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دفع زباله</a:t>
            </a:r>
            <a:endParaRPr lang="fa-IR" sz="1200" b="1" dirty="0">
              <a:latin typeface="Tahoma" pitchFamily="34" charset="0"/>
              <a:cs typeface="Tahoma" pitchFamily="34" charset="0"/>
            </a:endParaRPr>
          </a:p>
        </p:txBody>
      </p:sp>
      <p:sp>
        <p:nvSpPr>
          <p:cNvPr id="19" name="Rounded Rectangle 18"/>
          <p:cNvSpPr/>
          <p:nvPr/>
        </p:nvSpPr>
        <p:spPr>
          <a:xfrm>
            <a:off x="3163760" y="4513110"/>
            <a:ext cx="1224136" cy="792088"/>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تحویل سرویس به اتاق ها</a:t>
            </a:r>
            <a:endParaRPr lang="fa-IR" sz="1200" b="1" dirty="0">
              <a:latin typeface="Tahoma" pitchFamily="34" charset="0"/>
              <a:cs typeface="Tahoma" pitchFamily="34" charset="0"/>
            </a:endParaRPr>
          </a:p>
        </p:txBody>
      </p:sp>
      <p:sp>
        <p:nvSpPr>
          <p:cNvPr id="20" name="Rounded Rectangle 19"/>
          <p:cNvSpPr/>
          <p:nvPr/>
        </p:nvSpPr>
        <p:spPr>
          <a:xfrm>
            <a:off x="7052192" y="4513110"/>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دفتر سرآشپز</a:t>
            </a:r>
            <a:endParaRPr lang="fa-IR" sz="1200" b="1" dirty="0">
              <a:latin typeface="Tahoma" pitchFamily="34" charset="0"/>
              <a:cs typeface="Tahoma" pitchFamily="34" charset="0"/>
            </a:endParaRPr>
          </a:p>
        </p:txBody>
      </p:sp>
      <p:sp>
        <p:nvSpPr>
          <p:cNvPr id="21" name="Rounded Rectangle 20"/>
          <p:cNvSpPr/>
          <p:nvPr/>
        </p:nvSpPr>
        <p:spPr>
          <a:xfrm>
            <a:off x="5756048" y="4513110"/>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سرویس ها</a:t>
            </a:r>
            <a:endParaRPr lang="fa-IR" sz="1200" b="1" dirty="0">
              <a:latin typeface="Tahoma" pitchFamily="34" charset="0"/>
              <a:cs typeface="Tahoma" pitchFamily="34" charset="0"/>
            </a:endParaRPr>
          </a:p>
        </p:txBody>
      </p:sp>
      <p:sp>
        <p:nvSpPr>
          <p:cNvPr id="22" name="Rounded Rectangle 21"/>
          <p:cNvSpPr/>
          <p:nvPr/>
        </p:nvSpPr>
        <p:spPr>
          <a:xfrm>
            <a:off x="571472" y="4513110"/>
            <a:ext cx="1224136" cy="64807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cs typeface="Tahoma" pitchFamily="34" charset="0"/>
              </a:rPr>
              <a:t>شست شوی دیگ</a:t>
            </a:r>
            <a:endParaRPr lang="fa-IR" sz="1200" b="1" dirty="0">
              <a:latin typeface="Tahoma" pitchFamily="34" charset="0"/>
              <a:cs typeface="Tahoma" pitchFamily="34" charset="0"/>
            </a:endParaRPr>
          </a:p>
        </p:txBody>
      </p:sp>
      <p:sp>
        <p:nvSpPr>
          <p:cNvPr id="23" name="TextBox 22"/>
          <p:cNvSpPr txBox="1"/>
          <p:nvPr/>
        </p:nvSpPr>
        <p:spPr>
          <a:xfrm>
            <a:off x="4499992" y="4653136"/>
            <a:ext cx="3456384" cy="369332"/>
          </a:xfrm>
          <a:prstGeom prst="rect">
            <a:avLst/>
          </a:prstGeom>
          <a:noFill/>
        </p:spPr>
        <p:txBody>
          <a:bodyPr wrap="square" rtlCol="1">
            <a:spAutoFit/>
          </a:bodyPr>
          <a:lstStyle/>
          <a:p>
            <a:pPr algn="r"/>
            <a:r>
              <a:rPr lang="fa-IR" dirty="0" smtClean="0">
                <a:cs typeface="Tahoma" pitchFamily="34" charset="0"/>
              </a:rPr>
              <a:t>.</a:t>
            </a:r>
            <a:endParaRPr lang="fa-IR" dirty="0">
              <a:cs typeface="Tahoma" pitchFamily="34" charset="0"/>
            </a:endParaRPr>
          </a:p>
        </p:txBody>
      </p:sp>
      <p:sp>
        <p:nvSpPr>
          <p:cNvPr id="24" name="Rectangle 23"/>
          <p:cNvSpPr/>
          <p:nvPr/>
        </p:nvSpPr>
        <p:spPr>
          <a:xfrm>
            <a:off x="3635896" y="4293096"/>
            <a:ext cx="4572000" cy="369332"/>
          </a:xfrm>
          <a:prstGeom prst="rect">
            <a:avLst/>
          </a:prstGeom>
        </p:spPr>
        <p:txBody>
          <a:bodyPr>
            <a:spAutoFit/>
          </a:bodyPr>
          <a:lstStyle/>
          <a:p>
            <a:pPr algn="r"/>
            <a:r>
              <a:rPr lang="fa-IR" dirty="0" smtClean="0">
                <a:cs typeface="Tahoma" pitchFamily="34" charset="0"/>
              </a:rPr>
              <a:t>.</a:t>
            </a:r>
            <a:endParaRPr lang="fa-IR" dirty="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Hotel_Kitchen_Project.jpg"/>
          <p:cNvPicPr>
            <a:picLocks noGrp="1" noChangeAspect="1" noChangeArrowheads="1"/>
          </p:cNvPicPr>
          <p:nvPr>
            <p:ph idx="1"/>
          </p:nvPr>
        </p:nvPicPr>
        <p:blipFill>
          <a:blip r:embed="rId2" cstate="print"/>
          <a:stretch>
            <a:fillRect/>
          </a:stretch>
        </p:blipFill>
        <p:spPr bwMode="auto">
          <a:xfrm>
            <a:off x="4812026" y="2564904"/>
            <a:ext cx="3974569" cy="2980927"/>
          </a:xfrm>
          <a:prstGeom prst="rect">
            <a:avLst/>
          </a:prstGeom>
          <a:noFill/>
        </p:spPr>
      </p:pic>
      <p:sp>
        <p:nvSpPr>
          <p:cNvPr id="5" name="Rectangle 4"/>
          <p:cNvSpPr/>
          <p:nvPr/>
        </p:nvSpPr>
        <p:spPr>
          <a:xfrm>
            <a:off x="395536" y="5805264"/>
            <a:ext cx="8316416" cy="646331"/>
          </a:xfrm>
          <a:prstGeom prst="rect">
            <a:avLst/>
          </a:prstGeom>
        </p:spPr>
        <p:txBody>
          <a:bodyPr wrap="square">
            <a:spAutoFit/>
          </a:bodyPr>
          <a:lstStyle/>
          <a:p>
            <a:pPr algn="r"/>
            <a:r>
              <a:rPr lang="fa-IR" dirty="0" smtClean="0">
                <a:cs typeface="Tahoma" pitchFamily="34" charset="0"/>
              </a:rPr>
              <a:t>این فضاها اغلب در مجاور                            </a:t>
            </a:r>
          </a:p>
          <a:p>
            <a:pPr algn="r"/>
            <a:r>
              <a:rPr lang="en-US" dirty="0" smtClean="0">
                <a:cs typeface="Tahoma" pitchFamily="34" charset="0"/>
              </a:rPr>
              <a:t>.</a:t>
            </a:r>
            <a:r>
              <a:rPr lang="fa-IR" dirty="0" smtClean="0">
                <a:cs typeface="Tahoma" pitchFamily="34" charset="0"/>
              </a:rPr>
              <a:t>فضاهای باراندازی قرار می گیرد</a:t>
            </a:r>
            <a:endParaRPr lang="fa-IR" dirty="0"/>
          </a:p>
        </p:txBody>
      </p:sp>
      <p:pic>
        <p:nvPicPr>
          <p:cNvPr id="6" name="Picture 2" descr="J:\12'%20x%2040'%20Galley2_0_preview.jpg"/>
          <p:cNvPicPr>
            <a:picLocks noChangeAspect="1" noChangeArrowheads="1"/>
          </p:cNvPicPr>
          <p:nvPr/>
        </p:nvPicPr>
        <p:blipFill>
          <a:blip r:embed="rId3" cstate="print"/>
          <a:srcRect/>
          <a:stretch>
            <a:fillRect/>
          </a:stretch>
        </p:blipFill>
        <p:spPr bwMode="auto">
          <a:xfrm>
            <a:off x="323528" y="2564904"/>
            <a:ext cx="4306078" cy="2808312"/>
          </a:xfrm>
          <a:prstGeom prst="rect">
            <a:avLst/>
          </a:prstGeom>
          <a:noFill/>
        </p:spPr>
      </p:pic>
      <p:sp>
        <p:nvSpPr>
          <p:cNvPr id="7" name="Rectangle 6"/>
          <p:cNvSpPr/>
          <p:nvPr/>
        </p:nvSpPr>
        <p:spPr>
          <a:xfrm>
            <a:off x="539552" y="404664"/>
            <a:ext cx="8388424" cy="1631216"/>
          </a:xfrm>
          <a:prstGeom prst="rect">
            <a:avLst/>
          </a:prstGeom>
        </p:spPr>
        <p:txBody>
          <a:bodyPr wrap="square">
            <a:spAutoFit/>
          </a:bodyPr>
          <a:lstStyle/>
          <a:p>
            <a:pPr algn="r"/>
            <a:r>
              <a:rPr lang="fa-IR" sz="2800" b="1" dirty="0" smtClean="0">
                <a:cs typeface="Tahoma" pitchFamily="34" charset="0"/>
              </a:rPr>
              <a:t>بخش خدماتی</a:t>
            </a:r>
            <a:r>
              <a:rPr lang="fa-IR" dirty="0" smtClean="0">
                <a:cs typeface="Tahoma" pitchFamily="34" charset="0"/>
              </a:rPr>
              <a:t/>
            </a:r>
            <a:br>
              <a:rPr lang="fa-IR" dirty="0" smtClean="0">
                <a:cs typeface="Tahoma" pitchFamily="34" charset="0"/>
              </a:rPr>
            </a:br>
            <a:endParaRPr lang="fa-IR" dirty="0" smtClean="0">
              <a:cs typeface="Tahoma" pitchFamily="34" charset="0"/>
            </a:endParaRPr>
          </a:p>
          <a:p>
            <a:pPr algn="r"/>
            <a:r>
              <a:rPr lang="fa-IR" dirty="0" smtClean="0">
                <a:cs typeface="Tahoma" pitchFamily="34" charset="0"/>
              </a:rPr>
              <a:t>این </a:t>
            </a:r>
            <a:r>
              <a:rPr lang="fa-IR" dirty="0" smtClean="0">
                <a:cs typeface="Tahoma" pitchFamily="34" charset="0"/>
              </a:rPr>
              <a:t>قسمت که جزء فضاهای دور از دید محسوب می </a:t>
            </a:r>
            <a:r>
              <a:rPr lang="fa-IR" dirty="0" smtClean="0">
                <a:cs typeface="Tahoma" pitchFamily="34" charset="0"/>
              </a:rPr>
              <a:t>شود.نواحی </a:t>
            </a:r>
            <a:r>
              <a:rPr lang="fa-IR" dirty="0" smtClean="0">
                <a:cs typeface="Tahoma" pitchFamily="34" charset="0"/>
              </a:rPr>
              <a:t>ای هستند که بر قابلیت کارکنان در ارائه خدمات در بخش خانه </a:t>
            </a:r>
            <a:r>
              <a:rPr lang="fa-IR" dirty="0" smtClean="0">
                <a:cs typeface="Tahoma" pitchFamily="34" charset="0"/>
              </a:rPr>
              <a:t>داری،تعمیرات،تاسیسات </a:t>
            </a:r>
            <a:r>
              <a:rPr lang="fa-IR" dirty="0" smtClean="0">
                <a:cs typeface="Tahoma" pitchFamily="34" charset="0"/>
              </a:rPr>
              <a:t>و خدمات غذایی </a:t>
            </a:r>
            <a:r>
              <a:rPr lang="fa-IR" dirty="0" smtClean="0">
                <a:cs typeface="Tahoma" pitchFamily="34" charset="0"/>
              </a:rPr>
              <a:t>تاثیر </a:t>
            </a:r>
            <a:r>
              <a:rPr lang="fa-IR" dirty="0" smtClean="0">
                <a:cs typeface="Tahoma" pitchFamily="34" charset="0"/>
              </a:rPr>
              <a:t>می </a:t>
            </a:r>
            <a:r>
              <a:rPr lang="fa-IR" dirty="0" smtClean="0">
                <a:cs typeface="Tahoma" pitchFamily="34" charset="0"/>
              </a:rPr>
              <a:t>گذارد.</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28604"/>
            <a:ext cx="8229600" cy="1949346"/>
          </a:xfrm>
        </p:spPr>
        <p:txBody>
          <a:bodyPr>
            <a:noAutofit/>
          </a:bodyPr>
          <a:lstStyle/>
          <a:p>
            <a:pPr algn="r"/>
            <a:r>
              <a:rPr lang="fa-IR" sz="2400" b="1" dirty="0" smtClean="0">
                <a:cs typeface="Tahoma" pitchFamily="34" charset="0"/>
              </a:rPr>
              <a:t>بار اندازی </a:t>
            </a:r>
            <a:r>
              <a:rPr lang="fa-IR" sz="2400" b="1" dirty="0" smtClean="0">
                <a:cs typeface="Tahoma" pitchFamily="34" charset="0"/>
              </a:rPr>
              <a:t>هتل،قسمت </a:t>
            </a:r>
            <a:r>
              <a:rPr lang="fa-IR" sz="2400" b="1" dirty="0" smtClean="0">
                <a:cs typeface="Tahoma" pitchFamily="34" charset="0"/>
              </a:rPr>
              <a:t>تحویل زباله وانبار عمومی</a:t>
            </a:r>
            <a:r>
              <a:rPr lang="fa-IR" sz="1800" b="1" dirty="0" smtClean="0">
                <a:cs typeface="Tahoma" pitchFamily="34" charset="0"/>
              </a:rPr>
              <a:t/>
            </a:r>
            <a:br>
              <a:rPr lang="fa-IR" sz="1800" b="1" dirty="0" smtClean="0">
                <a:cs typeface="Tahoma" pitchFamily="34" charset="0"/>
              </a:rPr>
            </a:br>
            <a:r>
              <a:rPr lang="fa-IR" sz="1800" b="1" dirty="0" smtClean="0">
                <a:cs typeface="Tahoma" pitchFamily="34" charset="0"/>
              </a:rPr>
              <a:t/>
            </a:r>
            <a:br>
              <a:rPr lang="fa-IR" sz="1800" b="1" dirty="0" smtClean="0">
                <a:cs typeface="Tahoma" pitchFamily="34" charset="0"/>
              </a:rPr>
            </a:br>
            <a:r>
              <a:rPr lang="fa-IR" sz="1800" dirty="0" smtClean="0">
                <a:cs typeface="Tahoma" pitchFamily="34" charset="0"/>
              </a:rPr>
              <a:t>این دو قسمت کاملا از هم جدا هستند.این فضا با آشپزخانه ارتباط مستقیم دارد.محل قرار گیری این فضا در سایت اهمیت دارد وباید به گونه ای باشد که مسیر کامیون ها پارکینگ مهمانان را قطع نکند.ودور از دید باشد.</a:t>
            </a:r>
            <a:endParaRPr lang="fa-IR" sz="1800" dirty="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642918"/>
            <a:ext cx="8229600" cy="2214570"/>
          </a:xfrm>
        </p:spPr>
        <p:txBody>
          <a:bodyPr>
            <a:noAutofit/>
          </a:bodyPr>
          <a:lstStyle/>
          <a:p>
            <a:pPr algn="r"/>
            <a:r>
              <a:rPr lang="fa-IR" sz="2400" b="1" dirty="0" smtClean="0">
                <a:cs typeface="Tahoma" pitchFamily="34" charset="0"/>
              </a:rPr>
              <a:t>فضاهای مربوط به کارکنان</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طراحی فضای مناسب برای کارکنان جهت اجرا وعرضه خدمات هرچه کاملتر ضروری است.</a:t>
            </a:r>
            <a:br>
              <a:rPr lang="fa-IR" sz="1800" dirty="0" smtClean="0">
                <a:cs typeface="Tahoma" pitchFamily="34" charset="0"/>
              </a:rPr>
            </a:br>
            <a:r>
              <a:rPr lang="fa-IR" sz="1800" dirty="0" smtClean="0">
                <a:cs typeface="Tahoma" pitchFamily="34" charset="0"/>
              </a:rPr>
              <a:t>-هریک از اجزای قسمت مربوط به کارکنان(دفاتر </a:t>
            </a:r>
            <a:r>
              <a:rPr lang="fa-IR" sz="1800" dirty="0" smtClean="0">
                <a:cs typeface="Tahoma" pitchFamily="34" charset="0"/>
              </a:rPr>
              <a:t>پرسنل،رختکن ها،غذاخوری)از </a:t>
            </a:r>
            <a:r>
              <a:rPr lang="fa-IR" sz="1800" dirty="0" smtClean="0">
                <a:cs typeface="Tahoma" pitchFamily="34" charset="0"/>
              </a:rPr>
              <a:t>یکدیگر جدا هستند.</a:t>
            </a:r>
            <a:br>
              <a:rPr lang="fa-IR" sz="1800" dirty="0" smtClean="0">
                <a:cs typeface="Tahoma" pitchFamily="34" charset="0"/>
              </a:rPr>
            </a:br>
            <a:r>
              <a:rPr lang="fa-IR" sz="1800" dirty="0" smtClean="0">
                <a:cs typeface="Tahoma" pitchFamily="34" charset="0"/>
              </a:rPr>
              <a:t>-انتخاب مکان جهت طراحی این قسمت انعطاف بیشتری دارد.</a:t>
            </a:r>
            <a:endParaRPr lang="fa-IR" sz="1800" dirty="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500042"/>
            <a:ext cx="7459762" cy="1143000"/>
          </a:xfrm>
        </p:spPr>
        <p:txBody>
          <a:bodyPr>
            <a:noAutofit/>
          </a:bodyPr>
          <a:lstStyle/>
          <a:p>
            <a:pPr algn="r"/>
            <a:r>
              <a:rPr lang="fa-IR" sz="1800" b="1" dirty="0" smtClean="0">
                <a:cs typeface="Tahoma" pitchFamily="34" charset="0"/>
              </a:rPr>
              <a:t>پرسنل ودفاتر ثبت ساعت</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-این فضا باید در مدخل ورودی کارکنان قرار گیرد.</a:t>
            </a:r>
            <a:br>
              <a:rPr lang="fa-IR" sz="1800" dirty="0" smtClean="0">
                <a:cs typeface="Tahoma" pitchFamily="34" charset="0"/>
              </a:rPr>
            </a:br>
            <a:r>
              <a:rPr lang="fa-IR" sz="1800" dirty="0" smtClean="0">
                <a:cs typeface="Tahoma" pitchFamily="34" charset="0"/>
              </a:rPr>
              <a:t>-طراحی اتاق های کوچک وخصوصی جهت مصاحبه.</a:t>
            </a:r>
            <a:endParaRPr lang="fa-IR" sz="1800" dirty="0">
              <a:cs typeface="Tahoma" pitchFamily="34" charset="0"/>
            </a:endParaRPr>
          </a:p>
        </p:txBody>
      </p:sp>
      <p:sp>
        <p:nvSpPr>
          <p:cNvPr id="7" name="TextBox 6"/>
          <p:cNvSpPr txBox="1"/>
          <p:nvPr/>
        </p:nvSpPr>
        <p:spPr>
          <a:xfrm>
            <a:off x="1000100" y="2214554"/>
            <a:ext cx="7459762" cy="1477328"/>
          </a:xfrm>
          <a:prstGeom prst="rect">
            <a:avLst/>
          </a:prstGeom>
          <a:noFill/>
        </p:spPr>
        <p:txBody>
          <a:bodyPr wrap="square" rtlCol="1">
            <a:spAutoFit/>
          </a:bodyPr>
          <a:lstStyle/>
          <a:p>
            <a:pPr algn="r"/>
            <a:r>
              <a:rPr lang="fa-IR" b="1" dirty="0" smtClean="0">
                <a:cs typeface="Tahoma" pitchFamily="34" charset="0"/>
              </a:rPr>
              <a:t>کمدها وتوالت ها</a:t>
            </a:r>
          </a:p>
          <a:p>
            <a:pPr algn="r"/>
            <a:r>
              <a:rPr lang="fa-IR" dirty="0" smtClean="0">
                <a:cs typeface="Tahoma" pitchFamily="34" charset="0"/>
              </a:rPr>
              <a:t>-رختکن وتوالت مناسب با تعداد کارکنان وشیفت کاری در نظر گرفته می شود.</a:t>
            </a:r>
          </a:p>
          <a:p>
            <a:pPr algn="r"/>
            <a:r>
              <a:rPr lang="fa-IR" dirty="0" smtClean="0">
                <a:cs typeface="Tahoma" pitchFamily="34" charset="0"/>
              </a:rPr>
              <a:t>-رختکن های جداگانه ای برای کارکنان بخش ضیافات در نظر گرفته می شود.</a:t>
            </a:r>
          </a:p>
          <a:p>
            <a:pPr algn="r"/>
            <a:r>
              <a:rPr lang="fa-IR" dirty="0" smtClean="0">
                <a:cs typeface="Tahoma" pitchFamily="34" charset="0"/>
              </a:rPr>
              <a:t>-ورودی توالت ها باید مستقل بوده وبرای رسیدن به آن نیازی به عبور از محوطه رختکن نباشد.</a:t>
            </a:r>
            <a:endParaRPr lang="fa-IR" dirty="0">
              <a:cs typeface="Tahoma" pitchFamily="34" charset="0"/>
            </a:endParaRPr>
          </a:p>
        </p:txBody>
      </p:sp>
      <p:sp>
        <p:nvSpPr>
          <p:cNvPr id="8" name="TextBox 7"/>
          <p:cNvSpPr txBox="1"/>
          <p:nvPr/>
        </p:nvSpPr>
        <p:spPr>
          <a:xfrm>
            <a:off x="1285852" y="4643446"/>
            <a:ext cx="7100862" cy="923330"/>
          </a:xfrm>
          <a:prstGeom prst="rect">
            <a:avLst/>
          </a:prstGeom>
          <a:noFill/>
        </p:spPr>
        <p:txBody>
          <a:bodyPr wrap="square" rtlCol="1">
            <a:spAutoFit/>
          </a:bodyPr>
          <a:lstStyle/>
          <a:p>
            <a:pPr algn="r"/>
            <a:r>
              <a:rPr lang="fa-IR" b="1" dirty="0" smtClean="0">
                <a:cs typeface="Tahoma" pitchFamily="34" charset="0"/>
              </a:rPr>
              <a:t>غذاخوری کارکنان                     </a:t>
            </a:r>
          </a:p>
          <a:p>
            <a:pPr algn="r"/>
            <a:r>
              <a:rPr lang="fa-IR" dirty="0" smtClean="0">
                <a:cs typeface="Tahoma" pitchFamily="34" charset="0"/>
              </a:rPr>
              <a:t>-این فضا باید کنار آشپزخانه قرار گیرد.</a:t>
            </a:r>
          </a:p>
          <a:p>
            <a:pPr algn="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92696"/>
            <a:ext cx="8136904" cy="2016224"/>
          </a:xfrm>
        </p:spPr>
        <p:txBody>
          <a:bodyPr>
            <a:noAutofit/>
          </a:bodyPr>
          <a:lstStyle/>
          <a:p>
            <a:pPr algn="r"/>
            <a:r>
              <a:rPr lang="fa-IR" sz="1800" dirty="0" smtClean="0">
                <a:cs typeface="Tahoma" pitchFamily="34" charset="0"/>
              </a:rPr>
              <a:t/>
            </a:r>
            <a:br>
              <a:rPr lang="fa-IR" sz="1800" dirty="0" smtClean="0">
                <a:cs typeface="Tahoma" pitchFamily="34" charset="0"/>
              </a:rPr>
            </a:br>
            <a:r>
              <a:rPr lang="fa-IR" sz="1800" dirty="0" smtClean="0">
                <a:cs typeface="Tahoma" pitchFamily="34" charset="0"/>
              </a:rPr>
              <a:t/>
            </a:r>
            <a:br>
              <a:rPr lang="fa-IR" sz="1800" dirty="0" smtClean="0">
                <a:cs typeface="Tahoma" pitchFamily="34" charset="0"/>
              </a:rPr>
            </a:br>
            <a:r>
              <a:rPr lang="fa-IR" sz="1800" dirty="0">
                <a:cs typeface="Tahoma" pitchFamily="34" charset="0"/>
              </a:rPr>
              <a:t/>
            </a:r>
            <a:br>
              <a:rPr lang="fa-IR" sz="1800" dirty="0">
                <a:cs typeface="Tahoma" pitchFamily="34" charset="0"/>
              </a:rPr>
            </a:br>
            <a:r>
              <a:rPr lang="fa-IR" sz="1800" dirty="0" smtClean="0">
                <a:cs typeface="Tahoma" pitchFamily="34" charset="0"/>
              </a:rPr>
              <a:t/>
            </a:r>
            <a:br>
              <a:rPr lang="fa-IR" sz="1800" dirty="0" smtClean="0">
                <a:cs typeface="Tahoma" pitchFamily="34" charset="0"/>
              </a:rPr>
            </a:br>
            <a:r>
              <a:rPr lang="fa-IR" sz="2400" dirty="0">
                <a:cs typeface="Tahoma" pitchFamily="34" charset="0"/>
              </a:rPr>
              <a:t/>
            </a:r>
            <a:br>
              <a:rPr lang="fa-IR" sz="2400" dirty="0">
                <a:cs typeface="Tahoma" pitchFamily="34" charset="0"/>
              </a:rPr>
            </a:br>
            <a:r>
              <a:rPr lang="fa-IR" sz="2400" b="1" dirty="0" smtClean="0">
                <a:cs typeface="Tahoma" pitchFamily="34" charset="0"/>
              </a:rPr>
              <a:t>خدمات لباسشویی وخانه داری</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این بخش از فضاهای کوچک جهت کنترل ملحفه ها وسرویس  خواب مهمانان و تسهیلاتی مانند خشک شویی ولباس شویی تشکیل شده است.</a:t>
            </a:r>
            <a:r>
              <a:rPr lang="fa-IR" sz="1800" dirty="0">
                <a:cs typeface="Tahoma" pitchFamily="34" charset="0"/>
              </a:rPr>
              <a:t/>
            </a:r>
            <a:br>
              <a:rPr lang="fa-IR" sz="1800" dirty="0">
                <a:cs typeface="Tahoma" pitchFamily="34" charset="0"/>
              </a:rPr>
            </a:br>
            <a:r>
              <a:rPr lang="fa-IR" sz="1800" dirty="0" smtClean="0">
                <a:cs typeface="Tahoma" pitchFamily="34" charset="0"/>
              </a:rPr>
              <a:t>-</a:t>
            </a:r>
            <a:r>
              <a:rPr lang="fa-IR" sz="1800" dirty="0" smtClean="0">
                <a:cs typeface="Tahoma" pitchFamily="34" charset="0"/>
              </a:rPr>
              <a:t>شوت،باید </a:t>
            </a:r>
            <a:r>
              <a:rPr lang="fa-IR" sz="1800" dirty="0" smtClean="0">
                <a:cs typeface="Tahoma" pitchFamily="34" charset="0"/>
              </a:rPr>
              <a:t>کنار محل نگهداری ملحفه قرار گیرد.</a:t>
            </a:r>
            <a:br>
              <a:rPr lang="fa-IR" sz="1800" dirty="0" smtClean="0">
                <a:cs typeface="Tahoma" pitchFamily="34" charset="0"/>
              </a:rPr>
            </a:br>
            <a:r>
              <a:rPr lang="fa-IR" sz="1800" dirty="0" smtClean="0">
                <a:cs typeface="Tahoma" pitchFamily="34" charset="0"/>
              </a:rPr>
              <a:t>-محل ملحفه های کثیف کنار لباس شویی.</a:t>
            </a:r>
            <a:br>
              <a:rPr lang="fa-IR" sz="1800" dirty="0" smtClean="0">
                <a:cs typeface="Tahoma" pitchFamily="34" charset="0"/>
              </a:rPr>
            </a:br>
            <a:r>
              <a:rPr lang="fa-IR" sz="1800" dirty="0" smtClean="0">
                <a:cs typeface="Tahoma" pitchFamily="34" charset="0"/>
              </a:rPr>
              <a:t>-بارانداز کناربخش خانه داری.</a:t>
            </a:r>
            <a:br>
              <a:rPr lang="fa-IR" sz="1800" dirty="0" smtClean="0">
                <a:cs typeface="Tahoma" pitchFamily="34" charset="0"/>
              </a:rPr>
            </a:br>
            <a:r>
              <a:rPr lang="fa-IR" sz="1800" dirty="0" smtClean="0">
                <a:cs typeface="Tahoma" pitchFamily="34" charset="0"/>
              </a:rPr>
              <a:t>-لباس شویی کنار خانه داری(برای انبار ملحفه)</a:t>
            </a:r>
            <a:br>
              <a:rPr lang="fa-IR" sz="1800" dirty="0" smtClean="0">
                <a:cs typeface="Tahoma" pitchFamily="34" charset="0"/>
              </a:rPr>
            </a:br>
            <a:r>
              <a:rPr lang="fa-IR" sz="1800" dirty="0" smtClean="0">
                <a:cs typeface="Tahoma" pitchFamily="34" charset="0"/>
              </a:rPr>
              <a:t>-</a:t>
            </a:r>
            <a:r>
              <a:rPr lang="fa-IR" sz="1800" dirty="0" smtClean="0">
                <a:cs typeface="Tahoma" pitchFamily="34" charset="0"/>
              </a:rPr>
              <a:t>خانه داری کنار بخش تحویل وتوزیع یونیفورم.</a:t>
            </a:r>
            <a:br>
              <a:rPr lang="fa-IR" sz="1800" dirty="0" smtClean="0">
                <a:cs typeface="Tahoma" pitchFamily="34" charset="0"/>
              </a:rPr>
            </a:br>
            <a:r>
              <a:rPr lang="fa-IR" sz="1800" dirty="0" smtClean="0">
                <a:cs typeface="Tahoma" pitchFamily="34" charset="0"/>
              </a:rPr>
              <a:t>-بخش توزیع یونیفورم مجاور رختکن </a:t>
            </a:r>
            <a:r>
              <a:rPr lang="fa-IR" sz="1800" dirty="0" smtClean="0">
                <a:cs typeface="Tahoma" pitchFamily="34" charset="0"/>
              </a:rPr>
              <a:t>کارکنان</a:t>
            </a:r>
            <a:br>
              <a:rPr lang="fa-IR" sz="1800" dirty="0" smtClean="0">
                <a:cs typeface="Tahoma" pitchFamily="34" charset="0"/>
              </a:rPr>
            </a:br>
            <a:r>
              <a:rPr lang="fa-IR" sz="1800" dirty="0" smtClean="0">
                <a:cs typeface="Tahoma" pitchFamily="34" charset="0"/>
              </a:rPr>
              <a:t>-</a:t>
            </a:r>
            <a:r>
              <a:rPr lang="fa-IR" sz="1800" dirty="0" smtClean="0">
                <a:cs typeface="Tahoma" pitchFamily="34" charset="0"/>
              </a:rPr>
              <a:t>خانه داری مجاور آسانسورهای خدماتی.</a:t>
            </a:r>
            <a:br>
              <a:rPr lang="fa-IR" sz="1800" dirty="0" smtClean="0">
                <a:cs typeface="Tahoma" pitchFamily="34" charset="0"/>
              </a:rPr>
            </a:br>
            <a:r>
              <a:rPr lang="fa-IR" sz="1800" dirty="0" smtClean="0">
                <a:cs typeface="Tahoma" pitchFamily="34" charset="0"/>
              </a:rPr>
              <a:t/>
            </a:r>
            <a:br>
              <a:rPr lang="fa-IR" sz="1800" dirty="0" smtClean="0">
                <a:cs typeface="Tahoma" pitchFamily="34" charset="0"/>
              </a:rPr>
            </a:br>
            <a:r>
              <a:rPr lang="fa-IR" sz="1800" dirty="0" smtClean="0">
                <a:cs typeface="Tahoma" pitchFamily="34" charset="0"/>
              </a:rPr>
              <a:t/>
            </a:r>
            <a:br>
              <a:rPr lang="fa-IR" sz="1800" dirty="0" smtClean="0">
                <a:cs typeface="Tahoma" pitchFamily="34" charset="0"/>
              </a:rPr>
            </a:br>
            <a:endParaRPr lang="fa-IR" sz="1800" dirty="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428604"/>
            <a:ext cx="6336704" cy="1642194"/>
          </a:xfrm>
        </p:spPr>
        <p:txBody>
          <a:bodyPr>
            <a:normAutofit fontScale="90000"/>
          </a:bodyPr>
          <a:lstStyle/>
          <a:p>
            <a:pPr algn="r"/>
            <a:r>
              <a:rPr lang="fa-IR" sz="2000" dirty="0" smtClean="0">
                <a:cs typeface="Tahoma" pitchFamily="34" charset="0"/>
              </a:rPr>
              <a:t/>
            </a:r>
            <a:br>
              <a:rPr lang="fa-IR" sz="2000" dirty="0" smtClean="0">
                <a:cs typeface="Tahoma" pitchFamily="34" charset="0"/>
              </a:rPr>
            </a:br>
            <a:r>
              <a:rPr lang="fa-IR" sz="2700" b="1" dirty="0" smtClean="0">
                <a:cs typeface="Tahoma" pitchFamily="34" charset="0"/>
              </a:rPr>
              <a:t>قسمت مهندسی و مکانیکی</a:t>
            </a:r>
            <a:r>
              <a:rPr lang="fa-IR" sz="2000" dirty="0" smtClean="0">
                <a:cs typeface="Tahoma" pitchFamily="34" charset="0"/>
              </a:rPr>
              <a:t/>
            </a:r>
            <a:br>
              <a:rPr lang="fa-IR" sz="2000" dirty="0" smtClean="0">
                <a:cs typeface="Tahoma" pitchFamily="34" charset="0"/>
              </a:rPr>
            </a:br>
            <a:r>
              <a:rPr lang="fa-IR" sz="2000" dirty="0" smtClean="0">
                <a:cs typeface="Tahoma" pitchFamily="34" charset="0"/>
              </a:rPr>
              <a:t>آخرین بخش فضاهای خدماتی سه عملکردی را شامل می شود که به وسیله مهندس مسئول آن اداره می شود.</a:t>
            </a:r>
            <a:br>
              <a:rPr lang="fa-IR" sz="2000" dirty="0" smtClean="0">
                <a:cs typeface="Tahoma" pitchFamily="34" charset="0"/>
              </a:rPr>
            </a:br>
            <a:r>
              <a:rPr lang="fa-IR" sz="2000" dirty="0" smtClean="0">
                <a:cs typeface="Tahoma" pitchFamily="34" charset="0"/>
              </a:rPr>
              <a:t>-جهت بالا بردن کارایی این قسمت نزدیکی آن به قسمت لباسشویی وموتور خانه می باشد.</a:t>
            </a:r>
            <a:br>
              <a:rPr lang="fa-IR" sz="2000" dirty="0" smtClean="0">
                <a:cs typeface="Tahoma" pitchFamily="34" charset="0"/>
              </a:rPr>
            </a:br>
            <a:r>
              <a:rPr lang="fa-IR" sz="1800" dirty="0" smtClean="0"/>
              <a:t/>
            </a:r>
            <a:br>
              <a:rPr lang="fa-IR" sz="1800" dirty="0" smtClean="0"/>
            </a:br>
            <a:endParaRPr lang="fa-IR" sz="1800" dirty="0"/>
          </a:p>
        </p:txBody>
      </p:sp>
      <p:sp>
        <p:nvSpPr>
          <p:cNvPr id="5" name="TextBox 4"/>
          <p:cNvSpPr txBox="1"/>
          <p:nvPr/>
        </p:nvSpPr>
        <p:spPr>
          <a:xfrm>
            <a:off x="1071538" y="2143116"/>
            <a:ext cx="7693456" cy="923330"/>
          </a:xfrm>
          <a:prstGeom prst="rect">
            <a:avLst/>
          </a:prstGeom>
          <a:noFill/>
        </p:spPr>
        <p:txBody>
          <a:bodyPr wrap="square" rtlCol="1">
            <a:spAutoFit/>
          </a:bodyPr>
          <a:lstStyle/>
          <a:p>
            <a:pPr algn="r"/>
            <a:r>
              <a:rPr lang="fa-IR" b="1" dirty="0" smtClean="0">
                <a:cs typeface="Tahoma" pitchFamily="34" charset="0"/>
              </a:rPr>
              <a:t>دفاتر مهندسی</a:t>
            </a:r>
            <a:r>
              <a:rPr lang="fa-IR" dirty="0" smtClean="0">
                <a:cs typeface="Tahoma" pitchFamily="34" charset="0"/>
              </a:rPr>
              <a:t/>
            </a:r>
            <a:br>
              <a:rPr lang="fa-IR" dirty="0" smtClean="0">
                <a:cs typeface="Tahoma" pitchFamily="34" charset="0"/>
              </a:rPr>
            </a:br>
            <a:r>
              <a:rPr lang="fa-IR" dirty="0" smtClean="0">
                <a:cs typeface="Tahoma" pitchFamily="34" charset="0"/>
              </a:rPr>
              <a:t>-قرار دادن اتاق های کامپیوتر جهت استفاده ی مدیریت.</a:t>
            </a:r>
            <a:br>
              <a:rPr lang="fa-IR" dirty="0" smtClean="0">
                <a:cs typeface="Tahoma" pitchFamily="34" charset="0"/>
              </a:rPr>
            </a:br>
            <a:r>
              <a:rPr lang="fa-IR" dirty="0" smtClean="0">
                <a:cs typeface="Tahoma" pitchFamily="34" charset="0"/>
              </a:rPr>
              <a:t>-این دفاتر باید در اطراف بخش کنترل قرار گیرد.</a:t>
            </a:r>
            <a:endParaRPr lang="fa-IR" dirty="0">
              <a:cs typeface="Tahoma" pitchFamily="34" charset="0"/>
            </a:endParaRPr>
          </a:p>
        </p:txBody>
      </p:sp>
      <p:sp>
        <p:nvSpPr>
          <p:cNvPr id="6" name="TextBox 5"/>
          <p:cNvSpPr txBox="1"/>
          <p:nvPr/>
        </p:nvSpPr>
        <p:spPr>
          <a:xfrm>
            <a:off x="2699792" y="3501008"/>
            <a:ext cx="5904656" cy="1200329"/>
          </a:xfrm>
          <a:prstGeom prst="rect">
            <a:avLst/>
          </a:prstGeom>
          <a:noFill/>
        </p:spPr>
        <p:txBody>
          <a:bodyPr wrap="square" rtlCol="1">
            <a:spAutoFit/>
          </a:bodyPr>
          <a:lstStyle/>
          <a:p>
            <a:pPr algn="r"/>
            <a:r>
              <a:rPr lang="fa-IR" b="1" dirty="0" smtClean="0">
                <a:cs typeface="Tahoma" pitchFamily="34" charset="0"/>
              </a:rPr>
              <a:t>کارگاههای نگهداری سرویس</a:t>
            </a:r>
            <a:r>
              <a:rPr lang="fa-IR" dirty="0" smtClean="0">
                <a:cs typeface="Tahoma" pitchFamily="34" charset="0"/>
              </a:rPr>
              <a:t>                                     </a:t>
            </a:r>
            <a:r>
              <a:rPr lang="fa-IR" dirty="0" smtClean="0">
                <a:cs typeface="Tahoma" pitchFamily="34" charset="0"/>
              </a:rPr>
              <a:t>-</a:t>
            </a:r>
            <a:r>
              <a:rPr lang="fa-IR" dirty="0" smtClean="0">
                <a:cs typeface="Tahoma" pitchFamily="34" charset="0"/>
              </a:rPr>
              <a:t>کارگاه های </a:t>
            </a:r>
            <a:r>
              <a:rPr lang="fa-IR" dirty="0" smtClean="0">
                <a:cs typeface="Tahoma" pitchFamily="34" charset="0"/>
              </a:rPr>
              <a:t>نجاری،روکش </a:t>
            </a:r>
            <a:r>
              <a:rPr lang="fa-IR" dirty="0" smtClean="0">
                <a:cs typeface="Tahoma" pitchFamily="34" charset="0"/>
              </a:rPr>
              <a:t>نمودن مبلمان ورنگ کاری در مجاورت یکدیگر قرار گیرند.</a:t>
            </a:r>
          </a:p>
          <a:p>
            <a:pPr algn="r"/>
            <a:r>
              <a:rPr lang="fa-IR" dirty="0" smtClean="0">
                <a:cs typeface="Tahoma" pitchFamily="34" charset="0"/>
              </a:rPr>
              <a:t>-تمام کارگاه ها دارای خدمات الکتریکی اضافه باشند</a:t>
            </a:r>
            <a:r>
              <a:rPr lang="fa-IR" dirty="0" smtClean="0"/>
              <a:t>.</a:t>
            </a:r>
            <a:endParaRPr lang="fa-IR" dirty="0"/>
          </a:p>
        </p:txBody>
      </p:sp>
      <p:sp>
        <p:nvSpPr>
          <p:cNvPr id="7" name="TextBox 6"/>
          <p:cNvSpPr txBox="1"/>
          <p:nvPr/>
        </p:nvSpPr>
        <p:spPr>
          <a:xfrm>
            <a:off x="1907704" y="5229200"/>
            <a:ext cx="6696744" cy="1200329"/>
          </a:xfrm>
          <a:prstGeom prst="rect">
            <a:avLst/>
          </a:prstGeom>
          <a:noFill/>
        </p:spPr>
        <p:txBody>
          <a:bodyPr wrap="square" rtlCol="1">
            <a:spAutoFit/>
          </a:bodyPr>
          <a:lstStyle/>
          <a:p>
            <a:pPr algn="r"/>
            <a:r>
              <a:rPr lang="fa-IR" b="1" dirty="0" smtClean="0">
                <a:cs typeface="Tahoma" pitchFamily="34" charset="0"/>
              </a:rPr>
              <a:t>فضاهای مکانیکی </a:t>
            </a:r>
            <a:r>
              <a:rPr lang="fa-IR" b="1" dirty="0" smtClean="0">
                <a:cs typeface="Tahoma" pitchFamily="34" charset="0"/>
              </a:rPr>
              <a:t>والکتریکی</a:t>
            </a:r>
          </a:p>
          <a:p>
            <a:pPr algn="r"/>
            <a:r>
              <a:rPr lang="fa-IR" dirty="0" smtClean="0">
                <a:cs typeface="Tahoma" pitchFamily="34" charset="0"/>
              </a:rPr>
              <a:t>-این </a:t>
            </a:r>
            <a:r>
              <a:rPr lang="fa-IR" dirty="0" smtClean="0">
                <a:cs typeface="Tahoma" pitchFamily="34" charset="0"/>
              </a:rPr>
              <a:t>فضاها باید درجای قرار گیرد که برای مهمانان ایجاد مزاحمت نکند.</a:t>
            </a:r>
          </a:p>
          <a:p>
            <a:pPr algn="r"/>
            <a:r>
              <a:rPr lang="fa-IR" dirty="0" smtClean="0">
                <a:cs typeface="Tahoma" pitchFamily="34" charset="0"/>
              </a:rPr>
              <a:t>-این فضاها در جایی قرار گیرد که برای جابجایی تجهیزات بزرگ مشکلی نباشد</a:t>
            </a:r>
            <a:r>
              <a:rPr lang="fa-IR" dirty="0" smtClean="0"/>
              <a:t>.</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611560" y="548680"/>
            <a:ext cx="8229600" cy="1311128"/>
          </a:xfrm>
          <a:prstGeom prst="rect">
            <a:avLst/>
          </a:prstGeom>
          <a:noFill/>
        </p:spPr>
        <p:txBody>
          <a:bodyPr wrap="square" rtlCol="1">
            <a:spAutoFit/>
          </a:bodyPr>
          <a:lstStyle/>
          <a:p>
            <a:pPr marL="0" indent="0" algn="r">
              <a:buNone/>
            </a:pPr>
            <a:r>
              <a:rPr lang="fa-IR" sz="1800" b="1" dirty="0" smtClean="0">
                <a:cs typeface="Tahoma" pitchFamily="34" charset="0"/>
              </a:rPr>
              <a:t>فضاهای </a:t>
            </a:r>
            <a:r>
              <a:rPr lang="fa-IR" sz="1800" b="1" dirty="0" smtClean="0">
                <a:cs typeface="Tahoma" pitchFamily="34" charset="0"/>
              </a:rPr>
              <a:t>سرویس دهی در طبقات</a:t>
            </a:r>
          </a:p>
          <a:p>
            <a:pPr marL="0" indent="0" algn="r">
              <a:buNone/>
            </a:pPr>
            <a:endParaRPr lang="fa-IR" sz="1800" dirty="0" smtClean="0">
              <a:cs typeface="Tahoma" pitchFamily="34" charset="0"/>
            </a:endParaRPr>
          </a:p>
          <a:p>
            <a:pPr marL="0" indent="0" algn="r">
              <a:buNone/>
            </a:pPr>
            <a:r>
              <a:rPr lang="fa-IR" sz="1800" dirty="0" smtClean="0">
                <a:cs typeface="Tahoma" pitchFamily="34" charset="0"/>
              </a:rPr>
              <a:t>کلیه </a:t>
            </a:r>
            <a:r>
              <a:rPr lang="fa-IR" sz="1800" dirty="0" smtClean="0">
                <a:cs typeface="Tahoma" pitchFamily="34" charset="0"/>
              </a:rPr>
              <a:t>ی طبقاتی که اتاق مهمان در آن است احتیاج به یک فضای سرویس دهی خاص دارند.که شامل بخش های زیر است:</a:t>
            </a:r>
            <a:endParaRPr lang="fa-IR" sz="1800" dirty="0">
              <a:cs typeface="Tahoma" pitchFamily="34" charset="0"/>
            </a:endParaRPr>
          </a:p>
        </p:txBody>
      </p:sp>
      <p:sp>
        <p:nvSpPr>
          <p:cNvPr id="5" name="Rounded Rectangle 4"/>
          <p:cNvSpPr/>
          <p:nvPr/>
        </p:nvSpPr>
        <p:spPr>
          <a:xfrm>
            <a:off x="1961472" y="2214554"/>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آسانسور خدمات</a:t>
            </a:r>
            <a:endParaRPr lang="fa-IR" sz="1200" b="1" dirty="0">
              <a:latin typeface="Tahoma" pitchFamily="34" charset="0"/>
              <a:ea typeface="Tahoma" pitchFamily="34" charset="0"/>
              <a:cs typeface="Tahoma" pitchFamily="34" charset="0"/>
            </a:endParaRPr>
          </a:p>
        </p:txBody>
      </p:sp>
      <p:sp>
        <p:nvSpPr>
          <p:cNvPr id="6" name="Rounded Rectangle 5"/>
          <p:cNvSpPr/>
          <p:nvPr/>
        </p:nvSpPr>
        <p:spPr>
          <a:xfrm>
            <a:off x="3617656" y="2214554"/>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اتاق نظافت</a:t>
            </a:r>
            <a:endParaRPr lang="fa-IR" sz="1200" b="1" dirty="0">
              <a:latin typeface="Tahoma" pitchFamily="34" charset="0"/>
              <a:ea typeface="Tahoma" pitchFamily="34" charset="0"/>
              <a:cs typeface="Tahoma" pitchFamily="34" charset="0"/>
            </a:endParaRPr>
          </a:p>
        </p:txBody>
      </p:sp>
      <p:sp>
        <p:nvSpPr>
          <p:cNvPr id="7" name="Rounded Rectangle 6"/>
          <p:cNvSpPr/>
          <p:nvPr/>
        </p:nvSpPr>
        <p:spPr>
          <a:xfrm>
            <a:off x="5345848" y="2214554"/>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انبار ملحفه</a:t>
            </a:r>
            <a:endParaRPr lang="fa-IR" sz="1200" b="1" dirty="0">
              <a:latin typeface="Tahoma" pitchFamily="34" charset="0"/>
              <a:ea typeface="Tahoma" pitchFamily="34" charset="0"/>
              <a:cs typeface="Tahoma" pitchFamily="34" charset="0"/>
            </a:endParaRPr>
          </a:p>
        </p:txBody>
      </p:sp>
      <p:sp>
        <p:nvSpPr>
          <p:cNvPr id="8" name="Rounded Rectangle 7"/>
          <p:cNvSpPr/>
          <p:nvPr/>
        </p:nvSpPr>
        <p:spPr>
          <a:xfrm>
            <a:off x="7143768" y="2214554"/>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شوتینگ ها</a:t>
            </a:r>
            <a:endParaRPr lang="fa-IR" sz="1200" b="1" dirty="0">
              <a:latin typeface="Tahoma" pitchFamily="34" charset="0"/>
              <a:ea typeface="Tahoma" pitchFamily="34" charset="0"/>
              <a:cs typeface="Tahoma" pitchFamily="34" charset="0"/>
            </a:endParaRPr>
          </a:p>
        </p:txBody>
      </p:sp>
      <p:sp>
        <p:nvSpPr>
          <p:cNvPr id="9" name="Rounded Rectangle 8"/>
          <p:cNvSpPr/>
          <p:nvPr/>
        </p:nvSpPr>
        <p:spPr>
          <a:xfrm>
            <a:off x="1961472" y="2934634"/>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اتاق ها ی تهویه</a:t>
            </a:r>
            <a:endParaRPr lang="fa-IR" sz="1200" b="1" dirty="0">
              <a:latin typeface="Tahoma" pitchFamily="34" charset="0"/>
              <a:ea typeface="Tahoma" pitchFamily="34" charset="0"/>
              <a:cs typeface="Tahoma" pitchFamily="34" charset="0"/>
            </a:endParaRPr>
          </a:p>
        </p:txBody>
      </p:sp>
      <p:sp>
        <p:nvSpPr>
          <p:cNvPr id="10" name="Rounded Rectangle 9"/>
          <p:cNvSpPr/>
          <p:nvPr/>
        </p:nvSpPr>
        <p:spPr>
          <a:xfrm>
            <a:off x="3617656" y="2862626"/>
            <a:ext cx="1440160"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پلکان اضطراری</a:t>
            </a:r>
            <a:endParaRPr lang="fa-IR" sz="1200" b="1" dirty="0">
              <a:latin typeface="Tahoma" pitchFamily="34" charset="0"/>
              <a:ea typeface="Tahoma" pitchFamily="34" charset="0"/>
              <a:cs typeface="Tahoma" pitchFamily="34" charset="0"/>
            </a:endParaRPr>
          </a:p>
        </p:txBody>
      </p:sp>
      <p:sp>
        <p:nvSpPr>
          <p:cNvPr id="11" name="Rounded Rectangle 10"/>
          <p:cNvSpPr/>
          <p:nvPr/>
        </p:nvSpPr>
        <p:spPr>
          <a:xfrm>
            <a:off x="5273840" y="2862626"/>
            <a:ext cx="1512168" cy="5040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200" b="1" dirty="0" smtClean="0">
                <a:latin typeface="Tahoma" pitchFamily="34" charset="0"/>
                <a:ea typeface="Tahoma" pitchFamily="34" charset="0"/>
                <a:cs typeface="Tahoma" pitchFamily="34" charset="0"/>
              </a:rPr>
              <a:t>نگهداری وسایل اطفای حریق</a:t>
            </a:r>
            <a:endParaRPr lang="fa-IR" sz="1200" b="1" dirty="0">
              <a:latin typeface="Tahoma" pitchFamily="34" charset="0"/>
              <a:ea typeface="Tahoma" pitchFamily="34" charset="0"/>
              <a:cs typeface="Tahoma" pitchFamily="34" charset="0"/>
            </a:endParaRPr>
          </a:p>
        </p:txBody>
      </p:sp>
      <p:pic>
        <p:nvPicPr>
          <p:cNvPr id="12" name="Picture 2" descr="G:\Yasny2006sssIMG_6086.jpg"/>
          <p:cNvPicPr>
            <a:picLocks noChangeAspect="1" noChangeArrowheads="1"/>
          </p:cNvPicPr>
          <p:nvPr/>
        </p:nvPicPr>
        <p:blipFill>
          <a:blip r:embed="rId2" cstate="print"/>
          <a:srcRect/>
          <a:stretch>
            <a:fillRect/>
          </a:stretch>
        </p:blipFill>
        <p:spPr bwMode="auto">
          <a:xfrm>
            <a:off x="2428860" y="3786190"/>
            <a:ext cx="4312630" cy="2497480"/>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400" b="1" dirty="0" smtClean="0">
                <a:cs typeface="Tahoma" pitchFamily="34" charset="0"/>
              </a:rPr>
              <a:t>پارکینگ </a:t>
            </a:r>
            <a:r>
              <a:rPr lang="fa-IR" sz="1800" dirty="0" smtClean="0">
                <a:cs typeface="Tahoma" pitchFamily="34" charset="0"/>
              </a:rPr>
              <a:t/>
            </a:r>
            <a:br>
              <a:rPr lang="fa-IR" sz="1800" dirty="0" smtClean="0">
                <a:cs typeface="Tahoma" pitchFamily="34" charset="0"/>
              </a:rPr>
            </a:br>
            <a:r>
              <a:rPr lang="fa-IR" sz="1800" dirty="0" smtClean="0">
                <a:cs typeface="Tahoma" pitchFamily="34" charset="0"/>
              </a:rPr>
              <a:t>تعداد پارکینگ ها, بسته به محل هتل ومیزان نیازمنطقه به پارکینگ دارد. </a:t>
            </a:r>
            <a:endParaRPr lang="fa-IR" sz="1800" dirty="0">
              <a:cs typeface="Tahoma" pitchFamily="34" charset="0"/>
            </a:endParaRPr>
          </a:p>
        </p:txBody>
      </p:sp>
      <p:pic>
        <p:nvPicPr>
          <p:cNvPr id="2050" name="Picture 2" descr="G:\1\ITS_ParkingCover2005.jpg"/>
          <p:cNvPicPr>
            <a:picLocks noChangeAspect="1" noChangeArrowheads="1"/>
          </p:cNvPicPr>
          <p:nvPr/>
        </p:nvPicPr>
        <p:blipFill>
          <a:blip r:embed="rId2" cstate="print"/>
          <a:srcRect/>
          <a:stretch>
            <a:fillRect/>
          </a:stretch>
        </p:blipFill>
        <p:spPr bwMode="auto">
          <a:xfrm>
            <a:off x="500034" y="2428868"/>
            <a:ext cx="3286148" cy="3624102"/>
          </a:xfrm>
          <a:prstGeom prst="rect">
            <a:avLst/>
          </a:prstGeom>
          <a:noFill/>
        </p:spPr>
      </p:pic>
      <p:pic>
        <p:nvPicPr>
          <p:cNvPr id="2051" name="Picture 3" descr="G:\1\parking.jpg"/>
          <p:cNvPicPr>
            <a:picLocks noChangeAspect="1" noChangeArrowheads="1"/>
          </p:cNvPicPr>
          <p:nvPr/>
        </p:nvPicPr>
        <p:blipFill>
          <a:blip r:embed="rId3" cstate="print"/>
          <a:srcRect/>
          <a:stretch>
            <a:fillRect/>
          </a:stretch>
        </p:blipFill>
        <p:spPr bwMode="auto">
          <a:xfrm>
            <a:off x="4209301" y="2428868"/>
            <a:ext cx="4464875" cy="3571900"/>
          </a:xfrm>
          <a:prstGeom prst="rect">
            <a:avLst/>
          </a:prstGeom>
          <a:noFill/>
        </p:spPr>
      </p:pic>
    </p:spTree>
  </p:cSld>
  <p:clrMapOvr>
    <a:masterClrMapping/>
  </p:clrMapOvr>
  <p:timing>
    <p:tnLst>
      <p:par>
        <p:cTn xmlns:p14="http://schemas.microsoft.com/office/powerpoint/2007/7/12/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467600" y="990600"/>
            <a:ext cx="1295400" cy="533400"/>
          </a:xfrm>
          <a:prstGeom prst="roundRect">
            <a:avLst>
              <a:gd name="adj" fmla="val 5783"/>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سمعی بصری</a:t>
            </a:r>
          </a:p>
        </p:txBody>
      </p:sp>
      <p:sp>
        <p:nvSpPr>
          <p:cNvPr id="6" name="Rounded Rectangle 5"/>
          <p:cNvSpPr/>
          <p:nvPr/>
        </p:nvSpPr>
        <p:spPr>
          <a:xfrm>
            <a:off x="7467600" y="16764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پروژکتور</a:t>
            </a:r>
          </a:p>
        </p:txBody>
      </p:sp>
      <p:sp>
        <p:nvSpPr>
          <p:cNvPr id="7" name="Rounded Rectangle 6"/>
          <p:cNvSpPr/>
          <p:nvPr/>
        </p:nvSpPr>
        <p:spPr>
          <a:xfrm>
            <a:off x="7467600" y="23622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کابین ترجمه همزمان</a:t>
            </a:r>
          </a:p>
        </p:txBody>
      </p:sp>
      <p:sp>
        <p:nvSpPr>
          <p:cNvPr id="13" name="Rounded Rectangle 12"/>
          <p:cNvSpPr/>
          <p:nvPr/>
        </p:nvSpPr>
        <p:spPr>
          <a:xfrm>
            <a:off x="7467600" y="30480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نمایشگاه</a:t>
            </a:r>
          </a:p>
        </p:txBody>
      </p:sp>
      <p:sp>
        <p:nvSpPr>
          <p:cNvPr id="14" name="Rounded Rectangle 13"/>
          <p:cNvSpPr/>
          <p:nvPr/>
        </p:nvSpPr>
        <p:spPr>
          <a:xfrm>
            <a:off x="7467600" y="37338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سن</a:t>
            </a:r>
          </a:p>
        </p:txBody>
      </p:sp>
      <p:sp>
        <p:nvSpPr>
          <p:cNvPr id="15" name="Rounded Rectangle 14"/>
          <p:cNvSpPr/>
          <p:nvPr/>
        </p:nvSpPr>
        <p:spPr>
          <a:xfrm>
            <a:off x="7467600" y="44196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انبار اثاثیه</a:t>
            </a:r>
          </a:p>
        </p:txBody>
      </p:sp>
      <p:sp>
        <p:nvSpPr>
          <p:cNvPr id="16" name="Rounded Rectangle 15"/>
          <p:cNvSpPr/>
          <p:nvPr/>
        </p:nvSpPr>
        <p:spPr>
          <a:xfrm>
            <a:off x="7467600" y="51054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پیشخوان نوشیدنی</a:t>
            </a:r>
          </a:p>
        </p:txBody>
      </p:sp>
      <p:sp>
        <p:nvSpPr>
          <p:cNvPr id="17" name="Rounded Rectangle 16"/>
          <p:cNvSpPr/>
          <p:nvPr/>
        </p:nvSpPr>
        <p:spPr>
          <a:xfrm>
            <a:off x="7467600" y="5791200"/>
            <a:ext cx="12954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رستوران</a:t>
            </a:r>
          </a:p>
        </p:txBody>
      </p:sp>
      <p:sp>
        <p:nvSpPr>
          <p:cNvPr id="18" name="Rounded Rectangle 17"/>
          <p:cNvSpPr/>
          <p:nvPr/>
        </p:nvSpPr>
        <p:spPr>
          <a:xfrm>
            <a:off x="5715000" y="11430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اتاق جلسات</a:t>
            </a:r>
          </a:p>
        </p:txBody>
      </p:sp>
      <p:sp>
        <p:nvSpPr>
          <p:cNvPr id="19" name="Rounded Rectangle 18"/>
          <p:cNvSpPr/>
          <p:nvPr/>
        </p:nvSpPr>
        <p:spPr>
          <a:xfrm>
            <a:off x="5715000" y="25146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سالن کنفرانس</a:t>
            </a:r>
          </a:p>
        </p:txBody>
      </p:sp>
      <p:sp>
        <p:nvSpPr>
          <p:cNvPr id="22" name="Rounded Rectangle 21"/>
          <p:cNvSpPr/>
          <p:nvPr/>
        </p:nvSpPr>
        <p:spPr>
          <a:xfrm>
            <a:off x="5715000" y="39624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تالار عروسی</a:t>
            </a:r>
          </a:p>
        </p:txBody>
      </p:sp>
      <p:sp>
        <p:nvSpPr>
          <p:cNvPr id="23" name="Rounded Rectangle 22"/>
          <p:cNvSpPr/>
          <p:nvPr/>
        </p:nvSpPr>
        <p:spPr>
          <a:xfrm>
            <a:off x="5715000" y="53340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سالن ضیافت</a:t>
            </a:r>
          </a:p>
        </p:txBody>
      </p:sp>
      <p:sp>
        <p:nvSpPr>
          <p:cNvPr id="24" name="Rounded Rectangle 23"/>
          <p:cNvSpPr/>
          <p:nvPr/>
        </p:nvSpPr>
        <p:spPr>
          <a:xfrm>
            <a:off x="3962400" y="11430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بوفه</a:t>
            </a:r>
          </a:p>
        </p:txBody>
      </p:sp>
      <p:sp>
        <p:nvSpPr>
          <p:cNvPr id="25" name="Rounded Rectangle 24"/>
          <p:cNvSpPr/>
          <p:nvPr/>
        </p:nvSpPr>
        <p:spPr>
          <a:xfrm>
            <a:off x="3962400" y="25146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اطلاعات</a:t>
            </a:r>
          </a:p>
        </p:txBody>
      </p:sp>
      <p:sp>
        <p:nvSpPr>
          <p:cNvPr id="26" name="Rounded Rectangle 25"/>
          <p:cNvSpPr/>
          <p:nvPr/>
        </p:nvSpPr>
        <p:spPr>
          <a:xfrm>
            <a:off x="3962400" y="39624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پیشخوان و نوشیدنی ها</a:t>
            </a:r>
          </a:p>
        </p:txBody>
      </p:sp>
      <p:sp>
        <p:nvSpPr>
          <p:cNvPr id="27" name="Rounded Rectangle 26"/>
          <p:cNvSpPr/>
          <p:nvPr/>
        </p:nvSpPr>
        <p:spPr>
          <a:xfrm>
            <a:off x="3962400" y="5334000"/>
            <a:ext cx="1066800"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سویس های بهداشتی</a:t>
            </a:r>
          </a:p>
        </p:txBody>
      </p:sp>
      <p:sp>
        <p:nvSpPr>
          <p:cNvPr id="36" name="Rounded Rectangle 35"/>
          <p:cNvSpPr/>
          <p:nvPr/>
        </p:nvSpPr>
        <p:spPr>
          <a:xfrm>
            <a:off x="228600" y="2133600"/>
            <a:ext cx="9906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لابی</a:t>
            </a:r>
          </a:p>
        </p:txBody>
      </p:sp>
      <p:sp>
        <p:nvSpPr>
          <p:cNvPr id="37" name="Rounded Rectangle 36"/>
          <p:cNvSpPr/>
          <p:nvPr/>
        </p:nvSpPr>
        <p:spPr>
          <a:xfrm>
            <a:off x="228600" y="2971800"/>
            <a:ext cx="9906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مستقیم</a:t>
            </a:r>
          </a:p>
        </p:txBody>
      </p:sp>
      <p:sp>
        <p:nvSpPr>
          <p:cNvPr id="38" name="Rounded Rectangle 37"/>
          <p:cNvSpPr/>
          <p:nvPr/>
        </p:nvSpPr>
        <p:spPr>
          <a:xfrm>
            <a:off x="228600" y="3810000"/>
            <a:ext cx="9906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پارکینگ</a:t>
            </a:r>
          </a:p>
        </p:txBody>
      </p:sp>
      <p:sp>
        <p:nvSpPr>
          <p:cNvPr id="39" name="Rounded Rectangle 38"/>
          <p:cNvSpPr/>
          <p:nvPr/>
        </p:nvSpPr>
        <p:spPr>
          <a:xfrm>
            <a:off x="1905000" y="24384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آسانسور-پله برقی</a:t>
            </a:r>
          </a:p>
        </p:txBody>
      </p:sp>
      <p:sp>
        <p:nvSpPr>
          <p:cNvPr id="40" name="Rounded Rectangle 39"/>
          <p:cNvSpPr/>
          <p:nvPr/>
        </p:nvSpPr>
        <p:spPr>
          <a:xfrm>
            <a:off x="1905000" y="32766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سرسرای بزرگ پذیرش</a:t>
            </a:r>
          </a:p>
        </p:txBody>
      </p:sp>
      <p:sp>
        <p:nvSpPr>
          <p:cNvPr id="51" name="Rounded Rectangle 50"/>
          <p:cNvSpPr/>
          <p:nvPr/>
        </p:nvSpPr>
        <p:spPr>
          <a:xfrm>
            <a:off x="228600" y="1143000"/>
            <a:ext cx="1524000" cy="5334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اصلی</a:t>
            </a:r>
          </a:p>
        </p:txBody>
      </p:sp>
      <p:cxnSp>
        <p:nvCxnSpPr>
          <p:cNvPr id="53" name="Straight Arrow Connector 52"/>
          <p:cNvCxnSpPr/>
          <p:nvPr/>
        </p:nvCxnSpPr>
        <p:spPr>
          <a:xfrm rot="5100000">
            <a:off x="496102" y="1886740"/>
            <a:ext cx="457200" cy="38100"/>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6" idx="3"/>
          </p:cNvCxnSpPr>
          <p:nvPr/>
        </p:nvCxnSpPr>
        <p:spPr>
          <a:xfrm>
            <a:off x="1219200" y="23622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p:nvPr/>
        </p:nvCxnSpPr>
        <p:spPr>
          <a:xfrm>
            <a:off x="1219200" y="32004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p:nvPr/>
        </p:nvCxnSpPr>
        <p:spPr>
          <a:xfrm>
            <a:off x="1219200" y="40386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69" name="Straight Connector 68"/>
          <p:cNvCxnSpPr/>
          <p:nvPr/>
        </p:nvCxnSpPr>
        <p:spPr>
          <a:xfrm rot="5400000">
            <a:off x="685800" y="3200400"/>
            <a:ext cx="16764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9" idx="2"/>
            <a:endCxn id="40" idx="0"/>
          </p:cNvCxnSpPr>
          <p:nvPr/>
        </p:nvCxnSpPr>
        <p:spPr>
          <a:xfrm rot="5400000">
            <a:off x="2514600" y="3124200"/>
            <a:ext cx="304800" cy="1588"/>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24" idx="1"/>
            <a:endCxn id="27" idx="1"/>
          </p:cNvCxnSpPr>
          <p:nvPr/>
        </p:nvCxnSpPr>
        <p:spPr>
          <a:xfrm rot="10800000" flipV="1">
            <a:off x="3962400" y="1485900"/>
            <a:ext cx="1588" cy="4191000"/>
          </a:xfrm>
          <a:prstGeom prst="bentConnector3">
            <a:avLst>
              <a:gd name="adj1" fmla="val 20639301"/>
            </a:avLst>
          </a:prstGeom>
          <a:ln w="1905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657600" y="28956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p:nvPr/>
        </p:nvCxnSpPr>
        <p:spPr>
          <a:xfrm>
            <a:off x="3657600" y="4267200"/>
            <a:ext cx="3048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p:nvPr/>
        </p:nvCxnSpPr>
        <p:spPr>
          <a:xfrm>
            <a:off x="1524000" y="2743200"/>
            <a:ext cx="3810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6" name="Straight Arrow Connector 85"/>
          <p:cNvCxnSpPr/>
          <p:nvPr/>
        </p:nvCxnSpPr>
        <p:spPr>
          <a:xfrm>
            <a:off x="3429000" y="35814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9" name="Elbow Connector 88"/>
          <p:cNvCxnSpPr>
            <a:stCxn id="24" idx="3"/>
            <a:endCxn id="27" idx="3"/>
          </p:cNvCxnSpPr>
          <p:nvPr/>
        </p:nvCxnSpPr>
        <p:spPr>
          <a:xfrm>
            <a:off x="5029200" y="1485900"/>
            <a:ext cx="1588" cy="4191000"/>
          </a:xfrm>
          <a:prstGeom prst="bentConnector3">
            <a:avLst>
              <a:gd name="adj1" fmla="val 14395466"/>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18" idx="1"/>
            <a:endCxn id="23" idx="1"/>
          </p:cNvCxnSpPr>
          <p:nvPr/>
        </p:nvCxnSpPr>
        <p:spPr>
          <a:xfrm rot="10800000" flipV="1">
            <a:off x="5715000" y="1485900"/>
            <a:ext cx="1588" cy="4191000"/>
          </a:xfrm>
          <a:prstGeom prst="bentConnector3">
            <a:avLst>
              <a:gd name="adj1" fmla="val 14395466"/>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5486400" y="28956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p:nvPr/>
        </p:nvCxnSpPr>
        <p:spPr>
          <a:xfrm>
            <a:off x="5486400" y="4343400"/>
            <a:ext cx="228600" cy="1588"/>
          </a:xfrm>
          <a:prstGeom prst="straightConnector1">
            <a:avLst/>
          </a:prstGeom>
          <a:ln w="19050">
            <a:solidFill>
              <a:schemeClr val="accent2">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09" name="Straight Connector 108"/>
          <p:cNvCxnSpPr/>
          <p:nvPr/>
        </p:nvCxnSpPr>
        <p:spPr>
          <a:xfrm rot="10800000">
            <a:off x="5029200" y="28956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5029200" y="43434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5" idx="1"/>
            <a:endCxn id="17" idx="1"/>
          </p:cNvCxnSpPr>
          <p:nvPr/>
        </p:nvCxnSpPr>
        <p:spPr>
          <a:xfrm rot="10800000" flipV="1">
            <a:off x="7467600" y="1257300"/>
            <a:ext cx="1588" cy="4800600"/>
          </a:xfrm>
          <a:prstGeom prst="bentConnector3">
            <a:avLst>
              <a:gd name="adj1" fmla="val 14395466"/>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a:off x="7239000" y="19812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7239000" y="26670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7239000" y="33528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a:off x="7239000" y="40386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7239000" y="47244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a:off x="7239000" y="5410200"/>
            <a:ext cx="228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endCxn id="18" idx="3"/>
          </p:cNvCxnSpPr>
          <p:nvPr/>
        </p:nvCxnSpPr>
        <p:spPr>
          <a:xfrm rot="10800000">
            <a:off x="6781800" y="1485900"/>
            <a:ext cx="457200" cy="192088"/>
          </a:xfrm>
          <a:prstGeom prst="bentConnector3">
            <a:avLst>
              <a:gd name="adj1" fmla="val 50000"/>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Elbow Connector 125"/>
          <p:cNvCxnSpPr/>
          <p:nvPr/>
        </p:nvCxnSpPr>
        <p:spPr>
          <a:xfrm rot="10800000">
            <a:off x="6781800" y="2819400"/>
            <a:ext cx="457200" cy="192088"/>
          </a:xfrm>
          <a:prstGeom prst="bentConnector3">
            <a:avLst>
              <a:gd name="adj1" fmla="val 50000"/>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1" name="Elbow Connector 140"/>
          <p:cNvCxnSpPr/>
          <p:nvPr/>
        </p:nvCxnSpPr>
        <p:spPr>
          <a:xfrm rot="10800000" flipV="1">
            <a:off x="6781800" y="5257800"/>
            <a:ext cx="457200" cy="228600"/>
          </a:xfrm>
          <a:prstGeom prst="bentConnector3">
            <a:avLst>
              <a:gd name="adj1" fmla="val 54819"/>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rot="10500000">
            <a:off x="6781800" y="4310248"/>
            <a:ext cx="457200" cy="33147"/>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381000" y="381000"/>
            <a:ext cx="1676400" cy="338554"/>
          </a:xfrm>
          <a:prstGeom prst="rect">
            <a:avLst/>
          </a:prstGeom>
          <a:noFill/>
        </p:spPr>
        <p:txBody>
          <a:bodyPr wrap="square" rtlCol="0">
            <a:spAutoFit/>
          </a:bodyPr>
          <a:lstStyle/>
          <a:p>
            <a:r>
              <a:rPr lang="fa-IR" sz="1600" b="1" dirty="0" smtClean="0">
                <a:latin typeface="Tahoma" pitchFamily="34" charset="0"/>
                <a:ea typeface="Tahoma" pitchFamily="34" charset="0"/>
                <a:cs typeface="Tahoma" pitchFamily="34" charset="0"/>
              </a:rPr>
              <a:t>ورودی</a:t>
            </a:r>
            <a:endParaRPr lang="en-US" sz="1600" b="1" dirty="0">
              <a:latin typeface="Tahoma" pitchFamily="34" charset="0"/>
              <a:ea typeface="Tahoma" pitchFamily="34" charset="0"/>
              <a:cs typeface="Tahoma" pitchFamily="34" charset="0"/>
            </a:endParaRPr>
          </a:p>
        </p:txBody>
      </p:sp>
      <p:sp>
        <p:nvSpPr>
          <p:cNvPr id="152" name="TextBox 151"/>
          <p:cNvSpPr txBox="1"/>
          <p:nvPr/>
        </p:nvSpPr>
        <p:spPr>
          <a:xfrm>
            <a:off x="2362200" y="381000"/>
            <a:ext cx="1524000" cy="338554"/>
          </a:xfrm>
          <a:prstGeom prst="rect">
            <a:avLst/>
          </a:prstGeom>
          <a:noFill/>
        </p:spPr>
        <p:txBody>
          <a:bodyPr wrap="square" rtlCol="0">
            <a:spAutoFit/>
          </a:bodyPr>
          <a:lstStyle/>
          <a:p>
            <a:r>
              <a:rPr lang="fa-IR" sz="1600" b="1" dirty="0" smtClean="0">
                <a:latin typeface="Tahoma" pitchFamily="34" charset="0"/>
                <a:ea typeface="Tahoma" pitchFamily="34" charset="0"/>
                <a:cs typeface="Tahoma" pitchFamily="34" charset="0"/>
              </a:rPr>
              <a:t>تردد</a:t>
            </a:r>
            <a:endParaRPr lang="en-US" sz="1600" b="1" dirty="0">
              <a:latin typeface="Tahoma" pitchFamily="34" charset="0"/>
              <a:ea typeface="Tahoma" pitchFamily="34" charset="0"/>
              <a:cs typeface="Tahoma" pitchFamily="34" charset="0"/>
            </a:endParaRPr>
          </a:p>
        </p:txBody>
      </p:sp>
      <p:sp>
        <p:nvSpPr>
          <p:cNvPr id="153" name="TextBox 152"/>
          <p:cNvSpPr txBox="1"/>
          <p:nvPr/>
        </p:nvSpPr>
        <p:spPr>
          <a:xfrm>
            <a:off x="2209800" y="685800"/>
            <a:ext cx="1676400" cy="338554"/>
          </a:xfrm>
          <a:prstGeom prst="rect">
            <a:avLst/>
          </a:prstGeom>
          <a:noFill/>
        </p:spPr>
        <p:txBody>
          <a:bodyPr wrap="square" rtlCol="0">
            <a:spAutoFit/>
          </a:bodyPr>
          <a:lstStyle/>
          <a:p>
            <a:r>
              <a:rPr lang="fa-IR" sz="1600" b="1" dirty="0" smtClean="0">
                <a:latin typeface="Tahoma" pitchFamily="34" charset="0"/>
                <a:ea typeface="Tahoma" pitchFamily="34" charset="0"/>
                <a:cs typeface="Tahoma" pitchFamily="34" charset="0"/>
              </a:rPr>
              <a:t>پذیرش</a:t>
            </a:r>
            <a:endParaRPr lang="en-US" sz="1600" b="1" dirty="0">
              <a:latin typeface="Tahoma" pitchFamily="34" charset="0"/>
              <a:ea typeface="Tahoma" pitchFamily="34" charset="0"/>
              <a:cs typeface="Tahoma" pitchFamily="34" charset="0"/>
            </a:endParaRPr>
          </a:p>
        </p:txBody>
      </p:sp>
      <p:sp>
        <p:nvSpPr>
          <p:cNvPr id="154" name="TextBox 153"/>
          <p:cNvSpPr txBox="1"/>
          <p:nvPr/>
        </p:nvSpPr>
        <p:spPr>
          <a:xfrm>
            <a:off x="3962400" y="381000"/>
            <a:ext cx="3048000" cy="338554"/>
          </a:xfrm>
          <a:prstGeom prst="rect">
            <a:avLst/>
          </a:prstGeom>
          <a:noFill/>
        </p:spPr>
        <p:txBody>
          <a:bodyPr wrap="square" rtlCol="0">
            <a:spAutoFit/>
          </a:bodyPr>
          <a:lstStyle/>
          <a:p>
            <a:r>
              <a:rPr lang="fa-IR" sz="1600" b="1" dirty="0" smtClean="0">
                <a:latin typeface="Tahoma" pitchFamily="34" charset="0"/>
                <a:ea typeface="Tahoma" pitchFamily="34" charset="0"/>
                <a:cs typeface="Tahoma" pitchFamily="34" charset="0"/>
              </a:rPr>
              <a:t>خدمات اولیه</a:t>
            </a:r>
            <a:endParaRPr lang="en-US" sz="1600" b="1" dirty="0">
              <a:latin typeface="Tahoma" pitchFamily="34" charset="0"/>
              <a:ea typeface="Tahoma" pitchFamily="34" charset="0"/>
              <a:cs typeface="Tahoma" pitchFamily="34" charset="0"/>
            </a:endParaRPr>
          </a:p>
        </p:txBody>
      </p:sp>
      <p:sp>
        <p:nvSpPr>
          <p:cNvPr id="155" name="TextBox 154"/>
          <p:cNvSpPr txBox="1"/>
          <p:nvPr/>
        </p:nvSpPr>
        <p:spPr>
          <a:xfrm>
            <a:off x="5791200" y="381000"/>
            <a:ext cx="1143000" cy="338554"/>
          </a:xfrm>
          <a:prstGeom prst="rect">
            <a:avLst/>
          </a:prstGeom>
          <a:noFill/>
        </p:spPr>
        <p:txBody>
          <a:bodyPr wrap="square" rtlCol="0">
            <a:spAutoFit/>
          </a:bodyPr>
          <a:lstStyle/>
          <a:p>
            <a:r>
              <a:rPr lang="fa-IR" sz="1600" b="1" dirty="0" smtClean="0">
                <a:latin typeface="Tahoma" pitchFamily="34" charset="0"/>
                <a:ea typeface="Tahoma" pitchFamily="34" charset="0"/>
                <a:cs typeface="Tahoma" pitchFamily="34" charset="0"/>
              </a:rPr>
              <a:t>اجتماعات</a:t>
            </a:r>
            <a:endParaRPr lang="en-US" sz="1600" b="1" dirty="0">
              <a:latin typeface="Tahoma" pitchFamily="34" charset="0"/>
              <a:ea typeface="Tahoma" pitchFamily="34" charset="0"/>
              <a:cs typeface="Tahoma" pitchFamily="34" charset="0"/>
            </a:endParaRPr>
          </a:p>
        </p:txBody>
      </p:sp>
      <p:sp>
        <p:nvSpPr>
          <p:cNvPr id="156" name="TextBox 155"/>
          <p:cNvSpPr txBox="1"/>
          <p:nvPr/>
        </p:nvSpPr>
        <p:spPr>
          <a:xfrm>
            <a:off x="7696200" y="304800"/>
            <a:ext cx="1143000" cy="584775"/>
          </a:xfrm>
          <a:prstGeom prst="rect">
            <a:avLst/>
          </a:prstGeom>
          <a:noFill/>
        </p:spPr>
        <p:txBody>
          <a:bodyPr wrap="square" rtlCol="0">
            <a:spAutoFit/>
          </a:bodyPr>
          <a:lstStyle/>
          <a:p>
            <a:pPr algn="ctr"/>
            <a:r>
              <a:rPr lang="fa-IR" sz="1600" b="1" dirty="0" smtClean="0">
                <a:latin typeface="Tahoma" pitchFamily="34" charset="0"/>
                <a:ea typeface="Tahoma" pitchFamily="34" charset="0"/>
                <a:cs typeface="Tahoma" pitchFamily="34" charset="0"/>
              </a:rPr>
              <a:t>خدمات پشتیبانی</a:t>
            </a:r>
            <a:endParaRPr lang="en-US" sz="1600" b="1" dirty="0">
              <a:latin typeface="Tahoma" pitchFamily="34" charset="0"/>
              <a:ea typeface="Tahoma" pitchFamily="34" charset="0"/>
              <a:cs typeface="Tahoma" pitchFamily="34" charset="0"/>
            </a:endParaRPr>
          </a:p>
        </p:txBody>
      </p:sp>
      <p:cxnSp>
        <p:nvCxnSpPr>
          <p:cNvPr id="60" name="Straight Connector 59"/>
          <p:cNvCxnSpPr/>
          <p:nvPr/>
        </p:nvCxnSpPr>
        <p:spPr>
          <a:xfrm rot="5400000">
            <a:off x="642910" y="928670"/>
            <a:ext cx="285752"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rot="5400000">
            <a:off x="1964513" y="1678769"/>
            <a:ext cx="1214446"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a:xfrm rot="5400000">
            <a:off x="4357686" y="928670"/>
            <a:ext cx="285752"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71" name="Straight Connector 70"/>
          <p:cNvCxnSpPr/>
          <p:nvPr/>
        </p:nvCxnSpPr>
        <p:spPr>
          <a:xfrm rot="5400000">
            <a:off x="6143636" y="928670"/>
            <a:ext cx="285752"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74" name="Straight Connector 73"/>
          <p:cNvCxnSpPr/>
          <p:nvPr/>
        </p:nvCxnSpPr>
        <p:spPr>
          <a:xfrm rot="5400000">
            <a:off x="8393933" y="892951"/>
            <a:ext cx="71438" cy="158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420" y="5500702"/>
            <a:ext cx="8229600" cy="1143000"/>
          </a:xfrm>
        </p:spPr>
        <p:txBody>
          <a:bodyPr>
            <a:normAutofit/>
          </a:bodyPr>
          <a:lstStyle/>
          <a:p>
            <a:r>
              <a:rPr lang="fa-IR" sz="4000" b="1" dirty="0" smtClean="0">
                <a:latin typeface="Tahoma" pitchFamily="34" charset="0"/>
                <a:ea typeface="Tahoma" pitchFamily="34" charset="0"/>
                <a:cs typeface="Tahoma" pitchFamily="34" charset="0"/>
              </a:rPr>
              <a:t>مصادیق</a:t>
            </a:r>
            <a:endParaRPr lang="fa-IR" sz="4000" b="1" dirty="0">
              <a:latin typeface="Tahoma" pitchFamily="34" charset="0"/>
              <a:ea typeface="Tahoma" pitchFamily="34" charset="0"/>
              <a:cs typeface="Tahoma" pitchFamily="34" charset="0"/>
            </a:endParaRPr>
          </a:p>
        </p:txBody>
      </p:sp>
      <p:pic>
        <p:nvPicPr>
          <p:cNvPr id="3" name="Picture 2" descr="G:\puerta\image_hotel_exterior_frontview_1.jpg"/>
          <p:cNvPicPr>
            <a:picLocks noChangeAspect="1" noChangeArrowheads="1"/>
          </p:cNvPicPr>
          <p:nvPr/>
        </p:nvPicPr>
        <p:blipFill>
          <a:blip r:embed="rId2" cstate="print"/>
          <a:srcRect/>
          <a:stretch>
            <a:fillRect/>
          </a:stretch>
        </p:blipFill>
        <p:spPr bwMode="auto">
          <a:xfrm>
            <a:off x="467544" y="908720"/>
            <a:ext cx="2186266" cy="1873942"/>
          </a:xfrm>
          <a:prstGeom prst="rect">
            <a:avLst/>
          </a:prstGeom>
          <a:noFill/>
        </p:spPr>
      </p:pic>
      <p:pic>
        <p:nvPicPr>
          <p:cNvPr id="4" name="Picture 2" descr="C:\Users\Allah\Desktop\HOTEL\Axis Viana Hotel\1260210862-axis-viana01.jpg"/>
          <p:cNvPicPr>
            <a:picLocks noChangeAspect="1" noChangeArrowheads="1"/>
          </p:cNvPicPr>
          <p:nvPr/>
        </p:nvPicPr>
        <p:blipFill>
          <a:blip r:embed="rId3" cstate="print"/>
          <a:srcRect/>
          <a:stretch>
            <a:fillRect/>
          </a:stretch>
        </p:blipFill>
        <p:spPr bwMode="auto">
          <a:xfrm>
            <a:off x="2915816" y="548680"/>
            <a:ext cx="2883427" cy="1804201"/>
          </a:xfrm>
          <a:prstGeom prst="rect">
            <a:avLst/>
          </a:prstGeom>
          <a:noFill/>
        </p:spPr>
      </p:pic>
      <p:pic>
        <p:nvPicPr>
          <p:cNvPr id="5" name="Picture 2" descr="C:\Users\Allah\Desktop\HOTEL\Seeko’o Hotel\1576134683_04.jpg"/>
          <p:cNvPicPr>
            <a:picLocks noChangeAspect="1" noChangeArrowheads="1"/>
          </p:cNvPicPr>
          <p:nvPr/>
        </p:nvPicPr>
        <p:blipFill>
          <a:blip r:embed="rId4" cstate="print"/>
          <a:srcRect/>
          <a:stretch>
            <a:fillRect/>
          </a:stretch>
        </p:blipFill>
        <p:spPr bwMode="auto">
          <a:xfrm>
            <a:off x="179512" y="3501008"/>
            <a:ext cx="3107428" cy="2198623"/>
          </a:xfrm>
          <a:prstGeom prst="rect">
            <a:avLst/>
          </a:prstGeom>
          <a:noFill/>
        </p:spPr>
      </p:pic>
      <p:pic>
        <p:nvPicPr>
          <p:cNvPr id="6" name="Picture 4" descr="C:\Users\Allah\Desktop\xcv.jpg"/>
          <p:cNvPicPr>
            <a:picLocks noChangeAspect="1" noChangeArrowheads="1"/>
          </p:cNvPicPr>
          <p:nvPr/>
        </p:nvPicPr>
        <p:blipFill>
          <a:blip r:embed="rId5" cstate="print"/>
          <a:srcRect/>
          <a:stretch>
            <a:fillRect/>
          </a:stretch>
        </p:blipFill>
        <p:spPr bwMode="auto">
          <a:xfrm>
            <a:off x="3059832" y="2780928"/>
            <a:ext cx="3898701" cy="2515944"/>
          </a:xfrm>
          <a:prstGeom prst="rect">
            <a:avLst/>
          </a:prstGeom>
          <a:noFill/>
        </p:spPr>
      </p:pic>
      <p:pic>
        <p:nvPicPr>
          <p:cNvPr id="7" name="Picture 2" descr="G:\hotel swiis\hotel.jpg"/>
          <p:cNvPicPr>
            <a:picLocks noChangeAspect="1" noChangeArrowheads="1"/>
          </p:cNvPicPr>
          <p:nvPr/>
        </p:nvPicPr>
        <p:blipFill>
          <a:blip r:embed="rId6" cstate="print"/>
          <a:srcRect/>
          <a:stretch>
            <a:fillRect/>
          </a:stretch>
        </p:blipFill>
        <p:spPr bwMode="auto">
          <a:xfrm>
            <a:off x="6372200" y="4077072"/>
            <a:ext cx="2343774" cy="2176380"/>
          </a:xfrm>
          <a:prstGeom prst="rect">
            <a:avLst/>
          </a:prstGeom>
          <a:noFill/>
        </p:spPr>
      </p:pic>
      <p:pic>
        <p:nvPicPr>
          <p:cNvPr id="8" name="Picture 4" descr="C:\Users\Allah\Desktop\HOTEL\Talca Hotel &amp; Casino - Rodrigo Duque Motta + Rafael Hevia García-Huidobro\1443914324_20-casino-talca-guy-wenborn-26r.jpg"/>
          <p:cNvPicPr>
            <a:picLocks noChangeAspect="1" noChangeArrowheads="1"/>
          </p:cNvPicPr>
          <p:nvPr/>
        </p:nvPicPr>
        <p:blipFill>
          <a:blip r:embed="rId7" cstate="print"/>
          <a:srcRect/>
          <a:stretch>
            <a:fillRect/>
          </a:stretch>
        </p:blipFill>
        <p:spPr bwMode="auto">
          <a:xfrm>
            <a:off x="6084168" y="908720"/>
            <a:ext cx="2687960" cy="1787493"/>
          </a:xfrm>
          <a:prstGeom prst="rect">
            <a:avLst/>
          </a:prstGeom>
          <a:noFill/>
        </p:spPr>
      </p:pic>
    </p:spTree>
    <p:extLst>
      <p:ext uri="{BB962C8B-B14F-4D97-AF65-F5344CB8AC3E}">
        <p14:creationId xmlns:p14="http://schemas.microsoft.com/office/powerpoint/2007/7/12/main" val="1747413308"/>
      </p:ext>
    </p:extLst>
  </p:cSld>
  <p:clrMapOvr>
    <a:masterClrMapping/>
  </p:clrMapOvr>
  <p:timing>
    <p:tnLst>
      <p:par>
        <p:cTn xmlns:p14="http://schemas.microsoft.com/office/powerpoint/2007/7/12/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puerta\image_hotel_exterior_frontview_1.jpg"/>
          <p:cNvPicPr>
            <a:picLocks noChangeAspect="1" noChangeArrowheads="1"/>
          </p:cNvPicPr>
          <p:nvPr/>
        </p:nvPicPr>
        <p:blipFill>
          <a:blip r:embed="rId2" cstate="print"/>
          <a:srcRect/>
          <a:stretch>
            <a:fillRect/>
          </a:stretch>
        </p:blipFill>
        <p:spPr bwMode="auto">
          <a:xfrm>
            <a:off x="214282" y="0"/>
            <a:ext cx="3750495" cy="3214710"/>
          </a:xfrm>
          <a:prstGeom prst="rect">
            <a:avLst/>
          </a:prstGeom>
          <a:noFill/>
        </p:spPr>
      </p:pic>
      <p:pic>
        <p:nvPicPr>
          <p:cNvPr id="17411" name="Picture 3" descr="G:\puerta\710px-hotel_puerta_america_madrid_02.jpg"/>
          <p:cNvPicPr>
            <a:picLocks noChangeAspect="1" noChangeArrowheads="1"/>
          </p:cNvPicPr>
          <p:nvPr/>
        </p:nvPicPr>
        <p:blipFill>
          <a:blip r:embed="rId3" cstate="print"/>
          <a:srcRect/>
          <a:stretch>
            <a:fillRect/>
          </a:stretch>
        </p:blipFill>
        <p:spPr bwMode="auto">
          <a:xfrm>
            <a:off x="5286380" y="4143380"/>
            <a:ext cx="2500330" cy="2112955"/>
          </a:xfrm>
          <a:prstGeom prst="rect">
            <a:avLst/>
          </a:prstGeom>
          <a:noFill/>
        </p:spPr>
      </p:pic>
      <p:pic>
        <p:nvPicPr>
          <p:cNvPr id="17412" name="Picture 4" descr="G:\puerta\2-Puerta_Structure.jpg"/>
          <p:cNvPicPr>
            <a:picLocks noChangeAspect="1" noChangeArrowheads="1"/>
          </p:cNvPicPr>
          <p:nvPr/>
        </p:nvPicPr>
        <p:blipFill>
          <a:blip r:embed="rId4" cstate="print"/>
          <a:srcRect/>
          <a:stretch>
            <a:fillRect/>
          </a:stretch>
        </p:blipFill>
        <p:spPr bwMode="auto">
          <a:xfrm rot="16200000">
            <a:off x="853563" y="2504001"/>
            <a:ext cx="3190884" cy="4898007"/>
          </a:xfrm>
          <a:prstGeom prst="rect">
            <a:avLst/>
          </a:prstGeom>
          <a:noFill/>
        </p:spPr>
      </p:pic>
      <p:sp>
        <p:nvSpPr>
          <p:cNvPr id="5" name="TextBox 4"/>
          <p:cNvSpPr txBox="1"/>
          <p:nvPr/>
        </p:nvSpPr>
        <p:spPr>
          <a:xfrm>
            <a:off x="6072166" y="428604"/>
            <a:ext cx="3071834" cy="584775"/>
          </a:xfrm>
          <a:prstGeom prst="rect">
            <a:avLst/>
          </a:prstGeom>
          <a:noFill/>
        </p:spPr>
        <p:txBody>
          <a:bodyPr wrap="square" rtlCol="1">
            <a:spAutoFit/>
          </a:bodyPr>
          <a:lstStyle/>
          <a:p>
            <a:r>
              <a:rPr lang="en-US" sz="3200" dirty="0" smtClean="0"/>
              <a:t>Hotel </a:t>
            </a:r>
            <a:r>
              <a:rPr lang="en-US" sz="3200" dirty="0" err="1" smtClean="0"/>
              <a:t>Puerta</a:t>
            </a:r>
            <a:r>
              <a:rPr lang="en-US" sz="3200" dirty="0" smtClean="0"/>
              <a:t>   </a:t>
            </a:r>
            <a:endParaRPr lang="fa-IR" sz="3200" dirty="0"/>
          </a:p>
        </p:txBody>
      </p:sp>
      <p:sp>
        <p:nvSpPr>
          <p:cNvPr id="7" name="TextBox 6"/>
          <p:cNvSpPr txBox="1"/>
          <p:nvPr/>
        </p:nvSpPr>
        <p:spPr>
          <a:xfrm>
            <a:off x="4286248" y="1142984"/>
            <a:ext cx="4429156" cy="2862322"/>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طراحی فضای اقامتی هر طبقه  این هتل بر عهده ی معمارانی چون زاها حدید،نورمن فاستر،ژان نوول ،ایسوزاکی و .. بوده است.</a:t>
            </a:r>
          </a:p>
          <a:p>
            <a:pPr algn="r"/>
            <a:r>
              <a:rPr lang="fa-IR" dirty="0" smtClean="0">
                <a:latin typeface="Tahoma" pitchFamily="34" charset="0"/>
                <a:ea typeface="Tahoma" pitchFamily="34" charset="0"/>
                <a:cs typeface="Tahoma" pitchFamily="34" charset="0"/>
              </a:rPr>
              <a:t>هال مرکزی وجه مشترک تمام طبقات </a:t>
            </a:r>
            <a:r>
              <a:rPr lang="fa-IR" dirty="0" smtClean="0">
                <a:latin typeface="Tahoma" pitchFamily="34" charset="0"/>
                <a:ea typeface="Tahoma" pitchFamily="34" charset="0"/>
                <a:cs typeface="Tahoma" pitchFamily="34" charset="0"/>
              </a:rPr>
              <a:t>است.</a:t>
            </a: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تمایز طراحی طبقات در معماری داخلی </a:t>
            </a:r>
            <a:r>
              <a:rPr lang="fa-IR" dirty="0" smtClean="0">
                <a:latin typeface="Tahoma" pitchFamily="34" charset="0"/>
                <a:ea typeface="Tahoma" pitchFamily="34" charset="0"/>
                <a:cs typeface="Tahoma" pitchFamily="34" charset="0"/>
              </a:rPr>
              <a:t>آنها خلاصه </a:t>
            </a:r>
            <a:r>
              <a:rPr lang="fa-IR" dirty="0" smtClean="0">
                <a:latin typeface="Tahoma" pitchFamily="34" charset="0"/>
                <a:ea typeface="Tahoma" pitchFamily="34" charset="0"/>
                <a:cs typeface="Tahoma" pitchFamily="34" charset="0"/>
              </a:rPr>
              <a:t>می شود</a:t>
            </a:r>
          </a:p>
          <a:p>
            <a:pPr algn="r"/>
            <a:r>
              <a:rPr lang="fa-IR" dirty="0" smtClean="0">
                <a:latin typeface="Tahoma" pitchFamily="34" charset="0"/>
                <a:ea typeface="Tahoma" pitchFamily="34" charset="0"/>
                <a:cs typeface="Tahoma" pitchFamily="34" charset="0"/>
              </a:rPr>
              <a:t>هتلی با تنوع سبک های فوتوریسم،مینی مالیسم،کلاسیسم و...است.</a:t>
            </a:r>
          </a:p>
          <a:p>
            <a:pPr algn="r"/>
            <a:r>
              <a:rPr lang="fa-IR" dirty="0" smtClean="0">
                <a:latin typeface="Tahoma" pitchFamily="34" charset="0"/>
                <a:ea typeface="Tahoma" pitchFamily="34" charset="0"/>
                <a:cs typeface="Tahoma" pitchFamily="34" charset="0"/>
              </a:rPr>
              <a:t>طراحی کانسپت اصلی به عهده  نوول بوده است</a:t>
            </a:r>
            <a:r>
              <a:rPr lang="fa-IR" dirty="0" smtClean="0"/>
              <a:t>.</a:t>
            </a:r>
          </a:p>
        </p:txBody>
      </p:sp>
      <p:sp>
        <p:nvSpPr>
          <p:cNvPr id="8" name="Freeform 7"/>
          <p:cNvSpPr/>
          <p:nvPr/>
        </p:nvSpPr>
        <p:spPr>
          <a:xfrm>
            <a:off x="2323070" y="5558481"/>
            <a:ext cx="222422" cy="88557"/>
          </a:xfrm>
          <a:custGeom>
            <a:avLst/>
            <a:gdLst>
              <a:gd name="connsiteX0" fmla="*/ 0 w 222422"/>
              <a:gd name="connsiteY0" fmla="*/ 26773 h 88557"/>
              <a:gd name="connsiteX1" fmla="*/ 222422 w 222422"/>
              <a:gd name="connsiteY1" fmla="*/ 88557 h 88557"/>
            </a:gdLst>
            <a:ahLst/>
            <a:cxnLst>
              <a:cxn ang="0">
                <a:pos x="connsiteX0" y="connsiteY0"/>
              </a:cxn>
              <a:cxn ang="0">
                <a:pos x="connsiteX1" y="connsiteY1"/>
              </a:cxn>
            </a:cxnLst>
            <a:rect l="l" t="t" r="r" b="b"/>
            <a:pathLst>
              <a:path w="222422" h="88557">
                <a:moveTo>
                  <a:pt x="0" y="26773"/>
                </a:moveTo>
                <a:cubicBezTo>
                  <a:pt x="45308" y="13386"/>
                  <a:pt x="90617" y="0"/>
                  <a:pt x="222422" y="88557"/>
                </a:cubicBezTo>
              </a:path>
            </a:pathLst>
          </a:cu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Tree>
  </p:cSld>
  <p:clrMapOvr>
    <a:masterClrMapping/>
  </p:clrMapOvr>
  <p:timing>
    <p:tnLst>
      <p:par>
        <p:cTn xmlns:p14="http://schemas.microsoft.com/office/powerpoint/2007/7/12/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puerta\auckland3.jpg"/>
          <p:cNvPicPr>
            <a:picLocks noChangeAspect="1" noChangeArrowheads="1"/>
          </p:cNvPicPr>
          <p:nvPr/>
        </p:nvPicPr>
        <p:blipFill>
          <a:blip r:embed="rId2" cstate="print"/>
          <a:srcRect/>
          <a:stretch>
            <a:fillRect/>
          </a:stretch>
        </p:blipFill>
        <p:spPr bwMode="auto">
          <a:xfrm>
            <a:off x="571472" y="642918"/>
            <a:ext cx="3444875" cy="2578100"/>
          </a:xfrm>
          <a:prstGeom prst="rect">
            <a:avLst/>
          </a:prstGeom>
          <a:noFill/>
        </p:spPr>
      </p:pic>
      <p:pic>
        <p:nvPicPr>
          <p:cNvPr id="20483" name="Picture 3" descr="G:\puerta\CL-001.jpg"/>
          <p:cNvPicPr>
            <a:picLocks noChangeAspect="1" noChangeArrowheads="1"/>
          </p:cNvPicPr>
          <p:nvPr/>
        </p:nvPicPr>
        <p:blipFill>
          <a:blip r:embed="rId3" cstate="print"/>
          <a:srcRect/>
          <a:stretch>
            <a:fillRect/>
          </a:stretch>
        </p:blipFill>
        <p:spPr bwMode="auto">
          <a:xfrm>
            <a:off x="4500562" y="4214818"/>
            <a:ext cx="1785950" cy="2192652"/>
          </a:xfrm>
          <a:prstGeom prst="rect">
            <a:avLst/>
          </a:prstGeom>
          <a:noFill/>
        </p:spPr>
      </p:pic>
      <p:pic>
        <p:nvPicPr>
          <p:cNvPr id="20485" name="Picture 5" descr="G:\puerta\CL-004.jpg"/>
          <p:cNvPicPr>
            <a:picLocks noChangeAspect="1" noChangeArrowheads="1"/>
          </p:cNvPicPr>
          <p:nvPr/>
        </p:nvPicPr>
        <p:blipFill>
          <a:blip r:embed="rId4" cstate="print"/>
          <a:srcRect/>
          <a:stretch>
            <a:fillRect/>
          </a:stretch>
        </p:blipFill>
        <p:spPr bwMode="auto">
          <a:xfrm>
            <a:off x="642910" y="3714752"/>
            <a:ext cx="3357586" cy="2746090"/>
          </a:xfrm>
          <a:prstGeom prst="rect">
            <a:avLst/>
          </a:prstGeom>
          <a:noFill/>
        </p:spPr>
      </p:pic>
      <p:sp>
        <p:nvSpPr>
          <p:cNvPr id="10" name="TextBox 9"/>
          <p:cNvSpPr txBox="1"/>
          <p:nvPr/>
        </p:nvSpPr>
        <p:spPr>
          <a:xfrm>
            <a:off x="6000760" y="285728"/>
            <a:ext cx="2428892" cy="369332"/>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رستوران طبقه همکف</a:t>
            </a:r>
            <a:endParaRPr lang="fa-IR" dirty="0">
              <a:latin typeface="Tahoma" pitchFamily="34" charset="0"/>
              <a:ea typeface="Tahoma" pitchFamily="34" charset="0"/>
              <a:cs typeface="Tahoma" pitchFamily="34" charset="0"/>
            </a:endParaRPr>
          </a:p>
        </p:txBody>
      </p:sp>
      <p:pic>
        <p:nvPicPr>
          <p:cNvPr id="2050" name="Picture 2" descr="I:\DCIM\125CANON\IMG_2360.JPG"/>
          <p:cNvPicPr>
            <a:picLocks noChangeAspect="1" noChangeArrowheads="1"/>
          </p:cNvPicPr>
          <p:nvPr/>
        </p:nvPicPr>
        <p:blipFill>
          <a:blip r:embed="rId5" cstate="print"/>
          <a:srcRect/>
          <a:stretch>
            <a:fillRect/>
          </a:stretch>
        </p:blipFill>
        <p:spPr bwMode="auto">
          <a:xfrm>
            <a:off x="4643438" y="714356"/>
            <a:ext cx="4143372" cy="3107529"/>
          </a:xfrm>
          <a:prstGeom prst="rect">
            <a:avLst/>
          </a:prstGeom>
          <a:noFill/>
        </p:spPr>
      </p:pic>
      <p:sp>
        <p:nvSpPr>
          <p:cNvPr id="12" name="TextBox 11"/>
          <p:cNvSpPr txBox="1"/>
          <p:nvPr/>
        </p:nvSpPr>
        <p:spPr>
          <a:xfrm>
            <a:off x="6429388" y="4143380"/>
            <a:ext cx="2357454" cy="2585323"/>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1.ورودی اصلی</a:t>
            </a:r>
          </a:p>
          <a:p>
            <a:pPr algn="r"/>
            <a:r>
              <a:rPr lang="fa-IR" dirty="0" smtClean="0">
                <a:latin typeface="Tahoma" pitchFamily="34" charset="0"/>
                <a:ea typeface="Tahoma" pitchFamily="34" charset="0"/>
                <a:cs typeface="Tahoma" pitchFamily="34" charset="0"/>
              </a:rPr>
              <a:t>2.لابی</a:t>
            </a:r>
          </a:p>
          <a:p>
            <a:pPr algn="r"/>
            <a:r>
              <a:rPr lang="fa-IR" dirty="0" smtClean="0">
                <a:latin typeface="Tahoma" pitchFamily="34" charset="0"/>
                <a:ea typeface="Tahoma" pitchFamily="34" charset="0"/>
                <a:cs typeface="Tahoma" pitchFamily="34" charset="0"/>
              </a:rPr>
              <a:t>3.آسانسور</a:t>
            </a:r>
          </a:p>
          <a:p>
            <a:pPr algn="r"/>
            <a:r>
              <a:rPr lang="fa-IR" dirty="0" smtClean="0">
                <a:latin typeface="Tahoma" pitchFamily="34" charset="0"/>
                <a:ea typeface="Tahoma" pitchFamily="34" charset="0"/>
                <a:cs typeface="Tahoma" pitchFamily="34" charset="0"/>
              </a:rPr>
              <a:t>4.پذیرش</a:t>
            </a:r>
          </a:p>
          <a:p>
            <a:pPr algn="r"/>
            <a:r>
              <a:rPr lang="fa-IR" dirty="0" smtClean="0">
                <a:latin typeface="Tahoma" pitchFamily="34" charset="0"/>
                <a:ea typeface="Tahoma" pitchFamily="34" charset="0"/>
                <a:cs typeface="Tahoma" pitchFamily="34" charset="0"/>
              </a:rPr>
              <a:t>5.بار</a:t>
            </a:r>
          </a:p>
          <a:p>
            <a:pPr algn="r"/>
            <a:r>
              <a:rPr lang="fa-IR" dirty="0" smtClean="0">
                <a:latin typeface="Tahoma" pitchFamily="34" charset="0"/>
                <a:ea typeface="Tahoma" pitchFamily="34" charset="0"/>
                <a:cs typeface="Tahoma" pitchFamily="34" charset="0"/>
              </a:rPr>
              <a:t>6.رستوران</a:t>
            </a:r>
          </a:p>
          <a:p>
            <a:pPr algn="r"/>
            <a:r>
              <a:rPr lang="fa-IR" dirty="0" smtClean="0">
                <a:latin typeface="Tahoma" pitchFamily="34" charset="0"/>
                <a:ea typeface="Tahoma" pitchFamily="34" charset="0"/>
                <a:cs typeface="Tahoma" pitchFamily="34" charset="0"/>
              </a:rPr>
              <a:t>7.هسته اداری</a:t>
            </a:r>
          </a:p>
          <a:p>
            <a:pPr algn="r"/>
            <a:r>
              <a:rPr lang="fa-IR" dirty="0" smtClean="0">
                <a:latin typeface="Tahoma" pitchFamily="34" charset="0"/>
                <a:ea typeface="Tahoma" pitchFamily="34" charset="0"/>
                <a:cs typeface="Tahoma" pitchFamily="34" charset="0"/>
              </a:rPr>
              <a:t>8.سرویس بهداشتی</a:t>
            </a:r>
          </a:p>
          <a:p>
            <a:endParaRPr lang="fa-IR" dirty="0"/>
          </a:p>
        </p:txBody>
      </p:sp>
      <p:sp>
        <p:nvSpPr>
          <p:cNvPr id="9" name="Rectangle 8"/>
          <p:cNvSpPr/>
          <p:nvPr/>
        </p:nvSpPr>
        <p:spPr>
          <a:xfrm rot="858118">
            <a:off x="5442443" y="2388556"/>
            <a:ext cx="857256" cy="214314"/>
          </a:xfrm>
          <a:prstGeom prst="rect">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3" name="Straight Arrow Connector 12"/>
          <p:cNvCxnSpPr/>
          <p:nvPr/>
        </p:nvCxnSpPr>
        <p:spPr>
          <a:xfrm rot="5400000">
            <a:off x="4857752" y="3143248"/>
            <a:ext cx="1571636" cy="42862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20813505">
            <a:off x="7291677" y="2452778"/>
            <a:ext cx="857256" cy="142876"/>
          </a:xfrm>
          <a:prstGeom prst="rect">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6" name="Straight Arrow Connector 15"/>
          <p:cNvCxnSpPr/>
          <p:nvPr/>
        </p:nvCxnSpPr>
        <p:spPr>
          <a:xfrm rot="10800000" flipV="1">
            <a:off x="4071934" y="2714620"/>
            <a:ext cx="3286148" cy="1285884"/>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07/7/12/main">
    <p:cut thruBlk="1"/>
  </p:transition>
  <p:timing>
    <p:tnLst>
      <p:par>
        <p:cTn xmlns:p14="http://schemas.microsoft.com/office/powerpoint/2007/7/12/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puerta\1.jpg"/>
          <p:cNvPicPr>
            <a:picLocks noChangeAspect="1" noChangeArrowheads="1"/>
          </p:cNvPicPr>
          <p:nvPr/>
        </p:nvPicPr>
        <p:blipFill>
          <a:blip r:embed="rId2" cstate="print"/>
          <a:srcRect/>
          <a:stretch>
            <a:fillRect/>
          </a:stretch>
        </p:blipFill>
        <p:spPr bwMode="auto">
          <a:xfrm>
            <a:off x="6715140" y="4714884"/>
            <a:ext cx="1928826" cy="1950258"/>
          </a:xfrm>
          <a:prstGeom prst="rect">
            <a:avLst/>
          </a:prstGeom>
          <a:noFill/>
        </p:spPr>
      </p:pic>
      <p:pic>
        <p:nvPicPr>
          <p:cNvPr id="18437" name="Picture 5" descr="G:\puerta\6.jpg"/>
          <p:cNvPicPr>
            <a:picLocks noChangeAspect="1" noChangeArrowheads="1"/>
          </p:cNvPicPr>
          <p:nvPr/>
        </p:nvPicPr>
        <p:blipFill>
          <a:blip r:embed="rId3" cstate="print"/>
          <a:srcRect/>
          <a:stretch>
            <a:fillRect/>
          </a:stretch>
        </p:blipFill>
        <p:spPr bwMode="auto">
          <a:xfrm>
            <a:off x="428596" y="3714752"/>
            <a:ext cx="2143140" cy="2792429"/>
          </a:xfrm>
          <a:prstGeom prst="rect">
            <a:avLst/>
          </a:prstGeom>
          <a:noFill/>
        </p:spPr>
      </p:pic>
      <p:pic>
        <p:nvPicPr>
          <p:cNvPr id="18438" name="Picture 6" descr="G:\puerta\5.jpg"/>
          <p:cNvPicPr>
            <a:picLocks noChangeAspect="1" noChangeArrowheads="1"/>
          </p:cNvPicPr>
          <p:nvPr/>
        </p:nvPicPr>
        <p:blipFill>
          <a:blip r:embed="rId4" cstate="print"/>
          <a:srcRect/>
          <a:stretch>
            <a:fillRect/>
          </a:stretch>
        </p:blipFill>
        <p:spPr bwMode="auto">
          <a:xfrm>
            <a:off x="285720" y="214290"/>
            <a:ext cx="2428892" cy="3223494"/>
          </a:xfrm>
          <a:prstGeom prst="rect">
            <a:avLst/>
          </a:prstGeom>
          <a:noFill/>
        </p:spPr>
      </p:pic>
      <p:sp>
        <p:nvSpPr>
          <p:cNvPr id="8" name="TextBox 7"/>
          <p:cNvSpPr txBox="1"/>
          <p:nvPr/>
        </p:nvSpPr>
        <p:spPr>
          <a:xfrm>
            <a:off x="5429256" y="0"/>
            <a:ext cx="4000528" cy="646331"/>
          </a:xfrm>
          <a:prstGeom prst="rect">
            <a:avLst/>
          </a:prstGeom>
          <a:noFill/>
        </p:spPr>
        <p:txBody>
          <a:bodyPr wrap="square" rtlCol="1">
            <a:spAutoFit/>
          </a:bodyPr>
          <a:lstStyle/>
          <a:p>
            <a:r>
              <a:rPr lang="fa-IR" dirty="0" smtClean="0"/>
              <a:t>طراحی طبقه  چهارم  به عهده ی</a:t>
            </a:r>
            <a:endParaRPr lang="en-US" dirty="0" smtClean="0"/>
          </a:p>
          <a:p>
            <a:endParaRPr lang="fa-IR" dirty="0"/>
          </a:p>
        </p:txBody>
      </p:sp>
      <p:pic>
        <p:nvPicPr>
          <p:cNvPr id="4098" name="Picture 2" descr="I:\DCIM\125CANON\IMG_2362.JPG"/>
          <p:cNvPicPr>
            <a:picLocks noChangeAspect="1" noChangeArrowheads="1"/>
          </p:cNvPicPr>
          <p:nvPr/>
        </p:nvPicPr>
        <p:blipFill>
          <a:blip r:embed="rId5" cstate="print"/>
          <a:srcRect/>
          <a:stretch>
            <a:fillRect/>
          </a:stretch>
        </p:blipFill>
        <p:spPr bwMode="auto">
          <a:xfrm>
            <a:off x="3571868" y="428604"/>
            <a:ext cx="5572132" cy="4179099"/>
          </a:xfrm>
          <a:prstGeom prst="rect">
            <a:avLst/>
          </a:prstGeom>
          <a:noFill/>
        </p:spPr>
      </p:pic>
      <p:sp>
        <p:nvSpPr>
          <p:cNvPr id="10" name="TextBox 9"/>
          <p:cNvSpPr txBox="1"/>
          <p:nvPr/>
        </p:nvSpPr>
        <p:spPr>
          <a:xfrm>
            <a:off x="4214810" y="5286389"/>
            <a:ext cx="2286016" cy="369332"/>
          </a:xfrm>
          <a:prstGeom prst="rect">
            <a:avLst/>
          </a:prstGeom>
          <a:noFill/>
        </p:spPr>
        <p:txBody>
          <a:bodyPr wrap="square" rtlCol="1">
            <a:spAutoFit/>
          </a:bodyPr>
          <a:lstStyle/>
          <a:p>
            <a:r>
              <a:rPr lang="fa-IR" dirty="0" smtClean="0"/>
              <a:t>راهروی دسترسی به اتاق ها</a:t>
            </a:r>
            <a:endParaRPr lang="fa-IR" dirty="0"/>
          </a:p>
        </p:txBody>
      </p:sp>
      <p:cxnSp>
        <p:nvCxnSpPr>
          <p:cNvPr id="12" name="Straight Arrow Connector 11"/>
          <p:cNvCxnSpPr/>
          <p:nvPr/>
        </p:nvCxnSpPr>
        <p:spPr>
          <a:xfrm rot="5400000">
            <a:off x="4679157" y="3893347"/>
            <a:ext cx="2428892" cy="7143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14612" y="5143512"/>
            <a:ext cx="1071570" cy="646331"/>
          </a:xfrm>
          <a:prstGeom prst="rect">
            <a:avLst/>
          </a:prstGeom>
          <a:noFill/>
        </p:spPr>
        <p:txBody>
          <a:bodyPr wrap="square" rtlCol="1">
            <a:spAutoFit/>
          </a:bodyPr>
          <a:lstStyle/>
          <a:p>
            <a:r>
              <a:rPr lang="fa-IR" dirty="0" smtClean="0"/>
              <a:t>نمونه ی اتاق خواب</a:t>
            </a:r>
            <a:endParaRPr lang="fa-IR" dirty="0"/>
          </a:p>
        </p:txBody>
      </p:sp>
      <p:cxnSp>
        <p:nvCxnSpPr>
          <p:cNvPr id="15" name="Straight Arrow Connector 14"/>
          <p:cNvCxnSpPr/>
          <p:nvPr/>
        </p:nvCxnSpPr>
        <p:spPr>
          <a:xfrm rot="10800000">
            <a:off x="2643174" y="2071678"/>
            <a:ext cx="1785950" cy="78581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2107389" y="3036091"/>
            <a:ext cx="2286016" cy="2071702"/>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6072198" y="3143248"/>
            <a:ext cx="571504"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flipV="1">
            <a:off x="6500826" y="2285992"/>
            <a:ext cx="1857388" cy="50006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rot="10800000">
            <a:off x="4214810" y="2285992"/>
            <a:ext cx="1928826" cy="50006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6" name="Rectangle 15"/>
          <p:cNvSpPr/>
          <p:nvPr/>
        </p:nvSpPr>
        <p:spPr>
          <a:xfrm>
            <a:off x="4000496" y="0"/>
            <a:ext cx="1508746" cy="369332"/>
          </a:xfrm>
          <a:prstGeom prst="rect">
            <a:avLst/>
          </a:prstGeom>
        </p:spPr>
        <p:txBody>
          <a:bodyPr wrap="none">
            <a:spAutoFit/>
          </a:bodyPr>
          <a:lstStyle/>
          <a:p>
            <a:r>
              <a:rPr lang="en-US" dirty="0" smtClean="0"/>
              <a:t>plasma Studio</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G:\puerta\hotel-puerta-america-2.jpg"/>
          <p:cNvPicPr>
            <a:picLocks noChangeAspect="1" noChangeArrowheads="1"/>
          </p:cNvPicPr>
          <p:nvPr/>
        </p:nvPicPr>
        <p:blipFill>
          <a:blip r:embed="rId2" cstate="print"/>
          <a:srcRect/>
          <a:stretch>
            <a:fillRect/>
          </a:stretch>
        </p:blipFill>
        <p:spPr bwMode="auto">
          <a:xfrm>
            <a:off x="4857752" y="4500570"/>
            <a:ext cx="3429024" cy="2176112"/>
          </a:xfrm>
          <a:prstGeom prst="rect">
            <a:avLst/>
          </a:prstGeom>
          <a:noFill/>
        </p:spPr>
      </p:pic>
      <p:pic>
        <p:nvPicPr>
          <p:cNvPr id="19461" name="Picture 5" descr="G:\puerta\Hotel-Puerta-America-Madrid-1.jpg"/>
          <p:cNvPicPr>
            <a:picLocks noChangeAspect="1" noChangeArrowheads="1"/>
          </p:cNvPicPr>
          <p:nvPr/>
        </p:nvPicPr>
        <p:blipFill>
          <a:blip r:embed="rId3" cstate="print"/>
          <a:srcRect/>
          <a:stretch>
            <a:fillRect/>
          </a:stretch>
        </p:blipFill>
        <p:spPr bwMode="auto">
          <a:xfrm>
            <a:off x="214282" y="3857628"/>
            <a:ext cx="4174432" cy="2786082"/>
          </a:xfrm>
          <a:prstGeom prst="rect">
            <a:avLst/>
          </a:prstGeom>
          <a:noFill/>
        </p:spPr>
      </p:pic>
      <p:pic>
        <p:nvPicPr>
          <p:cNvPr id="19462" name="Picture 6" descr="G:\puerta\untitled.bmp"/>
          <p:cNvPicPr>
            <a:picLocks noChangeAspect="1" noChangeArrowheads="1"/>
          </p:cNvPicPr>
          <p:nvPr/>
        </p:nvPicPr>
        <p:blipFill>
          <a:blip r:embed="rId4" cstate="print"/>
          <a:srcRect/>
          <a:stretch>
            <a:fillRect/>
          </a:stretch>
        </p:blipFill>
        <p:spPr bwMode="auto">
          <a:xfrm>
            <a:off x="214282" y="1071546"/>
            <a:ext cx="3866490" cy="2500330"/>
          </a:xfrm>
          <a:prstGeom prst="rect">
            <a:avLst/>
          </a:prstGeom>
          <a:noFill/>
        </p:spPr>
      </p:pic>
      <p:sp>
        <p:nvSpPr>
          <p:cNvPr id="6" name="Rectangle 5"/>
          <p:cNvSpPr/>
          <p:nvPr/>
        </p:nvSpPr>
        <p:spPr>
          <a:xfrm>
            <a:off x="4572000" y="142852"/>
            <a:ext cx="4572000" cy="1200329"/>
          </a:xfrm>
          <a:prstGeom prst="rect">
            <a:avLst/>
          </a:prstGeom>
        </p:spPr>
        <p:txBody>
          <a:bodyPr>
            <a:spAutoFit/>
          </a:bodyPr>
          <a:lstStyle/>
          <a:p>
            <a:pPr algn="r"/>
            <a:r>
              <a:rPr lang="fa-IR" dirty="0" smtClean="0">
                <a:latin typeface="Tahoma" pitchFamily="34" charset="0"/>
                <a:ea typeface="Tahoma" pitchFamily="34" charset="0"/>
                <a:cs typeface="Tahoma" pitchFamily="34" charset="0"/>
              </a:rPr>
              <a:t>طراحی طبقه اول با زاها حدید </a:t>
            </a:r>
          </a:p>
          <a:p>
            <a:pPr algn="r"/>
            <a:r>
              <a:rPr lang="fa-IR" dirty="0" smtClean="0">
                <a:latin typeface="Tahoma" pitchFamily="34" charset="0"/>
                <a:ea typeface="Tahoma" pitchFamily="34" charset="0"/>
                <a:cs typeface="Tahoma" pitchFamily="34" charset="0"/>
              </a:rPr>
              <a:t>استفاده هوشمندانه از نور و رنگ</a:t>
            </a:r>
          </a:p>
          <a:p>
            <a:pPr algn="r"/>
            <a:r>
              <a:rPr lang="fa-IR" dirty="0" smtClean="0">
                <a:latin typeface="Tahoma" pitchFamily="34" charset="0"/>
                <a:ea typeface="Tahoma" pitchFamily="34" charset="0"/>
                <a:cs typeface="Tahoma" pitchFamily="34" charset="0"/>
              </a:rPr>
              <a:t>خلق فضاهایی مدرن و غریب</a:t>
            </a:r>
          </a:p>
          <a:p>
            <a:pPr algn="r">
              <a:buFont typeface="Arial" pitchFamily="34" charset="0"/>
              <a:buChar char="•"/>
            </a:pPr>
            <a:endParaRPr lang="fa-IR" dirty="0"/>
          </a:p>
        </p:txBody>
      </p:sp>
      <p:pic>
        <p:nvPicPr>
          <p:cNvPr id="3074" name="Picture 2" descr="I:\DCIM\125CANON\IMG_2361.JPG"/>
          <p:cNvPicPr>
            <a:picLocks noChangeAspect="1" noChangeArrowheads="1"/>
          </p:cNvPicPr>
          <p:nvPr/>
        </p:nvPicPr>
        <p:blipFill>
          <a:blip r:embed="rId5" cstate="print"/>
          <a:srcRect/>
          <a:stretch>
            <a:fillRect/>
          </a:stretch>
        </p:blipFill>
        <p:spPr bwMode="auto">
          <a:xfrm>
            <a:off x="4786282" y="1000108"/>
            <a:ext cx="4357718" cy="3268289"/>
          </a:xfrm>
          <a:prstGeom prst="rect">
            <a:avLst/>
          </a:prstGeom>
          <a:noFill/>
        </p:spPr>
      </p:pic>
      <p:cxnSp>
        <p:nvCxnSpPr>
          <p:cNvPr id="8" name="Straight Arrow Connector 7"/>
          <p:cNvCxnSpPr/>
          <p:nvPr/>
        </p:nvCxnSpPr>
        <p:spPr>
          <a:xfrm rot="5400000" flipH="1" flipV="1">
            <a:off x="6822297" y="3250405"/>
            <a:ext cx="357190"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flipV="1">
            <a:off x="7143768" y="2643182"/>
            <a:ext cx="1500198" cy="42862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rot="10800000">
            <a:off x="5357818" y="2571744"/>
            <a:ext cx="1571636" cy="50006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DCIM\125CANON\IMG_2363.JPG"/>
          <p:cNvPicPr>
            <a:picLocks noChangeAspect="1" noChangeArrowheads="1"/>
          </p:cNvPicPr>
          <p:nvPr/>
        </p:nvPicPr>
        <p:blipFill>
          <a:blip r:embed="rId3" cstate="print"/>
          <a:srcRect/>
          <a:stretch>
            <a:fillRect/>
          </a:stretch>
        </p:blipFill>
        <p:spPr bwMode="auto">
          <a:xfrm>
            <a:off x="4000496" y="571480"/>
            <a:ext cx="4953034" cy="3714776"/>
          </a:xfrm>
          <a:prstGeom prst="rect">
            <a:avLst/>
          </a:prstGeom>
          <a:noFill/>
        </p:spPr>
      </p:pic>
      <p:sp>
        <p:nvSpPr>
          <p:cNvPr id="3" name="TextBox 2"/>
          <p:cNvSpPr txBox="1"/>
          <p:nvPr/>
        </p:nvSpPr>
        <p:spPr>
          <a:xfrm>
            <a:off x="5429256" y="214290"/>
            <a:ext cx="3286148" cy="369332"/>
          </a:xfrm>
          <a:prstGeom prst="rect">
            <a:avLst/>
          </a:prstGeom>
          <a:noFill/>
        </p:spPr>
        <p:txBody>
          <a:bodyPr wrap="square" rtlCol="1">
            <a:spAutoFit/>
          </a:bodyPr>
          <a:lstStyle/>
          <a:p>
            <a:r>
              <a:rPr lang="fa-IR" dirty="0" smtClean="0"/>
              <a:t> طبقه هفتم به عهده ی  </a:t>
            </a:r>
            <a:r>
              <a:rPr lang="en-US" dirty="0" smtClean="0"/>
              <a:t>Ron  </a:t>
            </a:r>
            <a:r>
              <a:rPr lang="en-US" dirty="0" err="1" smtClean="0"/>
              <a:t>Aarad</a:t>
            </a:r>
            <a:endParaRPr lang="fa-IR" dirty="0"/>
          </a:p>
        </p:txBody>
      </p:sp>
      <p:pic>
        <p:nvPicPr>
          <p:cNvPr id="5123" name="Picture 3" descr="I:\DCIM\125CANON\IMG_2364.JPG"/>
          <p:cNvPicPr>
            <a:picLocks noChangeAspect="1" noChangeArrowheads="1"/>
          </p:cNvPicPr>
          <p:nvPr/>
        </p:nvPicPr>
        <p:blipFill>
          <a:blip r:embed="rId4" cstate="print"/>
          <a:srcRect/>
          <a:stretch>
            <a:fillRect/>
          </a:stretch>
        </p:blipFill>
        <p:spPr bwMode="auto">
          <a:xfrm>
            <a:off x="5429256" y="4357694"/>
            <a:ext cx="2857519" cy="2143139"/>
          </a:xfrm>
          <a:prstGeom prst="rect">
            <a:avLst/>
          </a:prstGeom>
          <a:noFill/>
        </p:spPr>
      </p:pic>
      <p:sp>
        <p:nvSpPr>
          <p:cNvPr id="5" name="TextBox 4"/>
          <p:cNvSpPr txBox="1"/>
          <p:nvPr/>
        </p:nvSpPr>
        <p:spPr>
          <a:xfrm>
            <a:off x="5643570" y="6488668"/>
            <a:ext cx="2357454" cy="369332"/>
          </a:xfrm>
          <a:prstGeom prst="rect">
            <a:avLst/>
          </a:prstGeom>
          <a:noFill/>
        </p:spPr>
        <p:txBody>
          <a:bodyPr wrap="square" rtlCol="1">
            <a:spAutoFit/>
          </a:bodyPr>
          <a:lstStyle/>
          <a:p>
            <a:r>
              <a:rPr lang="fa-IR" dirty="0" smtClean="0"/>
              <a:t>هال دسترسی طبقه هفتم</a:t>
            </a:r>
            <a:endParaRPr lang="fa-IR" dirty="0"/>
          </a:p>
        </p:txBody>
      </p:sp>
      <p:pic>
        <p:nvPicPr>
          <p:cNvPr id="5124" name="Picture 4" descr="I:\DCIM\125CANON\IMG_2365.JPG"/>
          <p:cNvPicPr>
            <a:picLocks noChangeAspect="1" noChangeArrowheads="1"/>
          </p:cNvPicPr>
          <p:nvPr/>
        </p:nvPicPr>
        <p:blipFill>
          <a:blip r:embed="rId5" cstate="print"/>
          <a:srcRect/>
          <a:stretch>
            <a:fillRect/>
          </a:stretch>
        </p:blipFill>
        <p:spPr bwMode="auto">
          <a:xfrm>
            <a:off x="642910" y="571480"/>
            <a:ext cx="2518190" cy="3357586"/>
          </a:xfrm>
          <a:prstGeom prst="rect">
            <a:avLst/>
          </a:prstGeom>
          <a:noFill/>
        </p:spPr>
      </p:pic>
      <p:sp>
        <p:nvSpPr>
          <p:cNvPr id="7" name="TextBox 6"/>
          <p:cNvSpPr txBox="1"/>
          <p:nvPr/>
        </p:nvSpPr>
        <p:spPr>
          <a:xfrm>
            <a:off x="785786" y="4143380"/>
            <a:ext cx="2143140" cy="642942"/>
          </a:xfrm>
          <a:prstGeom prst="rect">
            <a:avLst/>
          </a:prstGeom>
          <a:noFill/>
        </p:spPr>
        <p:txBody>
          <a:bodyPr wrap="square" rtlCol="1">
            <a:spAutoFit/>
          </a:bodyPr>
          <a:lstStyle/>
          <a:p>
            <a:r>
              <a:rPr lang="fa-IR" dirty="0" smtClean="0"/>
              <a:t>راهرو دسترسی به اتاق ها</a:t>
            </a:r>
          </a:p>
          <a:p>
            <a:endParaRPr lang="fa-IR" dirty="0"/>
          </a:p>
        </p:txBody>
      </p:sp>
      <p:sp>
        <p:nvSpPr>
          <p:cNvPr id="8" name="Oval 7"/>
          <p:cNvSpPr/>
          <p:nvPr/>
        </p:nvSpPr>
        <p:spPr>
          <a:xfrm>
            <a:off x="6286512" y="2857496"/>
            <a:ext cx="500066" cy="500066"/>
          </a:xfrm>
          <a:prstGeom prst="ellipse">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0" name="Straight Arrow Connector 9"/>
          <p:cNvCxnSpPr/>
          <p:nvPr/>
        </p:nvCxnSpPr>
        <p:spPr>
          <a:xfrm rot="16200000" flipH="1">
            <a:off x="5929322" y="3643314"/>
            <a:ext cx="1428760" cy="285752"/>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124" idx="3"/>
          </p:cNvCxnSpPr>
          <p:nvPr/>
        </p:nvCxnSpPr>
        <p:spPr>
          <a:xfrm rot="10800000" flipV="1">
            <a:off x="3161100" y="1928801"/>
            <a:ext cx="1696652" cy="321471"/>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250793" y="2893215"/>
            <a:ext cx="500066"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a:xfrm flipV="1">
            <a:off x="6572264" y="2143116"/>
            <a:ext cx="1857388" cy="50006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9" name="Straight Arrow Connector 18"/>
          <p:cNvCxnSpPr/>
          <p:nvPr/>
        </p:nvCxnSpPr>
        <p:spPr>
          <a:xfrm rot="10800000">
            <a:off x="4714876" y="2143116"/>
            <a:ext cx="1714512" cy="42862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G:\hesperia\35.jpg"/>
          <p:cNvPicPr>
            <a:picLocks noChangeAspect="1" noChangeArrowheads="1"/>
          </p:cNvPicPr>
          <p:nvPr/>
        </p:nvPicPr>
        <p:blipFill>
          <a:blip r:embed="rId2" cstate="print"/>
          <a:srcRect/>
          <a:stretch>
            <a:fillRect/>
          </a:stretch>
        </p:blipFill>
        <p:spPr bwMode="auto">
          <a:xfrm>
            <a:off x="785786" y="500042"/>
            <a:ext cx="7620000" cy="1847850"/>
          </a:xfrm>
          <a:prstGeom prst="rect">
            <a:avLst/>
          </a:prstGeom>
          <a:noFill/>
        </p:spPr>
      </p:pic>
      <p:pic>
        <p:nvPicPr>
          <p:cNvPr id="3" name="Picture 2" descr="G:\hesperia\18.jpg"/>
          <p:cNvPicPr>
            <a:picLocks noChangeAspect="1" noChangeArrowheads="1"/>
          </p:cNvPicPr>
          <p:nvPr/>
        </p:nvPicPr>
        <p:blipFill>
          <a:blip r:embed="rId3" cstate="print"/>
          <a:srcRect/>
          <a:stretch>
            <a:fillRect/>
          </a:stretch>
        </p:blipFill>
        <p:spPr bwMode="auto">
          <a:xfrm>
            <a:off x="857224" y="2428868"/>
            <a:ext cx="2884226" cy="1928826"/>
          </a:xfrm>
          <a:prstGeom prst="rect">
            <a:avLst/>
          </a:prstGeom>
          <a:noFill/>
        </p:spPr>
      </p:pic>
      <p:sp>
        <p:nvSpPr>
          <p:cNvPr id="4" name="TextBox 3"/>
          <p:cNvSpPr txBox="1"/>
          <p:nvPr/>
        </p:nvSpPr>
        <p:spPr>
          <a:xfrm>
            <a:off x="3857620" y="3357562"/>
            <a:ext cx="1357322" cy="369332"/>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لابی</a:t>
            </a:r>
            <a:endParaRPr lang="fa-IR" dirty="0">
              <a:latin typeface="Tahoma" pitchFamily="34" charset="0"/>
              <a:ea typeface="Tahoma" pitchFamily="34" charset="0"/>
              <a:cs typeface="Tahoma" pitchFamily="34" charset="0"/>
            </a:endParaRPr>
          </a:p>
        </p:txBody>
      </p:sp>
      <p:pic>
        <p:nvPicPr>
          <p:cNvPr id="5" name="Picture 3" descr="G:\hesperia\19.jpg"/>
          <p:cNvPicPr>
            <a:picLocks noChangeAspect="1" noChangeArrowheads="1"/>
          </p:cNvPicPr>
          <p:nvPr/>
        </p:nvPicPr>
        <p:blipFill>
          <a:blip r:embed="rId4" cstate="print"/>
          <a:srcRect/>
          <a:stretch>
            <a:fillRect/>
          </a:stretch>
        </p:blipFill>
        <p:spPr bwMode="auto">
          <a:xfrm>
            <a:off x="4714877" y="2428868"/>
            <a:ext cx="2786082" cy="1928826"/>
          </a:xfrm>
          <a:prstGeom prst="rect">
            <a:avLst/>
          </a:prstGeom>
          <a:noFill/>
        </p:spPr>
      </p:pic>
      <p:sp>
        <p:nvSpPr>
          <p:cNvPr id="6" name="TextBox 5"/>
          <p:cNvSpPr txBox="1"/>
          <p:nvPr/>
        </p:nvSpPr>
        <p:spPr>
          <a:xfrm>
            <a:off x="7786710" y="2857496"/>
            <a:ext cx="928694" cy="1477328"/>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راهروی ارتباطی به فضای اقامتی</a:t>
            </a:r>
            <a:endParaRPr lang="fa-IR" dirty="0">
              <a:latin typeface="Tahoma" pitchFamily="34" charset="0"/>
              <a:ea typeface="Tahoma" pitchFamily="34" charset="0"/>
              <a:cs typeface="Tahoma" pitchFamily="34" charset="0"/>
            </a:endParaRPr>
          </a:p>
        </p:txBody>
      </p:sp>
      <p:pic>
        <p:nvPicPr>
          <p:cNvPr id="7" name="Picture 6" descr="G:\hesperia\25.jpg"/>
          <p:cNvPicPr>
            <a:picLocks noChangeAspect="1" noChangeArrowheads="1"/>
          </p:cNvPicPr>
          <p:nvPr/>
        </p:nvPicPr>
        <p:blipFill>
          <a:blip r:embed="rId5" cstate="print"/>
          <a:srcRect/>
          <a:stretch>
            <a:fillRect/>
          </a:stretch>
        </p:blipFill>
        <p:spPr bwMode="auto">
          <a:xfrm>
            <a:off x="857224" y="4500570"/>
            <a:ext cx="2928958" cy="1863192"/>
          </a:xfrm>
          <a:prstGeom prst="rect">
            <a:avLst/>
          </a:prstGeom>
          <a:noFill/>
        </p:spPr>
      </p:pic>
      <p:pic>
        <p:nvPicPr>
          <p:cNvPr id="8" name="Picture 5" descr="G:\hesperia\24.jpg"/>
          <p:cNvPicPr>
            <a:picLocks noChangeAspect="1" noChangeArrowheads="1"/>
          </p:cNvPicPr>
          <p:nvPr/>
        </p:nvPicPr>
        <p:blipFill>
          <a:blip r:embed="rId6" cstate="print"/>
          <a:srcRect/>
          <a:stretch>
            <a:fillRect/>
          </a:stretch>
        </p:blipFill>
        <p:spPr bwMode="auto">
          <a:xfrm>
            <a:off x="4786314" y="4500570"/>
            <a:ext cx="2714644" cy="1910520"/>
          </a:xfrm>
          <a:prstGeom prst="rect">
            <a:avLst/>
          </a:prstGeom>
          <a:noFill/>
        </p:spPr>
      </p:pic>
      <p:sp>
        <p:nvSpPr>
          <p:cNvPr id="9" name="TextBox 8"/>
          <p:cNvSpPr txBox="1"/>
          <p:nvPr/>
        </p:nvSpPr>
        <p:spPr>
          <a:xfrm>
            <a:off x="3786182" y="5286388"/>
            <a:ext cx="1714512" cy="369332"/>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رستوران</a:t>
            </a:r>
            <a:endParaRPr lang="fa-IR" dirty="0">
              <a:latin typeface="Tahoma" pitchFamily="34" charset="0"/>
              <a:ea typeface="Tahoma" pitchFamily="34" charset="0"/>
              <a:cs typeface="Tahoma" pitchFamily="34" charset="0"/>
            </a:endParaRPr>
          </a:p>
        </p:txBody>
      </p:sp>
      <p:sp>
        <p:nvSpPr>
          <p:cNvPr id="10" name="TextBox 9"/>
          <p:cNvSpPr txBox="1"/>
          <p:nvPr/>
        </p:nvSpPr>
        <p:spPr>
          <a:xfrm>
            <a:off x="7715272" y="5357826"/>
            <a:ext cx="1214446" cy="369332"/>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نشیمن</a:t>
            </a:r>
            <a:endParaRPr lang="fa-IR" dirty="0">
              <a:latin typeface="Tahoma" pitchFamily="34" charset="0"/>
              <a:ea typeface="Tahoma" pitchFamily="34" charset="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hesperia\32.jpg"/>
          <p:cNvPicPr>
            <a:picLocks noChangeAspect="1" noChangeArrowheads="1"/>
          </p:cNvPicPr>
          <p:nvPr/>
        </p:nvPicPr>
        <p:blipFill>
          <a:blip r:embed="rId2" cstate="print"/>
          <a:srcRect/>
          <a:stretch>
            <a:fillRect/>
          </a:stretch>
        </p:blipFill>
        <p:spPr bwMode="auto">
          <a:xfrm>
            <a:off x="285720" y="571480"/>
            <a:ext cx="3204695" cy="2500330"/>
          </a:xfrm>
          <a:prstGeom prst="rect">
            <a:avLst/>
          </a:prstGeom>
          <a:noFill/>
        </p:spPr>
      </p:pic>
      <p:pic>
        <p:nvPicPr>
          <p:cNvPr id="25603" name="Picture 3" descr="G:\hesperia\38.jpg"/>
          <p:cNvPicPr>
            <a:picLocks noChangeAspect="1" noChangeArrowheads="1"/>
          </p:cNvPicPr>
          <p:nvPr/>
        </p:nvPicPr>
        <p:blipFill>
          <a:blip r:embed="rId3" cstate="print"/>
          <a:srcRect/>
          <a:stretch>
            <a:fillRect/>
          </a:stretch>
        </p:blipFill>
        <p:spPr bwMode="auto">
          <a:xfrm>
            <a:off x="3929058" y="571480"/>
            <a:ext cx="4786346" cy="2497874"/>
          </a:xfrm>
          <a:prstGeom prst="rect">
            <a:avLst/>
          </a:prstGeom>
          <a:noFill/>
        </p:spPr>
      </p:pic>
      <p:pic>
        <p:nvPicPr>
          <p:cNvPr id="25604" name="Picture 4" descr="G:\hesperia\39.jpg"/>
          <p:cNvPicPr>
            <a:picLocks noChangeAspect="1" noChangeArrowheads="1"/>
          </p:cNvPicPr>
          <p:nvPr/>
        </p:nvPicPr>
        <p:blipFill>
          <a:blip r:embed="rId4" cstate="print"/>
          <a:srcRect/>
          <a:stretch>
            <a:fillRect/>
          </a:stretch>
        </p:blipFill>
        <p:spPr bwMode="auto">
          <a:xfrm>
            <a:off x="285720" y="3857628"/>
            <a:ext cx="3934530" cy="2214578"/>
          </a:xfrm>
          <a:prstGeom prst="rect">
            <a:avLst/>
          </a:prstGeom>
          <a:noFill/>
        </p:spPr>
      </p:pic>
      <p:pic>
        <p:nvPicPr>
          <p:cNvPr id="25605" name="Picture 5" descr="G:\hesperia\40.jpg"/>
          <p:cNvPicPr>
            <a:picLocks noChangeAspect="1" noChangeArrowheads="1"/>
          </p:cNvPicPr>
          <p:nvPr/>
        </p:nvPicPr>
        <p:blipFill>
          <a:blip r:embed="rId5" cstate="print"/>
          <a:srcRect/>
          <a:stretch>
            <a:fillRect/>
          </a:stretch>
        </p:blipFill>
        <p:spPr bwMode="auto">
          <a:xfrm>
            <a:off x="4643438" y="4000504"/>
            <a:ext cx="4090743" cy="2057403"/>
          </a:xfrm>
          <a:prstGeom prst="rect">
            <a:avLst/>
          </a:prstGeom>
          <a:noFill/>
        </p:spPr>
      </p:pic>
      <p:sp>
        <p:nvSpPr>
          <p:cNvPr id="6" name="TextBox 5"/>
          <p:cNvSpPr txBox="1"/>
          <p:nvPr/>
        </p:nvSpPr>
        <p:spPr>
          <a:xfrm>
            <a:off x="1571604" y="3143248"/>
            <a:ext cx="1857388" cy="369332"/>
          </a:xfrm>
          <a:prstGeom prst="rect">
            <a:avLst/>
          </a:prstGeom>
          <a:noFill/>
        </p:spPr>
        <p:txBody>
          <a:bodyPr wrap="square" rtlCol="1">
            <a:spAutoFit/>
          </a:bodyPr>
          <a:lstStyle/>
          <a:p>
            <a:r>
              <a:rPr lang="fa-IR" dirty="0" smtClean="0"/>
              <a:t>خواب</a:t>
            </a:r>
            <a:endParaRPr lang="fa-IR" dirty="0"/>
          </a:p>
        </p:txBody>
      </p:sp>
      <p:sp>
        <p:nvSpPr>
          <p:cNvPr id="7" name="TextBox 6"/>
          <p:cNvSpPr txBox="1"/>
          <p:nvPr/>
        </p:nvSpPr>
        <p:spPr>
          <a:xfrm>
            <a:off x="6000760" y="3214686"/>
            <a:ext cx="1571636" cy="369332"/>
          </a:xfrm>
          <a:prstGeom prst="rect">
            <a:avLst/>
          </a:prstGeom>
          <a:noFill/>
        </p:spPr>
        <p:txBody>
          <a:bodyPr wrap="square" rtlCol="1">
            <a:spAutoFit/>
          </a:bodyPr>
          <a:lstStyle/>
          <a:p>
            <a:r>
              <a:rPr lang="fa-IR" dirty="0" smtClean="0"/>
              <a:t>کافی شاپ</a:t>
            </a:r>
            <a:endParaRPr lang="fa-IR" dirty="0"/>
          </a:p>
        </p:txBody>
      </p:sp>
      <p:sp>
        <p:nvSpPr>
          <p:cNvPr id="8" name="TextBox 7"/>
          <p:cNvSpPr txBox="1"/>
          <p:nvPr/>
        </p:nvSpPr>
        <p:spPr>
          <a:xfrm>
            <a:off x="2357422" y="6286520"/>
            <a:ext cx="642942" cy="369332"/>
          </a:xfrm>
          <a:prstGeom prst="rect">
            <a:avLst/>
          </a:prstGeom>
          <a:noFill/>
        </p:spPr>
        <p:txBody>
          <a:bodyPr wrap="square" rtlCol="1">
            <a:spAutoFit/>
          </a:bodyPr>
          <a:lstStyle/>
          <a:p>
            <a:r>
              <a:rPr lang="fa-IR" dirty="0" smtClean="0"/>
              <a:t>نشیمن</a:t>
            </a:r>
            <a:endParaRPr lang="fa-IR" dirty="0"/>
          </a:p>
        </p:txBody>
      </p:sp>
      <p:cxnSp>
        <p:nvCxnSpPr>
          <p:cNvPr id="11" name="Straight Arrow Connector 10"/>
          <p:cNvCxnSpPr>
            <a:stCxn id="8" idx="3"/>
          </p:cNvCxnSpPr>
          <p:nvPr/>
        </p:nvCxnSpPr>
        <p:spPr>
          <a:xfrm flipV="1">
            <a:off x="3000364" y="6143644"/>
            <a:ext cx="2286016" cy="327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llah\Desktop\HOTEL\Axis Viana Hotel\1260210862-axis-viana01.jpg"/>
          <p:cNvPicPr>
            <a:picLocks noChangeAspect="1" noChangeArrowheads="1"/>
          </p:cNvPicPr>
          <p:nvPr/>
        </p:nvPicPr>
        <p:blipFill>
          <a:blip r:embed="rId2" cstate="print"/>
          <a:srcRect/>
          <a:stretch>
            <a:fillRect/>
          </a:stretch>
        </p:blipFill>
        <p:spPr bwMode="auto">
          <a:xfrm>
            <a:off x="500034" y="357166"/>
            <a:ext cx="4795153" cy="3000396"/>
          </a:xfrm>
          <a:prstGeom prst="rect">
            <a:avLst/>
          </a:prstGeom>
          <a:noFill/>
        </p:spPr>
      </p:pic>
      <p:pic>
        <p:nvPicPr>
          <p:cNvPr id="28675" name="Picture 3" descr="C:\Users\Allah\Desktop\HOTEL\Axis Viana Hotel\1260210876-axis-viana-021008-0168.jpg"/>
          <p:cNvPicPr>
            <a:picLocks noChangeAspect="1" noChangeArrowheads="1"/>
          </p:cNvPicPr>
          <p:nvPr/>
        </p:nvPicPr>
        <p:blipFill>
          <a:blip r:embed="rId3" cstate="print"/>
          <a:srcRect/>
          <a:stretch>
            <a:fillRect/>
          </a:stretch>
        </p:blipFill>
        <p:spPr bwMode="auto">
          <a:xfrm>
            <a:off x="500034" y="3643314"/>
            <a:ext cx="5429256" cy="2637067"/>
          </a:xfrm>
          <a:prstGeom prst="rect">
            <a:avLst/>
          </a:prstGeom>
          <a:noFill/>
        </p:spPr>
      </p:pic>
      <p:pic>
        <p:nvPicPr>
          <p:cNvPr id="4" name="Picture 5" descr="C:\Users\Allah\Desktop\HOTEL\Axis Viana Hotel\1260210933-axis-hotel-architecture-vianadocastelo-2.jpg"/>
          <p:cNvPicPr>
            <a:picLocks noChangeAspect="1" noChangeArrowheads="1"/>
          </p:cNvPicPr>
          <p:nvPr/>
        </p:nvPicPr>
        <p:blipFill>
          <a:blip r:embed="rId4" cstate="print"/>
          <a:srcRect/>
          <a:stretch>
            <a:fillRect/>
          </a:stretch>
        </p:blipFill>
        <p:spPr bwMode="auto">
          <a:xfrm>
            <a:off x="6143636" y="2877684"/>
            <a:ext cx="2814137" cy="3980316"/>
          </a:xfrm>
          <a:prstGeom prst="rect">
            <a:avLst/>
          </a:prstGeom>
          <a:noFill/>
        </p:spPr>
      </p:pic>
      <p:sp>
        <p:nvSpPr>
          <p:cNvPr id="5" name="TextBox 4"/>
          <p:cNvSpPr txBox="1"/>
          <p:nvPr/>
        </p:nvSpPr>
        <p:spPr>
          <a:xfrm>
            <a:off x="6572264" y="428604"/>
            <a:ext cx="3714776" cy="646331"/>
          </a:xfrm>
          <a:prstGeom prst="rect">
            <a:avLst/>
          </a:prstGeom>
          <a:noFill/>
        </p:spPr>
        <p:txBody>
          <a:bodyPr wrap="square" rtlCol="1">
            <a:spAutoFit/>
          </a:bodyPr>
          <a:lstStyle/>
          <a:p>
            <a:r>
              <a:rPr lang="en-US" dirty="0" smtClean="0"/>
              <a:t>Hotel Axis</a:t>
            </a:r>
          </a:p>
          <a:p>
            <a:endParaRPr lang="fa-IR" dirty="0"/>
          </a:p>
        </p:txBody>
      </p:sp>
      <p:sp>
        <p:nvSpPr>
          <p:cNvPr id="6" name="TextBox 5"/>
          <p:cNvSpPr txBox="1"/>
          <p:nvPr/>
        </p:nvSpPr>
        <p:spPr>
          <a:xfrm>
            <a:off x="6000760" y="1500174"/>
            <a:ext cx="2571768" cy="1200329"/>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فرم بنا به گونه ای است که امکان ویو گرفتن از هر جهت برای اتاق های خواب را ممکن می کند.</a:t>
            </a:r>
            <a:endParaRPr lang="fa-IR" dirty="0">
              <a:latin typeface="Tahoma" pitchFamily="34" charset="0"/>
              <a:ea typeface="Tahoma" pitchFamily="34" charset="0"/>
              <a:cs typeface="Tahoma" pitchFamily="34" charset="0"/>
            </a:endParaRPr>
          </a:p>
        </p:txBody>
      </p:sp>
    </p:spTree>
  </p:cSld>
  <p:clrMapOvr>
    <a:masterClrMapping/>
  </p:clrMapOvr>
  <p:timing>
    <p:tnLst>
      <p:par>
        <p:cTn xmlns:p14="http://schemas.microsoft.com/office/powerpoint/2007/7/12/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llah\Desktop\HOTEL\Axis Viana Hotel\1260210881-axis-viana-021008-0196.jpg"/>
          <p:cNvPicPr>
            <a:picLocks noChangeAspect="1" noChangeArrowheads="1"/>
          </p:cNvPicPr>
          <p:nvPr/>
        </p:nvPicPr>
        <p:blipFill>
          <a:blip r:embed="rId2" cstate="print"/>
          <a:srcRect/>
          <a:stretch>
            <a:fillRect/>
          </a:stretch>
        </p:blipFill>
        <p:spPr bwMode="auto">
          <a:xfrm>
            <a:off x="428596" y="357166"/>
            <a:ext cx="2286016" cy="3506956"/>
          </a:xfrm>
          <a:prstGeom prst="rect">
            <a:avLst/>
          </a:prstGeom>
          <a:noFill/>
        </p:spPr>
      </p:pic>
      <p:pic>
        <p:nvPicPr>
          <p:cNvPr id="29700" name="Picture 4" descr="C:\Users\Allah\Desktop\HOTEL\Axis Viana Hotel\1260210899-axis-viana-111208-1104.jpg"/>
          <p:cNvPicPr>
            <a:picLocks noChangeAspect="1" noChangeArrowheads="1"/>
          </p:cNvPicPr>
          <p:nvPr/>
        </p:nvPicPr>
        <p:blipFill>
          <a:blip r:embed="rId3" cstate="print"/>
          <a:srcRect/>
          <a:stretch>
            <a:fillRect/>
          </a:stretch>
        </p:blipFill>
        <p:spPr bwMode="auto">
          <a:xfrm>
            <a:off x="285720" y="4286256"/>
            <a:ext cx="3214710" cy="2144670"/>
          </a:xfrm>
          <a:prstGeom prst="rect">
            <a:avLst/>
          </a:prstGeom>
          <a:noFill/>
        </p:spPr>
      </p:pic>
      <p:sp>
        <p:nvSpPr>
          <p:cNvPr id="6" name="Rectangle 5"/>
          <p:cNvSpPr/>
          <p:nvPr/>
        </p:nvSpPr>
        <p:spPr>
          <a:xfrm>
            <a:off x="7286644" y="214290"/>
            <a:ext cx="1121524" cy="369332"/>
          </a:xfrm>
          <a:prstGeom prst="rect">
            <a:avLst/>
          </a:prstGeom>
        </p:spPr>
        <p:txBody>
          <a:bodyPr wrap="none">
            <a:spAutoFit/>
          </a:bodyPr>
          <a:lstStyle/>
          <a:p>
            <a:r>
              <a:rPr lang="en-US" dirty="0" smtClean="0"/>
              <a:t>Hotel Axis</a:t>
            </a:r>
          </a:p>
        </p:txBody>
      </p:sp>
      <p:pic>
        <p:nvPicPr>
          <p:cNvPr id="29702" name="Picture 6" descr="C:\Users\Allah\Desktop\HOTEL\Axis Viana Hotel\1260210903-axis-viana-111208-1196.jpg"/>
          <p:cNvPicPr>
            <a:picLocks noChangeAspect="1" noChangeArrowheads="1"/>
          </p:cNvPicPr>
          <p:nvPr/>
        </p:nvPicPr>
        <p:blipFill>
          <a:blip r:embed="rId4" cstate="print"/>
          <a:srcRect/>
          <a:stretch>
            <a:fillRect/>
          </a:stretch>
        </p:blipFill>
        <p:spPr bwMode="auto">
          <a:xfrm>
            <a:off x="3571868" y="714356"/>
            <a:ext cx="3964809" cy="2643206"/>
          </a:xfrm>
          <a:prstGeom prst="rect">
            <a:avLst/>
          </a:prstGeom>
          <a:noFill/>
        </p:spPr>
      </p:pic>
      <p:pic>
        <p:nvPicPr>
          <p:cNvPr id="29703" name="Picture 7" descr="C:\Users\Allah\Desktop\HOTEL\Axis Viana Hotel\1260210872-axis-viana-021008-0105.jpg"/>
          <p:cNvPicPr>
            <a:picLocks noChangeAspect="1" noChangeArrowheads="1"/>
          </p:cNvPicPr>
          <p:nvPr/>
        </p:nvPicPr>
        <p:blipFill>
          <a:blip r:embed="rId5" cstate="print"/>
          <a:srcRect/>
          <a:stretch>
            <a:fillRect/>
          </a:stretch>
        </p:blipFill>
        <p:spPr bwMode="auto">
          <a:xfrm>
            <a:off x="4500562" y="4143380"/>
            <a:ext cx="3500462" cy="2320382"/>
          </a:xfrm>
          <a:prstGeom prst="rect">
            <a:avLst/>
          </a:prstGeom>
          <a:noFill/>
        </p:spPr>
      </p:pic>
      <p:sp>
        <p:nvSpPr>
          <p:cNvPr id="8" name="TextBox 7"/>
          <p:cNvSpPr txBox="1"/>
          <p:nvPr/>
        </p:nvSpPr>
        <p:spPr>
          <a:xfrm>
            <a:off x="1285852" y="3929066"/>
            <a:ext cx="1143008" cy="369332"/>
          </a:xfrm>
          <a:prstGeom prst="rect">
            <a:avLst/>
          </a:prstGeom>
          <a:noFill/>
        </p:spPr>
        <p:txBody>
          <a:bodyPr wrap="square" rtlCol="1">
            <a:spAutoFit/>
          </a:bodyPr>
          <a:lstStyle/>
          <a:p>
            <a:r>
              <a:rPr lang="fa-IR" dirty="0" smtClean="0"/>
              <a:t>رستوران</a:t>
            </a:r>
            <a:endParaRPr lang="fa-IR" dirty="0"/>
          </a:p>
        </p:txBody>
      </p:sp>
      <p:sp>
        <p:nvSpPr>
          <p:cNvPr id="9" name="TextBox 8"/>
          <p:cNvSpPr txBox="1"/>
          <p:nvPr/>
        </p:nvSpPr>
        <p:spPr>
          <a:xfrm>
            <a:off x="5500694" y="3571876"/>
            <a:ext cx="1643074" cy="369332"/>
          </a:xfrm>
          <a:prstGeom prst="rect">
            <a:avLst/>
          </a:prstGeom>
          <a:noFill/>
        </p:spPr>
        <p:txBody>
          <a:bodyPr wrap="square" rtlCol="1">
            <a:spAutoFit/>
          </a:bodyPr>
          <a:lstStyle/>
          <a:p>
            <a:r>
              <a:rPr lang="fa-IR" dirty="0" smtClean="0"/>
              <a:t>سوییت</a:t>
            </a:r>
            <a:endParaRPr lang="fa-IR" dirty="0"/>
          </a:p>
        </p:txBody>
      </p:sp>
      <p:sp>
        <p:nvSpPr>
          <p:cNvPr id="10" name="TextBox 9"/>
          <p:cNvSpPr txBox="1"/>
          <p:nvPr/>
        </p:nvSpPr>
        <p:spPr>
          <a:xfrm>
            <a:off x="1571604" y="6488668"/>
            <a:ext cx="1643074" cy="369332"/>
          </a:xfrm>
          <a:prstGeom prst="rect">
            <a:avLst/>
          </a:prstGeom>
          <a:noFill/>
        </p:spPr>
        <p:txBody>
          <a:bodyPr wrap="square" rtlCol="1">
            <a:spAutoFit/>
          </a:bodyPr>
          <a:lstStyle/>
          <a:p>
            <a:r>
              <a:rPr lang="fa-IR" dirty="0" smtClean="0"/>
              <a:t>لابی</a:t>
            </a:r>
            <a:endParaRPr lang="fa-IR" dirty="0"/>
          </a:p>
        </p:txBody>
      </p:sp>
      <p:sp>
        <p:nvSpPr>
          <p:cNvPr id="11" name="TextBox 10"/>
          <p:cNvSpPr txBox="1"/>
          <p:nvPr/>
        </p:nvSpPr>
        <p:spPr>
          <a:xfrm>
            <a:off x="5786446" y="6488668"/>
            <a:ext cx="1857388" cy="369332"/>
          </a:xfrm>
          <a:prstGeom prst="rect">
            <a:avLst/>
          </a:prstGeom>
          <a:noFill/>
        </p:spPr>
        <p:txBody>
          <a:bodyPr wrap="square" rtlCol="1">
            <a:spAutoFit/>
          </a:bodyPr>
          <a:lstStyle/>
          <a:p>
            <a:r>
              <a:rPr lang="fa-IR" dirty="0" smtClean="0"/>
              <a:t>خواب</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19368" y="1004886"/>
            <a:ext cx="12192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ورودی های هتل</a:t>
            </a:r>
          </a:p>
        </p:txBody>
      </p:sp>
      <p:sp>
        <p:nvSpPr>
          <p:cNvPr id="5" name="Rounded Rectangle 4"/>
          <p:cNvSpPr/>
          <p:nvPr/>
        </p:nvSpPr>
        <p:spPr>
          <a:xfrm>
            <a:off x="2419368" y="2452686"/>
            <a:ext cx="12192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لابی</a:t>
            </a:r>
          </a:p>
        </p:txBody>
      </p:sp>
      <p:sp>
        <p:nvSpPr>
          <p:cNvPr id="7" name="Rounded Rectangle 6"/>
          <p:cNvSpPr/>
          <p:nvPr/>
        </p:nvSpPr>
        <p:spPr>
          <a:xfrm>
            <a:off x="2419368" y="3900486"/>
            <a:ext cx="1219200" cy="53817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عرضه غذا و نوشیدنی</a:t>
            </a:r>
          </a:p>
        </p:txBody>
      </p:sp>
      <p:sp>
        <p:nvSpPr>
          <p:cNvPr id="8" name="Rounded Rectangle 7"/>
          <p:cNvSpPr/>
          <p:nvPr/>
        </p:nvSpPr>
        <p:spPr>
          <a:xfrm>
            <a:off x="2419368" y="5119686"/>
            <a:ext cx="12192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عملکردی</a:t>
            </a:r>
          </a:p>
        </p:txBody>
      </p:sp>
      <p:sp>
        <p:nvSpPr>
          <p:cNvPr id="9" name="Rounded Rectangle 8"/>
          <p:cNvSpPr/>
          <p:nvPr/>
        </p:nvSpPr>
        <p:spPr>
          <a:xfrm>
            <a:off x="4629168" y="547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  آسانسور ها</a:t>
            </a:r>
          </a:p>
        </p:txBody>
      </p:sp>
      <p:sp>
        <p:nvSpPr>
          <p:cNvPr id="10" name="Rounded Rectangle 9"/>
          <p:cNvSpPr/>
          <p:nvPr/>
        </p:nvSpPr>
        <p:spPr>
          <a:xfrm>
            <a:off x="4629168" y="1690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کادر اداری</a:t>
            </a:r>
          </a:p>
        </p:txBody>
      </p:sp>
      <p:sp>
        <p:nvSpPr>
          <p:cNvPr id="11" name="Rounded Rectangle 10"/>
          <p:cNvSpPr/>
          <p:nvPr/>
        </p:nvSpPr>
        <p:spPr>
          <a:xfrm>
            <a:off x="4629168" y="1309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فضای انتظار</a:t>
            </a:r>
          </a:p>
        </p:txBody>
      </p:sp>
      <p:sp>
        <p:nvSpPr>
          <p:cNvPr id="12" name="Rounded Rectangle 11"/>
          <p:cNvSpPr/>
          <p:nvPr/>
        </p:nvSpPr>
        <p:spPr>
          <a:xfrm>
            <a:off x="4629168" y="928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پذیرش</a:t>
            </a:r>
          </a:p>
        </p:txBody>
      </p:sp>
      <p:sp>
        <p:nvSpPr>
          <p:cNvPr id="13" name="Rounded Rectangle 12"/>
          <p:cNvSpPr/>
          <p:nvPr/>
        </p:nvSpPr>
        <p:spPr>
          <a:xfrm>
            <a:off x="4629168" y="166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 ورودی ها	</a:t>
            </a:r>
          </a:p>
        </p:txBody>
      </p:sp>
      <p:sp>
        <p:nvSpPr>
          <p:cNvPr id="14" name="Rounded Rectangle 13"/>
          <p:cNvSpPr/>
          <p:nvPr/>
        </p:nvSpPr>
        <p:spPr>
          <a:xfrm>
            <a:off x="4629168" y="2452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فضای نشیمن</a:t>
            </a:r>
          </a:p>
        </p:txBody>
      </p:sp>
      <p:sp>
        <p:nvSpPr>
          <p:cNvPr id="15" name="Rounded Rectangle 14"/>
          <p:cNvSpPr/>
          <p:nvPr/>
        </p:nvSpPr>
        <p:spPr>
          <a:xfrm>
            <a:off x="4629168" y="3595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سایر عملکرد ها</a:t>
            </a:r>
          </a:p>
        </p:txBody>
      </p:sp>
      <p:sp>
        <p:nvSpPr>
          <p:cNvPr id="16" name="Rounded Rectangle 15"/>
          <p:cNvSpPr/>
          <p:nvPr/>
        </p:nvSpPr>
        <p:spPr>
          <a:xfrm>
            <a:off x="4629168" y="3214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بخش تجاری</a:t>
            </a:r>
          </a:p>
        </p:txBody>
      </p:sp>
      <p:sp>
        <p:nvSpPr>
          <p:cNvPr id="17" name="Rounded Rectangle 16"/>
          <p:cNvSpPr/>
          <p:nvPr/>
        </p:nvSpPr>
        <p:spPr>
          <a:xfrm>
            <a:off x="4629168" y="2833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فضای سیرکولاسیون</a:t>
            </a:r>
          </a:p>
        </p:txBody>
      </p:sp>
      <p:sp>
        <p:nvSpPr>
          <p:cNvPr id="18" name="Rounded Rectangle 17"/>
          <p:cNvSpPr/>
          <p:nvPr/>
        </p:nvSpPr>
        <p:spPr>
          <a:xfrm>
            <a:off x="4629168" y="2071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ایستگاه پادو ها</a:t>
            </a:r>
          </a:p>
        </p:txBody>
      </p:sp>
      <p:cxnSp>
        <p:nvCxnSpPr>
          <p:cNvPr id="25" name="Straight Connector 24"/>
          <p:cNvCxnSpPr/>
          <p:nvPr/>
        </p:nvCxnSpPr>
        <p:spPr>
          <a:xfrm rot="10800000">
            <a:off x="4324368" y="700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4324368" y="1081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4324368" y="1462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4324368" y="1843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4324368" y="2224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4324368" y="2605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4324368" y="2986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4324368" y="3367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4324368" y="3748086"/>
            <a:ext cx="304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hape 50"/>
          <p:cNvCxnSpPr>
            <a:stCxn id="13" idx="1"/>
          </p:cNvCxnSpPr>
          <p:nvPr/>
        </p:nvCxnSpPr>
        <p:spPr>
          <a:xfrm rot="10800000" flipV="1">
            <a:off x="4324368" y="319086"/>
            <a:ext cx="304800" cy="3429000"/>
          </a:xfrm>
          <a:prstGeom prst="bentConnector2">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7143768" y="2452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نمازخانه</a:t>
            </a:r>
          </a:p>
        </p:txBody>
      </p:sp>
      <p:sp>
        <p:nvSpPr>
          <p:cNvPr id="53" name="Rounded Rectangle 52"/>
          <p:cNvSpPr/>
          <p:nvPr/>
        </p:nvSpPr>
        <p:spPr>
          <a:xfrm>
            <a:off x="7143768" y="3595686"/>
            <a:ext cx="1524000" cy="41434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سرویس های بهداشتی ورختکن</a:t>
            </a:r>
          </a:p>
        </p:txBody>
      </p:sp>
      <p:sp>
        <p:nvSpPr>
          <p:cNvPr id="54" name="Rounded Rectangle 53"/>
          <p:cNvSpPr/>
          <p:nvPr/>
        </p:nvSpPr>
        <p:spPr>
          <a:xfrm>
            <a:off x="7143768" y="3214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اعلانات</a:t>
            </a:r>
          </a:p>
        </p:txBody>
      </p:sp>
      <p:sp>
        <p:nvSpPr>
          <p:cNvPr id="55" name="Rounded Rectangle 54"/>
          <p:cNvSpPr/>
          <p:nvPr/>
        </p:nvSpPr>
        <p:spPr>
          <a:xfrm>
            <a:off x="7143768" y="2833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تلفن های عمومی</a:t>
            </a:r>
          </a:p>
        </p:txBody>
      </p:sp>
      <p:cxnSp>
        <p:nvCxnSpPr>
          <p:cNvPr id="59" name="Straight Connector 58"/>
          <p:cNvCxnSpPr/>
          <p:nvPr/>
        </p:nvCxnSpPr>
        <p:spPr>
          <a:xfrm rot="10800000">
            <a:off x="6991368" y="3748086"/>
            <a:ext cx="1524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Elbow Connector 76"/>
          <p:cNvCxnSpPr>
            <a:endCxn id="52" idx="1"/>
          </p:cNvCxnSpPr>
          <p:nvPr/>
        </p:nvCxnSpPr>
        <p:spPr>
          <a:xfrm rot="5400000" flipH="1" flipV="1">
            <a:off x="6495274" y="3100386"/>
            <a:ext cx="1143794" cy="153194"/>
          </a:xfrm>
          <a:prstGeom prst="bentConnector2">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6991368" y="3367086"/>
            <a:ext cx="1524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6991368" y="2986086"/>
            <a:ext cx="1524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4629168" y="45100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چایخانه</a:t>
            </a:r>
          </a:p>
        </p:txBody>
      </p:sp>
      <p:sp>
        <p:nvSpPr>
          <p:cNvPr id="85" name="Rounded Rectangle 84"/>
          <p:cNvSpPr/>
          <p:nvPr/>
        </p:nvSpPr>
        <p:spPr>
          <a:xfrm>
            <a:off x="4629168" y="41290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رستوران ها</a:t>
            </a:r>
          </a:p>
        </p:txBody>
      </p:sp>
      <p:cxnSp>
        <p:nvCxnSpPr>
          <p:cNvPr id="87" name="Elbow Connector 86"/>
          <p:cNvCxnSpPr>
            <a:stCxn id="7" idx="3"/>
          </p:cNvCxnSpPr>
          <p:nvPr/>
        </p:nvCxnSpPr>
        <p:spPr>
          <a:xfrm>
            <a:off x="3638568" y="4169571"/>
            <a:ext cx="685800" cy="340515"/>
          </a:xfrm>
          <a:prstGeom prst="bentConnector3">
            <a:avLst>
              <a:gd name="adj1" fmla="val 5000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hape 103"/>
          <p:cNvCxnSpPr>
            <a:stCxn id="85" idx="1"/>
            <a:endCxn id="84" idx="1"/>
          </p:cNvCxnSpPr>
          <p:nvPr/>
        </p:nvCxnSpPr>
        <p:spPr>
          <a:xfrm rot="10800000" flipV="1">
            <a:off x="4629168" y="4281486"/>
            <a:ext cx="1588" cy="381000"/>
          </a:xfrm>
          <a:prstGeom prst="bentConnector3">
            <a:avLst>
              <a:gd name="adj1" fmla="val 18714112"/>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Rounded Rectangle 109"/>
          <p:cNvSpPr/>
          <p:nvPr/>
        </p:nvSpPr>
        <p:spPr>
          <a:xfrm>
            <a:off x="4629168" y="51958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مراسم</a:t>
            </a:r>
          </a:p>
        </p:txBody>
      </p:sp>
      <p:sp>
        <p:nvSpPr>
          <p:cNvPr id="113" name="Rounded Rectangle 112"/>
          <p:cNvSpPr/>
          <p:nvPr/>
        </p:nvSpPr>
        <p:spPr>
          <a:xfrm>
            <a:off x="7143768" y="42052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سالن جشن و احتماعات</a:t>
            </a:r>
          </a:p>
        </p:txBody>
      </p:sp>
      <p:sp>
        <p:nvSpPr>
          <p:cNvPr id="114" name="Rounded Rectangle 113"/>
          <p:cNvSpPr/>
          <p:nvPr/>
        </p:nvSpPr>
        <p:spPr>
          <a:xfrm>
            <a:off x="7143768" y="4967286"/>
            <a:ext cx="1524000" cy="4000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سرویس های بهداشتی ورختکن</a:t>
            </a:r>
          </a:p>
        </p:txBody>
      </p:sp>
      <p:sp>
        <p:nvSpPr>
          <p:cNvPr id="116" name="Rounded Rectangle 115"/>
          <p:cNvSpPr/>
          <p:nvPr/>
        </p:nvSpPr>
        <p:spPr>
          <a:xfrm>
            <a:off x="7143768" y="45862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فضای سالن انتظار</a:t>
            </a:r>
          </a:p>
        </p:txBody>
      </p:sp>
      <p:sp>
        <p:nvSpPr>
          <p:cNvPr id="118" name="Rounded Rectangle 117"/>
          <p:cNvSpPr/>
          <p:nvPr/>
        </p:nvSpPr>
        <p:spPr>
          <a:xfrm>
            <a:off x="7143768" y="5881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کلوپ ورزشی،بدنسازی</a:t>
            </a:r>
          </a:p>
        </p:txBody>
      </p:sp>
      <p:sp>
        <p:nvSpPr>
          <p:cNvPr id="119" name="Rounded Rectangle 118"/>
          <p:cNvSpPr/>
          <p:nvPr/>
        </p:nvSpPr>
        <p:spPr>
          <a:xfrm>
            <a:off x="7143768" y="5500686"/>
            <a:ext cx="1524000" cy="304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استخر شنا</a:t>
            </a:r>
          </a:p>
        </p:txBody>
      </p:sp>
      <p:cxnSp>
        <p:nvCxnSpPr>
          <p:cNvPr id="126" name="Straight Connector 125"/>
          <p:cNvCxnSpPr>
            <a:stCxn id="5" idx="3"/>
          </p:cNvCxnSpPr>
          <p:nvPr/>
        </p:nvCxnSpPr>
        <p:spPr>
          <a:xfrm>
            <a:off x="3638568" y="2681286"/>
            <a:ext cx="6858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15" idx="3"/>
          </p:cNvCxnSpPr>
          <p:nvPr/>
        </p:nvCxnSpPr>
        <p:spPr>
          <a:xfrm flipV="1">
            <a:off x="6153168" y="3214686"/>
            <a:ext cx="838200" cy="533400"/>
          </a:xfrm>
          <a:prstGeom prst="bentConnector3">
            <a:avLst>
              <a:gd name="adj1" fmla="val 5000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Elbow Connector 140"/>
          <p:cNvCxnSpPr>
            <a:stCxn id="113" idx="1"/>
            <a:endCxn id="114" idx="1"/>
          </p:cNvCxnSpPr>
          <p:nvPr/>
        </p:nvCxnSpPr>
        <p:spPr>
          <a:xfrm rot="10800000" flipV="1">
            <a:off x="7143768" y="4357686"/>
            <a:ext cx="1588" cy="809632"/>
          </a:xfrm>
          <a:prstGeom prst="bentConnector3">
            <a:avLst>
              <a:gd name="adj1" fmla="val 14395466"/>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endCxn id="110" idx="3"/>
          </p:cNvCxnSpPr>
          <p:nvPr/>
        </p:nvCxnSpPr>
        <p:spPr>
          <a:xfrm rot="10800000" flipV="1">
            <a:off x="6153168" y="4867284"/>
            <a:ext cx="795342" cy="481002"/>
          </a:xfrm>
          <a:prstGeom prst="bentConnector3">
            <a:avLst>
              <a:gd name="adj1" fmla="val 50000"/>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51" name="Rounded Rectangle 150"/>
          <p:cNvSpPr/>
          <p:nvPr/>
        </p:nvSpPr>
        <p:spPr>
          <a:xfrm>
            <a:off x="7143768" y="6262686"/>
            <a:ext cx="1524000" cy="39054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سرویس های بهداشتی ورختکن</a:t>
            </a:r>
          </a:p>
        </p:txBody>
      </p:sp>
      <p:cxnSp>
        <p:nvCxnSpPr>
          <p:cNvPr id="156" name="Elbow Connector 155"/>
          <p:cNvCxnSpPr/>
          <p:nvPr/>
        </p:nvCxnSpPr>
        <p:spPr>
          <a:xfrm rot="10800000" flipV="1">
            <a:off x="7143768" y="5653086"/>
            <a:ext cx="1588" cy="762000"/>
          </a:xfrm>
          <a:prstGeom prst="bentConnector3">
            <a:avLst>
              <a:gd name="adj1" fmla="val 10076829"/>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a:off x="6991368" y="6034086"/>
            <a:ext cx="1524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a:stCxn id="4" idx="2"/>
            <a:endCxn id="5" idx="0"/>
          </p:cNvCxnSpPr>
          <p:nvPr/>
        </p:nvCxnSpPr>
        <p:spPr>
          <a:xfrm rot="5400000">
            <a:off x="2533668" y="1957386"/>
            <a:ext cx="990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2"/>
            <a:endCxn id="7" idx="0"/>
          </p:cNvCxnSpPr>
          <p:nvPr/>
        </p:nvCxnSpPr>
        <p:spPr>
          <a:xfrm rot="5400000">
            <a:off x="2533668" y="3405186"/>
            <a:ext cx="990600"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2"/>
            <a:endCxn id="8" idx="0"/>
          </p:cNvCxnSpPr>
          <p:nvPr/>
        </p:nvCxnSpPr>
        <p:spPr>
          <a:xfrm rot="5400000">
            <a:off x="2688453" y="4779171"/>
            <a:ext cx="681030"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0" idx="1"/>
          </p:cNvCxnSpPr>
          <p:nvPr/>
        </p:nvCxnSpPr>
        <p:spPr>
          <a:xfrm>
            <a:off x="3638568" y="5348286"/>
            <a:ext cx="9906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2419368" y="5795978"/>
            <a:ext cx="1219200" cy="57150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a:solidFill>
                  <a:schemeClr val="tx1">
                    <a:lumMod val="95000"/>
                    <a:lumOff val="5000"/>
                  </a:schemeClr>
                </a:solidFill>
                <a:latin typeface="Tahoma" pitchFamily="34" charset="0"/>
                <a:ea typeface="Tahoma" pitchFamily="34" charset="0"/>
                <a:cs typeface="Tahoma" pitchFamily="34" charset="0"/>
              </a:rPr>
              <a:t>تسهیلات تفریحی-ورزشی</a:t>
            </a:r>
          </a:p>
        </p:txBody>
      </p:sp>
      <p:cxnSp>
        <p:nvCxnSpPr>
          <p:cNvPr id="23" name="Straight Connector 22"/>
          <p:cNvCxnSpPr>
            <a:stCxn id="63" idx="3"/>
          </p:cNvCxnSpPr>
          <p:nvPr/>
        </p:nvCxnSpPr>
        <p:spPr>
          <a:xfrm>
            <a:off x="3638568" y="6081730"/>
            <a:ext cx="3381380"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116" idx="1"/>
          </p:cNvCxnSpPr>
          <p:nvPr/>
        </p:nvCxnSpPr>
        <p:spPr>
          <a:xfrm rot="10800000">
            <a:off x="6877072" y="4724408"/>
            <a:ext cx="266696" cy="1427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142844" y="3357562"/>
            <a:ext cx="1219200" cy="457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solidFill>
                  <a:schemeClr val="tx1">
                    <a:lumMod val="95000"/>
                    <a:lumOff val="5000"/>
                  </a:schemeClr>
                </a:solidFill>
                <a:latin typeface="Tahoma" pitchFamily="34" charset="0"/>
                <a:ea typeface="Tahoma" pitchFamily="34" charset="0"/>
                <a:cs typeface="Tahoma" pitchFamily="34" charset="0"/>
              </a:rPr>
              <a:t>فضاهای عمومی</a:t>
            </a:r>
          </a:p>
        </p:txBody>
      </p:sp>
      <p:cxnSp>
        <p:nvCxnSpPr>
          <p:cNvPr id="96" name="Shape 95"/>
          <p:cNvCxnSpPr>
            <a:stCxn id="4" idx="1"/>
            <a:endCxn id="63" idx="1"/>
          </p:cNvCxnSpPr>
          <p:nvPr/>
        </p:nvCxnSpPr>
        <p:spPr>
          <a:xfrm rot="10800000" flipV="1">
            <a:off x="2419368" y="1233486"/>
            <a:ext cx="1588" cy="4848244"/>
          </a:xfrm>
          <a:prstGeom prst="bentConnector3">
            <a:avLst>
              <a:gd name="adj1" fmla="val 34357190"/>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1857356" y="2643182"/>
            <a:ext cx="590552"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a:off x="1857356" y="4214818"/>
            <a:ext cx="590552"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a:off x="1857356" y="5357826"/>
            <a:ext cx="590552"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a:off x="1357290" y="3571876"/>
            <a:ext cx="500066" cy="158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llah\Desktop\HOTEL\Seeko’o Hotel\1576134683_04.jpg"/>
          <p:cNvPicPr>
            <a:picLocks noChangeAspect="1" noChangeArrowheads="1"/>
          </p:cNvPicPr>
          <p:nvPr/>
        </p:nvPicPr>
        <p:blipFill>
          <a:blip r:embed="rId2" cstate="print"/>
          <a:srcRect/>
          <a:stretch>
            <a:fillRect/>
          </a:stretch>
        </p:blipFill>
        <p:spPr bwMode="auto">
          <a:xfrm>
            <a:off x="500034" y="428604"/>
            <a:ext cx="4475580" cy="3214710"/>
          </a:xfrm>
          <a:prstGeom prst="rect">
            <a:avLst/>
          </a:prstGeom>
          <a:noFill/>
        </p:spPr>
      </p:pic>
      <p:pic>
        <p:nvPicPr>
          <p:cNvPr id="30727" name="Picture 7" descr="C:\Users\Allah\Desktop\HOTEL\Seeko’o Hotel\678445828_10.jpg"/>
          <p:cNvPicPr>
            <a:picLocks noChangeAspect="1" noChangeArrowheads="1"/>
          </p:cNvPicPr>
          <p:nvPr/>
        </p:nvPicPr>
        <p:blipFill>
          <a:blip r:embed="rId3" cstate="print"/>
          <a:srcRect/>
          <a:stretch>
            <a:fillRect/>
          </a:stretch>
        </p:blipFill>
        <p:spPr bwMode="auto">
          <a:xfrm>
            <a:off x="500034" y="4143380"/>
            <a:ext cx="4357718" cy="2166584"/>
          </a:xfrm>
          <a:prstGeom prst="rect">
            <a:avLst/>
          </a:prstGeom>
          <a:noFill/>
        </p:spPr>
      </p:pic>
      <p:sp>
        <p:nvSpPr>
          <p:cNvPr id="9" name="TextBox 8"/>
          <p:cNvSpPr txBox="1"/>
          <p:nvPr/>
        </p:nvSpPr>
        <p:spPr>
          <a:xfrm>
            <a:off x="6858016" y="285728"/>
            <a:ext cx="3643338" cy="369332"/>
          </a:xfrm>
          <a:prstGeom prst="rect">
            <a:avLst/>
          </a:prstGeom>
          <a:noFill/>
        </p:spPr>
        <p:txBody>
          <a:bodyPr wrap="square" rtlCol="1">
            <a:spAutoFit/>
          </a:bodyPr>
          <a:lstStyle/>
          <a:p>
            <a:r>
              <a:rPr lang="en-US" dirty="0" smtClean="0"/>
              <a:t>Hotel </a:t>
            </a:r>
            <a:r>
              <a:rPr lang="en-US" dirty="0" err="1" smtClean="0"/>
              <a:t>seeko</a:t>
            </a:r>
            <a:endParaRPr lang="fa-IR" dirty="0"/>
          </a:p>
        </p:txBody>
      </p:sp>
      <p:pic>
        <p:nvPicPr>
          <p:cNvPr id="7170" name="Picture 2" descr="C:\Users\Allah\Desktop\HOTEL\Seeko’o Hotel\355563782_14.jpg"/>
          <p:cNvPicPr>
            <a:picLocks noChangeAspect="1" noChangeArrowheads="1"/>
          </p:cNvPicPr>
          <p:nvPr/>
        </p:nvPicPr>
        <p:blipFill>
          <a:blip r:embed="rId4" cstate="print"/>
          <a:srcRect/>
          <a:stretch>
            <a:fillRect/>
          </a:stretch>
        </p:blipFill>
        <p:spPr bwMode="auto">
          <a:xfrm>
            <a:off x="5857884" y="2000240"/>
            <a:ext cx="3000396" cy="4371438"/>
          </a:xfrm>
          <a:prstGeom prst="rect">
            <a:avLst/>
          </a:prstGeom>
          <a:noFill/>
        </p:spPr>
      </p:pic>
      <p:sp>
        <p:nvSpPr>
          <p:cNvPr id="7" name="TextBox 6"/>
          <p:cNvSpPr txBox="1"/>
          <p:nvPr/>
        </p:nvSpPr>
        <p:spPr>
          <a:xfrm>
            <a:off x="6572264" y="1357298"/>
            <a:ext cx="2286016" cy="369332"/>
          </a:xfrm>
          <a:prstGeom prst="rect">
            <a:avLst/>
          </a:prstGeom>
          <a:noFill/>
        </p:spPr>
        <p:txBody>
          <a:bodyPr wrap="square" rtlCol="1">
            <a:spAutoFit/>
          </a:bodyPr>
          <a:lstStyle/>
          <a:p>
            <a:r>
              <a:rPr lang="fa-IR" dirty="0" smtClean="0"/>
              <a:t>راهروی ارتباطی</a:t>
            </a:r>
            <a:endParaRPr lang="fa-IR" dirty="0"/>
          </a:p>
        </p:txBody>
      </p:sp>
      <p:sp>
        <p:nvSpPr>
          <p:cNvPr id="8" name="TextBox 7"/>
          <p:cNvSpPr txBox="1"/>
          <p:nvPr/>
        </p:nvSpPr>
        <p:spPr>
          <a:xfrm>
            <a:off x="1571604" y="6286520"/>
            <a:ext cx="2857520" cy="369332"/>
          </a:xfrm>
          <a:prstGeom prst="rect">
            <a:avLst/>
          </a:prstGeom>
          <a:noFill/>
        </p:spPr>
        <p:txBody>
          <a:bodyPr wrap="square" rtlCol="1">
            <a:spAutoFit/>
          </a:bodyPr>
          <a:lstStyle/>
          <a:p>
            <a:r>
              <a:rPr lang="fa-IR" dirty="0" smtClean="0"/>
              <a:t>خواب</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llah\Desktop\HOTEL\Seeko’o Hotel\325025379_level-2-3-plan.jpg"/>
          <p:cNvPicPr>
            <a:picLocks noChangeAspect="1" noChangeArrowheads="1"/>
          </p:cNvPicPr>
          <p:nvPr/>
        </p:nvPicPr>
        <p:blipFill>
          <a:blip r:embed="rId2" cstate="print"/>
          <a:srcRect/>
          <a:stretch>
            <a:fillRect/>
          </a:stretch>
        </p:blipFill>
        <p:spPr bwMode="auto">
          <a:xfrm>
            <a:off x="0" y="1785926"/>
            <a:ext cx="6429420" cy="2665287"/>
          </a:xfrm>
          <a:prstGeom prst="rect">
            <a:avLst/>
          </a:prstGeom>
          <a:noFill/>
        </p:spPr>
      </p:pic>
      <p:pic>
        <p:nvPicPr>
          <p:cNvPr id="4" name="Picture 4" descr="C:\Users\Allah\Desktop\HOTEL\Seeko’o Hotel\1368583825_level-1-plan.jpg"/>
          <p:cNvPicPr>
            <a:picLocks noChangeAspect="1" noChangeArrowheads="1"/>
          </p:cNvPicPr>
          <p:nvPr/>
        </p:nvPicPr>
        <p:blipFill>
          <a:blip r:embed="rId3" cstate="print"/>
          <a:srcRect/>
          <a:stretch>
            <a:fillRect/>
          </a:stretch>
        </p:blipFill>
        <p:spPr bwMode="auto">
          <a:xfrm>
            <a:off x="0" y="0"/>
            <a:ext cx="6072230" cy="2517215"/>
          </a:xfrm>
          <a:prstGeom prst="rect">
            <a:avLst/>
          </a:prstGeom>
          <a:noFill/>
        </p:spPr>
      </p:pic>
      <p:pic>
        <p:nvPicPr>
          <p:cNvPr id="6148" name="Picture 4" descr="C:\Users\Allah\Desktop\HOTEL\Seeko’o Hotel\196874473_level-4-plan.jpg"/>
          <p:cNvPicPr>
            <a:picLocks noChangeAspect="1" noChangeArrowheads="1"/>
          </p:cNvPicPr>
          <p:nvPr/>
        </p:nvPicPr>
        <p:blipFill>
          <a:blip r:embed="rId4" cstate="print"/>
          <a:srcRect/>
          <a:stretch>
            <a:fillRect/>
          </a:stretch>
        </p:blipFill>
        <p:spPr bwMode="auto">
          <a:xfrm>
            <a:off x="0" y="4162792"/>
            <a:ext cx="6501598" cy="2695208"/>
          </a:xfrm>
          <a:prstGeom prst="rect">
            <a:avLst/>
          </a:prstGeom>
          <a:noFill/>
        </p:spPr>
      </p:pic>
      <p:cxnSp>
        <p:nvCxnSpPr>
          <p:cNvPr id="6" name="Straight Arrow Connector 5"/>
          <p:cNvCxnSpPr/>
          <p:nvPr/>
        </p:nvCxnSpPr>
        <p:spPr>
          <a:xfrm>
            <a:off x="1214414" y="3429000"/>
            <a:ext cx="3357586"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8" name="Straight Arrow Connector 7"/>
          <p:cNvCxnSpPr/>
          <p:nvPr/>
        </p:nvCxnSpPr>
        <p:spPr>
          <a:xfrm>
            <a:off x="1214414" y="1643050"/>
            <a:ext cx="3143272"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a:off x="1214414" y="5929330"/>
            <a:ext cx="3500462"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2" name="Rectangle 11"/>
          <p:cNvSpPr/>
          <p:nvPr/>
        </p:nvSpPr>
        <p:spPr>
          <a:xfrm>
            <a:off x="3000364" y="642918"/>
            <a:ext cx="1643074" cy="928694"/>
          </a:xfrm>
          <a:prstGeom prst="rect">
            <a:avLst/>
          </a:prstGeom>
          <a:noFill/>
          <a:ln w="38100">
            <a:solidFill>
              <a:srgbClr xmlns:mc="http://schemas.openxmlformats.org/markup-compatibility/2006" xmlns:a14="http://schemas.microsoft.com/office/drawing/2007/7/7/main" val="C00000" mc:Ignorable=""/>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fa-IR"/>
          </a:p>
        </p:txBody>
      </p:sp>
      <p:cxnSp>
        <p:nvCxnSpPr>
          <p:cNvPr id="14" name="Straight Arrow Connector 13"/>
          <p:cNvCxnSpPr/>
          <p:nvPr/>
        </p:nvCxnSpPr>
        <p:spPr>
          <a:xfrm>
            <a:off x="4500562" y="928670"/>
            <a:ext cx="2000264" cy="158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43702" y="714356"/>
            <a:ext cx="1857388" cy="369332"/>
          </a:xfrm>
          <a:prstGeom prst="rect">
            <a:avLst/>
          </a:prstGeom>
          <a:noFill/>
        </p:spPr>
        <p:txBody>
          <a:bodyPr wrap="square" rtlCol="1">
            <a:spAutoFit/>
          </a:bodyPr>
          <a:lstStyle/>
          <a:p>
            <a:r>
              <a:rPr lang="fa-IR" dirty="0" smtClean="0"/>
              <a:t>لابی</a:t>
            </a:r>
            <a:endParaRPr lang="fa-IR" dirty="0"/>
          </a:p>
        </p:txBody>
      </p:sp>
      <p:cxnSp>
        <p:nvCxnSpPr>
          <p:cNvPr id="17" name="Straight Arrow Connector 16"/>
          <p:cNvCxnSpPr/>
          <p:nvPr/>
        </p:nvCxnSpPr>
        <p:spPr>
          <a:xfrm rot="5400000" flipH="1" flipV="1">
            <a:off x="1321571" y="607199"/>
            <a:ext cx="642942" cy="158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1538" y="0"/>
            <a:ext cx="1000132" cy="369332"/>
          </a:xfrm>
          <a:prstGeom prst="rect">
            <a:avLst/>
          </a:prstGeom>
          <a:noFill/>
        </p:spPr>
        <p:txBody>
          <a:bodyPr wrap="square" rtlCol="1">
            <a:spAutoFit/>
          </a:bodyPr>
          <a:lstStyle/>
          <a:p>
            <a:r>
              <a:rPr lang="fa-IR" dirty="0" smtClean="0"/>
              <a:t>خواب</a:t>
            </a:r>
            <a:endParaRPr lang="fa-IR" dirty="0"/>
          </a:p>
        </p:txBody>
      </p:sp>
      <p:cxnSp>
        <p:nvCxnSpPr>
          <p:cNvPr id="20" name="Straight Arrow Connector 19"/>
          <p:cNvCxnSpPr/>
          <p:nvPr/>
        </p:nvCxnSpPr>
        <p:spPr>
          <a:xfrm>
            <a:off x="4929190" y="2714620"/>
            <a:ext cx="2071702" cy="158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72330" y="2500306"/>
            <a:ext cx="1071570" cy="369332"/>
          </a:xfrm>
          <a:prstGeom prst="rect">
            <a:avLst/>
          </a:prstGeom>
          <a:noFill/>
        </p:spPr>
        <p:txBody>
          <a:bodyPr wrap="square" rtlCol="1">
            <a:spAutoFit/>
          </a:bodyPr>
          <a:lstStyle/>
          <a:p>
            <a:r>
              <a:rPr lang="fa-IR" dirty="0" smtClean="0"/>
              <a:t>اتاق خواب</a:t>
            </a:r>
            <a:endParaRPr lang="fa-IR" dirty="0"/>
          </a:p>
        </p:txBody>
      </p:sp>
      <p:cxnSp>
        <p:nvCxnSpPr>
          <p:cNvPr id="23" name="Straight Arrow Connector 22"/>
          <p:cNvCxnSpPr/>
          <p:nvPr/>
        </p:nvCxnSpPr>
        <p:spPr>
          <a:xfrm>
            <a:off x="4929190" y="5143512"/>
            <a:ext cx="2143140" cy="1588"/>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072330" y="4929198"/>
            <a:ext cx="974947" cy="369332"/>
          </a:xfrm>
          <a:prstGeom prst="rect">
            <a:avLst/>
          </a:prstGeom>
        </p:spPr>
        <p:txBody>
          <a:bodyPr wrap="none">
            <a:spAutoFit/>
          </a:bodyPr>
          <a:lstStyle/>
          <a:p>
            <a:r>
              <a:rPr lang="fa-IR" dirty="0" smtClean="0"/>
              <a:t>اتاق خواب</a:t>
            </a:r>
            <a:endParaRPr lang="fa-IR" dirty="0"/>
          </a:p>
        </p:txBody>
      </p:sp>
      <p:sp>
        <p:nvSpPr>
          <p:cNvPr id="26" name="Rectangle 25"/>
          <p:cNvSpPr/>
          <p:nvPr/>
        </p:nvSpPr>
        <p:spPr>
          <a:xfrm>
            <a:off x="1500166" y="714356"/>
            <a:ext cx="357190" cy="785818"/>
          </a:xfrm>
          <a:prstGeom prst="rect">
            <a:avLst/>
          </a:prstGeom>
          <a:noFill/>
          <a:ln w="38100">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Rectangle 26"/>
          <p:cNvSpPr/>
          <p:nvPr/>
        </p:nvSpPr>
        <p:spPr>
          <a:xfrm>
            <a:off x="4572000" y="2500306"/>
            <a:ext cx="500066" cy="642942"/>
          </a:xfrm>
          <a:prstGeom prst="rect">
            <a:avLst/>
          </a:prstGeom>
          <a:noFill/>
          <a:ln w="38100">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9" name="Rectangle 28"/>
          <p:cNvSpPr/>
          <p:nvPr/>
        </p:nvSpPr>
        <p:spPr>
          <a:xfrm>
            <a:off x="4643438" y="4857760"/>
            <a:ext cx="500066" cy="785818"/>
          </a:xfrm>
          <a:prstGeom prst="rect">
            <a:avLst/>
          </a:prstGeom>
          <a:noFill/>
          <a:ln w="38100">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iming>
    <p:tnLst>
      <p:par>
        <p:cTn xmlns:p14="http://schemas.microsoft.com/office/powerpoint/2007/7/12/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llah\Desktop\HOTEL\Talca Hotel &amp; Casino - Rodrigo Duque Motta + Rafael Hevia García-Huidobro\2121923025_5c2ba-piso.jpg"/>
          <p:cNvPicPr>
            <a:picLocks noChangeAspect="1" noChangeArrowheads="1"/>
          </p:cNvPicPr>
          <p:nvPr/>
        </p:nvPicPr>
        <p:blipFill>
          <a:blip r:embed="rId2" cstate="print"/>
          <a:srcRect/>
          <a:stretch>
            <a:fillRect/>
          </a:stretch>
        </p:blipFill>
        <p:spPr bwMode="auto">
          <a:xfrm>
            <a:off x="4143372" y="214290"/>
            <a:ext cx="4500594" cy="3149806"/>
          </a:xfrm>
          <a:prstGeom prst="rect">
            <a:avLst/>
          </a:prstGeom>
          <a:noFill/>
        </p:spPr>
      </p:pic>
      <p:pic>
        <p:nvPicPr>
          <p:cNvPr id="31747" name="Picture 3" descr="C:\Users\Allah\Desktop\HOTEL\Talca Hotel &amp; Casino - Rodrigo Duque Motta + Rafael Hevia García-Huidobro\75683186_19-fotos-rodrigo-duque-03r.jpg"/>
          <p:cNvPicPr>
            <a:picLocks noChangeAspect="1" noChangeArrowheads="1"/>
          </p:cNvPicPr>
          <p:nvPr/>
        </p:nvPicPr>
        <p:blipFill>
          <a:blip r:embed="rId3" cstate="print"/>
          <a:srcRect/>
          <a:stretch>
            <a:fillRect/>
          </a:stretch>
        </p:blipFill>
        <p:spPr bwMode="auto">
          <a:xfrm>
            <a:off x="4429124" y="3500438"/>
            <a:ext cx="3929090" cy="2997895"/>
          </a:xfrm>
          <a:prstGeom prst="rect">
            <a:avLst/>
          </a:prstGeom>
          <a:noFill/>
        </p:spPr>
      </p:pic>
      <p:pic>
        <p:nvPicPr>
          <p:cNvPr id="31748" name="Picture 4" descr="C:\Users\Allah\Desktop\HOTEL\Talca Hotel &amp; Casino - Rodrigo Duque Motta + Rafael Hevia García-Huidobro\1443914324_20-casino-talca-guy-wenborn-26r.jpg"/>
          <p:cNvPicPr>
            <a:picLocks noChangeAspect="1" noChangeArrowheads="1"/>
          </p:cNvPicPr>
          <p:nvPr/>
        </p:nvPicPr>
        <p:blipFill>
          <a:blip r:embed="rId4" cstate="print"/>
          <a:srcRect/>
          <a:stretch>
            <a:fillRect/>
          </a:stretch>
        </p:blipFill>
        <p:spPr bwMode="auto">
          <a:xfrm>
            <a:off x="642910" y="4500570"/>
            <a:ext cx="3048000" cy="2026920"/>
          </a:xfrm>
          <a:prstGeom prst="rect">
            <a:avLst/>
          </a:prstGeom>
          <a:noFill/>
        </p:spPr>
      </p:pic>
      <p:pic>
        <p:nvPicPr>
          <p:cNvPr id="31749" name="Picture 5" descr="C:\Users\Allah\Desktop\HOTEL\Talca Hotel &amp; Casino - Rodrigo Duque Motta + Rafael Hevia García-Huidobro\1561340203_16-casino-talca-guy-wenborn-52r.jpg"/>
          <p:cNvPicPr>
            <a:picLocks noChangeAspect="1" noChangeArrowheads="1"/>
          </p:cNvPicPr>
          <p:nvPr/>
        </p:nvPicPr>
        <p:blipFill>
          <a:blip r:embed="rId5" cstate="print"/>
          <a:srcRect/>
          <a:stretch>
            <a:fillRect/>
          </a:stretch>
        </p:blipFill>
        <p:spPr bwMode="auto">
          <a:xfrm>
            <a:off x="500034" y="285728"/>
            <a:ext cx="3048000" cy="2026920"/>
          </a:xfrm>
          <a:prstGeom prst="rect">
            <a:avLst/>
          </a:prstGeom>
          <a:noFill/>
        </p:spPr>
      </p:pic>
      <p:pic>
        <p:nvPicPr>
          <p:cNvPr id="31750" name="Picture 6" descr="C:\Users\Allah\Desktop\HOTEL\Talca Hotel &amp; Casino - Rodrigo Duque Motta + Rafael Hevia García-Huidobro\910342474_corte-55--transversal-por-escalera-colgante.jpg"/>
          <p:cNvPicPr>
            <a:picLocks noChangeAspect="1" noChangeArrowheads="1"/>
          </p:cNvPicPr>
          <p:nvPr/>
        </p:nvPicPr>
        <p:blipFill>
          <a:blip r:embed="rId6" cstate="print"/>
          <a:srcRect/>
          <a:stretch>
            <a:fillRect/>
          </a:stretch>
        </p:blipFill>
        <p:spPr bwMode="auto">
          <a:xfrm>
            <a:off x="642910" y="2714620"/>
            <a:ext cx="3048000" cy="1524000"/>
          </a:xfrm>
          <a:prstGeom prst="rect">
            <a:avLst/>
          </a:prstGeom>
          <a:noFill/>
        </p:spPr>
      </p:pic>
      <p:sp>
        <p:nvSpPr>
          <p:cNvPr id="7" name="TextBox 6"/>
          <p:cNvSpPr txBox="1"/>
          <p:nvPr/>
        </p:nvSpPr>
        <p:spPr>
          <a:xfrm>
            <a:off x="5786446" y="500042"/>
            <a:ext cx="2643206" cy="369332"/>
          </a:xfrm>
          <a:prstGeom prst="rect">
            <a:avLst/>
          </a:prstGeom>
          <a:noFill/>
        </p:spPr>
        <p:txBody>
          <a:bodyPr wrap="square" rtlCol="1">
            <a:spAutoFit/>
          </a:bodyPr>
          <a:lstStyle/>
          <a:p>
            <a:r>
              <a:rPr lang="en-US" dirty="0" smtClean="0"/>
              <a:t>Hotel Talca</a:t>
            </a:r>
            <a:endParaRPr lang="fa-IR" dirty="0"/>
          </a:p>
        </p:txBody>
      </p:sp>
      <p:sp>
        <p:nvSpPr>
          <p:cNvPr id="8" name="TextBox 7"/>
          <p:cNvSpPr txBox="1"/>
          <p:nvPr/>
        </p:nvSpPr>
        <p:spPr>
          <a:xfrm>
            <a:off x="4857752" y="6488668"/>
            <a:ext cx="3429024" cy="369332"/>
          </a:xfrm>
          <a:prstGeom prst="rect">
            <a:avLst/>
          </a:prstGeom>
          <a:noFill/>
        </p:spPr>
        <p:txBody>
          <a:bodyPr wrap="square" rtlCol="1">
            <a:spAutoFit/>
          </a:bodyPr>
          <a:lstStyle/>
          <a:p>
            <a:r>
              <a:rPr lang="fa-IR" dirty="0" smtClean="0"/>
              <a:t>لابی به همراه فضای آتریومی </a:t>
            </a:r>
            <a:endParaRPr lang="fa-IR" dirty="0"/>
          </a:p>
        </p:txBody>
      </p:sp>
      <p:sp>
        <p:nvSpPr>
          <p:cNvPr id="9" name="TextBox 8"/>
          <p:cNvSpPr txBox="1"/>
          <p:nvPr/>
        </p:nvSpPr>
        <p:spPr>
          <a:xfrm>
            <a:off x="857224" y="2357430"/>
            <a:ext cx="2286016" cy="369332"/>
          </a:xfrm>
          <a:prstGeom prst="rect">
            <a:avLst/>
          </a:prstGeom>
          <a:noFill/>
        </p:spPr>
        <p:txBody>
          <a:bodyPr wrap="square" rtlCol="1">
            <a:spAutoFit/>
          </a:bodyPr>
          <a:lstStyle/>
          <a:p>
            <a:r>
              <a:rPr lang="fa-IR" dirty="0" smtClean="0"/>
              <a:t>رستوران</a:t>
            </a:r>
            <a:endParaRPr lang="fa-IR" dirty="0"/>
          </a:p>
        </p:txBody>
      </p:sp>
      <p:cxnSp>
        <p:nvCxnSpPr>
          <p:cNvPr id="11" name="Straight Arrow Connector 10"/>
          <p:cNvCxnSpPr/>
          <p:nvPr/>
        </p:nvCxnSpPr>
        <p:spPr>
          <a:xfrm rot="10800000">
            <a:off x="5000628" y="2357430"/>
            <a:ext cx="2428892"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llah\Desktop\dg.jpg"/>
          <p:cNvPicPr>
            <a:picLocks noChangeAspect="1" noChangeArrowheads="1"/>
          </p:cNvPicPr>
          <p:nvPr/>
        </p:nvPicPr>
        <p:blipFill>
          <a:blip r:embed="rId2" cstate="print"/>
          <a:srcRect/>
          <a:stretch>
            <a:fillRect/>
          </a:stretch>
        </p:blipFill>
        <p:spPr bwMode="auto">
          <a:xfrm>
            <a:off x="571472" y="3571876"/>
            <a:ext cx="3063875" cy="2882900"/>
          </a:xfrm>
          <a:prstGeom prst="rect">
            <a:avLst/>
          </a:prstGeom>
          <a:noFill/>
        </p:spPr>
      </p:pic>
      <p:pic>
        <p:nvPicPr>
          <p:cNvPr id="32772" name="Picture 4" descr="C:\Users\Allah\Desktop\xcv.jpg"/>
          <p:cNvPicPr>
            <a:picLocks noChangeAspect="1" noChangeArrowheads="1"/>
          </p:cNvPicPr>
          <p:nvPr/>
        </p:nvPicPr>
        <p:blipFill>
          <a:blip r:embed="rId3" cstate="print"/>
          <a:srcRect/>
          <a:stretch>
            <a:fillRect/>
          </a:stretch>
        </p:blipFill>
        <p:spPr bwMode="auto">
          <a:xfrm>
            <a:off x="3929058" y="4071942"/>
            <a:ext cx="3571900" cy="2305050"/>
          </a:xfrm>
          <a:prstGeom prst="rect">
            <a:avLst/>
          </a:prstGeom>
          <a:noFill/>
        </p:spPr>
      </p:pic>
      <p:pic>
        <p:nvPicPr>
          <p:cNvPr id="32773" name="Picture 5" descr="C:\Users\Allah\Desktop\f.jpg"/>
          <p:cNvPicPr>
            <a:picLocks noChangeAspect="1" noChangeArrowheads="1"/>
          </p:cNvPicPr>
          <p:nvPr/>
        </p:nvPicPr>
        <p:blipFill>
          <a:blip r:embed="rId4" cstate="print"/>
          <a:srcRect/>
          <a:stretch>
            <a:fillRect/>
          </a:stretch>
        </p:blipFill>
        <p:spPr bwMode="auto">
          <a:xfrm>
            <a:off x="0" y="428604"/>
            <a:ext cx="6857984" cy="2381269"/>
          </a:xfrm>
          <a:prstGeom prst="rect">
            <a:avLst/>
          </a:prstGeom>
          <a:noFill/>
        </p:spPr>
      </p:pic>
      <p:sp>
        <p:nvSpPr>
          <p:cNvPr id="6" name="TextBox 5"/>
          <p:cNvSpPr txBox="1"/>
          <p:nvPr/>
        </p:nvSpPr>
        <p:spPr>
          <a:xfrm>
            <a:off x="7072330" y="428604"/>
            <a:ext cx="3214710" cy="646331"/>
          </a:xfrm>
          <a:prstGeom prst="rect">
            <a:avLst/>
          </a:prstGeom>
          <a:noFill/>
        </p:spPr>
        <p:txBody>
          <a:bodyPr wrap="square" rtlCol="1">
            <a:spAutoFit/>
          </a:bodyPr>
          <a:lstStyle/>
          <a:p>
            <a:r>
              <a:rPr lang="en-US" dirty="0" smtClean="0"/>
              <a:t>Marina Hotel</a:t>
            </a:r>
          </a:p>
          <a:p>
            <a:endParaRPr lang="fa-IR" dirty="0"/>
          </a:p>
        </p:txBody>
      </p:sp>
      <p:sp>
        <p:nvSpPr>
          <p:cNvPr id="7" name="TextBox 6"/>
          <p:cNvSpPr txBox="1"/>
          <p:nvPr/>
        </p:nvSpPr>
        <p:spPr>
          <a:xfrm>
            <a:off x="5214942" y="6488668"/>
            <a:ext cx="2928958" cy="369332"/>
          </a:xfrm>
          <a:prstGeom prst="rect">
            <a:avLst/>
          </a:prstGeom>
          <a:noFill/>
        </p:spPr>
        <p:txBody>
          <a:bodyPr wrap="square" rtlCol="1">
            <a:spAutoFit/>
          </a:bodyPr>
          <a:lstStyle/>
          <a:p>
            <a:r>
              <a:rPr lang="fa-IR" dirty="0" smtClean="0"/>
              <a:t>ورودی</a:t>
            </a:r>
            <a:endParaRPr lang="fa-IR" dirty="0"/>
          </a:p>
        </p:txBody>
      </p:sp>
      <p:sp>
        <p:nvSpPr>
          <p:cNvPr id="8" name="TextBox 7"/>
          <p:cNvSpPr txBox="1"/>
          <p:nvPr/>
        </p:nvSpPr>
        <p:spPr>
          <a:xfrm>
            <a:off x="2786050" y="2928934"/>
            <a:ext cx="1857388" cy="369332"/>
          </a:xfrm>
          <a:prstGeom prst="rect">
            <a:avLst/>
          </a:prstGeom>
          <a:noFill/>
        </p:spPr>
        <p:txBody>
          <a:bodyPr wrap="square" rtlCol="1">
            <a:spAutoFit/>
          </a:bodyPr>
          <a:lstStyle/>
          <a:p>
            <a:r>
              <a:rPr lang="fa-IR" dirty="0" smtClean="0"/>
              <a:t>پلان قسمت اقامتی</a:t>
            </a:r>
            <a:endParaRPr lang="fa-IR" dirty="0"/>
          </a:p>
        </p:txBody>
      </p:sp>
      <p:pic>
        <p:nvPicPr>
          <p:cNvPr id="10242" name="Picture 2" descr="C:\Users\Allah\Desktop\jghj.jpg"/>
          <p:cNvPicPr>
            <a:picLocks noChangeAspect="1" noChangeArrowheads="1"/>
          </p:cNvPicPr>
          <p:nvPr/>
        </p:nvPicPr>
        <p:blipFill>
          <a:blip r:embed="rId5" cstate="print"/>
          <a:srcRect/>
          <a:stretch>
            <a:fillRect/>
          </a:stretch>
        </p:blipFill>
        <p:spPr bwMode="auto">
          <a:xfrm>
            <a:off x="6080125" y="1857364"/>
            <a:ext cx="3063875" cy="1909762"/>
          </a:xfrm>
          <a:prstGeom prst="rect">
            <a:avLst/>
          </a:prstGeom>
          <a:noFill/>
        </p:spPr>
      </p:pic>
      <p:sp>
        <p:nvSpPr>
          <p:cNvPr id="10" name="TextBox 9"/>
          <p:cNvSpPr txBox="1"/>
          <p:nvPr/>
        </p:nvSpPr>
        <p:spPr>
          <a:xfrm>
            <a:off x="6429388" y="3571877"/>
            <a:ext cx="2286016" cy="369332"/>
          </a:xfrm>
          <a:prstGeom prst="rect">
            <a:avLst/>
          </a:prstGeom>
          <a:noFill/>
        </p:spPr>
        <p:txBody>
          <a:bodyPr wrap="square" rtlCol="1">
            <a:spAutoFit/>
          </a:bodyPr>
          <a:lstStyle/>
          <a:p>
            <a:r>
              <a:rPr lang="fa-IR" dirty="0" smtClean="0"/>
              <a:t>پلان یکی از خواب ها</a:t>
            </a:r>
            <a:endParaRPr lang="fa-IR" dirty="0"/>
          </a:p>
        </p:txBody>
      </p:sp>
      <p:sp>
        <p:nvSpPr>
          <p:cNvPr id="11" name="Freeform 10"/>
          <p:cNvSpPr/>
          <p:nvPr/>
        </p:nvSpPr>
        <p:spPr>
          <a:xfrm>
            <a:off x="1816608" y="959104"/>
            <a:ext cx="2509520" cy="772160"/>
          </a:xfrm>
          <a:custGeom>
            <a:avLst/>
            <a:gdLst>
              <a:gd name="connsiteX0" fmla="*/ 0 w 2509520"/>
              <a:gd name="connsiteY0" fmla="*/ 772160 h 772160"/>
              <a:gd name="connsiteX1" fmla="*/ 999744 w 2509520"/>
              <a:gd name="connsiteY1" fmla="*/ 394208 h 772160"/>
              <a:gd name="connsiteX2" fmla="*/ 1121664 w 2509520"/>
              <a:gd name="connsiteY2" fmla="*/ 345440 h 772160"/>
              <a:gd name="connsiteX3" fmla="*/ 1121664 w 2509520"/>
              <a:gd name="connsiteY3" fmla="*/ 65024 h 772160"/>
              <a:gd name="connsiteX4" fmla="*/ 1658112 w 2509520"/>
              <a:gd name="connsiteY4" fmla="*/ 77216 h 772160"/>
              <a:gd name="connsiteX5" fmla="*/ 2389632 w 2509520"/>
              <a:gd name="connsiteY5" fmla="*/ 65024 h 772160"/>
              <a:gd name="connsiteX6" fmla="*/ 2377440 w 2509520"/>
              <a:gd name="connsiteY6" fmla="*/ 46736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520" h="772160">
                <a:moveTo>
                  <a:pt x="0" y="772160"/>
                </a:moveTo>
                <a:lnTo>
                  <a:pt x="999744" y="394208"/>
                </a:lnTo>
                <a:cubicBezTo>
                  <a:pt x="1186688" y="323088"/>
                  <a:pt x="1101344" y="400304"/>
                  <a:pt x="1121664" y="345440"/>
                </a:cubicBezTo>
                <a:cubicBezTo>
                  <a:pt x="1141984" y="290576"/>
                  <a:pt x="1032256" y="109728"/>
                  <a:pt x="1121664" y="65024"/>
                </a:cubicBezTo>
                <a:cubicBezTo>
                  <a:pt x="1211072" y="20320"/>
                  <a:pt x="1446784" y="77216"/>
                  <a:pt x="1658112" y="77216"/>
                </a:cubicBezTo>
                <a:cubicBezTo>
                  <a:pt x="1869440" y="77216"/>
                  <a:pt x="2269744" y="0"/>
                  <a:pt x="2389632" y="65024"/>
                </a:cubicBezTo>
                <a:cubicBezTo>
                  <a:pt x="2509520" y="130048"/>
                  <a:pt x="2233168" y="353568"/>
                  <a:pt x="2377440" y="467360"/>
                </a:cubicBezTo>
              </a:path>
            </a:pathLst>
          </a:custGeom>
        </p:spPr>
        <p:style>
          <a:lnRef idx="3">
            <a:schemeClr val="accent5"/>
          </a:lnRef>
          <a:fillRef idx="0">
            <a:schemeClr val="accent5"/>
          </a:fillRef>
          <a:effectRef idx="2">
            <a:schemeClr val="accent5"/>
          </a:effectRef>
          <a:fontRef idx="minor">
            <a:schemeClr val="tx1"/>
          </a:fontRef>
        </p:style>
        <p:txBody>
          <a:bodyPr rtlCol="1" anchor="ctr"/>
          <a:lstStyle/>
          <a:p>
            <a:pPr algn="ctr"/>
            <a:endParaRPr lang="fa-IR"/>
          </a:p>
        </p:txBody>
      </p:sp>
      <p:sp>
        <p:nvSpPr>
          <p:cNvPr id="12" name="Freeform 11"/>
          <p:cNvSpPr/>
          <p:nvPr/>
        </p:nvSpPr>
        <p:spPr>
          <a:xfrm>
            <a:off x="4090416" y="1243584"/>
            <a:ext cx="1395984" cy="577088"/>
          </a:xfrm>
          <a:custGeom>
            <a:avLst/>
            <a:gdLst>
              <a:gd name="connsiteX0" fmla="*/ 103632 w 1395984"/>
              <a:gd name="connsiteY0" fmla="*/ 73152 h 577088"/>
              <a:gd name="connsiteX1" fmla="*/ 188976 w 1395984"/>
              <a:gd name="connsiteY1" fmla="*/ 73152 h 577088"/>
              <a:gd name="connsiteX2" fmla="*/ 1237488 w 1395984"/>
              <a:gd name="connsiteY2" fmla="*/ 512064 h 577088"/>
              <a:gd name="connsiteX3" fmla="*/ 1139952 w 1395984"/>
              <a:gd name="connsiteY3" fmla="*/ 463296 h 577088"/>
            </a:gdLst>
            <a:ahLst/>
            <a:cxnLst>
              <a:cxn ang="0">
                <a:pos x="connsiteX0" y="connsiteY0"/>
              </a:cxn>
              <a:cxn ang="0">
                <a:pos x="connsiteX1" y="connsiteY1"/>
              </a:cxn>
              <a:cxn ang="0">
                <a:pos x="connsiteX2" y="connsiteY2"/>
              </a:cxn>
              <a:cxn ang="0">
                <a:pos x="connsiteX3" y="connsiteY3"/>
              </a:cxn>
            </a:cxnLst>
            <a:rect l="l" t="t" r="r" b="b"/>
            <a:pathLst>
              <a:path w="1395984" h="577088">
                <a:moveTo>
                  <a:pt x="103632" y="73152"/>
                </a:moveTo>
                <a:cubicBezTo>
                  <a:pt x="51816" y="36576"/>
                  <a:pt x="0" y="0"/>
                  <a:pt x="188976" y="73152"/>
                </a:cubicBezTo>
                <a:cubicBezTo>
                  <a:pt x="377952" y="146304"/>
                  <a:pt x="1078992" y="447040"/>
                  <a:pt x="1237488" y="512064"/>
                </a:cubicBezTo>
                <a:cubicBezTo>
                  <a:pt x="1395984" y="577088"/>
                  <a:pt x="1162304" y="469392"/>
                  <a:pt x="1139952" y="463296"/>
                </a:cubicBezTo>
              </a:path>
            </a:pathLst>
          </a:custGeom>
        </p:spPr>
        <p:style>
          <a:lnRef idx="3">
            <a:schemeClr val="accent5"/>
          </a:lnRef>
          <a:fillRef idx="0">
            <a:schemeClr val="accent5"/>
          </a:fillRef>
          <a:effectRef idx="2">
            <a:schemeClr val="accent5"/>
          </a:effectRef>
          <a:fontRef idx="minor">
            <a:schemeClr val="tx1"/>
          </a:fontRef>
        </p:style>
        <p:txBody>
          <a:bodyPr rtlCol="1" anchor="ctr"/>
          <a:lstStyle/>
          <a:p>
            <a:pPr algn="ctr"/>
            <a:endParaRPr lang="fa-IR"/>
          </a:p>
        </p:txBody>
      </p:sp>
    </p:spTree>
  </p:cSld>
  <p:clrMapOvr>
    <a:masterClrMapping/>
  </p:clrMapOvr>
  <p:timing>
    <p:tnLst>
      <p:par>
        <p:cTn xmlns:p14="http://schemas.microsoft.com/office/powerpoint/2007/7/12/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Users\Allah\Desktop\rer.jpg"/>
          <p:cNvPicPr>
            <a:picLocks noChangeAspect="1" noChangeArrowheads="1"/>
          </p:cNvPicPr>
          <p:nvPr/>
        </p:nvPicPr>
        <p:blipFill>
          <a:blip r:embed="rId2" cstate="print"/>
          <a:srcRect/>
          <a:stretch>
            <a:fillRect/>
          </a:stretch>
        </p:blipFill>
        <p:spPr bwMode="auto">
          <a:xfrm>
            <a:off x="5714976" y="714356"/>
            <a:ext cx="3429024" cy="6000792"/>
          </a:xfrm>
          <a:prstGeom prst="rect">
            <a:avLst/>
          </a:prstGeom>
          <a:noFill/>
        </p:spPr>
      </p:pic>
      <p:pic>
        <p:nvPicPr>
          <p:cNvPr id="33796" name="Picture 4" descr="C:\Users\Allah\Desktop\dgs.jpg"/>
          <p:cNvPicPr>
            <a:picLocks noChangeAspect="1" noChangeArrowheads="1"/>
          </p:cNvPicPr>
          <p:nvPr/>
        </p:nvPicPr>
        <p:blipFill>
          <a:blip r:embed="rId3" cstate="print"/>
          <a:srcRect/>
          <a:stretch>
            <a:fillRect/>
          </a:stretch>
        </p:blipFill>
        <p:spPr bwMode="auto">
          <a:xfrm>
            <a:off x="500035" y="500042"/>
            <a:ext cx="2714644" cy="2524125"/>
          </a:xfrm>
          <a:prstGeom prst="rect">
            <a:avLst/>
          </a:prstGeom>
          <a:noFill/>
        </p:spPr>
      </p:pic>
      <p:pic>
        <p:nvPicPr>
          <p:cNvPr id="33797" name="Picture 5" descr="C:\Users\Allah\Desktop\cvb.jpg"/>
          <p:cNvPicPr>
            <a:picLocks noChangeAspect="1" noChangeArrowheads="1"/>
          </p:cNvPicPr>
          <p:nvPr/>
        </p:nvPicPr>
        <p:blipFill>
          <a:blip r:embed="rId4" cstate="print"/>
          <a:srcRect/>
          <a:stretch>
            <a:fillRect/>
          </a:stretch>
        </p:blipFill>
        <p:spPr bwMode="auto">
          <a:xfrm>
            <a:off x="571472" y="3214686"/>
            <a:ext cx="2571768" cy="1782915"/>
          </a:xfrm>
          <a:prstGeom prst="rect">
            <a:avLst/>
          </a:prstGeom>
          <a:noFill/>
        </p:spPr>
      </p:pic>
      <p:pic>
        <p:nvPicPr>
          <p:cNvPr id="33798" name="Picture 6" descr="C:\Users\Allah\Desktop\Fasano Hotel and Restaurant-01.jpg"/>
          <p:cNvPicPr>
            <a:picLocks noChangeAspect="1" noChangeArrowheads="1"/>
          </p:cNvPicPr>
          <p:nvPr/>
        </p:nvPicPr>
        <p:blipFill>
          <a:blip r:embed="rId5" cstate="print"/>
          <a:srcRect/>
          <a:stretch>
            <a:fillRect/>
          </a:stretch>
        </p:blipFill>
        <p:spPr bwMode="auto">
          <a:xfrm>
            <a:off x="3428992" y="3714752"/>
            <a:ext cx="2041529" cy="3001080"/>
          </a:xfrm>
          <a:prstGeom prst="rect">
            <a:avLst/>
          </a:prstGeom>
          <a:noFill/>
        </p:spPr>
      </p:pic>
      <p:pic>
        <p:nvPicPr>
          <p:cNvPr id="33799" name="Picture 7" descr="C:\Users\Allah\Desktop\dg.jpg"/>
          <p:cNvPicPr>
            <a:picLocks noChangeAspect="1" noChangeArrowheads="1"/>
          </p:cNvPicPr>
          <p:nvPr/>
        </p:nvPicPr>
        <p:blipFill>
          <a:blip r:embed="rId6" cstate="print"/>
          <a:srcRect/>
          <a:stretch>
            <a:fillRect/>
          </a:stretch>
        </p:blipFill>
        <p:spPr bwMode="auto">
          <a:xfrm>
            <a:off x="571472" y="5130089"/>
            <a:ext cx="2643206" cy="1626269"/>
          </a:xfrm>
          <a:prstGeom prst="rect">
            <a:avLst/>
          </a:prstGeom>
          <a:noFill/>
        </p:spPr>
      </p:pic>
      <p:pic>
        <p:nvPicPr>
          <p:cNvPr id="33800" name="Picture 8" descr="C:\Users\Allah\Desktop\fsg.jpg"/>
          <p:cNvPicPr>
            <a:picLocks noChangeAspect="1" noChangeArrowheads="1"/>
          </p:cNvPicPr>
          <p:nvPr/>
        </p:nvPicPr>
        <p:blipFill>
          <a:blip r:embed="rId7" cstate="print"/>
          <a:srcRect/>
          <a:stretch>
            <a:fillRect/>
          </a:stretch>
        </p:blipFill>
        <p:spPr bwMode="auto">
          <a:xfrm>
            <a:off x="3428992" y="642918"/>
            <a:ext cx="2264478" cy="1596868"/>
          </a:xfrm>
          <a:prstGeom prst="rect">
            <a:avLst/>
          </a:prstGeom>
          <a:noFill/>
        </p:spPr>
      </p:pic>
      <p:sp>
        <p:nvSpPr>
          <p:cNvPr id="9" name="TextBox 8"/>
          <p:cNvSpPr txBox="1"/>
          <p:nvPr/>
        </p:nvSpPr>
        <p:spPr>
          <a:xfrm>
            <a:off x="6929454" y="357166"/>
            <a:ext cx="2571768" cy="369332"/>
          </a:xfrm>
          <a:prstGeom prst="rect">
            <a:avLst/>
          </a:prstGeom>
          <a:noFill/>
        </p:spPr>
        <p:txBody>
          <a:bodyPr wrap="square" rtlCol="1">
            <a:spAutoFit/>
          </a:bodyPr>
          <a:lstStyle/>
          <a:p>
            <a:r>
              <a:rPr lang="en-US" dirty="0" smtClean="0"/>
              <a:t>Hotel Q</a:t>
            </a:r>
            <a:endParaRPr lang="fa-IR" dirty="0"/>
          </a:p>
        </p:txBody>
      </p:sp>
    </p:spTree>
  </p:cSld>
  <p:clrMapOvr>
    <a:masterClrMapping/>
  </p:clrMapOvr>
  <p:timing>
    <p:tnLst>
      <p:par>
        <p:cTn xmlns:p14="http://schemas.microsoft.com/office/powerpoint/2007/7/12/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20" y="214290"/>
            <a:ext cx="3071834" cy="369332"/>
          </a:xfrm>
          <a:prstGeom prst="rect">
            <a:avLst/>
          </a:prstGeom>
          <a:noFill/>
        </p:spPr>
        <p:txBody>
          <a:bodyPr wrap="square" rtlCol="1">
            <a:spAutoFit/>
          </a:bodyPr>
          <a:lstStyle/>
          <a:p>
            <a:r>
              <a:rPr lang="en-US" dirty="0" smtClean="0">
                <a:latin typeface="Tahoma" pitchFamily="34" charset="0"/>
                <a:ea typeface="Tahoma" pitchFamily="34" charset="0"/>
                <a:cs typeface="Tahoma" pitchFamily="34" charset="0"/>
              </a:rPr>
              <a:t>Hotel  Swiss</a:t>
            </a:r>
            <a:endParaRPr lang="fa-IR" dirty="0">
              <a:latin typeface="Tahoma" pitchFamily="34" charset="0"/>
              <a:ea typeface="Tahoma" pitchFamily="34" charset="0"/>
              <a:cs typeface="Tahoma" pitchFamily="34" charset="0"/>
            </a:endParaRPr>
          </a:p>
        </p:txBody>
      </p:sp>
      <p:pic>
        <p:nvPicPr>
          <p:cNvPr id="9218" name="Picture 2" descr="I:\DCIM\125CANON\IMG_2355.JPG"/>
          <p:cNvPicPr>
            <a:picLocks noChangeAspect="1" noChangeArrowheads="1"/>
          </p:cNvPicPr>
          <p:nvPr/>
        </p:nvPicPr>
        <p:blipFill>
          <a:blip r:embed="rId2" cstate="print"/>
          <a:srcRect/>
          <a:stretch>
            <a:fillRect/>
          </a:stretch>
        </p:blipFill>
        <p:spPr bwMode="auto">
          <a:xfrm>
            <a:off x="214282" y="0"/>
            <a:ext cx="5143504" cy="3857629"/>
          </a:xfrm>
          <a:prstGeom prst="rect">
            <a:avLst/>
          </a:prstGeom>
          <a:noFill/>
        </p:spPr>
      </p:pic>
      <p:sp>
        <p:nvSpPr>
          <p:cNvPr id="5" name="TextBox 4"/>
          <p:cNvSpPr txBox="1"/>
          <p:nvPr/>
        </p:nvSpPr>
        <p:spPr>
          <a:xfrm>
            <a:off x="5715008" y="642918"/>
            <a:ext cx="2928926" cy="3143272"/>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1.آسانسور</a:t>
            </a:r>
          </a:p>
          <a:p>
            <a:pPr algn="r"/>
            <a:r>
              <a:rPr lang="fa-IR" dirty="0" smtClean="0">
                <a:latin typeface="Tahoma" pitchFamily="34" charset="0"/>
                <a:ea typeface="Tahoma" pitchFamily="34" charset="0"/>
                <a:cs typeface="Tahoma" pitchFamily="34" charset="0"/>
              </a:rPr>
              <a:t>2.لابی </a:t>
            </a:r>
          </a:p>
          <a:p>
            <a:pPr algn="r"/>
            <a:r>
              <a:rPr lang="fa-IR" dirty="0" smtClean="0">
                <a:latin typeface="Tahoma" pitchFamily="34" charset="0"/>
                <a:ea typeface="Tahoma" pitchFamily="34" charset="0"/>
                <a:cs typeface="Tahoma" pitchFamily="34" charset="0"/>
              </a:rPr>
              <a:t>3.فضای تقسیم مرکزی</a:t>
            </a:r>
          </a:p>
          <a:p>
            <a:pPr algn="r"/>
            <a:r>
              <a:rPr lang="fa-IR" dirty="0" smtClean="0">
                <a:latin typeface="Tahoma" pitchFamily="34" charset="0"/>
                <a:ea typeface="Tahoma" pitchFamily="34" charset="0"/>
                <a:cs typeface="Tahoma" pitchFamily="34" charset="0"/>
              </a:rPr>
              <a:t>4.سالن سینما</a:t>
            </a:r>
          </a:p>
          <a:p>
            <a:pPr algn="r"/>
            <a:r>
              <a:rPr lang="fa-IR" dirty="0" smtClean="0">
                <a:latin typeface="Tahoma" pitchFamily="34" charset="0"/>
                <a:ea typeface="Tahoma" pitchFamily="34" charset="0"/>
                <a:cs typeface="Tahoma" pitchFamily="34" charset="0"/>
              </a:rPr>
              <a:t>5.رستوران</a:t>
            </a:r>
          </a:p>
          <a:p>
            <a:pPr algn="r"/>
            <a:r>
              <a:rPr lang="fa-IR" dirty="0" smtClean="0">
                <a:latin typeface="Tahoma" pitchFamily="34" charset="0"/>
                <a:ea typeface="Tahoma" pitchFamily="34" charset="0"/>
                <a:cs typeface="Tahoma" pitchFamily="34" charset="0"/>
              </a:rPr>
              <a:t>6.پذیرش</a:t>
            </a:r>
          </a:p>
          <a:p>
            <a:pPr algn="r"/>
            <a:r>
              <a:rPr lang="fa-IR" dirty="0" smtClean="0">
                <a:latin typeface="Tahoma" pitchFamily="34" charset="0"/>
                <a:ea typeface="Tahoma" pitchFamily="34" charset="0"/>
                <a:cs typeface="Tahoma" pitchFamily="34" charset="0"/>
              </a:rPr>
              <a:t>7.اداری</a:t>
            </a:r>
          </a:p>
          <a:p>
            <a:pPr algn="r"/>
            <a:r>
              <a:rPr lang="fa-IR" dirty="0" smtClean="0">
                <a:latin typeface="Tahoma" pitchFamily="34" charset="0"/>
                <a:ea typeface="Tahoma" pitchFamily="34" charset="0"/>
                <a:cs typeface="Tahoma" pitchFamily="34" charset="0"/>
              </a:rPr>
              <a:t>8.آسانسور خدماتی</a:t>
            </a:r>
          </a:p>
          <a:p>
            <a:pPr algn="r"/>
            <a:r>
              <a:rPr lang="fa-IR" dirty="0" smtClean="0">
                <a:latin typeface="Tahoma" pitchFamily="34" charset="0"/>
                <a:ea typeface="Tahoma" pitchFamily="34" charset="0"/>
                <a:cs typeface="Tahoma" pitchFamily="34" charset="0"/>
              </a:rPr>
              <a:t>9.خروجی سینما</a:t>
            </a:r>
          </a:p>
          <a:p>
            <a:pPr algn="r"/>
            <a:r>
              <a:rPr lang="fa-IR" dirty="0" smtClean="0">
                <a:latin typeface="Tahoma" pitchFamily="34" charset="0"/>
                <a:ea typeface="Tahoma" pitchFamily="34" charset="0"/>
                <a:cs typeface="Tahoma" pitchFamily="34" charset="0"/>
              </a:rPr>
              <a:t>10.سرویس بهداشتی</a:t>
            </a:r>
          </a:p>
          <a:p>
            <a:pPr algn="r"/>
            <a:endParaRPr lang="fa-IR" dirty="0" smtClean="0">
              <a:latin typeface="Tahoma" pitchFamily="34" charset="0"/>
              <a:ea typeface="Tahoma" pitchFamily="34" charset="0"/>
              <a:cs typeface="Tahoma" pitchFamily="34" charset="0"/>
            </a:endParaRPr>
          </a:p>
        </p:txBody>
      </p:sp>
      <p:pic>
        <p:nvPicPr>
          <p:cNvPr id="6" name="Picture 5" descr="I:\DCIM\125CANON\IMG_2356.JPG"/>
          <p:cNvPicPr>
            <a:picLocks noChangeAspect="1" noChangeArrowheads="1"/>
          </p:cNvPicPr>
          <p:nvPr/>
        </p:nvPicPr>
        <p:blipFill>
          <a:blip r:embed="rId3" cstate="print"/>
          <a:srcRect/>
          <a:stretch>
            <a:fillRect/>
          </a:stretch>
        </p:blipFill>
        <p:spPr bwMode="auto">
          <a:xfrm>
            <a:off x="4929190" y="3929066"/>
            <a:ext cx="3643338" cy="2732504"/>
          </a:xfrm>
          <a:prstGeom prst="rect">
            <a:avLst/>
          </a:prstGeom>
          <a:noFill/>
        </p:spPr>
      </p:pic>
      <p:pic>
        <p:nvPicPr>
          <p:cNvPr id="7" name="Picture 6" descr="G:\hotel swiis\694003_44_b.jpg"/>
          <p:cNvPicPr>
            <a:picLocks noChangeAspect="1" noChangeArrowheads="1"/>
          </p:cNvPicPr>
          <p:nvPr/>
        </p:nvPicPr>
        <p:blipFill>
          <a:blip r:embed="rId4" cstate="print"/>
          <a:srcRect/>
          <a:stretch>
            <a:fillRect/>
          </a:stretch>
        </p:blipFill>
        <p:spPr bwMode="auto">
          <a:xfrm>
            <a:off x="357158" y="3916435"/>
            <a:ext cx="2857520" cy="2941565"/>
          </a:xfrm>
          <a:prstGeom prst="rect">
            <a:avLst/>
          </a:prstGeom>
          <a:noFill/>
        </p:spPr>
      </p:pic>
      <p:sp>
        <p:nvSpPr>
          <p:cNvPr id="8" name="TextBox 7"/>
          <p:cNvSpPr txBox="1"/>
          <p:nvPr/>
        </p:nvSpPr>
        <p:spPr>
          <a:xfrm>
            <a:off x="3214678" y="4500570"/>
            <a:ext cx="1214446" cy="369332"/>
          </a:xfrm>
          <a:prstGeom prst="rect">
            <a:avLst/>
          </a:prstGeom>
          <a:noFill/>
        </p:spPr>
        <p:txBody>
          <a:bodyPr wrap="square" rtlCol="1">
            <a:spAutoFit/>
          </a:bodyPr>
          <a:lstStyle/>
          <a:p>
            <a:r>
              <a:rPr lang="fa-IR" dirty="0" smtClean="0">
                <a:latin typeface="Tahoma" pitchFamily="34" charset="0"/>
                <a:ea typeface="Tahoma" pitchFamily="34" charset="0"/>
                <a:cs typeface="Tahoma" pitchFamily="34" charset="0"/>
              </a:rPr>
              <a:t>رستوران</a:t>
            </a:r>
            <a:endParaRPr lang="fa-IR" dirty="0">
              <a:latin typeface="Tahoma" pitchFamily="34" charset="0"/>
              <a:ea typeface="Tahoma" pitchFamily="34" charset="0"/>
              <a:cs typeface="Tahoma" pitchFamily="34" charset="0"/>
            </a:endParaRPr>
          </a:p>
        </p:txBody>
      </p:sp>
      <p:sp>
        <p:nvSpPr>
          <p:cNvPr id="9" name="Oval 8"/>
          <p:cNvSpPr/>
          <p:nvPr/>
        </p:nvSpPr>
        <p:spPr>
          <a:xfrm>
            <a:off x="2428860" y="1857364"/>
            <a:ext cx="785818" cy="785818"/>
          </a:xfrm>
          <a:prstGeom prst="ellipse">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1" name="Straight Arrow Connector 10"/>
          <p:cNvCxnSpPr/>
          <p:nvPr/>
        </p:nvCxnSpPr>
        <p:spPr>
          <a:xfrm rot="16200000" flipH="1">
            <a:off x="3286116" y="2857496"/>
            <a:ext cx="2143140" cy="1000132"/>
          </a:xfrm>
          <a:prstGeom prst="straightConnector1">
            <a:avLst/>
          </a:prstGeom>
          <a:ln>
            <a:solidFill>
              <a:srgbClr xmlns:mc="http://schemas.openxmlformats.org/markup-compatibility/2006" xmlns:a14="http://schemas.microsoft.com/office/drawing/2007/7/7/main" val="C00000" mc:Ignorable=""/>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86116" y="2071678"/>
            <a:ext cx="1071570" cy="357190"/>
          </a:xfrm>
          <a:prstGeom prst="rect">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ectangle 12"/>
          <p:cNvSpPr/>
          <p:nvPr/>
        </p:nvSpPr>
        <p:spPr>
          <a:xfrm>
            <a:off x="3286116" y="2500306"/>
            <a:ext cx="857256" cy="714380"/>
          </a:xfrm>
          <a:prstGeom prst="rect">
            <a:avLst/>
          </a:prstGeom>
          <a:noFill/>
          <a:ln w="38100">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5" name="Straight Arrow Connector 14"/>
          <p:cNvCxnSpPr/>
          <p:nvPr/>
        </p:nvCxnSpPr>
        <p:spPr>
          <a:xfrm rot="5400000">
            <a:off x="2893207" y="3607595"/>
            <a:ext cx="1285884" cy="357190"/>
          </a:xfrm>
          <a:prstGeom prst="straightConnector1">
            <a:avLst/>
          </a:prstGeom>
          <a:ln>
            <a:solidFill>
              <a:srgbClr xmlns:mc="http://schemas.openxmlformats.org/markup-compatibility/2006" xmlns:a14="http://schemas.microsoft.com/office/drawing/2007/7/7/main" val="C00000" mc:Ignorable=""/>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hotel swiis\hotel.jpg"/>
          <p:cNvPicPr>
            <a:picLocks noChangeAspect="1" noChangeArrowheads="1"/>
          </p:cNvPicPr>
          <p:nvPr/>
        </p:nvPicPr>
        <p:blipFill>
          <a:blip r:embed="rId2" cstate="print"/>
          <a:srcRect/>
          <a:stretch>
            <a:fillRect/>
          </a:stretch>
        </p:blipFill>
        <p:spPr bwMode="auto">
          <a:xfrm>
            <a:off x="500034" y="4071894"/>
            <a:ext cx="2846557" cy="2643254"/>
          </a:xfrm>
          <a:prstGeom prst="rect">
            <a:avLst/>
          </a:prstGeom>
          <a:noFill/>
        </p:spPr>
      </p:pic>
      <p:pic>
        <p:nvPicPr>
          <p:cNvPr id="8" name="Picture 4" descr="I:\DCIM\125CANON\IMG_2357.JPG"/>
          <p:cNvPicPr>
            <a:picLocks noChangeAspect="1" noChangeArrowheads="1"/>
          </p:cNvPicPr>
          <p:nvPr/>
        </p:nvPicPr>
        <p:blipFill>
          <a:blip r:embed="rId3" cstate="print"/>
          <a:srcRect/>
          <a:stretch>
            <a:fillRect/>
          </a:stretch>
        </p:blipFill>
        <p:spPr bwMode="auto">
          <a:xfrm>
            <a:off x="142844" y="142852"/>
            <a:ext cx="5072098" cy="3804074"/>
          </a:xfrm>
          <a:prstGeom prst="rect">
            <a:avLst/>
          </a:prstGeom>
          <a:noFill/>
        </p:spPr>
      </p:pic>
      <p:sp>
        <p:nvSpPr>
          <p:cNvPr id="9" name="TextBox 8"/>
          <p:cNvSpPr txBox="1"/>
          <p:nvPr/>
        </p:nvSpPr>
        <p:spPr>
          <a:xfrm>
            <a:off x="5572132" y="571480"/>
            <a:ext cx="3263932" cy="1754326"/>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1.آسانسورهای دسترسی به طبقات </a:t>
            </a:r>
          </a:p>
          <a:p>
            <a:pPr algn="r"/>
            <a:r>
              <a:rPr lang="fa-IR" dirty="0" smtClean="0">
                <a:latin typeface="Tahoma" pitchFamily="34" charset="0"/>
                <a:ea typeface="Tahoma" pitchFamily="34" charset="0"/>
                <a:cs typeface="Tahoma" pitchFamily="34" charset="0"/>
              </a:rPr>
              <a:t>2.واحدهای اقامتی</a:t>
            </a:r>
          </a:p>
          <a:p>
            <a:pPr algn="r"/>
            <a:r>
              <a:rPr lang="fa-IR" dirty="0" smtClean="0">
                <a:latin typeface="Tahoma" pitchFamily="34" charset="0"/>
                <a:ea typeface="Tahoma" pitchFamily="34" charset="0"/>
                <a:cs typeface="Tahoma" pitchFamily="34" charset="0"/>
              </a:rPr>
              <a:t>3.خدماتی</a:t>
            </a:r>
          </a:p>
          <a:p>
            <a:pPr algn="r"/>
            <a:r>
              <a:rPr lang="fa-IR" dirty="0" smtClean="0">
                <a:latin typeface="Tahoma" pitchFamily="34" charset="0"/>
                <a:ea typeface="Tahoma" pitchFamily="34" charset="0"/>
                <a:cs typeface="Tahoma" pitchFamily="34" charset="0"/>
              </a:rPr>
              <a:t>4.حیاط مرکزی</a:t>
            </a:r>
          </a:p>
          <a:p>
            <a:pPr algn="r"/>
            <a:r>
              <a:rPr lang="fa-IR" dirty="0" smtClean="0">
                <a:latin typeface="Tahoma" pitchFamily="34" charset="0"/>
                <a:ea typeface="Tahoma" pitchFamily="34" charset="0"/>
                <a:cs typeface="Tahoma" pitchFamily="34" charset="0"/>
              </a:rPr>
              <a:t>5.سقف شیشه ای لابی</a:t>
            </a:r>
            <a:endParaRPr lang="fa-IR" dirty="0">
              <a:latin typeface="Tahoma" pitchFamily="34" charset="0"/>
              <a:ea typeface="Tahoma" pitchFamily="34" charset="0"/>
              <a:cs typeface="Tahoma" pitchFamily="34" charset="0"/>
            </a:endParaRPr>
          </a:p>
        </p:txBody>
      </p:sp>
      <p:pic>
        <p:nvPicPr>
          <p:cNvPr id="8199" name="Picture 7" descr="I:\DCIM\125CANON\IMG_2358.JPG"/>
          <p:cNvPicPr>
            <a:picLocks noChangeAspect="1" noChangeArrowheads="1"/>
          </p:cNvPicPr>
          <p:nvPr/>
        </p:nvPicPr>
        <p:blipFill>
          <a:blip r:embed="rId4" cstate="print"/>
          <a:srcRect/>
          <a:stretch>
            <a:fillRect/>
          </a:stretch>
        </p:blipFill>
        <p:spPr bwMode="auto">
          <a:xfrm>
            <a:off x="6000760" y="2357430"/>
            <a:ext cx="2476517" cy="1857388"/>
          </a:xfrm>
          <a:prstGeom prst="rect">
            <a:avLst/>
          </a:prstGeom>
          <a:noFill/>
        </p:spPr>
      </p:pic>
      <p:sp>
        <p:nvSpPr>
          <p:cNvPr id="13" name="TextBox 12"/>
          <p:cNvSpPr txBox="1"/>
          <p:nvPr/>
        </p:nvSpPr>
        <p:spPr>
          <a:xfrm>
            <a:off x="5857884" y="4286256"/>
            <a:ext cx="3071834" cy="369332"/>
          </a:xfrm>
          <a:prstGeom prst="rect">
            <a:avLst/>
          </a:prstGeom>
          <a:noFill/>
        </p:spPr>
        <p:txBody>
          <a:bodyPr wrap="square" rtlCol="1">
            <a:spAutoFit/>
          </a:bodyPr>
          <a:lstStyle/>
          <a:p>
            <a:pPr algn="r"/>
            <a:r>
              <a:rPr lang="fa-IR" dirty="0" smtClean="0">
                <a:latin typeface="Tahoma" pitchFamily="34" charset="0"/>
                <a:ea typeface="Tahoma" pitchFamily="34" charset="0"/>
                <a:cs typeface="Tahoma" pitchFamily="34" charset="0"/>
              </a:rPr>
              <a:t>نمونه ای از واحدهای اقامتی</a:t>
            </a:r>
            <a:endParaRPr lang="fa-IR" dirty="0">
              <a:latin typeface="Tahoma" pitchFamily="34" charset="0"/>
              <a:ea typeface="Tahoma" pitchFamily="34" charset="0"/>
              <a:cs typeface="Tahoma" pitchFamily="34" charset="0"/>
            </a:endParaRPr>
          </a:p>
        </p:txBody>
      </p:sp>
      <p:pic>
        <p:nvPicPr>
          <p:cNvPr id="8202" name="Picture 10" descr="C:\Users\Allah\Desktop\Swissotel-02.jpg"/>
          <p:cNvPicPr>
            <a:picLocks noChangeAspect="1" noChangeArrowheads="1"/>
          </p:cNvPicPr>
          <p:nvPr/>
        </p:nvPicPr>
        <p:blipFill>
          <a:blip r:embed="rId5" cstate="print"/>
          <a:srcRect/>
          <a:stretch>
            <a:fillRect/>
          </a:stretch>
        </p:blipFill>
        <p:spPr bwMode="auto">
          <a:xfrm>
            <a:off x="3857620" y="4643447"/>
            <a:ext cx="3214710" cy="2000264"/>
          </a:xfrm>
          <a:prstGeom prst="rect">
            <a:avLst/>
          </a:prstGeom>
          <a:noFill/>
        </p:spPr>
      </p:pic>
      <p:cxnSp>
        <p:nvCxnSpPr>
          <p:cNvPr id="11" name="Straight Arrow Connector 10"/>
          <p:cNvCxnSpPr/>
          <p:nvPr/>
        </p:nvCxnSpPr>
        <p:spPr>
          <a:xfrm rot="5400000" flipH="1" flipV="1">
            <a:off x="8715404" y="4286256"/>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7215206" y="4643446"/>
            <a:ext cx="857256" cy="8572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Rectangle 14"/>
          <p:cNvSpPr/>
          <p:nvPr/>
        </p:nvSpPr>
        <p:spPr>
          <a:xfrm>
            <a:off x="1428728" y="1714488"/>
            <a:ext cx="285752" cy="214314"/>
          </a:xfrm>
          <a:prstGeom prst="rect">
            <a:avLst/>
          </a:prstGeom>
          <a:noFill/>
          <a:ln>
            <a:solidFill>
              <a:srgbClr xmlns:mc="http://schemas.openxmlformats.org/markup-compatibility/2006" xmlns:a14="http://schemas.microsoft.com/office/drawing/2007/7/7/main" val="C0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7" name="Straight Arrow Connector 16"/>
          <p:cNvCxnSpPr/>
          <p:nvPr/>
        </p:nvCxnSpPr>
        <p:spPr>
          <a:xfrm>
            <a:off x="1643042" y="1857364"/>
            <a:ext cx="4143404" cy="1571636"/>
          </a:xfrm>
          <a:prstGeom prst="straightConnector1">
            <a:avLst/>
          </a:prstGeom>
          <a:ln>
            <a:solidFill>
              <a:srgbClr xmlns:mc="http://schemas.openxmlformats.org/markup-compatibility/2006" xmlns:a14="http://schemas.microsoft.com/office/drawing/2007/7/7/main" val="C00000" mc:Ignorable=""/>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xmlns:p14="http://schemas.microsoft.com/office/powerpoint/2007/7/12/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642918"/>
            <a:ext cx="6572296" cy="4893647"/>
          </a:xfrm>
          <a:prstGeom prst="rect">
            <a:avLst/>
          </a:prstGeom>
          <a:noFill/>
        </p:spPr>
        <p:txBody>
          <a:bodyPr wrap="square" rtlCol="0">
            <a:spAutoFit/>
          </a:bodyPr>
          <a:lstStyle/>
          <a:p>
            <a:pPr algn="r"/>
            <a:r>
              <a:rPr lang="fa-IR" sz="2400" b="1" dirty="0" smtClean="0">
                <a:latin typeface="Tahoma" pitchFamily="34" charset="0"/>
                <a:ea typeface="Tahoma" pitchFamily="34" charset="0"/>
                <a:cs typeface="Tahoma" pitchFamily="34" charset="0"/>
              </a:rPr>
              <a:t>منابع:</a:t>
            </a:r>
          </a:p>
          <a:p>
            <a:pPr algn="r"/>
            <a:endParaRPr lang="fa-IR" dirty="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آرتسون.ریچارد.برنامه ریزی هتل.انتشارات سازمان برنامه و بودجه.تهران.1375</a:t>
            </a:r>
          </a:p>
          <a:p>
            <a:pPr algn="r"/>
            <a:endParaRPr lang="fa-IR" dirty="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ضوابط معماری ساختمان و درجه بندی هتل های کشور.وزارت فرهنگ و ارشاد اسلامی.دفتر </a:t>
            </a:r>
          </a:p>
          <a:p>
            <a:pPr algn="r"/>
            <a:r>
              <a:rPr lang="fa-IR" dirty="0" smtClean="0">
                <a:latin typeface="Tahoma" pitchFamily="34" charset="0"/>
                <a:ea typeface="Tahoma" pitchFamily="34" charset="0"/>
                <a:cs typeface="Tahoma" pitchFamily="34" charset="0"/>
              </a:rPr>
              <a:t>ایرانگردی و جهانگردی.تهران.1369</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گزارش جهانگردی خارجی ایران.وزارت فرهنگ و ارشاد </a:t>
            </a:r>
            <a:r>
              <a:rPr lang="fa-IR" dirty="0">
                <a:latin typeface="Tahoma" pitchFamily="34" charset="0"/>
                <a:ea typeface="Tahoma" pitchFamily="34" charset="0"/>
                <a:cs typeface="Tahoma" pitchFamily="34" charset="0"/>
              </a:rPr>
              <a:t>اسلامی.دفتر </a:t>
            </a:r>
          </a:p>
          <a:p>
            <a:pPr algn="r"/>
            <a:r>
              <a:rPr lang="fa-IR" dirty="0" smtClean="0">
                <a:latin typeface="Tahoma" pitchFamily="34" charset="0"/>
                <a:ea typeface="Tahoma" pitchFamily="34" charset="0"/>
                <a:cs typeface="Tahoma" pitchFamily="34" charset="0"/>
              </a:rPr>
              <a:t>ایرانگردی </a:t>
            </a:r>
            <a:r>
              <a:rPr lang="fa-IR" dirty="0">
                <a:latin typeface="Tahoma" pitchFamily="34" charset="0"/>
                <a:ea typeface="Tahoma" pitchFamily="34" charset="0"/>
                <a:cs typeface="Tahoma" pitchFamily="34" charset="0"/>
              </a:rPr>
              <a:t>و </a:t>
            </a:r>
            <a:r>
              <a:rPr lang="fa-IR" dirty="0" smtClean="0">
                <a:latin typeface="Tahoma" pitchFamily="34" charset="0"/>
                <a:ea typeface="Tahoma" pitchFamily="34" charset="0"/>
                <a:cs typeface="Tahoma" pitchFamily="34" charset="0"/>
              </a:rPr>
              <a:t>جهانگردی.تهران.1367</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پایان نامه هتل 4 ستاره کاشان.الهام بسیطی</a:t>
            </a:r>
          </a:p>
          <a:p>
            <a:pPr algn="r"/>
            <a:endParaRPr lang="fa-IR" dirty="0" smtClean="0">
              <a:latin typeface="Tahoma" pitchFamily="34" charset="0"/>
              <a:ea typeface="Tahoma" pitchFamily="34" charset="0"/>
              <a:cs typeface="Tahoma" pitchFamily="34" charset="0"/>
            </a:endParaRPr>
          </a:p>
          <a:p>
            <a:pPr algn="r"/>
            <a:r>
              <a:rPr lang="fa-IR" dirty="0" smtClean="0">
                <a:latin typeface="Tahoma" pitchFamily="34" charset="0"/>
                <a:ea typeface="Tahoma" pitchFamily="34" charset="0"/>
                <a:cs typeface="Tahoma" pitchFamily="34" charset="0"/>
              </a:rPr>
              <a:t>و سایت های اینترنتی بسیار!</a:t>
            </a:r>
            <a:endParaRPr lang="fa-IR" dirty="0">
              <a:latin typeface="Tahoma" pitchFamily="34" charset="0"/>
              <a:ea typeface="Tahoma" pitchFamily="34" charset="0"/>
              <a:cs typeface="Tahoma" pitchFamily="34" charset="0"/>
            </a:endParaRPr>
          </a:p>
          <a:p>
            <a:pPr algn="r"/>
            <a:endParaRPr lang="fa-IR" dirty="0" smtClean="0">
              <a:latin typeface="Tahoma" pitchFamily="34" charset="0"/>
              <a:ea typeface="Tahoma" pitchFamily="34" charset="0"/>
              <a:cs typeface="Tahoma" pitchFamily="34" charset="0"/>
            </a:endParaRPr>
          </a:p>
          <a:p>
            <a:pPr algn="r"/>
            <a:endParaRPr lang="fa-IR"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07/7/12/main" val="2652241531"/>
      </p:ext>
    </p:extLst>
  </p:cSld>
  <p:clrMapOvr>
    <a:masterClrMapping/>
  </p:clrMapOvr>
  <p:timing>
    <p:tnLst>
      <p:par>
        <p:cTn xmlns:p14="http://schemas.microsoft.com/office/powerpoint/2007/7/12/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a:bodyPr>
          <a:lstStyle/>
          <a:p>
            <a:pPr algn="r"/>
            <a:r>
              <a:rPr lang="fa-IR" sz="2800" b="1" dirty="0" smtClean="0">
                <a:latin typeface="Tahoma" pitchFamily="34" charset="0"/>
                <a:ea typeface="Tahoma" pitchFamily="34" charset="0"/>
                <a:cs typeface="Tahoma" pitchFamily="34" charset="0"/>
              </a:rPr>
              <a:t>فضاهای عمومی</a:t>
            </a:r>
            <a:endParaRPr lang="en-US" sz="28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28596" y="1214422"/>
            <a:ext cx="8229600" cy="4525963"/>
          </a:xfrm>
        </p:spPr>
        <p:txBody>
          <a:bodyPr>
            <a:normAutofit/>
          </a:bodyPr>
          <a:lstStyle/>
          <a:p>
            <a:pPr marL="0" indent="0" algn="r">
              <a:buNone/>
            </a:pPr>
            <a:r>
              <a:rPr lang="fa-IR" sz="1800" dirty="0" smtClean="0">
                <a:latin typeface="Tahoma" pitchFamily="34" charset="0"/>
                <a:ea typeface="Tahoma" pitchFamily="34" charset="0"/>
                <a:cs typeface="Tahoma" pitchFamily="34" charset="0"/>
              </a:rPr>
              <a:t>طراحی فضاهای عمومی</a:t>
            </a:r>
          </a:p>
          <a:p>
            <a:pPr marL="0" indent="0" algn="r">
              <a:buNone/>
            </a:pPr>
            <a:r>
              <a:rPr lang="fa-IR" sz="1800" dirty="0" smtClean="0">
                <a:latin typeface="Tahoma" pitchFamily="34" charset="0"/>
                <a:ea typeface="Tahoma" pitchFamily="34" charset="0"/>
                <a:cs typeface="Tahoma" pitchFamily="34" charset="0"/>
              </a:rPr>
              <a:t>از آنجا که اتاق های میهمان بر هتل،اکثریت فضاهای هتل ها را تشکیل می دهند، فضاهای عمومی تعیین کننده تفاوت میان انواع مختلف آنها می باشند،بنابراین نقش اساسی در طراحی پروژه دارند.</a:t>
            </a:r>
          </a:p>
          <a:p>
            <a:pPr marL="0" indent="0" algn="r">
              <a:buNone/>
            </a:pPr>
            <a:r>
              <a:rPr lang="fa-IR" sz="1800" dirty="0" smtClean="0">
                <a:latin typeface="Tahoma" pitchFamily="34" charset="0"/>
                <a:ea typeface="Tahoma" pitchFamily="34" charset="0"/>
                <a:cs typeface="Tahoma" pitchFamily="34" charset="0"/>
              </a:rPr>
              <a:t>دامنه تسهیلات در یک هتل توسط سه فاکتور تعیین می گردد:</a:t>
            </a:r>
          </a:p>
          <a:p>
            <a:pPr marL="0" indent="0" algn="r">
              <a:buNone/>
            </a:pPr>
            <a:r>
              <a:rPr lang="fa-IR" sz="1800" dirty="0" smtClean="0">
                <a:latin typeface="Tahoma" pitchFamily="34" charset="0"/>
                <a:ea typeface="Tahoma" pitchFamily="34" charset="0"/>
                <a:cs typeface="Tahoma" pitchFamily="34" charset="0"/>
              </a:rPr>
              <a:t>1.نوع هتل و تقاضای بازار</a:t>
            </a:r>
          </a:p>
          <a:p>
            <a:pPr marL="0" indent="0" algn="r">
              <a:buNone/>
            </a:pPr>
            <a:r>
              <a:rPr lang="fa-IR" sz="1800" dirty="0" smtClean="0">
                <a:latin typeface="Tahoma" pitchFamily="34" charset="0"/>
                <a:ea typeface="Tahoma" pitchFamily="34" charset="0"/>
                <a:cs typeface="Tahoma" pitchFamily="34" charset="0"/>
              </a:rPr>
              <a:t>2.اندازه (تعداد اتاق ها)،امکان،دامنه رقابت</a:t>
            </a:r>
          </a:p>
          <a:p>
            <a:pPr marL="0" indent="0" algn="r">
              <a:buNone/>
            </a:pPr>
            <a:r>
              <a:rPr lang="fa-IR" sz="1800" dirty="0" smtClean="0">
                <a:latin typeface="Tahoma" pitchFamily="34" charset="0"/>
                <a:ea typeface="Tahoma" pitchFamily="34" charset="0"/>
                <a:cs typeface="Tahoma" pitchFamily="34" charset="0"/>
              </a:rPr>
              <a:t>3.استفاده از تسهیلاتی غیرمسکونی از هتل ها</a:t>
            </a:r>
          </a:p>
          <a:p>
            <a:pPr marL="0" indent="0" algn="r">
              <a:buNone/>
            </a:pPr>
            <a:endParaRPr lang="en-US" sz="1800" dirty="0"/>
          </a:p>
        </p:txBody>
      </p:sp>
    </p:spTree>
    <p:extLst>
      <p:ext uri="{BB962C8B-B14F-4D97-AF65-F5344CB8AC3E}">
        <p14:creationId xmlns:p14="http://schemas.microsoft.com/office/powerpoint/2007/7/12/main" val="3358006681"/>
      </p:ext>
    </p:extLst>
  </p:cSld>
  <p:clrMapOvr>
    <a:masterClrMapping/>
  </p:clrMapOvr>
  <p:timing>
    <p:tnLst>
      <p:par>
        <p:cTn xmlns:p14="http://schemas.microsoft.com/office/powerpoint/2007/7/12/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229600" cy="533400"/>
          </a:xfrm>
        </p:spPr>
        <p:txBody>
          <a:bodyPr>
            <a:normAutofit/>
          </a:bodyPr>
          <a:lstStyle/>
          <a:p>
            <a:pPr algn="r"/>
            <a:r>
              <a:rPr lang="fa-IR" sz="1800" b="1" dirty="0" smtClean="0">
                <a:latin typeface="Tahoma" pitchFamily="34" charset="0"/>
                <a:ea typeface="Tahoma" pitchFamily="34" charset="0"/>
                <a:cs typeface="Tahoma" pitchFamily="34" charset="0"/>
              </a:rPr>
              <a:t>شرایط و مقررات انواع هتل ها</a:t>
            </a:r>
            <a:endParaRPr lang="en-US" sz="1800" b="1" dirty="0">
              <a:latin typeface="Tahoma" pitchFamily="34" charset="0"/>
              <a:ea typeface="Tahoma" pitchFamily="34" charset="0"/>
              <a:cs typeface="Tahoma"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07/7/12/main" val="367250111"/>
              </p:ext>
            </p:extLst>
          </p:nvPr>
        </p:nvGraphicFramePr>
        <p:xfrm>
          <a:off x="457200" y="609600"/>
          <a:ext cx="8229600" cy="5618480"/>
        </p:xfrm>
        <a:graphic>
          <a:graphicData uri="http://schemas.openxmlformats.org/drawingml/2006/table">
            <a:tbl>
              <a:tblPr firstRow="1" bandRow="1">
                <a:tableStyleId>{7DF18680-E054-41AD-8BC1-D1AEF772440D}</a:tableStyleId>
              </a:tblPr>
              <a:tblGrid>
                <a:gridCol w="1371600"/>
                <a:gridCol w="1371600"/>
                <a:gridCol w="1371600"/>
                <a:gridCol w="1371600"/>
                <a:gridCol w="1371600"/>
                <a:gridCol w="1371600"/>
              </a:tblGrid>
              <a:tr h="370840">
                <a:tc>
                  <a:txBody>
                    <a:bodyPr/>
                    <a:lstStyle/>
                    <a:p>
                      <a:pPr algn="ctr"/>
                      <a:r>
                        <a:rPr lang="fa-IR" sz="1600" dirty="0" smtClean="0">
                          <a:latin typeface="Tahoma" pitchFamily="34" charset="0"/>
                          <a:ea typeface="Tahoma" pitchFamily="34" charset="0"/>
                          <a:cs typeface="Tahoma" pitchFamily="34" charset="0"/>
                        </a:rPr>
                        <a:t>پارکینگ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تفریحی</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فضاهای عملکردی</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فضاهای مواد غذایی و نوشیدنی</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لابی</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نوع</a:t>
                      </a:r>
                      <a:endParaRPr lang="en-US" sz="1600" dirty="0">
                        <a:latin typeface="Tahoma" pitchFamily="34" charset="0"/>
                        <a:ea typeface="Tahoma" pitchFamily="34" charset="0"/>
                        <a:cs typeface="Tahoma" pitchFamily="34" charset="0"/>
                      </a:endParaRPr>
                    </a:p>
                  </a:txBody>
                  <a:tcPr/>
                </a:tc>
              </a:tr>
              <a:tr h="370840">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مختلف</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مرکز</a:t>
                      </a:r>
                      <a:r>
                        <a:rPr lang="fa-IR" sz="1600" baseline="0" dirty="0" smtClean="0">
                          <a:latin typeface="Tahoma" pitchFamily="34" charset="0"/>
                          <a:ea typeface="Tahoma" pitchFamily="34" charset="0"/>
                          <a:cs typeface="Tahoma" pitchFamily="34" charset="0"/>
                        </a:rPr>
                        <a:t> شهر</a:t>
                      </a:r>
                      <a:endParaRPr lang="en-US" sz="1600" dirty="0">
                        <a:latin typeface="Tahoma" pitchFamily="34" charset="0"/>
                        <a:ea typeface="Tahoma" pitchFamily="34" charset="0"/>
                        <a:cs typeface="Tahoma" pitchFamily="34" charset="0"/>
                      </a:endParaRPr>
                    </a:p>
                  </a:txBody>
                  <a:tcPr/>
                </a:tc>
              </a:tr>
              <a:tr h="467359">
                <a:tc>
                  <a:txBody>
                    <a:bodyPr/>
                    <a:lstStyle/>
                    <a:p>
                      <a:pPr algn="ctr"/>
                      <a:r>
                        <a:rPr lang="fa-IR" sz="1600" dirty="0" smtClean="0">
                          <a:latin typeface="Tahoma" pitchFamily="34" charset="0"/>
                          <a:ea typeface="Tahoma" pitchFamily="34" charset="0"/>
                          <a:cs typeface="Tahoma" pitchFamily="34" charset="0"/>
                        </a:rPr>
                        <a:t>بزرگ</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اطراف شهر</a:t>
                      </a:r>
                      <a:endParaRPr lang="en-US" sz="1600" dirty="0">
                        <a:latin typeface="Tahoma" pitchFamily="34" charset="0"/>
                        <a:ea typeface="Tahoma" pitchFamily="34" charset="0"/>
                        <a:cs typeface="Tahoma" pitchFamily="34" charset="0"/>
                      </a:endParaRPr>
                    </a:p>
                  </a:txBody>
                  <a:tcPr/>
                </a:tc>
              </a:tr>
              <a:tr h="37084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fa-IR"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فرودگاهی</a:t>
                      </a:r>
                      <a:endParaRPr lang="en-US" sz="1600" dirty="0">
                        <a:latin typeface="Tahoma" pitchFamily="34" charset="0"/>
                        <a:ea typeface="Tahoma" pitchFamily="34" charset="0"/>
                        <a:cs typeface="Tahoma" pitchFamily="34" charset="0"/>
                      </a:endParaRPr>
                    </a:p>
                  </a:txBody>
                  <a:tcPr/>
                </a:tc>
              </a:tr>
              <a:tr h="482599">
                <a:tc>
                  <a:txBody>
                    <a:bodyPr/>
                    <a:lstStyle/>
                    <a:p>
                      <a:pPr algn="ctr"/>
                      <a:r>
                        <a:rPr lang="fa-IR" sz="1600" dirty="0" smtClean="0">
                          <a:latin typeface="Tahoma" pitchFamily="34" charset="0"/>
                          <a:ea typeface="Tahoma" pitchFamily="34" charset="0"/>
                          <a:cs typeface="Tahoma" pitchFamily="34" charset="0"/>
                        </a:rPr>
                        <a:t>بزرگ</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fa-IR"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تفریحی</a:t>
                      </a:r>
                      <a:endParaRPr lang="en-US" sz="1600" dirty="0">
                        <a:latin typeface="Tahoma" pitchFamily="34" charset="0"/>
                        <a:ea typeface="Tahoma" pitchFamily="34" charset="0"/>
                        <a:cs typeface="Tahoma" pitchFamily="34" charset="0"/>
                      </a:endParaRPr>
                    </a:p>
                  </a:txBody>
                  <a:tcPr/>
                </a:tc>
              </a:tr>
              <a:tr h="37084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fa-IR"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مجامع</a:t>
                      </a:r>
                      <a:endParaRPr lang="en-US" sz="1600" dirty="0">
                        <a:latin typeface="Tahoma" pitchFamily="34" charset="0"/>
                        <a:ea typeface="Tahoma" pitchFamily="34" charset="0"/>
                        <a:cs typeface="Tahoma" pitchFamily="34" charset="0"/>
                      </a:endParaRPr>
                    </a:p>
                  </a:txBody>
                  <a:tcPr/>
                </a:tc>
              </a:tr>
              <a:tr h="37084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اقامتی</a:t>
                      </a:r>
                      <a:endParaRPr lang="en-US" sz="1600" dirty="0">
                        <a:latin typeface="Tahoma" pitchFamily="34" charset="0"/>
                        <a:ea typeface="Tahoma" pitchFamily="34" charset="0"/>
                        <a:cs typeface="Tahoma" pitchFamily="34" charset="0"/>
                      </a:endParaRPr>
                    </a:p>
                  </a:txBody>
                  <a:tcPr/>
                </a:tc>
              </a:tr>
              <a:tr h="37084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سوییت</a:t>
                      </a:r>
                      <a:endParaRPr lang="en-US" sz="1600" dirty="0">
                        <a:latin typeface="Tahoma" pitchFamily="34" charset="0"/>
                        <a:ea typeface="Tahoma" pitchFamily="34" charset="0"/>
                        <a:cs typeface="Tahoma" pitchFamily="34" charset="0"/>
                      </a:endParaRPr>
                    </a:p>
                  </a:txBody>
                  <a:tcPr/>
                </a:tc>
              </a:tr>
              <a:tr h="40132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کوچک</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سوپر لوکس</a:t>
                      </a:r>
                      <a:endParaRPr lang="en-US" sz="1600" dirty="0">
                        <a:latin typeface="Tahoma" pitchFamily="34" charset="0"/>
                        <a:ea typeface="Tahoma" pitchFamily="34" charset="0"/>
                        <a:cs typeface="Tahoma" pitchFamily="34" charset="0"/>
                      </a:endParaRPr>
                    </a:p>
                  </a:txBody>
                  <a:tcPr/>
                </a:tc>
              </a:tr>
              <a:tr h="487680">
                <a:tc>
                  <a:txBody>
                    <a:bodyPr/>
                    <a:lstStyle/>
                    <a:p>
                      <a:pPr algn="ctr"/>
                      <a:r>
                        <a:rPr lang="fa-IR" sz="1600" dirty="0" smtClean="0">
                          <a:latin typeface="Tahoma" pitchFamily="34" charset="0"/>
                          <a:ea typeface="Tahoma" pitchFamily="34" charset="0"/>
                          <a:cs typeface="Tahoma" pitchFamily="34" charset="0"/>
                        </a:rPr>
                        <a:t>متوسط</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p>
                    <a:p>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بزرگ</a:t>
                      </a:r>
                      <a:endParaRPr lang="en-US" sz="1600" dirty="0">
                        <a:latin typeface="Tahoma" pitchFamily="34" charset="0"/>
                        <a:ea typeface="Tahoma" pitchFamily="34" charset="0"/>
                        <a:cs typeface="Tahoma" pitchFamily="34" charset="0"/>
                      </a:endParaRPr>
                    </a:p>
                  </a:txBody>
                  <a:tcPr/>
                </a:tc>
                <a:tc>
                  <a:txBody>
                    <a:bodyPr/>
                    <a:lstStyle/>
                    <a:p>
                      <a:pPr algn="ctr"/>
                      <a:r>
                        <a:rPr lang="fa-IR" sz="1600" dirty="0" smtClean="0">
                          <a:latin typeface="Tahoma" pitchFamily="34" charset="0"/>
                          <a:ea typeface="Tahoma" pitchFamily="34" charset="0"/>
                          <a:cs typeface="Tahoma" pitchFamily="34" charset="0"/>
                        </a:rPr>
                        <a:t>بسیار بزرگ</a:t>
                      </a:r>
                      <a:endParaRPr lang="en-US" sz="1600" dirty="0">
                        <a:latin typeface="Tahoma" pitchFamily="34" charset="0"/>
                        <a:ea typeface="Tahoma" pitchFamily="34" charset="0"/>
                        <a:cs typeface="Tahoma" pitchFamily="34" charset="0"/>
                      </a:endParaRPr>
                    </a:p>
                  </a:txBody>
                  <a:tcPr/>
                </a:tc>
              </a:tr>
            </a:tbl>
          </a:graphicData>
        </a:graphic>
      </p:graphicFrame>
    </p:spTree>
    <p:extLst>
      <p:ext uri="{BB962C8B-B14F-4D97-AF65-F5344CB8AC3E}">
        <p14:creationId xmlns:p14="http://schemas.microsoft.com/office/powerpoint/2007/7/12/main" val="2202508703"/>
      </p:ext>
    </p:extLst>
  </p:cSld>
  <p:clrMapOvr>
    <a:masterClrMapping/>
  </p:clrMapOvr>
  <p:timing>
    <p:tnLst>
      <p:par>
        <p:cTn xmlns:p14="http://schemas.microsoft.com/office/powerpoint/2007/7/12/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900"/>
            <a:ext cx="8229600" cy="1143000"/>
          </a:xfrm>
        </p:spPr>
        <p:txBody>
          <a:bodyPr>
            <a:normAutofit/>
          </a:bodyPr>
          <a:lstStyle/>
          <a:p>
            <a:pPr algn="r"/>
            <a:r>
              <a:rPr lang="fa-IR" sz="2800" b="1" dirty="0" smtClean="0">
                <a:latin typeface="Tahoma" pitchFamily="34" charset="0"/>
                <a:ea typeface="Tahoma" pitchFamily="34" charset="0"/>
                <a:cs typeface="Tahoma" pitchFamily="34" charset="0"/>
              </a:rPr>
              <a:t>ورودی های هتل</a:t>
            </a:r>
            <a:endParaRPr lang="en-US" sz="28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71472" y="785794"/>
            <a:ext cx="8229600" cy="304799"/>
          </a:xfrm>
        </p:spPr>
        <p:txBody>
          <a:bodyPr>
            <a:noAutofit/>
          </a:bodyPr>
          <a:lstStyle/>
          <a:p>
            <a:pPr marL="0" indent="0" algn="r">
              <a:buNone/>
            </a:pPr>
            <a:r>
              <a:rPr lang="fa-IR" sz="1800" dirty="0" smtClean="0">
                <a:latin typeface="Tahoma" pitchFamily="34" charset="0"/>
                <a:ea typeface="Tahoma" pitchFamily="34" charset="0"/>
                <a:cs typeface="Tahoma" pitchFamily="34" charset="0"/>
              </a:rPr>
              <a:t> دسترسی به ورودی اصلی                       نشان دهنده جلوه های معماری هر بنا</a:t>
            </a:r>
          </a:p>
          <a:p>
            <a:pPr marL="0" indent="0">
              <a:buNone/>
            </a:pPr>
            <a:endParaRPr lang="en-US" sz="1800" dirty="0">
              <a:latin typeface="Tahoma" pitchFamily="34" charset="0"/>
              <a:ea typeface="Tahoma" pitchFamily="34" charset="0"/>
              <a:cs typeface="Tahoma" pitchFamily="34" charset="0"/>
            </a:endParaRPr>
          </a:p>
        </p:txBody>
      </p:sp>
      <p:cxnSp>
        <p:nvCxnSpPr>
          <p:cNvPr id="11" name="Straight Arrow Connector 10"/>
          <p:cNvCxnSpPr/>
          <p:nvPr/>
        </p:nvCxnSpPr>
        <p:spPr>
          <a:xfrm rot="10800000">
            <a:off x="4572000" y="980728"/>
            <a:ext cx="1368152" cy="1588"/>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descr="C:\Users\Allah\Desktop\fahime hotel\voruD\luxor-hotel-entrance.jpg"/>
          <p:cNvPicPr>
            <a:picLocks noChangeAspect="1" noChangeArrowheads="1"/>
          </p:cNvPicPr>
          <p:nvPr/>
        </p:nvPicPr>
        <p:blipFill>
          <a:blip r:embed="rId2" cstate="print"/>
          <a:srcRect/>
          <a:stretch>
            <a:fillRect/>
          </a:stretch>
        </p:blipFill>
        <p:spPr bwMode="auto">
          <a:xfrm>
            <a:off x="357158" y="1214422"/>
            <a:ext cx="3857652" cy="2549667"/>
          </a:xfrm>
          <a:prstGeom prst="rect">
            <a:avLst/>
          </a:prstGeom>
          <a:noFill/>
        </p:spPr>
      </p:pic>
      <p:pic>
        <p:nvPicPr>
          <p:cNvPr id="21" name="Picture 4" descr="C:\Users\Allah\Desktop\fahime hotel\voruD\HotelEntrance1.jpg"/>
          <p:cNvPicPr>
            <a:picLocks noChangeAspect="1" noChangeArrowheads="1"/>
          </p:cNvPicPr>
          <p:nvPr/>
        </p:nvPicPr>
        <p:blipFill>
          <a:blip r:embed="rId3" cstate="print"/>
          <a:srcRect/>
          <a:stretch>
            <a:fillRect/>
          </a:stretch>
        </p:blipFill>
        <p:spPr bwMode="auto">
          <a:xfrm>
            <a:off x="4572000" y="1214422"/>
            <a:ext cx="3714776" cy="2479902"/>
          </a:xfrm>
          <a:prstGeom prst="rect">
            <a:avLst/>
          </a:prstGeom>
          <a:noFill/>
        </p:spPr>
      </p:pic>
      <p:pic>
        <p:nvPicPr>
          <p:cNvPr id="7171" name="Picture 3" descr="C:\Users\Allah\Desktop\fahime hotel\هتل پارس کرمان\kerman1-1.jpg"/>
          <p:cNvPicPr>
            <a:picLocks noChangeAspect="1" noChangeArrowheads="1"/>
          </p:cNvPicPr>
          <p:nvPr/>
        </p:nvPicPr>
        <p:blipFill>
          <a:blip r:embed="rId4" cstate="print"/>
          <a:srcRect/>
          <a:stretch>
            <a:fillRect/>
          </a:stretch>
        </p:blipFill>
        <p:spPr bwMode="auto">
          <a:xfrm>
            <a:off x="4643438" y="3929066"/>
            <a:ext cx="3714776" cy="2675669"/>
          </a:xfrm>
          <a:prstGeom prst="rect">
            <a:avLst/>
          </a:prstGeom>
          <a:noFill/>
        </p:spPr>
      </p:pic>
      <p:pic>
        <p:nvPicPr>
          <p:cNvPr id="7172" name="Picture 4" descr="G:\Hotel\Dariushhotel1.jpg"/>
          <p:cNvPicPr>
            <a:picLocks noChangeAspect="1" noChangeArrowheads="1"/>
          </p:cNvPicPr>
          <p:nvPr/>
        </p:nvPicPr>
        <p:blipFill>
          <a:blip r:embed="rId5" cstate="print"/>
          <a:srcRect/>
          <a:stretch>
            <a:fillRect/>
          </a:stretch>
        </p:blipFill>
        <p:spPr bwMode="auto">
          <a:xfrm>
            <a:off x="357158" y="3929066"/>
            <a:ext cx="3857652" cy="2671781"/>
          </a:xfrm>
          <a:prstGeom prst="rect">
            <a:avLst/>
          </a:prstGeom>
          <a:noFill/>
        </p:spPr>
      </p:pic>
    </p:spTree>
    <p:extLst>
      <p:ext uri="{BB962C8B-B14F-4D97-AF65-F5344CB8AC3E}">
        <p14:creationId xmlns:p14="http://schemas.microsoft.com/office/powerpoint/2007/7/12/main" val="3268513674"/>
      </p:ext>
    </p:extLst>
  </p:cSld>
  <p:clrMapOvr>
    <a:masterClrMapping/>
  </p:clrMapOvr>
  <p:timing>
    <p:tnLst>
      <p:par>
        <p:cTn xmlns:p14="http://schemas.microsoft.com/office/powerpoint/2007/7/12/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07/7/7/main" val="1F497D" mc:Ignorable=""/>
      </a:dk2>
      <a:lt2>
        <a:srgbClr xmlns:mc="http://schemas.openxmlformats.org/markup-compatibility/2006" xmlns:a14="http://schemas.microsoft.com/office/drawing/2007/7/7/main" val="EEECE1" mc:Ignorable=""/>
      </a:lt2>
      <a:accent1>
        <a:srgbClr xmlns:mc="http://schemas.openxmlformats.org/markup-compatibility/2006" xmlns:a14="http://schemas.microsoft.com/office/drawing/2007/7/7/main" val="4F81BD" mc:Ignorable=""/>
      </a:accent1>
      <a:accent2>
        <a:srgbClr xmlns:mc="http://schemas.openxmlformats.org/markup-compatibility/2006" xmlns:a14="http://schemas.microsoft.com/office/drawing/2007/7/7/main" val="C0504D" mc:Ignorable=""/>
      </a:accent2>
      <a:accent3>
        <a:srgbClr xmlns:mc="http://schemas.openxmlformats.org/markup-compatibility/2006" xmlns:a14="http://schemas.microsoft.com/office/drawing/2007/7/7/main" val="9BBB59" mc:Ignorable=""/>
      </a:accent3>
      <a:accent4>
        <a:srgbClr xmlns:mc="http://schemas.openxmlformats.org/markup-compatibility/2006" xmlns:a14="http://schemas.microsoft.com/office/drawing/2007/7/7/main" val="8064A2" mc:Ignorable=""/>
      </a:accent4>
      <a:accent5>
        <a:srgbClr xmlns:mc="http://schemas.openxmlformats.org/markup-compatibility/2006" xmlns:a14="http://schemas.microsoft.com/office/drawing/2007/7/7/main" val="4BACC6" mc:Ignorable=""/>
      </a:accent5>
      <a:accent6>
        <a:srgbClr xmlns:mc="http://schemas.openxmlformats.org/markup-compatibility/2006" xmlns:a14="http://schemas.microsoft.com/office/drawing/2007/7/7/main" val="F79646" mc:Ignorable=""/>
      </a:accent6>
      <a:hlink>
        <a:srgbClr xmlns:mc="http://schemas.openxmlformats.org/markup-compatibility/2006" xmlns:a14="http://schemas.microsoft.com/office/drawing/2007/7/7/main" val="0000FF" mc:Ignorable=""/>
      </a:hlink>
      <a:folHlink>
        <a:srgbClr xmlns:mc="http://schemas.openxmlformats.org/markup-compatibility/2006" xmlns:a14="http://schemas.microsoft.com/office/drawing/2007/7/7/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07/7/7/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07/7/7/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07/7/7/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07/7/7/main" val="1F497D" mc:Ignorable=""/>
      </a:dk2>
      <a:lt2>
        <a:srgbClr xmlns:mc="http://schemas.openxmlformats.org/markup-compatibility/2006" xmlns:a14="http://schemas.microsoft.com/office/drawing/2007/7/7/main" val="EEECE1" mc:Ignorable=""/>
      </a:lt2>
      <a:accent1>
        <a:srgbClr xmlns:mc="http://schemas.openxmlformats.org/markup-compatibility/2006" xmlns:a14="http://schemas.microsoft.com/office/drawing/2007/7/7/main" val="4F81BD" mc:Ignorable=""/>
      </a:accent1>
      <a:accent2>
        <a:srgbClr xmlns:mc="http://schemas.openxmlformats.org/markup-compatibility/2006" xmlns:a14="http://schemas.microsoft.com/office/drawing/2007/7/7/main" val="C0504D" mc:Ignorable=""/>
      </a:accent2>
      <a:accent3>
        <a:srgbClr xmlns:mc="http://schemas.openxmlformats.org/markup-compatibility/2006" xmlns:a14="http://schemas.microsoft.com/office/drawing/2007/7/7/main" val="9BBB59" mc:Ignorable=""/>
      </a:accent3>
      <a:accent4>
        <a:srgbClr xmlns:mc="http://schemas.openxmlformats.org/markup-compatibility/2006" xmlns:a14="http://schemas.microsoft.com/office/drawing/2007/7/7/main" val="8064A2" mc:Ignorable=""/>
      </a:accent4>
      <a:accent5>
        <a:srgbClr xmlns:mc="http://schemas.openxmlformats.org/markup-compatibility/2006" xmlns:a14="http://schemas.microsoft.com/office/drawing/2007/7/7/main" val="4BACC6" mc:Ignorable=""/>
      </a:accent5>
      <a:accent6>
        <a:srgbClr xmlns:mc="http://schemas.openxmlformats.org/markup-compatibility/2006" xmlns:a14="http://schemas.microsoft.com/office/drawing/2007/7/7/main" val="F79646" mc:Ignorable=""/>
      </a:accent6>
      <a:hlink>
        <a:srgbClr xmlns:mc="http://schemas.openxmlformats.org/markup-compatibility/2006" xmlns:a14="http://schemas.microsoft.com/office/drawing/2007/7/7/main" val="0000FF" mc:Ignorable=""/>
      </a:hlink>
      <a:folHlink>
        <a:srgbClr xmlns:mc="http://schemas.openxmlformats.org/markup-compatibility/2006" xmlns:a14="http://schemas.microsoft.com/office/drawing/2007/7/7/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07/7/7/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07/7/7/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07/7/7/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2010-10-15T18:00:38Z</outs:dateTime>
      <outs:isPinned>true</outs:isPinned>
    </outs:relatedDate>
    <outs:relatedDate>
      <outs:type>2</outs:type>
      <outs:displayName>Created</outs:displayName>
      <outs:dateTime>2010-10-07T06:25:10Z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PARAND</outs:displayName>
          <outs:accountName/>
        </outs:relatedPerson>
      </outs:people>
      <outs:source>0</outs:source>
      <outs:isPinned>true</outs:isPinned>
    </outs:relatedPeopleItem>
    <outs:relatedPeopleItem>
      <outs:category>Last modified by</outs:category>
      <outs:people>
        <outs:relatedPerson>
          <outs:displayName>Bahman</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049F3CB1-A47F-44D8-889B-F2B809B24D7D}">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emplate/>
  <TotalTime>1431</TotalTime>
  <Words>2031</Words>
  <Application>Microsoft Office PowerPoint</Application>
  <PresentationFormat>On-screen Show (4:3)</PresentationFormat>
  <Paragraphs>540</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فضاهای هتل</vt:lpstr>
      <vt:lpstr>PowerPoint Presentation</vt:lpstr>
      <vt:lpstr>فضاهای عمومی</vt:lpstr>
      <vt:lpstr>PowerPoint Presentation</vt:lpstr>
      <vt:lpstr>PowerPoint Presentation</vt:lpstr>
      <vt:lpstr>PowerPoint Presentation</vt:lpstr>
      <vt:lpstr>فضاهای عمومی</vt:lpstr>
      <vt:lpstr>شرایط و مقررات انواع هتل ها</vt:lpstr>
      <vt:lpstr>ورودی های هتل</vt:lpstr>
      <vt:lpstr>PowerPoint Presentation</vt:lpstr>
      <vt:lpstr>PowerPoint Presentation</vt:lpstr>
      <vt:lpstr>لابی</vt:lpstr>
      <vt:lpstr>PowerPoint Presentation</vt:lpstr>
      <vt:lpstr>PowerPoint Presentation</vt:lpstr>
      <vt:lpstr>PowerPoint Presentation</vt:lpstr>
      <vt:lpstr>PowerPoint Presentation</vt:lpstr>
      <vt:lpstr>PowerPoint Presentation</vt:lpstr>
      <vt:lpstr>PowerPoint Presentation</vt:lpstr>
      <vt:lpstr>8.بخش تجاری:معمولا بسیار کوچک یا به صورت کیوسک هایی برای زیاد کردن اندازه ظاهری لابی و هم عملکردی دیگر برای لابی است.این مغازه ها عبارتند از:شیرینی فروشی،داروخانه،آژانس مسافرتی،آرایشگاه،گل فروشی و...</vt:lpstr>
      <vt:lpstr>فضاهای عرضه غذا و نوشیدنی</vt:lpstr>
      <vt:lpstr>PowerPoint Presentation</vt:lpstr>
      <vt:lpstr>فضاهای عملکردی(فضای مراسم)  در هتل های بزرگ که مسیولیت پذیرایی از میهمانان شرکت ها را دارند،فضاهایی جهت تشکیل جلسات،نمایشگاه فرش،مدیریت و... اختصاص داده میشود. مزایا:امکاناتی برای جلسات عمومی مانند امکانات غذایی جهت ملاقات کنندگان تجاری، درآمد حاصل از عملکردهای عمومی و جشن ها،اجاره اتاق ها برای نمایشگاه ها یا جشن و...</vt:lpstr>
      <vt:lpstr>PowerPoint Presentation</vt:lpstr>
      <vt:lpstr>تسهیلات تفریحی-ورزشی </vt:lpstr>
      <vt:lpstr> استخر شنا:وجود استخر در هتل الزامی است ولی اندازه آن متناسب با نوع و موقعیت هتل متفاوت است.محوطه استخر باید کاملا جدا از قسمت های هتل بوده و محل دسترسی به آسانسورها بدون عبور از لابی ممکن باشد.تسهیلات جانبی مانند کمدهای قفل شو،بوفه و...،نکات ایمنی،پیش بینی تهویه مناسب و... باید در طراحی مورد توجه قرار گیرند. </vt:lpstr>
      <vt:lpstr>PowerPoint Presentation</vt:lpstr>
      <vt:lpstr>فضاهای خصوصی</vt:lpstr>
      <vt:lpstr>PowerPoint Presentation</vt:lpstr>
      <vt:lpstr>PowerPoint Presentation</vt:lpstr>
      <vt:lpstr>PowerPoint Presentation</vt:lpstr>
      <vt:lpstr> سوئیت ها</vt:lpstr>
      <vt:lpstr>PowerPoint Presentation</vt:lpstr>
      <vt:lpstr>3.سوئیت کنفرانس</vt:lpstr>
      <vt:lpstr>فضاهای خدماتی</vt:lpstr>
      <vt:lpstr>PowerPoint Presentation</vt:lpstr>
      <vt:lpstr> بخش اداری  از جمله بخش های برجسته در طراحی یک هتل طراحی بخش پذیرش ودفاتر اداری می باشد.تمامی مهمانان با بخش پذیرش برخورد دارند.  </vt:lpstr>
      <vt:lpstr> بخش پذیرش و دفاتر اداری تابعه   بخش پذیرش آشناترین قسمت اداری برای مهمانان یک هتل می باشد.شامل بخش های زیر می باشد:</vt:lpstr>
      <vt:lpstr> بخش مالی و حسابداری  بخش مالی و باید نزدیک بخش پذیرش قرار بگیرد.این دو بخش  به وسیله ی فضای حسابداری  مدیران سایر قسمت ها به هم مرتبط می شوند. این بخش شامل قسمت های زیر می باشد:</vt:lpstr>
      <vt:lpstr>دفاتر اجرایی  بخش اجرایی انجام خدمات هتل را برعهده دارد.از بخش های زیر تشکیل شده است:</vt:lpstr>
      <vt:lpstr>بخش فروش و تدارکات این گروه دو مسئولیت دارند: -جلب گروه شغلی-تجاری -تدراکات وسرویس دهی کنفرانسها, سمینارها وجشن هایی که در هتل برگزارمی شود.که شامل بخش های زیر می باشد:</vt:lpstr>
      <vt:lpstr>فضاهای آماده سازی غذا وانبار آذوقه  از بین فضاهای خدمات وسرویس دهی یک هتل،آشپزخانه ومناطق مربوط به تهیه ی غذا به دلیل داشتن سیستم های مکانیکی و الکتریکی ولوله کشی خاص نیاز به دقت زیادی در طراحی دارد.در ضمن آشپزخانه تاثیر بسزایی در صرفه جویی هزینه نیروی انسانی دارد.</vt:lpstr>
      <vt:lpstr>PowerPoint Presentation</vt:lpstr>
      <vt:lpstr>بار اندازی هتل،قسمت تحویل زباله وانبار عمومی  این دو قسمت کاملا از هم جدا هستند.این فضا با آشپزخانه ارتباط مستقیم دارد.محل قرار گیری این فضا در سایت اهمیت دارد وباید به گونه ای باشد که مسیر کامیون ها پارکینگ مهمانان را قطع نکند.ودور از دید باشد.</vt:lpstr>
      <vt:lpstr>فضاهای مربوط به کارکنان طراحی فضای مناسب برای کارکنان جهت اجرا وعرضه خدمات هرچه کاملتر ضروری است. -هریک از اجزای قسمت مربوط به کارکنان(دفاتر پرسنل،رختکن ها،غذاخوری)از یکدیگر جدا هستند. -انتخاب مکان جهت طراحی این قسمت انعطاف بیشتری دارد.</vt:lpstr>
      <vt:lpstr>پرسنل ودفاتر ثبت ساعت -این فضا باید در مدخل ورودی کارکنان قرار گیرد. -طراحی اتاق های کوچک وخصوصی جهت مصاحبه.</vt:lpstr>
      <vt:lpstr>     خدمات لباسشویی وخانه داری  این بخش از فضاهای کوچک جهت کنترل ملحفه ها وسرویس  خواب مهمانان و تسهیلاتی مانند خشک شویی ولباس شویی تشکیل شده است. -شوت،باید کنار محل نگهداری ملحفه قرار گیرد. -محل ملحفه های کثیف کنار لباس شویی. -بارانداز کناربخش خانه داری. -لباس شویی کنار خانه داری(برای انبار ملحفه) -خانه داری کنار بخش تحویل وتوزیع یونیفورم. -بخش توزیع یونیفورم مجاور رختکن کارکنان -خانه داری مجاور آسانسورهای خدماتی.   </vt:lpstr>
      <vt:lpstr> قسمت مهندسی و مکانیکی آخرین بخش فضاهای خدماتی سه عملکردی را شامل می شود که به وسیله مهندس مسئول آن اداره می شود. -جهت بالا بردن کارایی این قسمت نزدیکی آن به قسمت لباسشویی وموتور خانه می باشد.  </vt:lpstr>
      <vt:lpstr>PowerPoint Presentation</vt:lpstr>
      <vt:lpstr>پارکینگ  تعداد پارکینگ ها, بسته به محل هتل ومیزان نیازمنطقه به پارکینگ دارد. </vt:lpstr>
      <vt:lpstr>مصادیق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PARANDCO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PARAND</dc:creator>
  <cp:lastModifiedBy>PARAND</cp:lastModifiedBy>
  <cp:revision>266</cp:revision>
  <dcterms:created xsi:type="dcterms:W3CDTF">2010-10-07T06:25:10Z</dcterms:created>
  <dcterms:modified xsi:type="dcterms:W3CDTF">2010-10-19T07:06:58Z</dcterms:modified>
</cp:coreProperties>
</file>