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84" r:id="rId1"/>
    <p:sldMasterId id="2147483696" r:id="rId2"/>
    <p:sldMasterId id="2147483708" r:id="rId3"/>
    <p:sldMasterId id="2147483720" r:id="rId4"/>
    <p:sldMasterId id="2147483756" r:id="rId5"/>
  </p:sldMasterIdLst>
  <p:notesMasterIdLst>
    <p:notesMasterId r:id="rId61"/>
  </p:notesMasterIdLst>
  <p:sldIdLst>
    <p:sldId id="256" r:id="rId6"/>
    <p:sldId id="257" r:id="rId7"/>
    <p:sldId id="259" r:id="rId8"/>
    <p:sldId id="282" r:id="rId9"/>
    <p:sldId id="283" r:id="rId10"/>
    <p:sldId id="295" r:id="rId11"/>
    <p:sldId id="314" r:id="rId12"/>
    <p:sldId id="316" r:id="rId13"/>
    <p:sldId id="315" r:id="rId14"/>
    <p:sldId id="317" r:id="rId15"/>
    <p:sldId id="260" r:id="rId16"/>
    <p:sldId id="262" r:id="rId17"/>
    <p:sldId id="264" r:id="rId18"/>
    <p:sldId id="289" r:id="rId19"/>
    <p:sldId id="320" r:id="rId20"/>
    <p:sldId id="300" r:id="rId21"/>
    <p:sldId id="319" r:id="rId22"/>
    <p:sldId id="321" r:id="rId23"/>
    <p:sldId id="302" r:id="rId24"/>
    <p:sldId id="304" r:id="rId25"/>
    <p:sldId id="322" r:id="rId26"/>
    <p:sldId id="299" r:id="rId27"/>
    <p:sldId id="323" r:id="rId28"/>
    <p:sldId id="324" r:id="rId29"/>
    <p:sldId id="325" r:id="rId30"/>
    <p:sldId id="326" r:id="rId31"/>
    <p:sldId id="341" r:id="rId32"/>
    <p:sldId id="327" r:id="rId33"/>
    <p:sldId id="345" r:id="rId34"/>
    <p:sldId id="328" r:id="rId35"/>
    <p:sldId id="346" r:id="rId36"/>
    <p:sldId id="329" r:id="rId37"/>
    <p:sldId id="330" r:id="rId38"/>
    <p:sldId id="344" r:id="rId39"/>
    <p:sldId id="331" r:id="rId40"/>
    <p:sldId id="354" r:id="rId41"/>
    <p:sldId id="347" r:id="rId42"/>
    <p:sldId id="342" r:id="rId43"/>
    <p:sldId id="332" r:id="rId44"/>
    <p:sldId id="343" r:id="rId45"/>
    <p:sldId id="333" r:id="rId46"/>
    <p:sldId id="336" r:id="rId47"/>
    <p:sldId id="334" r:id="rId48"/>
    <p:sldId id="290" r:id="rId49"/>
    <p:sldId id="291" r:id="rId50"/>
    <p:sldId id="292" r:id="rId51"/>
    <p:sldId id="293" r:id="rId52"/>
    <p:sldId id="335" r:id="rId53"/>
    <p:sldId id="337" r:id="rId54"/>
    <p:sldId id="338" r:id="rId55"/>
    <p:sldId id="339" r:id="rId56"/>
    <p:sldId id="340" r:id="rId57"/>
    <p:sldId id="312" r:id="rId58"/>
    <p:sldId id="287" r:id="rId59"/>
    <p:sldId id="280" r:id="rId60"/>
  </p:sldIdLst>
  <p:sldSz cx="9144000" cy="6858000" type="screen4x3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00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>
        <p:scale>
          <a:sx n="94" d="100"/>
          <a:sy n="94" d="100"/>
        </p:scale>
        <p:origin x="-456" y="1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63" Type="http://schemas.openxmlformats.org/officeDocument/2006/relationships/viewProps" Target="viewProps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theme" Target="theme/theme1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463B918-B310-4587-8420-539407669076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10319DB-EF44-4470-9FE1-C6AD91C439B1}">
      <dgm:prSet phldrT="[Text]" custT="1"/>
      <dgm:spPr/>
      <dgm:t>
        <a:bodyPr/>
        <a:lstStyle/>
        <a:p>
          <a:r>
            <a:rPr lang="en-US" sz="2000" b="1" dirty="0" smtClean="0">
              <a:cs typeface="B Titr" pitchFamily="2" charset="-78"/>
            </a:rPr>
            <a:t>SMART </a:t>
          </a:r>
          <a:endParaRPr lang="en-US" sz="1200" b="1" dirty="0">
            <a:cs typeface="B Titr" pitchFamily="2" charset="-78"/>
          </a:endParaRPr>
        </a:p>
      </dgm:t>
    </dgm:pt>
    <dgm:pt modelId="{C0E83635-1481-4E82-954A-A153102441D8}" type="parTrans" cxnId="{750A9193-9BD8-4EF8-939B-3112D6853177}">
      <dgm:prSet/>
      <dgm:spPr/>
      <dgm:t>
        <a:bodyPr/>
        <a:lstStyle/>
        <a:p>
          <a:endParaRPr lang="en-US"/>
        </a:p>
      </dgm:t>
    </dgm:pt>
    <dgm:pt modelId="{2030CF9B-E984-408D-9ECC-5E352AF549DD}" type="sibTrans" cxnId="{750A9193-9BD8-4EF8-939B-3112D6853177}">
      <dgm:prSet/>
      <dgm:spPr/>
      <dgm:t>
        <a:bodyPr/>
        <a:lstStyle/>
        <a:p>
          <a:endParaRPr lang="en-US"/>
        </a:p>
      </dgm:t>
    </dgm:pt>
    <dgm:pt modelId="{A6AC7849-EE0D-4813-8024-4EA52220860B}">
      <dgm:prSet phldrT="[Text]" custT="1"/>
      <dgm:spPr/>
      <dgm:t>
        <a:bodyPr/>
        <a:lstStyle/>
        <a:p>
          <a:r>
            <a:rPr lang="en-US" sz="1200" b="1" dirty="0" smtClean="0">
              <a:cs typeface="B Titr" pitchFamily="2" charset="-78"/>
            </a:rPr>
            <a:t>S</a:t>
          </a:r>
          <a:endParaRPr lang="en-US" sz="1200" b="1" dirty="0">
            <a:cs typeface="B Titr" pitchFamily="2" charset="-78"/>
          </a:endParaRPr>
        </a:p>
      </dgm:t>
    </dgm:pt>
    <dgm:pt modelId="{5C3F7B31-6D75-4EBC-A19C-B9DA790CD778}" type="parTrans" cxnId="{5610765E-CD12-4140-A3A9-B13D78ED2823}">
      <dgm:prSet/>
      <dgm:spPr/>
      <dgm:t>
        <a:bodyPr/>
        <a:lstStyle/>
        <a:p>
          <a:endParaRPr lang="en-US" sz="2000" b="1">
            <a:cs typeface="B Titr" pitchFamily="2" charset="-78"/>
          </a:endParaRPr>
        </a:p>
      </dgm:t>
    </dgm:pt>
    <dgm:pt modelId="{EAF4D1FD-B6BD-42E0-B0A2-F3FD86FFF7E2}" type="sibTrans" cxnId="{5610765E-CD12-4140-A3A9-B13D78ED2823}">
      <dgm:prSet/>
      <dgm:spPr/>
      <dgm:t>
        <a:bodyPr/>
        <a:lstStyle/>
        <a:p>
          <a:endParaRPr lang="en-US"/>
        </a:p>
      </dgm:t>
    </dgm:pt>
    <dgm:pt modelId="{68AACE6E-5786-4B71-9D3C-99303BBB5AD4}">
      <dgm:prSet phldrT="[Text]" custT="1"/>
      <dgm:spPr/>
      <dgm:t>
        <a:bodyPr/>
        <a:lstStyle/>
        <a:p>
          <a:r>
            <a:rPr lang="en-US" sz="1200" b="1" dirty="0" smtClean="0">
              <a:cs typeface="B Titr" pitchFamily="2" charset="-78"/>
            </a:rPr>
            <a:t>A</a:t>
          </a:r>
          <a:endParaRPr lang="en-US" sz="1200" b="1" dirty="0">
            <a:cs typeface="B Titr" pitchFamily="2" charset="-78"/>
          </a:endParaRPr>
        </a:p>
      </dgm:t>
    </dgm:pt>
    <dgm:pt modelId="{91E61EA8-2E31-4F13-AC0A-3C2BF79472C7}" type="parTrans" cxnId="{CD676C36-62F9-4D17-8EEF-54779862C821}">
      <dgm:prSet/>
      <dgm:spPr/>
      <dgm:t>
        <a:bodyPr/>
        <a:lstStyle/>
        <a:p>
          <a:endParaRPr lang="en-US" sz="2000" b="1">
            <a:cs typeface="B Titr" pitchFamily="2" charset="-78"/>
          </a:endParaRPr>
        </a:p>
      </dgm:t>
    </dgm:pt>
    <dgm:pt modelId="{8E4D3E6A-5FE2-41A0-A4E3-48912F991DAC}" type="sibTrans" cxnId="{CD676C36-62F9-4D17-8EEF-54779862C821}">
      <dgm:prSet/>
      <dgm:spPr/>
      <dgm:t>
        <a:bodyPr/>
        <a:lstStyle/>
        <a:p>
          <a:endParaRPr lang="en-US"/>
        </a:p>
      </dgm:t>
    </dgm:pt>
    <dgm:pt modelId="{06AEF307-44DC-478E-80F5-9F51A27F66AF}">
      <dgm:prSet phldrT="[Text]" custT="1"/>
      <dgm:spPr/>
      <dgm:t>
        <a:bodyPr/>
        <a:lstStyle/>
        <a:p>
          <a:r>
            <a:rPr lang="en-US" sz="1200" b="1" dirty="0" smtClean="0">
              <a:cs typeface="B Titr" pitchFamily="2" charset="-78"/>
            </a:rPr>
            <a:t>Achievable</a:t>
          </a:r>
          <a:endParaRPr lang="fa-IR" sz="1200" b="1" dirty="0" smtClean="0">
            <a:cs typeface="B Titr" pitchFamily="2" charset="-78"/>
          </a:endParaRPr>
        </a:p>
        <a:p>
          <a:r>
            <a:rPr lang="fa-IR" sz="1200" b="1" dirty="0" smtClean="0">
              <a:cs typeface="B Titr" pitchFamily="2" charset="-78"/>
            </a:rPr>
            <a:t>( قابل دسترس)</a:t>
          </a:r>
          <a:endParaRPr lang="en-US" sz="1200" b="1" dirty="0">
            <a:cs typeface="B Titr" pitchFamily="2" charset="-78"/>
          </a:endParaRPr>
        </a:p>
      </dgm:t>
    </dgm:pt>
    <dgm:pt modelId="{6E6C72D2-F978-4204-A69A-2F68111B9FDA}" type="parTrans" cxnId="{A1A35188-CF98-4F12-9A37-96F8D659171D}">
      <dgm:prSet/>
      <dgm:spPr/>
      <dgm:t>
        <a:bodyPr/>
        <a:lstStyle/>
        <a:p>
          <a:endParaRPr lang="en-US" sz="2000" b="1">
            <a:cs typeface="B Titr" pitchFamily="2" charset="-78"/>
          </a:endParaRPr>
        </a:p>
      </dgm:t>
    </dgm:pt>
    <dgm:pt modelId="{0397A1D4-898B-46CE-99B6-6C66E5578104}" type="sibTrans" cxnId="{A1A35188-CF98-4F12-9A37-96F8D659171D}">
      <dgm:prSet/>
      <dgm:spPr/>
      <dgm:t>
        <a:bodyPr/>
        <a:lstStyle/>
        <a:p>
          <a:endParaRPr lang="en-US"/>
        </a:p>
      </dgm:t>
    </dgm:pt>
    <dgm:pt modelId="{3B142846-453C-4B42-A084-6ACC16EDAF0F}">
      <dgm:prSet custT="1"/>
      <dgm:spPr/>
      <dgm:t>
        <a:bodyPr/>
        <a:lstStyle/>
        <a:p>
          <a:r>
            <a:rPr lang="fa-IR" sz="1200" b="1" dirty="0" smtClean="0">
              <a:cs typeface="B Titr" pitchFamily="2" charset="-78"/>
            </a:rPr>
            <a:t>( مرتبط و مناسب)</a:t>
          </a:r>
        </a:p>
        <a:p>
          <a:r>
            <a:rPr lang="en-US" sz="1200" b="1" dirty="0" smtClean="0">
              <a:cs typeface="B Titr" pitchFamily="2" charset="-78"/>
            </a:rPr>
            <a:t>Relevant</a:t>
          </a:r>
          <a:endParaRPr lang="en-US" sz="1200" b="1" dirty="0">
            <a:cs typeface="B Titr" pitchFamily="2" charset="-78"/>
          </a:endParaRPr>
        </a:p>
      </dgm:t>
    </dgm:pt>
    <dgm:pt modelId="{619418F8-4F0D-417C-BAEC-842ED5472516}" type="parTrans" cxnId="{5AEC5FA2-DEC5-4377-81A1-1A50E721C951}">
      <dgm:prSet/>
      <dgm:spPr/>
      <dgm:t>
        <a:bodyPr/>
        <a:lstStyle/>
        <a:p>
          <a:endParaRPr lang="en-US" sz="2000" b="1">
            <a:cs typeface="B Titr" pitchFamily="2" charset="-78"/>
          </a:endParaRPr>
        </a:p>
      </dgm:t>
    </dgm:pt>
    <dgm:pt modelId="{C5DA8245-027B-4711-B837-54D8EB95D92C}" type="sibTrans" cxnId="{5AEC5FA2-DEC5-4377-81A1-1A50E721C951}">
      <dgm:prSet/>
      <dgm:spPr/>
      <dgm:t>
        <a:bodyPr/>
        <a:lstStyle/>
        <a:p>
          <a:endParaRPr lang="en-US"/>
        </a:p>
      </dgm:t>
    </dgm:pt>
    <dgm:pt modelId="{6106EDFB-A6DF-4BA5-B35C-81B814AC5F3D}">
      <dgm:prSet custT="1"/>
      <dgm:spPr/>
      <dgm:t>
        <a:bodyPr/>
        <a:lstStyle/>
        <a:p>
          <a:r>
            <a:rPr lang="fa-IR" sz="1200" b="1" dirty="0" smtClean="0">
              <a:cs typeface="B Titr" pitchFamily="2" charset="-78"/>
            </a:rPr>
            <a:t>(محدوده زمانی مناسب)</a:t>
          </a:r>
        </a:p>
        <a:p>
          <a:r>
            <a:rPr lang="en-US" sz="1200" b="1" dirty="0" smtClean="0">
              <a:cs typeface="B Titr" pitchFamily="2" charset="-78"/>
            </a:rPr>
            <a:t>Time-bound</a:t>
          </a:r>
          <a:endParaRPr lang="en-US" sz="1200" b="1" dirty="0">
            <a:cs typeface="B Titr" pitchFamily="2" charset="-78"/>
          </a:endParaRPr>
        </a:p>
      </dgm:t>
    </dgm:pt>
    <dgm:pt modelId="{DD80FC34-E297-4C38-9868-B68CC95DE700}" type="parTrans" cxnId="{435C02B7-AD96-4965-8657-876CDB2D612F}">
      <dgm:prSet/>
      <dgm:spPr/>
      <dgm:t>
        <a:bodyPr/>
        <a:lstStyle/>
        <a:p>
          <a:endParaRPr lang="en-US" sz="2000" b="1">
            <a:cs typeface="B Titr" pitchFamily="2" charset="-78"/>
          </a:endParaRPr>
        </a:p>
      </dgm:t>
    </dgm:pt>
    <dgm:pt modelId="{80F144F0-9F7B-4F5E-BFDA-670501AE1849}" type="sibTrans" cxnId="{435C02B7-AD96-4965-8657-876CDB2D612F}">
      <dgm:prSet/>
      <dgm:spPr/>
      <dgm:t>
        <a:bodyPr/>
        <a:lstStyle/>
        <a:p>
          <a:endParaRPr lang="en-US"/>
        </a:p>
      </dgm:t>
    </dgm:pt>
    <dgm:pt modelId="{095B8131-1CC6-4E54-A2CA-FFE60B8E1931}">
      <dgm:prSet custT="1"/>
      <dgm:spPr/>
      <dgm:t>
        <a:bodyPr/>
        <a:lstStyle/>
        <a:p>
          <a:r>
            <a:rPr lang="en-US" sz="1200" b="1" dirty="0" smtClean="0">
              <a:cs typeface="B Titr" pitchFamily="2" charset="-78"/>
            </a:rPr>
            <a:t>Measurable</a:t>
          </a:r>
          <a:endParaRPr lang="fa-IR" sz="1200" b="1" dirty="0" smtClean="0">
            <a:cs typeface="B Titr" pitchFamily="2" charset="-78"/>
          </a:endParaRPr>
        </a:p>
        <a:p>
          <a:r>
            <a:rPr lang="fa-IR" sz="1200" b="1" dirty="0" smtClean="0">
              <a:cs typeface="B Titr" pitchFamily="2" charset="-78"/>
            </a:rPr>
            <a:t>( قابل اندازه گیری)</a:t>
          </a:r>
          <a:endParaRPr lang="en-US" sz="1200" b="1" dirty="0">
            <a:cs typeface="B Titr" pitchFamily="2" charset="-78"/>
          </a:endParaRPr>
        </a:p>
      </dgm:t>
    </dgm:pt>
    <dgm:pt modelId="{6BFEBF40-57B3-4CCE-B110-D6DF64A326DF}" type="parTrans" cxnId="{F70377A1-0A41-4780-B9E0-767476EE531B}">
      <dgm:prSet/>
      <dgm:spPr/>
      <dgm:t>
        <a:bodyPr/>
        <a:lstStyle/>
        <a:p>
          <a:endParaRPr lang="en-US" sz="2000" b="1">
            <a:cs typeface="B Titr" pitchFamily="2" charset="-78"/>
          </a:endParaRPr>
        </a:p>
      </dgm:t>
    </dgm:pt>
    <dgm:pt modelId="{21198734-1232-487F-ADB5-E6E5CCF89DFA}" type="sibTrans" cxnId="{F70377A1-0A41-4780-B9E0-767476EE531B}">
      <dgm:prSet/>
      <dgm:spPr/>
      <dgm:t>
        <a:bodyPr/>
        <a:lstStyle/>
        <a:p>
          <a:endParaRPr lang="en-US"/>
        </a:p>
      </dgm:t>
    </dgm:pt>
    <dgm:pt modelId="{75B2F25E-FDB1-4DEF-92F2-AD50EFEB0FC9}">
      <dgm:prSet custT="1"/>
      <dgm:spPr/>
      <dgm:t>
        <a:bodyPr/>
        <a:lstStyle/>
        <a:p>
          <a:r>
            <a:rPr lang="fa-IR" sz="1600" b="1" dirty="0" smtClean="0">
              <a:cs typeface="B Titr" pitchFamily="2" charset="-78"/>
            </a:rPr>
            <a:t>(خاص و ویژه)</a:t>
          </a:r>
        </a:p>
        <a:p>
          <a:r>
            <a:rPr lang="en-US" sz="1600" b="1" dirty="0" smtClean="0">
              <a:cs typeface="B Titr" pitchFamily="2" charset="-78"/>
            </a:rPr>
            <a:t>Specific</a:t>
          </a:r>
          <a:endParaRPr lang="en-US" sz="1600" b="1" dirty="0">
            <a:cs typeface="B Titr" pitchFamily="2" charset="-78"/>
          </a:endParaRPr>
        </a:p>
      </dgm:t>
    </dgm:pt>
    <dgm:pt modelId="{22A66F0D-8C8E-4AB4-83D3-237474B699F6}" type="parTrans" cxnId="{5535912F-EBB4-4FCE-BAA5-5316D5A1B1F9}">
      <dgm:prSet/>
      <dgm:spPr/>
      <dgm:t>
        <a:bodyPr/>
        <a:lstStyle/>
        <a:p>
          <a:endParaRPr lang="en-US" sz="2000" b="1">
            <a:cs typeface="B Titr" pitchFamily="2" charset="-78"/>
          </a:endParaRPr>
        </a:p>
      </dgm:t>
    </dgm:pt>
    <dgm:pt modelId="{C53C8ED5-65CA-446A-A9AA-492553FC9079}" type="sibTrans" cxnId="{5535912F-EBB4-4FCE-BAA5-5316D5A1B1F9}">
      <dgm:prSet/>
      <dgm:spPr/>
      <dgm:t>
        <a:bodyPr/>
        <a:lstStyle/>
        <a:p>
          <a:endParaRPr lang="en-US"/>
        </a:p>
      </dgm:t>
    </dgm:pt>
    <dgm:pt modelId="{52C85457-4B48-4AF6-AFAC-104539B32169}">
      <dgm:prSet custT="1"/>
      <dgm:spPr/>
      <dgm:t>
        <a:bodyPr/>
        <a:lstStyle/>
        <a:p>
          <a:r>
            <a:rPr lang="en-US" sz="1200" b="1" dirty="0" smtClean="0">
              <a:cs typeface="B Titr" pitchFamily="2" charset="-78"/>
            </a:rPr>
            <a:t>M</a:t>
          </a:r>
          <a:endParaRPr lang="en-US" sz="1200" b="1" dirty="0">
            <a:cs typeface="B Titr" pitchFamily="2" charset="-78"/>
          </a:endParaRPr>
        </a:p>
      </dgm:t>
    </dgm:pt>
    <dgm:pt modelId="{99FA85DE-4ED1-477D-BC9E-29E4806BD5BB}" type="parTrans" cxnId="{4F27D585-8B7A-4A17-99CB-9EE0DAE89758}">
      <dgm:prSet/>
      <dgm:spPr/>
      <dgm:t>
        <a:bodyPr/>
        <a:lstStyle/>
        <a:p>
          <a:endParaRPr lang="en-US" sz="2000" b="1">
            <a:cs typeface="B Titr" pitchFamily="2" charset="-78"/>
          </a:endParaRPr>
        </a:p>
      </dgm:t>
    </dgm:pt>
    <dgm:pt modelId="{AEACCBFA-0E2F-4DD9-BC0C-53E3FDE6ADBA}" type="sibTrans" cxnId="{4F27D585-8B7A-4A17-99CB-9EE0DAE89758}">
      <dgm:prSet/>
      <dgm:spPr/>
      <dgm:t>
        <a:bodyPr/>
        <a:lstStyle/>
        <a:p>
          <a:endParaRPr lang="en-US"/>
        </a:p>
      </dgm:t>
    </dgm:pt>
    <dgm:pt modelId="{AA4F45AB-65EA-449D-9CEF-1719DDAEFB42}">
      <dgm:prSet custT="1"/>
      <dgm:spPr/>
      <dgm:t>
        <a:bodyPr/>
        <a:lstStyle/>
        <a:p>
          <a:r>
            <a:rPr lang="en-US" sz="1200" b="1" dirty="0" smtClean="0">
              <a:cs typeface="B Titr" pitchFamily="2" charset="-78"/>
            </a:rPr>
            <a:t>R</a:t>
          </a:r>
          <a:endParaRPr lang="en-US" sz="1200" b="1" dirty="0">
            <a:cs typeface="B Titr" pitchFamily="2" charset="-78"/>
          </a:endParaRPr>
        </a:p>
      </dgm:t>
    </dgm:pt>
    <dgm:pt modelId="{C9B9AADF-3831-4BA1-9AC1-F3809E632739}" type="parTrans" cxnId="{107E9ACE-D016-4A81-8219-3DBF38FD3FCB}">
      <dgm:prSet/>
      <dgm:spPr/>
      <dgm:t>
        <a:bodyPr/>
        <a:lstStyle/>
        <a:p>
          <a:endParaRPr lang="en-US" sz="2000" b="1">
            <a:cs typeface="B Titr" pitchFamily="2" charset="-78"/>
          </a:endParaRPr>
        </a:p>
      </dgm:t>
    </dgm:pt>
    <dgm:pt modelId="{E03425C3-B2A6-46EB-8D7A-014D44DAAD53}" type="sibTrans" cxnId="{107E9ACE-D016-4A81-8219-3DBF38FD3FCB}">
      <dgm:prSet/>
      <dgm:spPr/>
      <dgm:t>
        <a:bodyPr/>
        <a:lstStyle/>
        <a:p>
          <a:endParaRPr lang="en-US"/>
        </a:p>
      </dgm:t>
    </dgm:pt>
    <dgm:pt modelId="{12F2F61D-7F59-4057-9668-0D7A2168B347}">
      <dgm:prSet custT="1"/>
      <dgm:spPr/>
      <dgm:t>
        <a:bodyPr/>
        <a:lstStyle/>
        <a:p>
          <a:r>
            <a:rPr lang="en-US" sz="1200" b="1" dirty="0" smtClean="0">
              <a:cs typeface="B Titr" pitchFamily="2" charset="-78"/>
            </a:rPr>
            <a:t>T</a:t>
          </a:r>
          <a:endParaRPr lang="en-US" sz="1200" b="1" dirty="0">
            <a:cs typeface="B Titr" pitchFamily="2" charset="-78"/>
          </a:endParaRPr>
        </a:p>
      </dgm:t>
    </dgm:pt>
    <dgm:pt modelId="{ECD27176-17C1-45BB-B7DE-06662A6C257F}" type="parTrans" cxnId="{70956DD8-FB51-4E72-A55D-4C04083CD2F0}">
      <dgm:prSet/>
      <dgm:spPr/>
      <dgm:t>
        <a:bodyPr/>
        <a:lstStyle/>
        <a:p>
          <a:endParaRPr lang="en-US" sz="2000" b="1">
            <a:cs typeface="B Titr" pitchFamily="2" charset="-78"/>
          </a:endParaRPr>
        </a:p>
      </dgm:t>
    </dgm:pt>
    <dgm:pt modelId="{771DCCAA-CDB3-49F3-A37D-2050CBC23345}" type="sibTrans" cxnId="{70956DD8-FB51-4E72-A55D-4C04083CD2F0}">
      <dgm:prSet/>
      <dgm:spPr/>
      <dgm:t>
        <a:bodyPr/>
        <a:lstStyle/>
        <a:p>
          <a:endParaRPr lang="en-US"/>
        </a:p>
      </dgm:t>
    </dgm:pt>
    <dgm:pt modelId="{4CF7042D-F392-4182-BD56-4A7D6CE275C1}" type="pres">
      <dgm:prSet presAssocID="{F463B918-B310-4587-8420-539407669076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CA57C3A2-67E3-4EB4-B10B-7153226E99F4}" type="pres">
      <dgm:prSet presAssocID="{D10319DB-EF44-4470-9FE1-C6AD91C439B1}" presName="hierRoot1" presStyleCnt="0"/>
      <dgm:spPr/>
    </dgm:pt>
    <dgm:pt modelId="{23C279B0-6631-41B3-BDE9-CD9FFA0C52BC}" type="pres">
      <dgm:prSet presAssocID="{D10319DB-EF44-4470-9FE1-C6AD91C439B1}" presName="composite" presStyleCnt="0"/>
      <dgm:spPr/>
    </dgm:pt>
    <dgm:pt modelId="{A60CF7BA-622A-4C2B-A12C-826300A2F22E}" type="pres">
      <dgm:prSet presAssocID="{D10319DB-EF44-4470-9FE1-C6AD91C439B1}" presName="background" presStyleLbl="node0" presStyleIdx="0" presStyleCnt="1"/>
      <dgm:spPr/>
    </dgm:pt>
    <dgm:pt modelId="{A94243FC-C403-4433-96FB-02E9ED47644E}" type="pres">
      <dgm:prSet presAssocID="{D10319DB-EF44-4470-9FE1-C6AD91C439B1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B683B3A-85D3-4F12-90CA-B37256A7575E}" type="pres">
      <dgm:prSet presAssocID="{D10319DB-EF44-4470-9FE1-C6AD91C439B1}" presName="hierChild2" presStyleCnt="0"/>
      <dgm:spPr/>
    </dgm:pt>
    <dgm:pt modelId="{6A89507E-8D62-4771-884A-D4C9586A98F5}" type="pres">
      <dgm:prSet presAssocID="{5C3F7B31-6D75-4EBC-A19C-B9DA790CD778}" presName="Name10" presStyleLbl="parChTrans1D2" presStyleIdx="0" presStyleCnt="5"/>
      <dgm:spPr/>
      <dgm:t>
        <a:bodyPr/>
        <a:lstStyle/>
        <a:p>
          <a:endParaRPr lang="en-US"/>
        </a:p>
      </dgm:t>
    </dgm:pt>
    <dgm:pt modelId="{7D5293CB-41A4-4857-9F7D-76BD1347DA69}" type="pres">
      <dgm:prSet presAssocID="{A6AC7849-EE0D-4813-8024-4EA52220860B}" presName="hierRoot2" presStyleCnt="0"/>
      <dgm:spPr/>
    </dgm:pt>
    <dgm:pt modelId="{394056E4-3FA8-437D-81F1-6E0EAB689574}" type="pres">
      <dgm:prSet presAssocID="{A6AC7849-EE0D-4813-8024-4EA52220860B}" presName="composite2" presStyleCnt="0"/>
      <dgm:spPr/>
    </dgm:pt>
    <dgm:pt modelId="{4080FFC7-14A8-4177-8F50-CC9B6EF4503C}" type="pres">
      <dgm:prSet presAssocID="{A6AC7849-EE0D-4813-8024-4EA52220860B}" presName="background2" presStyleLbl="node2" presStyleIdx="0" presStyleCnt="5"/>
      <dgm:spPr/>
    </dgm:pt>
    <dgm:pt modelId="{930F8274-9881-4DB8-868E-DEAB17A4FCDA}" type="pres">
      <dgm:prSet presAssocID="{A6AC7849-EE0D-4813-8024-4EA52220860B}" presName="text2" presStyleLbl="fgAcc2" presStyleIdx="0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5A33D5F-F5AA-4929-A192-79E60C210341}" type="pres">
      <dgm:prSet presAssocID="{A6AC7849-EE0D-4813-8024-4EA52220860B}" presName="hierChild3" presStyleCnt="0"/>
      <dgm:spPr/>
    </dgm:pt>
    <dgm:pt modelId="{2995CDA6-2956-43BF-9B90-6EF166EC7081}" type="pres">
      <dgm:prSet presAssocID="{22A66F0D-8C8E-4AB4-83D3-237474B699F6}" presName="Name17" presStyleLbl="parChTrans1D3" presStyleIdx="0" presStyleCnt="5"/>
      <dgm:spPr/>
      <dgm:t>
        <a:bodyPr/>
        <a:lstStyle/>
        <a:p>
          <a:endParaRPr lang="en-US"/>
        </a:p>
      </dgm:t>
    </dgm:pt>
    <dgm:pt modelId="{80CDFB81-F5A0-4146-9590-379296421861}" type="pres">
      <dgm:prSet presAssocID="{75B2F25E-FDB1-4DEF-92F2-AD50EFEB0FC9}" presName="hierRoot3" presStyleCnt="0"/>
      <dgm:spPr/>
    </dgm:pt>
    <dgm:pt modelId="{00DC7DA6-F367-49A7-92EB-2A479B6DBF19}" type="pres">
      <dgm:prSet presAssocID="{75B2F25E-FDB1-4DEF-92F2-AD50EFEB0FC9}" presName="composite3" presStyleCnt="0"/>
      <dgm:spPr/>
    </dgm:pt>
    <dgm:pt modelId="{23212E63-FC2A-4F11-9FDA-9B190B854596}" type="pres">
      <dgm:prSet presAssocID="{75B2F25E-FDB1-4DEF-92F2-AD50EFEB0FC9}" presName="background3" presStyleLbl="node3" presStyleIdx="0" presStyleCnt="5"/>
      <dgm:spPr/>
    </dgm:pt>
    <dgm:pt modelId="{2EC29B98-2024-4909-ACD6-5D326E35086F}" type="pres">
      <dgm:prSet presAssocID="{75B2F25E-FDB1-4DEF-92F2-AD50EFEB0FC9}" presName="text3" presStyleLbl="fgAcc3" presStyleIdx="0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6CEF849-2B78-419F-A5F9-86BC059A29CE}" type="pres">
      <dgm:prSet presAssocID="{75B2F25E-FDB1-4DEF-92F2-AD50EFEB0FC9}" presName="hierChild4" presStyleCnt="0"/>
      <dgm:spPr/>
    </dgm:pt>
    <dgm:pt modelId="{71FF51A6-39ED-4499-8803-5D56EFFEED1D}" type="pres">
      <dgm:prSet presAssocID="{99FA85DE-4ED1-477D-BC9E-29E4806BD5BB}" presName="Name10" presStyleLbl="parChTrans1D2" presStyleIdx="1" presStyleCnt="5"/>
      <dgm:spPr/>
      <dgm:t>
        <a:bodyPr/>
        <a:lstStyle/>
        <a:p>
          <a:endParaRPr lang="en-US"/>
        </a:p>
      </dgm:t>
    </dgm:pt>
    <dgm:pt modelId="{ADC09CB3-5EC7-4FDA-BBF2-D5A9BBEEF51F}" type="pres">
      <dgm:prSet presAssocID="{52C85457-4B48-4AF6-AFAC-104539B32169}" presName="hierRoot2" presStyleCnt="0"/>
      <dgm:spPr/>
    </dgm:pt>
    <dgm:pt modelId="{13C38A3F-F98E-4523-B584-4C1534917C27}" type="pres">
      <dgm:prSet presAssocID="{52C85457-4B48-4AF6-AFAC-104539B32169}" presName="composite2" presStyleCnt="0"/>
      <dgm:spPr/>
    </dgm:pt>
    <dgm:pt modelId="{750B5494-BA00-4CBB-B09F-9FC99E72C157}" type="pres">
      <dgm:prSet presAssocID="{52C85457-4B48-4AF6-AFAC-104539B32169}" presName="background2" presStyleLbl="node2" presStyleIdx="1" presStyleCnt="5"/>
      <dgm:spPr/>
    </dgm:pt>
    <dgm:pt modelId="{23A56C96-A661-4C01-8DF0-098A64016905}" type="pres">
      <dgm:prSet presAssocID="{52C85457-4B48-4AF6-AFAC-104539B32169}" presName="text2" presStyleLbl="fgAcc2" presStyleIdx="1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9BDCFB4-2B9E-4803-AD22-D54AC012270D}" type="pres">
      <dgm:prSet presAssocID="{52C85457-4B48-4AF6-AFAC-104539B32169}" presName="hierChild3" presStyleCnt="0"/>
      <dgm:spPr/>
    </dgm:pt>
    <dgm:pt modelId="{994C734C-B73F-4E73-9DD6-0925531288BB}" type="pres">
      <dgm:prSet presAssocID="{6BFEBF40-57B3-4CCE-B110-D6DF64A326DF}" presName="Name17" presStyleLbl="parChTrans1D3" presStyleIdx="1" presStyleCnt="5"/>
      <dgm:spPr/>
      <dgm:t>
        <a:bodyPr/>
        <a:lstStyle/>
        <a:p>
          <a:endParaRPr lang="en-US"/>
        </a:p>
      </dgm:t>
    </dgm:pt>
    <dgm:pt modelId="{7C2E8E3B-9C7B-4653-A52F-EBA4F2FD3242}" type="pres">
      <dgm:prSet presAssocID="{095B8131-1CC6-4E54-A2CA-FFE60B8E1931}" presName="hierRoot3" presStyleCnt="0"/>
      <dgm:spPr/>
    </dgm:pt>
    <dgm:pt modelId="{E479C2C9-C862-4568-83B1-DF321FC13D02}" type="pres">
      <dgm:prSet presAssocID="{095B8131-1CC6-4E54-A2CA-FFE60B8E1931}" presName="composite3" presStyleCnt="0"/>
      <dgm:spPr/>
    </dgm:pt>
    <dgm:pt modelId="{A7E99A98-D45E-43B5-B9F2-833F821CAF99}" type="pres">
      <dgm:prSet presAssocID="{095B8131-1CC6-4E54-A2CA-FFE60B8E1931}" presName="background3" presStyleLbl="node3" presStyleIdx="1" presStyleCnt="5"/>
      <dgm:spPr/>
    </dgm:pt>
    <dgm:pt modelId="{D9FAB9E4-42F1-4267-A747-659ACD2120C2}" type="pres">
      <dgm:prSet presAssocID="{095B8131-1CC6-4E54-A2CA-FFE60B8E1931}" presName="text3" presStyleLbl="fgAcc3" presStyleIdx="1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4C6C6FA-60C5-490E-8DC4-3F57FCC8A386}" type="pres">
      <dgm:prSet presAssocID="{095B8131-1CC6-4E54-A2CA-FFE60B8E1931}" presName="hierChild4" presStyleCnt="0"/>
      <dgm:spPr/>
    </dgm:pt>
    <dgm:pt modelId="{34B7DFFC-44DC-46B9-ACA1-B3AB45ADACBE}" type="pres">
      <dgm:prSet presAssocID="{91E61EA8-2E31-4F13-AC0A-3C2BF79472C7}" presName="Name10" presStyleLbl="parChTrans1D2" presStyleIdx="2" presStyleCnt="5"/>
      <dgm:spPr/>
      <dgm:t>
        <a:bodyPr/>
        <a:lstStyle/>
        <a:p>
          <a:endParaRPr lang="en-US"/>
        </a:p>
      </dgm:t>
    </dgm:pt>
    <dgm:pt modelId="{B3F52D20-2FF6-415E-ABDF-0FA0424D8913}" type="pres">
      <dgm:prSet presAssocID="{68AACE6E-5786-4B71-9D3C-99303BBB5AD4}" presName="hierRoot2" presStyleCnt="0"/>
      <dgm:spPr/>
    </dgm:pt>
    <dgm:pt modelId="{14BBAC5E-5FDB-422B-ADED-996CC610BADE}" type="pres">
      <dgm:prSet presAssocID="{68AACE6E-5786-4B71-9D3C-99303BBB5AD4}" presName="composite2" presStyleCnt="0"/>
      <dgm:spPr/>
    </dgm:pt>
    <dgm:pt modelId="{DF247E30-B641-4368-BB32-1B48045AA31B}" type="pres">
      <dgm:prSet presAssocID="{68AACE6E-5786-4B71-9D3C-99303BBB5AD4}" presName="background2" presStyleLbl="node2" presStyleIdx="2" presStyleCnt="5"/>
      <dgm:spPr/>
    </dgm:pt>
    <dgm:pt modelId="{6F42D1E9-5C4F-42A0-B0C5-890FB12F62D9}" type="pres">
      <dgm:prSet presAssocID="{68AACE6E-5786-4B71-9D3C-99303BBB5AD4}" presName="text2" presStyleLbl="fgAcc2" presStyleIdx="2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3FB94AE-E23E-4D11-BBEE-9572601612DF}" type="pres">
      <dgm:prSet presAssocID="{68AACE6E-5786-4B71-9D3C-99303BBB5AD4}" presName="hierChild3" presStyleCnt="0"/>
      <dgm:spPr/>
    </dgm:pt>
    <dgm:pt modelId="{DF4A4402-6851-45A8-BD8C-FFDD4D6B4E7D}" type="pres">
      <dgm:prSet presAssocID="{6E6C72D2-F978-4204-A69A-2F68111B9FDA}" presName="Name17" presStyleLbl="parChTrans1D3" presStyleIdx="2" presStyleCnt="5"/>
      <dgm:spPr/>
      <dgm:t>
        <a:bodyPr/>
        <a:lstStyle/>
        <a:p>
          <a:endParaRPr lang="en-US"/>
        </a:p>
      </dgm:t>
    </dgm:pt>
    <dgm:pt modelId="{AFAEA34E-9A06-4C99-822D-51C1DFBE2EB4}" type="pres">
      <dgm:prSet presAssocID="{06AEF307-44DC-478E-80F5-9F51A27F66AF}" presName="hierRoot3" presStyleCnt="0"/>
      <dgm:spPr/>
    </dgm:pt>
    <dgm:pt modelId="{121E4411-EDE0-46E2-AD20-311A0CE78997}" type="pres">
      <dgm:prSet presAssocID="{06AEF307-44DC-478E-80F5-9F51A27F66AF}" presName="composite3" presStyleCnt="0"/>
      <dgm:spPr/>
    </dgm:pt>
    <dgm:pt modelId="{E65AB044-698F-4F32-ACB6-7819AAED2924}" type="pres">
      <dgm:prSet presAssocID="{06AEF307-44DC-478E-80F5-9F51A27F66AF}" presName="background3" presStyleLbl="node3" presStyleIdx="2" presStyleCnt="5"/>
      <dgm:spPr/>
    </dgm:pt>
    <dgm:pt modelId="{DF6027B3-1CDA-4CA8-BCE7-C51486BCF267}" type="pres">
      <dgm:prSet presAssocID="{06AEF307-44DC-478E-80F5-9F51A27F66AF}" presName="text3" presStyleLbl="fgAcc3" presStyleIdx="2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D880DBD-2597-4DDC-A4C4-729581952C0F}" type="pres">
      <dgm:prSet presAssocID="{06AEF307-44DC-478E-80F5-9F51A27F66AF}" presName="hierChild4" presStyleCnt="0"/>
      <dgm:spPr/>
    </dgm:pt>
    <dgm:pt modelId="{C1D93418-F5D0-45C6-9C2C-C5B764CF8D98}" type="pres">
      <dgm:prSet presAssocID="{C9B9AADF-3831-4BA1-9AC1-F3809E632739}" presName="Name10" presStyleLbl="parChTrans1D2" presStyleIdx="3" presStyleCnt="5"/>
      <dgm:spPr/>
      <dgm:t>
        <a:bodyPr/>
        <a:lstStyle/>
        <a:p>
          <a:endParaRPr lang="en-US"/>
        </a:p>
      </dgm:t>
    </dgm:pt>
    <dgm:pt modelId="{7A2C7D11-A040-44AE-AE87-501BEF23087E}" type="pres">
      <dgm:prSet presAssocID="{AA4F45AB-65EA-449D-9CEF-1719DDAEFB42}" presName="hierRoot2" presStyleCnt="0"/>
      <dgm:spPr/>
    </dgm:pt>
    <dgm:pt modelId="{852F591F-147D-4438-ADB4-E84921497B48}" type="pres">
      <dgm:prSet presAssocID="{AA4F45AB-65EA-449D-9CEF-1719DDAEFB42}" presName="composite2" presStyleCnt="0"/>
      <dgm:spPr/>
    </dgm:pt>
    <dgm:pt modelId="{023FFE8A-900C-4A87-AC8A-194ED256A3DB}" type="pres">
      <dgm:prSet presAssocID="{AA4F45AB-65EA-449D-9CEF-1719DDAEFB42}" presName="background2" presStyleLbl="node2" presStyleIdx="3" presStyleCnt="5"/>
      <dgm:spPr/>
    </dgm:pt>
    <dgm:pt modelId="{D2B42818-8964-40A2-895B-771568C9AA88}" type="pres">
      <dgm:prSet presAssocID="{AA4F45AB-65EA-449D-9CEF-1719DDAEFB42}" presName="text2" presStyleLbl="fgAcc2" presStyleIdx="3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8B76A3E-C118-461F-96EB-5AA87E010AD0}" type="pres">
      <dgm:prSet presAssocID="{AA4F45AB-65EA-449D-9CEF-1719DDAEFB42}" presName="hierChild3" presStyleCnt="0"/>
      <dgm:spPr/>
    </dgm:pt>
    <dgm:pt modelId="{85DFFE83-9976-47D6-AFA7-8C5357A1F8FF}" type="pres">
      <dgm:prSet presAssocID="{619418F8-4F0D-417C-BAEC-842ED5472516}" presName="Name17" presStyleLbl="parChTrans1D3" presStyleIdx="3" presStyleCnt="5"/>
      <dgm:spPr/>
      <dgm:t>
        <a:bodyPr/>
        <a:lstStyle/>
        <a:p>
          <a:endParaRPr lang="en-US"/>
        </a:p>
      </dgm:t>
    </dgm:pt>
    <dgm:pt modelId="{1660E6FC-4DA2-4EF5-B9FD-1EC584CDB0A1}" type="pres">
      <dgm:prSet presAssocID="{3B142846-453C-4B42-A084-6ACC16EDAF0F}" presName="hierRoot3" presStyleCnt="0"/>
      <dgm:spPr/>
    </dgm:pt>
    <dgm:pt modelId="{0297CD76-8EB7-43F3-ACD2-089662849C06}" type="pres">
      <dgm:prSet presAssocID="{3B142846-453C-4B42-A084-6ACC16EDAF0F}" presName="composite3" presStyleCnt="0"/>
      <dgm:spPr/>
    </dgm:pt>
    <dgm:pt modelId="{65C6EF16-BAD5-4404-923E-DBA269D39F57}" type="pres">
      <dgm:prSet presAssocID="{3B142846-453C-4B42-A084-6ACC16EDAF0F}" presName="background3" presStyleLbl="node3" presStyleIdx="3" presStyleCnt="5"/>
      <dgm:spPr/>
    </dgm:pt>
    <dgm:pt modelId="{6939D853-BCF9-48D5-A57E-0DBF674D5B85}" type="pres">
      <dgm:prSet presAssocID="{3B142846-453C-4B42-A084-6ACC16EDAF0F}" presName="text3" presStyleLbl="fgAcc3" presStyleIdx="3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551DC7F-998F-409D-B1FB-C3487D920488}" type="pres">
      <dgm:prSet presAssocID="{3B142846-453C-4B42-A084-6ACC16EDAF0F}" presName="hierChild4" presStyleCnt="0"/>
      <dgm:spPr/>
    </dgm:pt>
    <dgm:pt modelId="{B38B9262-8161-4230-93A3-702FD1DE8896}" type="pres">
      <dgm:prSet presAssocID="{ECD27176-17C1-45BB-B7DE-06662A6C257F}" presName="Name10" presStyleLbl="parChTrans1D2" presStyleIdx="4" presStyleCnt="5"/>
      <dgm:spPr/>
      <dgm:t>
        <a:bodyPr/>
        <a:lstStyle/>
        <a:p>
          <a:endParaRPr lang="en-US"/>
        </a:p>
      </dgm:t>
    </dgm:pt>
    <dgm:pt modelId="{E0EBF524-6BC4-4D37-931A-27B8F89F7BB2}" type="pres">
      <dgm:prSet presAssocID="{12F2F61D-7F59-4057-9668-0D7A2168B347}" presName="hierRoot2" presStyleCnt="0"/>
      <dgm:spPr/>
    </dgm:pt>
    <dgm:pt modelId="{83A19E05-D5A8-4201-8555-7CCCE4ABA260}" type="pres">
      <dgm:prSet presAssocID="{12F2F61D-7F59-4057-9668-0D7A2168B347}" presName="composite2" presStyleCnt="0"/>
      <dgm:spPr/>
    </dgm:pt>
    <dgm:pt modelId="{7E52FAE0-F5BF-476E-B135-50EADA222A5C}" type="pres">
      <dgm:prSet presAssocID="{12F2F61D-7F59-4057-9668-0D7A2168B347}" presName="background2" presStyleLbl="node2" presStyleIdx="4" presStyleCnt="5"/>
      <dgm:spPr/>
    </dgm:pt>
    <dgm:pt modelId="{F5F3AA99-3391-40E5-B367-04A338CE2394}" type="pres">
      <dgm:prSet presAssocID="{12F2F61D-7F59-4057-9668-0D7A2168B347}" presName="text2" presStyleLbl="fgAcc2" presStyleIdx="4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9642C68-12B4-452B-8B00-BE5A40FB0283}" type="pres">
      <dgm:prSet presAssocID="{12F2F61D-7F59-4057-9668-0D7A2168B347}" presName="hierChild3" presStyleCnt="0"/>
      <dgm:spPr/>
    </dgm:pt>
    <dgm:pt modelId="{C1165908-7F59-45DB-A32B-AD55223834D7}" type="pres">
      <dgm:prSet presAssocID="{DD80FC34-E297-4C38-9868-B68CC95DE700}" presName="Name17" presStyleLbl="parChTrans1D3" presStyleIdx="4" presStyleCnt="5"/>
      <dgm:spPr/>
      <dgm:t>
        <a:bodyPr/>
        <a:lstStyle/>
        <a:p>
          <a:endParaRPr lang="en-US"/>
        </a:p>
      </dgm:t>
    </dgm:pt>
    <dgm:pt modelId="{E87326E7-7C6E-43FC-8D34-5FE3CE53E7DE}" type="pres">
      <dgm:prSet presAssocID="{6106EDFB-A6DF-4BA5-B35C-81B814AC5F3D}" presName="hierRoot3" presStyleCnt="0"/>
      <dgm:spPr/>
    </dgm:pt>
    <dgm:pt modelId="{AEA99C29-7B80-4D22-9932-CD6B778CBBDC}" type="pres">
      <dgm:prSet presAssocID="{6106EDFB-A6DF-4BA5-B35C-81B814AC5F3D}" presName="composite3" presStyleCnt="0"/>
      <dgm:spPr/>
    </dgm:pt>
    <dgm:pt modelId="{5CECE6D7-835F-4F5E-BB00-963D84692201}" type="pres">
      <dgm:prSet presAssocID="{6106EDFB-A6DF-4BA5-B35C-81B814AC5F3D}" presName="background3" presStyleLbl="node3" presStyleIdx="4" presStyleCnt="5"/>
      <dgm:spPr/>
    </dgm:pt>
    <dgm:pt modelId="{25DED3F2-248F-4662-A7CB-3CE734FAE934}" type="pres">
      <dgm:prSet presAssocID="{6106EDFB-A6DF-4BA5-B35C-81B814AC5F3D}" presName="text3" presStyleLbl="fgAcc3" presStyleIdx="4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4F57E13-0D55-4A91-812E-3DC767F37693}" type="pres">
      <dgm:prSet presAssocID="{6106EDFB-A6DF-4BA5-B35C-81B814AC5F3D}" presName="hierChild4" presStyleCnt="0"/>
      <dgm:spPr/>
    </dgm:pt>
  </dgm:ptLst>
  <dgm:cxnLst>
    <dgm:cxn modelId="{435C02B7-AD96-4965-8657-876CDB2D612F}" srcId="{12F2F61D-7F59-4057-9668-0D7A2168B347}" destId="{6106EDFB-A6DF-4BA5-B35C-81B814AC5F3D}" srcOrd="0" destOrd="0" parTransId="{DD80FC34-E297-4C38-9868-B68CC95DE700}" sibTransId="{80F144F0-9F7B-4F5E-BFDA-670501AE1849}"/>
    <dgm:cxn modelId="{9090767B-A75C-4BEB-8843-DB27C4F50A9C}" type="presOf" srcId="{06AEF307-44DC-478E-80F5-9F51A27F66AF}" destId="{DF6027B3-1CDA-4CA8-BCE7-C51486BCF267}" srcOrd="0" destOrd="0" presId="urn:microsoft.com/office/officeart/2005/8/layout/hierarchy1"/>
    <dgm:cxn modelId="{5535912F-EBB4-4FCE-BAA5-5316D5A1B1F9}" srcId="{A6AC7849-EE0D-4813-8024-4EA52220860B}" destId="{75B2F25E-FDB1-4DEF-92F2-AD50EFEB0FC9}" srcOrd="0" destOrd="0" parTransId="{22A66F0D-8C8E-4AB4-83D3-237474B699F6}" sibTransId="{C53C8ED5-65CA-446A-A9AA-492553FC9079}"/>
    <dgm:cxn modelId="{F825584B-F861-4142-A927-9471135B02B2}" type="presOf" srcId="{12F2F61D-7F59-4057-9668-0D7A2168B347}" destId="{F5F3AA99-3391-40E5-B367-04A338CE2394}" srcOrd="0" destOrd="0" presId="urn:microsoft.com/office/officeart/2005/8/layout/hierarchy1"/>
    <dgm:cxn modelId="{EEA5B5A3-3E4C-44F2-AF0C-B7E0E1C679FF}" type="presOf" srcId="{6E6C72D2-F978-4204-A69A-2F68111B9FDA}" destId="{DF4A4402-6851-45A8-BD8C-FFDD4D6B4E7D}" srcOrd="0" destOrd="0" presId="urn:microsoft.com/office/officeart/2005/8/layout/hierarchy1"/>
    <dgm:cxn modelId="{DF6F2A2F-AEF2-4963-B121-93653EE93A06}" type="presOf" srcId="{99FA85DE-4ED1-477D-BC9E-29E4806BD5BB}" destId="{71FF51A6-39ED-4499-8803-5D56EFFEED1D}" srcOrd="0" destOrd="0" presId="urn:microsoft.com/office/officeart/2005/8/layout/hierarchy1"/>
    <dgm:cxn modelId="{7B07F5F6-8F3E-42D7-A4E2-C254A8925B3F}" type="presOf" srcId="{5C3F7B31-6D75-4EBC-A19C-B9DA790CD778}" destId="{6A89507E-8D62-4771-884A-D4C9586A98F5}" srcOrd="0" destOrd="0" presId="urn:microsoft.com/office/officeart/2005/8/layout/hierarchy1"/>
    <dgm:cxn modelId="{423A9347-8530-442B-BD1B-B6A5D3A20CB0}" type="presOf" srcId="{D10319DB-EF44-4470-9FE1-C6AD91C439B1}" destId="{A94243FC-C403-4433-96FB-02E9ED47644E}" srcOrd="0" destOrd="0" presId="urn:microsoft.com/office/officeart/2005/8/layout/hierarchy1"/>
    <dgm:cxn modelId="{A1A35188-CF98-4F12-9A37-96F8D659171D}" srcId="{68AACE6E-5786-4B71-9D3C-99303BBB5AD4}" destId="{06AEF307-44DC-478E-80F5-9F51A27F66AF}" srcOrd="0" destOrd="0" parTransId="{6E6C72D2-F978-4204-A69A-2F68111B9FDA}" sibTransId="{0397A1D4-898B-46CE-99B6-6C66E5578104}"/>
    <dgm:cxn modelId="{5884CD5D-F652-4E2E-B031-17D5B06629BE}" type="presOf" srcId="{095B8131-1CC6-4E54-A2CA-FFE60B8E1931}" destId="{D9FAB9E4-42F1-4267-A747-659ACD2120C2}" srcOrd="0" destOrd="0" presId="urn:microsoft.com/office/officeart/2005/8/layout/hierarchy1"/>
    <dgm:cxn modelId="{F70377A1-0A41-4780-B9E0-767476EE531B}" srcId="{52C85457-4B48-4AF6-AFAC-104539B32169}" destId="{095B8131-1CC6-4E54-A2CA-FFE60B8E1931}" srcOrd="0" destOrd="0" parTransId="{6BFEBF40-57B3-4CCE-B110-D6DF64A326DF}" sibTransId="{21198734-1232-487F-ADB5-E6E5CCF89DFA}"/>
    <dgm:cxn modelId="{107E9ACE-D016-4A81-8219-3DBF38FD3FCB}" srcId="{D10319DB-EF44-4470-9FE1-C6AD91C439B1}" destId="{AA4F45AB-65EA-449D-9CEF-1719DDAEFB42}" srcOrd="3" destOrd="0" parTransId="{C9B9AADF-3831-4BA1-9AC1-F3809E632739}" sibTransId="{E03425C3-B2A6-46EB-8D7A-014D44DAAD53}"/>
    <dgm:cxn modelId="{4F27D585-8B7A-4A17-99CB-9EE0DAE89758}" srcId="{D10319DB-EF44-4470-9FE1-C6AD91C439B1}" destId="{52C85457-4B48-4AF6-AFAC-104539B32169}" srcOrd="1" destOrd="0" parTransId="{99FA85DE-4ED1-477D-BC9E-29E4806BD5BB}" sibTransId="{AEACCBFA-0E2F-4DD9-BC0C-53E3FDE6ADBA}"/>
    <dgm:cxn modelId="{2C4377F0-A600-47C2-94D2-5268EA34BEA3}" type="presOf" srcId="{91E61EA8-2E31-4F13-AC0A-3C2BF79472C7}" destId="{34B7DFFC-44DC-46B9-ACA1-B3AB45ADACBE}" srcOrd="0" destOrd="0" presId="urn:microsoft.com/office/officeart/2005/8/layout/hierarchy1"/>
    <dgm:cxn modelId="{5AEC5FA2-DEC5-4377-81A1-1A50E721C951}" srcId="{AA4F45AB-65EA-449D-9CEF-1719DDAEFB42}" destId="{3B142846-453C-4B42-A084-6ACC16EDAF0F}" srcOrd="0" destOrd="0" parTransId="{619418F8-4F0D-417C-BAEC-842ED5472516}" sibTransId="{C5DA8245-027B-4711-B837-54D8EB95D92C}"/>
    <dgm:cxn modelId="{2DA2BB68-2191-40DC-B9BC-EB0D155FD088}" type="presOf" srcId="{619418F8-4F0D-417C-BAEC-842ED5472516}" destId="{85DFFE83-9976-47D6-AFA7-8C5357A1F8FF}" srcOrd="0" destOrd="0" presId="urn:microsoft.com/office/officeart/2005/8/layout/hierarchy1"/>
    <dgm:cxn modelId="{5610765E-CD12-4140-A3A9-B13D78ED2823}" srcId="{D10319DB-EF44-4470-9FE1-C6AD91C439B1}" destId="{A6AC7849-EE0D-4813-8024-4EA52220860B}" srcOrd="0" destOrd="0" parTransId="{5C3F7B31-6D75-4EBC-A19C-B9DA790CD778}" sibTransId="{EAF4D1FD-B6BD-42E0-B0A2-F3FD86FFF7E2}"/>
    <dgm:cxn modelId="{F16D1B14-B63E-4DF2-A426-72E735F29D0C}" type="presOf" srcId="{52C85457-4B48-4AF6-AFAC-104539B32169}" destId="{23A56C96-A661-4C01-8DF0-098A64016905}" srcOrd="0" destOrd="0" presId="urn:microsoft.com/office/officeart/2005/8/layout/hierarchy1"/>
    <dgm:cxn modelId="{7C699803-3A07-4CE1-AA17-D04D98C17368}" type="presOf" srcId="{6106EDFB-A6DF-4BA5-B35C-81B814AC5F3D}" destId="{25DED3F2-248F-4662-A7CB-3CE734FAE934}" srcOrd="0" destOrd="0" presId="urn:microsoft.com/office/officeart/2005/8/layout/hierarchy1"/>
    <dgm:cxn modelId="{1F049C8D-AAAD-41CB-BF0D-D2583D6E14E3}" type="presOf" srcId="{DD80FC34-E297-4C38-9868-B68CC95DE700}" destId="{C1165908-7F59-45DB-A32B-AD55223834D7}" srcOrd="0" destOrd="0" presId="urn:microsoft.com/office/officeart/2005/8/layout/hierarchy1"/>
    <dgm:cxn modelId="{41A09256-1125-4C34-A268-8007D8E58347}" type="presOf" srcId="{C9B9AADF-3831-4BA1-9AC1-F3809E632739}" destId="{C1D93418-F5D0-45C6-9C2C-C5B764CF8D98}" srcOrd="0" destOrd="0" presId="urn:microsoft.com/office/officeart/2005/8/layout/hierarchy1"/>
    <dgm:cxn modelId="{750A9193-9BD8-4EF8-939B-3112D6853177}" srcId="{F463B918-B310-4587-8420-539407669076}" destId="{D10319DB-EF44-4470-9FE1-C6AD91C439B1}" srcOrd="0" destOrd="0" parTransId="{C0E83635-1481-4E82-954A-A153102441D8}" sibTransId="{2030CF9B-E984-408D-9ECC-5E352AF549DD}"/>
    <dgm:cxn modelId="{531A7137-110E-44DB-A360-187BC633BDB0}" type="presOf" srcId="{F463B918-B310-4587-8420-539407669076}" destId="{4CF7042D-F392-4182-BD56-4A7D6CE275C1}" srcOrd="0" destOrd="0" presId="urn:microsoft.com/office/officeart/2005/8/layout/hierarchy1"/>
    <dgm:cxn modelId="{ED393B39-E8FF-473F-8E26-BCCAEC3AB300}" type="presOf" srcId="{AA4F45AB-65EA-449D-9CEF-1719DDAEFB42}" destId="{D2B42818-8964-40A2-895B-771568C9AA88}" srcOrd="0" destOrd="0" presId="urn:microsoft.com/office/officeart/2005/8/layout/hierarchy1"/>
    <dgm:cxn modelId="{23EB305D-2479-4C9A-BBFE-6473ED487EE2}" type="presOf" srcId="{A6AC7849-EE0D-4813-8024-4EA52220860B}" destId="{930F8274-9881-4DB8-868E-DEAB17A4FCDA}" srcOrd="0" destOrd="0" presId="urn:microsoft.com/office/officeart/2005/8/layout/hierarchy1"/>
    <dgm:cxn modelId="{7B7E348A-7D4E-4395-942F-E05AFFD740AA}" type="presOf" srcId="{6BFEBF40-57B3-4CCE-B110-D6DF64A326DF}" destId="{994C734C-B73F-4E73-9DD6-0925531288BB}" srcOrd="0" destOrd="0" presId="urn:microsoft.com/office/officeart/2005/8/layout/hierarchy1"/>
    <dgm:cxn modelId="{B115618C-A498-4BE3-B176-33D1A4A8E461}" type="presOf" srcId="{3B142846-453C-4B42-A084-6ACC16EDAF0F}" destId="{6939D853-BCF9-48D5-A57E-0DBF674D5B85}" srcOrd="0" destOrd="0" presId="urn:microsoft.com/office/officeart/2005/8/layout/hierarchy1"/>
    <dgm:cxn modelId="{3122BC4D-0BFA-4925-A225-996FED9254E4}" type="presOf" srcId="{ECD27176-17C1-45BB-B7DE-06662A6C257F}" destId="{B38B9262-8161-4230-93A3-702FD1DE8896}" srcOrd="0" destOrd="0" presId="urn:microsoft.com/office/officeart/2005/8/layout/hierarchy1"/>
    <dgm:cxn modelId="{B7902EDF-2870-4B4C-81CA-8A1AFFAAC1BC}" type="presOf" srcId="{75B2F25E-FDB1-4DEF-92F2-AD50EFEB0FC9}" destId="{2EC29B98-2024-4909-ACD6-5D326E35086F}" srcOrd="0" destOrd="0" presId="urn:microsoft.com/office/officeart/2005/8/layout/hierarchy1"/>
    <dgm:cxn modelId="{CD676C36-62F9-4D17-8EEF-54779862C821}" srcId="{D10319DB-EF44-4470-9FE1-C6AD91C439B1}" destId="{68AACE6E-5786-4B71-9D3C-99303BBB5AD4}" srcOrd="2" destOrd="0" parTransId="{91E61EA8-2E31-4F13-AC0A-3C2BF79472C7}" sibTransId="{8E4D3E6A-5FE2-41A0-A4E3-48912F991DAC}"/>
    <dgm:cxn modelId="{DEA8FD9F-8D5D-4F3B-9130-B60D6631E8F6}" type="presOf" srcId="{22A66F0D-8C8E-4AB4-83D3-237474B699F6}" destId="{2995CDA6-2956-43BF-9B90-6EF166EC7081}" srcOrd="0" destOrd="0" presId="urn:microsoft.com/office/officeart/2005/8/layout/hierarchy1"/>
    <dgm:cxn modelId="{70956DD8-FB51-4E72-A55D-4C04083CD2F0}" srcId="{D10319DB-EF44-4470-9FE1-C6AD91C439B1}" destId="{12F2F61D-7F59-4057-9668-0D7A2168B347}" srcOrd="4" destOrd="0" parTransId="{ECD27176-17C1-45BB-B7DE-06662A6C257F}" sibTransId="{771DCCAA-CDB3-49F3-A37D-2050CBC23345}"/>
    <dgm:cxn modelId="{256F1EB5-32E0-4155-801E-3C3376142A7B}" type="presOf" srcId="{68AACE6E-5786-4B71-9D3C-99303BBB5AD4}" destId="{6F42D1E9-5C4F-42A0-B0C5-890FB12F62D9}" srcOrd="0" destOrd="0" presId="urn:microsoft.com/office/officeart/2005/8/layout/hierarchy1"/>
    <dgm:cxn modelId="{1A73F793-7639-4D0B-A634-B75E4F727E8B}" type="presParOf" srcId="{4CF7042D-F392-4182-BD56-4A7D6CE275C1}" destId="{CA57C3A2-67E3-4EB4-B10B-7153226E99F4}" srcOrd="0" destOrd="0" presId="urn:microsoft.com/office/officeart/2005/8/layout/hierarchy1"/>
    <dgm:cxn modelId="{7A1CFFD7-0D5D-4EEB-B750-B4A2B1F3AA3E}" type="presParOf" srcId="{CA57C3A2-67E3-4EB4-B10B-7153226E99F4}" destId="{23C279B0-6631-41B3-BDE9-CD9FFA0C52BC}" srcOrd="0" destOrd="0" presId="urn:microsoft.com/office/officeart/2005/8/layout/hierarchy1"/>
    <dgm:cxn modelId="{2DFFFA4B-80A9-4D3B-A169-DECED53075A7}" type="presParOf" srcId="{23C279B0-6631-41B3-BDE9-CD9FFA0C52BC}" destId="{A60CF7BA-622A-4C2B-A12C-826300A2F22E}" srcOrd="0" destOrd="0" presId="urn:microsoft.com/office/officeart/2005/8/layout/hierarchy1"/>
    <dgm:cxn modelId="{4870F4E8-80C5-42FA-944E-39D0FA05C0F5}" type="presParOf" srcId="{23C279B0-6631-41B3-BDE9-CD9FFA0C52BC}" destId="{A94243FC-C403-4433-96FB-02E9ED47644E}" srcOrd="1" destOrd="0" presId="urn:microsoft.com/office/officeart/2005/8/layout/hierarchy1"/>
    <dgm:cxn modelId="{6A087DB1-CFA3-4A68-8009-6ACAC0C4CB66}" type="presParOf" srcId="{CA57C3A2-67E3-4EB4-B10B-7153226E99F4}" destId="{EB683B3A-85D3-4F12-90CA-B37256A7575E}" srcOrd="1" destOrd="0" presId="urn:microsoft.com/office/officeart/2005/8/layout/hierarchy1"/>
    <dgm:cxn modelId="{F46E9D8D-77BA-4AA3-98A1-17E33BC6FBBE}" type="presParOf" srcId="{EB683B3A-85D3-4F12-90CA-B37256A7575E}" destId="{6A89507E-8D62-4771-884A-D4C9586A98F5}" srcOrd="0" destOrd="0" presId="urn:microsoft.com/office/officeart/2005/8/layout/hierarchy1"/>
    <dgm:cxn modelId="{1694EC69-8DFF-45AC-A802-8CA3BF198D50}" type="presParOf" srcId="{EB683B3A-85D3-4F12-90CA-B37256A7575E}" destId="{7D5293CB-41A4-4857-9F7D-76BD1347DA69}" srcOrd="1" destOrd="0" presId="urn:microsoft.com/office/officeart/2005/8/layout/hierarchy1"/>
    <dgm:cxn modelId="{37868676-A342-49A5-9C02-FB725E70BEB8}" type="presParOf" srcId="{7D5293CB-41A4-4857-9F7D-76BD1347DA69}" destId="{394056E4-3FA8-437D-81F1-6E0EAB689574}" srcOrd="0" destOrd="0" presId="urn:microsoft.com/office/officeart/2005/8/layout/hierarchy1"/>
    <dgm:cxn modelId="{A011D0DB-BFC5-4095-8E87-9D025AE3D846}" type="presParOf" srcId="{394056E4-3FA8-437D-81F1-6E0EAB689574}" destId="{4080FFC7-14A8-4177-8F50-CC9B6EF4503C}" srcOrd="0" destOrd="0" presId="urn:microsoft.com/office/officeart/2005/8/layout/hierarchy1"/>
    <dgm:cxn modelId="{F4F33287-F473-44B3-B79F-5CABDDFF44F7}" type="presParOf" srcId="{394056E4-3FA8-437D-81F1-6E0EAB689574}" destId="{930F8274-9881-4DB8-868E-DEAB17A4FCDA}" srcOrd="1" destOrd="0" presId="urn:microsoft.com/office/officeart/2005/8/layout/hierarchy1"/>
    <dgm:cxn modelId="{5CD3658A-46CD-47F8-9435-72242A2C41FA}" type="presParOf" srcId="{7D5293CB-41A4-4857-9F7D-76BD1347DA69}" destId="{15A33D5F-F5AA-4929-A192-79E60C210341}" srcOrd="1" destOrd="0" presId="urn:microsoft.com/office/officeart/2005/8/layout/hierarchy1"/>
    <dgm:cxn modelId="{8314785A-7200-450B-B8ED-8851E0CBACC1}" type="presParOf" srcId="{15A33D5F-F5AA-4929-A192-79E60C210341}" destId="{2995CDA6-2956-43BF-9B90-6EF166EC7081}" srcOrd="0" destOrd="0" presId="urn:microsoft.com/office/officeart/2005/8/layout/hierarchy1"/>
    <dgm:cxn modelId="{330F8AEB-E2C3-4439-BD59-E1766D1540D3}" type="presParOf" srcId="{15A33D5F-F5AA-4929-A192-79E60C210341}" destId="{80CDFB81-F5A0-4146-9590-379296421861}" srcOrd="1" destOrd="0" presId="urn:microsoft.com/office/officeart/2005/8/layout/hierarchy1"/>
    <dgm:cxn modelId="{8DE3574F-5EC5-4F26-8513-B0A769AE8E30}" type="presParOf" srcId="{80CDFB81-F5A0-4146-9590-379296421861}" destId="{00DC7DA6-F367-49A7-92EB-2A479B6DBF19}" srcOrd="0" destOrd="0" presId="urn:microsoft.com/office/officeart/2005/8/layout/hierarchy1"/>
    <dgm:cxn modelId="{E621B14E-EA96-4368-8D3D-A05F79599181}" type="presParOf" srcId="{00DC7DA6-F367-49A7-92EB-2A479B6DBF19}" destId="{23212E63-FC2A-4F11-9FDA-9B190B854596}" srcOrd="0" destOrd="0" presId="urn:microsoft.com/office/officeart/2005/8/layout/hierarchy1"/>
    <dgm:cxn modelId="{4FBA4001-F204-424E-841A-7476DC3C85AC}" type="presParOf" srcId="{00DC7DA6-F367-49A7-92EB-2A479B6DBF19}" destId="{2EC29B98-2024-4909-ACD6-5D326E35086F}" srcOrd="1" destOrd="0" presId="urn:microsoft.com/office/officeart/2005/8/layout/hierarchy1"/>
    <dgm:cxn modelId="{C328DD5D-3262-43A4-89E1-F5729CF9DCEF}" type="presParOf" srcId="{80CDFB81-F5A0-4146-9590-379296421861}" destId="{56CEF849-2B78-419F-A5F9-86BC059A29CE}" srcOrd="1" destOrd="0" presId="urn:microsoft.com/office/officeart/2005/8/layout/hierarchy1"/>
    <dgm:cxn modelId="{93997897-00B7-4BFF-9D9C-A6CDF5119A16}" type="presParOf" srcId="{EB683B3A-85D3-4F12-90CA-B37256A7575E}" destId="{71FF51A6-39ED-4499-8803-5D56EFFEED1D}" srcOrd="2" destOrd="0" presId="urn:microsoft.com/office/officeart/2005/8/layout/hierarchy1"/>
    <dgm:cxn modelId="{71F7A2B0-BD8E-4ECA-A8D2-2953B5A96341}" type="presParOf" srcId="{EB683B3A-85D3-4F12-90CA-B37256A7575E}" destId="{ADC09CB3-5EC7-4FDA-BBF2-D5A9BBEEF51F}" srcOrd="3" destOrd="0" presId="urn:microsoft.com/office/officeart/2005/8/layout/hierarchy1"/>
    <dgm:cxn modelId="{B3FA98A3-5474-499D-B860-DA7B2526F5EA}" type="presParOf" srcId="{ADC09CB3-5EC7-4FDA-BBF2-D5A9BBEEF51F}" destId="{13C38A3F-F98E-4523-B584-4C1534917C27}" srcOrd="0" destOrd="0" presId="urn:microsoft.com/office/officeart/2005/8/layout/hierarchy1"/>
    <dgm:cxn modelId="{F814DF7B-1F89-4415-888A-8476098D9DFE}" type="presParOf" srcId="{13C38A3F-F98E-4523-B584-4C1534917C27}" destId="{750B5494-BA00-4CBB-B09F-9FC99E72C157}" srcOrd="0" destOrd="0" presId="urn:microsoft.com/office/officeart/2005/8/layout/hierarchy1"/>
    <dgm:cxn modelId="{65867331-240F-442A-B8CA-BE9CC7976834}" type="presParOf" srcId="{13C38A3F-F98E-4523-B584-4C1534917C27}" destId="{23A56C96-A661-4C01-8DF0-098A64016905}" srcOrd="1" destOrd="0" presId="urn:microsoft.com/office/officeart/2005/8/layout/hierarchy1"/>
    <dgm:cxn modelId="{EFB456F6-665B-494E-A4D3-59820FE61472}" type="presParOf" srcId="{ADC09CB3-5EC7-4FDA-BBF2-D5A9BBEEF51F}" destId="{F9BDCFB4-2B9E-4803-AD22-D54AC012270D}" srcOrd="1" destOrd="0" presId="urn:microsoft.com/office/officeart/2005/8/layout/hierarchy1"/>
    <dgm:cxn modelId="{45E94A31-342B-4651-A507-67896863E1DF}" type="presParOf" srcId="{F9BDCFB4-2B9E-4803-AD22-D54AC012270D}" destId="{994C734C-B73F-4E73-9DD6-0925531288BB}" srcOrd="0" destOrd="0" presId="urn:microsoft.com/office/officeart/2005/8/layout/hierarchy1"/>
    <dgm:cxn modelId="{C7F5EDE1-132D-4F2C-BFEE-400D192B05AF}" type="presParOf" srcId="{F9BDCFB4-2B9E-4803-AD22-D54AC012270D}" destId="{7C2E8E3B-9C7B-4653-A52F-EBA4F2FD3242}" srcOrd="1" destOrd="0" presId="urn:microsoft.com/office/officeart/2005/8/layout/hierarchy1"/>
    <dgm:cxn modelId="{A0A2960B-ADD8-4FB4-B369-303463E8C3A3}" type="presParOf" srcId="{7C2E8E3B-9C7B-4653-A52F-EBA4F2FD3242}" destId="{E479C2C9-C862-4568-83B1-DF321FC13D02}" srcOrd="0" destOrd="0" presId="urn:microsoft.com/office/officeart/2005/8/layout/hierarchy1"/>
    <dgm:cxn modelId="{26672F73-2439-47C8-A017-372384A32A5C}" type="presParOf" srcId="{E479C2C9-C862-4568-83B1-DF321FC13D02}" destId="{A7E99A98-D45E-43B5-B9F2-833F821CAF99}" srcOrd="0" destOrd="0" presId="urn:microsoft.com/office/officeart/2005/8/layout/hierarchy1"/>
    <dgm:cxn modelId="{F7E263FA-AB55-43CD-9C8D-F37230C8D3D3}" type="presParOf" srcId="{E479C2C9-C862-4568-83B1-DF321FC13D02}" destId="{D9FAB9E4-42F1-4267-A747-659ACD2120C2}" srcOrd="1" destOrd="0" presId="urn:microsoft.com/office/officeart/2005/8/layout/hierarchy1"/>
    <dgm:cxn modelId="{D9E2EAFB-0E54-4E26-B678-198C91972362}" type="presParOf" srcId="{7C2E8E3B-9C7B-4653-A52F-EBA4F2FD3242}" destId="{24C6C6FA-60C5-490E-8DC4-3F57FCC8A386}" srcOrd="1" destOrd="0" presId="urn:microsoft.com/office/officeart/2005/8/layout/hierarchy1"/>
    <dgm:cxn modelId="{CD71A13B-2275-4951-AFA6-360C153D6F51}" type="presParOf" srcId="{EB683B3A-85D3-4F12-90CA-B37256A7575E}" destId="{34B7DFFC-44DC-46B9-ACA1-B3AB45ADACBE}" srcOrd="4" destOrd="0" presId="urn:microsoft.com/office/officeart/2005/8/layout/hierarchy1"/>
    <dgm:cxn modelId="{B556443E-E42A-48B5-AD59-21CA5BA134BE}" type="presParOf" srcId="{EB683B3A-85D3-4F12-90CA-B37256A7575E}" destId="{B3F52D20-2FF6-415E-ABDF-0FA0424D8913}" srcOrd="5" destOrd="0" presId="urn:microsoft.com/office/officeart/2005/8/layout/hierarchy1"/>
    <dgm:cxn modelId="{5166EACF-0109-48F5-ADF2-CC552159BE42}" type="presParOf" srcId="{B3F52D20-2FF6-415E-ABDF-0FA0424D8913}" destId="{14BBAC5E-5FDB-422B-ADED-996CC610BADE}" srcOrd="0" destOrd="0" presId="urn:microsoft.com/office/officeart/2005/8/layout/hierarchy1"/>
    <dgm:cxn modelId="{30EEB5B2-E526-477D-A9EA-6F0C1135AE1E}" type="presParOf" srcId="{14BBAC5E-5FDB-422B-ADED-996CC610BADE}" destId="{DF247E30-B641-4368-BB32-1B48045AA31B}" srcOrd="0" destOrd="0" presId="urn:microsoft.com/office/officeart/2005/8/layout/hierarchy1"/>
    <dgm:cxn modelId="{542CADCC-4C8A-4E58-9861-7064EF167D55}" type="presParOf" srcId="{14BBAC5E-5FDB-422B-ADED-996CC610BADE}" destId="{6F42D1E9-5C4F-42A0-B0C5-890FB12F62D9}" srcOrd="1" destOrd="0" presId="urn:microsoft.com/office/officeart/2005/8/layout/hierarchy1"/>
    <dgm:cxn modelId="{408482FC-692C-476C-B900-3E6817E2F5DD}" type="presParOf" srcId="{B3F52D20-2FF6-415E-ABDF-0FA0424D8913}" destId="{B3FB94AE-E23E-4D11-BBEE-9572601612DF}" srcOrd="1" destOrd="0" presId="urn:microsoft.com/office/officeart/2005/8/layout/hierarchy1"/>
    <dgm:cxn modelId="{ABDB431C-2625-4E92-B3E1-C897C95E64B4}" type="presParOf" srcId="{B3FB94AE-E23E-4D11-BBEE-9572601612DF}" destId="{DF4A4402-6851-45A8-BD8C-FFDD4D6B4E7D}" srcOrd="0" destOrd="0" presId="urn:microsoft.com/office/officeart/2005/8/layout/hierarchy1"/>
    <dgm:cxn modelId="{1C51FEA4-6C73-4785-91EF-E373E64EBA26}" type="presParOf" srcId="{B3FB94AE-E23E-4D11-BBEE-9572601612DF}" destId="{AFAEA34E-9A06-4C99-822D-51C1DFBE2EB4}" srcOrd="1" destOrd="0" presId="urn:microsoft.com/office/officeart/2005/8/layout/hierarchy1"/>
    <dgm:cxn modelId="{8BE3D233-6353-416C-8E20-74F0A845B20C}" type="presParOf" srcId="{AFAEA34E-9A06-4C99-822D-51C1DFBE2EB4}" destId="{121E4411-EDE0-46E2-AD20-311A0CE78997}" srcOrd="0" destOrd="0" presId="urn:microsoft.com/office/officeart/2005/8/layout/hierarchy1"/>
    <dgm:cxn modelId="{773E5B23-0E59-438B-B69A-551EC0B6D959}" type="presParOf" srcId="{121E4411-EDE0-46E2-AD20-311A0CE78997}" destId="{E65AB044-698F-4F32-ACB6-7819AAED2924}" srcOrd="0" destOrd="0" presId="urn:microsoft.com/office/officeart/2005/8/layout/hierarchy1"/>
    <dgm:cxn modelId="{8C8D288C-AF7F-4B64-A806-A1151317BBC4}" type="presParOf" srcId="{121E4411-EDE0-46E2-AD20-311A0CE78997}" destId="{DF6027B3-1CDA-4CA8-BCE7-C51486BCF267}" srcOrd="1" destOrd="0" presId="urn:microsoft.com/office/officeart/2005/8/layout/hierarchy1"/>
    <dgm:cxn modelId="{C82F12B8-D533-485A-8A35-B4E7AD9B2BE1}" type="presParOf" srcId="{AFAEA34E-9A06-4C99-822D-51C1DFBE2EB4}" destId="{1D880DBD-2597-4DDC-A4C4-729581952C0F}" srcOrd="1" destOrd="0" presId="urn:microsoft.com/office/officeart/2005/8/layout/hierarchy1"/>
    <dgm:cxn modelId="{585B604B-5C4F-44F1-B74E-83B5469C3BE1}" type="presParOf" srcId="{EB683B3A-85D3-4F12-90CA-B37256A7575E}" destId="{C1D93418-F5D0-45C6-9C2C-C5B764CF8D98}" srcOrd="6" destOrd="0" presId="urn:microsoft.com/office/officeart/2005/8/layout/hierarchy1"/>
    <dgm:cxn modelId="{27F34F0C-DCA2-4246-B3D5-C01CD7B7DD4E}" type="presParOf" srcId="{EB683B3A-85D3-4F12-90CA-B37256A7575E}" destId="{7A2C7D11-A040-44AE-AE87-501BEF23087E}" srcOrd="7" destOrd="0" presId="urn:microsoft.com/office/officeart/2005/8/layout/hierarchy1"/>
    <dgm:cxn modelId="{B8874837-60FD-4F73-834E-D32B99C31E44}" type="presParOf" srcId="{7A2C7D11-A040-44AE-AE87-501BEF23087E}" destId="{852F591F-147D-4438-ADB4-E84921497B48}" srcOrd="0" destOrd="0" presId="urn:microsoft.com/office/officeart/2005/8/layout/hierarchy1"/>
    <dgm:cxn modelId="{7D1450E3-0FCD-4FB2-89FA-2CAE3AD2E038}" type="presParOf" srcId="{852F591F-147D-4438-ADB4-E84921497B48}" destId="{023FFE8A-900C-4A87-AC8A-194ED256A3DB}" srcOrd="0" destOrd="0" presId="urn:microsoft.com/office/officeart/2005/8/layout/hierarchy1"/>
    <dgm:cxn modelId="{D83255C0-D6CA-4350-9697-D969B886D537}" type="presParOf" srcId="{852F591F-147D-4438-ADB4-E84921497B48}" destId="{D2B42818-8964-40A2-895B-771568C9AA88}" srcOrd="1" destOrd="0" presId="urn:microsoft.com/office/officeart/2005/8/layout/hierarchy1"/>
    <dgm:cxn modelId="{D45E2990-42B7-444E-9156-90F30D634A17}" type="presParOf" srcId="{7A2C7D11-A040-44AE-AE87-501BEF23087E}" destId="{98B76A3E-C118-461F-96EB-5AA87E010AD0}" srcOrd="1" destOrd="0" presId="urn:microsoft.com/office/officeart/2005/8/layout/hierarchy1"/>
    <dgm:cxn modelId="{8D23DAB6-DEE9-43EB-B13A-BD9B613DD675}" type="presParOf" srcId="{98B76A3E-C118-461F-96EB-5AA87E010AD0}" destId="{85DFFE83-9976-47D6-AFA7-8C5357A1F8FF}" srcOrd="0" destOrd="0" presId="urn:microsoft.com/office/officeart/2005/8/layout/hierarchy1"/>
    <dgm:cxn modelId="{49CC60FF-5F0C-4720-A9F1-6ECEAF52F41A}" type="presParOf" srcId="{98B76A3E-C118-461F-96EB-5AA87E010AD0}" destId="{1660E6FC-4DA2-4EF5-B9FD-1EC584CDB0A1}" srcOrd="1" destOrd="0" presId="urn:microsoft.com/office/officeart/2005/8/layout/hierarchy1"/>
    <dgm:cxn modelId="{6741A42B-530B-4443-8657-814EBE1D9B59}" type="presParOf" srcId="{1660E6FC-4DA2-4EF5-B9FD-1EC584CDB0A1}" destId="{0297CD76-8EB7-43F3-ACD2-089662849C06}" srcOrd="0" destOrd="0" presId="urn:microsoft.com/office/officeart/2005/8/layout/hierarchy1"/>
    <dgm:cxn modelId="{B360039A-E9C4-4601-A36F-5DD07B03BA25}" type="presParOf" srcId="{0297CD76-8EB7-43F3-ACD2-089662849C06}" destId="{65C6EF16-BAD5-4404-923E-DBA269D39F57}" srcOrd="0" destOrd="0" presId="urn:microsoft.com/office/officeart/2005/8/layout/hierarchy1"/>
    <dgm:cxn modelId="{E07EACF0-0461-4576-9311-469281CBDB0F}" type="presParOf" srcId="{0297CD76-8EB7-43F3-ACD2-089662849C06}" destId="{6939D853-BCF9-48D5-A57E-0DBF674D5B85}" srcOrd="1" destOrd="0" presId="urn:microsoft.com/office/officeart/2005/8/layout/hierarchy1"/>
    <dgm:cxn modelId="{615E048C-BAC7-4B39-96C3-186930C38EF2}" type="presParOf" srcId="{1660E6FC-4DA2-4EF5-B9FD-1EC584CDB0A1}" destId="{7551DC7F-998F-409D-B1FB-C3487D920488}" srcOrd="1" destOrd="0" presId="urn:microsoft.com/office/officeart/2005/8/layout/hierarchy1"/>
    <dgm:cxn modelId="{077A8CD2-D50C-4A56-A504-25CB837E57D3}" type="presParOf" srcId="{EB683B3A-85D3-4F12-90CA-B37256A7575E}" destId="{B38B9262-8161-4230-93A3-702FD1DE8896}" srcOrd="8" destOrd="0" presId="urn:microsoft.com/office/officeart/2005/8/layout/hierarchy1"/>
    <dgm:cxn modelId="{96C83A8F-EE39-4217-8134-2BA3157B24B4}" type="presParOf" srcId="{EB683B3A-85D3-4F12-90CA-B37256A7575E}" destId="{E0EBF524-6BC4-4D37-931A-27B8F89F7BB2}" srcOrd="9" destOrd="0" presId="urn:microsoft.com/office/officeart/2005/8/layout/hierarchy1"/>
    <dgm:cxn modelId="{7899B049-3D5C-4D7E-80B3-A43E593C1F5E}" type="presParOf" srcId="{E0EBF524-6BC4-4D37-931A-27B8F89F7BB2}" destId="{83A19E05-D5A8-4201-8555-7CCCE4ABA260}" srcOrd="0" destOrd="0" presId="urn:microsoft.com/office/officeart/2005/8/layout/hierarchy1"/>
    <dgm:cxn modelId="{BB85CEFF-AA98-4358-ABDE-A6B8E12BF823}" type="presParOf" srcId="{83A19E05-D5A8-4201-8555-7CCCE4ABA260}" destId="{7E52FAE0-F5BF-476E-B135-50EADA222A5C}" srcOrd="0" destOrd="0" presId="urn:microsoft.com/office/officeart/2005/8/layout/hierarchy1"/>
    <dgm:cxn modelId="{AC3F3E6F-D14A-4133-A02F-BBDC23450147}" type="presParOf" srcId="{83A19E05-D5A8-4201-8555-7CCCE4ABA260}" destId="{F5F3AA99-3391-40E5-B367-04A338CE2394}" srcOrd="1" destOrd="0" presId="urn:microsoft.com/office/officeart/2005/8/layout/hierarchy1"/>
    <dgm:cxn modelId="{D1D745BA-5AFA-4BA3-81FB-95146D5B392B}" type="presParOf" srcId="{E0EBF524-6BC4-4D37-931A-27B8F89F7BB2}" destId="{F9642C68-12B4-452B-8B00-BE5A40FB0283}" srcOrd="1" destOrd="0" presId="urn:microsoft.com/office/officeart/2005/8/layout/hierarchy1"/>
    <dgm:cxn modelId="{E8B830FD-6669-487B-9992-34691FD5B83D}" type="presParOf" srcId="{F9642C68-12B4-452B-8B00-BE5A40FB0283}" destId="{C1165908-7F59-45DB-A32B-AD55223834D7}" srcOrd="0" destOrd="0" presId="urn:microsoft.com/office/officeart/2005/8/layout/hierarchy1"/>
    <dgm:cxn modelId="{D7CAB5B1-A024-454B-97AD-6F3D1A3F8BC4}" type="presParOf" srcId="{F9642C68-12B4-452B-8B00-BE5A40FB0283}" destId="{E87326E7-7C6E-43FC-8D34-5FE3CE53E7DE}" srcOrd="1" destOrd="0" presId="urn:microsoft.com/office/officeart/2005/8/layout/hierarchy1"/>
    <dgm:cxn modelId="{8EE66D91-5960-47F4-9658-215BA990F097}" type="presParOf" srcId="{E87326E7-7C6E-43FC-8D34-5FE3CE53E7DE}" destId="{AEA99C29-7B80-4D22-9932-CD6B778CBBDC}" srcOrd="0" destOrd="0" presId="urn:microsoft.com/office/officeart/2005/8/layout/hierarchy1"/>
    <dgm:cxn modelId="{A142A4E0-CB8A-4F53-978C-28F0BB0ABC11}" type="presParOf" srcId="{AEA99C29-7B80-4D22-9932-CD6B778CBBDC}" destId="{5CECE6D7-835F-4F5E-BB00-963D84692201}" srcOrd="0" destOrd="0" presId="urn:microsoft.com/office/officeart/2005/8/layout/hierarchy1"/>
    <dgm:cxn modelId="{3001E795-B8CA-4960-ABD6-BDC3655405E0}" type="presParOf" srcId="{AEA99C29-7B80-4D22-9932-CD6B778CBBDC}" destId="{25DED3F2-248F-4662-A7CB-3CE734FAE934}" srcOrd="1" destOrd="0" presId="urn:microsoft.com/office/officeart/2005/8/layout/hierarchy1"/>
    <dgm:cxn modelId="{A8C6C134-4168-462B-AC74-312EA3422807}" type="presParOf" srcId="{E87326E7-7C6E-43FC-8D34-5FE3CE53E7DE}" destId="{44F57E13-0D55-4A91-812E-3DC767F37693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4C90BF3E-3677-4268-96A5-95CAFB9AC233}" type="datetimeFigureOut">
              <a:rPr lang="fa-IR" smtClean="0"/>
              <a:t>01/01/1438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FA162478-E92F-4ABB-989E-1CDB90F72E95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9526989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162478-E92F-4ABB-989E-1CDB90F72E95}" type="slidenum">
              <a:rPr lang="fa-IR" smtClean="0"/>
              <a:t>2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8901325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650A2C6F-554B-4FB3-A0C8-6C7C6A9339ED}" type="datetime1">
              <a:rPr lang="en-US" smtClean="0">
                <a:solidFill>
                  <a:srgbClr val="575F6D"/>
                </a:solidFill>
              </a:rPr>
              <a:pPr/>
              <a:t>10/2/2016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>
              <a:solidFill>
                <a:srgbClr val="575F6D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l" rtl="0"/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l" rtl="0"/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l" rtl="0"/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l" rtl="0"/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l" rtl="0"/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l" rtl="0"/>
            <a:endParaRPr lang="en-US">
              <a:solidFill>
                <a:prstClr val="black"/>
              </a:solidFill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4445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ED85E-B7FA-467E-89E9-19B4127F50E9}" type="datetime1">
              <a:rPr lang="en-US" smtClean="0">
                <a:solidFill>
                  <a:srgbClr val="575F6D"/>
                </a:solidFill>
              </a:rPr>
              <a:pPr/>
              <a:t>10/2/2016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75F6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2389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987EA-7BD1-4521-AF82-E63E20A0DAE5}" type="datetime1">
              <a:rPr lang="en-US" smtClean="0">
                <a:solidFill>
                  <a:srgbClr val="575F6D"/>
                </a:solidFill>
              </a:rPr>
              <a:pPr/>
              <a:t>10/2/2016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75F6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651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650A2C6F-554B-4FB3-A0C8-6C7C6A9339ED}" type="datetime1">
              <a:rPr lang="en-US" smtClean="0">
                <a:solidFill>
                  <a:srgbClr val="575F6D"/>
                </a:solidFill>
              </a:rPr>
              <a:pPr/>
              <a:t>10/2/2016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>
              <a:solidFill>
                <a:srgbClr val="575F6D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l" rtl="0"/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l" rtl="0"/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l" rtl="0"/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l" rtl="0"/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l" rtl="0"/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l" rtl="0"/>
            <a:endParaRPr lang="en-US">
              <a:solidFill>
                <a:prstClr val="black"/>
              </a:solidFill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273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10389E5-CDBA-4FF0-BF54-68045DAF9C44}" type="datetime1">
              <a:rPr lang="en-US" smtClean="0">
                <a:solidFill>
                  <a:srgbClr val="575F6D"/>
                </a:solidFill>
              </a:rPr>
              <a:pPr/>
              <a:t>10/2/2016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40387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9238E449-39EC-480F-896F-B9323DCF9679}" type="datetime1">
              <a:rPr lang="en-US" smtClean="0">
                <a:solidFill>
                  <a:srgbClr val="FFF39D"/>
                </a:solidFill>
              </a:rPr>
              <a:pPr/>
              <a:t>10/2/2016</a:t>
            </a:fld>
            <a:endParaRPr lang="en-US">
              <a:solidFill>
                <a:srgbClr val="FFF39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>
              <a:solidFill>
                <a:srgbClr val="FFF39D"/>
              </a:solidFill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l" rtl="0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l" rtl="0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l" rtl="0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l" rtl="0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l" rtl="0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l" rtl="0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7295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7C0F4-416E-47CD-9892-616EB901DA8A}" type="datetime1">
              <a:rPr lang="en-US" smtClean="0">
                <a:solidFill>
                  <a:srgbClr val="575F6D"/>
                </a:solidFill>
              </a:rPr>
              <a:pPr/>
              <a:t>10/2/2016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75F6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1300722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859CC-BFE9-48E7-844F-B7FB37E3F8CE}" type="datetime1">
              <a:rPr lang="en-US" smtClean="0">
                <a:solidFill>
                  <a:srgbClr val="575F6D"/>
                </a:solidFill>
              </a:rPr>
              <a:pPr/>
              <a:t>10/2/2016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75F6D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100639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95C9B90-3968-4264-91FF-1748D37218C8}" type="datetime1">
              <a:rPr lang="en-US" smtClean="0">
                <a:solidFill>
                  <a:srgbClr val="575F6D"/>
                </a:solidFill>
              </a:rPr>
              <a:pPr/>
              <a:t>10/2/2016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32392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F58A5-2EFF-40AB-916B-DBC1E1E5E1F3}" type="datetime1">
              <a:rPr lang="en-US" smtClean="0">
                <a:solidFill>
                  <a:srgbClr val="575F6D"/>
                </a:solidFill>
              </a:rPr>
              <a:pPr/>
              <a:t>10/2/2016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75F6D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6913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l" rtl="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l" rtl="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l" rtl="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l" rtl="0"/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l" rtl="0"/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5D9D4FB-D1C2-4A5A-8995-BB1323B426DD}" type="datetime1">
              <a:rPr lang="en-US" smtClean="0">
                <a:solidFill>
                  <a:srgbClr val="575F6D"/>
                </a:solidFill>
              </a:rPr>
              <a:pPr/>
              <a:t>10/2/2016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60032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10389E5-CDBA-4FF0-BF54-68045DAF9C44}" type="datetime1">
              <a:rPr lang="en-US" smtClean="0">
                <a:solidFill>
                  <a:srgbClr val="575F6D"/>
                </a:solidFill>
              </a:rPr>
              <a:pPr/>
              <a:t>10/2/2016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37903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l" rtl="0"/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l" rtl="0"/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l" rtl="0"/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l" rtl="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l" rtl="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C7D6DE3-97C6-44D1-90B0-91A3EE1EEE15}" type="datetime1">
              <a:rPr lang="en-US" smtClean="0">
                <a:solidFill>
                  <a:srgbClr val="575F6D"/>
                </a:solidFill>
              </a:rPr>
              <a:pPr/>
              <a:t>10/2/2016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29674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ED85E-B7FA-467E-89E9-19B4127F50E9}" type="datetime1">
              <a:rPr lang="en-US" smtClean="0">
                <a:solidFill>
                  <a:srgbClr val="575F6D"/>
                </a:solidFill>
              </a:rPr>
              <a:pPr/>
              <a:t>10/2/2016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75F6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0116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987EA-7BD1-4521-AF82-E63E20A0DAE5}" type="datetime1">
              <a:rPr lang="en-US" smtClean="0">
                <a:solidFill>
                  <a:srgbClr val="575F6D"/>
                </a:solidFill>
              </a:rPr>
              <a:pPr/>
              <a:t>10/2/2016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75F6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4412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650A2C6F-554B-4FB3-A0C8-6C7C6A9339ED}" type="datetime1">
              <a:rPr lang="en-US" smtClean="0">
                <a:solidFill>
                  <a:srgbClr val="575F6D"/>
                </a:solidFill>
              </a:rPr>
              <a:pPr/>
              <a:t>10/2/2016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>
              <a:solidFill>
                <a:srgbClr val="575F6D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l" rtl="0"/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l" rtl="0"/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l" rtl="0"/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l" rtl="0"/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l" rtl="0"/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l" rtl="0"/>
            <a:endParaRPr lang="en-US">
              <a:solidFill>
                <a:prstClr val="black"/>
              </a:solidFill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4443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10389E5-CDBA-4FF0-BF54-68045DAF9C44}" type="datetime1">
              <a:rPr lang="en-US" smtClean="0">
                <a:solidFill>
                  <a:srgbClr val="575F6D"/>
                </a:solidFill>
              </a:rPr>
              <a:pPr/>
              <a:t>10/2/2016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50188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9238E449-39EC-480F-896F-B9323DCF9679}" type="datetime1">
              <a:rPr lang="en-US" smtClean="0">
                <a:solidFill>
                  <a:srgbClr val="FFF39D"/>
                </a:solidFill>
              </a:rPr>
              <a:pPr/>
              <a:t>10/2/2016</a:t>
            </a:fld>
            <a:endParaRPr lang="en-US">
              <a:solidFill>
                <a:srgbClr val="FFF39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>
              <a:solidFill>
                <a:srgbClr val="FFF39D"/>
              </a:solidFill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l" rtl="0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l" rtl="0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l" rtl="0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l" rtl="0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l" rtl="0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l" rtl="0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4704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7C0F4-416E-47CD-9892-616EB901DA8A}" type="datetime1">
              <a:rPr lang="en-US" smtClean="0">
                <a:solidFill>
                  <a:srgbClr val="575F6D"/>
                </a:solidFill>
              </a:rPr>
              <a:pPr/>
              <a:t>10/2/2016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75F6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2895284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859CC-BFE9-48E7-844F-B7FB37E3F8CE}" type="datetime1">
              <a:rPr lang="en-US" smtClean="0">
                <a:solidFill>
                  <a:srgbClr val="575F6D"/>
                </a:solidFill>
              </a:rPr>
              <a:pPr/>
              <a:t>10/2/2016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75F6D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1850117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95C9B90-3968-4264-91FF-1748D37218C8}" type="datetime1">
              <a:rPr lang="en-US" smtClean="0">
                <a:solidFill>
                  <a:srgbClr val="575F6D"/>
                </a:solidFill>
              </a:rPr>
              <a:pPr/>
              <a:t>10/2/2016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297109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F58A5-2EFF-40AB-916B-DBC1E1E5E1F3}" type="datetime1">
              <a:rPr lang="en-US" smtClean="0">
                <a:solidFill>
                  <a:srgbClr val="575F6D"/>
                </a:solidFill>
              </a:rPr>
              <a:pPr/>
              <a:t>10/2/2016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75F6D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737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9238E449-39EC-480F-896F-B9323DCF9679}" type="datetime1">
              <a:rPr lang="en-US" smtClean="0">
                <a:solidFill>
                  <a:srgbClr val="FFF39D"/>
                </a:solidFill>
              </a:rPr>
              <a:pPr/>
              <a:t>10/2/2016</a:t>
            </a:fld>
            <a:endParaRPr lang="en-US">
              <a:solidFill>
                <a:srgbClr val="FFF39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>
              <a:solidFill>
                <a:srgbClr val="FFF39D"/>
              </a:solidFill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l" rtl="0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l" rtl="0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l" rtl="0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l" rtl="0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l" rtl="0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l" rtl="0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5185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l" rtl="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l" rtl="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l" rtl="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l" rtl="0"/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l" rtl="0"/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5D9D4FB-D1C2-4A5A-8995-BB1323B426DD}" type="datetime1">
              <a:rPr lang="en-US" smtClean="0">
                <a:solidFill>
                  <a:srgbClr val="575F6D"/>
                </a:solidFill>
              </a:rPr>
              <a:pPr/>
              <a:t>10/2/2016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13684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l" rtl="0"/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l" rtl="0"/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l" rtl="0"/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l" rtl="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l" rtl="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C7D6DE3-97C6-44D1-90B0-91A3EE1EEE15}" type="datetime1">
              <a:rPr lang="en-US" smtClean="0">
                <a:solidFill>
                  <a:srgbClr val="575F6D"/>
                </a:solidFill>
              </a:rPr>
              <a:pPr/>
              <a:t>10/2/2016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945674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ED85E-B7FA-467E-89E9-19B4127F50E9}" type="datetime1">
              <a:rPr lang="en-US" smtClean="0">
                <a:solidFill>
                  <a:srgbClr val="575F6D"/>
                </a:solidFill>
              </a:rPr>
              <a:pPr/>
              <a:t>10/2/2016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75F6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72367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987EA-7BD1-4521-AF82-E63E20A0DAE5}" type="datetime1">
              <a:rPr lang="en-US" smtClean="0">
                <a:solidFill>
                  <a:srgbClr val="575F6D"/>
                </a:solidFill>
              </a:rPr>
              <a:pPr/>
              <a:t>10/2/2016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75F6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01477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650A2C6F-554B-4FB3-A0C8-6C7C6A9339ED}" type="datetime1">
              <a:rPr lang="en-US" smtClean="0">
                <a:solidFill>
                  <a:srgbClr val="575F6D"/>
                </a:solidFill>
              </a:rPr>
              <a:pPr/>
              <a:t>10/2/2016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>
              <a:solidFill>
                <a:srgbClr val="575F6D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l" rtl="0"/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l" rtl="0"/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l" rtl="0"/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l" rtl="0"/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l" rtl="0"/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l" rtl="0"/>
            <a:endParaRPr lang="en-US">
              <a:solidFill>
                <a:prstClr val="black"/>
              </a:solidFill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3879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10389E5-CDBA-4FF0-BF54-68045DAF9C44}" type="datetime1">
              <a:rPr lang="en-US" smtClean="0">
                <a:solidFill>
                  <a:srgbClr val="575F6D"/>
                </a:solidFill>
              </a:rPr>
              <a:pPr/>
              <a:t>10/2/2016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987797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9238E449-39EC-480F-896F-B9323DCF9679}" type="datetime1">
              <a:rPr lang="en-US" smtClean="0">
                <a:solidFill>
                  <a:srgbClr val="FFF39D"/>
                </a:solidFill>
              </a:rPr>
              <a:pPr/>
              <a:t>10/2/2016</a:t>
            </a:fld>
            <a:endParaRPr lang="en-US">
              <a:solidFill>
                <a:srgbClr val="FFF39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>
              <a:solidFill>
                <a:srgbClr val="FFF39D"/>
              </a:solidFill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l" rtl="0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l" rtl="0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l" rtl="0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l" rtl="0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l" rtl="0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l" rtl="0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6687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7C0F4-416E-47CD-9892-616EB901DA8A}" type="datetime1">
              <a:rPr lang="en-US" smtClean="0">
                <a:solidFill>
                  <a:srgbClr val="575F6D"/>
                </a:solidFill>
              </a:rPr>
              <a:pPr/>
              <a:t>10/2/2016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75F6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69563698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859CC-BFE9-48E7-844F-B7FB37E3F8CE}" type="datetime1">
              <a:rPr lang="en-US" smtClean="0">
                <a:solidFill>
                  <a:srgbClr val="575F6D"/>
                </a:solidFill>
              </a:rPr>
              <a:pPr/>
              <a:t>10/2/2016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75F6D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9236747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95C9B90-3968-4264-91FF-1748D37218C8}" type="datetime1">
              <a:rPr lang="en-US" smtClean="0">
                <a:solidFill>
                  <a:srgbClr val="575F6D"/>
                </a:solidFill>
              </a:rPr>
              <a:pPr/>
              <a:t>10/2/2016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6364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7C0F4-416E-47CD-9892-616EB901DA8A}" type="datetime1">
              <a:rPr lang="en-US" smtClean="0">
                <a:solidFill>
                  <a:srgbClr val="575F6D"/>
                </a:solidFill>
              </a:rPr>
              <a:pPr/>
              <a:t>10/2/2016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75F6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16975488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F58A5-2EFF-40AB-916B-DBC1E1E5E1F3}" type="datetime1">
              <a:rPr lang="en-US" smtClean="0">
                <a:solidFill>
                  <a:srgbClr val="575F6D"/>
                </a:solidFill>
              </a:rPr>
              <a:pPr/>
              <a:t>10/2/2016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75F6D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66425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l" rtl="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l" rtl="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l" rtl="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l" rtl="0"/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l" rtl="0"/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5D9D4FB-D1C2-4A5A-8995-BB1323B426DD}" type="datetime1">
              <a:rPr lang="en-US" smtClean="0">
                <a:solidFill>
                  <a:srgbClr val="575F6D"/>
                </a:solidFill>
              </a:rPr>
              <a:pPr/>
              <a:t>10/2/2016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32714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l" rtl="0"/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l" rtl="0"/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l" rtl="0"/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l" rtl="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l" rtl="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C7D6DE3-97C6-44D1-90B0-91A3EE1EEE15}" type="datetime1">
              <a:rPr lang="en-US" smtClean="0">
                <a:solidFill>
                  <a:srgbClr val="575F6D"/>
                </a:solidFill>
              </a:rPr>
              <a:pPr/>
              <a:t>10/2/2016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686615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ED85E-B7FA-467E-89E9-19B4127F50E9}" type="datetime1">
              <a:rPr lang="en-US" smtClean="0">
                <a:solidFill>
                  <a:srgbClr val="575F6D"/>
                </a:solidFill>
              </a:rPr>
              <a:pPr/>
              <a:t>10/2/2016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75F6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36219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987EA-7BD1-4521-AF82-E63E20A0DAE5}" type="datetime1">
              <a:rPr lang="en-US" smtClean="0">
                <a:solidFill>
                  <a:srgbClr val="575F6D"/>
                </a:solidFill>
              </a:rPr>
              <a:pPr/>
              <a:t>10/2/2016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75F6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32214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92D0C-396D-4DA0-8997-4E5335B35C87}" type="datetimeFigureOut">
              <a:rPr lang="fa-IR" smtClean="0"/>
              <a:t>01/01/1438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4E0E9-258B-443D-9FA7-37A9A1D2DFDD}" type="slidenum">
              <a:rPr lang="fa-IR" smtClean="0"/>
              <a:t>‹#›</a:t>
            </a:fld>
            <a:endParaRPr lang="fa-IR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92D0C-396D-4DA0-8997-4E5335B35C87}" type="datetimeFigureOut">
              <a:rPr lang="fa-IR" smtClean="0"/>
              <a:t>01/01/1438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4E0E9-258B-443D-9FA7-37A9A1D2DFDD}" type="slidenum">
              <a:rPr lang="fa-IR" smtClean="0"/>
              <a:t>‹#›</a:t>
            </a:fld>
            <a:endParaRPr lang="fa-I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92D0C-396D-4DA0-8997-4E5335B35C87}" type="datetimeFigureOut">
              <a:rPr lang="fa-IR" smtClean="0"/>
              <a:t>01/01/1438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4E0E9-258B-443D-9FA7-37A9A1D2DFDD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92D0C-396D-4DA0-8997-4E5335B35C87}" type="datetimeFigureOut">
              <a:rPr lang="fa-IR" smtClean="0"/>
              <a:t>01/01/1438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4E0E9-258B-443D-9FA7-37A9A1D2DFDD}" type="slidenum">
              <a:rPr lang="fa-IR" smtClean="0"/>
              <a:t>‹#›</a:t>
            </a:fld>
            <a:endParaRPr lang="fa-I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92D0C-396D-4DA0-8997-4E5335B35C87}" type="datetimeFigureOut">
              <a:rPr lang="fa-IR" smtClean="0"/>
              <a:t>01/01/1438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4E0E9-258B-443D-9FA7-37A9A1D2DFDD}" type="slidenum">
              <a:rPr lang="fa-IR" smtClean="0"/>
              <a:t>‹#›</a:t>
            </a:fld>
            <a:endParaRPr lang="fa-IR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859CC-BFE9-48E7-844F-B7FB37E3F8CE}" type="datetime1">
              <a:rPr lang="en-US" smtClean="0">
                <a:solidFill>
                  <a:srgbClr val="575F6D"/>
                </a:solidFill>
              </a:rPr>
              <a:pPr/>
              <a:t>10/2/2016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75F6D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9572678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92D0C-396D-4DA0-8997-4E5335B35C87}" type="datetimeFigureOut">
              <a:rPr lang="fa-IR" smtClean="0"/>
              <a:t>01/01/1438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4E0E9-258B-443D-9FA7-37A9A1D2DFDD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92D0C-396D-4DA0-8997-4E5335B35C87}" type="datetimeFigureOut">
              <a:rPr lang="fa-IR" smtClean="0"/>
              <a:t>01/01/1438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4E0E9-258B-443D-9FA7-37A9A1D2DFDD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92D0C-396D-4DA0-8997-4E5335B35C87}" type="datetimeFigureOut">
              <a:rPr lang="fa-IR" smtClean="0"/>
              <a:t>01/01/1438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4E0E9-258B-443D-9FA7-37A9A1D2DFDD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92D0C-396D-4DA0-8997-4E5335B35C87}" type="datetimeFigureOut">
              <a:rPr lang="fa-IR" smtClean="0"/>
              <a:t>01/01/1438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4E0E9-258B-443D-9FA7-37A9A1D2DFDD}" type="slidenum">
              <a:rPr lang="fa-IR" smtClean="0"/>
              <a:t>‹#›</a:t>
            </a:fld>
            <a:endParaRPr lang="fa-I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92D0C-396D-4DA0-8997-4E5335B35C87}" type="datetimeFigureOut">
              <a:rPr lang="fa-IR" smtClean="0"/>
              <a:t>01/01/1438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4E0E9-258B-443D-9FA7-37A9A1D2DFDD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92D0C-396D-4DA0-8997-4E5335B35C87}" type="datetimeFigureOut">
              <a:rPr lang="fa-IR" smtClean="0"/>
              <a:t>01/01/1438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4E0E9-258B-443D-9FA7-37A9A1D2DFDD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95C9B90-3968-4264-91FF-1748D37218C8}" type="datetime1">
              <a:rPr lang="en-US" smtClean="0">
                <a:solidFill>
                  <a:srgbClr val="575F6D"/>
                </a:solidFill>
              </a:rPr>
              <a:pPr/>
              <a:t>10/2/2016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4377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F58A5-2EFF-40AB-916B-DBC1E1E5E1F3}" type="datetime1">
              <a:rPr lang="en-US" smtClean="0">
                <a:solidFill>
                  <a:srgbClr val="575F6D"/>
                </a:solidFill>
              </a:rPr>
              <a:pPr/>
              <a:t>10/2/2016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75F6D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16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l" rtl="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l" rtl="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l" rtl="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l" rtl="0"/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l" rtl="0"/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5D9D4FB-D1C2-4A5A-8995-BB1323B426DD}" type="datetime1">
              <a:rPr lang="en-US" smtClean="0">
                <a:solidFill>
                  <a:srgbClr val="575F6D"/>
                </a:solidFill>
              </a:rPr>
              <a:pPr/>
              <a:t>10/2/2016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95221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l" rtl="0"/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l" rtl="0"/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l" rtl="0"/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l" rtl="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l" rtl="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C7D6DE3-97C6-44D1-90B0-91A3EE1EEE15}" type="datetime1">
              <a:rPr lang="en-US" smtClean="0">
                <a:solidFill>
                  <a:srgbClr val="575F6D"/>
                </a:solidFill>
              </a:rPr>
              <a:pPr/>
              <a:t>10/2/2016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2250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l" rtl="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rtl="0"/>
            <a:fld id="{B7B00498-C7EC-4D4D-8E9D-36F7A1048BCF}" type="datetime1">
              <a:rPr lang="en-US" smtClean="0">
                <a:solidFill>
                  <a:srgbClr val="575F6D"/>
                </a:solidFill>
              </a:rPr>
              <a:pPr rtl="0"/>
              <a:t>10/2/2016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rtl="0"/>
            <a:endParaRPr lang="en-US">
              <a:solidFill>
                <a:srgbClr val="575F6D"/>
              </a:solidFill>
            </a:endParaRP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l" rtl="0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l" rtl="0"/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l" rtl="0"/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rtl="0"/>
            <a:fld id="{B6F15528-21DE-4FAA-801E-634DDDAF4B2B}" type="slidenum">
              <a:rPr lang="en-US" smtClean="0"/>
              <a:pPr rt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849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l" rtl="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rtl="0"/>
            <a:fld id="{B7B00498-C7EC-4D4D-8E9D-36F7A1048BCF}" type="datetime1">
              <a:rPr lang="en-US" smtClean="0">
                <a:solidFill>
                  <a:srgbClr val="575F6D"/>
                </a:solidFill>
              </a:rPr>
              <a:pPr rtl="0"/>
              <a:t>10/2/2016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rtl="0"/>
            <a:endParaRPr lang="en-US">
              <a:solidFill>
                <a:srgbClr val="575F6D"/>
              </a:solidFill>
            </a:endParaRP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l" rtl="0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l" rtl="0"/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l" rtl="0"/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rtl="0"/>
            <a:fld id="{B6F15528-21DE-4FAA-801E-634DDDAF4B2B}" type="slidenum">
              <a:rPr lang="en-US" smtClean="0"/>
              <a:pPr rt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992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l" rtl="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rtl="0"/>
            <a:fld id="{B7B00498-C7EC-4D4D-8E9D-36F7A1048BCF}" type="datetime1">
              <a:rPr lang="en-US" smtClean="0">
                <a:solidFill>
                  <a:srgbClr val="575F6D"/>
                </a:solidFill>
              </a:rPr>
              <a:pPr rtl="0"/>
              <a:t>10/2/2016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rtl="0"/>
            <a:endParaRPr lang="en-US">
              <a:solidFill>
                <a:srgbClr val="575F6D"/>
              </a:solidFill>
            </a:endParaRP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l" rtl="0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l" rtl="0"/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l" rtl="0"/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rtl="0"/>
            <a:fld id="{B6F15528-21DE-4FAA-801E-634DDDAF4B2B}" type="slidenum">
              <a:rPr lang="en-US" smtClean="0"/>
              <a:pPr rt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17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l" rtl="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rtl="0"/>
            <a:fld id="{B7B00498-C7EC-4D4D-8E9D-36F7A1048BCF}" type="datetime1">
              <a:rPr lang="en-US" smtClean="0">
                <a:solidFill>
                  <a:srgbClr val="575F6D"/>
                </a:solidFill>
              </a:rPr>
              <a:pPr rtl="0"/>
              <a:t>10/2/2016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rtl="0"/>
            <a:endParaRPr lang="en-US">
              <a:solidFill>
                <a:srgbClr val="575F6D"/>
              </a:solidFill>
            </a:endParaRP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l" rtl="0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l" rtl="0"/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l" rtl="0"/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rtl="0"/>
            <a:fld id="{B6F15528-21DE-4FAA-801E-634DDDAF4B2B}" type="slidenum">
              <a:rPr lang="en-US" smtClean="0"/>
              <a:pPr rt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022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fld id="{B7B00498-C7EC-4D4D-8E9D-36F7A1048BCF}" type="datetime1">
              <a:rPr lang="en-US" smtClean="0">
                <a:solidFill>
                  <a:srgbClr val="575F6D"/>
                </a:solidFill>
              </a:rPr>
              <a:pPr rtl="0"/>
              <a:t>10/2/2016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endParaRPr lang="en-US">
              <a:solidFill>
                <a:srgbClr val="575F6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fld id="{B6F15528-21DE-4FAA-801E-634DDDAF4B2B}" type="slidenum">
              <a:rPr lang="en-US" smtClean="0"/>
              <a:pPr rtl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5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hyperlink" Target="https://safiresalamati.ir/portfolio/" TargetMode="External"/><Relationship Id="rId1" Type="http://schemas.openxmlformats.org/officeDocument/2006/relationships/slideLayout" Target="../slideLayouts/slideLayout4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a-IR" dirty="0"/>
          </a:p>
        </p:txBody>
      </p:sp>
      <p:pic>
        <p:nvPicPr>
          <p:cNvPr id="1026" name="Picture 2" descr="E:\albom aks\My Pictures\07S2CAH52JRVCA2TUYJ8CAROXQY6CAWXK4U3CAVFKL85CAI7LGVKCAHF0WEQCAIS2WT7CAEY7D7JCAL29ZJWCAAGL92LCAW512KOCA7ZQ9KECA005925CAU55UHMCAAM5OV2CAP5KBQGCAZL5GHACACJMQG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91" y="0"/>
            <a:ext cx="9149891" cy="6853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9069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4E0E9-258B-443D-9FA7-37A9A1D2DFDD}" type="slidenum">
              <a:rPr lang="fa-IR" smtClean="0"/>
              <a:t>10</a:t>
            </a:fld>
            <a:endParaRPr lang="fa-IR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95536" y="1844824"/>
            <a:ext cx="8064896" cy="4104456"/>
          </a:xfrm>
          <a:effectLst/>
        </p:spPr>
        <p:txBody>
          <a:bodyPr/>
          <a:lstStyle/>
          <a:p>
            <a:pPr marL="0" indent="0" rtl="1">
              <a:buNone/>
            </a:pPr>
            <a:r>
              <a:rPr lang="fa-IR" sz="3000" dirty="0">
                <a:solidFill>
                  <a:schemeClr val="tx1"/>
                </a:solidFill>
                <a:effectLst/>
                <a:latin typeface="+mn-lt"/>
                <a:ea typeface="+mn-ea"/>
                <a:cs typeface="B Titr" pitchFamily="2" charset="-78"/>
              </a:rPr>
              <a:t>تغذیه</a:t>
            </a:r>
            <a:br>
              <a:rPr lang="fa-IR" sz="3000" dirty="0">
                <a:solidFill>
                  <a:schemeClr val="tx1"/>
                </a:solidFill>
                <a:effectLst/>
                <a:latin typeface="+mn-lt"/>
                <a:ea typeface="+mn-ea"/>
                <a:cs typeface="B Titr" pitchFamily="2" charset="-78"/>
              </a:rPr>
            </a:br>
            <a:r>
              <a:rPr lang="fa-IR" sz="3000" dirty="0">
                <a:solidFill>
                  <a:schemeClr val="tx1"/>
                </a:solidFill>
                <a:effectLst/>
                <a:latin typeface="+mn-lt"/>
                <a:ea typeface="+mn-ea"/>
                <a:cs typeface="B Titr" pitchFamily="2" charset="-78"/>
              </a:rPr>
              <a:t>فعالیت فیزیکی</a:t>
            </a:r>
            <a:br>
              <a:rPr lang="fa-IR" sz="3000" dirty="0">
                <a:solidFill>
                  <a:schemeClr val="tx1"/>
                </a:solidFill>
                <a:effectLst/>
                <a:latin typeface="+mn-lt"/>
                <a:ea typeface="+mn-ea"/>
                <a:cs typeface="B Titr" pitchFamily="2" charset="-78"/>
              </a:rPr>
            </a:br>
            <a:r>
              <a:rPr lang="fa-IR" sz="3000" dirty="0">
                <a:solidFill>
                  <a:schemeClr val="tx1"/>
                </a:solidFill>
                <a:effectLst/>
                <a:latin typeface="+mn-lt"/>
                <a:ea typeface="+mn-ea"/>
                <a:cs typeface="B Titr" pitchFamily="2" charset="-78"/>
              </a:rPr>
              <a:t>مدیریت استرس</a:t>
            </a:r>
            <a:br>
              <a:rPr lang="fa-IR" sz="3000" dirty="0">
                <a:solidFill>
                  <a:schemeClr val="tx1"/>
                </a:solidFill>
                <a:effectLst/>
                <a:latin typeface="+mn-lt"/>
                <a:ea typeface="+mn-ea"/>
                <a:cs typeface="B Titr" pitchFamily="2" charset="-78"/>
              </a:rPr>
            </a:br>
            <a:r>
              <a:rPr lang="fa-IR" sz="3000" dirty="0">
                <a:solidFill>
                  <a:schemeClr val="tx1"/>
                </a:solidFill>
                <a:effectLst/>
                <a:latin typeface="+mn-lt"/>
                <a:ea typeface="+mn-ea"/>
                <a:cs typeface="B Titr" pitchFamily="2" charset="-78"/>
              </a:rPr>
              <a:t>ترک </a:t>
            </a:r>
            <a:r>
              <a:rPr lang="fa-IR" sz="3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B Titr" pitchFamily="2" charset="-78"/>
              </a:rPr>
              <a:t>سیگار</a:t>
            </a:r>
            <a:br>
              <a:rPr lang="fa-IR" sz="3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B Titr" pitchFamily="2" charset="-78"/>
              </a:rPr>
            </a:br>
            <a:r>
              <a:rPr lang="fa-IR" sz="3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B Titr" pitchFamily="2" charset="-78"/>
              </a:rPr>
              <a:t>بهداشت محیط </a:t>
            </a:r>
            <a:br>
              <a:rPr lang="fa-IR" sz="3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B Titr" pitchFamily="2" charset="-78"/>
              </a:rPr>
            </a:br>
            <a:r>
              <a:rPr lang="fa-IR" sz="3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B Titr" pitchFamily="2" charset="-78"/>
              </a:rPr>
              <a:t>ایمنی </a:t>
            </a:r>
            <a:endParaRPr lang="en-US" sz="3000" dirty="0">
              <a:solidFill>
                <a:schemeClr val="tx1"/>
              </a:solidFill>
              <a:effectLst/>
              <a:latin typeface="+mn-lt"/>
              <a:ea typeface="+mn-ea"/>
              <a:cs typeface="B Titr" pitchFamily="2" charset="-78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1041296"/>
          </a:xfrm>
        </p:spPr>
        <p:txBody>
          <a:bodyPr/>
          <a:lstStyle/>
          <a:p>
            <a:pPr marL="45720" indent="0" algn="ctr">
              <a:buNone/>
            </a:pPr>
            <a:r>
              <a:rPr lang="fa-IR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برنامه های ارتقاي سامت در </a:t>
            </a:r>
            <a:r>
              <a:rPr lang="fa-IR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مدرسه بر </a:t>
            </a:r>
            <a:r>
              <a:rPr lang="fa-IR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کدام یک از حیطه های </a:t>
            </a:r>
            <a:r>
              <a:rPr lang="fa-IR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سلامت </a:t>
            </a:r>
            <a:r>
              <a:rPr lang="fa-IR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متمرکز هستند؟</a:t>
            </a:r>
            <a:endParaRPr lang="en-US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72443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332656"/>
            <a:ext cx="7920880" cy="1008112"/>
          </a:xfrm>
        </p:spPr>
        <p:txBody>
          <a:bodyPr/>
          <a:lstStyle/>
          <a:p>
            <a:pPr marL="0" indent="0" algn="ctr" rtl="1">
              <a:buNone/>
            </a:pPr>
            <a:r>
              <a:rPr lang="fa-IR" sz="3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B Titr" pitchFamily="2" charset="-78"/>
              </a:rPr>
              <a:t>مراحل </a:t>
            </a:r>
            <a:r>
              <a:rPr lang="fa-IR" sz="3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B Titr" pitchFamily="2" charset="-78"/>
              </a:rPr>
              <a:t>کار در خودمراقبتی سازمانی( انتظارات از سفیر سلامت سازمان) :</a:t>
            </a:r>
            <a:endParaRPr lang="fa-IR" sz="32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  <a:ea typeface="+mn-ea"/>
              <a:cs typeface="B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3568" y="1844824"/>
            <a:ext cx="8177553" cy="4464495"/>
          </a:xfrm>
        </p:spPr>
        <p:txBody>
          <a:bodyPr>
            <a:normAutofit/>
          </a:bodyPr>
          <a:lstStyle/>
          <a:p>
            <a:pPr marL="0" lvl="0" indent="0" algn="just" rtl="1">
              <a:spcBef>
                <a:spcPts val="600"/>
              </a:spcBef>
              <a:buClr>
                <a:srgbClr val="FE8637"/>
              </a:buClr>
              <a:buSzPct val="70000"/>
              <a:buNone/>
            </a:pPr>
            <a:r>
              <a:rPr lang="fa-IR" sz="3000" dirty="0" smtClean="0">
                <a:solidFill>
                  <a:schemeClr val="tx1"/>
                </a:solidFill>
                <a:cs typeface="B Titr" pitchFamily="2" charset="-78"/>
              </a:rPr>
              <a:t>1- تشكيل </a:t>
            </a:r>
            <a:r>
              <a:rPr lang="fa-IR" sz="3000" dirty="0">
                <a:solidFill>
                  <a:schemeClr val="tx1"/>
                </a:solidFill>
                <a:cs typeface="B Titr" pitchFamily="2" charset="-78"/>
              </a:rPr>
              <a:t>شوراي ارتقاي سلامت</a:t>
            </a:r>
          </a:p>
          <a:p>
            <a:pPr marL="0" lvl="0" indent="0" algn="just" rtl="1">
              <a:spcBef>
                <a:spcPts val="600"/>
              </a:spcBef>
              <a:buClr>
                <a:srgbClr val="FE8637"/>
              </a:buClr>
              <a:buSzPct val="70000"/>
              <a:buNone/>
            </a:pPr>
            <a:r>
              <a:rPr lang="fa-IR" sz="3000" dirty="0" smtClean="0">
                <a:solidFill>
                  <a:schemeClr val="tx1"/>
                </a:solidFill>
                <a:cs typeface="B Titr" pitchFamily="2" charset="-78"/>
              </a:rPr>
              <a:t>2- برگزاري </a:t>
            </a:r>
            <a:r>
              <a:rPr lang="fa-IR" sz="3000" dirty="0">
                <a:solidFill>
                  <a:schemeClr val="tx1"/>
                </a:solidFill>
                <a:cs typeface="B Titr" pitchFamily="2" charset="-78"/>
              </a:rPr>
              <a:t>كارگاه برنامه‌ريزي عملياتي مشاركتي براي اعضاي شورا</a:t>
            </a:r>
            <a:endParaRPr lang="en-US" sz="3000" dirty="0">
              <a:solidFill>
                <a:schemeClr val="tx1"/>
              </a:solidFill>
              <a:cs typeface="B Titr" pitchFamily="2" charset="-78"/>
            </a:endParaRPr>
          </a:p>
          <a:p>
            <a:pPr marL="0" lvl="0" indent="0" algn="just" rtl="1">
              <a:spcBef>
                <a:spcPts val="600"/>
              </a:spcBef>
              <a:buClr>
                <a:srgbClr val="FE8637"/>
              </a:buClr>
              <a:buSzPct val="70000"/>
              <a:buNone/>
            </a:pPr>
            <a:r>
              <a:rPr lang="fa-IR" sz="3000" dirty="0" smtClean="0">
                <a:solidFill>
                  <a:schemeClr val="tx1"/>
                </a:solidFill>
                <a:cs typeface="B Titr" pitchFamily="2" charset="-78"/>
              </a:rPr>
              <a:t>3- تدوين </a:t>
            </a:r>
            <a:r>
              <a:rPr lang="fa-IR" sz="3000" dirty="0">
                <a:solidFill>
                  <a:schemeClr val="tx1"/>
                </a:solidFill>
                <a:cs typeface="B Titr" pitchFamily="2" charset="-78"/>
              </a:rPr>
              <a:t>برنامه عملياتي توسط شورا </a:t>
            </a:r>
            <a:endParaRPr lang="en-US" sz="3000" dirty="0">
              <a:solidFill>
                <a:schemeClr val="tx1"/>
              </a:solidFill>
              <a:cs typeface="B Titr" pitchFamily="2" charset="-78"/>
            </a:endParaRPr>
          </a:p>
          <a:p>
            <a:pPr marL="0" lvl="0" indent="0" algn="just" rtl="1">
              <a:spcBef>
                <a:spcPts val="600"/>
              </a:spcBef>
              <a:buClr>
                <a:srgbClr val="FE8637"/>
              </a:buClr>
              <a:buSzPct val="70000"/>
              <a:buNone/>
            </a:pPr>
            <a:r>
              <a:rPr lang="fa-IR" sz="3000" dirty="0" smtClean="0">
                <a:solidFill>
                  <a:schemeClr val="tx1"/>
                </a:solidFill>
                <a:cs typeface="B Titr" pitchFamily="2" charset="-78"/>
              </a:rPr>
              <a:t>4- اجراي </a:t>
            </a:r>
            <a:r>
              <a:rPr lang="fa-IR" sz="3000" dirty="0">
                <a:solidFill>
                  <a:schemeClr val="tx1"/>
                </a:solidFill>
                <a:cs typeface="B Titr" pitchFamily="2" charset="-78"/>
              </a:rPr>
              <a:t>برنامه‌هاي ارتقاي سلامت تدوين شده در </a:t>
            </a:r>
            <a:r>
              <a:rPr lang="fa-IR" sz="3000" dirty="0" smtClean="0">
                <a:solidFill>
                  <a:schemeClr val="tx1"/>
                </a:solidFill>
                <a:cs typeface="B Titr" pitchFamily="2" charset="-78"/>
              </a:rPr>
              <a:t>مدرسه</a:t>
            </a:r>
            <a:endParaRPr lang="en-US" sz="3000" dirty="0">
              <a:solidFill>
                <a:schemeClr val="tx1"/>
              </a:solidFill>
              <a:cs typeface="B Titr" pitchFamily="2" charset="-78"/>
            </a:endParaRPr>
          </a:p>
          <a:p>
            <a:pPr marL="0" lvl="0" indent="0" algn="just" rtl="1">
              <a:spcBef>
                <a:spcPts val="600"/>
              </a:spcBef>
              <a:buClr>
                <a:srgbClr val="FE8637"/>
              </a:buClr>
              <a:buSzPct val="70000"/>
              <a:buNone/>
            </a:pPr>
            <a:r>
              <a:rPr lang="fa-IR" sz="3000" dirty="0" smtClean="0">
                <a:solidFill>
                  <a:schemeClr val="tx1"/>
                </a:solidFill>
                <a:cs typeface="B Titr" pitchFamily="2" charset="-78"/>
              </a:rPr>
              <a:t>5- پايش </a:t>
            </a:r>
            <a:r>
              <a:rPr lang="fa-IR" sz="3000" dirty="0">
                <a:solidFill>
                  <a:schemeClr val="tx1"/>
                </a:solidFill>
                <a:cs typeface="B Titr" pitchFamily="2" charset="-78"/>
              </a:rPr>
              <a:t>و ارزشيابي برنامه توسط شورا</a:t>
            </a:r>
            <a:endParaRPr lang="en-US" sz="3000" dirty="0">
              <a:solidFill>
                <a:schemeClr val="tx1"/>
              </a:solidFill>
              <a:cs typeface="B Titr" pitchFamily="2" charset="-78"/>
            </a:endParaRPr>
          </a:p>
          <a:p>
            <a:pPr algn="r" rtl="1"/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526591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8490" y="908720"/>
            <a:ext cx="7756263" cy="715686"/>
          </a:xfrm>
        </p:spPr>
        <p:txBody>
          <a:bodyPr/>
          <a:lstStyle/>
          <a:p>
            <a:pPr marL="0" indent="0" algn="r" rtl="1">
              <a:buNone/>
            </a:pPr>
            <a:r>
              <a:rPr lang="fa-IR" sz="2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B Titr" pitchFamily="2" charset="-78"/>
              </a:rPr>
              <a:t>اعضاي شوراي ارتقاي سلامت در مدرسه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99247" y="2060848"/>
            <a:ext cx="7745505" cy="4680519"/>
          </a:xfrm>
        </p:spPr>
        <p:txBody>
          <a:bodyPr>
            <a:normAutofit/>
          </a:bodyPr>
          <a:lstStyle/>
          <a:p>
            <a:pPr marL="274320" lvl="0" indent="-274320" algn="r" rtl="1">
              <a:spcBef>
                <a:spcPts val="600"/>
              </a:spcBef>
              <a:buClr>
                <a:srgbClr val="FE8637"/>
              </a:buClr>
              <a:buSzPct val="70000"/>
              <a:buFont typeface="Wingdings"/>
              <a:buChar char=""/>
            </a:pPr>
            <a:r>
              <a:rPr lang="fa-IR" dirty="0">
                <a:solidFill>
                  <a:prstClr val="black"/>
                </a:solidFill>
                <a:latin typeface="Century Schoolbook"/>
                <a:cs typeface="B Titr" pitchFamily="2" charset="-78"/>
              </a:rPr>
              <a:t>مدير / معاون اجرايي مدرسه</a:t>
            </a:r>
            <a:endParaRPr lang="en-US" dirty="0">
              <a:solidFill>
                <a:prstClr val="black"/>
              </a:solidFill>
              <a:latin typeface="Century Schoolbook"/>
              <a:cs typeface="B Titr" pitchFamily="2" charset="-78"/>
            </a:endParaRPr>
          </a:p>
          <a:p>
            <a:pPr marL="274320" lvl="0" indent="-274320" algn="r" rtl="1">
              <a:spcBef>
                <a:spcPts val="600"/>
              </a:spcBef>
              <a:buClr>
                <a:srgbClr val="FE8637"/>
              </a:buClr>
              <a:buSzPct val="70000"/>
              <a:buFont typeface="Wingdings"/>
              <a:buChar char=""/>
            </a:pPr>
            <a:r>
              <a:rPr lang="fa-IR" dirty="0">
                <a:solidFill>
                  <a:prstClr val="black"/>
                </a:solidFill>
                <a:latin typeface="Century Schoolbook"/>
                <a:cs typeface="B Titr" pitchFamily="2" charset="-78"/>
              </a:rPr>
              <a:t>مربي/ رابط بهداشت مدرسه</a:t>
            </a:r>
            <a:endParaRPr lang="en-US" dirty="0">
              <a:solidFill>
                <a:prstClr val="black"/>
              </a:solidFill>
              <a:latin typeface="Century Schoolbook"/>
              <a:cs typeface="B Titr" pitchFamily="2" charset="-78"/>
            </a:endParaRPr>
          </a:p>
          <a:p>
            <a:pPr marL="274320" lvl="0" indent="-274320" algn="r" rtl="1">
              <a:spcBef>
                <a:spcPts val="600"/>
              </a:spcBef>
              <a:buClr>
                <a:srgbClr val="FE8637"/>
              </a:buClr>
              <a:buSzPct val="70000"/>
              <a:buFont typeface="Wingdings"/>
              <a:buChar char=""/>
            </a:pPr>
            <a:r>
              <a:rPr lang="fa-IR" dirty="0">
                <a:solidFill>
                  <a:prstClr val="black"/>
                </a:solidFill>
                <a:latin typeface="Century Schoolbook"/>
                <a:cs typeface="B Titr" pitchFamily="2" charset="-78"/>
              </a:rPr>
              <a:t>مراقب پرورشي مدرسه</a:t>
            </a:r>
            <a:endParaRPr lang="en-US" dirty="0">
              <a:solidFill>
                <a:prstClr val="black"/>
              </a:solidFill>
              <a:latin typeface="Century Schoolbook"/>
              <a:cs typeface="B Titr" pitchFamily="2" charset="-78"/>
            </a:endParaRPr>
          </a:p>
          <a:p>
            <a:pPr marL="274320" lvl="0" indent="-274320" algn="r" rtl="1">
              <a:spcBef>
                <a:spcPts val="600"/>
              </a:spcBef>
              <a:buClr>
                <a:srgbClr val="FE8637"/>
              </a:buClr>
              <a:buSzPct val="70000"/>
              <a:buFont typeface="Wingdings"/>
              <a:buChar char=""/>
            </a:pPr>
            <a:r>
              <a:rPr lang="fa-IR" dirty="0">
                <a:solidFill>
                  <a:prstClr val="black"/>
                </a:solidFill>
                <a:latin typeface="Century Schoolbook"/>
                <a:cs typeface="B Titr" pitchFamily="2" charset="-78"/>
              </a:rPr>
              <a:t>نمايندگان معلمين مدرسه</a:t>
            </a:r>
            <a:endParaRPr lang="en-US" dirty="0">
              <a:solidFill>
                <a:prstClr val="black"/>
              </a:solidFill>
              <a:latin typeface="Century Schoolbook"/>
              <a:cs typeface="B Titr" pitchFamily="2" charset="-78"/>
            </a:endParaRPr>
          </a:p>
          <a:p>
            <a:pPr marL="274320" lvl="0" indent="-274320" algn="r" rtl="1">
              <a:spcBef>
                <a:spcPts val="600"/>
              </a:spcBef>
              <a:buClr>
                <a:srgbClr val="FE8637"/>
              </a:buClr>
              <a:buSzPct val="70000"/>
              <a:buFont typeface="Wingdings"/>
              <a:buChar char=""/>
            </a:pPr>
            <a:r>
              <a:rPr lang="fa-IR" dirty="0">
                <a:solidFill>
                  <a:prstClr val="black"/>
                </a:solidFill>
                <a:latin typeface="Century Schoolbook"/>
                <a:cs typeface="B Titr" pitchFamily="2" charset="-78"/>
              </a:rPr>
              <a:t>نمايندگان دانش‌آموزان</a:t>
            </a:r>
            <a:endParaRPr lang="en-US" dirty="0">
              <a:solidFill>
                <a:prstClr val="black"/>
              </a:solidFill>
              <a:latin typeface="Century Schoolbook"/>
              <a:cs typeface="B Titr" pitchFamily="2" charset="-78"/>
            </a:endParaRPr>
          </a:p>
          <a:p>
            <a:pPr marL="274320" lvl="0" indent="-274320" algn="r" rtl="1">
              <a:spcBef>
                <a:spcPts val="600"/>
              </a:spcBef>
              <a:buClr>
                <a:srgbClr val="FE8637"/>
              </a:buClr>
              <a:buSzPct val="70000"/>
              <a:buFont typeface="Wingdings"/>
              <a:buChar char=""/>
            </a:pPr>
            <a:r>
              <a:rPr lang="fa-IR" dirty="0">
                <a:solidFill>
                  <a:prstClr val="black"/>
                </a:solidFill>
                <a:latin typeface="Century Schoolbook"/>
                <a:cs typeface="B Titr" pitchFamily="2" charset="-78"/>
              </a:rPr>
              <a:t>نماينده شوراهاي محلي</a:t>
            </a:r>
            <a:endParaRPr lang="en-US" dirty="0">
              <a:solidFill>
                <a:prstClr val="black"/>
              </a:solidFill>
              <a:latin typeface="Century Schoolbook"/>
              <a:cs typeface="B Titr" pitchFamily="2" charset="-78"/>
            </a:endParaRPr>
          </a:p>
          <a:p>
            <a:pPr marL="274320" lvl="0" indent="-274320" algn="r" rtl="1">
              <a:spcBef>
                <a:spcPts val="600"/>
              </a:spcBef>
              <a:buClr>
                <a:srgbClr val="FE8637"/>
              </a:buClr>
              <a:buSzPct val="70000"/>
              <a:buFont typeface="Wingdings"/>
              <a:buChar char=""/>
            </a:pPr>
            <a:r>
              <a:rPr lang="fa-IR" dirty="0">
                <a:solidFill>
                  <a:prstClr val="black"/>
                </a:solidFill>
                <a:latin typeface="Century Schoolbook"/>
                <a:cs typeface="B Titr" pitchFamily="2" charset="-78"/>
              </a:rPr>
              <a:t>نماينده انجمن اوليا و مربيان</a:t>
            </a:r>
            <a:endParaRPr lang="en-US" dirty="0">
              <a:solidFill>
                <a:prstClr val="black"/>
              </a:solidFill>
              <a:latin typeface="Century Schoolbook"/>
              <a:cs typeface="B Titr" pitchFamily="2" charset="-78"/>
            </a:endParaRPr>
          </a:p>
          <a:p>
            <a:pPr marL="274320" lvl="0" indent="-274320" algn="r" rtl="1">
              <a:spcBef>
                <a:spcPts val="600"/>
              </a:spcBef>
              <a:buClr>
                <a:srgbClr val="FE8637"/>
              </a:buClr>
              <a:buSzPct val="70000"/>
              <a:buFont typeface="Wingdings"/>
              <a:buChar char=""/>
            </a:pPr>
            <a:r>
              <a:rPr lang="fa-IR" dirty="0">
                <a:solidFill>
                  <a:prstClr val="black"/>
                </a:solidFill>
                <a:latin typeface="Century Schoolbook"/>
                <a:cs typeface="B Titr" pitchFamily="2" charset="-78"/>
              </a:rPr>
              <a:t>مسوول بوفه و تهيه و توزيع مواد غذايي</a:t>
            </a:r>
            <a:endParaRPr lang="en-US" dirty="0">
              <a:solidFill>
                <a:prstClr val="black"/>
              </a:solidFill>
              <a:latin typeface="Century Schoolbook"/>
              <a:cs typeface="B Titr" pitchFamily="2" charset="-78"/>
            </a:endParaRPr>
          </a:p>
          <a:p>
            <a:pPr algn="r" rtl="1"/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512150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8490" y="548680"/>
            <a:ext cx="7756263" cy="936104"/>
          </a:xfrm>
        </p:spPr>
        <p:txBody>
          <a:bodyPr/>
          <a:lstStyle/>
          <a:p>
            <a:pPr marL="0" indent="0" algn="ctr">
              <a:buNone/>
            </a:pPr>
            <a:r>
              <a:rPr lang="fa-IR" sz="2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B Titr" pitchFamily="2" charset="-78"/>
              </a:rPr>
              <a:t>وظايف شورا شامل موارد زير است:</a:t>
            </a:r>
            <a:br>
              <a:rPr lang="fa-IR" sz="2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B Titr" pitchFamily="2" charset="-78"/>
              </a:rPr>
            </a:br>
            <a:endParaRPr lang="fa-IR" sz="24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  <a:ea typeface="+mn-ea"/>
              <a:cs typeface="B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99247" y="1484784"/>
            <a:ext cx="7745505" cy="4641378"/>
          </a:xfrm>
        </p:spPr>
        <p:txBody>
          <a:bodyPr>
            <a:normAutofit/>
          </a:bodyPr>
          <a:lstStyle/>
          <a:p>
            <a:pPr marL="274320" lvl="0" indent="-274320" algn="just" rtl="1">
              <a:spcBef>
                <a:spcPts val="600"/>
              </a:spcBef>
              <a:buClr>
                <a:srgbClr val="FE8637"/>
              </a:buClr>
              <a:buSzPct val="70000"/>
              <a:buFont typeface="Wingdings"/>
              <a:buChar char=""/>
            </a:pPr>
            <a:r>
              <a:rPr lang="fa-IR" dirty="0">
                <a:solidFill>
                  <a:prstClr val="black"/>
                </a:solidFill>
                <a:latin typeface="Century Schoolbook"/>
                <a:cs typeface="B Titr" pitchFamily="2" charset="-78"/>
              </a:rPr>
              <a:t>عضويت در پورتال ملي خودمراقبتي</a:t>
            </a:r>
            <a:endParaRPr lang="en-US" dirty="0">
              <a:solidFill>
                <a:prstClr val="black"/>
              </a:solidFill>
              <a:latin typeface="Century Schoolbook"/>
              <a:cs typeface="B Titr" pitchFamily="2" charset="-78"/>
            </a:endParaRPr>
          </a:p>
          <a:p>
            <a:pPr marL="274320" lvl="0" indent="-274320" algn="just" rtl="1">
              <a:spcBef>
                <a:spcPts val="600"/>
              </a:spcBef>
              <a:buClr>
                <a:srgbClr val="FE8637"/>
              </a:buClr>
              <a:buSzPct val="70000"/>
              <a:buFont typeface="Wingdings"/>
              <a:buChar char=""/>
            </a:pPr>
            <a:r>
              <a:rPr lang="fa-IR" dirty="0">
                <a:solidFill>
                  <a:prstClr val="black"/>
                </a:solidFill>
                <a:latin typeface="Century Schoolbook"/>
                <a:cs typeface="B Titr" pitchFamily="2" charset="-78"/>
              </a:rPr>
              <a:t>برگزاری منظم جلسات (حداقل هر </a:t>
            </a:r>
            <a:r>
              <a:rPr lang="fa-IR" dirty="0">
                <a:solidFill>
                  <a:srgbClr val="00B0F0"/>
                </a:solidFill>
                <a:latin typeface="Century Schoolbook"/>
                <a:cs typeface="B Titr" pitchFamily="2" charset="-78"/>
              </a:rPr>
              <a:t>سه ماه </a:t>
            </a:r>
            <a:r>
              <a:rPr lang="fa-IR" dirty="0">
                <a:solidFill>
                  <a:prstClr val="black"/>
                </a:solidFill>
                <a:latin typeface="Century Schoolbook"/>
                <a:cs typeface="B Titr" pitchFamily="2" charset="-78"/>
              </a:rPr>
              <a:t>يك‌بار)</a:t>
            </a:r>
            <a:endParaRPr lang="en-US" dirty="0">
              <a:solidFill>
                <a:prstClr val="black"/>
              </a:solidFill>
              <a:latin typeface="Century Schoolbook"/>
              <a:cs typeface="B Titr" pitchFamily="2" charset="-78"/>
            </a:endParaRPr>
          </a:p>
          <a:p>
            <a:pPr marL="274320" lvl="0" indent="-274320" algn="just" rtl="1">
              <a:spcBef>
                <a:spcPts val="600"/>
              </a:spcBef>
              <a:buClr>
                <a:srgbClr val="FE8637"/>
              </a:buClr>
              <a:buSzPct val="70000"/>
              <a:buFont typeface="Wingdings"/>
              <a:buChar char=""/>
            </a:pPr>
            <a:r>
              <a:rPr lang="fa-IR" dirty="0">
                <a:solidFill>
                  <a:prstClr val="black"/>
                </a:solidFill>
                <a:latin typeface="Century Schoolbook"/>
                <a:cs typeface="B Titr" pitchFamily="2" charset="-78"/>
              </a:rPr>
              <a:t>تعهد در اجراي مصوبات </a:t>
            </a:r>
            <a:endParaRPr lang="en-US" dirty="0">
              <a:solidFill>
                <a:prstClr val="black"/>
              </a:solidFill>
              <a:latin typeface="Century Schoolbook"/>
              <a:cs typeface="B Titr" pitchFamily="2" charset="-78"/>
            </a:endParaRPr>
          </a:p>
          <a:p>
            <a:pPr marL="274320" lvl="0" indent="-274320" algn="just" rtl="1">
              <a:spcBef>
                <a:spcPts val="600"/>
              </a:spcBef>
              <a:buClr>
                <a:srgbClr val="FE8637"/>
              </a:buClr>
              <a:buSzPct val="70000"/>
              <a:buFont typeface="Wingdings"/>
              <a:buChar char=""/>
            </a:pPr>
            <a:r>
              <a:rPr lang="fa-IR" dirty="0">
                <a:solidFill>
                  <a:prstClr val="black"/>
                </a:solidFill>
                <a:latin typeface="Century Schoolbook"/>
                <a:cs typeface="B Titr" pitchFamily="2" charset="-78"/>
              </a:rPr>
              <a:t>همكاري در جهت برگزاري جلسات آموزشي خودمراقبتي براي كاركنان</a:t>
            </a:r>
            <a:endParaRPr lang="en-US" dirty="0">
              <a:solidFill>
                <a:prstClr val="black"/>
              </a:solidFill>
              <a:latin typeface="Century Schoolbook"/>
              <a:cs typeface="B Titr" pitchFamily="2" charset="-78"/>
            </a:endParaRPr>
          </a:p>
          <a:p>
            <a:pPr marL="274320" lvl="0" indent="-274320" algn="just" rtl="1">
              <a:spcBef>
                <a:spcPts val="600"/>
              </a:spcBef>
              <a:buClr>
                <a:srgbClr val="FE8637"/>
              </a:buClr>
              <a:buSzPct val="70000"/>
              <a:buFont typeface="Wingdings"/>
              <a:buChar char=""/>
            </a:pPr>
            <a:r>
              <a:rPr lang="fa-IR" dirty="0">
                <a:solidFill>
                  <a:prstClr val="black"/>
                </a:solidFill>
                <a:latin typeface="Century Schoolbook"/>
                <a:cs typeface="B Titr" pitchFamily="2" charset="-78"/>
              </a:rPr>
              <a:t>تدوين و اجراي برنامه عملياتي</a:t>
            </a:r>
            <a:endParaRPr lang="en-US" dirty="0">
              <a:solidFill>
                <a:prstClr val="black"/>
              </a:solidFill>
              <a:latin typeface="Century Schoolbook"/>
              <a:cs typeface="B Titr" pitchFamily="2" charset="-78"/>
            </a:endParaRPr>
          </a:p>
          <a:p>
            <a:pPr marL="274320" lvl="0" indent="-274320" algn="just" rtl="1">
              <a:spcBef>
                <a:spcPts val="600"/>
              </a:spcBef>
              <a:buClr>
                <a:srgbClr val="FE8637"/>
              </a:buClr>
              <a:buSzPct val="70000"/>
              <a:buFont typeface="Wingdings"/>
              <a:buChar char=""/>
            </a:pPr>
            <a:r>
              <a:rPr lang="fa-IR" dirty="0">
                <a:solidFill>
                  <a:prstClr val="black"/>
                </a:solidFill>
                <a:latin typeface="Century Schoolbook"/>
                <a:cs typeface="B Titr" pitchFamily="2" charset="-78"/>
              </a:rPr>
              <a:t>ثبت برنامه عملياتي در پورتال خودمراقبتي</a:t>
            </a:r>
            <a:endParaRPr lang="en-US" dirty="0">
              <a:solidFill>
                <a:prstClr val="black"/>
              </a:solidFill>
              <a:latin typeface="Century Schoolbook"/>
              <a:cs typeface="B Titr" pitchFamily="2" charset="-78"/>
            </a:endParaRPr>
          </a:p>
          <a:p>
            <a:pPr marL="274320" lvl="0" indent="-274320" algn="just" rtl="1">
              <a:spcBef>
                <a:spcPts val="600"/>
              </a:spcBef>
              <a:buClr>
                <a:srgbClr val="FE8637"/>
              </a:buClr>
              <a:buSzPct val="70000"/>
              <a:buFont typeface="Wingdings"/>
              <a:buChar char=""/>
            </a:pPr>
            <a:r>
              <a:rPr lang="fa-IR" dirty="0">
                <a:solidFill>
                  <a:prstClr val="black"/>
                </a:solidFill>
                <a:latin typeface="Century Schoolbook"/>
                <a:cs typeface="B Titr" pitchFamily="2" charset="-78"/>
              </a:rPr>
              <a:t>درگیر كردن کارکنان در اجرا و توسعه برنامه</a:t>
            </a:r>
            <a:endParaRPr lang="en-US" dirty="0">
              <a:solidFill>
                <a:prstClr val="black"/>
              </a:solidFill>
              <a:latin typeface="Century Schoolbook"/>
              <a:cs typeface="B Titr" pitchFamily="2" charset="-78"/>
            </a:endParaRPr>
          </a:p>
          <a:p>
            <a:pPr marL="274320" lvl="0" indent="-274320" algn="just" rtl="1">
              <a:spcBef>
                <a:spcPts val="600"/>
              </a:spcBef>
              <a:buClr>
                <a:srgbClr val="FE8637"/>
              </a:buClr>
              <a:buSzPct val="70000"/>
              <a:buFont typeface="Wingdings"/>
              <a:buChar char=""/>
            </a:pPr>
            <a:r>
              <a:rPr lang="fa-IR" dirty="0">
                <a:solidFill>
                  <a:prstClr val="black"/>
                </a:solidFill>
                <a:latin typeface="Century Schoolbook"/>
                <a:cs typeface="B Titr" pitchFamily="2" charset="-78"/>
              </a:rPr>
              <a:t>ارزشيابي داخلي (هر</a:t>
            </a:r>
            <a:r>
              <a:rPr lang="fa-IR" dirty="0">
                <a:solidFill>
                  <a:srgbClr val="00B0F0"/>
                </a:solidFill>
                <a:latin typeface="Century Schoolbook"/>
                <a:cs typeface="B Titr" pitchFamily="2" charset="-78"/>
              </a:rPr>
              <a:t> شش </a:t>
            </a:r>
            <a:r>
              <a:rPr lang="fa-IR" dirty="0">
                <a:solidFill>
                  <a:prstClr val="black"/>
                </a:solidFill>
                <a:latin typeface="Century Schoolbook"/>
                <a:cs typeface="B Titr" pitchFamily="2" charset="-78"/>
              </a:rPr>
              <a:t>ماه ) و بازنگري برنامه</a:t>
            </a:r>
            <a:endParaRPr lang="en-US" dirty="0">
              <a:solidFill>
                <a:prstClr val="black"/>
              </a:solidFill>
              <a:latin typeface="Century Schoolbook"/>
              <a:cs typeface="B Titr" pitchFamily="2" charset="-78"/>
            </a:endParaRPr>
          </a:p>
          <a:p>
            <a:pPr marL="274320" lvl="0" indent="-274320" algn="just" rtl="1">
              <a:spcBef>
                <a:spcPts val="600"/>
              </a:spcBef>
              <a:buClr>
                <a:srgbClr val="FE8637"/>
              </a:buClr>
              <a:buSzPct val="70000"/>
              <a:buFont typeface="Wingdings"/>
              <a:buChar char=""/>
            </a:pPr>
            <a:r>
              <a:rPr lang="fa-IR" dirty="0">
                <a:solidFill>
                  <a:prstClr val="black"/>
                </a:solidFill>
                <a:latin typeface="Century Schoolbook"/>
                <a:cs typeface="B Titr" pitchFamily="2" charset="-78"/>
              </a:rPr>
              <a:t>اصلاح/ تغيير خط مشي‌هاي سازمان به منظور داشتن محيط كار سالم</a:t>
            </a:r>
            <a:endParaRPr lang="en-US" dirty="0">
              <a:solidFill>
                <a:prstClr val="black"/>
              </a:solidFill>
              <a:latin typeface="Century Schoolbook"/>
              <a:cs typeface="B Titr" pitchFamily="2" charset="-78"/>
            </a:endParaRPr>
          </a:p>
          <a:p>
            <a:pPr algn="r" rtl="1"/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598966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 vert="horz" anchor="ctr"/>
          <a:lstStyle/>
          <a:p>
            <a:fld id="{B6F15528-21DE-4FAA-801E-634DDDAF4B2B}" type="slidenum">
              <a:rPr lang="en-US" sz="2400"/>
              <a:pPr/>
              <a:t>14</a:t>
            </a:fld>
            <a:endParaRPr lang="en-US" sz="240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152400"/>
            <a:ext cx="7467600" cy="6321552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7150"/>
            <a:ext cx="7848599" cy="674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5676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4E0E9-258B-443D-9FA7-37A9A1D2DFDD}" type="slidenum">
              <a:rPr lang="fa-IR" smtClean="0"/>
              <a:t>15</a:t>
            </a:fld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1259632" y="1124744"/>
            <a:ext cx="8640960" cy="4713704"/>
          </a:xfrm>
        </p:spPr>
        <p:txBody>
          <a:bodyPr>
            <a:noAutofit/>
          </a:bodyPr>
          <a:lstStyle/>
          <a:p>
            <a:pPr marL="2404872" lvl="8" indent="0" algn="ctr" rtl="1">
              <a:buNone/>
            </a:pPr>
            <a:r>
              <a:rPr lang="fa-IR" sz="5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60000" endA="900" endPos="58000" dir="5400000" sy="-100000" algn="bl" rotWithShape="0"/>
                </a:effectLst>
                <a:cs typeface="B Titr" pitchFamily="2" charset="-78"/>
              </a:rPr>
              <a:t>10 گام </a:t>
            </a:r>
            <a:r>
              <a:rPr lang="fa-IR" sz="5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60000" endA="900" endPos="58000" dir="5400000" sy="-100000" algn="bl" rotWithShape="0"/>
                </a:effectLst>
                <a:cs typeface="B Titr" pitchFamily="2" charset="-78"/>
              </a:rPr>
              <a:t>برای اجرای برنامه </a:t>
            </a:r>
            <a:r>
              <a:rPr lang="fa-IR" sz="5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60000" endA="900" endPos="58000" dir="5400000" sy="-100000" algn="bl" rotWithShape="0"/>
                </a:effectLst>
                <a:cs typeface="B Titr" pitchFamily="2" charset="-78"/>
              </a:rPr>
              <a:t>ارتقای سلامت در </a:t>
            </a:r>
            <a:r>
              <a:rPr lang="fa-IR" sz="5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60000" endA="900" endPos="58000" dir="5400000" sy="-100000" algn="bl" rotWithShape="0"/>
                </a:effectLst>
                <a:cs typeface="B Titr" pitchFamily="2" charset="-78"/>
              </a:rPr>
              <a:t>محل کار و مدرسه </a:t>
            </a:r>
            <a:endParaRPr lang="en-US" sz="54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  <a:reflection blurRad="6350" stA="60000" endA="900" endPos="58000" dir="5400000" sy="-100000" algn="bl" rotWithShape="0"/>
              </a:effectLst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65821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2050" name="Picture 2" descr="C:\Users\pc-salamat\Desktop\PDF\55_Page_92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8" y="-111"/>
            <a:ext cx="9144000" cy="6858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120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476672"/>
            <a:ext cx="7088575" cy="1143000"/>
          </a:xfrm>
        </p:spPr>
        <p:txBody>
          <a:bodyPr>
            <a:normAutofit fontScale="90000"/>
          </a:bodyPr>
          <a:lstStyle/>
          <a:p>
            <a:pPr marL="0" indent="0" rtl="1">
              <a:buNone/>
            </a:pPr>
            <a:r>
              <a:rPr lang="fa-IR" sz="4400" dirty="0" smtClean="0">
                <a:solidFill>
                  <a:srgbClr val="FF0000"/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گام </a:t>
            </a:r>
            <a:r>
              <a:rPr lang="fa-IR" sz="4400" dirty="0">
                <a:solidFill>
                  <a:srgbClr val="FF0000"/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اول:حمایت مدیریت را جلب کنید:</a:t>
            </a:r>
            <a:r>
              <a:rPr lang="en-US" sz="4400" dirty="0">
                <a:latin typeface="IranNastaliq" panose="02020505000000020003" pitchFamily="18" charset="0"/>
                <a:cs typeface="IranNastaliq" panose="02020505000000020003" pitchFamily="18" charset="0"/>
              </a:rPr>
              <a:t/>
            </a:r>
            <a:br>
              <a:rPr lang="en-US" sz="4400" dirty="0">
                <a:latin typeface="IranNastaliq" panose="02020505000000020003" pitchFamily="18" charset="0"/>
                <a:cs typeface="IranNastaliq" panose="02020505000000020003" pitchFamily="18" charset="0"/>
              </a:rPr>
            </a:br>
            <a:endParaRPr lang="fa-IR" sz="4400" dirty="0">
              <a:latin typeface="IranNastaliq" panose="02020505000000020003" pitchFamily="18" charset="0"/>
              <a:cs typeface="IranNastaliq" panose="020205050000000200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67544" y="1412776"/>
            <a:ext cx="8352928" cy="4770864"/>
          </a:xfrm>
        </p:spPr>
        <p:txBody>
          <a:bodyPr>
            <a:normAutofit/>
          </a:bodyPr>
          <a:lstStyle/>
          <a:p>
            <a:pPr marL="45720" indent="0" algn="just" rtl="1">
              <a:buNone/>
            </a:pPr>
            <a:r>
              <a:rPr lang="fa-IR" dirty="0">
                <a:solidFill>
                  <a:prstClr val="black"/>
                </a:solidFill>
                <a:latin typeface="Century Schoolbook"/>
                <a:cs typeface="B Titr" pitchFamily="2" charset="-78"/>
              </a:rPr>
              <a:t>جلب حمایت مدیریت برای اطمینان از این مساله است که برنامه شما توسط سازما ن شما حمایت و پشتیبانی شده و تخصیص منابع مالی و انسانی لازم </a:t>
            </a:r>
            <a:r>
              <a:rPr lang="fa-IR" dirty="0" smtClean="0">
                <a:solidFill>
                  <a:prstClr val="black"/>
                </a:solidFill>
                <a:latin typeface="Century Schoolbook"/>
                <a:cs typeface="B Titr" pitchFamily="2" charset="-78"/>
              </a:rPr>
              <a:t>به طور </a:t>
            </a:r>
            <a:r>
              <a:rPr lang="fa-IR" dirty="0">
                <a:solidFill>
                  <a:prstClr val="black"/>
                </a:solidFill>
                <a:latin typeface="Century Schoolbook"/>
                <a:cs typeface="B Titr" pitchFamily="2" charset="-78"/>
              </a:rPr>
              <a:t>مناسب و صحیح انجام یافته است</a:t>
            </a:r>
            <a:r>
              <a:rPr lang="fa-IR" dirty="0" smtClean="0">
                <a:solidFill>
                  <a:prstClr val="black"/>
                </a:solidFill>
                <a:latin typeface="Century Schoolbook"/>
                <a:cs typeface="B Titr" pitchFamily="2" charset="-78"/>
              </a:rPr>
              <a:t>.</a:t>
            </a:r>
          </a:p>
          <a:p>
            <a:pPr marL="45720" indent="0" algn="just" rtl="1">
              <a:buNone/>
            </a:pPr>
            <a:endParaRPr lang="fa-IR" dirty="0" smtClean="0">
              <a:solidFill>
                <a:prstClr val="black"/>
              </a:solidFill>
              <a:latin typeface="Century Schoolbook"/>
              <a:cs typeface="B Titr" pitchFamily="2" charset="-78"/>
            </a:endParaRPr>
          </a:p>
          <a:p>
            <a:pPr marL="45720" indent="0" algn="just" rtl="1">
              <a:buNone/>
            </a:pPr>
            <a:r>
              <a:rPr lang="fa-IR" dirty="0" smtClean="0">
                <a:solidFill>
                  <a:prstClr val="black"/>
                </a:solidFill>
                <a:latin typeface="Century Schoolbook"/>
                <a:cs typeface="B Titr" pitchFamily="2" charset="-78"/>
              </a:rPr>
              <a:t>زمانی </a:t>
            </a:r>
            <a:r>
              <a:rPr lang="fa-IR" dirty="0">
                <a:solidFill>
                  <a:prstClr val="black"/>
                </a:solidFill>
                <a:latin typeface="Century Schoolbook"/>
                <a:cs typeface="B Titr" pitchFamily="2" charset="-78"/>
              </a:rPr>
              <a:t>که </a:t>
            </a:r>
            <a:r>
              <a:rPr lang="fa-IR" dirty="0" smtClean="0">
                <a:solidFill>
                  <a:prstClr val="black"/>
                </a:solidFill>
                <a:latin typeface="Century Schoolbook"/>
                <a:cs typeface="B Titr" pitchFamily="2" charset="-78"/>
              </a:rPr>
              <a:t>مدیران به طور </a:t>
            </a:r>
            <a:r>
              <a:rPr lang="fa-IR" dirty="0">
                <a:solidFill>
                  <a:prstClr val="black"/>
                </a:solidFill>
                <a:latin typeface="Century Schoolbook"/>
                <a:cs typeface="B Titr" pitchFamily="2" charset="-78"/>
              </a:rPr>
              <a:t>کامل برنامه را </a:t>
            </a:r>
            <a:r>
              <a:rPr lang="fa-IR" dirty="0" smtClean="0">
                <a:solidFill>
                  <a:prstClr val="black"/>
                </a:solidFill>
                <a:latin typeface="Century Schoolbook"/>
                <a:cs typeface="B Titr" pitchFamily="2" charset="-78"/>
              </a:rPr>
              <a:t>بپذیرند </a:t>
            </a:r>
            <a:r>
              <a:rPr lang="fa-IR" dirty="0">
                <a:solidFill>
                  <a:prstClr val="black"/>
                </a:solidFill>
                <a:latin typeface="Century Schoolbook"/>
                <a:cs typeface="B Titr" pitchFamily="2" charset="-78"/>
              </a:rPr>
              <a:t>و در مورد آن با </a:t>
            </a:r>
            <a:r>
              <a:rPr lang="fa-IR" dirty="0" smtClean="0">
                <a:solidFill>
                  <a:prstClr val="black"/>
                </a:solidFill>
                <a:latin typeface="Century Schoolbook"/>
                <a:cs typeface="B Titr" pitchFamily="2" charset="-78"/>
              </a:rPr>
              <a:t>سایرین </a:t>
            </a:r>
            <a:r>
              <a:rPr lang="fa-IR" dirty="0">
                <a:solidFill>
                  <a:prstClr val="black"/>
                </a:solidFill>
                <a:latin typeface="Century Schoolbook"/>
                <a:cs typeface="B Titr" pitchFamily="2" charset="-78"/>
              </a:rPr>
              <a:t>رایزنی کنند، کارکنان به احتمال </a:t>
            </a:r>
            <a:r>
              <a:rPr lang="fa-IR" dirty="0" smtClean="0">
                <a:solidFill>
                  <a:prstClr val="black"/>
                </a:solidFill>
                <a:latin typeface="Century Schoolbook"/>
                <a:cs typeface="B Titr" pitchFamily="2" charset="-78"/>
              </a:rPr>
              <a:t>بیشتري </a:t>
            </a:r>
            <a:r>
              <a:rPr lang="fa-IR" dirty="0">
                <a:solidFill>
                  <a:prstClr val="black"/>
                </a:solidFill>
                <a:latin typeface="Century Schoolbook"/>
                <a:cs typeface="B Titr" pitchFamily="2" charset="-78"/>
              </a:rPr>
              <a:t>رویه مشابهی را در همراهی با برنامه پیش خواهند گرفت</a:t>
            </a:r>
            <a:r>
              <a:rPr lang="fa-IR" dirty="0"/>
              <a:t>.</a:t>
            </a:r>
            <a:endParaRPr lang="fa-IR" dirty="0" smtClean="0">
              <a:solidFill>
                <a:prstClr val="black"/>
              </a:solidFill>
              <a:latin typeface="Century Schoolbook"/>
              <a:cs typeface="B Titr" pitchFamily="2" charset="-78"/>
            </a:endParaRPr>
          </a:p>
          <a:p>
            <a:pPr marL="45720" indent="0" algn="r" rtl="1">
              <a:buNone/>
            </a:pPr>
            <a:endParaRPr lang="en-US" dirty="0">
              <a:solidFill>
                <a:prstClr val="black"/>
              </a:solidFill>
              <a:latin typeface="Century Schoolbook"/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66386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4E0E9-258B-443D-9FA7-37A9A1D2DFDD}" type="slidenum">
              <a:rPr lang="fa-IR" smtClean="0"/>
              <a:t>18</a:t>
            </a:fld>
            <a:endParaRPr lang="fa-IR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3568" y="116632"/>
            <a:ext cx="7920880" cy="1143000"/>
          </a:xfrm>
        </p:spPr>
        <p:txBody>
          <a:bodyPr/>
          <a:lstStyle/>
          <a:p>
            <a:pPr marL="0" indent="0">
              <a:buNone/>
            </a:pPr>
            <a:r>
              <a:rPr lang="fa-IR" sz="20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B Titr" pitchFamily="2" charset="-78"/>
              </a:rPr>
              <a:t>چگونه تعهد و حمایت مدیریت را در اجرای برنامه ارتقاي سلامت در </a:t>
            </a:r>
            <a:r>
              <a:rPr lang="fa-IR" sz="2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B Titr" pitchFamily="2" charset="-78"/>
              </a:rPr>
              <a:t>محل کار </a:t>
            </a:r>
            <a:r>
              <a:rPr lang="fa-IR" sz="20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B Titr" pitchFamily="2" charset="-78"/>
              </a:rPr>
              <a:t>جلب کنیم</a:t>
            </a:r>
            <a:r>
              <a:rPr lang="fa-IR" sz="2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B Titr" pitchFamily="2" charset="-78"/>
              </a:rPr>
              <a:t>؟</a:t>
            </a:r>
            <a:endParaRPr lang="en-US" sz="24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  <a:ea typeface="+mn-ea"/>
              <a:cs typeface="B Titr" pitchFamily="2" charset="-78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683568" y="908720"/>
            <a:ext cx="7552928" cy="5184576"/>
          </a:xfrm>
        </p:spPr>
        <p:txBody>
          <a:bodyPr>
            <a:normAutofit lnSpcReduction="10000"/>
          </a:bodyPr>
          <a:lstStyle/>
          <a:p>
            <a:pPr algn="just" rtl="1">
              <a:buFont typeface="Wingdings" pitchFamily="2" charset="2"/>
              <a:buChar char="ü"/>
            </a:pPr>
            <a:r>
              <a:rPr lang="fa-IR" dirty="0">
                <a:solidFill>
                  <a:prstClr val="black"/>
                </a:solidFill>
                <a:latin typeface="Century Schoolbook"/>
                <a:cs typeface="B Titr" pitchFamily="2" charset="-78"/>
              </a:rPr>
              <a:t>بیان دلایلی در مورد منافع اجرای </a:t>
            </a:r>
            <a:r>
              <a:rPr lang="fa-IR" dirty="0" smtClean="0">
                <a:solidFill>
                  <a:prstClr val="black"/>
                </a:solidFill>
                <a:latin typeface="Century Schoolbook"/>
                <a:cs typeface="B Titr" pitchFamily="2" charset="-78"/>
              </a:rPr>
              <a:t>برنامه (</a:t>
            </a:r>
            <a:r>
              <a:rPr lang="fa-IR" dirty="0">
                <a:solidFill>
                  <a:prstClr val="black"/>
                </a:solidFill>
                <a:latin typeface="Century Schoolbook"/>
                <a:cs typeface="B Titr" pitchFamily="2" charset="-78"/>
              </a:rPr>
              <a:t>مثلا فعالیت فیزیکی و تغذیه مناسب ) برای کارمندان و </a:t>
            </a:r>
            <a:r>
              <a:rPr lang="fa-IR" dirty="0" smtClean="0">
                <a:solidFill>
                  <a:prstClr val="black"/>
                </a:solidFill>
                <a:latin typeface="Century Schoolbook"/>
                <a:cs typeface="B Titr" pitchFamily="2" charset="-78"/>
              </a:rPr>
              <a:t>دانش آموزان</a:t>
            </a:r>
          </a:p>
          <a:p>
            <a:pPr marL="45720" indent="0" algn="just" rtl="1">
              <a:buNone/>
            </a:pPr>
            <a:endParaRPr lang="fa-IR" dirty="0">
              <a:solidFill>
                <a:prstClr val="black"/>
              </a:solidFill>
              <a:latin typeface="Century Schoolbook"/>
              <a:cs typeface="B Titr" pitchFamily="2" charset="-78"/>
            </a:endParaRPr>
          </a:p>
          <a:p>
            <a:pPr algn="just" rtl="1">
              <a:buFont typeface="Wingdings" pitchFamily="2" charset="2"/>
              <a:buChar char="ü"/>
            </a:pPr>
            <a:r>
              <a:rPr lang="fa-IR" dirty="0">
                <a:solidFill>
                  <a:prstClr val="black"/>
                </a:solidFill>
                <a:latin typeface="Century Schoolbook"/>
                <a:cs typeface="B Titr" pitchFamily="2" charset="-78"/>
              </a:rPr>
              <a:t>بیان هزینه های خاصی که </a:t>
            </a:r>
            <a:r>
              <a:rPr lang="fa-IR" dirty="0" smtClean="0">
                <a:solidFill>
                  <a:prstClr val="black"/>
                </a:solidFill>
                <a:latin typeface="Century Schoolbook"/>
                <a:cs typeface="B Titr" pitchFamily="2" charset="-78"/>
              </a:rPr>
              <a:t>به دلیل </a:t>
            </a:r>
            <a:r>
              <a:rPr lang="fa-IR" dirty="0">
                <a:solidFill>
                  <a:prstClr val="black"/>
                </a:solidFill>
                <a:latin typeface="Century Schoolbook"/>
                <a:cs typeface="B Titr" pitchFamily="2" charset="-78"/>
              </a:rPr>
              <a:t>نداشتن فعالیت بدنی و تغذیه نامناسب به </a:t>
            </a:r>
            <a:r>
              <a:rPr lang="fa-IR" dirty="0" smtClean="0">
                <a:solidFill>
                  <a:prstClr val="black"/>
                </a:solidFill>
                <a:latin typeface="Century Schoolbook"/>
                <a:cs typeface="B Titr" pitchFamily="2" charset="-78"/>
              </a:rPr>
              <a:t>مدرسه تحمیل می شود)</a:t>
            </a:r>
          </a:p>
          <a:p>
            <a:pPr marL="45720" indent="0" algn="just" rtl="1">
              <a:buNone/>
            </a:pPr>
            <a:endParaRPr lang="fa-IR" dirty="0">
              <a:solidFill>
                <a:prstClr val="black"/>
              </a:solidFill>
              <a:latin typeface="Century Schoolbook"/>
              <a:cs typeface="B Titr" pitchFamily="2" charset="-78"/>
            </a:endParaRPr>
          </a:p>
          <a:p>
            <a:pPr algn="just" rtl="1">
              <a:buFont typeface="Wingdings" pitchFamily="2" charset="2"/>
              <a:buChar char="ü"/>
            </a:pPr>
            <a:r>
              <a:rPr lang="fa-IR" dirty="0">
                <a:solidFill>
                  <a:prstClr val="black"/>
                </a:solidFill>
                <a:latin typeface="Century Schoolbook"/>
                <a:cs typeface="B Titr" pitchFamily="2" charset="-78"/>
              </a:rPr>
              <a:t>بیان طرح کلي از برنامه شامل اهداف اختصاصی و رفتاری برنامه و مثال هایی از برخی فعالیت ها که ممکن است انجام شوند</a:t>
            </a:r>
            <a:r>
              <a:rPr lang="fa-IR" dirty="0" smtClean="0">
                <a:solidFill>
                  <a:prstClr val="black"/>
                </a:solidFill>
                <a:latin typeface="Century Schoolbook"/>
                <a:cs typeface="B Titr" pitchFamily="2" charset="-78"/>
              </a:rPr>
              <a:t>.</a:t>
            </a:r>
          </a:p>
          <a:p>
            <a:pPr marL="45720" indent="0" algn="just" rtl="1">
              <a:buNone/>
            </a:pPr>
            <a:endParaRPr lang="fa-IR" dirty="0">
              <a:solidFill>
                <a:prstClr val="black"/>
              </a:solidFill>
              <a:latin typeface="Century Schoolbook"/>
              <a:cs typeface="B Titr" pitchFamily="2" charset="-78"/>
            </a:endParaRPr>
          </a:p>
          <a:p>
            <a:pPr algn="just" rtl="1">
              <a:buFont typeface="Wingdings" pitchFamily="2" charset="2"/>
              <a:buChar char="ü"/>
            </a:pPr>
            <a:r>
              <a:rPr lang="fa-IR" dirty="0">
                <a:solidFill>
                  <a:prstClr val="black"/>
                </a:solidFill>
                <a:latin typeface="Century Schoolbook"/>
                <a:cs typeface="B Titr" pitchFamily="2" charset="-78"/>
              </a:rPr>
              <a:t>بیان منابع تخمین زده </a:t>
            </a:r>
            <a:r>
              <a:rPr lang="fa-IR" dirty="0" smtClean="0">
                <a:solidFill>
                  <a:prstClr val="black"/>
                </a:solidFill>
                <a:latin typeface="Century Schoolbook"/>
                <a:cs typeface="B Titr" pitchFamily="2" charset="-78"/>
              </a:rPr>
              <a:t>شده </a:t>
            </a:r>
            <a:r>
              <a:rPr lang="fa-IR" dirty="0">
                <a:solidFill>
                  <a:prstClr val="black"/>
                </a:solidFill>
                <a:latin typeface="Century Schoolbook"/>
                <a:cs typeface="B Titr" pitchFamily="2" charset="-78"/>
              </a:rPr>
              <a:t>که برای سازماندهی برنامه </a:t>
            </a:r>
            <a:r>
              <a:rPr lang="fa-IR" dirty="0" smtClean="0">
                <a:solidFill>
                  <a:prstClr val="black"/>
                </a:solidFill>
                <a:latin typeface="Century Schoolbook"/>
                <a:cs typeface="B Titr" pitchFamily="2" charset="-78"/>
              </a:rPr>
              <a:t>پیامدهای </a:t>
            </a:r>
            <a:r>
              <a:rPr lang="fa-IR" dirty="0">
                <a:solidFill>
                  <a:prstClr val="black"/>
                </a:solidFill>
                <a:latin typeface="Century Schoolbook"/>
                <a:cs typeface="B Titr" pitchFamily="2" charset="-78"/>
              </a:rPr>
              <a:t>کلی </a:t>
            </a:r>
            <a:r>
              <a:rPr lang="fa-IR" dirty="0" smtClean="0">
                <a:solidFill>
                  <a:prstClr val="black"/>
                </a:solidFill>
                <a:latin typeface="Century Schoolbook"/>
                <a:cs typeface="B Titr" pitchFamily="2" charset="-78"/>
              </a:rPr>
              <a:t>پیش بینی شده</a:t>
            </a:r>
          </a:p>
          <a:p>
            <a:pPr marL="45720" indent="0" algn="just" rtl="1">
              <a:buNone/>
            </a:pPr>
            <a:endParaRPr lang="fa-IR" dirty="0">
              <a:solidFill>
                <a:prstClr val="black"/>
              </a:solidFill>
              <a:latin typeface="Century Schoolbook"/>
              <a:cs typeface="B Titr" pitchFamily="2" charset="-78"/>
            </a:endParaRPr>
          </a:p>
          <a:p>
            <a:pPr algn="just" rtl="1">
              <a:buFont typeface="Wingdings" pitchFamily="2" charset="2"/>
              <a:buChar char="ü"/>
            </a:pPr>
            <a:r>
              <a:rPr lang="fa-IR" dirty="0" smtClean="0">
                <a:solidFill>
                  <a:prstClr val="black"/>
                </a:solidFill>
                <a:latin typeface="Century Schoolbook"/>
                <a:cs typeface="B Titr" pitchFamily="2" charset="-78"/>
              </a:rPr>
              <a:t>بیان مثالهایی از سایر مدارس موفق و یا  </a:t>
            </a:r>
            <a:r>
              <a:rPr lang="fa-IR" dirty="0">
                <a:solidFill>
                  <a:prstClr val="black"/>
                </a:solidFill>
                <a:latin typeface="Century Schoolbook"/>
                <a:cs typeface="B Titr" pitchFamily="2" charset="-78"/>
              </a:rPr>
              <a:t>مطالعات </a:t>
            </a:r>
            <a:r>
              <a:rPr lang="fa-IR" dirty="0" smtClean="0">
                <a:solidFill>
                  <a:prstClr val="black"/>
                </a:solidFill>
                <a:latin typeface="Century Schoolbook"/>
                <a:cs typeface="B Titr" pitchFamily="2" charset="-78"/>
              </a:rPr>
              <a:t>موردی که </a:t>
            </a:r>
            <a:r>
              <a:rPr lang="fa-IR" dirty="0">
                <a:solidFill>
                  <a:prstClr val="black"/>
                </a:solidFill>
                <a:latin typeface="Century Schoolbook"/>
                <a:cs typeface="B Titr" pitchFamily="2" charset="-78"/>
              </a:rPr>
              <a:t>بیانگر </a:t>
            </a:r>
            <a:r>
              <a:rPr lang="fa-IR" dirty="0" smtClean="0">
                <a:solidFill>
                  <a:prstClr val="black"/>
                </a:solidFill>
                <a:latin typeface="Century Schoolbook"/>
                <a:cs typeface="B Titr" pitchFamily="2" charset="-78"/>
              </a:rPr>
              <a:t>اهمیت موضوع  باشد.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1704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332656"/>
            <a:ext cx="7848872" cy="1224136"/>
          </a:xfrm>
        </p:spPr>
        <p:txBody>
          <a:bodyPr>
            <a:noAutofit/>
          </a:bodyPr>
          <a:lstStyle/>
          <a:p>
            <a:pPr marL="0" indent="0" rtl="1">
              <a:buNone/>
            </a:pPr>
            <a:r>
              <a:rPr lang="fa-IR" sz="4000" dirty="0" smtClean="0">
                <a:solidFill>
                  <a:srgbClr val="FF0000"/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/>
            </a:r>
            <a:br>
              <a:rPr lang="fa-IR" sz="4000" dirty="0" smtClean="0">
                <a:solidFill>
                  <a:srgbClr val="FF0000"/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</a:br>
            <a:r>
              <a:rPr lang="fa-IR" sz="4000" dirty="0" smtClean="0">
                <a:solidFill>
                  <a:srgbClr val="FF0000"/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گام </a:t>
            </a:r>
            <a:r>
              <a:rPr lang="fa-IR" sz="4000" dirty="0">
                <a:solidFill>
                  <a:srgbClr val="FF0000"/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دوم: خلاصه خط مشی برنامه را معرفی و نیازها را شناسایي کنید.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55576" y="1916832"/>
            <a:ext cx="7776864" cy="3474720"/>
          </a:xfrm>
        </p:spPr>
        <p:txBody>
          <a:bodyPr>
            <a:noAutofit/>
          </a:bodyPr>
          <a:lstStyle/>
          <a:p>
            <a:pPr lvl="0" algn="just" rtl="1">
              <a:buClr>
                <a:srgbClr val="FE8637"/>
              </a:buClr>
            </a:pPr>
            <a:r>
              <a:rPr lang="fa-IR" dirty="0">
                <a:solidFill>
                  <a:prstClr val="black"/>
                </a:solidFill>
                <a:latin typeface="Century Schoolbook"/>
                <a:cs typeface="B Titr" pitchFamily="2" charset="-78"/>
              </a:rPr>
              <a:t>نیازهای بهداشتی </a:t>
            </a:r>
            <a:r>
              <a:rPr lang="fa-IR" dirty="0" smtClean="0">
                <a:solidFill>
                  <a:prstClr val="black"/>
                </a:solidFill>
                <a:latin typeface="Century Schoolbook"/>
                <a:cs typeface="B Titr" pitchFamily="2" charset="-78"/>
              </a:rPr>
              <a:t>مدرسه تان </a:t>
            </a:r>
            <a:r>
              <a:rPr lang="fa-IR" dirty="0">
                <a:solidFill>
                  <a:prstClr val="black"/>
                </a:solidFill>
                <a:latin typeface="Century Schoolbook"/>
                <a:cs typeface="B Titr" pitchFamily="2" charset="-78"/>
              </a:rPr>
              <a:t>را شناسایی کنید برای این کار از </a:t>
            </a:r>
            <a:r>
              <a:rPr lang="fa-IR" dirty="0">
                <a:solidFill>
                  <a:srgbClr val="00B050"/>
                </a:solidFill>
                <a:latin typeface="Century Schoolbook"/>
                <a:cs typeface="B Titr" pitchFamily="2" charset="-78"/>
              </a:rPr>
              <a:t>بحث های گروهی </a:t>
            </a:r>
            <a:r>
              <a:rPr lang="fa-IR" dirty="0" smtClean="0">
                <a:solidFill>
                  <a:srgbClr val="00B050"/>
                </a:solidFill>
                <a:latin typeface="Century Schoolbook"/>
                <a:cs typeface="B Titr" pitchFamily="2" charset="-78"/>
              </a:rPr>
              <a:t>متمرکز با </a:t>
            </a:r>
            <a:r>
              <a:rPr lang="fa-IR" dirty="0">
                <a:solidFill>
                  <a:srgbClr val="00B050"/>
                </a:solidFill>
                <a:latin typeface="Century Schoolbook"/>
                <a:cs typeface="B Titr" pitchFamily="2" charset="-78"/>
              </a:rPr>
              <a:t>همکاران  </a:t>
            </a:r>
            <a:r>
              <a:rPr lang="fa-IR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 Schoolbook"/>
                <a:cs typeface="B Titr" pitchFamily="2" charset="-78"/>
              </a:rPr>
              <a:t>،</a:t>
            </a:r>
            <a:r>
              <a:rPr lang="fa-IR" dirty="0">
                <a:solidFill>
                  <a:schemeClr val="tx2">
                    <a:lumMod val="60000"/>
                    <a:lumOff val="40000"/>
                  </a:schemeClr>
                </a:solidFill>
                <a:latin typeface="Century Schoolbook"/>
                <a:cs typeface="B Titr" pitchFamily="2" charset="-78"/>
              </a:rPr>
              <a:t> مطالعات پیمایشی </a:t>
            </a:r>
            <a:r>
              <a:rPr lang="fa-IR" dirty="0" smtClean="0">
                <a:solidFill>
                  <a:srgbClr val="00B050"/>
                </a:solidFill>
                <a:latin typeface="Century Schoolbook"/>
                <a:cs typeface="B Titr" pitchFamily="2" charset="-78"/>
              </a:rPr>
              <a:t>، </a:t>
            </a:r>
            <a:r>
              <a:rPr lang="fa-IR" dirty="0" smtClean="0">
                <a:solidFill>
                  <a:schemeClr val="accent6">
                    <a:lumMod val="75000"/>
                  </a:schemeClr>
                </a:solidFill>
                <a:latin typeface="Century Schoolbook"/>
                <a:cs typeface="B Titr" pitchFamily="2" charset="-78"/>
              </a:rPr>
              <a:t>انجام ارزیابی </a:t>
            </a:r>
            <a:r>
              <a:rPr lang="fa-IR" dirty="0">
                <a:solidFill>
                  <a:schemeClr val="accent6">
                    <a:lumMod val="75000"/>
                  </a:schemeClr>
                </a:solidFill>
                <a:latin typeface="Century Schoolbook"/>
                <a:cs typeface="B Titr" pitchFamily="2" charset="-78"/>
              </a:rPr>
              <a:t>محیطی در </a:t>
            </a:r>
            <a:r>
              <a:rPr lang="fa-IR" dirty="0" smtClean="0">
                <a:solidFill>
                  <a:schemeClr val="accent6">
                    <a:lumMod val="75000"/>
                  </a:schemeClr>
                </a:solidFill>
                <a:latin typeface="Century Schoolbook"/>
                <a:cs typeface="B Titr" pitchFamily="2" charset="-78"/>
              </a:rPr>
              <a:t>مدرسه</a:t>
            </a:r>
            <a:r>
              <a:rPr lang="fa-IR" dirty="0" smtClean="0">
                <a:solidFill>
                  <a:srgbClr val="00B050"/>
                </a:solidFill>
                <a:latin typeface="Century Schoolbook"/>
                <a:cs typeface="B Titr" pitchFamily="2" charset="-78"/>
              </a:rPr>
              <a:t>، </a:t>
            </a:r>
            <a:r>
              <a:rPr lang="fa-IR" dirty="0">
                <a:solidFill>
                  <a:srgbClr val="7030A0"/>
                </a:solidFill>
                <a:latin typeface="Century Schoolbook"/>
                <a:cs typeface="B Titr" pitchFamily="2" charset="-78"/>
              </a:rPr>
              <a:t>روش مشاهده و بررسی </a:t>
            </a:r>
            <a:r>
              <a:rPr lang="fa-IR" dirty="0" smtClean="0">
                <a:solidFill>
                  <a:srgbClr val="7030A0"/>
                </a:solidFill>
                <a:latin typeface="Century Schoolbook"/>
                <a:cs typeface="B Titr" pitchFamily="2" charset="-78"/>
              </a:rPr>
              <a:t> </a:t>
            </a:r>
            <a:r>
              <a:rPr lang="fa-IR" dirty="0" smtClean="0">
                <a:solidFill>
                  <a:srgbClr val="00B050"/>
                </a:solidFill>
                <a:latin typeface="Century Schoolbook"/>
                <a:cs typeface="B Titr" pitchFamily="2" charset="-78"/>
              </a:rPr>
              <a:t>و یا </a:t>
            </a:r>
            <a:r>
              <a:rPr lang="fa-IR" dirty="0">
                <a:solidFill>
                  <a:srgbClr val="FFC000"/>
                </a:solidFill>
                <a:latin typeface="Century Schoolbook"/>
                <a:cs typeface="B Titr" pitchFamily="2" charset="-78"/>
              </a:rPr>
              <a:t>آ</a:t>
            </a:r>
            <a:r>
              <a:rPr lang="fa-IR" dirty="0" smtClean="0">
                <a:solidFill>
                  <a:srgbClr val="FFC000"/>
                </a:solidFill>
                <a:latin typeface="Century Schoolbook"/>
                <a:cs typeface="B Titr" pitchFamily="2" charset="-78"/>
              </a:rPr>
              <a:t>مارهای </a:t>
            </a:r>
            <a:r>
              <a:rPr lang="fa-IR" dirty="0">
                <a:solidFill>
                  <a:srgbClr val="FFC000"/>
                </a:solidFill>
                <a:latin typeface="Century Schoolbook"/>
                <a:cs typeface="B Titr" pitchFamily="2" charset="-78"/>
              </a:rPr>
              <a:t>موجود </a:t>
            </a:r>
            <a:r>
              <a:rPr lang="fa-IR" dirty="0">
                <a:solidFill>
                  <a:prstClr val="black"/>
                </a:solidFill>
                <a:latin typeface="Century Schoolbook"/>
                <a:cs typeface="B Titr" pitchFamily="2" charset="-78"/>
              </a:rPr>
              <a:t>استفاده کنید.</a:t>
            </a:r>
          </a:p>
          <a:p>
            <a:pPr marL="45720" lvl="0" indent="0" algn="just" rtl="1">
              <a:buClr>
                <a:srgbClr val="FE8637"/>
              </a:buClr>
              <a:buNone/>
            </a:pPr>
            <a:r>
              <a:rPr lang="fa-IR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entury Schoolbook"/>
                <a:cs typeface="B Titr" pitchFamily="2" charset="-78"/>
              </a:rPr>
              <a:t>نکته :</a:t>
            </a:r>
            <a:endParaRPr lang="fa-IR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Century Schoolbook"/>
              <a:cs typeface="B Titr" pitchFamily="2" charset="-78"/>
            </a:endParaRPr>
          </a:p>
          <a:p>
            <a:pPr lvl="0" algn="just" rtl="1">
              <a:buClr>
                <a:srgbClr val="FE8637"/>
              </a:buClr>
            </a:pPr>
            <a:r>
              <a:rPr lang="fa-IR" dirty="0">
                <a:solidFill>
                  <a:prstClr val="black"/>
                </a:solidFill>
                <a:latin typeface="Century Schoolbook"/>
                <a:cs typeface="B Titr" pitchFamily="2" charset="-78"/>
              </a:rPr>
              <a:t>مشکل بهداشتی را انتخاب کنید که با توجه به امکانات موجود </a:t>
            </a:r>
            <a:r>
              <a:rPr lang="fa-IR" dirty="0" smtClean="0">
                <a:solidFill>
                  <a:prstClr val="black"/>
                </a:solidFill>
                <a:latin typeface="Century Schoolbook"/>
                <a:cs typeface="B Titr" pitchFamily="2" charset="-78"/>
              </a:rPr>
              <a:t>مدرسه قابل </a:t>
            </a:r>
            <a:r>
              <a:rPr lang="fa-IR" dirty="0">
                <a:solidFill>
                  <a:prstClr val="black"/>
                </a:solidFill>
                <a:latin typeface="Century Schoolbook"/>
                <a:cs typeface="B Titr" pitchFamily="2" charset="-78"/>
              </a:rPr>
              <a:t>حل </a:t>
            </a:r>
            <a:r>
              <a:rPr lang="fa-IR" dirty="0" smtClean="0">
                <a:solidFill>
                  <a:prstClr val="black"/>
                </a:solidFill>
                <a:latin typeface="Century Schoolbook"/>
                <a:cs typeface="B Titr" pitchFamily="2" charset="-78"/>
              </a:rPr>
              <a:t>باشد.</a:t>
            </a:r>
            <a:endParaRPr lang="fa-IR" dirty="0">
              <a:solidFill>
                <a:prstClr val="black"/>
              </a:solidFill>
              <a:latin typeface="Century Schoolbook"/>
              <a:cs typeface="B Titr" pitchFamily="2" charset="-78"/>
            </a:endParaRPr>
          </a:p>
          <a:p>
            <a:pPr lvl="0" algn="just" rtl="1">
              <a:buClr>
                <a:srgbClr val="FE8637"/>
              </a:buClr>
            </a:pPr>
            <a:r>
              <a:rPr lang="fa-IR" dirty="0">
                <a:solidFill>
                  <a:prstClr val="black"/>
                </a:solidFill>
                <a:latin typeface="Century Schoolbook"/>
                <a:cs typeface="B Titr" pitchFamily="2" charset="-78"/>
              </a:rPr>
              <a:t>اگر چند مشکل دارید با توجه به امکانات و سهولت اجرا و مقبولیت </a:t>
            </a:r>
            <a:r>
              <a:rPr lang="fa-IR" dirty="0" smtClean="0">
                <a:solidFill>
                  <a:prstClr val="black"/>
                </a:solidFill>
                <a:latin typeface="Century Schoolbook"/>
                <a:cs typeface="B Titr" pitchFamily="2" charset="-78"/>
              </a:rPr>
              <a:t>آن یکی </a:t>
            </a:r>
            <a:r>
              <a:rPr lang="fa-IR" dirty="0">
                <a:solidFill>
                  <a:prstClr val="black"/>
                </a:solidFill>
                <a:latin typeface="Century Schoolbook"/>
                <a:cs typeface="B Titr" pitchFamily="2" charset="-78"/>
              </a:rPr>
              <a:t>را انتخاب </a:t>
            </a:r>
            <a:r>
              <a:rPr lang="fa-IR" dirty="0" smtClean="0">
                <a:solidFill>
                  <a:prstClr val="black"/>
                </a:solidFill>
                <a:latin typeface="Century Schoolbook"/>
                <a:cs typeface="B Titr" pitchFamily="2" charset="-78"/>
              </a:rPr>
              <a:t>کنید.</a:t>
            </a:r>
            <a:endParaRPr lang="fa-IR" dirty="0">
              <a:solidFill>
                <a:prstClr val="black"/>
              </a:solidFill>
              <a:latin typeface="Century Schoolbook"/>
              <a:cs typeface="B Titr" pitchFamily="2" charset="-78"/>
            </a:endParaRPr>
          </a:p>
          <a:p>
            <a:pPr lvl="0" algn="just" rtl="1">
              <a:buClr>
                <a:srgbClr val="FE8637"/>
              </a:buClr>
            </a:pPr>
            <a:r>
              <a:rPr lang="fa-IR" dirty="0">
                <a:solidFill>
                  <a:prstClr val="black"/>
                </a:solidFill>
                <a:latin typeface="Century Schoolbook"/>
                <a:cs typeface="B Titr" pitchFamily="2" charset="-78"/>
              </a:rPr>
              <a:t>مثال1: پایین سطح بهداشت </a:t>
            </a:r>
            <a:r>
              <a:rPr lang="fa-IR" dirty="0" smtClean="0">
                <a:solidFill>
                  <a:prstClr val="black"/>
                </a:solidFill>
                <a:latin typeface="Century Schoolbook"/>
                <a:cs typeface="B Titr" pitchFamily="2" charset="-78"/>
              </a:rPr>
              <a:t>فعالیت بدنی دانش آموزان </a:t>
            </a:r>
            <a:endParaRPr lang="fa-IR" dirty="0">
              <a:solidFill>
                <a:prstClr val="black"/>
              </a:solidFill>
              <a:latin typeface="Century Schoolbook"/>
              <a:cs typeface="B Titr" pitchFamily="2" charset="-78"/>
            </a:endParaRPr>
          </a:p>
          <a:p>
            <a:pPr lvl="0" algn="just" rtl="1">
              <a:buClr>
                <a:srgbClr val="FE8637"/>
              </a:buClr>
            </a:pPr>
            <a:r>
              <a:rPr lang="fa-IR" dirty="0">
                <a:solidFill>
                  <a:prstClr val="black"/>
                </a:solidFill>
                <a:latin typeface="Century Schoolbook"/>
                <a:cs typeface="B Titr" pitchFamily="2" charset="-78"/>
              </a:rPr>
              <a:t>مثال </a:t>
            </a:r>
            <a:r>
              <a:rPr lang="fa-IR" dirty="0" smtClean="0">
                <a:solidFill>
                  <a:prstClr val="black"/>
                </a:solidFill>
                <a:latin typeface="Century Schoolbook"/>
                <a:cs typeface="B Titr" pitchFamily="2" charset="-78"/>
              </a:rPr>
              <a:t>2:عرضه مواد غذایی غیر بهداشتی در بوفه تغذیه دانش آموزان</a:t>
            </a:r>
            <a:endParaRPr lang="fa-IR" dirty="0">
              <a:solidFill>
                <a:prstClr val="black"/>
              </a:solidFill>
              <a:latin typeface="Century Schoolbook"/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92904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8064896" cy="720080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50800" h="38100" prst="riblet"/>
            </a:sp3d>
          </a:bodyPr>
          <a:lstStyle/>
          <a:p>
            <a:pPr marL="0" indent="0" algn="ctr">
              <a:buNone/>
            </a:pPr>
            <a:r>
              <a:rPr lang="fa-IR" sz="36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B Titr" pitchFamily="2" charset="-78"/>
              </a:rPr>
              <a:t>خود</a:t>
            </a:r>
            <a:r>
              <a:rPr lang="fa-IR" sz="36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+mn-lt"/>
                <a:ea typeface="+mn-ea"/>
                <a:cs typeface="B Titr" pitchFamily="2" charset="-78"/>
              </a:rPr>
              <a:t> </a:t>
            </a:r>
            <a:r>
              <a:rPr lang="fa-IR" sz="36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B Titr" pitchFamily="2" charset="-78"/>
              </a:rPr>
              <a:t>مراقبتی</a:t>
            </a:r>
            <a:endParaRPr lang="fa-IR" sz="36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  <a:latin typeface="+mn-lt"/>
              <a:ea typeface="+mn-ea"/>
              <a:cs typeface="B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899592" y="1412776"/>
            <a:ext cx="7745505" cy="4785395"/>
          </a:xfrm>
        </p:spPr>
        <p:txBody>
          <a:bodyPr>
            <a:noAutofit/>
          </a:bodyPr>
          <a:lstStyle/>
          <a:p>
            <a:pPr marL="45720" indent="0" algn="just" rtl="1">
              <a:buNone/>
            </a:pPr>
            <a:r>
              <a:rPr lang="fa-IR" sz="2800" dirty="0" smtClean="0">
                <a:solidFill>
                  <a:schemeClr val="tx1"/>
                </a:solidFill>
                <a:cs typeface="B Titr" pitchFamily="2" charset="-78"/>
              </a:rPr>
              <a:t>تعریف ساده: مراقبت از خود.</a:t>
            </a:r>
          </a:p>
          <a:p>
            <a:pPr marL="45720" indent="0" algn="just" rtl="1">
              <a:buNone/>
            </a:pPr>
            <a:endParaRPr lang="fa-IR" sz="2800" dirty="0" smtClean="0">
              <a:solidFill>
                <a:schemeClr val="tx1"/>
              </a:solidFill>
              <a:cs typeface="B Titr" pitchFamily="2" charset="-78"/>
            </a:endParaRPr>
          </a:p>
          <a:p>
            <a:pPr marL="45720" indent="0" algn="just" rtl="1">
              <a:buNone/>
            </a:pPr>
            <a:r>
              <a:rPr lang="fa-IR" sz="2800" dirty="0" smtClean="0">
                <a:solidFill>
                  <a:schemeClr val="tx1"/>
                </a:solidFill>
                <a:cs typeface="B Titr" pitchFamily="2" charset="-78"/>
              </a:rPr>
              <a:t>انجام کارهای روزمره هر چند کوچک ولی موثر در حفظ سلامتی و شادابی  برای داشتن زندگی بهتر و سالم تر</a:t>
            </a:r>
          </a:p>
          <a:p>
            <a:pPr marL="45720" indent="0" algn="just" rtl="1">
              <a:buNone/>
            </a:pPr>
            <a:endParaRPr lang="fa-IR" sz="2800" dirty="0" smtClean="0">
              <a:solidFill>
                <a:schemeClr val="tx1"/>
              </a:solidFill>
              <a:cs typeface="B Titr" pitchFamily="2" charset="-78"/>
            </a:endParaRPr>
          </a:p>
          <a:p>
            <a:pPr marL="45720" indent="0" algn="just" rtl="1">
              <a:buNone/>
            </a:pPr>
            <a:r>
              <a:rPr lang="fa-IR" sz="2800" dirty="0" smtClean="0">
                <a:solidFill>
                  <a:schemeClr val="tx1"/>
                </a:solidFill>
                <a:cs typeface="B Titr" pitchFamily="2" charset="-78"/>
              </a:rPr>
              <a:t>خودمراقبتی شامل اقداماتی است </a:t>
            </a:r>
            <a:r>
              <a:rPr lang="fa-IR" sz="2800" dirty="0" smtClean="0">
                <a:solidFill>
                  <a:srgbClr val="FF0000"/>
                </a:solidFill>
                <a:cs typeface="B Titr" pitchFamily="2" charset="-78"/>
              </a:rPr>
              <a:t>آموختنی</a:t>
            </a:r>
            <a:r>
              <a:rPr lang="fa-IR" sz="2800" dirty="0" smtClean="0">
                <a:solidFill>
                  <a:schemeClr val="tx1"/>
                </a:solidFill>
                <a:cs typeface="B Titr" pitchFamily="2" charset="-78"/>
              </a:rPr>
              <a:t>، </a:t>
            </a:r>
            <a:r>
              <a:rPr lang="fa-IR" sz="2800" dirty="0" smtClean="0">
                <a:solidFill>
                  <a:srgbClr val="FF0000"/>
                </a:solidFill>
                <a:cs typeface="B Titr" pitchFamily="2" charset="-78"/>
              </a:rPr>
              <a:t>آگاهانه</a:t>
            </a:r>
            <a:r>
              <a:rPr lang="fa-IR" sz="2800" dirty="0" smtClean="0">
                <a:solidFill>
                  <a:schemeClr val="tx1"/>
                </a:solidFill>
                <a:cs typeface="B Titr" pitchFamily="2" charset="-78"/>
              </a:rPr>
              <a:t> و هدفمند که هر فردی برای خود  و خانواده و دیگران انجام  می دهد تا </a:t>
            </a:r>
            <a:r>
              <a:rPr lang="fa-IR" sz="2800" dirty="0" smtClean="0">
                <a:solidFill>
                  <a:srgbClr val="00B050"/>
                </a:solidFill>
                <a:cs typeface="B Titr" pitchFamily="2" charset="-78"/>
              </a:rPr>
              <a:t>سالم</a:t>
            </a:r>
            <a:r>
              <a:rPr lang="fa-IR" sz="2800" dirty="0" smtClean="0">
                <a:solidFill>
                  <a:schemeClr val="tx1"/>
                </a:solidFill>
                <a:cs typeface="B Titr" pitchFamily="2" charset="-78"/>
              </a:rPr>
              <a:t> بماند.</a:t>
            </a:r>
          </a:p>
        </p:txBody>
      </p:sp>
    </p:spTree>
    <p:extLst>
      <p:ext uri="{BB962C8B-B14F-4D97-AF65-F5344CB8AC3E}">
        <p14:creationId xmlns:p14="http://schemas.microsoft.com/office/powerpoint/2010/main" val="2087607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80920" cy="1143000"/>
          </a:xfrm>
        </p:spPr>
        <p:txBody>
          <a:bodyPr/>
          <a:lstStyle/>
          <a:p>
            <a:pPr marL="0" indent="0" rtl="1">
              <a:buNone/>
            </a:pPr>
            <a:r>
              <a:rPr lang="fa-IR" sz="2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B Titr" pitchFamily="2" charset="-78"/>
              </a:rPr>
              <a:t>برای تعیین نیازها </a:t>
            </a:r>
            <a:r>
              <a:rPr lang="fa-IR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B Titr" pitchFamily="2" charset="-78"/>
              </a:rPr>
              <a:t>چه سوالاتی در </a:t>
            </a:r>
            <a:r>
              <a:rPr lang="fa-IR" sz="2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B Titr" pitchFamily="2" charset="-78"/>
              </a:rPr>
              <a:t>بحث </a:t>
            </a:r>
            <a:r>
              <a:rPr lang="fa-IR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B Titr" pitchFamily="2" charset="-78"/>
              </a:rPr>
              <a:t>گروهي متمرکز  پرسیده می شود</a:t>
            </a:r>
            <a:r>
              <a:rPr lang="fa-IR" sz="2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B Titr" pitchFamily="2" charset="-78"/>
              </a:rPr>
              <a:t>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827584" y="1052736"/>
            <a:ext cx="7488832" cy="4554840"/>
          </a:xfrm>
        </p:spPr>
        <p:txBody>
          <a:bodyPr>
            <a:normAutofit lnSpcReduction="10000"/>
          </a:bodyPr>
          <a:lstStyle/>
          <a:p>
            <a:pPr algn="just" rtl="1">
              <a:buFont typeface="Wingdings" pitchFamily="2" charset="2"/>
              <a:buChar char="Ø"/>
            </a:pPr>
            <a:r>
              <a:rPr lang="fa-IR" dirty="0">
                <a:solidFill>
                  <a:prstClr val="black"/>
                </a:solidFill>
                <a:latin typeface="Century Schoolbook"/>
                <a:cs typeface="B Titr" pitchFamily="2" charset="-78"/>
              </a:rPr>
              <a:t>دوست دارید در انجام چه نوع </a:t>
            </a:r>
            <a:r>
              <a:rPr lang="fa-IR" dirty="0" smtClean="0">
                <a:solidFill>
                  <a:prstClr val="black"/>
                </a:solidFill>
                <a:latin typeface="Century Schoolbook"/>
                <a:cs typeface="B Titr" pitchFamily="2" charset="-78"/>
              </a:rPr>
              <a:t>فعالیتهایي </a:t>
            </a:r>
            <a:r>
              <a:rPr lang="fa-IR" dirty="0">
                <a:solidFill>
                  <a:prstClr val="black"/>
                </a:solidFill>
                <a:latin typeface="Century Schoolbook"/>
                <a:cs typeface="B Titr" pitchFamily="2" charset="-78"/>
              </a:rPr>
              <a:t>مشارکت کنید</a:t>
            </a:r>
            <a:r>
              <a:rPr lang="fa-IR" dirty="0" smtClean="0">
                <a:solidFill>
                  <a:prstClr val="black"/>
                </a:solidFill>
                <a:latin typeface="Century Schoolbook"/>
                <a:cs typeface="B Titr" pitchFamily="2" charset="-78"/>
              </a:rPr>
              <a:t>؟</a:t>
            </a:r>
          </a:p>
          <a:p>
            <a:pPr marL="45720" indent="0" algn="just" rtl="1">
              <a:buNone/>
            </a:pPr>
            <a:endParaRPr lang="fa-IR" dirty="0">
              <a:solidFill>
                <a:prstClr val="black"/>
              </a:solidFill>
              <a:latin typeface="Century Schoolbook"/>
              <a:cs typeface="B Titr" pitchFamily="2" charset="-78"/>
            </a:endParaRPr>
          </a:p>
          <a:p>
            <a:pPr algn="just" rtl="1">
              <a:buFont typeface="Wingdings" pitchFamily="2" charset="2"/>
              <a:buChar char="Ø"/>
            </a:pPr>
            <a:r>
              <a:rPr lang="fa-IR" dirty="0">
                <a:solidFill>
                  <a:prstClr val="black"/>
                </a:solidFill>
                <a:latin typeface="Century Schoolbook"/>
                <a:cs typeface="B Titr" pitchFamily="2" charset="-78"/>
              </a:rPr>
              <a:t>دوست دارید </a:t>
            </a:r>
            <a:r>
              <a:rPr lang="fa-IR" dirty="0" smtClean="0">
                <a:solidFill>
                  <a:prstClr val="black"/>
                </a:solidFill>
                <a:latin typeface="Century Schoolbook"/>
                <a:cs typeface="B Titr" pitchFamily="2" charset="-78"/>
              </a:rPr>
              <a:t>مدرسه شما </a:t>
            </a:r>
            <a:r>
              <a:rPr lang="fa-IR" dirty="0">
                <a:solidFill>
                  <a:prstClr val="black"/>
                </a:solidFill>
                <a:latin typeface="Century Schoolbook"/>
                <a:cs typeface="B Titr" pitchFamily="2" charset="-78"/>
              </a:rPr>
              <a:t>بر چه </a:t>
            </a:r>
            <a:r>
              <a:rPr lang="fa-IR" dirty="0" smtClean="0">
                <a:solidFill>
                  <a:prstClr val="black"/>
                </a:solidFill>
                <a:latin typeface="Century Schoolbook"/>
                <a:cs typeface="B Titr" pitchFamily="2" charset="-78"/>
              </a:rPr>
              <a:t>حیطه هایی </a:t>
            </a:r>
            <a:r>
              <a:rPr lang="fa-IR" dirty="0">
                <a:solidFill>
                  <a:prstClr val="black"/>
                </a:solidFill>
                <a:latin typeface="Century Schoolbook"/>
                <a:cs typeface="B Titr" pitchFamily="2" charset="-78"/>
              </a:rPr>
              <a:t>از سلامت تمرکز نماید؟ </a:t>
            </a:r>
            <a:r>
              <a:rPr lang="fa-IR" dirty="0" smtClean="0">
                <a:solidFill>
                  <a:prstClr val="black"/>
                </a:solidFill>
                <a:latin typeface="Century Schoolbook"/>
                <a:cs typeface="B Titr" pitchFamily="2" charset="-78"/>
              </a:rPr>
              <a:t>به طور </a:t>
            </a:r>
            <a:r>
              <a:rPr lang="fa-IR" dirty="0">
                <a:solidFill>
                  <a:prstClr val="black"/>
                </a:solidFill>
                <a:latin typeface="Century Schoolbook"/>
                <a:cs typeface="B Titr" pitchFamily="2" charset="-78"/>
              </a:rPr>
              <a:t>مثال کنترل </a:t>
            </a:r>
            <a:r>
              <a:rPr lang="fa-IR" dirty="0" smtClean="0">
                <a:solidFill>
                  <a:prstClr val="black"/>
                </a:solidFill>
                <a:latin typeface="Century Schoolbook"/>
                <a:cs typeface="B Titr" pitchFamily="2" charset="-78"/>
              </a:rPr>
              <a:t>وزن دانش آموزان، </a:t>
            </a:r>
            <a:r>
              <a:rPr lang="fa-IR" dirty="0">
                <a:solidFill>
                  <a:prstClr val="black"/>
                </a:solidFill>
                <a:latin typeface="Century Schoolbook"/>
                <a:cs typeface="B Titr" pitchFamily="2" charset="-78"/>
              </a:rPr>
              <a:t>مدیریت </a:t>
            </a:r>
            <a:r>
              <a:rPr lang="fa-IR" dirty="0" smtClean="0">
                <a:solidFill>
                  <a:prstClr val="black"/>
                </a:solidFill>
                <a:latin typeface="Century Schoolbook"/>
                <a:cs typeface="B Titr" pitchFamily="2" charset="-78"/>
              </a:rPr>
              <a:t>استرس، تغذیه دانش آموزان. </a:t>
            </a:r>
          </a:p>
          <a:p>
            <a:pPr marL="45720" indent="0" algn="just" rtl="1">
              <a:buNone/>
            </a:pPr>
            <a:endParaRPr lang="fa-IR" dirty="0">
              <a:solidFill>
                <a:prstClr val="black"/>
              </a:solidFill>
              <a:latin typeface="Century Schoolbook"/>
              <a:cs typeface="B Titr" pitchFamily="2" charset="-78"/>
            </a:endParaRPr>
          </a:p>
          <a:p>
            <a:pPr algn="just" rtl="1">
              <a:buFont typeface="Wingdings" pitchFamily="2" charset="2"/>
              <a:buChar char="Ø"/>
            </a:pPr>
            <a:r>
              <a:rPr lang="fa-IR" dirty="0">
                <a:solidFill>
                  <a:prstClr val="black"/>
                </a:solidFill>
                <a:latin typeface="Century Schoolbook"/>
                <a:cs typeface="B Titr" pitchFamily="2" charset="-78"/>
              </a:rPr>
              <a:t>دوست دارید </a:t>
            </a:r>
            <a:r>
              <a:rPr lang="fa-IR" dirty="0" smtClean="0">
                <a:solidFill>
                  <a:prstClr val="black"/>
                </a:solidFill>
                <a:latin typeface="Century Schoolbook"/>
                <a:cs typeface="B Titr" pitchFamily="2" charset="-78"/>
              </a:rPr>
              <a:t>فعالیتها </a:t>
            </a:r>
            <a:r>
              <a:rPr lang="fa-IR" dirty="0">
                <a:solidFill>
                  <a:prstClr val="black"/>
                </a:solidFill>
                <a:latin typeface="Century Schoolbook"/>
                <a:cs typeface="B Titr" pitchFamily="2" charset="-78"/>
              </a:rPr>
              <a:t>در چه زماني انجام شوند؟ مثلا در زمان </a:t>
            </a:r>
            <a:r>
              <a:rPr lang="fa-IR" dirty="0" smtClean="0">
                <a:solidFill>
                  <a:prstClr val="black"/>
                </a:solidFill>
                <a:latin typeface="Century Schoolbook"/>
                <a:cs typeface="B Titr" pitchFamily="2" charset="-78"/>
              </a:rPr>
              <a:t>زنگ تفریح، درزمان برگزاری کلاسهای درس، کلاسهای فوق برنامه و یا در زمان عدم حضور معلمان و یا زنگ ورزش.</a:t>
            </a:r>
          </a:p>
          <a:p>
            <a:pPr marL="45720" indent="0" algn="just" rtl="1">
              <a:buNone/>
            </a:pPr>
            <a:endParaRPr lang="fa-IR" dirty="0">
              <a:solidFill>
                <a:prstClr val="black"/>
              </a:solidFill>
              <a:latin typeface="Century Schoolbook"/>
              <a:cs typeface="B Titr" pitchFamily="2" charset="-78"/>
            </a:endParaRPr>
          </a:p>
          <a:p>
            <a:pPr algn="just" rtl="1">
              <a:buFont typeface="Wingdings" pitchFamily="2" charset="2"/>
              <a:buChar char="Ø"/>
            </a:pPr>
            <a:r>
              <a:rPr lang="fa-IR" dirty="0">
                <a:solidFill>
                  <a:prstClr val="black"/>
                </a:solidFill>
                <a:latin typeface="Century Schoolbook"/>
                <a:cs typeface="B Titr" pitchFamily="2" charset="-78"/>
              </a:rPr>
              <a:t>بزر گترین </a:t>
            </a:r>
            <a:r>
              <a:rPr lang="fa-IR" dirty="0" smtClean="0">
                <a:solidFill>
                  <a:prstClr val="black"/>
                </a:solidFill>
                <a:latin typeface="Century Schoolbook"/>
                <a:cs typeface="B Titr" pitchFamily="2" charset="-78"/>
              </a:rPr>
              <a:t>چالشهایی </a:t>
            </a:r>
            <a:r>
              <a:rPr lang="fa-IR" dirty="0">
                <a:solidFill>
                  <a:prstClr val="black"/>
                </a:solidFill>
                <a:latin typeface="Century Schoolbook"/>
                <a:cs typeface="B Titr" pitchFamily="2" charset="-78"/>
              </a:rPr>
              <a:t>که براي </a:t>
            </a:r>
            <a:r>
              <a:rPr lang="fa-IR" dirty="0" smtClean="0">
                <a:solidFill>
                  <a:prstClr val="black"/>
                </a:solidFill>
                <a:latin typeface="Century Schoolbook"/>
                <a:cs typeface="B Titr" pitchFamily="2" charset="-78"/>
              </a:rPr>
              <a:t>مشارکت </a:t>
            </a:r>
            <a:r>
              <a:rPr lang="fa-IR" dirty="0">
                <a:solidFill>
                  <a:prstClr val="black"/>
                </a:solidFill>
                <a:latin typeface="Century Schoolbook"/>
                <a:cs typeface="B Titr" pitchFamily="2" charset="-78"/>
              </a:rPr>
              <a:t>در </a:t>
            </a:r>
            <a:r>
              <a:rPr lang="fa-IR" dirty="0" smtClean="0">
                <a:solidFill>
                  <a:prstClr val="black"/>
                </a:solidFill>
                <a:latin typeface="Century Schoolbook"/>
                <a:cs typeface="B Titr" pitchFamily="2" charset="-78"/>
              </a:rPr>
              <a:t>فعالیتها </a:t>
            </a:r>
            <a:r>
              <a:rPr lang="fa-IR" dirty="0">
                <a:solidFill>
                  <a:prstClr val="black"/>
                </a:solidFill>
                <a:latin typeface="Century Schoolbook"/>
                <a:cs typeface="B Titr" pitchFamily="2" charset="-78"/>
              </a:rPr>
              <a:t>در </a:t>
            </a:r>
            <a:r>
              <a:rPr lang="fa-IR" dirty="0" smtClean="0">
                <a:solidFill>
                  <a:prstClr val="black"/>
                </a:solidFill>
                <a:latin typeface="Century Schoolbook"/>
                <a:cs typeface="B Titr" pitchFamily="2" charset="-78"/>
              </a:rPr>
              <a:t>مدرسه با </a:t>
            </a:r>
            <a:r>
              <a:rPr lang="fa-IR" dirty="0">
                <a:solidFill>
                  <a:prstClr val="black"/>
                </a:solidFill>
                <a:latin typeface="Century Schoolbook"/>
                <a:cs typeface="B Titr" pitchFamily="2" charset="-78"/>
              </a:rPr>
              <a:t>آ نها مواجه </a:t>
            </a:r>
            <a:r>
              <a:rPr lang="fa-IR" dirty="0" smtClean="0">
                <a:solidFill>
                  <a:prstClr val="black"/>
                </a:solidFill>
                <a:latin typeface="Century Schoolbook"/>
                <a:cs typeface="B Titr" pitchFamily="2" charset="-78"/>
              </a:rPr>
              <a:t>می شوید </a:t>
            </a:r>
            <a:r>
              <a:rPr lang="fa-IR" dirty="0">
                <a:solidFill>
                  <a:prstClr val="black"/>
                </a:solidFill>
                <a:latin typeface="Century Schoolbook"/>
                <a:cs typeface="B Titr" pitchFamily="2" charset="-78"/>
              </a:rPr>
              <a:t>کدامند؟ </a:t>
            </a:r>
            <a:endParaRPr lang="en-US" dirty="0">
              <a:solidFill>
                <a:prstClr val="black"/>
              </a:solidFill>
              <a:latin typeface="Century Schoolbook"/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66008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4E0E9-258B-443D-9FA7-37A9A1D2DFDD}" type="slidenum">
              <a:rPr lang="fa-IR" smtClean="0"/>
              <a:t>21</a:t>
            </a:fld>
            <a:endParaRPr lang="fa-IR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1520" y="404664"/>
            <a:ext cx="8568952" cy="1512168"/>
          </a:xfr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pPr marL="0" indent="0">
              <a:buNone/>
            </a:pPr>
            <a:r>
              <a:rPr lang="fa-IR" sz="4000" dirty="0" smtClean="0">
                <a:solidFill>
                  <a:srgbClr val="FF0000"/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/>
            </a:r>
            <a:br>
              <a:rPr lang="fa-IR" sz="4000" dirty="0" smtClean="0">
                <a:solidFill>
                  <a:srgbClr val="FF0000"/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</a:br>
            <a:r>
              <a:rPr lang="fa-IR" sz="3600" dirty="0" smtClean="0">
                <a:solidFill>
                  <a:srgbClr val="FF0000"/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گام </a:t>
            </a:r>
            <a:r>
              <a:rPr lang="fa-IR" sz="3600" dirty="0">
                <a:solidFill>
                  <a:srgbClr val="FF0000"/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سوم: حمایت </a:t>
            </a:r>
            <a:r>
              <a:rPr lang="fa-IR" sz="3600" dirty="0" smtClean="0">
                <a:solidFill>
                  <a:srgbClr val="FF0000"/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کارکنان و یا دانش آموزان  </a:t>
            </a:r>
            <a:r>
              <a:rPr lang="fa-IR" sz="3600" dirty="0">
                <a:solidFill>
                  <a:srgbClr val="FF0000"/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را جلب و </a:t>
            </a:r>
            <a:r>
              <a:rPr lang="fa-IR" sz="3600" dirty="0" smtClean="0">
                <a:solidFill>
                  <a:srgbClr val="FF0000"/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مسئوولیتهای </a:t>
            </a:r>
            <a:r>
              <a:rPr lang="fa-IR" sz="3600" dirty="0">
                <a:solidFill>
                  <a:srgbClr val="FF0000"/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افراد </a:t>
            </a:r>
            <a:r>
              <a:rPr lang="fa-IR" sz="3600" dirty="0" smtClean="0">
                <a:solidFill>
                  <a:srgbClr val="FF0000"/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 در </a:t>
            </a:r>
            <a:r>
              <a:rPr lang="fa-IR" sz="3600" dirty="0">
                <a:solidFill>
                  <a:srgbClr val="FF0000"/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برنامه را تعیین کنید.</a:t>
            </a:r>
            <a:endParaRPr lang="en-US" sz="3600" dirty="0">
              <a:solidFill>
                <a:srgbClr val="FF0000"/>
              </a:solidFill>
              <a:latin typeface="IranNastaliq" panose="02020505000000020003" pitchFamily="18" charset="0"/>
              <a:cs typeface="IranNastaliq" panose="02020505000000020003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539552" y="2321496"/>
            <a:ext cx="8352928" cy="4536504"/>
          </a:xfrm>
        </p:spPr>
        <p:txBody>
          <a:bodyPr/>
          <a:lstStyle/>
          <a:p>
            <a:pPr marL="45720" indent="0" algn="just" rtl="1">
              <a:buNone/>
            </a:pPr>
            <a:r>
              <a:rPr lang="fa-IR" dirty="0">
                <a:solidFill>
                  <a:prstClr val="black"/>
                </a:solidFill>
                <a:latin typeface="Century Schoolbook"/>
                <a:cs typeface="B Titr" pitchFamily="2" charset="-78"/>
              </a:rPr>
              <a:t>برای کسب حمایت </a:t>
            </a:r>
            <a:r>
              <a:rPr lang="fa-IR" dirty="0" smtClean="0">
                <a:solidFill>
                  <a:prstClr val="black"/>
                </a:solidFill>
                <a:latin typeface="Century Schoolbook"/>
                <a:cs typeface="B Titr" pitchFamily="2" charset="-78"/>
              </a:rPr>
              <a:t>کارکنان و دانش آموزان ، </a:t>
            </a:r>
            <a:r>
              <a:rPr lang="fa-IR" dirty="0">
                <a:solidFill>
                  <a:prstClr val="black"/>
                </a:solidFill>
                <a:latin typeface="Century Schoolbook"/>
                <a:cs typeface="B Titr" pitchFamily="2" charset="-78"/>
              </a:rPr>
              <a:t>مهم است که </a:t>
            </a:r>
            <a:r>
              <a:rPr lang="fa-IR" dirty="0" smtClean="0">
                <a:solidFill>
                  <a:prstClr val="black"/>
                </a:solidFill>
                <a:latin typeface="Century Schoolbook"/>
                <a:cs typeface="B Titr" pitchFamily="2" charset="-78"/>
              </a:rPr>
              <a:t>آنها </a:t>
            </a:r>
            <a:r>
              <a:rPr lang="fa-IR" dirty="0">
                <a:solidFill>
                  <a:prstClr val="black"/>
                </a:solidFill>
                <a:latin typeface="Century Schoolbook"/>
                <a:cs typeface="B Titr" pitchFamily="2" charset="-78"/>
              </a:rPr>
              <a:t>منافع و مزایای برنامه را درک کنند. </a:t>
            </a:r>
            <a:endParaRPr lang="fa-IR" dirty="0" smtClean="0">
              <a:solidFill>
                <a:prstClr val="black"/>
              </a:solidFill>
              <a:latin typeface="Century Schoolbook"/>
              <a:cs typeface="B Titr" pitchFamily="2" charset="-78"/>
            </a:endParaRPr>
          </a:p>
          <a:p>
            <a:pPr marL="45720" indent="0" algn="just" rtl="1">
              <a:buNone/>
            </a:pPr>
            <a:endParaRPr lang="fa-IR" dirty="0">
              <a:solidFill>
                <a:prstClr val="black"/>
              </a:solidFill>
              <a:latin typeface="Century Schoolbook"/>
              <a:cs typeface="B Titr" pitchFamily="2" charset="-78"/>
            </a:endParaRPr>
          </a:p>
          <a:p>
            <a:pPr marL="45720" indent="0" algn="just" rtl="1">
              <a:buNone/>
            </a:pPr>
            <a:r>
              <a:rPr lang="fa-IR" dirty="0">
                <a:solidFill>
                  <a:prstClr val="black"/>
                </a:solidFill>
                <a:latin typeface="Century Schoolbook"/>
                <a:cs typeface="B Titr" pitchFamily="2" charset="-78"/>
              </a:rPr>
              <a:t>تعیین </a:t>
            </a:r>
            <a:r>
              <a:rPr lang="fa-IR" dirty="0" smtClean="0">
                <a:solidFill>
                  <a:prstClr val="black"/>
                </a:solidFill>
                <a:latin typeface="Century Schoolbook"/>
                <a:cs typeface="B Titr" pitchFamily="2" charset="-78"/>
              </a:rPr>
              <a:t>مسوولیتهای </a:t>
            </a:r>
            <a:r>
              <a:rPr lang="fa-IR" dirty="0">
                <a:solidFill>
                  <a:prstClr val="black"/>
                </a:solidFill>
                <a:latin typeface="Century Schoolbook"/>
                <a:cs typeface="B Titr" pitchFamily="2" charset="-78"/>
              </a:rPr>
              <a:t>افراد در برنامه با شناسایي طرفداران و حامیان برنامه </a:t>
            </a:r>
          </a:p>
          <a:p>
            <a:pPr algn="r" rt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6488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08912" cy="1215008"/>
          </a:xfrm>
        </p:spPr>
        <p:txBody>
          <a:bodyPr/>
          <a:lstStyle/>
          <a:p>
            <a:pPr marL="0" indent="0" rtl="1">
              <a:buNone/>
            </a:pPr>
            <a:r>
              <a:rPr lang="fa-IR" sz="4000" dirty="0" smtClean="0">
                <a:solidFill>
                  <a:srgbClr val="FF0000"/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/>
            </a:r>
            <a:br>
              <a:rPr lang="fa-IR" sz="4000" dirty="0" smtClean="0">
                <a:solidFill>
                  <a:srgbClr val="FF0000"/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</a:br>
            <a:r>
              <a:rPr lang="fa-IR" sz="4000" dirty="0" smtClean="0">
                <a:solidFill>
                  <a:srgbClr val="FF0000"/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گام </a:t>
            </a:r>
            <a:r>
              <a:rPr lang="fa-IR" sz="4000" dirty="0">
                <a:solidFill>
                  <a:srgbClr val="FF0000"/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چهارم</a:t>
            </a:r>
            <a:r>
              <a:rPr lang="fa-IR" sz="4000" dirty="0" smtClean="0">
                <a:solidFill>
                  <a:srgbClr val="FF0000"/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:</a:t>
            </a:r>
            <a:r>
              <a:rPr lang="fa-IR" sz="4000" dirty="0">
                <a:solidFill>
                  <a:srgbClr val="FF0000"/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 اهداف کلی، اختصاصی و رفتاری برنامه را تعیین کنید.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23528" y="1916832"/>
            <a:ext cx="8136904" cy="4050784"/>
          </a:xfrm>
        </p:spPr>
        <p:txBody>
          <a:bodyPr>
            <a:normAutofit fontScale="92500" lnSpcReduction="20000"/>
          </a:bodyPr>
          <a:lstStyle/>
          <a:p>
            <a:pPr marL="45720" indent="0" algn="r" rtl="1">
              <a:lnSpc>
                <a:spcPct val="200000"/>
              </a:lnSpc>
              <a:buNone/>
            </a:pPr>
            <a:r>
              <a:rPr lang="fa-IR" sz="2400" dirty="0">
                <a:solidFill>
                  <a:prstClr val="black"/>
                </a:solidFill>
                <a:latin typeface="Century Schoolbook"/>
                <a:cs typeface="B Titr" pitchFamily="2" charset="-78"/>
              </a:rPr>
              <a:t>بر اساس مشکل انتخاب شده  </a:t>
            </a:r>
            <a:r>
              <a:rPr lang="fa-IR" sz="2400" dirty="0">
                <a:solidFill>
                  <a:srgbClr val="FF0000"/>
                </a:solidFill>
                <a:latin typeface="Century Schoolbook"/>
                <a:cs typeface="B Titr" pitchFamily="2" charset="-78"/>
              </a:rPr>
              <a:t>هدف کلی </a:t>
            </a:r>
            <a:r>
              <a:rPr lang="fa-IR" sz="2400" dirty="0">
                <a:solidFill>
                  <a:prstClr val="black"/>
                </a:solidFill>
                <a:latin typeface="Century Schoolbook"/>
                <a:cs typeface="B Titr" pitchFamily="2" charset="-78"/>
              </a:rPr>
              <a:t>انتخاب بنویسید:</a:t>
            </a:r>
          </a:p>
          <a:p>
            <a:pPr marL="45720" indent="0" algn="r" rtl="1">
              <a:lnSpc>
                <a:spcPct val="200000"/>
              </a:lnSpc>
              <a:buNone/>
            </a:pPr>
            <a:r>
              <a:rPr lang="fa-IR" b="1" dirty="0" smtClean="0">
                <a:solidFill>
                  <a:srgbClr val="FF0000"/>
                </a:solidFill>
                <a:cs typeface="B Titr" pitchFamily="2" charset="-78"/>
              </a:rPr>
              <a:t>نمونه هایی از اهداف کلی:</a:t>
            </a:r>
          </a:p>
          <a:p>
            <a:pPr marL="45720" indent="0" algn="r" rtl="1">
              <a:lnSpc>
                <a:spcPct val="200000"/>
              </a:lnSpc>
              <a:buNone/>
            </a:pPr>
            <a:r>
              <a:rPr lang="fa-IR" sz="2400" dirty="0">
                <a:solidFill>
                  <a:srgbClr val="FF0000"/>
                </a:solidFill>
                <a:latin typeface="Century Schoolbook"/>
                <a:cs typeface="B Titr" pitchFamily="2" charset="-78"/>
              </a:rPr>
              <a:t>تغذیه: </a:t>
            </a:r>
            <a:r>
              <a:rPr lang="fa-IR" sz="2400" dirty="0" smtClean="0">
                <a:solidFill>
                  <a:prstClr val="black"/>
                </a:solidFill>
                <a:latin typeface="Century Schoolbook"/>
                <a:cs typeface="B Titr" pitchFamily="2" charset="-78"/>
              </a:rPr>
              <a:t>دانمش آموزان </a:t>
            </a:r>
            <a:r>
              <a:rPr lang="fa-IR" sz="2400" dirty="0">
                <a:solidFill>
                  <a:prstClr val="black"/>
                </a:solidFill>
                <a:latin typeface="Century Schoolbook"/>
                <a:cs typeface="B Titr" pitchFamily="2" charset="-78"/>
              </a:rPr>
              <a:t>به انواع مختلفی از غذاهای سالم در </a:t>
            </a:r>
            <a:r>
              <a:rPr lang="fa-IR" sz="2400" dirty="0" smtClean="0">
                <a:solidFill>
                  <a:prstClr val="black"/>
                </a:solidFill>
                <a:latin typeface="Century Schoolbook"/>
                <a:cs typeface="B Titr" pitchFamily="2" charset="-78"/>
              </a:rPr>
              <a:t>بوفه مدارس دسترسی </a:t>
            </a:r>
            <a:r>
              <a:rPr lang="fa-IR" sz="2400" dirty="0">
                <a:solidFill>
                  <a:prstClr val="black"/>
                </a:solidFill>
                <a:latin typeface="Century Schoolbook"/>
                <a:cs typeface="B Titr" pitchFamily="2" charset="-78"/>
              </a:rPr>
              <a:t>داشته باشند.</a:t>
            </a:r>
          </a:p>
          <a:p>
            <a:pPr marL="45720" indent="0" algn="r" rtl="1">
              <a:lnSpc>
                <a:spcPct val="200000"/>
              </a:lnSpc>
              <a:buNone/>
            </a:pPr>
            <a:r>
              <a:rPr lang="fa-IR" sz="2400" dirty="0">
                <a:solidFill>
                  <a:srgbClr val="FF0000"/>
                </a:solidFill>
                <a:latin typeface="Century Schoolbook"/>
                <a:cs typeface="B Titr" pitchFamily="2" charset="-78"/>
              </a:rPr>
              <a:t>فعالیت فیزیکی: </a:t>
            </a:r>
            <a:r>
              <a:rPr lang="fa-IR" sz="2400" dirty="0">
                <a:solidFill>
                  <a:prstClr val="black"/>
                </a:solidFill>
                <a:latin typeface="Century Schoolbook"/>
                <a:cs typeface="B Titr" pitchFamily="2" charset="-78"/>
              </a:rPr>
              <a:t>کارکنان از تشویق و حمایت لازم براي استفاده از شیو </a:t>
            </a:r>
            <a:r>
              <a:rPr lang="fa-IR" sz="2400" dirty="0" smtClean="0">
                <a:solidFill>
                  <a:prstClr val="black"/>
                </a:solidFill>
                <a:latin typeface="Century Schoolbook"/>
                <a:cs typeface="B Titr" pitchFamily="2" charset="-78"/>
              </a:rPr>
              <a:t>ه های </a:t>
            </a:r>
            <a:r>
              <a:rPr lang="fa-IR" sz="2400" dirty="0">
                <a:solidFill>
                  <a:prstClr val="black"/>
                </a:solidFill>
                <a:latin typeface="Century Schoolbook"/>
                <a:cs typeface="B Titr" pitchFamily="2" charset="-78"/>
              </a:rPr>
              <a:t>تردد فعال </a:t>
            </a:r>
            <a:r>
              <a:rPr lang="fa-IR" sz="2400" dirty="0" smtClean="0">
                <a:solidFill>
                  <a:prstClr val="black"/>
                </a:solidFill>
                <a:latin typeface="Century Schoolbook"/>
                <a:cs typeface="B Titr" pitchFamily="2" charset="-78"/>
              </a:rPr>
              <a:t>( مثل پیاده روی) بین </a:t>
            </a:r>
            <a:r>
              <a:rPr lang="fa-IR" sz="2400" dirty="0">
                <a:solidFill>
                  <a:prstClr val="black"/>
                </a:solidFill>
                <a:latin typeface="Century Schoolbook"/>
                <a:cs typeface="B Titr" pitchFamily="2" charset="-78"/>
              </a:rPr>
              <a:t>محل کار و منزل برخوردار باشند.</a:t>
            </a:r>
          </a:p>
          <a:p>
            <a:pPr algn="r" rtl="1"/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671934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4E0E9-258B-443D-9FA7-37A9A1D2DFDD}" type="slidenum">
              <a:rPr lang="fa-IR" smtClean="0"/>
              <a:t>23</a:t>
            </a:fld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899592" y="260648"/>
            <a:ext cx="7560840" cy="5544616"/>
          </a:xfrm>
        </p:spPr>
        <p:txBody>
          <a:bodyPr/>
          <a:lstStyle/>
          <a:p>
            <a:pPr marL="45720" indent="0" algn="r" rtl="1">
              <a:buNone/>
            </a:pPr>
            <a:r>
              <a:rPr lang="fa-IR" dirty="0">
                <a:solidFill>
                  <a:srgbClr val="FF0000"/>
                </a:solidFill>
                <a:latin typeface="Century Schoolbook"/>
                <a:cs typeface="B Titr" pitchFamily="2" charset="-78"/>
              </a:rPr>
              <a:t>تعیین اهداف اختصاصی و رفتاری برنامه:</a:t>
            </a:r>
          </a:p>
          <a:p>
            <a:pPr marL="45720" indent="0" algn="just" rtl="1">
              <a:buNone/>
            </a:pPr>
            <a:r>
              <a:rPr lang="fa-IR" dirty="0">
                <a:solidFill>
                  <a:prstClr val="black"/>
                </a:solidFill>
                <a:latin typeface="Century Schoolbook"/>
                <a:cs typeface="B Titr" pitchFamily="2" charset="-78"/>
              </a:rPr>
              <a:t>برای هر یک از اهداف کلی برنامه، باید حداقل یک هدف اختصاصی و رفتاری تعیین کنید. اهداف رفتاری باید </a:t>
            </a:r>
            <a:r>
              <a:rPr lang="en-US" dirty="0">
                <a:solidFill>
                  <a:prstClr val="black"/>
                </a:solidFill>
                <a:latin typeface="Century Schoolbook"/>
                <a:cs typeface="B Titr" pitchFamily="2" charset="-78"/>
              </a:rPr>
              <a:t>SMART </a:t>
            </a:r>
            <a:r>
              <a:rPr lang="fa-IR" dirty="0">
                <a:solidFill>
                  <a:prstClr val="black"/>
                </a:solidFill>
                <a:latin typeface="Century Schoolbook"/>
                <a:cs typeface="B Titr" pitchFamily="2" charset="-78"/>
              </a:rPr>
              <a:t>باشند. </a:t>
            </a:r>
          </a:p>
          <a:p>
            <a:pPr marL="45720" indent="0" algn="r" rtl="1">
              <a:buNone/>
            </a:pPr>
            <a:endParaRPr lang="fa-IR" dirty="0" smtClean="0"/>
          </a:p>
          <a:p>
            <a:pPr marL="45720" indent="0" algn="r" rtl="1">
              <a:buNone/>
            </a:pPr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236586628"/>
              </p:ext>
            </p:extLst>
          </p:nvPr>
        </p:nvGraphicFramePr>
        <p:xfrm>
          <a:off x="1043608" y="1484784"/>
          <a:ext cx="7632848" cy="36881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58501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4E0E9-258B-443D-9FA7-37A9A1D2DFDD}" type="slidenum">
              <a:rPr lang="fa-IR" smtClean="0"/>
              <a:t>24</a:t>
            </a:fld>
            <a:endParaRPr lang="fa-IR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47664" y="476672"/>
            <a:ext cx="6512511" cy="1143000"/>
          </a:xfrm>
        </p:spPr>
        <p:txBody>
          <a:bodyPr/>
          <a:lstStyle/>
          <a:p>
            <a:pPr marL="0" indent="0" algn="ctr" rtl="1">
              <a:buNone/>
            </a:pPr>
            <a:r>
              <a:rPr lang="fa-IR" sz="2200" dirty="0">
                <a:solidFill>
                  <a:srgbClr val="FF0000"/>
                </a:solidFill>
                <a:latin typeface="Century Schoolbook"/>
                <a:ea typeface="+mn-ea"/>
                <a:cs typeface="B Titr" pitchFamily="2" charset="-78"/>
              </a:rPr>
              <a:t>نمونه هایی از اهداف اختصاصی و </a:t>
            </a:r>
            <a:r>
              <a:rPr lang="fa-IR" sz="2200" dirty="0" smtClean="0">
                <a:solidFill>
                  <a:srgbClr val="FF0000"/>
                </a:solidFill>
                <a:latin typeface="Century Schoolbook"/>
                <a:ea typeface="+mn-ea"/>
                <a:cs typeface="B Titr" pitchFamily="2" charset="-78"/>
              </a:rPr>
              <a:t>رفتاری: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539552" y="1052736"/>
            <a:ext cx="8064896" cy="5112568"/>
          </a:xfrm>
        </p:spPr>
        <p:txBody>
          <a:bodyPr>
            <a:normAutofit lnSpcReduction="10000"/>
          </a:bodyPr>
          <a:lstStyle/>
          <a:p>
            <a:pPr marL="45720" indent="0" algn="just" rtl="1">
              <a:buNone/>
            </a:pPr>
            <a:r>
              <a:rPr lang="fa-IR" dirty="0">
                <a:solidFill>
                  <a:prstClr val="black"/>
                </a:solidFill>
                <a:latin typeface="Century Schoolbook"/>
                <a:cs typeface="B Titr" pitchFamily="2" charset="-78"/>
              </a:rPr>
              <a:t>مثال 1: حداقل 50 درصد </a:t>
            </a:r>
            <a:r>
              <a:rPr lang="fa-IR" dirty="0" smtClean="0">
                <a:solidFill>
                  <a:prstClr val="black"/>
                </a:solidFill>
                <a:latin typeface="Century Schoolbook"/>
                <a:cs typeface="B Titr" pitchFamily="2" charset="-78"/>
              </a:rPr>
              <a:t>مواد </a:t>
            </a:r>
            <a:r>
              <a:rPr lang="fa-IR" dirty="0">
                <a:solidFill>
                  <a:prstClr val="black"/>
                </a:solidFill>
                <a:latin typeface="Century Schoolbook"/>
                <a:cs typeface="B Titr" pitchFamily="2" charset="-78"/>
              </a:rPr>
              <a:t>خوراکي در کلیه </a:t>
            </a:r>
            <a:r>
              <a:rPr lang="fa-IR" dirty="0" smtClean="0">
                <a:solidFill>
                  <a:prstClr val="black"/>
                </a:solidFill>
                <a:latin typeface="Century Schoolbook"/>
                <a:cs typeface="B Titr" pitchFamily="2" charset="-78"/>
              </a:rPr>
              <a:t>بوفه های مدارس مواد خوراکي، </a:t>
            </a:r>
            <a:r>
              <a:rPr lang="fa-IR" dirty="0">
                <a:solidFill>
                  <a:prstClr val="black"/>
                </a:solidFill>
                <a:latin typeface="Century Schoolbook"/>
                <a:cs typeface="B Titr" pitchFamily="2" charset="-78"/>
              </a:rPr>
              <a:t>تا تاریخ ......، جزء مواد غذایی سالم باشند. </a:t>
            </a:r>
            <a:endParaRPr lang="fa-IR" dirty="0" smtClean="0">
              <a:solidFill>
                <a:prstClr val="black"/>
              </a:solidFill>
              <a:latin typeface="Century Schoolbook"/>
              <a:cs typeface="B Titr" pitchFamily="2" charset="-78"/>
            </a:endParaRPr>
          </a:p>
          <a:p>
            <a:pPr marL="45720" indent="0" algn="just" rtl="1">
              <a:buNone/>
            </a:pPr>
            <a:r>
              <a:rPr lang="fa-IR" dirty="0" smtClean="0">
                <a:solidFill>
                  <a:prstClr val="black"/>
                </a:solidFill>
                <a:latin typeface="Century Schoolbook"/>
                <a:cs typeface="B Titr" pitchFamily="2" charset="-78"/>
              </a:rPr>
              <a:t>گزینه هاي </a:t>
            </a:r>
            <a:r>
              <a:rPr lang="fa-IR" dirty="0">
                <a:solidFill>
                  <a:prstClr val="black"/>
                </a:solidFill>
                <a:latin typeface="Century Schoolbook"/>
                <a:cs typeface="B Titr" pitchFamily="2" charset="-78"/>
              </a:rPr>
              <a:t>غذایی </a:t>
            </a:r>
            <a:r>
              <a:rPr lang="fa-IR" dirty="0" smtClean="0">
                <a:solidFill>
                  <a:prstClr val="black"/>
                </a:solidFill>
                <a:latin typeface="Century Schoolbook"/>
                <a:cs typeface="B Titr" pitchFamily="2" charset="-78"/>
              </a:rPr>
              <a:t>سالم</a:t>
            </a:r>
            <a:r>
              <a:rPr lang="fa-IR" dirty="0">
                <a:solidFill>
                  <a:prstClr val="black"/>
                </a:solidFill>
                <a:latin typeface="Century Schoolbook"/>
                <a:cs typeface="B Titr" pitchFamily="2" charset="-78"/>
              </a:rPr>
              <a:t>، </a:t>
            </a:r>
            <a:r>
              <a:rPr lang="fa-IR" dirty="0" smtClean="0">
                <a:solidFill>
                  <a:prstClr val="black"/>
                </a:solidFill>
                <a:latin typeface="Century Schoolbook"/>
                <a:cs typeface="B Titr" pitchFamily="2" charset="-78"/>
              </a:rPr>
              <a:t>شامل نان </a:t>
            </a:r>
            <a:r>
              <a:rPr lang="fa-IR" dirty="0">
                <a:solidFill>
                  <a:prstClr val="black"/>
                </a:solidFill>
                <a:latin typeface="Century Schoolbook"/>
                <a:cs typeface="B Titr" pitchFamily="2" charset="-78"/>
              </a:rPr>
              <a:t>و غلات </a:t>
            </a:r>
            <a:r>
              <a:rPr lang="fa-IR" dirty="0" smtClean="0">
                <a:solidFill>
                  <a:prstClr val="black"/>
                </a:solidFill>
                <a:latin typeface="Century Schoolbook"/>
                <a:cs typeface="B Titr" pitchFamily="2" charset="-78"/>
              </a:rPr>
              <a:t>سبوسدار</a:t>
            </a:r>
            <a:r>
              <a:rPr lang="fa-IR" dirty="0">
                <a:solidFill>
                  <a:prstClr val="black"/>
                </a:solidFill>
                <a:latin typeface="Century Schoolbook"/>
                <a:cs typeface="B Titr" pitchFamily="2" charset="-78"/>
              </a:rPr>
              <a:t>، </a:t>
            </a:r>
            <a:r>
              <a:rPr lang="fa-IR" dirty="0" smtClean="0">
                <a:solidFill>
                  <a:prstClr val="black"/>
                </a:solidFill>
                <a:latin typeface="Century Schoolbook"/>
                <a:cs typeface="B Titr" pitchFamily="2" charset="-78"/>
              </a:rPr>
              <a:t>میوه، شیر  </a:t>
            </a:r>
            <a:r>
              <a:rPr lang="fa-IR" dirty="0">
                <a:solidFill>
                  <a:prstClr val="black"/>
                </a:solidFill>
                <a:latin typeface="Century Schoolbook"/>
                <a:cs typeface="B Titr" pitchFamily="2" charset="-78"/>
              </a:rPr>
              <a:t>کم </a:t>
            </a:r>
            <a:r>
              <a:rPr lang="fa-IR" dirty="0" smtClean="0">
                <a:solidFill>
                  <a:prstClr val="black"/>
                </a:solidFill>
                <a:latin typeface="Century Schoolbook"/>
                <a:cs typeface="B Titr" pitchFamily="2" charset="-78"/>
              </a:rPr>
              <a:t>چرب، </a:t>
            </a:r>
            <a:r>
              <a:rPr lang="fa-IR" dirty="0">
                <a:solidFill>
                  <a:prstClr val="black"/>
                </a:solidFill>
                <a:latin typeface="Century Schoolbook"/>
                <a:cs typeface="B Titr" pitchFamily="2" charset="-78"/>
              </a:rPr>
              <a:t>آب و </a:t>
            </a:r>
            <a:r>
              <a:rPr lang="fa-IR" dirty="0" smtClean="0">
                <a:solidFill>
                  <a:prstClr val="black"/>
                </a:solidFill>
                <a:latin typeface="Century Schoolbook"/>
                <a:cs typeface="B Titr" pitchFamily="2" charset="-78"/>
              </a:rPr>
              <a:t>نوشیدني هاي </a:t>
            </a:r>
            <a:r>
              <a:rPr lang="fa-IR" dirty="0">
                <a:solidFill>
                  <a:prstClr val="black"/>
                </a:solidFill>
                <a:latin typeface="Century Schoolbook"/>
                <a:cs typeface="B Titr" pitchFamily="2" charset="-78"/>
              </a:rPr>
              <a:t>کم کالری هستند</a:t>
            </a:r>
            <a:r>
              <a:rPr lang="fa-IR" dirty="0" smtClean="0">
                <a:solidFill>
                  <a:prstClr val="black"/>
                </a:solidFill>
                <a:latin typeface="Century Schoolbook"/>
                <a:cs typeface="B Titr" pitchFamily="2" charset="-78"/>
              </a:rPr>
              <a:t>.</a:t>
            </a:r>
          </a:p>
          <a:p>
            <a:pPr marL="45720" indent="0" algn="just" rtl="1">
              <a:buNone/>
            </a:pPr>
            <a:endParaRPr lang="fa-IR" dirty="0" smtClean="0">
              <a:solidFill>
                <a:prstClr val="black"/>
              </a:solidFill>
              <a:latin typeface="Century Schoolbook"/>
              <a:cs typeface="B Titr" pitchFamily="2" charset="-78"/>
            </a:endParaRPr>
          </a:p>
          <a:p>
            <a:pPr marL="45720" indent="0" algn="just" rtl="1">
              <a:buNone/>
            </a:pPr>
            <a:r>
              <a:rPr lang="fa-IR" dirty="0">
                <a:solidFill>
                  <a:prstClr val="black"/>
                </a:solidFill>
                <a:latin typeface="Century Schoolbook"/>
                <a:cs typeface="B Titr" pitchFamily="2" charset="-78"/>
              </a:rPr>
              <a:t>مثال </a:t>
            </a:r>
            <a:r>
              <a:rPr lang="fa-IR" dirty="0" smtClean="0">
                <a:solidFill>
                  <a:prstClr val="black"/>
                </a:solidFill>
                <a:latin typeface="Century Schoolbook"/>
                <a:cs typeface="B Titr" pitchFamily="2" charset="-78"/>
              </a:rPr>
              <a:t>2:</a:t>
            </a:r>
            <a:r>
              <a:rPr lang="fa-IR" dirty="0"/>
              <a:t> </a:t>
            </a:r>
            <a:r>
              <a:rPr lang="fa-IR" dirty="0">
                <a:solidFill>
                  <a:prstClr val="black"/>
                </a:solidFill>
                <a:latin typeface="Century Schoolbook"/>
                <a:cs typeface="B Titr" pitchFamily="2" charset="-78"/>
              </a:rPr>
              <a:t>فعالیت فیزیکی: بر تعداد کارکنانی که از شیو </a:t>
            </a:r>
            <a:r>
              <a:rPr lang="fa-IR" dirty="0" smtClean="0">
                <a:solidFill>
                  <a:prstClr val="black"/>
                </a:solidFill>
                <a:latin typeface="Century Schoolbook"/>
                <a:cs typeface="B Titr" pitchFamily="2" charset="-78"/>
              </a:rPr>
              <a:t>ه های </a:t>
            </a:r>
            <a:r>
              <a:rPr lang="fa-IR" dirty="0">
                <a:solidFill>
                  <a:prstClr val="black"/>
                </a:solidFill>
                <a:latin typeface="Century Schoolbook"/>
                <a:cs typeface="B Titr" pitchFamily="2" charset="-78"/>
              </a:rPr>
              <a:t>فعال تردد بین </a:t>
            </a:r>
            <a:r>
              <a:rPr lang="fa-IR" dirty="0" smtClean="0">
                <a:solidFill>
                  <a:prstClr val="black"/>
                </a:solidFill>
                <a:latin typeface="Century Schoolbook"/>
                <a:cs typeface="B Titr" pitchFamily="2" charset="-78"/>
              </a:rPr>
              <a:t>مدرسه </a:t>
            </a:r>
            <a:r>
              <a:rPr lang="fa-IR" dirty="0">
                <a:solidFill>
                  <a:prstClr val="black"/>
                </a:solidFill>
                <a:latin typeface="Century Schoolbook"/>
                <a:cs typeface="B Titr" pitchFamily="2" charset="-78"/>
              </a:rPr>
              <a:t>و منزل استفاده </a:t>
            </a:r>
            <a:r>
              <a:rPr lang="fa-IR" dirty="0" smtClean="0">
                <a:solidFill>
                  <a:prstClr val="black"/>
                </a:solidFill>
                <a:latin typeface="Century Schoolbook"/>
                <a:cs typeface="B Titr" pitchFamily="2" charset="-78"/>
              </a:rPr>
              <a:t>می کنند </a:t>
            </a:r>
            <a:r>
              <a:rPr lang="fa-IR" dirty="0">
                <a:solidFill>
                  <a:prstClr val="black"/>
                </a:solidFill>
                <a:latin typeface="Century Schoolbook"/>
                <a:cs typeface="B Titr" pitchFamily="2" charset="-78"/>
              </a:rPr>
              <a:t>در یک بازه زمانی 10 درصد افزوده شود</a:t>
            </a:r>
            <a:r>
              <a:rPr lang="fa-IR" dirty="0" smtClean="0">
                <a:solidFill>
                  <a:prstClr val="black"/>
                </a:solidFill>
                <a:latin typeface="Century Schoolbook"/>
                <a:cs typeface="B Titr" pitchFamily="2" charset="-78"/>
              </a:rPr>
              <a:t>.</a:t>
            </a:r>
          </a:p>
          <a:p>
            <a:pPr marL="45720" indent="0" algn="just" rtl="1">
              <a:buNone/>
            </a:pPr>
            <a:endParaRPr lang="fa-IR" dirty="0">
              <a:solidFill>
                <a:prstClr val="black"/>
              </a:solidFill>
              <a:latin typeface="Century Schoolbook"/>
              <a:cs typeface="B Titr" pitchFamily="2" charset="-78"/>
            </a:endParaRPr>
          </a:p>
          <a:p>
            <a:pPr marL="45720" indent="0" algn="just" rtl="1">
              <a:buNone/>
            </a:pPr>
            <a:r>
              <a:rPr lang="fa-IR" dirty="0">
                <a:solidFill>
                  <a:prstClr val="black"/>
                </a:solidFill>
                <a:latin typeface="Century Schoolbook"/>
                <a:cs typeface="B Titr" pitchFamily="2" charset="-78"/>
              </a:rPr>
              <a:t>مثال 3:  حداقل 50 درصد از دانش آموزان و یا  کارکنان یکبار در  روز در ساعت کاری به شیوه صحیح مسواک بزنند</a:t>
            </a:r>
            <a:r>
              <a:rPr lang="fa-IR" dirty="0" smtClean="0">
                <a:solidFill>
                  <a:prstClr val="black"/>
                </a:solidFill>
                <a:latin typeface="Century Schoolbook"/>
                <a:cs typeface="B Titr" pitchFamily="2" charset="-78"/>
              </a:rPr>
              <a:t>.</a:t>
            </a:r>
          </a:p>
          <a:p>
            <a:pPr marL="45720" indent="0" algn="just" rtl="1">
              <a:buNone/>
            </a:pPr>
            <a:endParaRPr lang="fa-IR" dirty="0">
              <a:solidFill>
                <a:prstClr val="black"/>
              </a:solidFill>
              <a:latin typeface="Century Schoolbook"/>
              <a:cs typeface="B Titr" pitchFamily="2" charset="-78"/>
            </a:endParaRPr>
          </a:p>
          <a:p>
            <a:pPr marL="45720" indent="0" algn="just" rtl="1">
              <a:buNone/>
            </a:pPr>
            <a:r>
              <a:rPr lang="fa-IR" dirty="0" smtClean="0">
                <a:solidFill>
                  <a:prstClr val="black"/>
                </a:solidFill>
                <a:latin typeface="Century Schoolbook"/>
                <a:cs typeface="B Titr" pitchFamily="2" charset="-78"/>
              </a:rPr>
              <a:t>مثال 4: حداقل </a:t>
            </a:r>
            <a:r>
              <a:rPr lang="fa-IR" dirty="0">
                <a:solidFill>
                  <a:prstClr val="black"/>
                </a:solidFill>
                <a:latin typeface="Century Schoolbook"/>
                <a:cs typeface="B Titr" pitchFamily="2" charset="-78"/>
              </a:rPr>
              <a:t>40 در صد از </a:t>
            </a:r>
            <a:r>
              <a:rPr lang="fa-IR" dirty="0" smtClean="0">
                <a:solidFill>
                  <a:prstClr val="black"/>
                </a:solidFill>
                <a:latin typeface="Century Schoolbook"/>
                <a:cs typeface="B Titr" pitchFamily="2" charset="-78"/>
              </a:rPr>
              <a:t>دانش آموزان نوجوان آموزش </a:t>
            </a:r>
            <a:r>
              <a:rPr lang="fa-IR" dirty="0">
                <a:solidFill>
                  <a:prstClr val="black"/>
                </a:solidFill>
                <a:latin typeface="Century Schoolbook"/>
                <a:cs typeface="B Titr" pitchFamily="2" charset="-78"/>
              </a:rPr>
              <a:t>های لازم در خصوص مضرات دخانیات و راههای ترک آن را در جریان 6 ماهه </a:t>
            </a:r>
            <a:r>
              <a:rPr lang="fa-IR" dirty="0" smtClean="0">
                <a:solidFill>
                  <a:prstClr val="black"/>
                </a:solidFill>
                <a:latin typeface="Century Schoolbook"/>
                <a:cs typeface="B Titr" pitchFamily="2" charset="-78"/>
              </a:rPr>
              <a:t>دوم سال  </a:t>
            </a:r>
            <a:r>
              <a:rPr lang="fa-IR" dirty="0">
                <a:solidFill>
                  <a:prstClr val="black"/>
                </a:solidFill>
                <a:latin typeface="Century Schoolbook"/>
                <a:cs typeface="B Titr" pitchFamily="2" charset="-78"/>
              </a:rPr>
              <a:t>95 در </a:t>
            </a:r>
            <a:r>
              <a:rPr lang="fa-IR" dirty="0" smtClean="0">
                <a:solidFill>
                  <a:prstClr val="black"/>
                </a:solidFill>
                <a:latin typeface="Century Schoolbook"/>
                <a:cs typeface="B Titr" pitchFamily="2" charset="-78"/>
              </a:rPr>
              <a:t>مدرسه دریافت نمایند.</a:t>
            </a:r>
            <a:endParaRPr lang="fa-IR" dirty="0">
              <a:solidFill>
                <a:prstClr val="black"/>
              </a:solidFill>
              <a:latin typeface="Century Schoolbook"/>
              <a:cs typeface="B Titr" pitchFamily="2" charset="-78"/>
            </a:endParaRPr>
          </a:p>
          <a:p>
            <a:pPr algn="r" rtl="1"/>
            <a:endParaRPr lang="fa-IR" sz="2400" dirty="0" smtClean="0">
              <a:latin typeface="IranNastaliq" panose="02020505000000020003" pitchFamily="18" charset="0"/>
              <a:cs typeface="IranNastaliq" panose="02020505000000020003" pitchFamily="18" charset="0"/>
            </a:endParaRPr>
          </a:p>
          <a:p>
            <a:pPr algn="r" rtl="1"/>
            <a:endParaRPr lang="fa-IR" sz="2400" dirty="0">
              <a:latin typeface="IranNastaliq" panose="02020505000000020003" pitchFamily="18" charset="0"/>
              <a:cs typeface="IranNastaliq" panose="02020505000000020003" pitchFamily="18" charset="0"/>
            </a:endParaRPr>
          </a:p>
          <a:p>
            <a:pPr algn="r" rt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3304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4E0E9-258B-443D-9FA7-37A9A1D2DFDD}" type="slidenum">
              <a:rPr lang="fa-IR" smtClean="0"/>
              <a:t>25</a:t>
            </a:fld>
            <a:endParaRPr lang="fa-IR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332656"/>
            <a:ext cx="8136904" cy="1368152"/>
          </a:xfrm>
        </p:spPr>
        <p:txBody>
          <a:bodyPr/>
          <a:lstStyle/>
          <a:p>
            <a:pPr marL="0" indent="0" rtl="1">
              <a:buNone/>
            </a:pPr>
            <a:r>
              <a:rPr lang="fa-IR" sz="3200" dirty="0" smtClean="0">
                <a:solidFill>
                  <a:srgbClr val="FF0000"/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/>
            </a:r>
            <a:br>
              <a:rPr lang="fa-IR" sz="3200" dirty="0" smtClean="0">
                <a:solidFill>
                  <a:srgbClr val="FF0000"/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</a:br>
            <a:r>
              <a:rPr lang="fa-IR" sz="3200" dirty="0" smtClean="0">
                <a:solidFill>
                  <a:srgbClr val="FF0000"/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گام پنجم: فعالیتهای </a:t>
            </a:r>
            <a:r>
              <a:rPr lang="fa-IR" sz="3200" dirty="0">
                <a:solidFill>
                  <a:srgbClr val="FF0000"/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برنامه را تعیین و برنامه عملیاتی و بودجه را </a:t>
            </a:r>
            <a:r>
              <a:rPr lang="fa-IR" sz="3200" dirty="0" smtClean="0">
                <a:solidFill>
                  <a:srgbClr val="FF0000"/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تهیه کنید</a:t>
            </a:r>
            <a:r>
              <a:rPr lang="fa-IR" sz="3200" dirty="0">
                <a:solidFill>
                  <a:srgbClr val="FF0000"/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.</a:t>
            </a:r>
            <a:endParaRPr lang="en-US" sz="3200" dirty="0">
              <a:solidFill>
                <a:srgbClr val="FF0000"/>
              </a:solidFill>
              <a:latin typeface="IranNastaliq" panose="02020505000000020003" pitchFamily="18" charset="0"/>
              <a:cs typeface="IranNastaliq" panose="02020505000000020003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683568" y="2204864"/>
            <a:ext cx="8208912" cy="4320480"/>
          </a:xfrm>
        </p:spPr>
        <p:txBody>
          <a:bodyPr>
            <a:normAutofit/>
          </a:bodyPr>
          <a:lstStyle/>
          <a:p>
            <a:pPr marL="45720" indent="0" algn="just" rtl="1">
              <a:buNone/>
            </a:pPr>
            <a:r>
              <a:rPr lang="fa-IR" dirty="0">
                <a:solidFill>
                  <a:prstClr val="black"/>
                </a:solidFill>
                <a:latin typeface="Century Schoolbook"/>
                <a:cs typeface="B Titr" pitchFamily="2" charset="-78"/>
              </a:rPr>
              <a:t>فعالیتها </a:t>
            </a:r>
            <a:r>
              <a:rPr lang="fa-IR" dirty="0" smtClean="0">
                <a:solidFill>
                  <a:prstClr val="black"/>
                </a:solidFill>
                <a:latin typeface="Century Schoolbook"/>
                <a:cs typeface="B Titr" pitchFamily="2" charset="-78"/>
              </a:rPr>
              <a:t>می توانند ساده </a:t>
            </a:r>
            <a:r>
              <a:rPr lang="fa-IR" dirty="0">
                <a:solidFill>
                  <a:prstClr val="black"/>
                </a:solidFill>
                <a:latin typeface="Century Schoolbook"/>
                <a:cs typeface="B Titr" pitchFamily="2" charset="-78"/>
              </a:rPr>
              <a:t>و ارزان مانند </a:t>
            </a:r>
            <a:r>
              <a:rPr lang="fa-IR" dirty="0" smtClean="0">
                <a:solidFill>
                  <a:prstClr val="black"/>
                </a:solidFill>
                <a:latin typeface="Century Schoolbook"/>
                <a:cs typeface="B Titr" pitchFamily="2" charset="-78"/>
              </a:rPr>
              <a:t>پیاده روی قبل از شروع ساعت درس باشند </a:t>
            </a:r>
            <a:r>
              <a:rPr lang="fa-IR" dirty="0">
                <a:solidFill>
                  <a:prstClr val="black"/>
                </a:solidFill>
                <a:latin typeface="Century Schoolbook"/>
                <a:cs typeface="B Titr" pitchFamily="2" charset="-78"/>
              </a:rPr>
              <a:t>و یا نیاز به صرف زمان و پول قابل توجهی </a:t>
            </a:r>
            <a:r>
              <a:rPr lang="fa-IR" dirty="0" smtClean="0">
                <a:solidFill>
                  <a:prstClr val="black"/>
                </a:solidFill>
                <a:latin typeface="Century Schoolbook"/>
                <a:cs typeface="B Titr" pitchFamily="2" charset="-78"/>
              </a:rPr>
              <a:t>داشته </a:t>
            </a:r>
            <a:r>
              <a:rPr lang="fa-IR" dirty="0">
                <a:solidFill>
                  <a:prstClr val="black"/>
                </a:solidFill>
                <a:latin typeface="Century Schoolbook"/>
                <a:cs typeface="B Titr" pitchFamily="2" charset="-78"/>
              </a:rPr>
              <a:t>باشند که از آن جمله </a:t>
            </a:r>
            <a:r>
              <a:rPr lang="fa-IR" dirty="0" smtClean="0">
                <a:solidFill>
                  <a:prstClr val="black"/>
                </a:solidFill>
                <a:latin typeface="Century Schoolbook"/>
                <a:cs typeface="B Titr" pitchFamily="2" charset="-78"/>
              </a:rPr>
              <a:t>می توان </a:t>
            </a:r>
            <a:r>
              <a:rPr lang="fa-IR" dirty="0">
                <a:solidFill>
                  <a:prstClr val="black"/>
                </a:solidFill>
                <a:latin typeface="Century Schoolbook"/>
                <a:cs typeface="B Titr" pitchFamily="2" charset="-78"/>
              </a:rPr>
              <a:t>به برپایی تسهیلات انجام ورزش در </a:t>
            </a:r>
            <a:r>
              <a:rPr lang="fa-IR" dirty="0" smtClean="0">
                <a:solidFill>
                  <a:prstClr val="black"/>
                </a:solidFill>
                <a:latin typeface="Century Schoolbook"/>
                <a:cs typeface="B Titr" pitchFamily="2" charset="-78"/>
              </a:rPr>
              <a:t>مدرسه اشاره </a:t>
            </a:r>
            <a:r>
              <a:rPr lang="fa-IR" dirty="0">
                <a:solidFill>
                  <a:prstClr val="black"/>
                </a:solidFill>
                <a:latin typeface="Century Schoolbook"/>
                <a:cs typeface="B Titr" pitchFamily="2" charset="-78"/>
              </a:rPr>
              <a:t>کرد. </a:t>
            </a:r>
            <a:endParaRPr lang="en-US" dirty="0">
              <a:solidFill>
                <a:prstClr val="black"/>
              </a:solidFill>
              <a:latin typeface="Century Schoolbook"/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54793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4E0E9-258B-443D-9FA7-37A9A1D2DFDD}" type="slidenum">
              <a:rPr lang="fa-IR" smtClean="0"/>
              <a:t>26</a:t>
            </a:fld>
            <a:endParaRPr lang="fa-IR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95536" y="476672"/>
            <a:ext cx="8496944" cy="1143000"/>
          </a:xfrm>
        </p:spPr>
        <p:txBody>
          <a:bodyPr/>
          <a:lstStyle/>
          <a:p>
            <a:pPr marL="0" indent="0" algn="ctr" rtl="1">
              <a:buNone/>
            </a:pPr>
            <a:r>
              <a:rPr lang="fa-IR" sz="2400" dirty="0">
                <a:solidFill>
                  <a:srgbClr val="FF0000"/>
                </a:solidFill>
                <a:latin typeface="Century Schoolbook"/>
                <a:cs typeface="B Titr" pitchFamily="2" charset="-78"/>
              </a:rPr>
              <a:t>نمونه هایی از </a:t>
            </a:r>
            <a:r>
              <a:rPr lang="fa-IR" sz="2400" u="sng" dirty="0">
                <a:solidFill>
                  <a:srgbClr val="FF0000"/>
                </a:solidFill>
                <a:latin typeface="Century Schoolbook"/>
                <a:cs typeface="B Titr" pitchFamily="2" charset="-78"/>
              </a:rPr>
              <a:t>فعالیت </a:t>
            </a:r>
            <a:r>
              <a:rPr lang="fa-IR" sz="2400" u="sng" dirty="0" smtClean="0">
                <a:solidFill>
                  <a:srgbClr val="FF0000"/>
                </a:solidFill>
                <a:latin typeface="Century Schoolbook"/>
                <a:cs typeface="B Titr" pitchFamily="2" charset="-78"/>
              </a:rPr>
              <a:t>های ساده و ارزان </a:t>
            </a:r>
            <a:r>
              <a:rPr lang="fa-IR" sz="2400" dirty="0" smtClean="0">
                <a:solidFill>
                  <a:srgbClr val="FF0000"/>
                </a:solidFill>
                <a:latin typeface="Century Schoolbook"/>
                <a:cs typeface="B Titr" pitchFamily="2" charset="-78"/>
              </a:rPr>
              <a:t>معطوف </a:t>
            </a:r>
            <a:r>
              <a:rPr lang="fa-IR" sz="2400" dirty="0">
                <a:solidFill>
                  <a:srgbClr val="FF0000"/>
                </a:solidFill>
                <a:latin typeface="Century Schoolbook"/>
                <a:cs typeface="B Titr" pitchFamily="2" charset="-78"/>
              </a:rPr>
              <a:t>به فعالیت های فیزیکی در </a:t>
            </a:r>
            <a:r>
              <a:rPr lang="fa-IR" sz="2400" dirty="0" smtClean="0">
                <a:solidFill>
                  <a:srgbClr val="FF0000"/>
                </a:solidFill>
                <a:latin typeface="Century Schoolbook"/>
                <a:cs typeface="B Titr" pitchFamily="2" charset="-78"/>
              </a:rPr>
              <a:t> مدرسه</a:t>
            </a:r>
            <a:endParaRPr lang="en-US" sz="2400" dirty="0">
              <a:solidFill>
                <a:srgbClr val="FF0000"/>
              </a:solidFill>
              <a:latin typeface="Century Schoolbook"/>
              <a:cs typeface="B Titr" pitchFamily="2" charset="-78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395536" y="1556792"/>
            <a:ext cx="8568952" cy="4752528"/>
          </a:xfrm>
        </p:spPr>
        <p:txBody>
          <a:bodyPr>
            <a:normAutofit/>
          </a:bodyPr>
          <a:lstStyle/>
          <a:p>
            <a:pPr marL="45720" indent="0" algn="just" rtl="1">
              <a:buNone/>
            </a:pPr>
            <a:endParaRPr lang="fa-IR" dirty="0">
              <a:solidFill>
                <a:prstClr val="black"/>
              </a:solidFill>
              <a:latin typeface="Century Schoolbook"/>
              <a:cs typeface="B Titr" pitchFamily="2" charset="-78"/>
            </a:endParaRPr>
          </a:p>
          <a:p>
            <a:pPr algn="just" rtl="1"/>
            <a:r>
              <a:rPr lang="fa-IR" dirty="0">
                <a:solidFill>
                  <a:prstClr val="black"/>
                </a:solidFill>
                <a:latin typeface="Century Schoolbook"/>
                <a:cs typeface="B Titr" pitchFamily="2" charset="-78"/>
              </a:rPr>
              <a:t>حمایت از انجام فعالیت بدني مانند حرکات کششی در </a:t>
            </a:r>
            <a:r>
              <a:rPr lang="fa-IR" dirty="0" smtClean="0">
                <a:solidFill>
                  <a:prstClr val="black"/>
                </a:solidFill>
                <a:latin typeface="Century Schoolbook"/>
                <a:cs typeface="B Titr" pitchFamily="2" charset="-78"/>
              </a:rPr>
              <a:t>ساعات میانی کلاس </a:t>
            </a:r>
          </a:p>
          <a:p>
            <a:pPr algn="just" rtl="1"/>
            <a:r>
              <a:rPr lang="fa-IR" dirty="0" smtClean="0">
                <a:solidFill>
                  <a:prstClr val="black"/>
                </a:solidFill>
                <a:latin typeface="Century Schoolbook"/>
                <a:cs typeface="B Titr" pitchFamily="2" charset="-78"/>
              </a:rPr>
              <a:t> </a:t>
            </a:r>
            <a:r>
              <a:rPr lang="fa-IR" dirty="0">
                <a:solidFill>
                  <a:prstClr val="black"/>
                </a:solidFill>
                <a:latin typeface="Century Schoolbook"/>
                <a:cs typeface="B Titr" pitchFamily="2" charset="-78"/>
              </a:rPr>
              <a:t>پیاده روی </a:t>
            </a:r>
            <a:r>
              <a:rPr lang="fa-IR" dirty="0" smtClean="0">
                <a:solidFill>
                  <a:prstClr val="black"/>
                </a:solidFill>
                <a:latin typeface="Century Schoolbook"/>
                <a:cs typeface="B Titr" pitchFamily="2" charset="-78"/>
              </a:rPr>
              <a:t>کوتاه مدت </a:t>
            </a:r>
          </a:p>
          <a:p>
            <a:pPr marL="45720" indent="0" algn="just" rtl="1">
              <a:buNone/>
            </a:pPr>
            <a:endParaRPr lang="fa-IR" dirty="0">
              <a:solidFill>
                <a:prstClr val="black"/>
              </a:solidFill>
              <a:latin typeface="Century Schoolbook"/>
              <a:cs typeface="B Titr" pitchFamily="2" charset="-78"/>
            </a:endParaRPr>
          </a:p>
          <a:p>
            <a:pPr algn="just" rtl="1"/>
            <a:r>
              <a:rPr lang="fa-IR" dirty="0">
                <a:solidFill>
                  <a:prstClr val="black"/>
                </a:solidFill>
                <a:latin typeface="Century Schoolbook"/>
                <a:cs typeface="B Titr" pitchFamily="2" charset="-78"/>
              </a:rPr>
              <a:t>تهیه نقشه مسیرهای پیاده روی نزدیک به </a:t>
            </a:r>
            <a:r>
              <a:rPr lang="fa-IR" dirty="0" smtClean="0">
                <a:solidFill>
                  <a:prstClr val="black"/>
                </a:solidFill>
                <a:latin typeface="Century Schoolbook"/>
                <a:cs typeface="B Titr" pitchFamily="2" charset="-78"/>
              </a:rPr>
              <a:t>مدرسه </a:t>
            </a:r>
            <a:r>
              <a:rPr lang="fa-IR" dirty="0">
                <a:solidFill>
                  <a:prstClr val="black"/>
                </a:solidFill>
                <a:latin typeface="Century Schoolbook"/>
                <a:cs typeface="B Titr" pitchFamily="2" charset="-78"/>
              </a:rPr>
              <a:t>و ترویج استفاده از آن بین </a:t>
            </a:r>
            <a:r>
              <a:rPr lang="fa-IR" dirty="0" smtClean="0">
                <a:solidFill>
                  <a:prstClr val="black"/>
                </a:solidFill>
                <a:latin typeface="Century Schoolbook"/>
                <a:cs typeface="B Titr" pitchFamily="2" charset="-78"/>
              </a:rPr>
              <a:t>کارکنان</a:t>
            </a:r>
          </a:p>
          <a:p>
            <a:pPr marL="45720" indent="0" algn="just" rtl="1">
              <a:buNone/>
            </a:pPr>
            <a:r>
              <a:rPr lang="fa-IR" dirty="0" smtClean="0">
                <a:solidFill>
                  <a:prstClr val="black"/>
                </a:solidFill>
                <a:latin typeface="Century Schoolbook"/>
                <a:cs typeface="B Titr" pitchFamily="2" charset="-78"/>
              </a:rPr>
              <a:t> </a:t>
            </a:r>
            <a:endParaRPr lang="fa-IR" dirty="0">
              <a:solidFill>
                <a:prstClr val="black"/>
              </a:solidFill>
              <a:latin typeface="Century Schoolbook"/>
              <a:cs typeface="B Titr" pitchFamily="2" charset="-78"/>
            </a:endParaRPr>
          </a:p>
          <a:p>
            <a:pPr algn="just" rtl="1"/>
            <a:r>
              <a:rPr lang="fa-IR" dirty="0">
                <a:solidFill>
                  <a:prstClr val="black"/>
                </a:solidFill>
                <a:latin typeface="Century Schoolbook"/>
                <a:cs typeface="B Titr" pitchFamily="2" charset="-78"/>
              </a:rPr>
              <a:t>تشویق و حمایت از شیوه های تردد فعال مانند پیاده شدن از اتوبوس چند ایستگاه زودتر ازمقصد یا پارک کردن اتومبیل شخصی در محلی دورتر از محل </a:t>
            </a:r>
            <a:r>
              <a:rPr lang="fa-IR" dirty="0" smtClean="0">
                <a:solidFill>
                  <a:prstClr val="black"/>
                </a:solidFill>
                <a:latin typeface="Century Schoolbook"/>
                <a:cs typeface="B Titr" pitchFamily="2" charset="-78"/>
              </a:rPr>
              <a:t>کار</a:t>
            </a:r>
          </a:p>
          <a:p>
            <a:pPr marL="45720" indent="0" algn="just" rtl="1">
              <a:buNone/>
            </a:pPr>
            <a:endParaRPr lang="fa-IR" dirty="0">
              <a:solidFill>
                <a:prstClr val="black"/>
              </a:solidFill>
              <a:latin typeface="Century Schoolbook"/>
              <a:cs typeface="B Titr" pitchFamily="2" charset="-78"/>
            </a:endParaRPr>
          </a:p>
          <a:p>
            <a:pPr algn="just" rtl="1"/>
            <a:r>
              <a:rPr lang="fa-IR" dirty="0">
                <a:solidFill>
                  <a:prstClr val="black"/>
                </a:solidFill>
                <a:latin typeface="Century Schoolbook"/>
                <a:cs typeface="B Titr" pitchFamily="2" charset="-78"/>
              </a:rPr>
              <a:t>انجام پیاده روی </a:t>
            </a:r>
            <a:r>
              <a:rPr lang="fa-IR" dirty="0" smtClean="0">
                <a:solidFill>
                  <a:prstClr val="black"/>
                </a:solidFill>
                <a:latin typeface="Century Schoolbook"/>
                <a:cs typeface="B Titr" pitchFamily="2" charset="-78"/>
              </a:rPr>
              <a:t>گروهی دانش آموزان یا مربیان مدارس  </a:t>
            </a:r>
            <a:r>
              <a:rPr lang="fa-IR" dirty="0">
                <a:solidFill>
                  <a:prstClr val="black"/>
                </a:solidFill>
                <a:latin typeface="Century Schoolbook"/>
                <a:cs typeface="B Titr" pitchFamily="2" charset="-78"/>
              </a:rPr>
              <a:t>در ساعت </a:t>
            </a:r>
            <a:r>
              <a:rPr lang="fa-IR" dirty="0" smtClean="0">
                <a:solidFill>
                  <a:prstClr val="black"/>
                </a:solidFill>
                <a:latin typeface="Century Schoolbook"/>
                <a:cs typeface="B Titr" pitchFamily="2" charset="-78"/>
              </a:rPr>
              <a:t>خاص</a:t>
            </a:r>
          </a:p>
          <a:p>
            <a:pPr marL="45720" indent="0" algn="r" rtl="1">
              <a:buNone/>
            </a:pPr>
            <a:endParaRPr lang="fa-IR" dirty="0">
              <a:solidFill>
                <a:prstClr val="black"/>
              </a:solidFill>
              <a:latin typeface="Century Schoolbook"/>
              <a:cs typeface="B Titr" pitchFamily="2" charset="-78"/>
            </a:endParaRPr>
          </a:p>
          <a:p>
            <a:pPr marL="45720" indent="0" algn="r" rtl="1">
              <a:buNone/>
            </a:pPr>
            <a:endParaRPr lang="fa-IR" dirty="0">
              <a:solidFill>
                <a:prstClr val="black"/>
              </a:solidFill>
              <a:latin typeface="Century Schoolbook"/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59396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4E0E9-258B-443D-9FA7-37A9A1D2DFDD}" type="slidenum">
              <a:rPr lang="fa-IR" smtClean="0"/>
              <a:t>27</a:t>
            </a:fld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7"/>
            <a:ext cx="8640960" cy="604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9315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4E0E9-258B-443D-9FA7-37A9A1D2DFDD}" type="slidenum">
              <a:rPr lang="fa-IR" smtClean="0"/>
              <a:t>28</a:t>
            </a:fld>
            <a:endParaRPr lang="fa-IR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1520" y="12864"/>
            <a:ext cx="8280920" cy="1143000"/>
          </a:xfrm>
        </p:spPr>
        <p:txBody>
          <a:bodyPr/>
          <a:lstStyle/>
          <a:p>
            <a:pPr marL="0" indent="0" rtl="1">
              <a:buNone/>
            </a:pPr>
            <a:r>
              <a:rPr lang="fa-IR" sz="2000" dirty="0">
                <a:solidFill>
                  <a:srgbClr val="FF0000"/>
                </a:solidFill>
                <a:latin typeface="Century Schoolbook"/>
                <a:cs typeface="B Titr" pitchFamily="2" charset="-78"/>
              </a:rPr>
              <a:t>نمونه هایی از </a:t>
            </a:r>
            <a:r>
              <a:rPr lang="fa-IR" sz="2000" u="sng" dirty="0">
                <a:solidFill>
                  <a:srgbClr val="FF0000"/>
                </a:solidFill>
                <a:latin typeface="Century Schoolbook"/>
                <a:cs typeface="B Titr" pitchFamily="2" charset="-78"/>
              </a:rPr>
              <a:t>فعالیت </a:t>
            </a:r>
            <a:r>
              <a:rPr lang="fa-IR" sz="2000" u="sng" dirty="0" smtClean="0">
                <a:solidFill>
                  <a:srgbClr val="FF0000"/>
                </a:solidFill>
                <a:latin typeface="Century Schoolbook"/>
                <a:cs typeface="B Titr" pitchFamily="2" charset="-78"/>
              </a:rPr>
              <a:t>های </a:t>
            </a:r>
            <a:r>
              <a:rPr lang="fa-IR" sz="2000" u="sng" dirty="0">
                <a:solidFill>
                  <a:srgbClr val="FF0000"/>
                </a:solidFill>
                <a:latin typeface="Century Schoolbook"/>
                <a:cs typeface="B Titr" pitchFamily="2" charset="-78"/>
              </a:rPr>
              <a:t>ساده و ارزان</a:t>
            </a:r>
            <a:r>
              <a:rPr lang="fa-IR" sz="2000" u="sng" dirty="0" smtClean="0">
                <a:solidFill>
                  <a:srgbClr val="FF0000"/>
                </a:solidFill>
                <a:latin typeface="Century Schoolbook"/>
                <a:cs typeface="B Titr" pitchFamily="2" charset="-78"/>
              </a:rPr>
              <a:t> </a:t>
            </a:r>
            <a:r>
              <a:rPr lang="fa-IR" sz="2000" dirty="0" smtClean="0">
                <a:solidFill>
                  <a:srgbClr val="FF0000"/>
                </a:solidFill>
                <a:latin typeface="Century Schoolbook"/>
                <a:cs typeface="B Titr" pitchFamily="2" charset="-78"/>
              </a:rPr>
              <a:t>معطوف </a:t>
            </a:r>
            <a:r>
              <a:rPr lang="fa-IR" sz="2000" dirty="0">
                <a:solidFill>
                  <a:srgbClr val="FF0000"/>
                </a:solidFill>
                <a:latin typeface="Century Schoolbook"/>
                <a:cs typeface="B Titr" pitchFamily="2" charset="-78"/>
              </a:rPr>
              <a:t>به فعالیت های فیزیکی در محیط کار</a:t>
            </a:r>
            <a:endParaRPr lang="en-US" sz="20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107504" y="836712"/>
            <a:ext cx="8928992" cy="5184576"/>
          </a:xfrm>
        </p:spPr>
        <p:txBody>
          <a:bodyPr>
            <a:normAutofit/>
          </a:bodyPr>
          <a:lstStyle/>
          <a:p>
            <a:pPr algn="just" rtl="1"/>
            <a:r>
              <a:rPr lang="fa-IR" dirty="0">
                <a:solidFill>
                  <a:prstClr val="black"/>
                </a:solidFill>
                <a:latin typeface="Century Schoolbook"/>
                <a:cs typeface="B Titr" pitchFamily="2" charset="-78"/>
              </a:rPr>
              <a:t>نصب تابلو </a:t>
            </a:r>
            <a:r>
              <a:rPr lang="fa-IR" dirty="0" smtClean="0">
                <a:solidFill>
                  <a:prstClr val="black"/>
                </a:solidFill>
                <a:latin typeface="Century Schoolbook"/>
                <a:cs typeface="B Titr" pitchFamily="2" charset="-78"/>
              </a:rPr>
              <a:t>در نزدیکی دکل برق و یا نصب تابلو احتمال سر خوردگی در پله </a:t>
            </a:r>
            <a:r>
              <a:rPr lang="fa-IR" dirty="0">
                <a:solidFill>
                  <a:prstClr val="black"/>
                </a:solidFill>
                <a:latin typeface="Century Schoolbook"/>
                <a:cs typeface="B Titr" pitchFamily="2" charset="-78"/>
              </a:rPr>
              <a:t>ها </a:t>
            </a:r>
            <a:endParaRPr lang="fa-IR" dirty="0" smtClean="0">
              <a:solidFill>
                <a:prstClr val="black"/>
              </a:solidFill>
              <a:latin typeface="Century Schoolbook"/>
              <a:cs typeface="B Titr" pitchFamily="2" charset="-78"/>
            </a:endParaRPr>
          </a:p>
          <a:p>
            <a:pPr marL="45720" indent="0" algn="just" rtl="1">
              <a:buNone/>
            </a:pPr>
            <a:endParaRPr lang="fa-IR" dirty="0" smtClean="0">
              <a:solidFill>
                <a:prstClr val="black"/>
              </a:solidFill>
              <a:latin typeface="Century Schoolbook"/>
              <a:cs typeface="B Titr" pitchFamily="2" charset="-78"/>
            </a:endParaRPr>
          </a:p>
          <a:p>
            <a:pPr algn="just" rtl="1"/>
            <a:r>
              <a:rPr lang="fa-IR" dirty="0" smtClean="0">
                <a:solidFill>
                  <a:prstClr val="black"/>
                </a:solidFill>
                <a:latin typeface="Century Schoolbook"/>
                <a:cs typeface="B Titr" pitchFamily="2" charset="-78"/>
              </a:rPr>
              <a:t>فراهم </a:t>
            </a:r>
            <a:r>
              <a:rPr lang="fa-IR" dirty="0">
                <a:solidFill>
                  <a:prstClr val="black"/>
                </a:solidFill>
                <a:latin typeface="Century Schoolbook"/>
                <a:cs typeface="B Titr" pitchFamily="2" charset="-78"/>
              </a:rPr>
              <a:t>کردن مسیرهاي دوچرخه سواري در محل هایی ایمن، راحت و قابل </a:t>
            </a:r>
            <a:r>
              <a:rPr lang="fa-IR" dirty="0" smtClean="0">
                <a:solidFill>
                  <a:prstClr val="black"/>
                </a:solidFill>
                <a:latin typeface="Century Schoolbook"/>
                <a:cs typeface="B Titr" pitchFamily="2" charset="-78"/>
              </a:rPr>
              <a:t>دسترس برای کارکنان و یا دانش آموزانی که تمایل دارند یا دوچرخه به مدرسه بیایند.</a:t>
            </a:r>
          </a:p>
          <a:p>
            <a:pPr marL="45720" indent="0" algn="just" rtl="1">
              <a:buNone/>
            </a:pPr>
            <a:endParaRPr lang="fa-IR" dirty="0">
              <a:solidFill>
                <a:prstClr val="black"/>
              </a:solidFill>
              <a:latin typeface="Century Schoolbook"/>
              <a:cs typeface="B Titr" pitchFamily="2" charset="-78"/>
            </a:endParaRPr>
          </a:p>
          <a:p>
            <a:pPr algn="just" rtl="1"/>
            <a:r>
              <a:rPr lang="fa-IR" sz="2400" dirty="0">
                <a:solidFill>
                  <a:prstClr val="black"/>
                </a:solidFill>
                <a:latin typeface="Century Schoolbook"/>
                <a:cs typeface="B Titr" pitchFamily="2" charset="-78"/>
              </a:rPr>
              <a:t>برقراری رابطه با مراکز ورزشی محلی برای اخذ تخفیف خدمات و عضویت </a:t>
            </a:r>
            <a:r>
              <a:rPr lang="fa-IR" sz="2400" dirty="0" smtClean="0">
                <a:solidFill>
                  <a:prstClr val="black"/>
                </a:solidFill>
                <a:latin typeface="Century Schoolbook"/>
                <a:cs typeface="B Titr" pitchFamily="2" charset="-78"/>
              </a:rPr>
              <a:t>کارکنان و دانش آموزان (مانند بلیط استخر و یا بدنسازی در دانش آموزان پسر) </a:t>
            </a:r>
          </a:p>
          <a:p>
            <a:pPr algn="just" rtl="1"/>
            <a:endParaRPr lang="fa-IR" sz="2400" dirty="0" smtClean="0">
              <a:solidFill>
                <a:prstClr val="black"/>
              </a:solidFill>
              <a:latin typeface="Century Schoolbook"/>
              <a:cs typeface="B Titr" pitchFamily="2" charset="-78"/>
            </a:endParaRPr>
          </a:p>
          <a:p>
            <a:pPr marL="45720" indent="0" algn="just" rtl="1">
              <a:buNone/>
            </a:pPr>
            <a:endParaRPr lang="fa-IR" sz="2400" dirty="0">
              <a:solidFill>
                <a:prstClr val="black"/>
              </a:solidFill>
              <a:latin typeface="Century Schoolbook"/>
              <a:cs typeface="B Titr" pitchFamily="2" charset="-78"/>
            </a:endParaRPr>
          </a:p>
          <a:p>
            <a:pPr algn="just" rtl="1"/>
            <a:r>
              <a:rPr lang="fa-IR" sz="2400" dirty="0">
                <a:solidFill>
                  <a:prstClr val="black"/>
                </a:solidFill>
                <a:latin typeface="Century Schoolbook"/>
                <a:cs typeface="B Titr" pitchFamily="2" charset="-78"/>
              </a:rPr>
              <a:t>برگزاری مسابقه و رقابت بین </a:t>
            </a:r>
            <a:r>
              <a:rPr lang="fa-IR" sz="2400" dirty="0" smtClean="0">
                <a:solidFill>
                  <a:prstClr val="black"/>
                </a:solidFill>
                <a:latin typeface="Century Schoolbook"/>
                <a:cs typeface="B Titr" pitchFamily="2" charset="-78"/>
              </a:rPr>
              <a:t>کارکنان و دانش آموزانی </a:t>
            </a:r>
            <a:r>
              <a:rPr lang="fa-IR" sz="2400" dirty="0">
                <a:solidFill>
                  <a:prstClr val="black"/>
                </a:solidFill>
                <a:latin typeface="Century Schoolbook"/>
                <a:cs typeface="B Titr" pitchFamily="2" charset="-78"/>
              </a:rPr>
              <a:t>که فعالیت فیزیکی بیشتری در طول یک ماه </a:t>
            </a:r>
            <a:r>
              <a:rPr lang="fa-IR" sz="2400" dirty="0" smtClean="0">
                <a:solidFill>
                  <a:prstClr val="black"/>
                </a:solidFill>
                <a:latin typeface="Century Schoolbook"/>
                <a:cs typeface="B Titr" pitchFamily="2" charset="-78"/>
              </a:rPr>
              <a:t>اخیر.</a:t>
            </a:r>
            <a:endParaRPr lang="fa-IR" sz="2400" dirty="0">
              <a:solidFill>
                <a:prstClr val="black"/>
              </a:solidFill>
              <a:latin typeface="Century Schoolbook"/>
              <a:cs typeface="B Titr" pitchFamily="2" charset="-78"/>
            </a:endParaRPr>
          </a:p>
          <a:p>
            <a:pPr algn="r" rt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6918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4E0E9-258B-443D-9FA7-37A9A1D2DFDD}" type="slidenum">
              <a:rPr lang="fa-IR" smtClean="0"/>
              <a:t>29</a:t>
            </a:fld>
            <a:endParaRPr lang="fa-IR"/>
          </a:p>
        </p:txBody>
      </p:sp>
      <p:pic>
        <p:nvPicPr>
          <p:cNvPr id="1027" name="Picture 3" descr="C:\Users\Amindoost\Desktop\غ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6672"/>
            <a:ext cx="8784976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0161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115616" y="1412776"/>
            <a:ext cx="6400800" cy="4626848"/>
          </a:xfrm>
        </p:spPr>
        <p:txBody>
          <a:bodyPr>
            <a:normAutofit fontScale="25000" lnSpcReduction="20000"/>
          </a:bodyPr>
          <a:lstStyle/>
          <a:p>
            <a:endParaRPr lang="fa-IR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fa-IR" sz="41500" dirty="0" smtClean="0">
              <a:solidFill>
                <a:srgbClr val="FF0000"/>
              </a:solidFill>
              <a:latin typeface="IranNastaliq" panose="02020505000000020003" pitchFamily="18" charset="0"/>
              <a:cs typeface="IranNastaliq" panose="02020505000000020003" pitchFamily="18" charset="0"/>
            </a:endParaRPr>
          </a:p>
          <a:p>
            <a:pPr marL="0" indent="0" algn="ctr">
              <a:buNone/>
            </a:pPr>
            <a:r>
              <a:rPr lang="fa-IR" sz="41500" dirty="0" smtClean="0">
                <a:solidFill>
                  <a:srgbClr val="FF0000"/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انواع </a:t>
            </a:r>
            <a:r>
              <a:rPr lang="fa-IR" sz="41500" dirty="0">
                <a:solidFill>
                  <a:srgbClr val="FF0000"/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خود </a:t>
            </a:r>
            <a:r>
              <a:rPr lang="fa-IR" sz="41500" dirty="0" smtClean="0">
                <a:solidFill>
                  <a:srgbClr val="FF0000"/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مراقبتی</a:t>
            </a:r>
          </a:p>
          <a:p>
            <a:pPr marL="0" indent="0" algn="ctr">
              <a:buNone/>
            </a:pPr>
            <a:r>
              <a:rPr lang="fa-IR" sz="41500" dirty="0">
                <a:solidFill>
                  <a:srgbClr val="FF0000"/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/>
            </a:r>
            <a:br>
              <a:rPr lang="fa-IR" sz="41500" dirty="0">
                <a:solidFill>
                  <a:srgbClr val="FF0000"/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</a:br>
            <a:endParaRPr lang="fa-IR" sz="10900" dirty="0">
              <a:solidFill>
                <a:srgbClr val="FF0000"/>
              </a:solidFill>
              <a:latin typeface="IranNastaliq" panose="02020505000000020003" pitchFamily="18" charset="0"/>
              <a:cs typeface="IranNastaliq" panose="020205050000000200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319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4E0E9-258B-443D-9FA7-37A9A1D2DFDD}" type="slidenum">
              <a:rPr lang="fa-IR" smtClean="0"/>
              <a:t>30</a:t>
            </a:fld>
            <a:endParaRPr lang="fa-IR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12952" y="548680"/>
            <a:ext cx="8424936" cy="1143000"/>
          </a:xfrm>
        </p:spPr>
        <p:txBody>
          <a:bodyPr/>
          <a:lstStyle/>
          <a:p>
            <a:pPr marL="0" indent="0" algn="ctr" rtl="1">
              <a:buNone/>
            </a:pPr>
            <a:r>
              <a:rPr lang="fa-IR" sz="2000" dirty="0">
                <a:solidFill>
                  <a:srgbClr val="FF0000"/>
                </a:solidFill>
                <a:latin typeface="Century Schoolbook"/>
                <a:cs typeface="B Titr" pitchFamily="2" charset="-78"/>
              </a:rPr>
              <a:t>نمونه هایی از </a:t>
            </a:r>
            <a:r>
              <a:rPr lang="fa-IR" sz="2000" u="sng" dirty="0">
                <a:solidFill>
                  <a:srgbClr val="FF0000"/>
                </a:solidFill>
                <a:latin typeface="Century Schoolbook"/>
                <a:cs typeface="B Titr" pitchFamily="2" charset="-78"/>
              </a:rPr>
              <a:t>فعالیت های ساده و ارزان </a:t>
            </a:r>
            <a:r>
              <a:rPr lang="fa-IR" sz="2000" dirty="0" smtClean="0">
                <a:solidFill>
                  <a:srgbClr val="FF0000"/>
                </a:solidFill>
                <a:latin typeface="Century Schoolbook"/>
                <a:cs typeface="B Titr" pitchFamily="2" charset="-78"/>
              </a:rPr>
              <a:t>معطوف </a:t>
            </a:r>
            <a:r>
              <a:rPr lang="fa-IR" sz="2000" dirty="0">
                <a:solidFill>
                  <a:srgbClr val="FF0000"/>
                </a:solidFill>
                <a:latin typeface="Century Schoolbook"/>
                <a:cs typeface="B Titr" pitchFamily="2" charset="-78"/>
              </a:rPr>
              <a:t>به فعالیت های فیزیکی در محیط کار</a:t>
            </a:r>
            <a:endParaRPr lang="en-US" sz="2000" dirty="0">
              <a:solidFill>
                <a:srgbClr val="FF0000"/>
              </a:solidFill>
              <a:latin typeface="Century Schoolbook"/>
              <a:cs typeface="B Titr" pitchFamily="2" charset="-78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107504" y="1412776"/>
            <a:ext cx="8856984" cy="4536504"/>
          </a:xfrm>
        </p:spPr>
        <p:txBody>
          <a:bodyPr>
            <a:normAutofit lnSpcReduction="10000"/>
          </a:bodyPr>
          <a:lstStyle/>
          <a:p>
            <a:pPr algn="r" rtl="1"/>
            <a:r>
              <a:rPr lang="fa-IR" sz="2000" dirty="0">
                <a:solidFill>
                  <a:prstClr val="black"/>
                </a:solidFill>
                <a:latin typeface="Century Schoolbook"/>
                <a:cs typeface="B Titr" pitchFamily="2" charset="-78"/>
              </a:rPr>
              <a:t>حمایت </a:t>
            </a:r>
            <a:r>
              <a:rPr lang="fa-IR" sz="2000" dirty="0" smtClean="0">
                <a:solidFill>
                  <a:prstClr val="black"/>
                </a:solidFill>
                <a:latin typeface="Century Schoolbook"/>
                <a:cs typeface="B Titr" pitchFamily="2" charset="-78"/>
              </a:rPr>
              <a:t>ازکارکنان و یا دانش آموزانی </a:t>
            </a:r>
            <a:r>
              <a:rPr lang="fa-IR" sz="2000" dirty="0">
                <a:solidFill>
                  <a:prstClr val="black"/>
                </a:solidFill>
                <a:latin typeface="Century Schoolbook"/>
                <a:cs typeface="B Titr" pitchFamily="2" charset="-78"/>
              </a:rPr>
              <a:t>که در قالب تیم های سازمانی در پیاد ه روی </a:t>
            </a:r>
            <a:r>
              <a:rPr lang="fa-IR" sz="2000" dirty="0" smtClean="0">
                <a:solidFill>
                  <a:prstClr val="black"/>
                </a:solidFill>
                <a:latin typeface="Century Schoolbook"/>
                <a:cs typeface="B Titr" pitchFamily="2" charset="-78"/>
              </a:rPr>
              <a:t>و مسابقه  </a:t>
            </a:r>
            <a:r>
              <a:rPr lang="fa-IR" sz="2000" dirty="0">
                <a:solidFill>
                  <a:prstClr val="black"/>
                </a:solidFill>
                <a:latin typeface="Century Schoolbook"/>
                <a:cs typeface="B Titr" pitchFamily="2" charset="-78"/>
              </a:rPr>
              <a:t>دو </a:t>
            </a:r>
            <a:r>
              <a:rPr lang="fa-IR" sz="2000" dirty="0" smtClean="0">
                <a:solidFill>
                  <a:prstClr val="black"/>
                </a:solidFill>
                <a:latin typeface="Century Schoolbook"/>
                <a:cs typeface="B Titr" pitchFamily="2" charset="-78"/>
              </a:rPr>
              <a:t>، شرکت </a:t>
            </a:r>
            <a:r>
              <a:rPr lang="fa-IR" sz="2000" dirty="0">
                <a:solidFill>
                  <a:prstClr val="black"/>
                </a:solidFill>
                <a:latin typeface="Century Schoolbook"/>
                <a:cs typeface="B Titr" pitchFamily="2" charset="-78"/>
              </a:rPr>
              <a:t>می کنند </a:t>
            </a:r>
            <a:r>
              <a:rPr lang="fa-IR" sz="2000" dirty="0" smtClean="0">
                <a:solidFill>
                  <a:prstClr val="black"/>
                </a:solidFill>
                <a:latin typeface="Century Schoolbook"/>
                <a:cs typeface="B Titr" pitchFamily="2" charset="-78"/>
              </a:rPr>
              <a:t>.</a:t>
            </a:r>
          </a:p>
          <a:p>
            <a:pPr marL="45720" indent="0" algn="r" rtl="1">
              <a:buNone/>
            </a:pPr>
            <a:endParaRPr lang="fa-IR" sz="2000" dirty="0">
              <a:solidFill>
                <a:prstClr val="black"/>
              </a:solidFill>
              <a:latin typeface="Century Schoolbook"/>
              <a:cs typeface="B Titr" pitchFamily="2" charset="-78"/>
            </a:endParaRPr>
          </a:p>
          <a:p>
            <a:pPr algn="r" rtl="1"/>
            <a:r>
              <a:rPr lang="fa-IR" sz="2000" dirty="0">
                <a:solidFill>
                  <a:prstClr val="black"/>
                </a:solidFill>
                <a:latin typeface="Century Schoolbook"/>
                <a:cs typeface="B Titr" pitchFamily="2" charset="-78"/>
              </a:rPr>
              <a:t>تشکیل تیم های ورزشی در </a:t>
            </a:r>
            <a:r>
              <a:rPr lang="fa-IR" sz="2000" dirty="0" smtClean="0">
                <a:solidFill>
                  <a:prstClr val="black"/>
                </a:solidFill>
                <a:latin typeface="Century Schoolbook"/>
                <a:cs typeface="B Titr" pitchFamily="2" charset="-78"/>
              </a:rPr>
              <a:t>مدرسه  </a:t>
            </a:r>
            <a:r>
              <a:rPr lang="fa-IR" sz="2000" dirty="0">
                <a:solidFill>
                  <a:prstClr val="black"/>
                </a:solidFill>
                <a:latin typeface="Century Schoolbook"/>
                <a:cs typeface="B Titr" pitchFamily="2" charset="-78"/>
              </a:rPr>
              <a:t>برای مشارکت در فعالیت ها </a:t>
            </a:r>
            <a:r>
              <a:rPr lang="fa-IR" sz="2000" dirty="0" smtClean="0">
                <a:solidFill>
                  <a:prstClr val="black"/>
                </a:solidFill>
                <a:latin typeface="Century Schoolbook"/>
                <a:cs typeface="B Titr" pitchFamily="2" charset="-78"/>
              </a:rPr>
              <a:t>.</a:t>
            </a:r>
          </a:p>
          <a:p>
            <a:pPr marL="45720" indent="0" algn="r" rtl="1">
              <a:buNone/>
            </a:pPr>
            <a:endParaRPr lang="fa-IR" sz="2000" dirty="0">
              <a:solidFill>
                <a:prstClr val="black"/>
              </a:solidFill>
              <a:latin typeface="Century Schoolbook"/>
              <a:cs typeface="B Titr" pitchFamily="2" charset="-78"/>
            </a:endParaRPr>
          </a:p>
          <a:p>
            <a:pPr algn="r" rtl="1"/>
            <a:r>
              <a:rPr lang="fa-IR" sz="2000" dirty="0">
                <a:solidFill>
                  <a:prstClr val="black"/>
                </a:solidFill>
                <a:latin typeface="Century Schoolbook"/>
                <a:cs typeface="B Titr" pitchFamily="2" charset="-78"/>
              </a:rPr>
              <a:t>طراحی پرسش نامه فعالیت بدني برای تعیین علایق </a:t>
            </a:r>
            <a:r>
              <a:rPr lang="fa-IR" sz="2000" dirty="0" smtClean="0">
                <a:solidFill>
                  <a:prstClr val="black"/>
                </a:solidFill>
                <a:latin typeface="Century Schoolbook"/>
                <a:cs typeface="B Titr" pitchFamily="2" charset="-78"/>
              </a:rPr>
              <a:t>کارکنان و دانش آموزان </a:t>
            </a:r>
            <a:r>
              <a:rPr lang="fa-IR" sz="2000" dirty="0">
                <a:solidFill>
                  <a:prstClr val="black"/>
                </a:solidFill>
                <a:latin typeface="Century Schoolbook"/>
                <a:cs typeface="B Titr" pitchFamily="2" charset="-78"/>
              </a:rPr>
              <a:t>درمورد گزینه هاي مختلف فعالیت بدني در </a:t>
            </a:r>
            <a:r>
              <a:rPr lang="fa-IR" sz="2000" dirty="0" smtClean="0">
                <a:solidFill>
                  <a:prstClr val="black"/>
                </a:solidFill>
                <a:latin typeface="Century Schoolbook"/>
                <a:cs typeface="B Titr" pitchFamily="2" charset="-78"/>
              </a:rPr>
              <a:t>مدرسه .</a:t>
            </a:r>
          </a:p>
          <a:p>
            <a:pPr marL="45720" indent="0" algn="r" rtl="1">
              <a:buNone/>
            </a:pPr>
            <a:endParaRPr lang="fa-IR" sz="2000" dirty="0">
              <a:solidFill>
                <a:prstClr val="black"/>
              </a:solidFill>
              <a:latin typeface="Century Schoolbook"/>
              <a:cs typeface="B Titr" pitchFamily="2" charset="-78"/>
            </a:endParaRPr>
          </a:p>
          <a:p>
            <a:pPr algn="r" rtl="1"/>
            <a:r>
              <a:rPr lang="fa-IR" sz="2000" dirty="0">
                <a:solidFill>
                  <a:prstClr val="black"/>
                </a:solidFill>
                <a:latin typeface="Century Schoolbook"/>
                <a:cs typeface="B Titr" pitchFamily="2" charset="-78"/>
              </a:rPr>
              <a:t>ارایه فعالیت های مرتبط با </a:t>
            </a:r>
            <a:r>
              <a:rPr lang="fa-IR" sz="2000" dirty="0" smtClean="0">
                <a:solidFill>
                  <a:prstClr val="black"/>
                </a:solidFill>
                <a:latin typeface="Century Schoolbook"/>
                <a:cs typeface="B Titr" pitchFamily="2" charset="-78"/>
              </a:rPr>
              <a:t>سلامت (</a:t>
            </a:r>
            <a:r>
              <a:rPr lang="fa-IR" sz="2000" dirty="0">
                <a:solidFill>
                  <a:prstClr val="black"/>
                </a:solidFill>
                <a:latin typeface="Century Schoolbook"/>
                <a:cs typeface="B Titr" pitchFamily="2" charset="-78"/>
              </a:rPr>
              <a:t>دعوت از سخنرانان مهمان، برگزاری کلاس های آموزشی،..) </a:t>
            </a:r>
            <a:endParaRPr lang="fa-IR" sz="2000" dirty="0" smtClean="0">
              <a:solidFill>
                <a:prstClr val="black"/>
              </a:solidFill>
              <a:latin typeface="Century Schoolbook"/>
              <a:cs typeface="B Titr" pitchFamily="2" charset="-78"/>
            </a:endParaRPr>
          </a:p>
          <a:p>
            <a:pPr marL="45720" indent="0" algn="r" rtl="1">
              <a:buNone/>
            </a:pPr>
            <a:endParaRPr lang="fa-IR" sz="2000" dirty="0">
              <a:solidFill>
                <a:prstClr val="black"/>
              </a:solidFill>
              <a:latin typeface="Century Schoolbook"/>
              <a:cs typeface="B Titr" pitchFamily="2" charset="-78"/>
            </a:endParaRPr>
          </a:p>
          <a:p>
            <a:pPr algn="r" rtl="1"/>
            <a:r>
              <a:rPr lang="fa-IR" sz="2000" dirty="0">
                <a:solidFill>
                  <a:prstClr val="black"/>
                </a:solidFill>
                <a:latin typeface="Century Schoolbook"/>
                <a:cs typeface="B Titr" pitchFamily="2" charset="-78"/>
              </a:rPr>
              <a:t>شراکت و هماهنگی با فروشگا ههای محلی عرضه دوچرخه برای ارایه دوچرخه با نرخ تعاونی به کارکنان </a:t>
            </a:r>
            <a:r>
              <a:rPr lang="fa-IR" sz="2000" dirty="0" smtClean="0">
                <a:solidFill>
                  <a:prstClr val="black"/>
                </a:solidFill>
                <a:latin typeface="Century Schoolbook"/>
                <a:cs typeface="B Titr" pitchFamily="2" charset="-78"/>
              </a:rPr>
              <a:t>و یا انش آموزان</a:t>
            </a:r>
            <a:endParaRPr lang="en-US" sz="2000" dirty="0">
              <a:solidFill>
                <a:prstClr val="black"/>
              </a:solidFill>
              <a:latin typeface="Century Schoolbook"/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64783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4E0E9-258B-443D-9FA7-37A9A1D2DFDD}" type="slidenum">
              <a:rPr lang="fa-IR" smtClean="0"/>
              <a:t>31</a:t>
            </a:fld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32656"/>
            <a:ext cx="8928992" cy="6381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2967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4E0E9-258B-443D-9FA7-37A9A1D2DFDD}" type="slidenum">
              <a:rPr lang="fa-IR" smtClean="0"/>
              <a:t>32</a:t>
            </a:fld>
            <a:endParaRPr lang="fa-IR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3528" y="620688"/>
            <a:ext cx="8136904" cy="1143000"/>
          </a:xfrm>
        </p:spPr>
        <p:txBody>
          <a:bodyPr/>
          <a:lstStyle/>
          <a:p>
            <a:pPr marL="0" indent="0" rtl="1">
              <a:buNone/>
            </a:pPr>
            <a:r>
              <a:rPr lang="fa-IR" sz="2000" dirty="0">
                <a:solidFill>
                  <a:srgbClr val="FF0000"/>
                </a:solidFill>
                <a:latin typeface="Century Schoolbook"/>
                <a:cs typeface="B Titr" pitchFamily="2" charset="-78"/>
              </a:rPr>
              <a:t>نمونه هایی از فعالیت های  با </a:t>
            </a:r>
            <a:r>
              <a:rPr lang="fa-IR" sz="2000" u="sng" dirty="0">
                <a:solidFill>
                  <a:srgbClr val="FF0000"/>
                </a:solidFill>
                <a:latin typeface="Century Schoolbook"/>
                <a:cs typeface="B Titr" pitchFamily="2" charset="-78"/>
              </a:rPr>
              <a:t>منابع </a:t>
            </a:r>
            <a:r>
              <a:rPr lang="fa-IR" sz="2000" u="sng" dirty="0" smtClean="0">
                <a:solidFill>
                  <a:srgbClr val="FF0000"/>
                </a:solidFill>
                <a:latin typeface="Century Schoolbook"/>
                <a:cs typeface="B Titr" pitchFamily="2" charset="-78"/>
              </a:rPr>
              <a:t>بزرگ </a:t>
            </a:r>
            <a:r>
              <a:rPr lang="fa-IR" sz="2000" dirty="0" smtClean="0">
                <a:solidFill>
                  <a:srgbClr val="FF0000"/>
                </a:solidFill>
                <a:latin typeface="Century Schoolbook"/>
                <a:cs typeface="B Titr" pitchFamily="2" charset="-78"/>
              </a:rPr>
              <a:t>که </a:t>
            </a:r>
            <a:r>
              <a:rPr lang="fa-IR" sz="2000" dirty="0">
                <a:solidFill>
                  <a:srgbClr val="FF0000"/>
                </a:solidFill>
                <a:latin typeface="Century Schoolbook"/>
                <a:cs typeface="B Titr" pitchFamily="2" charset="-78"/>
              </a:rPr>
              <a:t>معطوف به فعالیت های فیزیکی در محیط کار </a:t>
            </a:r>
            <a:endParaRPr lang="en-US" sz="2000" dirty="0">
              <a:solidFill>
                <a:srgbClr val="FF0000"/>
              </a:solidFill>
              <a:latin typeface="Century Schoolbook"/>
              <a:cs typeface="B Titr" pitchFamily="2" charset="-78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179512" y="1196752"/>
            <a:ext cx="8784976" cy="5256584"/>
          </a:xfrm>
        </p:spPr>
        <p:txBody>
          <a:bodyPr>
            <a:normAutofit/>
          </a:bodyPr>
          <a:lstStyle/>
          <a:p>
            <a:pPr algn="just" rtl="1"/>
            <a:r>
              <a:rPr lang="fa-IR" sz="2000" dirty="0">
                <a:solidFill>
                  <a:prstClr val="black"/>
                </a:solidFill>
                <a:latin typeface="Century Schoolbook"/>
                <a:cs typeface="B Titr" pitchFamily="2" charset="-78"/>
              </a:rPr>
              <a:t>تسهیل کسب حق عضویت دارای تخفیف، در مراکز بدنسازی محلی </a:t>
            </a:r>
            <a:endParaRPr lang="fa-IR" sz="2000" dirty="0" smtClean="0">
              <a:solidFill>
                <a:prstClr val="black"/>
              </a:solidFill>
              <a:latin typeface="Century Schoolbook"/>
              <a:cs typeface="B Titr" pitchFamily="2" charset="-78"/>
            </a:endParaRPr>
          </a:p>
          <a:p>
            <a:pPr marL="45720" indent="0" algn="just" rtl="1">
              <a:buNone/>
            </a:pPr>
            <a:endParaRPr lang="fa-IR" sz="2000" dirty="0">
              <a:solidFill>
                <a:prstClr val="black"/>
              </a:solidFill>
              <a:latin typeface="Century Schoolbook"/>
              <a:cs typeface="B Titr" pitchFamily="2" charset="-78"/>
            </a:endParaRPr>
          </a:p>
          <a:p>
            <a:pPr algn="just" rtl="1"/>
            <a:r>
              <a:rPr lang="fa-IR" sz="2000" dirty="0">
                <a:solidFill>
                  <a:prstClr val="black"/>
                </a:solidFill>
                <a:latin typeface="Century Schoolbook"/>
                <a:cs typeface="B Titr" pitchFamily="2" charset="-78"/>
              </a:rPr>
              <a:t>برپایی کلاس های نرمش </a:t>
            </a:r>
            <a:r>
              <a:rPr lang="fa-IR" sz="2000" dirty="0" smtClean="0">
                <a:solidFill>
                  <a:prstClr val="black"/>
                </a:solidFill>
                <a:latin typeface="Century Schoolbook"/>
                <a:cs typeface="B Titr" pitchFamily="2" charset="-78"/>
              </a:rPr>
              <a:t>در مدرسه در ساعاتی غیر از ساعت ورزش </a:t>
            </a:r>
          </a:p>
          <a:p>
            <a:pPr marL="45720" indent="0" algn="just" rtl="1">
              <a:buNone/>
            </a:pPr>
            <a:endParaRPr lang="fa-IR" sz="2000" dirty="0">
              <a:solidFill>
                <a:prstClr val="black"/>
              </a:solidFill>
              <a:latin typeface="Century Schoolbook"/>
              <a:cs typeface="B Titr" pitchFamily="2" charset="-78"/>
            </a:endParaRPr>
          </a:p>
          <a:p>
            <a:pPr algn="just" rtl="1"/>
            <a:r>
              <a:rPr lang="fa-IR" sz="2000" dirty="0" smtClean="0">
                <a:solidFill>
                  <a:prstClr val="black"/>
                </a:solidFill>
                <a:latin typeface="Century Schoolbook"/>
                <a:cs typeface="B Titr" pitchFamily="2" charset="-78"/>
              </a:rPr>
              <a:t>حضور </a:t>
            </a:r>
            <a:r>
              <a:rPr lang="fa-IR" sz="2000" dirty="0">
                <a:solidFill>
                  <a:prstClr val="black"/>
                </a:solidFill>
                <a:latin typeface="Century Schoolbook"/>
                <a:cs typeface="B Titr" pitchFamily="2" charset="-78"/>
              </a:rPr>
              <a:t>فیزیولوژیست ورزشی در </a:t>
            </a:r>
            <a:r>
              <a:rPr lang="fa-IR" sz="2000" dirty="0" smtClean="0">
                <a:solidFill>
                  <a:prstClr val="black"/>
                </a:solidFill>
                <a:latin typeface="Century Schoolbook"/>
                <a:cs typeface="B Titr" pitchFamily="2" charset="-78"/>
              </a:rPr>
              <a:t>مدرسه برای </a:t>
            </a:r>
            <a:r>
              <a:rPr lang="fa-IR" sz="2000" dirty="0">
                <a:solidFill>
                  <a:prstClr val="black"/>
                </a:solidFill>
                <a:latin typeface="Century Schoolbook"/>
                <a:cs typeface="B Titr" pitchFamily="2" charset="-78"/>
              </a:rPr>
              <a:t>انجام تست های ساده بدنسازی در </a:t>
            </a:r>
            <a:r>
              <a:rPr lang="fa-IR" sz="2000" dirty="0" smtClean="0">
                <a:solidFill>
                  <a:prstClr val="black"/>
                </a:solidFill>
                <a:latin typeface="Century Schoolbook"/>
                <a:cs typeface="B Titr" pitchFamily="2" charset="-78"/>
              </a:rPr>
              <a:t>دبیرستان های پسرانه</a:t>
            </a:r>
          </a:p>
          <a:p>
            <a:pPr algn="just" rtl="1"/>
            <a:endParaRPr lang="fa-IR" sz="2000" dirty="0" smtClean="0">
              <a:solidFill>
                <a:prstClr val="black"/>
              </a:solidFill>
              <a:latin typeface="Century Schoolbook"/>
              <a:cs typeface="B Titr" pitchFamily="2" charset="-78"/>
            </a:endParaRPr>
          </a:p>
          <a:p>
            <a:pPr algn="just" rtl="1"/>
            <a:r>
              <a:rPr lang="fa-IR" sz="2000" dirty="0" smtClean="0">
                <a:solidFill>
                  <a:prstClr val="black"/>
                </a:solidFill>
                <a:latin typeface="Century Schoolbook"/>
                <a:cs typeface="B Titr" pitchFamily="2" charset="-78"/>
              </a:rPr>
              <a:t>حضور </a:t>
            </a:r>
            <a:r>
              <a:rPr lang="fa-IR" sz="2000" dirty="0">
                <a:solidFill>
                  <a:prstClr val="black"/>
                </a:solidFill>
                <a:latin typeface="Century Schoolbook"/>
                <a:cs typeface="B Titr" pitchFamily="2" charset="-78"/>
              </a:rPr>
              <a:t>متخصص ورزش در محل کار براي </a:t>
            </a:r>
            <a:r>
              <a:rPr lang="fa-IR" sz="2000" dirty="0" smtClean="0">
                <a:solidFill>
                  <a:prstClr val="black"/>
                </a:solidFill>
                <a:latin typeface="Century Schoolbook"/>
                <a:cs typeface="B Titr" pitchFamily="2" charset="-78"/>
              </a:rPr>
              <a:t>سخنرانی </a:t>
            </a:r>
            <a:r>
              <a:rPr lang="fa-IR" sz="2000" dirty="0">
                <a:solidFill>
                  <a:prstClr val="black"/>
                </a:solidFill>
                <a:latin typeface="Century Schoolbook"/>
                <a:cs typeface="B Titr" pitchFamily="2" charset="-78"/>
              </a:rPr>
              <a:t>های منظم </a:t>
            </a:r>
            <a:r>
              <a:rPr lang="fa-IR" sz="2000" dirty="0" smtClean="0">
                <a:solidFill>
                  <a:prstClr val="black"/>
                </a:solidFill>
                <a:latin typeface="Century Schoolbook"/>
                <a:cs typeface="B Titr" pitchFamily="2" charset="-78"/>
              </a:rPr>
              <a:t>انگیزشی </a:t>
            </a:r>
            <a:r>
              <a:rPr lang="fa-IR" sz="2000" dirty="0">
                <a:solidFill>
                  <a:prstClr val="black"/>
                </a:solidFill>
                <a:latin typeface="Century Schoolbook"/>
                <a:cs typeface="B Titr" pitchFamily="2" charset="-78"/>
              </a:rPr>
              <a:t>در خصوص نرمش و </a:t>
            </a:r>
            <a:r>
              <a:rPr lang="fa-IR" sz="2000" dirty="0" smtClean="0">
                <a:solidFill>
                  <a:prstClr val="black"/>
                </a:solidFill>
                <a:latin typeface="Century Schoolbook"/>
                <a:cs typeface="B Titr" pitchFamily="2" charset="-78"/>
              </a:rPr>
              <a:t>بدنسازی</a:t>
            </a:r>
          </a:p>
          <a:p>
            <a:pPr marL="45720" indent="0" algn="just" rtl="1">
              <a:buNone/>
            </a:pPr>
            <a:endParaRPr lang="fa-IR" sz="2000" dirty="0">
              <a:solidFill>
                <a:prstClr val="black"/>
              </a:solidFill>
              <a:latin typeface="Century Schoolbook"/>
              <a:cs typeface="B Titr" pitchFamily="2" charset="-78"/>
            </a:endParaRPr>
          </a:p>
          <a:p>
            <a:pPr algn="just" rtl="1"/>
            <a:r>
              <a:rPr lang="fa-IR" sz="2000" dirty="0">
                <a:solidFill>
                  <a:prstClr val="black"/>
                </a:solidFill>
                <a:latin typeface="Century Schoolbook"/>
                <a:cs typeface="B Titr" pitchFamily="2" charset="-78"/>
              </a:rPr>
              <a:t>حضور مربی بدنسازی براي هدایت گروه هاي پیاد </a:t>
            </a:r>
            <a:r>
              <a:rPr lang="fa-IR" sz="2000" dirty="0" smtClean="0">
                <a:solidFill>
                  <a:prstClr val="black"/>
                </a:solidFill>
                <a:latin typeface="Century Schoolbook"/>
                <a:cs typeface="B Titr" pitchFamily="2" charset="-78"/>
              </a:rPr>
              <a:t>ه روی </a:t>
            </a:r>
            <a:r>
              <a:rPr lang="fa-IR" sz="2000" dirty="0">
                <a:solidFill>
                  <a:prstClr val="black"/>
                </a:solidFill>
                <a:latin typeface="Century Schoolbook"/>
                <a:cs typeface="B Titr" pitchFamily="2" charset="-78"/>
              </a:rPr>
              <a:t>آرام، تند و </a:t>
            </a:r>
            <a:r>
              <a:rPr lang="fa-IR" sz="2000" dirty="0" smtClean="0">
                <a:solidFill>
                  <a:prstClr val="black"/>
                </a:solidFill>
                <a:latin typeface="Century Schoolbook"/>
                <a:cs typeface="B Titr" pitchFamily="2" charset="-78"/>
              </a:rPr>
              <a:t>دو</a:t>
            </a:r>
          </a:p>
          <a:p>
            <a:pPr marL="45720" indent="0" algn="just" rtl="1">
              <a:buNone/>
            </a:pPr>
            <a:endParaRPr lang="fa-IR" sz="2000" dirty="0">
              <a:solidFill>
                <a:prstClr val="black"/>
              </a:solidFill>
              <a:latin typeface="Century Schoolbook"/>
              <a:cs typeface="B Titr" pitchFamily="2" charset="-78"/>
            </a:endParaRPr>
          </a:p>
          <a:p>
            <a:pPr algn="just" rtl="1"/>
            <a:r>
              <a:rPr lang="fa-IR" sz="2000" dirty="0">
                <a:solidFill>
                  <a:prstClr val="black"/>
                </a:solidFill>
                <a:latin typeface="Century Schoolbook"/>
                <a:cs typeface="B Titr" pitchFamily="2" charset="-78"/>
              </a:rPr>
              <a:t>تامین دوچرخه مورد نیاز </a:t>
            </a:r>
            <a:r>
              <a:rPr lang="fa-IR" sz="2000" dirty="0" smtClean="0">
                <a:solidFill>
                  <a:prstClr val="black"/>
                </a:solidFill>
                <a:latin typeface="Century Schoolbook"/>
                <a:cs typeface="B Titr" pitchFamily="2" charset="-78"/>
              </a:rPr>
              <a:t>کارکنان و دانش آموزان </a:t>
            </a:r>
            <a:endParaRPr lang="fa-IR" sz="2000" dirty="0">
              <a:solidFill>
                <a:prstClr val="black"/>
              </a:solidFill>
              <a:latin typeface="Century Schoolbook"/>
              <a:cs typeface="B Titr" pitchFamily="2" charset="-78"/>
            </a:endParaRPr>
          </a:p>
          <a:p>
            <a:pPr algn="r" rt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7291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4E0E9-258B-443D-9FA7-37A9A1D2DFDD}" type="slidenum">
              <a:rPr lang="fa-IR" smtClean="0"/>
              <a:t>33</a:t>
            </a:fld>
            <a:endParaRPr lang="fa-IR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71600" y="260648"/>
            <a:ext cx="7488832" cy="1143000"/>
          </a:xfrm>
        </p:spPr>
        <p:txBody>
          <a:bodyPr/>
          <a:lstStyle/>
          <a:p>
            <a:pPr marL="0" indent="0">
              <a:buNone/>
            </a:pPr>
            <a:r>
              <a:rPr lang="fa-IR" sz="2000" dirty="0">
                <a:solidFill>
                  <a:srgbClr val="FF0000"/>
                </a:solidFill>
                <a:latin typeface="Century Schoolbook"/>
                <a:cs typeface="B Titr" pitchFamily="2" charset="-78"/>
              </a:rPr>
              <a:t>نمونه هایی از </a:t>
            </a:r>
            <a:r>
              <a:rPr lang="fa-IR" sz="2000" u="sng" dirty="0">
                <a:solidFill>
                  <a:srgbClr val="FF0000"/>
                </a:solidFill>
                <a:latin typeface="Century Schoolbook"/>
                <a:cs typeface="B Titr" pitchFamily="2" charset="-78"/>
              </a:rPr>
              <a:t>فعالیت های ساده و ارزان </a:t>
            </a:r>
            <a:r>
              <a:rPr lang="fa-IR" sz="2000" dirty="0" smtClean="0">
                <a:solidFill>
                  <a:srgbClr val="FF0000"/>
                </a:solidFill>
                <a:latin typeface="Century Schoolbook"/>
                <a:cs typeface="B Titr" pitchFamily="2" charset="-78"/>
              </a:rPr>
              <a:t>با </a:t>
            </a:r>
            <a:r>
              <a:rPr lang="fa-IR" sz="2000" dirty="0">
                <a:solidFill>
                  <a:srgbClr val="FF0000"/>
                </a:solidFill>
                <a:latin typeface="Century Schoolbook"/>
                <a:cs typeface="B Titr" pitchFamily="2" charset="-78"/>
              </a:rPr>
              <a:t>موضوع «تغذیه » در </a:t>
            </a:r>
            <a:r>
              <a:rPr lang="fa-IR" sz="2000" dirty="0" smtClean="0">
                <a:solidFill>
                  <a:srgbClr val="FF0000"/>
                </a:solidFill>
                <a:latin typeface="Century Schoolbook"/>
                <a:cs typeface="B Titr" pitchFamily="2" charset="-78"/>
              </a:rPr>
              <a:t>مدرسه</a:t>
            </a:r>
            <a:endParaRPr lang="en-US" sz="2000" dirty="0">
              <a:solidFill>
                <a:srgbClr val="FF0000"/>
              </a:solidFill>
              <a:latin typeface="Century Schoolbook"/>
              <a:cs typeface="B Titr" pitchFamily="2" charset="-78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107504" y="980728"/>
            <a:ext cx="8640960" cy="5328592"/>
          </a:xfrm>
        </p:spPr>
        <p:txBody>
          <a:bodyPr>
            <a:normAutofit/>
          </a:bodyPr>
          <a:lstStyle/>
          <a:p>
            <a:pPr algn="r" rtl="1"/>
            <a:r>
              <a:rPr lang="fa-IR" sz="2100" dirty="0">
                <a:solidFill>
                  <a:prstClr val="black"/>
                </a:solidFill>
                <a:latin typeface="Century Schoolbook"/>
                <a:cs typeface="B Titr" pitchFamily="2" charset="-78"/>
              </a:rPr>
              <a:t>برقرای ارتباط با فروشندگان </a:t>
            </a:r>
            <a:r>
              <a:rPr lang="fa-IR" sz="2100" dirty="0" smtClean="0">
                <a:solidFill>
                  <a:prstClr val="black"/>
                </a:solidFill>
                <a:latin typeface="Century Schoolbook"/>
                <a:cs typeface="B Titr" pitchFamily="2" charset="-78"/>
              </a:rPr>
              <a:t>محلی( مانند غذای آماده و یا اغذیه فروشی ها) </a:t>
            </a:r>
            <a:r>
              <a:rPr lang="fa-IR" sz="2100" dirty="0">
                <a:solidFill>
                  <a:prstClr val="black"/>
                </a:solidFill>
                <a:latin typeface="Century Schoolbook"/>
                <a:cs typeface="B Titr" pitchFamily="2" charset="-78"/>
              </a:rPr>
              <a:t>برای تحویل سفارشات غذایی کارکنان </a:t>
            </a:r>
            <a:r>
              <a:rPr lang="fa-IR" sz="2100" dirty="0" smtClean="0">
                <a:solidFill>
                  <a:prstClr val="black"/>
                </a:solidFill>
                <a:latin typeface="Century Schoolbook"/>
                <a:cs typeface="B Titr" pitchFamily="2" charset="-78"/>
              </a:rPr>
              <a:t>و دانش آموزان و </a:t>
            </a:r>
            <a:r>
              <a:rPr lang="fa-IR" sz="2100" dirty="0">
                <a:solidFill>
                  <a:prstClr val="black"/>
                </a:solidFill>
                <a:latin typeface="Century Schoolbook"/>
                <a:cs typeface="B Titr" pitchFamily="2" charset="-78"/>
              </a:rPr>
              <a:t>تهیه </a:t>
            </a:r>
            <a:r>
              <a:rPr lang="fa-IR" sz="2100" dirty="0" smtClean="0">
                <a:solidFill>
                  <a:prstClr val="black"/>
                </a:solidFill>
                <a:latin typeface="Century Schoolbook"/>
                <a:cs typeface="B Titr" pitchFamily="2" charset="-78"/>
              </a:rPr>
              <a:t>میوه ها </a:t>
            </a:r>
            <a:r>
              <a:rPr lang="fa-IR" sz="2100" dirty="0">
                <a:solidFill>
                  <a:prstClr val="black"/>
                </a:solidFill>
                <a:latin typeface="Century Schoolbook"/>
                <a:cs typeface="B Titr" pitchFamily="2" charset="-78"/>
              </a:rPr>
              <a:t>و </a:t>
            </a:r>
            <a:r>
              <a:rPr lang="fa-IR" sz="2100" dirty="0" smtClean="0">
                <a:solidFill>
                  <a:prstClr val="black"/>
                </a:solidFill>
                <a:latin typeface="Century Schoolbook"/>
                <a:cs typeface="B Titr" pitchFamily="2" charset="-78"/>
              </a:rPr>
              <a:t>سبزی هاي </a:t>
            </a:r>
            <a:r>
              <a:rPr lang="fa-IR" sz="2100" dirty="0">
                <a:solidFill>
                  <a:prstClr val="black"/>
                </a:solidFill>
                <a:latin typeface="Century Schoolbook"/>
                <a:cs typeface="B Titr" pitchFamily="2" charset="-78"/>
              </a:rPr>
              <a:t>تازه مورد نیاز آ </a:t>
            </a:r>
            <a:r>
              <a:rPr lang="fa-IR" sz="2100" dirty="0" smtClean="0">
                <a:solidFill>
                  <a:prstClr val="black"/>
                </a:solidFill>
                <a:latin typeface="Century Schoolbook"/>
                <a:cs typeface="B Titr" pitchFamily="2" charset="-78"/>
              </a:rPr>
              <a:t>نها</a:t>
            </a:r>
          </a:p>
          <a:p>
            <a:pPr marL="45720" indent="0" algn="r" rtl="1">
              <a:buNone/>
            </a:pPr>
            <a:endParaRPr lang="fa-IR" sz="2100" dirty="0">
              <a:solidFill>
                <a:prstClr val="black"/>
              </a:solidFill>
              <a:latin typeface="Century Schoolbook"/>
              <a:cs typeface="B Titr" pitchFamily="2" charset="-78"/>
            </a:endParaRPr>
          </a:p>
          <a:p>
            <a:pPr algn="r" rtl="1"/>
            <a:r>
              <a:rPr lang="fa-IR" sz="2100" dirty="0">
                <a:solidFill>
                  <a:prstClr val="black"/>
                </a:solidFill>
                <a:latin typeface="Century Schoolbook"/>
                <a:cs typeface="B Titr" pitchFamily="2" charset="-78"/>
              </a:rPr>
              <a:t>فراهم کردن فضای محافظت </a:t>
            </a:r>
            <a:r>
              <a:rPr lang="fa-IR" sz="2100" dirty="0" smtClean="0">
                <a:solidFill>
                  <a:prstClr val="black"/>
                </a:solidFill>
                <a:latin typeface="Century Schoolbook"/>
                <a:cs typeface="B Titr" pitchFamily="2" charset="-78"/>
              </a:rPr>
              <a:t>شده، </a:t>
            </a:r>
            <a:r>
              <a:rPr lang="fa-IR" sz="2100" dirty="0">
                <a:solidFill>
                  <a:prstClr val="black"/>
                </a:solidFill>
                <a:latin typeface="Century Schoolbook"/>
                <a:cs typeface="B Titr" pitchFamily="2" charset="-78"/>
              </a:rPr>
              <a:t>برای صرف غذا </a:t>
            </a:r>
            <a:r>
              <a:rPr lang="fa-IR" sz="2100" dirty="0" smtClean="0">
                <a:solidFill>
                  <a:prstClr val="black"/>
                </a:solidFill>
                <a:latin typeface="Century Schoolbook"/>
                <a:cs typeface="B Titr" pitchFamily="2" charset="-78"/>
              </a:rPr>
              <a:t>و یا میان وعده برای کارکان و دانش آموزان .</a:t>
            </a:r>
          </a:p>
          <a:p>
            <a:pPr algn="r" rtl="1"/>
            <a:endParaRPr lang="fa-IR" sz="2100" dirty="0">
              <a:solidFill>
                <a:prstClr val="black"/>
              </a:solidFill>
              <a:latin typeface="Century Schoolbook"/>
              <a:cs typeface="B Titr" pitchFamily="2" charset="-78"/>
            </a:endParaRPr>
          </a:p>
          <a:p>
            <a:pPr algn="r" rtl="1"/>
            <a:r>
              <a:rPr lang="fa-IR" sz="2100" dirty="0">
                <a:solidFill>
                  <a:prstClr val="black"/>
                </a:solidFill>
                <a:latin typeface="Century Schoolbook"/>
                <a:cs typeface="B Titr" pitchFamily="2" charset="-78"/>
              </a:rPr>
              <a:t>نمایش اطلاعات در مورد تغذیه </a:t>
            </a:r>
            <a:r>
              <a:rPr lang="fa-IR" sz="2100" dirty="0" smtClean="0">
                <a:solidFill>
                  <a:prstClr val="black"/>
                </a:solidFill>
                <a:latin typeface="Century Schoolbook"/>
                <a:cs typeface="B Titr" pitchFamily="2" charset="-78"/>
              </a:rPr>
              <a:t>سالم</a:t>
            </a:r>
            <a:r>
              <a:rPr lang="fa-IR" sz="2100" dirty="0">
                <a:solidFill>
                  <a:prstClr val="black"/>
                </a:solidFill>
                <a:latin typeface="Century Schoolbook"/>
                <a:cs typeface="B Titr" pitchFamily="2" charset="-78"/>
              </a:rPr>
              <a:t>، در مکا نهاي </a:t>
            </a:r>
            <a:r>
              <a:rPr lang="fa-IR" sz="2100" dirty="0" smtClean="0">
                <a:solidFill>
                  <a:prstClr val="black"/>
                </a:solidFill>
                <a:latin typeface="Century Schoolbook"/>
                <a:cs typeface="B Titr" pitchFamily="2" charset="-78"/>
              </a:rPr>
              <a:t>مناسب </a:t>
            </a:r>
            <a:r>
              <a:rPr lang="fa-IR" sz="2100" dirty="0">
                <a:solidFill>
                  <a:prstClr val="black"/>
                </a:solidFill>
                <a:latin typeface="Century Schoolbook"/>
                <a:cs typeface="B Titr" pitchFamily="2" charset="-78"/>
              </a:rPr>
              <a:t>در محل </a:t>
            </a:r>
            <a:r>
              <a:rPr lang="fa-IR" sz="2100" dirty="0" smtClean="0">
                <a:solidFill>
                  <a:prstClr val="black"/>
                </a:solidFill>
                <a:latin typeface="Century Schoolbook"/>
                <a:cs typeface="B Titr" pitchFamily="2" charset="-78"/>
              </a:rPr>
              <a:t>کلاسها و یا راهرو مدارس و یا پانل اطلاعات بهداشتی .</a:t>
            </a:r>
            <a:endParaRPr lang="fa-IR" sz="2100" dirty="0">
              <a:solidFill>
                <a:prstClr val="black"/>
              </a:solidFill>
              <a:latin typeface="Century Schoolbook"/>
              <a:cs typeface="B Titr" pitchFamily="2" charset="-78"/>
            </a:endParaRPr>
          </a:p>
          <a:p>
            <a:pPr marL="45720" indent="0" algn="r" rtl="1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8165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4E0E9-258B-443D-9FA7-37A9A1D2DFDD}" type="slidenum">
              <a:rPr lang="fa-IR" smtClean="0"/>
              <a:t>34</a:t>
            </a:fld>
            <a:endParaRPr lang="fa-IR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C:\Users\Amindoost\Desktop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76672"/>
            <a:ext cx="8784975" cy="6120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6803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4E0E9-258B-443D-9FA7-37A9A1D2DFDD}" type="slidenum">
              <a:rPr lang="fa-IR" smtClean="0"/>
              <a:t>35</a:t>
            </a:fld>
            <a:endParaRPr lang="fa-IR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9512" y="476672"/>
            <a:ext cx="8784975" cy="1296144"/>
          </a:xfrm>
        </p:spPr>
        <p:txBody>
          <a:bodyPr/>
          <a:lstStyle/>
          <a:p>
            <a:pPr marL="0" indent="0">
              <a:buNone/>
            </a:pPr>
            <a:r>
              <a:rPr lang="fa-IR" sz="2400" dirty="0">
                <a:solidFill>
                  <a:srgbClr val="FF0000"/>
                </a:solidFill>
                <a:latin typeface="Century Schoolbook"/>
                <a:cs typeface="B Titr" pitchFamily="2" charset="-78"/>
              </a:rPr>
              <a:t>نمونه هایی از </a:t>
            </a:r>
            <a:r>
              <a:rPr lang="fa-IR" sz="2400" u="sng" dirty="0">
                <a:solidFill>
                  <a:srgbClr val="FF0000"/>
                </a:solidFill>
                <a:latin typeface="Century Schoolbook"/>
                <a:cs typeface="B Titr" pitchFamily="2" charset="-78"/>
              </a:rPr>
              <a:t>فعالیت های ساده و ارزان </a:t>
            </a:r>
            <a:r>
              <a:rPr lang="fa-IR" sz="2400" dirty="0">
                <a:solidFill>
                  <a:srgbClr val="FF0000"/>
                </a:solidFill>
                <a:latin typeface="Century Schoolbook"/>
                <a:cs typeface="B Titr" pitchFamily="2" charset="-78"/>
              </a:rPr>
              <a:t>با موضوع «تغذیه » در </a:t>
            </a:r>
            <a:r>
              <a:rPr lang="fa-IR" sz="2400" dirty="0" smtClean="0">
                <a:solidFill>
                  <a:srgbClr val="FF0000"/>
                </a:solidFill>
                <a:latin typeface="Century Schoolbook"/>
                <a:cs typeface="B Titr" pitchFamily="2" charset="-78"/>
              </a:rPr>
              <a:t>مدرسه</a:t>
            </a:r>
            <a:endParaRPr lang="en-US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395536" y="1628800"/>
            <a:ext cx="8424936" cy="4896544"/>
          </a:xfrm>
        </p:spPr>
        <p:txBody>
          <a:bodyPr>
            <a:normAutofit/>
          </a:bodyPr>
          <a:lstStyle/>
          <a:p>
            <a:pPr algn="just" rtl="1"/>
            <a:r>
              <a:rPr lang="fa-IR" sz="2100" dirty="0">
                <a:solidFill>
                  <a:prstClr val="black"/>
                </a:solidFill>
                <a:latin typeface="Century Schoolbook"/>
                <a:cs typeface="B Titr" pitchFamily="2" charset="-78"/>
              </a:rPr>
              <a:t>بیان نکات مهم در تغذیه و معرفی وب سایت های مرتبط و مناسب در این </a:t>
            </a:r>
            <a:r>
              <a:rPr lang="fa-IR" sz="2100" dirty="0" smtClean="0">
                <a:solidFill>
                  <a:prstClr val="black"/>
                </a:solidFill>
                <a:latin typeface="Century Schoolbook"/>
                <a:cs typeface="B Titr" pitchFamily="2" charset="-78"/>
              </a:rPr>
              <a:t>زمینه به دانش آموزان مقاطع بالاتر</a:t>
            </a:r>
          </a:p>
          <a:p>
            <a:pPr marL="45720" indent="0" algn="just" rtl="1">
              <a:buNone/>
            </a:pPr>
            <a:r>
              <a:rPr lang="fa-IR" sz="2100" dirty="0" smtClean="0">
                <a:solidFill>
                  <a:prstClr val="black"/>
                </a:solidFill>
                <a:latin typeface="Century Schoolbook"/>
                <a:cs typeface="B Titr" pitchFamily="2" charset="-78"/>
              </a:rPr>
              <a:t> </a:t>
            </a:r>
            <a:endParaRPr lang="fa-IR" sz="2100" dirty="0">
              <a:solidFill>
                <a:prstClr val="black"/>
              </a:solidFill>
              <a:latin typeface="Century Schoolbook"/>
              <a:cs typeface="B Titr" pitchFamily="2" charset="-78"/>
            </a:endParaRPr>
          </a:p>
          <a:p>
            <a:pPr algn="just" rtl="1"/>
            <a:r>
              <a:rPr lang="fa-IR" sz="2100" dirty="0">
                <a:solidFill>
                  <a:prstClr val="black"/>
                </a:solidFill>
                <a:latin typeface="Century Schoolbook"/>
                <a:cs typeface="B Titr" pitchFamily="2" charset="-78"/>
              </a:rPr>
              <a:t>تهیه مجلات تغذیه برای مطالعه </a:t>
            </a:r>
            <a:r>
              <a:rPr lang="fa-IR" sz="2100" dirty="0" smtClean="0">
                <a:solidFill>
                  <a:prstClr val="black"/>
                </a:solidFill>
                <a:latin typeface="Century Schoolbook"/>
                <a:cs typeface="B Titr" pitchFamily="2" charset="-78"/>
              </a:rPr>
              <a:t>کارکنان و دانش آموزان  </a:t>
            </a:r>
            <a:r>
              <a:rPr lang="fa-IR" sz="2100" dirty="0">
                <a:solidFill>
                  <a:prstClr val="black"/>
                </a:solidFill>
                <a:latin typeface="Century Schoolbook"/>
                <a:cs typeface="B Titr" pitchFamily="2" charset="-78"/>
              </a:rPr>
              <a:t>در </a:t>
            </a:r>
            <a:r>
              <a:rPr lang="fa-IR" sz="2100" dirty="0" smtClean="0">
                <a:solidFill>
                  <a:prstClr val="black"/>
                </a:solidFill>
                <a:latin typeface="Century Schoolbook"/>
                <a:cs typeface="B Titr" pitchFamily="2" charset="-78"/>
              </a:rPr>
              <a:t>مدرسه </a:t>
            </a:r>
          </a:p>
          <a:p>
            <a:pPr marL="45720" indent="0" algn="just" rtl="1">
              <a:buNone/>
            </a:pPr>
            <a:endParaRPr lang="fa-IR" sz="2100" dirty="0">
              <a:solidFill>
                <a:prstClr val="black"/>
              </a:solidFill>
              <a:latin typeface="Century Schoolbook"/>
              <a:cs typeface="B Titr" pitchFamily="2" charset="-78"/>
            </a:endParaRPr>
          </a:p>
          <a:p>
            <a:pPr algn="just" rtl="1"/>
            <a:r>
              <a:rPr lang="fa-IR" sz="2100" dirty="0">
                <a:solidFill>
                  <a:prstClr val="black"/>
                </a:solidFill>
                <a:latin typeface="Century Schoolbook"/>
                <a:cs typeface="B Titr" pitchFamily="2" charset="-78"/>
              </a:rPr>
              <a:t>ترویج و تبلیغ رویدادهای مربوط به تغذیه </a:t>
            </a:r>
            <a:r>
              <a:rPr lang="fa-IR" sz="2100" dirty="0" smtClean="0">
                <a:solidFill>
                  <a:prstClr val="black"/>
                </a:solidFill>
                <a:latin typeface="Century Schoolbook"/>
                <a:cs typeface="B Titr" pitchFamily="2" charset="-78"/>
              </a:rPr>
              <a:t>سالم</a:t>
            </a:r>
            <a:endParaRPr lang="fa-IR" sz="2100" dirty="0">
              <a:solidFill>
                <a:prstClr val="black"/>
              </a:solidFill>
              <a:latin typeface="Century Schoolbook"/>
              <a:cs typeface="B Titr" pitchFamily="2" charset="-78"/>
            </a:endParaRPr>
          </a:p>
          <a:p>
            <a:pPr marL="45720" indent="0" algn="r" rtl="1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3433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4E0E9-258B-443D-9FA7-37A9A1D2DFDD}" type="slidenum">
              <a:rPr lang="fa-IR" smtClean="0"/>
              <a:t>36</a:t>
            </a:fld>
            <a:endParaRPr lang="fa-IR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548680"/>
            <a:ext cx="8712968" cy="5832648"/>
          </a:xfrm>
        </p:spPr>
      </p:pic>
    </p:spTree>
    <p:extLst>
      <p:ext uri="{BB962C8B-B14F-4D97-AF65-F5344CB8AC3E}">
        <p14:creationId xmlns:p14="http://schemas.microsoft.com/office/powerpoint/2010/main" val="71225188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4E0E9-258B-443D-9FA7-37A9A1D2DFDD}" type="slidenum">
              <a:rPr lang="fa-IR" smtClean="0"/>
              <a:t>37</a:t>
            </a:fld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179512" y="260648"/>
            <a:ext cx="8856984" cy="6192688"/>
          </a:xfrm>
        </p:spPr>
        <p:txBody>
          <a:bodyPr>
            <a:normAutofit fontScale="92500" lnSpcReduction="10000"/>
          </a:bodyPr>
          <a:lstStyle/>
          <a:p>
            <a:pPr algn="just" rtl="1"/>
            <a:r>
              <a:rPr lang="fa-IR" sz="2400" dirty="0">
                <a:solidFill>
                  <a:prstClr val="black"/>
                </a:solidFill>
                <a:latin typeface="Century Schoolbook"/>
                <a:cs typeface="B Titr" pitchFamily="2" charset="-78"/>
              </a:rPr>
              <a:t>تدوین خط مشی و سیاستهای مدرسه براي ترویج تغذیه سالم و حمایت از سیاستهای وضع شده مانند سیاستهای تهیه و توزیع </a:t>
            </a:r>
            <a:r>
              <a:rPr lang="fa-IR" sz="2400" dirty="0" smtClean="0">
                <a:solidFill>
                  <a:prstClr val="black"/>
                </a:solidFill>
                <a:latin typeface="Century Schoolbook"/>
                <a:cs typeface="B Titr" pitchFamily="2" charset="-78"/>
              </a:rPr>
              <a:t>میان وعده سالم </a:t>
            </a:r>
            <a:r>
              <a:rPr lang="fa-IR" sz="2400" dirty="0">
                <a:solidFill>
                  <a:prstClr val="black"/>
                </a:solidFill>
                <a:latin typeface="Century Schoolbook"/>
                <a:cs typeface="B Titr" pitchFamily="2" charset="-78"/>
              </a:rPr>
              <a:t>در </a:t>
            </a:r>
            <a:r>
              <a:rPr lang="fa-IR" sz="2400" dirty="0" smtClean="0">
                <a:solidFill>
                  <a:prstClr val="black"/>
                </a:solidFill>
                <a:latin typeface="Century Schoolbook"/>
                <a:cs typeface="B Titr" pitchFamily="2" charset="-78"/>
              </a:rPr>
              <a:t>مدرسه مانند:</a:t>
            </a:r>
          </a:p>
          <a:p>
            <a:pPr algn="just" rtl="1"/>
            <a:r>
              <a:rPr lang="fa-IR" sz="2400" dirty="0" smtClean="0">
                <a:solidFill>
                  <a:prstClr val="black"/>
                </a:solidFill>
                <a:latin typeface="Century Schoolbook"/>
                <a:cs typeface="B Titr" pitchFamily="2" charset="-78"/>
              </a:rPr>
              <a:t>ترویج </a:t>
            </a:r>
            <a:r>
              <a:rPr lang="fa-IR" sz="2400" dirty="0">
                <a:solidFill>
                  <a:prstClr val="black"/>
                </a:solidFill>
                <a:latin typeface="Century Schoolbook"/>
                <a:cs typeface="B Titr" pitchFamily="2" charset="-78"/>
              </a:rPr>
              <a:t>استفاده از </a:t>
            </a:r>
            <a:r>
              <a:rPr lang="fa-IR" sz="2400" dirty="0">
                <a:solidFill>
                  <a:srgbClr val="00B050"/>
                </a:solidFill>
                <a:latin typeface="Century Schoolbook"/>
                <a:cs typeface="B Titr" pitchFamily="2" charset="-78"/>
              </a:rPr>
              <a:t>خرما، توت خشک و کشمش </a:t>
            </a:r>
            <a:r>
              <a:rPr lang="fa-IR" sz="2400" dirty="0">
                <a:solidFill>
                  <a:prstClr val="black"/>
                </a:solidFill>
                <a:latin typeface="Century Schoolbook"/>
                <a:cs typeface="B Titr" pitchFamily="2" charset="-78"/>
              </a:rPr>
              <a:t>به جای استفاده از </a:t>
            </a:r>
            <a:r>
              <a:rPr lang="fa-IR" sz="2400" dirty="0">
                <a:solidFill>
                  <a:srgbClr val="FF0000"/>
                </a:solidFill>
                <a:latin typeface="Century Schoolbook"/>
                <a:cs typeface="B Titr" pitchFamily="2" charset="-78"/>
              </a:rPr>
              <a:t>قند</a:t>
            </a:r>
            <a:r>
              <a:rPr lang="fa-IR" sz="2400" dirty="0">
                <a:solidFill>
                  <a:prstClr val="black"/>
                </a:solidFill>
                <a:latin typeface="Century Schoolbook"/>
                <a:cs typeface="B Titr" pitchFamily="2" charset="-78"/>
              </a:rPr>
              <a:t> </a:t>
            </a:r>
            <a:r>
              <a:rPr lang="fa-IR" sz="2400" dirty="0" smtClean="0">
                <a:solidFill>
                  <a:prstClr val="black"/>
                </a:solidFill>
                <a:latin typeface="Century Schoolbook"/>
                <a:cs typeface="B Titr" pitchFamily="2" charset="-78"/>
              </a:rPr>
              <a:t>و یا شکلات در بوفه مدارس </a:t>
            </a:r>
          </a:p>
          <a:p>
            <a:pPr marL="45720" indent="0" algn="just" rtl="1">
              <a:buNone/>
            </a:pPr>
            <a:endParaRPr lang="fa-IR" sz="2400" dirty="0">
              <a:solidFill>
                <a:prstClr val="black"/>
              </a:solidFill>
              <a:latin typeface="Century Schoolbook"/>
              <a:cs typeface="B Titr" pitchFamily="2" charset="-78"/>
            </a:endParaRPr>
          </a:p>
          <a:p>
            <a:pPr algn="just" rtl="1"/>
            <a:r>
              <a:rPr lang="fa-IR" sz="2400" dirty="0" smtClean="0">
                <a:solidFill>
                  <a:prstClr val="black"/>
                </a:solidFill>
                <a:latin typeface="Century Schoolbook"/>
                <a:cs typeface="B Titr" pitchFamily="2" charset="-78"/>
              </a:rPr>
              <a:t>استفاده </a:t>
            </a:r>
            <a:r>
              <a:rPr lang="fa-IR" sz="2400" dirty="0">
                <a:solidFill>
                  <a:prstClr val="black"/>
                </a:solidFill>
                <a:latin typeface="Century Schoolbook"/>
                <a:cs typeface="B Titr" pitchFamily="2" charset="-78"/>
              </a:rPr>
              <a:t>از </a:t>
            </a:r>
            <a:r>
              <a:rPr lang="fa-IR" sz="2400" dirty="0">
                <a:solidFill>
                  <a:srgbClr val="00B050"/>
                </a:solidFill>
                <a:latin typeface="Century Schoolbook"/>
                <a:cs typeface="B Titr" pitchFamily="2" charset="-78"/>
              </a:rPr>
              <a:t>کیک و شیر و یا میوه ویا عرقیات معطر و سالم </a:t>
            </a:r>
            <a:r>
              <a:rPr lang="fa-IR" sz="2400" dirty="0">
                <a:solidFill>
                  <a:prstClr val="black"/>
                </a:solidFill>
                <a:latin typeface="Century Schoolbook"/>
                <a:cs typeface="B Titr" pitchFamily="2" charset="-78"/>
              </a:rPr>
              <a:t>به جای </a:t>
            </a:r>
            <a:r>
              <a:rPr lang="fa-IR" sz="2400" dirty="0">
                <a:solidFill>
                  <a:srgbClr val="FF0000"/>
                </a:solidFill>
                <a:latin typeface="Century Schoolbook"/>
                <a:cs typeface="B Titr" pitchFamily="2" charset="-78"/>
              </a:rPr>
              <a:t>آبمیوه صنعتی </a:t>
            </a:r>
            <a:r>
              <a:rPr lang="fa-IR" sz="2400" dirty="0">
                <a:solidFill>
                  <a:prstClr val="black"/>
                </a:solidFill>
                <a:latin typeface="Century Schoolbook"/>
                <a:cs typeface="B Titr" pitchFamily="2" charset="-78"/>
              </a:rPr>
              <a:t>در بوفه مدارس </a:t>
            </a:r>
            <a:r>
              <a:rPr lang="fa-IR" sz="2400" dirty="0" smtClean="0">
                <a:solidFill>
                  <a:prstClr val="black"/>
                </a:solidFill>
                <a:latin typeface="Century Schoolbook"/>
                <a:cs typeface="B Titr" pitchFamily="2" charset="-78"/>
              </a:rPr>
              <a:t>و یا پذیرایی جلسات</a:t>
            </a:r>
          </a:p>
          <a:p>
            <a:pPr marL="45720" indent="0" algn="just" rtl="1">
              <a:buNone/>
            </a:pPr>
            <a:endParaRPr lang="fa-IR" sz="2400" dirty="0" smtClean="0">
              <a:solidFill>
                <a:prstClr val="black"/>
              </a:solidFill>
              <a:latin typeface="Century Schoolbook"/>
              <a:cs typeface="B Titr" pitchFamily="2" charset="-78"/>
            </a:endParaRPr>
          </a:p>
          <a:p>
            <a:pPr algn="just" rtl="1"/>
            <a:r>
              <a:rPr lang="fa-IR" sz="2400" dirty="0" smtClean="0">
                <a:solidFill>
                  <a:prstClr val="black"/>
                </a:solidFill>
                <a:latin typeface="Century Schoolbook"/>
                <a:cs typeface="B Titr" pitchFamily="2" charset="-78"/>
              </a:rPr>
              <a:t> </a:t>
            </a:r>
            <a:r>
              <a:rPr lang="fa-IR" sz="2400" dirty="0">
                <a:solidFill>
                  <a:prstClr val="black"/>
                </a:solidFill>
                <a:latin typeface="Century Schoolbook"/>
                <a:cs typeface="B Titr" pitchFamily="2" charset="-78"/>
              </a:rPr>
              <a:t>پخت و به همراه آوردن  </a:t>
            </a:r>
            <a:r>
              <a:rPr lang="fa-IR" sz="2400" dirty="0">
                <a:solidFill>
                  <a:srgbClr val="00B050"/>
                </a:solidFill>
                <a:latin typeface="Century Schoolbook"/>
                <a:cs typeface="B Titr" pitchFamily="2" charset="-78"/>
              </a:rPr>
              <a:t>غذاهای سالم </a:t>
            </a:r>
            <a:r>
              <a:rPr lang="fa-IR" sz="2400" dirty="0">
                <a:solidFill>
                  <a:prstClr val="black"/>
                </a:solidFill>
                <a:latin typeface="Century Schoolbook"/>
                <a:cs typeface="B Titr" pitchFamily="2" charset="-78"/>
              </a:rPr>
              <a:t>به جای </a:t>
            </a:r>
            <a:r>
              <a:rPr lang="fa-IR" sz="2400" dirty="0" smtClean="0">
                <a:solidFill>
                  <a:prstClr val="black"/>
                </a:solidFill>
                <a:latin typeface="Century Schoolbook"/>
                <a:cs typeface="B Titr" pitchFamily="2" charset="-78"/>
              </a:rPr>
              <a:t>خرید </a:t>
            </a:r>
            <a:r>
              <a:rPr lang="fa-IR" sz="2400" dirty="0" smtClean="0">
                <a:solidFill>
                  <a:srgbClr val="FF0000"/>
                </a:solidFill>
                <a:latin typeface="Century Schoolbook"/>
                <a:cs typeface="B Titr" pitchFamily="2" charset="-78"/>
              </a:rPr>
              <a:t>فست </a:t>
            </a:r>
            <a:r>
              <a:rPr lang="fa-IR" sz="2400" dirty="0">
                <a:solidFill>
                  <a:srgbClr val="FF0000"/>
                </a:solidFill>
                <a:latin typeface="Century Schoolbook"/>
                <a:cs typeface="B Titr" pitchFamily="2" charset="-78"/>
              </a:rPr>
              <a:t>فود</a:t>
            </a:r>
            <a:r>
              <a:rPr lang="fa-IR" sz="2400" dirty="0">
                <a:solidFill>
                  <a:prstClr val="black"/>
                </a:solidFill>
                <a:latin typeface="Century Schoolbook"/>
                <a:cs typeface="B Titr" pitchFamily="2" charset="-78"/>
              </a:rPr>
              <a:t> در بوفه های </a:t>
            </a:r>
            <a:r>
              <a:rPr lang="fa-IR" sz="2400" dirty="0" smtClean="0">
                <a:solidFill>
                  <a:prstClr val="black"/>
                </a:solidFill>
                <a:latin typeface="Century Schoolbook"/>
                <a:cs typeface="B Titr" pitchFamily="2" charset="-78"/>
              </a:rPr>
              <a:t>مدارس </a:t>
            </a:r>
          </a:p>
          <a:p>
            <a:pPr algn="just" rtl="1"/>
            <a:r>
              <a:rPr lang="fa-IR" sz="2400" dirty="0" smtClean="0">
                <a:solidFill>
                  <a:prstClr val="black"/>
                </a:solidFill>
                <a:latin typeface="Century Schoolbook"/>
                <a:cs typeface="B Titr" pitchFamily="2" charset="-78"/>
              </a:rPr>
              <a:t> </a:t>
            </a:r>
            <a:r>
              <a:rPr lang="fa-IR" sz="2400" dirty="0">
                <a:solidFill>
                  <a:prstClr val="black"/>
                </a:solidFill>
                <a:latin typeface="Century Schoolbook"/>
                <a:cs typeface="B Titr" pitchFamily="2" charset="-78"/>
              </a:rPr>
              <a:t>حذف </a:t>
            </a:r>
            <a:r>
              <a:rPr lang="fa-IR" sz="2400" dirty="0">
                <a:solidFill>
                  <a:srgbClr val="FF0000"/>
                </a:solidFill>
                <a:latin typeface="Century Schoolbook"/>
                <a:cs typeface="B Titr" pitchFamily="2" charset="-78"/>
              </a:rPr>
              <a:t>پفک و چیپس و ساندویچ سوسیس و کالباس</a:t>
            </a:r>
            <a:r>
              <a:rPr lang="fa-IR" sz="2400" dirty="0">
                <a:solidFill>
                  <a:prstClr val="black"/>
                </a:solidFill>
                <a:latin typeface="Century Schoolbook"/>
                <a:cs typeface="B Titr" pitchFamily="2" charset="-78"/>
              </a:rPr>
              <a:t> ... و </a:t>
            </a:r>
            <a:r>
              <a:rPr lang="fa-IR" sz="2400" dirty="0" smtClean="0">
                <a:solidFill>
                  <a:prstClr val="black"/>
                </a:solidFill>
                <a:latin typeface="Century Schoolbook"/>
                <a:cs typeface="B Titr" pitchFamily="2" charset="-78"/>
              </a:rPr>
              <a:t>جایگزینی </a:t>
            </a:r>
            <a:r>
              <a:rPr lang="fa-IR" sz="2400" dirty="0">
                <a:solidFill>
                  <a:prstClr val="black"/>
                </a:solidFill>
                <a:latin typeface="Century Schoolbook"/>
                <a:cs typeface="B Titr" pitchFamily="2" charset="-78"/>
              </a:rPr>
              <a:t>آن با </a:t>
            </a:r>
            <a:r>
              <a:rPr lang="fa-IR" sz="2400" dirty="0">
                <a:solidFill>
                  <a:srgbClr val="00B050"/>
                </a:solidFill>
                <a:latin typeface="Century Schoolbook"/>
                <a:cs typeface="B Titr" pitchFamily="2" charset="-78"/>
              </a:rPr>
              <a:t>میوه و لقمه سالم </a:t>
            </a:r>
            <a:r>
              <a:rPr lang="fa-IR" sz="2400" dirty="0">
                <a:solidFill>
                  <a:prstClr val="black"/>
                </a:solidFill>
                <a:latin typeface="Century Schoolbook"/>
                <a:cs typeface="B Titr" pitchFamily="2" charset="-78"/>
              </a:rPr>
              <a:t>در بوفه های مدارس و </a:t>
            </a:r>
            <a:r>
              <a:rPr lang="fa-IR" sz="2400" dirty="0" smtClean="0">
                <a:solidFill>
                  <a:prstClr val="black"/>
                </a:solidFill>
                <a:latin typeface="Century Schoolbook"/>
                <a:cs typeface="B Titr" pitchFamily="2" charset="-78"/>
              </a:rPr>
              <a:t>ادارات</a:t>
            </a:r>
          </a:p>
          <a:p>
            <a:pPr marL="45720" indent="0" algn="just" rtl="1">
              <a:buNone/>
            </a:pPr>
            <a:endParaRPr lang="fa-IR" sz="2400" dirty="0" smtClean="0">
              <a:solidFill>
                <a:prstClr val="black"/>
              </a:solidFill>
              <a:latin typeface="Century Schoolbook"/>
              <a:cs typeface="B Titr" pitchFamily="2" charset="-78"/>
            </a:endParaRPr>
          </a:p>
          <a:p>
            <a:pPr algn="just" rtl="1"/>
            <a:r>
              <a:rPr lang="fa-IR" sz="2400" dirty="0" smtClean="0">
                <a:solidFill>
                  <a:prstClr val="black"/>
                </a:solidFill>
                <a:latin typeface="Century Schoolbook"/>
                <a:cs typeface="B Titr" pitchFamily="2" charset="-78"/>
              </a:rPr>
              <a:t> </a:t>
            </a:r>
            <a:r>
              <a:rPr lang="fa-IR" sz="2400" dirty="0">
                <a:solidFill>
                  <a:prstClr val="black"/>
                </a:solidFill>
                <a:latin typeface="Century Schoolbook"/>
                <a:cs typeface="B Titr" pitchFamily="2" charset="-78"/>
              </a:rPr>
              <a:t>حذف </a:t>
            </a:r>
            <a:r>
              <a:rPr lang="fa-IR" sz="2400" dirty="0">
                <a:solidFill>
                  <a:srgbClr val="FF0000"/>
                </a:solidFill>
                <a:latin typeface="Century Schoolbook"/>
                <a:cs typeface="B Titr" pitchFamily="2" charset="-78"/>
              </a:rPr>
              <a:t>نمکدان</a:t>
            </a:r>
            <a:r>
              <a:rPr lang="fa-IR" sz="2400" dirty="0">
                <a:solidFill>
                  <a:prstClr val="black"/>
                </a:solidFill>
                <a:latin typeface="Century Schoolbook"/>
                <a:cs typeface="B Titr" pitchFamily="2" charset="-78"/>
              </a:rPr>
              <a:t> از میز بوفه ها و جایگزین کردن آن با انواع </a:t>
            </a:r>
            <a:r>
              <a:rPr lang="fa-IR" sz="2400" dirty="0">
                <a:solidFill>
                  <a:srgbClr val="00B050"/>
                </a:solidFill>
                <a:latin typeface="Century Schoolbook"/>
                <a:cs typeface="B Titr" pitchFamily="2" charset="-78"/>
              </a:rPr>
              <a:t>سس ها، و یا ادویه های سالم</a:t>
            </a:r>
            <a:r>
              <a:rPr lang="fa-IR" sz="2400" dirty="0">
                <a:solidFill>
                  <a:prstClr val="black"/>
                </a:solidFill>
                <a:latin typeface="Century Schoolbook"/>
                <a:cs typeface="B Titr" pitchFamily="2" charset="-78"/>
              </a:rPr>
              <a:t> </a:t>
            </a:r>
            <a:r>
              <a:rPr lang="fa-IR" sz="2400" dirty="0" smtClean="0">
                <a:solidFill>
                  <a:prstClr val="black"/>
                </a:solidFill>
                <a:latin typeface="Century Schoolbook"/>
                <a:cs typeface="B Titr" pitchFamily="2" charset="-78"/>
              </a:rPr>
              <a:t>دیگر در مدارس شبانه روزی </a:t>
            </a:r>
          </a:p>
          <a:p>
            <a:pPr marL="45720" indent="0" algn="just" rtl="1">
              <a:buNone/>
            </a:pPr>
            <a:endParaRPr lang="fa-IR" sz="2400" dirty="0" smtClean="0">
              <a:solidFill>
                <a:prstClr val="black"/>
              </a:solidFill>
              <a:latin typeface="Century Schoolbook"/>
              <a:cs typeface="B Titr" pitchFamily="2" charset="-78"/>
            </a:endParaRPr>
          </a:p>
          <a:p>
            <a:pPr algn="just" rtl="1"/>
            <a:r>
              <a:rPr lang="fa-IR" sz="2400" dirty="0" smtClean="0">
                <a:solidFill>
                  <a:prstClr val="black"/>
                </a:solidFill>
                <a:latin typeface="Century Schoolbook"/>
                <a:cs typeface="B Titr" pitchFamily="2" charset="-78"/>
              </a:rPr>
              <a:t> </a:t>
            </a:r>
            <a:r>
              <a:rPr lang="fa-IR" sz="2400" dirty="0">
                <a:solidFill>
                  <a:prstClr val="black"/>
                </a:solidFill>
                <a:latin typeface="Century Schoolbook"/>
                <a:cs typeface="B Titr" pitchFamily="2" charset="-78"/>
              </a:rPr>
              <a:t>ترویج استفاده از </a:t>
            </a:r>
            <a:r>
              <a:rPr lang="fa-IR" sz="2400" dirty="0">
                <a:solidFill>
                  <a:srgbClr val="00B050"/>
                </a:solidFill>
                <a:latin typeface="Century Schoolbook"/>
                <a:cs typeface="B Titr" pitchFamily="2" charset="-78"/>
              </a:rPr>
              <a:t>میوه</a:t>
            </a:r>
            <a:r>
              <a:rPr lang="fa-IR" sz="2400" dirty="0">
                <a:solidFill>
                  <a:prstClr val="black"/>
                </a:solidFill>
                <a:latin typeface="Century Schoolbook"/>
                <a:cs typeface="B Titr" pitchFamily="2" charset="-78"/>
              </a:rPr>
              <a:t> به جای </a:t>
            </a:r>
            <a:r>
              <a:rPr lang="fa-IR" sz="2400" dirty="0">
                <a:solidFill>
                  <a:srgbClr val="FF0000"/>
                </a:solidFill>
                <a:latin typeface="Century Schoolbook"/>
                <a:cs typeface="B Titr" pitchFamily="2" charset="-78"/>
              </a:rPr>
              <a:t>شیرینی</a:t>
            </a:r>
            <a:r>
              <a:rPr lang="fa-IR" sz="2400" dirty="0">
                <a:solidFill>
                  <a:prstClr val="black"/>
                </a:solidFill>
                <a:latin typeface="Century Schoolbook"/>
                <a:cs typeface="B Titr" pitchFamily="2" charset="-78"/>
              </a:rPr>
              <a:t> در جشن ها و مناسبت های خاص و </a:t>
            </a:r>
            <a:r>
              <a:rPr lang="fa-IR" sz="2400" dirty="0" smtClean="0">
                <a:solidFill>
                  <a:prstClr val="black"/>
                </a:solidFill>
                <a:latin typeface="Century Schoolbook"/>
                <a:cs typeface="B Titr" pitchFamily="2" charset="-78"/>
              </a:rPr>
              <a:t>... در مدارس </a:t>
            </a:r>
            <a:endParaRPr lang="fa-IR" sz="2400" dirty="0">
              <a:solidFill>
                <a:prstClr val="black"/>
              </a:solidFill>
              <a:latin typeface="Century Schoolbook"/>
              <a:cs typeface="B Titr" pitchFamily="2" charset="-78"/>
            </a:endParaRPr>
          </a:p>
          <a:p>
            <a:pPr algn="just" rt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31697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4E0E9-258B-443D-9FA7-37A9A1D2DFDD}" type="slidenum">
              <a:rPr lang="fa-IR" smtClean="0"/>
              <a:t>38</a:t>
            </a:fld>
            <a:endParaRPr lang="fa-IR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692696"/>
            <a:ext cx="8712968" cy="5904655"/>
          </a:xfrm>
        </p:spPr>
      </p:pic>
    </p:spTree>
    <p:extLst>
      <p:ext uri="{BB962C8B-B14F-4D97-AF65-F5344CB8AC3E}">
        <p14:creationId xmlns:p14="http://schemas.microsoft.com/office/powerpoint/2010/main" val="2954571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4E0E9-258B-443D-9FA7-37A9A1D2DFDD}" type="slidenum">
              <a:rPr lang="fa-IR" smtClean="0"/>
              <a:t>39</a:t>
            </a:fld>
            <a:endParaRPr lang="fa-IR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3568" y="404664"/>
            <a:ext cx="8064896" cy="936104"/>
          </a:xfrm>
        </p:spPr>
        <p:txBody>
          <a:bodyPr/>
          <a:lstStyle/>
          <a:p>
            <a:pPr marL="0" indent="0">
              <a:buNone/>
            </a:pPr>
            <a:r>
              <a:rPr lang="fa-IR" sz="2400" dirty="0">
                <a:solidFill>
                  <a:srgbClr val="FF0000"/>
                </a:solidFill>
                <a:latin typeface="Century Schoolbook"/>
                <a:cs typeface="B Titr" pitchFamily="2" charset="-78"/>
              </a:rPr>
              <a:t>نمونه هایی از فعالیت های </a:t>
            </a:r>
            <a:r>
              <a:rPr lang="fa-IR" sz="2400" dirty="0" smtClean="0">
                <a:solidFill>
                  <a:srgbClr val="FF0000"/>
                </a:solidFill>
                <a:latin typeface="Century Schoolbook"/>
                <a:cs typeface="B Titr" pitchFamily="2" charset="-78"/>
              </a:rPr>
              <a:t>با </a:t>
            </a:r>
            <a:r>
              <a:rPr lang="fa-IR" sz="2400" u="sng" dirty="0" smtClean="0">
                <a:solidFill>
                  <a:srgbClr val="FF0000"/>
                </a:solidFill>
                <a:latin typeface="Century Schoolbook"/>
                <a:cs typeface="B Titr" pitchFamily="2" charset="-78"/>
              </a:rPr>
              <a:t>منابع متوسط </a:t>
            </a:r>
            <a:r>
              <a:rPr lang="fa-IR" sz="2400" dirty="0" smtClean="0">
                <a:solidFill>
                  <a:srgbClr val="FF0000"/>
                </a:solidFill>
                <a:latin typeface="Century Schoolbook"/>
                <a:cs typeface="B Titr" pitchFamily="2" charset="-78"/>
              </a:rPr>
              <a:t>با </a:t>
            </a:r>
            <a:r>
              <a:rPr lang="fa-IR" sz="2400" dirty="0">
                <a:solidFill>
                  <a:srgbClr val="FF0000"/>
                </a:solidFill>
                <a:latin typeface="Century Schoolbook"/>
                <a:cs typeface="B Titr" pitchFamily="2" charset="-78"/>
              </a:rPr>
              <a:t>موضوع «تغذیه » در محل </a:t>
            </a:r>
            <a:r>
              <a:rPr lang="fa-IR" sz="2400" dirty="0" smtClean="0">
                <a:solidFill>
                  <a:srgbClr val="FF0000"/>
                </a:solidFill>
                <a:latin typeface="Century Schoolbook"/>
                <a:cs typeface="B Titr" pitchFamily="2" charset="-78"/>
              </a:rPr>
              <a:t>کار </a:t>
            </a:r>
            <a:endParaRPr lang="en-US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323528" y="1052736"/>
            <a:ext cx="8640960" cy="5328592"/>
          </a:xfrm>
        </p:spPr>
        <p:txBody>
          <a:bodyPr>
            <a:normAutofit lnSpcReduction="10000"/>
          </a:bodyPr>
          <a:lstStyle/>
          <a:p>
            <a:pPr algn="just" rtl="1"/>
            <a:r>
              <a:rPr lang="fa-IR" sz="2100" dirty="0" smtClean="0">
                <a:solidFill>
                  <a:prstClr val="black"/>
                </a:solidFill>
                <a:latin typeface="Century Schoolbook"/>
                <a:cs typeface="B Titr" pitchFamily="2" charset="-78"/>
              </a:rPr>
              <a:t>سازماندهی برای </a:t>
            </a:r>
            <a:r>
              <a:rPr lang="fa-IR" sz="2100" dirty="0">
                <a:solidFill>
                  <a:prstClr val="black"/>
                </a:solidFill>
                <a:latin typeface="Century Schoolbook"/>
                <a:cs typeface="B Titr" pitchFamily="2" charset="-78"/>
              </a:rPr>
              <a:t>حضور متخصص </a:t>
            </a:r>
            <a:r>
              <a:rPr lang="fa-IR" sz="2100" dirty="0" smtClean="0">
                <a:solidFill>
                  <a:prstClr val="black"/>
                </a:solidFill>
                <a:latin typeface="Century Schoolbook"/>
                <a:cs typeface="B Titr" pitchFamily="2" charset="-78"/>
              </a:rPr>
              <a:t>تغذیه و یا کارکان بهداشتی  </a:t>
            </a:r>
            <a:r>
              <a:rPr lang="fa-IR" sz="2100" dirty="0">
                <a:solidFill>
                  <a:prstClr val="black"/>
                </a:solidFill>
                <a:latin typeface="Century Schoolbook"/>
                <a:cs typeface="B Titr" pitchFamily="2" charset="-78"/>
              </a:rPr>
              <a:t>برای </a:t>
            </a:r>
            <a:r>
              <a:rPr lang="fa-IR" sz="2100" dirty="0" smtClean="0">
                <a:solidFill>
                  <a:prstClr val="black"/>
                </a:solidFill>
                <a:latin typeface="Century Schoolbook"/>
                <a:cs typeface="B Titr" pitchFamily="2" charset="-78"/>
              </a:rPr>
              <a:t>تدریس مباحث تغذیه ای </a:t>
            </a:r>
          </a:p>
          <a:p>
            <a:pPr marL="45720" indent="0" algn="just" rtl="1">
              <a:buNone/>
            </a:pPr>
            <a:endParaRPr lang="fa-IR" sz="2100" dirty="0">
              <a:solidFill>
                <a:prstClr val="black"/>
              </a:solidFill>
              <a:latin typeface="Century Schoolbook"/>
              <a:cs typeface="B Titr" pitchFamily="2" charset="-78"/>
            </a:endParaRPr>
          </a:p>
          <a:p>
            <a:pPr algn="just" rtl="1"/>
            <a:r>
              <a:rPr lang="fa-IR" sz="2100" dirty="0">
                <a:solidFill>
                  <a:prstClr val="black"/>
                </a:solidFill>
                <a:latin typeface="Century Schoolbook"/>
                <a:cs typeface="B Titr" pitchFamily="2" charset="-78"/>
              </a:rPr>
              <a:t>تهیه آب سردکن </a:t>
            </a:r>
            <a:r>
              <a:rPr lang="fa-IR" sz="2100" dirty="0" smtClean="0">
                <a:solidFill>
                  <a:prstClr val="black"/>
                </a:solidFill>
                <a:latin typeface="Century Schoolbook"/>
                <a:cs typeface="B Titr" pitchFamily="2" charset="-78"/>
              </a:rPr>
              <a:t>به طوري </a:t>
            </a:r>
            <a:r>
              <a:rPr lang="fa-IR" sz="2100" dirty="0">
                <a:solidFill>
                  <a:prstClr val="black"/>
                </a:solidFill>
                <a:latin typeface="Century Schoolbook"/>
                <a:cs typeface="B Titr" pitchFamily="2" charset="-78"/>
              </a:rPr>
              <a:t>که تمام کارکنان </a:t>
            </a:r>
            <a:r>
              <a:rPr lang="fa-IR" sz="2100" dirty="0" smtClean="0">
                <a:solidFill>
                  <a:prstClr val="black"/>
                </a:solidFill>
                <a:latin typeface="Century Schoolbook"/>
                <a:cs typeface="B Titr" pitchFamily="2" charset="-78"/>
              </a:rPr>
              <a:t> و دانش آموزان به </a:t>
            </a:r>
            <a:r>
              <a:rPr lang="fa-IR" sz="2100" dirty="0">
                <a:solidFill>
                  <a:prstClr val="black"/>
                </a:solidFill>
                <a:latin typeface="Century Schoolbook"/>
                <a:cs typeface="B Titr" pitchFamily="2" charset="-78"/>
              </a:rPr>
              <a:t>آسانی به آن دسترسی داشته باشند </a:t>
            </a:r>
            <a:endParaRPr lang="fa-IR" sz="2100" dirty="0" smtClean="0">
              <a:solidFill>
                <a:prstClr val="black"/>
              </a:solidFill>
              <a:latin typeface="Century Schoolbook"/>
              <a:cs typeface="B Titr" pitchFamily="2" charset="-78"/>
            </a:endParaRPr>
          </a:p>
          <a:p>
            <a:pPr marL="45720" indent="0" algn="just" rtl="1">
              <a:buNone/>
            </a:pPr>
            <a:endParaRPr lang="fa-IR" sz="2100" dirty="0">
              <a:solidFill>
                <a:prstClr val="black"/>
              </a:solidFill>
              <a:latin typeface="Century Schoolbook"/>
              <a:cs typeface="B Titr" pitchFamily="2" charset="-78"/>
            </a:endParaRPr>
          </a:p>
          <a:p>
            <a:pPr algn="just" rtl="1"/>
            <a:r>
              <a:rPr lang="fa-IR" sz="2100" dirty="0">
                <a:solidFill>
                  <a:prstClr val="black"/>
                </a:solidFill>
                <a:latin typeface="Century Schoolbook"/>
                <a:cs typeface="B Titr" pitchFamily="2" charset="-78"/>
              </a:rPr>
              <a:t>اطمینان از وجود </a:t>
            </a:r>
            <a:r>
              <a:rPr lang="fa-IR" sz="2100" dirty="0" smtClean="0">
                <a:solidFill>
                  <a:prstClr val="black"/>
                </a:solidFill>
                <a:latin typeface="Century Schoolbook"/>
                <a:cs typeface="B Titr" pitchFamily="2" charset="-78"/>
              </a:rPr>
              <a:t>تسهیلات </a:t>
            </a:r>
            <a:r>
              <a:rPr lang="fa-IR" sz="2100" dirty="0">
                <a:solidFill>
                  <a:prstClr val="black"/>
                </a:solidFill>
                <a:latin typeface="Century Schoolbook"/>
                <a:cs typeface="B Titr" pitchFamily="2" charset="-78"/>
              </a:rPr>
              <a:t>کافی در </a:t>
            </a:r>
            <a:r>
              <a:rPr lang="fa-IR" sz="2100" dirty="0" smtClean="0">
                <a:solidFill>
                  <a:prstClr val="black"/>
                </a:solidFill>
                <a:latin typeface="Century Schoolbook"/>
                <a:cs typeface="B Titr" pitchFamily="2" charset="-78"/>
              </a:rPr>
              <a:t>بوفه مدارس </a:t>
            </a:r>
            <a:r>
              <a:rPr lang="fa-IR" sz="2100" dirty="0">
                <a:solidFill>
                  <a:prstClr val="black"/>
                </a:solidFill>
                <a:latin typeface="Century Schoolbook"/>
                <a:cs typeface="B Titr" pitchFamily="2" charset="-78"/>
              </a:rPr>
              <a:t>برای </a:t>
            </a:r>
            <a:r>
              <a:rPr lang="fa-IR" sz="2100" dirty="0" smtClean="0">
                <a:solidFill>
                  <a:prstClr val="black"/>
                </a:solidFill>
                <a:latin typeface="Century Schoolbook"/>
                <a:cs typeface="B Titr" pitchFamily="2" charset="-78"/>
              </a:rPr>
              <a:t>نگهداری و یا آماده سازي غذا در مدارس شبانه روزی مانند </a:t>
            </a:r>
            <a:r>
              <a:rPr lang="fa-IR" sz="2100" dirty="0">
                <a:solidFill>
                  <a:prstClr val="black"/>
                </a:solidFill>
                <a:latin typeface="Century Schoolbook"/>
                <a:cs typeface="B Titr" pitchFamily="2" charset="-78"/>
              </a:rPr>
              <a:t>یخچال، مایکروفر، کارد و چنگال و </a:t>
            </a:r>
            <a:r>
              <a:rPr lang="fa-IR" sz="2100" dirty="0" smtClean="0">
                <a:solidFill>
                  <a:prstClr val="black"/>
                </a:solidFill>
                <a:latin typeface="Century Schoolbook"/>
                <a:cs typeface="B Titr" pitchFamily="2" charset="-78"/>
              </a:rPr>
              <a:t>ظروف</a:t>
            </a:r>
          </a:p>
          <a:p>
            <a:pPr marL="45720" indent="0" algn="just" rtl="1">
              <a:buNone/>
            </a:pPr>
            <a:endParaRPr lang="fa-IR" sz="2100" dirty="0">
              <a:solidFill>
                <a:prstClr val="black"/>
              </a:solidFill>
              <a:latin typeface="Century Schoolbook"/>
              <a:cs typeface="B Titr" pitchFamily="2" charset="-78"/>
            </a:endParaRPr>
          </a:p>
          <a:p>
            <a:pPr algn="just" rtl="1"/>
            <a:r>
              <a:rPr lang="fa-IR" sz="2100" dirty="0">
                <a:solidFill>
                  <a:prstClr val="black"/>
                </a:solidFill>
                <a:latin typeface="Century Schoolbook"/>
                <a:cs typeface="B Titr" pitchFamily="2" charset="-78"/>
              </a:rPr>
              <a:t>عرضه سبزی و میوه تازه در </a:t>
            </a:r>
            <a:r>
              <a:rPr lang="fa-IR" sz="2100" dirty="0" smtClean="0">
                <a:solidFill>
                  <a:prstClr val="black"/>
                </a:solidFill>
                <a:latin typeface="Century Schoolbook"/>
                <a:cs typeface="B Titr" pitchFamily="2" charset="-78"/>
              </a:rPr>
              <a:t>مدرسه ، به طور </a:t>
            </a:r>
            <a:r>
              <a:rPr lang="fa-IR" sz="2100" dirty="0">
                <a:solidFill>
                  <a:prstClr val="black"/>
                </a:solidFill>
                <a:latin typeface="Century Schoolbook"/>
                <a:cs typeface="B Titr" pitchFamily="2" charset="-78"/>
              </a:rPr>
              <a:t>رایگان و یا با تخفیف </a:t>
            </a:r>
            <a:endParaRPr lang="fa-IR" sz="2100" dirty="0" smtClean="0">
              <a:solidFill>
                <a:prstClr val="black"/>
              </a:solidFill>
              <a:latin typeface="Century Schoolbook"/>
              <a:cs typeface="B Titr" pitchFamily="2" charset="-78"/>
            </a:endParaRPr>
          </a:p>
          <a:p>
            <a:pPr marL="45720" indent="0" algn="just" rtl="1">
              <a:buNone/>
            </a:pPr>
            <a:endParaRPr lang="fa-IR" sz="2100" dirty="0">
              <a:solidFill>
                <a:prstClr val="black"/>
              </a:solidFill>
              <a:latin typeface="Century Schoolbook"/>
              <a:cs typeface="B Titr" pitchFamily="2" charset="-78"/>
            </a:endParaRPr>
          </a:p>
          <a:p>
            <a:pPr algn="just" rtl="1"/>
            <a:r>
              <a:rPr lang="fa-IR" sz="2100" dirty="0">
                <a:solidFill>
                  <a:prstClr val="black"/>
                </a:solidFill>
                <a:latin typeface="Century Schoolbook"/>
                <a:cs typeface="B Titr" pitchFamily="2" charset="-78"/>
              </a:rPr>
              <a:t>عرضه غذاهای سالم در فروشگاه های موادخوراکي داخل یا نزدیک </a:t>
            </a:r>
            <a:r>
              <a:rPr lang="fa-IR" sz="2100" dirty="0" smtClean="0">
                <a:solidFill>
                  <a:prstClr val="black"/>
                </a:solidFill>
                <a:latin typeface="Century Schoolbook"/>
                <a:cs typeface="B Titr" pitchFamily="2" charset="-78"/>
              </a:rPr>
              <a:t>مدرسه </a:t>
            </a:r>
          </a:p>
          <a:p>
            <a:pPr marL="45720" indent="0" algn="just" rtl="1">
              <a:buNone/>
            </a:pPr>
            <a:endParaRPr lang="fa-IR" sz="2100" dirty="0">
              <a:solidFill>
                <a:prstClr val="black"/>
              </a:solidFill>
              <a:latin typeface="Century Schoolbook"/>
              <a:cs typeface="B Titr" pitchFamily="2" charset="-78"/>
            </a:endParaRPr>
          </a:p>
          <a:p>
            <a:pPr algn="just" rtl="1"/>
            <a:r>
              <a:rPr lang="fa-IR" sz="2100" dirty="0" smtClean="0">
                <a:solidFill>
                  <a:prstClr val="black"/>
                </a:solidFill>
                <a:latin typeface="Century Schoolbook"/>
                <a:cs typeface="B Titr" pitchFamily="2" charset="-78"/>
              </a:rPr>
              <a:t>دادن کتا </a:t>
            </a:r>
            <a:r>
              <a:rPr lang="fa-IR" sz="2100" dirty="0">
                <a:solidFill>
                  <a:prstClr val="black"/>
                </a:solidFill>
                <a:latin typeface="Century Schoolbook"/>
                <a:cs typeface="B Titr" pitchFamily="2" charset="-78"/>
              </a:rPr>
              <a:t>بهای </a:t>
            </a:r>
            <a:r>
              <a:rPr lang="fa-IR" sz="2100" dirty="0" smtClean="0">
                <a:solidFill>
                  <a:prstClr val="black"/>
                </a:solidFill>
                <a:latin typeface="Century Schoolbook"/>
                <a:cs typeface="B Titr" pitchFamily="2" charset="-78"/>
              </a:rPr>
              <a:t>تغذیه به عنوان  </a:t>
            </a:r>
            <a:r>
              <a:rPr lang="fa-IR" sz="2100" dirty="0">
                <a:solidFill>
                  <a:prstClr val="black"/>
                </a:solidFill>
                <a:latin typeface="Century Schoolbook"/>
                <a:cs typeface="B Titr" pitchFamily="2" charset="-78"/>
              </a:rPr>
              <a:t>هدیه </a:t>
            </a:r>
            <a:r>
              <a:rPr lang="fa-IR" sz="2100" dirty="0" smtClean="0">
                <a:solidFill>
                  <a:prstClr val="black"/>
                </a:solidFill>
                <a:latin typeface="Century Schoolbook"/>
                <a:cs typeface="B Titr" pitchFamily="2" charset="-78"/>
              </a:rPr>
              <a:t>به دانش آموزان</a:t>
            </a:r>
            <a:endParaRPr lang="en-US" sz="2100" dirty="0">
              <a:solidFill>
                <a:prstClr val="black"/>
              </a:solidFill>
              <a:latin typeface="Century Schoolbook"/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83822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75656" y="332656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fa-IR" sz="36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B Titr" pitchFamily="2" charset="-78"/>
              </a:rPr>
              <a:t>خود مراقبتی فردی: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467544" y="1556792"/>
            <a:ext cx="7745505" cy="4464495"/>
          </a:xfrm>
        </p:spPr>
        <p:txBody>
          <a:bodyPr>
            <a:noAutofit/>
          </a:bodyPr>
          <a:lstStyle/>
          <a:p>
            <a:pPr marL="45720" lvl="0" indent="0" algn="just" rtl="1">
              <a:buClr>
                <a:srgbClr val="873624"/>
              </a:buClr>
              <a:buNone/>
            </a:pPr>
            <a:r>
              <a:rPr lang="fa-IR" sz="2800" dirty="0">
                <a:solidFill>
                  <a:schemeClr val="tx1"/>
                </a:solidFill>
                <a:cs typeface="B Titr" pitchFamily="2" charset="-78"/>
              </a:rPr>
              <a:t>هدف </a:t>
            </a:r>
            <a:r>
              <a:rPr lang="fa-IR" sz="2800" dirty="0" smtClean="0">
                <a:solidFill>
                  <a:schemeClr val="tx1"/>
                </a:solidFill>
                <a:cs typeface="B Titr" pitchFamily="2" charset="-78"/>
              </a:rPr>
              <a:t>: </a:t>
            </a:r>
            <a:r>
              <a:rPr lang="fa-IR" sz="2800" dirty="0">
                <a:solidFill>
                  <a:schemeClr val="tx1"/>
                </a:solidFill>
                <a:cs typeface="B Titr" pitchFamily="2" charset="-78"/>
              </a:rPr>
              <a:t>تربيت يك نفر سفير سلامت به ازاي هرخانوار است. </a:t>
            </a:r>
            <a:endParaRPr lang="fa-IR" sz="2800" dirty="0" smtClean="0">
              <a:solidFill>
                <a:schemeClr val="tx1"/>
              </a:solidFill>
              <a:cs typeface="B Titr" pitchFamily="2" charset="-78"/>
            </a:endParaRPr>
          </a:p>
          <a:p>
            <a:pPr marL="45720" lvl="0" indent="0" algn="just" rtl="1">
              <a:buClr>
                <a:srgbClr val="873624"/>
              </a:buClr>
              <a:buNone/>
            </a:pPr>
            <a:r>
              <a:rPr lang="fa-IR" sz="2800" dirty="0" smtClean="0">
                <a:solidFill>
                  <a:schemeClr val="tx1"/>
                </a:solidFill>
                <a:cs typeface="B Titr" pitchFamily="2" charset="-78"/>
              </a:rPr>
              <a:t>سفير </a:t>
            </a:r>
            <a:r>
              <a:rPr lang="fa-IR" sz="2800" dirty="0">
                <a:solidFill>
                  <a:schemeClr val="tx1"/>
                </a:solidFill>
                <a:cs typeface="B Titr" pitchFamily="2" charset="-78"/>
              </a:rPr>
              <a:t>سلامت عضوي از اعضاي خانواده است كه حداقل 8 كلاس سواد </a:t>
            </a:r>
            <a:r>
              <a:rPr lang="fa-IR" sz="2800" dirty="0" smtClean="0">
                <a:solidFill>
                  <a:schemeClr val="tx1"/>
                </a:solidFill>
                <a:cs typeface="B Titr" pitchFamily="2" charset="-78"/>
              </a:rPr>
              <a:t>دارد </a:t>
            </a:r>
            <a:r>
              <a:rPr lang="fa-IR" sz="2800" dirty="0">
                <a:solidFill>
                  <a:schemeClr val="tx1"/>
                </a:solidFill>
                <a:cs typeface="B Titr" pitchFamily="2" charset="-78"/>
              </a:rPr>
              <a:t>و به صورت داوطلبانه، مسووليت انتقال مطالب آموخته شده در حوزه سلامت و مراقبت فعال از سلامت خود و اعضاي خانواده و جامعه را بر عهده دارد. </a:t>
            </a:r>
            <a:endParaRPr lang="fa-IR" sz="2800" dirty="0" smtClean="0">
              <a:solidFill>
                <a:schemeClr val="tx1"/>
              </a:solidFill>
              <a:cs typeface="B Titr" pitchFamily="2" charset="-78"/>
            </a:endParaRPr>
          </a:p>
          <a:p>
            <a:pPr marL="45720" lvl="0" indent="0" algn="just" rtl="1">
              <a:buClr>
                <a:srgbClr val="873624"/>
              </a:buClr>
              <a:buNone/>
            </a:pPr>
            <a:r>
              <a:rPr lang="fa-IR" sz="2800" dirty="0" smtClean="0">
                <a:solidFill>
                  <a:schemeClr val="tx1"/>
                </a:solidFill>
                <a:cs typeface="B Titr" pitchFamily="2" charset="-78"/>
              </a:rPr>
              <a:t>براي </a:t>
            </a:r>
            <a:r>
              <a:rPr lang="fa-IR" sz="2800" dirty="0">
                <a:solidFill>
                  <a:schemeClr val="tx1"/>
                </a:solidFill>
                <a:cs typeface="B Titr" pitchFamily="2" charset="-78"/>
              </a:rPr>
              <a:t>هر خانواري كه فاقد عضو واجد شرايط باشد، سفير سلامت افتخاري تربيت خواهد شد </a:t>
            </a:r>
            <a:r>
              <a:rPr lang="fa-IR" sz="2800" dirty="0" smtClean="0">
                <a:solidFill>
                  <a:schemeClr val="tx1"/>
                </a:solidFill>
                <a:cs typeface="B Titr" pitchFamily="2" charset="-78"/>
              </a:rPr>
              <a:t>.</a:t>
            </a:r>
            <a:r>
              <a:rPr lang="fa-IR" sz="2000" dirty="0" smtClean="0">
                <a:solidFill>
                  <a:schemeClr val="tx1"/>
                </a:solidFill>
                <a:cs typeface="B Titr" pitchFamily="2" charset="-78"/>
              </a:rPr>
              <a:t>(</a:t>
            </a:r>
            <a:r>
              <a:rPr lang="fa-IR" sz="2000" dirty="0">
                <a:solidFill>
                  <a:schemeClr val="tx1"/>
                </a:solidFill>
                <a:cs typeface="B Titr" pitchFamily="2" charset="-78"/>
              </a:rPr>
              <a:t>سفير سلامت افتخاري، فردي است كه علاوه بر خانوار خود، حداكثر 5 خانوار بدون سفير سلامت را تحت پوشش قرار مي‌دهد).</a:t>
            </a:r>
            <a:endParaRPr lang="fa-IR" sz="2800" dirty="0">
              <a:solidFill>
                <a:schemeClr val="tx1"/>
              </a:solidFill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51020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4E0E9-258B-443D-9FA7-37A9A1D2DFDD}" type="slidenum">
              <a:rPr lang="fa-IR" smtClean="0"/>
              <a:t>40</a:t>
            </a:fld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9392"/>
            <a:ext cx="8964488" cy="6552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9892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4E0E9-258B-443D-9FA7-37A9A1D2DFDD}" type="slidenum">
              <a:rPr lang="fa-IR" smtClean="0"/>
              <a:t>41</a:t>
            </a:fld>
            <a:endParaRPr lang="fa-IR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43608" y="548680"/>
            <a:ext cx="7272808" cy="1143000"/>
          </a:xfrm>
        </p:spPr>
        <p:txBody>
          <a:bodyPr/>
          <a:lstStyle/>
          <a:p>
            <a:pPr marL="0" indent="0">
              <a:buNone/>
            </a:pPr>
            <a:r>
              <a:rPr lang="fa-IR" sz="2000" dirty="0">
                <a:solidFill>
                  <a:srgbClr val="FF0000"/>
                </a:solidFill>
                <a:latin typeface="Century Schoolbook"/>
                <a:cs typeface="B Titr" pitchFamily="2" charset="-78"/>
              </a:rPr>
              <a:t>نمونه هایی از فعالیت های با </a:t>
            </a:r>
            <a:r>
              <a:rPr lang="fa-IR" sz="2000" u="sng" dirty="0">
                <a:solidFill>
                  <a:srgbClr val="FF0000"/>
                </a:solidFill>
                <a:latin typeface="Century Schoolbook"/>
                <a:cs typeface="B Titr" pitchFamily="2" charset="-78"/>
              </a:rPr>
              <a:t>منابع </a:t>
            </a:r>
            <a:r>
              <a:rPr lang="fa-IR" sz="2000" u="sng" dirty="0" smtClean="0">
                <a:solidFill>
                  <a:srgbClr val="FF0000"/>
                </a:solidFill>
                <a:latin typeface="Century Schoolbook"/>
                <a:cs typeface="B Titr" pitchFamily="2" charset="-78"/>
              </a:rPr>
              <a:t>بزرگ </a:t>
            </a:r>
            <a:r>
              <a:rPr lang="fa-IR" sz="2000" dirty="0" smtClean="0">
                <a:solidFill>
                  <a:srgbClr val="FF0000"/>
                </a:solidFill>
                <a:latin typeface="Century Schoolbook"/>
                <a:cs typeface="B Titr" pitchFamily="2" charset="-78"/>
              </a:rPr>
              <a:t>با </a:t>
            </a:r>
            <a:r>
              <a:rPr lang="fa-IR" sz="2000" dirty="0">
                <a:solidFill>
                  <a:srgbClr val="FF0000"/>
                </a:solidFill>
                <a:latin typeface="Century Schoolbook"/>
                <a:cs typeface="B Titr" pitchFamily="2" charset="-78"/>
              </a:rPr>
              <a:t>موضوع «تغذیه » در محل کار </a:t>
            </a:r>
            <a:endParaRPr lang="en-US" sz="20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107504" y="1124744"/>
            <a:ext cx="8712968" cy="5184576"/>
          </a:xfrm>
        </p:spPr>
        <p:txBody>
          <a:bodyPr>
            <a:normAutofit/>
          </a:bodyPr>
          <a:lstStyle/>
          <a:p>
            <a:pPr algn="just" rtl="1"/>
            <a:r>
              <a:rPr lang="fa-IR" sz="1900" dirty="0" smtClean="0">
                <a:solidFill>
                  <a:prstClr val="black"/>
                </a:solidFill>
                <a:latin typeface="Century Schoolbook"/>
                <a:cs typeface="B Titr" pitchFamily="2" charset="-78"/>
              </a:rPr>
              <a:t>تشویق کارکنان و دانش آموزانی </a:t>
            </a:r>
            <a:r>
              <a:rPr lang="fa-IR" sz="1900" dirty="0">
                <a:solidFill>
                  <a:prstClr val="black"/>
                </a:solidFill>
                <a:latin typeface="Century Schoolbook"/>
                <a:cs typeface="B Titr" pitchFamily="2" charset="-78"/>
              </a:rPr>
              <a:t>که در </a:t>
            </a:r>
            <a:r>
              <a:rPr lang="fa-IR" sz="1900" dirty="0" smtClean="0">
                <a:solidFill>
                  <a:prstClr val="black"/>
                </a:solidFill>
                <a:latin typeface="Century Schoolbook"/>
                <a:cs typeface="B Titr" pitchFamily="2" charset="-78"/>
              </a:rPr>
              <a:t>ساعت </a:t>
            </a:r>
            <a:r>
              <a:rPr lang="fa-IR" sz="1900" dirty="0">
                <a:solidFill>
                  <a:prstClr val="black"/>
                </a:solidFill>
                <a:latin typeface="Century Schoolbook"/>
                <a:cs typeface="B Titr" pitchFamily="2" charset="-78"/>
              </a:rPr>
              <a:t>های غیر </a:t>
            </a:r>
            <a:r>
              <a:rPr lang="fa-IR" sz="1900" dirty="0" smtClean="0">
                <a:solidFill>
                  <a:prstClr val="black"/>
                </a:solidFill>
                <a:latin typeface="Century Schoolbook"/>
                <a:cs typeface="B Titr" pitchFamily="2" charset="-78"/>
              </a:rPr>
              <a:t>اداری و غیر مدرسه  </a:t>
            </a:r>
            <a:r>
              <a:rPr lang="fa-IR" sz="1900" dirty="0">
                <a:solidFill>
                  <a:prstClr val="black"/>
                </a:solidFill>
                <a:latin typeface="Century Schoolbook"/>
                <a:cs typeface="B Titr" pitchFamily="2" charset="-78"/>
              </a:rPr>
              <a:t>در </a:t>
            </a:r>
            <a:r>
              <a:rPr lang="fa-IR" sz="1900" dirty="0" smtClean="0">
                <a:solidFill>
                  <a:prstClr val="black"/>
                </a:solidFill>
                <a:latin typeface="Century Schoolbook"/>
                <a:cs typeface="B Titr" pitchFamily="2" charset="-78"/>
              </a:rPr>
              <a:t>فعالیت های </a:t>
            </a:r>
            <a:r>
              <a:rPr lang="fa-IR" sz="1900" dirty="0">
                <a:solidFill>
                  <a:prstClr val="black"/>
                </a:solidFill>
                <a:latin typeface="Century Schoolbook"/>
                <a:cs typeface="B Titr" pitchFamily="2" charset="-78"/>
              </a:rPr>
              <a:t>مرتبط با کنترل وزن و تغذیه سالم شرکت </a:t>
            </a:r>
            <a:r>
              <a:rPr lang="fa-IR" sz="1900" dirty="0" smtClean="0">
                <a:solidFill>
                  <a:prstClr val="black"/>
                </a:solidFill>
                <a:latin typeface="Century Schoolbook"/>
                <a:cs typeface="B Titr" pitchFamily="2" charset="-78"/>
              </a:rPr>
              <a:t>می کنند </a:t>
            </a:r>
            <a:r>
              <a:rPr lang="fa-IR" sz="1900" dirty="0">
                <a:solidFill>
                  <a:prstClr val="black"/>
                </a:solidFill>
                <a:latin typeface="Century Schoolbook"/>
                <a:cs typeface="B Titr" pitchFamily="2" charset="-78"/>
              </a:rPr>
              <a:t>و حمایت از آ نها </a:t>
            </a:r>
            <a:endParaRPr lang="fa-IR" sz="1900" dirty="0" smtClean="0">
              <a:solidFill>
                <a:prstClr val="black"/>
              </a:solidFill>
              <a:latin typeface="Century Schoolbook"/>
              <a:cs typeface="B Titr" pitchFamily="2" charset="-78"/>
            </a:endParaRPr>
          </a:p>
          <a:p>
            <a:pPr marL="45720" indent="0" algn="just" rtl="1">
              <a:buNone/>
            </a:pPr>
            <a:endParaRPr lang="fa-IR" sz="1900" dirty="0">
              <a:solidFill>
                <a:prstClr val="black"/>
              </a:solidFill>
              <a:latin typeface="Century Schoolbook"/>
              <a:cs typeface="B Titr" pitchFamily="2" charset="-78"/>
            </a:endParaRPr>
          </a:p>
          <a:p>
            <a:pPr algn="just" rtl="1"/>
            <a:r>
              <a:rPr lang="fa-IR" sz="1900" dirty="0">
                <a:solidFill>
                  <a:prstClr val="black"/>
                </a:solidFill>
                <a:latin typeface="Century Schoolbook"/>
                <a:cs typeface="B Titr" pitchFamily="2" charset="-78"/>
              </a:rPr>
              <a:t>درگیر کردن خانواده </a:t>
            </a:r>
            <a:r>
              <a:rPr lang="fa-IR" sz="1900" dirty="0" smtClean="0">
                <a:solidFill>
                  <a:prstClr val="black"/>
                </a:solidFill>
                <a:latin typeface="Century Schoolbook"/>
                <a:cs typeface="B Titr" pitchFamily="2" charset="-78"/>
              </a:rPr>
              <a:t>کارکنان و دانش آموزان </a:t>
            </a:r>
            <a:r>
              <a:rPr lang="fa-IR" sz="1900" dirty="0">
                <a:solidFill>
                  <a:prstClr val="black"/>
                </a:solidFill>
                <a:latin typeface="Century Schoolbook"/>
                <a:cs typeface="B Titr" pitchFamily="2" charset="-78"/>
              </a:rPr>
              <a:t>در برنامه های </a:t>
            </a:r>
            <a:r>
              <a:rPr lang="fa-IR" sz="1900" dirty="0" smtClean="0">
                <a:solidFill>
                  <a:prstClr val="black"/>
                </a:solidFill>
                <a:latin typeface="Century Schoolbook"/>
                <a:cs typeface="B Titr" pitchFamily="2" charset="-78"/>
              </a:rPr>
              <a:t>آموزشي </a:t>
            </a:r>
            <a:r>
              <a:rPr lang="fa-IR" sz="1900" dirty="0">
                <a:solidFill>
                  <a:prstClr val="black"/>
                </a:solidFill>
                <a:latin typeface="Century Schoolbook"/>
                <a:cs typeface="B Titr" pitchFamily="2" charset="-78"/>
              </a:rPr>
              <a:t>مرتبط با تغذیه سالم، از طریق توزیع مطالب آموزشی بین </a:t>
            </a:r>
            <a:r>
              <a:rPr lang="fa-IR" sz="1900" dirty="0" smtClean="0">
                <a:solidFill>
                  <a:prstClr val="black"/>
                </a:solidFill>
                <a:latin typeface="Century Schoolbook"/>
                <a:cs typeface="B Titr" pitchFamily="2" charset="-78"/>
              </a:rPr>
              <a:t>خانواده ها </a:t>
            </a:r>
            <a:r>
              <a:rPr lang="fa-IR" sz="1900" dirty="0">
                <a:solidFill>
                  <a:prstClr val="black"/>
                </a:solidFill>
                <a:latin typeface="Century Schoolbook"/>
                <a:cs typeface="B Titr" pitchFamily="2" charset="-78"/>
              </a:rPr>
              <a:t>و یا دعوت از اعضاي خانواده </a:t>
            </a:r>
            <a:r>
              <a:rPr lang="fa-IR" sz="1900" dirty="0" smtClean="0">
                <a:solidFill>
                  <a:prstClr val="black"/>
                </a:solidFill>
                <a:latin typeface="Century Schoolbook"/>
                <a:cs typeface="B Titr" pitchFamily="2" charset="-78"/>
              </a:rPr>
              <a:t>دانش آموزان </a:t>
            </a:r>
            <a:r>
              <a:rPr lang="fa-IR" sz="1900" dirty="0">
                <a:solidFill>
                  <a:prstClr val="black"/>
                </a:solidFill>
                <a:latin typeface="Century Schoolbook"/>
                <a:cs typeface="B Titr" pitchFamily="2" charset="-78"/>
              </a:rPr>
              <a:t>برای شرکت در جلسات آموزشي </a:t>
            </a:r>
            <a:endParaRPr lang="fa-IR" sz="1900" dirty="0" smtClean="0">
              <a:solidFill>
                <a:prstClr val="black"/>
              </a:solidFill>
              <a:latin typeface="Century Schoolbook"/>
              <a:cs typeface="B Titr" pitchFamily="2" charset="-78"/>
            </a:endParaRPr>
          </a:p>
          <a:p>
            <a:pPr marL="45720" indent="0" algn="just" rtl="1">
              <a:buNone/>
            </a:pPr>
            <a:endParaRPr lang="fa-IR" sz="1900" dirty="0">
              <a:solidFill>
                <a:prstClr val="black"/>
              </a:solidFill>
              <a:latin typeface="Century Schoolbook"/>
              <a:cs typeface="B Titr" pitchFamily="2" charset="-78"/>
            </a:endParaRPr>
          </a:p>
          <a:p>
            <a:pPr algn="just" rtl="1"/>
            <a:r>
              <a:rPr lang="fa-IR" sz="1900" dirty="0">
                <a:solidFill>
                  <a:prstClr val="black"/>
                </a:solidFill>
                <a:latin typeface="Century Schoolbook"/>
                <a:cs typeface="B Titr" pitchFamily="2" charset="-78"/>
              </a:rPr>
              <a:t>تغییر منوی غذایی در بوفه </a:t>
            </a:r>
            <a:r>
              <a:rPr lang="fa-IR" sz="1900" dirty="0" smtClean="0">
                <a:solidFill>
                  <a:prstClr val="black"/>
                </a:solidFill>
                <a:latin typeface="Century Schoolbook"/>
                <a:cs typeface="B Titr" pitchFamily="2" charset="-78"/>
              </a:rPr>
              <a:t>مدارس برای </a:t>
            </a:r>
            <a:r>
              <a:rPr lang="fa-IR" sz="1900" dirty="0">
                <a:solidFill>
                  <a:prstClr val="black"/>
                </a:solidFill>
                <a:latin typeface="Century Schoolbook"/>
                <a:cs typeface="B Titr" pitchFamily="2" charset="-78"/>
              </a:rPr>
              <a:t>اطمینان از عرضه مواد غذایی سالم </a:t>
            </a:r>
            <a:endParaRPr lang="fa-IR" sz="1900" dirty="0" smtClean="0">
              <a:solidFill>
                <a:prstClr val="black"/>
              </a:solidFill>
              <a:latin typeface="Century Schoolbook"/>
              <a:cs typeface="B Titr" pitchFamily="2" charset="-78"/>
            </a:endParaRPr>
          </a:p>
          <a:p>
            <a:pPr marL="45720" indent="0" algn="just" rtl="1">
              <a:buNone/>
            </a:pPr>
            <a:endParaRPr lang="fa-IR" sz="1900" dirty="0">
              <a:solidFill>
                <a:prstClr val="black"/>
              </a:solidFill>
              <a:latin typeface="Century Schoolbook"/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21448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404664"/>
            <a:ext cx="7736647" cy="1143000"/>
          </a:xfrm>
        </p:spPr>
        <p:txBody>
          <a:bodyPr>
            <a:normAutofit fontScale="90000"/>
          </a:bodyPr>
          <a:lstStyle/>
          <a:p>
            <a:pPr marL="0" indent="0" rtl="1">
              <a:buNone/>
            </a:pPr>
            <a:r>
              <a:rPr lang="fa-IR" sz="3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نمونه هایی دیگر  </a:t>
            </a:r>
            <a:r>
              <a:rPr lang="fa-IR" sz="36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از برنامه های قابل </a:t>
            </a:r>
            <a:r>
              <a:rPr lang="fa-IR" sz="3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اجرا </a:t>
            </a:r>
            <a:r>
              <a:rPr lang="fa-IR" sz="36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در سازمانها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755576" y="1196752"/>
            <a:ext cx="7467600" cy="4873752"/>
          </a:xfrm>
          <a:prstGeom prst="rect">
            <a:avLst/>
          </a:prstGeom>
        </p:spPr>
        <p:txBody>
          <a:bodyPr/>
          <a:lstStyle/>
          <a:p>
            <a:pPr algn="r" rtl="1">
              <a:lnSpc>
                <a:spcPct val="150000"/>
              </a:lnSpc>
            </a:pPr>
            <a:r>
              <a:rPr lang="fa-IR" sz="1900" dirty="0">
                <a:solidFill>
                  <a:prstClr val="black"/>
                </a:solidFill>
                <a:latin typeface="Century Schoolbook"/>
                <a:cs typeface="B Titr" pitchFamily="2" charset="-78"/>
              </a:rPr>
              <a:t>روز بدون خودرو برای افزایش فعالیت </a:t>
            </a:r>
            <a:r>
              <a:rPr lang="fa-IR" sz="1900" dirty="0" smtClean="0">
                <a:solidFill>
                  <a:prstClr val="black"/>
                </a:solidFill>
                <a:latin typeface="Century Schoolbook"/>
                <a:cs typeface="B Titr" pitchFamily="2" charset="-78"/>
              </a:rPr>
              <a:t>بدنی</a:t>
            </a:r>
          </a:p>
          <a:p>
            <a:pPr marL="45720" indent="0" algn="r" rtl="1">
              <a:lnSpc>
                <a:spcPct val="150000"/>
              </a:lnSpc>
              <a:buNone/>
            </a:pPr>
            <a:endParaRPr lang="fa-IR" sz="1900" dirty="0">
              <a:solidFill>
                <a:prstClr val="black"/>
              </a:solidFill>
              <a:latin typeface="Century Schoolbook"/>
              <a:cs typeface="B Titr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sz="1900" dirty="0" smtClean="0">
                <a:solidFill>
                  <a:prstClr val="black"/>
                </a:solidFill>
                <a:latin typeface="Century Schoolbook"/>
                <a:cs typeface="B Titr" pitchFamily="2" charset="-78"/>
              </a:rPr>
              <a:t>تعیین </a:t>
            </a:r>
            <a:r>
              <a:rPr lang="fa-IR" sz="1900" dirty="0">
                <a:solidFill>
                  <a:prstClr val="black"/>
                </a:solidFill>
                <a:latin typeface="Century Schoolbook"/>
                <a:cs typeface="B Titr" pitchFamily="2" charset="-78"/>
              </a:rPr>
              <a:t>ساعت ورزش همگانی یا پیاده روی در </a:t>
            </a:r>
            <a:r>
              <a:rPr lang="fa-IR" sz="1900" dirty="0" smtClean="0">
                <a:solidFill>
                  <a:prstClr val="black"/>
                </a:solidFill>
                <a:latin typeface="Century Schoolbook"/>
                <a:cs typeface="B Titr" pitchFamily="2" charset="-78"/>
              </a:rPr>
              <a:t>مدارس </a:t>
            </a:r>
          </a:p>
          <a:p>
            <a:pPr marL="45720" indent="0" algn="r" rtl="1">
              <a:lnSpc>
                <a:spcPct val="150000"/>
              </a:lnSpc>
              <a:buNone/>
            </a:pPr>
            <a:endParaRPr lang="fa-IR" sz="1900" dirty="0">
              <a:solidFill>
                <a:prstClr val="black"/>
              </a:solidFill>
              <a:latin typeface="Century Schoolbook"/>
              <a:cs typeface="B Titr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sz="1900" dirty="0" smtClean="0">
                <a:solidFill>
                  <a:prstClr val="black"/>
                </a:solidFill>
                <a:latin typeface="Century Schoolbook"/>
                <a:cs typeface="B Titr" pitchFamily="2" charset="-78"/>
              </a:rPr>
              <a:t>اختصاص </a:t>
            </a:r>
            <a:r>
              <a:rPr lang="fa-IR" sz="1900" dirty="0">
                <a:solidFill>
                  <a:prstClr val="black"/>
                </a:solidFill>
                <a:latin typeface="Century Schoolbook"/>
                <a:cs typeface="B Titr" pitchFamily="2" charset="-78"/>
              </a:rPr>
              <a:t>ده دقیقه برای مسواک زدن یا بهداشت دستها در سرویس </a:t>
            </a:r>
            <a:r>
              <a:rPr lang="fa-IR" sz="1900" dirty="0" smtClean="0">
                <a:solidFill>
                  <a:prstClr val="black"/>
                </a:solidFill>
                <a:latin typeface="Century Schoolbook"/>
                <a:cs typeface="B Titr" pitchFamily="2" charset="-78"/>
              </a:rPr>
              <a:t>بهداشتی در مدارس ( تحت عنوان زنگ بهداشت)</a:t>
            </a:r>
            <a:endParaRPr lang="fa-IR" sz="1900" dirty="0">
              <a:solidFill>
                <a:prstClr val="black"/>
              </a:solidFill>
              <a:latin typeface="Century Schoolbook"/>
              <a:cs typeface="B Titr" pitchFamily="2" charset="-78"/>
            </a:endParaRPr>
          </a:p>
          <a:p>
            <a:pPr algn="r" rtl="1"/>
            <a:endParaRPr lang="fa-IR" dirty="0" smtClean="0"/>
          </a:p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764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4E0E9-258B-443D-9FA7-37A9A1D2DFDD}" type="slidenum">
              <a:rPr lang="fa-IR" smtClean="0"/>
              <a:t>43</a:t>
            </a:fld>
            <a:endParaRPr lang="fa-IR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75656" y="404664"/>
            <a:ext cx="6512511" cy="1143000"/>
          </a:xfrm>
        </p:spPr>
        <p:txBody>
          <a:bodyPr/>
          <a:lstStyle/>
          <a:p>
            <a:pPr marL="0" indent="0" rtl="1">
              <a:buNone/>
            </a:pPr>
            <a:r>
              <a:rPr lang="fa-IR" sz="4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تهیه برنامه عملیاتی</a:t>
            </a:r>
            <a:r>
              <a:rPr lang="fa-IR" sz="4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:</a:t>
            </a:r>
            <a:r>
              <a:rPr lang="en-US" sz="4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/>
            </a:r>
            <a:br>
              <a:rPr lang="en-US" sz="4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</a:b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1619672" y="1412776"/>
            <a:ext cx="7128792" cy="3474720"/>
          </a:xfrm>
        </p:spPr>
        <p:txBody>
          <a:bodyPr>
            <a:normAutofit/>
          </a:bodyPr>
          <a:lstStyle/>
          <a:p>
            <a:pPr marL="45720" indent="0" algn="just" rtl="1">
              <a:buNone/>
            </a:pPr>
            <a:r>
              <a:rPr lang="fa-IR" sz="1900" dirty="0">
                <a:solidFill>
                  <a:prstClr val="black"/>
                </a:solidFill>
                <a:latin typeface="Century Schoolbook"/>
                <a:cs typeface="B Titr" pitchFamily="2" charset="-78"/>
              </a:rPr>
              <a:t>بعد از انتخاب فعالیت های برنامه، زمان تهیه برنامه عملیاتی فرا می رسد. برنامه عملیاتی، از طریق مرتبط کردن فعالیت ها با اهداف کلی، اختصاصی و رفتار برنامه، جزییات مفصل تری در مورد </a:t>
            </a:r>
            <a:r>
              <a:rPr lang="fa-IR" sz="1900" dirty="0" smtClean="0">
                <a:solidFill>
                  <a:prstClr val="black"/>
                </a:solidFill>
                <a:latin typeface="Century Schoolbook"/>
                <a:cs typeface="B Titr" pitchFamily="2" charset="-78"/>
              </a:rPr>
              <a:t>آنچه </a:t>
            </a:r>
            <a:r>
              <a:rPr lang="fa-IR" sz="1900" dirty="0">
                <a:solidFill>
                  <a:prstClr val="black"/>
                </a:solidFill>
                <a:latin typeface="Century Schoolbook"/>
                <a:cs typeface="B Titr" pitchFamily="2" charset="-78"/>
              </a:rPr>
              <a:t>که برای اجرای مؤثر فعالیت ها لازم است و همچنین زمان اجراي آن ارایه </a:t>
            </a:r>
            <a:r>
              <a:rPr lang="fa-IR" sz="1900" dirty="0" smtClean="0">
                <a:solidFill>
                  <a:prstClr val="black"/>
                </a:solidFill>
                <a:latin typeface="Century Schoolbook"/>
                <a:cs typeface="B Titr" pitchFamily="2" charset="-78"/>
              </a:rPr>
              <a:t>می دهد </a:t>
            </a:r>
            <a:r>
              <a:rPr lang="fa-IR" sz="2400" dirty="0" smtClean="0"/>
              <a:t>.</a:t>
            </a:r>
            <a:endParaRPr lang="en-US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40414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78098"/>
          </a:xfrm>
        </p:spPr>
        <p:txBody>
          <a:bodyPr>
            <a:normAutofit/>
          </a:bodyPr>
          <a:lstStyle/>
          <a:p>
            <a:pPr algn="r" rtl="1"/>
            <a:r>
              <a:rPr lang="fa-IR" sz="3200" cap="none" dirty="0">
                <a:solidFill>
                  <a:srgbClr val="FFC000"/>
                </a:solidFill>
                <a:latin typeface="Calibri"/>
                <a:cs typeface="B Titr" pitchFamily="2" charset="-78"/>
              </a:rPr>
              <a:t>نمونه هایی از برنامه عملیاتی سازمانها و مدارس</a:t>
            </a:r>
            <a:endParaRPr lang="fa-IR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44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057399" y="-609600"/>
            <a:ext cx="4876799" cy="8991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7403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78098"/>
          </a:xfrm>
        </p:spPr>
        <p:txBody>
          <a:bodyPr>
            <a:normAutofit/>
          </a:bodyPr>
          <a:lstStyle/>
          <a:p>
            <a:pPr algn="r" rtl="1"/>
            <a:r>
              <a:rPr lang="fa-IR" sz="3200" cap="none" dirty="0">
                <a:solidFill>
                  <a:srgbClr val="FFC000"/>
                </a:solidFill>
                <a:latin typeface="Calibri"/>
                <a:cs typeface="B Titr" pitchFamily="2" charset="-78"/>
              </a:rPr>
              <a:t>نمونه هایی از برنامه عملیاتی سازمانها و مدارس</a:t>
            </a:r>
            <a:endParaRPr lang="fa-IR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45</a:t>
            </a:fld>
            <a:endParaRPr lang="en-US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605583" y="-229097"/>
            <a:ext cx="4175720" cy="8901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291693" y="-2780393"/>
            <a:ext cx="647700" cy="9056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5194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2074"/>
          </a:xfrm>
        </p:spPr>
        <p:txBody>
          <a:bodyPr>
            <a:normAutofit fontScale="90000"/>
          </a:bodyPr>
          <a:lstStyle/>
          <a:p>
            <a:pPr algn="r" rtl="1"/>
            <a:r>
              <a:rPr lang="fa-IR" sz="3200" cap="none" dirty="0">
                <a:solidFill>
                  <a:srgbClr val="FFC000"/>
                </a:solidFill>
                <a:latin typeface="Calibri"/>
                <a:cs typeface="B Titr" pitchFamily="2" charset="-78"/>
              </a:rPr>
              <a:t>نمونه هایی از برنامه عملیاتی سازمانها و مدارس</a:t>
            </a:r>
            <a:endParaRPr lang="fa-IR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46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797323" y="403075"/>
            <a:ext cx="3396954" cy="8991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385962" y="-2405238"/>
            <a:ext cx="2219672" cy="8991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5089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090"/>
          </a:xfrm>
        </p:spPr>
        <p:txBody>
          <a:bodyPr>
            <a:normAutofit/>
          </a:bodyPr>
          <a:lstStyle/>
          <a:p>
            <a:pPr algn="r" rtl="1"/>
            <a:r>
              <a:rPr lang="fa-IR" sz="3200" cap="none" dirty="0">
                <a:solidFill>
                  <a:srgbClr val="FFC000"/>
                </a:solidFill>
                <a:latin typeface="Calibri"/>
                <a:cs typeface="B Titr" pitchFamily="2" charset="-78"/>
              </a:rPr>
              <a:t>نمونه هایی از برنامه عملیاتی سازمانها و مدارس</a:t>
            </a:r>
            <a:endParaRPr lang="fa-IR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47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17612" y="-2536886"/>
            <a:ext cx="2143472" cy="917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789149" y="207803"/>
            <a:ext cx="3600400" cy="9178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6505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48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7560840" cy="1152128"/>
          </a:xfrm>
        </p:spPr>
        <p:txBody>
          <a:bodyPr>
            <a:normAutofit/>
          </a:bodyPr>
          <a:lstStyle/>
          <a:p>
            <a:pPr algn="r" rtl="1"/>
            <a:r>
              <a:rPr lang="fa-IR" sz="36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ranNastaliq" panose="02020505000000020003" pitchFamily="18" charset="0"/>
                <a:cs typeface="IranNastaliq" panose="02020505000000020003" pitchFamily="18" charset="0"/>
              </a:rPr>
              <a:t>گام ششم :مشوق ها  وپاداش </a:t>
            </a:r>
            <a:r>
              <a:rPr lang="fa-IR" sz="3600" b="1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ranNastaliq" panose="02020505000000020003" pitchFamily="18" charset="0"/>
                <a:cs typeface="IranNastaliq" panose="02020505000000020003" pitchFamily="18" charset="0"/>
              </a:rPr>
              <a:t>ها </a:t>
            </a:r>
            <a:r>
              <a:rPr lang="fa-IR" sz="36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ranNastaliq" panose="02020505000000020003" pitchFamily="18" charset="0"/>
                <a:cs typeface="IranNastaliq" panose="02020505000000020003" pitchFamily="18" charset="0"/>
              </a:rPr>
              <a:t>را انتخاب کنید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35496" y="1484784"/>
            <a:ext cx="8604448" cy="5085184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0" indent="0" algn="r" rtl="1">
              <a:buNone/>
            </a:pPr>
            <a:r>
              <a:rPr lang="fa-IR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B Titr" pitchFamily="2" charset="-78"/>
              </a:rPr>
              <a:t>    ایده </a:t>
            </a:r>
            <a:r>
              <a:rPr lang="fa-IR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B Titr" pitchFamily="2" charset="-78"/>
              </a:rPr>
              <a:t>هایی برای مشوق ها و پاداش ها در برنامه</a:t>
            </a:r>
            <a:r>
              <a:rPr lang="fa-IR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B Titr" pitchFamily="2" charset="-78"/>
              </a:rPr>
              <a:t>:</a:t>
            </a:r>
          </a:p>
          <a:p>
            <a:pPr algn="r" rtl="1"/>
            <a:r>
              <a:rPr lang="fa-IR" sz="1900" dirty="0">
                <a:solidFill>
                  <a:prstClr val="black"/>
                </a:solidFill>
                <a:latin typeface="Century Schoolbook"/>
                <a:cs typeface="B Titr" pitchFamily="2" charset="-78"/>
              </a:rPr>
              <a:t>اهدای جوایز به </a:t>
            </a:r>
            <a:r>
              <a:rPr lang="fa-IR" sz="1900" dirty="0" smtClean="0">
                <a:solidFill>
                  <a:prstClr val="black"/>
                </a:solidFill>
                <a:latin typeface="Century Schoolbook"/>
                <a:cs typeface="B Titr" pitchFamily="2" charset="-78"/>
              </a:rPr>
              <a:t>کارکان و یا دانش آموزانی که </a:t>
            </a:r>
            <a:r>
              <a:rPr lang="fa-IR" sz="1900" dirty="0">
                <a:solidFill>
                  <a:prstClr val="black"/>
                </a:solidFill>
                <a:latin typeface="Century Schoolbook"/>
                <a:cs typeface="B Titr" pitchFamily="2" charset="-78"/>
              </a:rPr>
              <a:t>به دستاوردهای بهداشتی خاص و مهمی دست یافته اند</a:t>
            </a:r>
            <a:r>
              <a:rPr lang="fa-IR" sz="1900" dirty="0" smtClean="0">
                <a:solidFill>
                  <a:prstClr val="black"/>
                </a:solidFill>
                <a:latin typeface="Century Schoolbook"/>
                <a:cs typeface="B Titr" pitchFamily="2" charset="-78"/>
              </a:rPr>
              <a:t>.</a:t>
            </a:r>
          </a:p>
          <a:p>
            <a:pPr marL="0" indent="0" algn="r" rtl="1">
              <a:buNone/>
            </a:pPr>
            <a:endParaRPr lang="fa-IR" sz="1900" dirty="0">
              <a:solidFill>
                <a:prstClr val="black"/>
              </a:solidFill>
              <a:latin typeface="Century Schoolbook"/>
              <a:cs typeface="B Titr" pitchFamily="2" charset="-78"/>
            </a:endParaRPr>
          </a:p>
          <a:p>
            <a:pPr algn="r" rtl="1"/>
            <a:r>
              <a:rPr lang="fa-IR" sz="1900" dirty="0" smtClean="0">
                <a:solidFill>
                  <a:prstClr val="black"/>
                </a:solidFill>
                <a:latin typeface="Century Schoolbook"/>
                <a:cs typeface="B Titr" pitchFamily="2" charset="-78"/>
              </a:rPr>
              <a:t>سازماندهی </a:t>
            </a:r>
            <a:r>
              <a:rPr lang="fa-IR" sz="1900" dirty="0">
                <a:solidFill>
                  <a:prstClr val="black"/>
                </a:solidFill>
                <a:latin typeface="Century Schoolbook"/>
                <a:cs typeface="B Titr" pitchFamily="2" charset="-78"/>
              </a:rPr>
              <a:t>رقابت هایی با اهدای جوایز </a:t>
            </a:r>
            <a:r>
              <a:rPr lang="fa-IR" sz="1900" dirty="0" smtClean="0">
                <a:solidFill>
                  <a:prstClr val="black"/>
                </a:solidFill>
                <a:latin typeface="Century Schoolbook"/>
                <a:cs typeface="B Titr" pitchFamily="2" charset="-78"/>
              </a:rPr>
              <a:t>.</a:t>
            </a:r>
          </a:p>
          <a:p>
            <a:pPr marL="0" indent="0" algn="r" rtl="1">
              <a:buNone/>
            </a:pPr>
            <a:endParaRPr lang="fa-IR" sz="1900" dirty="0">
              <a:solidFill>
                <a:prstClr val="black"/>
              </a:solidFill>
              <a:latin typeface="Century Schoolbook"/>
              <a:cs typeface="B Titr" pitchFamily="2" charset="-78"/>
            </a:endParaRPr>
          </a:p>
          <a:p>
            <a:pPr algn="r" rtl="1"/>
            <a:r>
              <a:rPr lang="fa-IR" sz="1900" dirty="0">
                <a:solidFill>
                  <a:prstClr val="black"/>
                </a:solidFill>
                <a:latin typeface="Century Schoolbook"/>
                <a:cs typeface="B Titr" pitchFamily="2" charset="-78"/>
              </a:rPr>
              <a:t>اعلان عمومی برای </a:t>
            </a:r>
            <a:r>
              <a:rPr lang="fa-IR" sz="1900" dirty="0" smtClean="0">
                <a:solidFill>
                  <a:prstClr val="black"/>
                </a:solidFill>
                <a:latin typeface="Century Schoolbook"/>
                <a:cs typeface="B Titr" pitchFamily="2" charset="-78"/>
              </a:rPr>
              <a:t>دانش آموزانی که مشارکت </a:t>
            </a:r>
            <a:r>
              <a:rPr lang="fa-IR" sz="1900" dirty="0">
                <a:solidFill>
                  <a:prstClr val="black"/>
                </a:solidFill>
                <a:latin typeface="Century Schoolbook"/>
                <a:cs typeface="B Titr" pitchFamily="2" charset="-78"/>
              </a:rPr>
              <a:t>بالایی در اجرای برنامه </a:t>
            </a:r>
            <a:r>
              <a:rPr lang="fa-IR" sz="1900" dirty="0" smtClean="0">
                <a:solidFill>
                  <a:prstClr val="black"/>
                </a:solidFill>
                <a:latin typeface="Century Schoolbook"/>
                <a:cs typeface="B Titr" pitchFamily="2" charset="-78"/>
              </a:rPr>
              <a:t>داشته اند.</a:t>
            </a:r>
          </a:p>
          <a:p>
            <a:pPr marL="0" indent="0" algn="r" rtl="1">
              <a:buNone/>
            </a:pPr>
            <a:endParaRPr lang="fa-IR" sz="1900" dirty="0">
              <a:solidFill>
                <a:prstClr val="black"/>
              </a:solidFill>
              <a:latin typeface="Century Schoolbook"/>
              <a:cs typeface="B Titr" pitchFamily="2" charset="-78"/>
            </a:endParaRPr>
          </a:p>
          <a:p>
            <a:pPr algn="r" rtl="1"/>
            <a:r>
              <a:rPr lang="fa-IR" sz="1900" dirty="0">
                <a:solidFill>
                  <a:prstClr val="black"/>
                </a:solidFill>
                <a:latin typeface="Century Schoolbook"/>
                <a:cs typeface="B Titr" pitchFamily="2" charset="-78"/>
              </a:rPr>
              <a:t> تهیه کالاهای مرتبط با شیوه زندگی سالم </a:t>
            </a:r>
            <a:r>
              <a:rPr lang="fa-IR" sz="1900" dirty="0" smtClean="0">
                <a:solidFill>
                  <a:prstClr val="black"/>
                </a:solidFill>
                <a:latin typeface="Century Schoolbook"/>
                <a:cs typeface="B Titr" pitchFamily="2" charset="-78"/>
              </a:rPr>
              <a:t>مانند  </a:t>
            </a:r>
            <a:r>
              <a:rPr lang="fa-IR" sz="1900" dirty="0">
                <a:solidFill>
                  <a:prstClr val="black"/>
                </a:solidFill>
                <a:latin typeface="Century Schoolbook"/>
                <a:cs typeface="B Titr" pitchFamily="2" charset="-78"/>
              </a:rPr>
              <a:t>لباس </a:t>
            </a:r>
            <a:r>
              <a:rPr lang="fa-IR" sz="1900" dirty="0" smtClean="0">
                <a:solidFill>
                  <a:prstClr val="black"/>
                </a:solidFill>
                <a:latin typeface="Century Schoolbook"/>
                <a:cs typeface="B Titr" pitchFamily="2" charset="-78"/>
              </a:rPr>
              <a:t>ورزشی از </a:t>
            </a:r>
            <a:r>
              <a:rPr lang="fa-IR" sz="1900" dirty="0">
                <a:solidFill>
                  <a:prstClr val="black"/>
                </a:solidFill>
                <a:latin typeface="Century Schoolbook"/>
                <a:cs typeface="B Titr" pitchFamily="2" charset="-78"/>
              </a:rPr>
              <a:t>فروشگا </a:t>
            </a:r>
            <a:r>
              <a:rPr lang="fa-IR" sz="1900" dirty="0" smtClean="0">
                <a:solidFill>
                  <a:prstClr val="black"/>
                </a:solidFill>
                <a:latin typeface="Century Schoolbook"/>
                <a:cs typeface="B Titr" pitchFamily="2" charset="-78"/>
              </a:rPr>
              <a:t>هها برای دانش آموزان به عنوان هدیه.</a:t>
            </a:r>
          </a:p>
          <a:p>
            <a:pPr marL="0" indent="0" algn="r" rtl="1">
              <a:buNone/>
            </a:pPr>
            <a:endParaRPr lang="fa-IR" sz="1900" dirty="0">
              <a:solidFill>
                <a:prstClr val="black"/>
              </a:solidFill>
              <a:latin typeface="Century Schoolbook"/>
              <a:cs typeface="B Titr" pitchFamily="2" charset="-78"/>
            </a:endParaRPr>
          </a:p>
          <a:p>
            <a:pPr algn="r" rtl="1"/>
            <a:r>
              <a:rPr lang="fa-IR" sz="1900" dirty="0">
                <a:solidFill>
                  <a:prstClr val="black"/>
                </a:solidFill>
                <a:latin typeface="Century Schoolbook"/>
                <a:cs typeface="B Titr" pitchFamily="2" charset="-78"/>
              </a:rPr>
              <a:t>دادن مشو قهاي </a:t>
            </a:r>
            <a:r>
              <a:rPr lang="fa-IR" sz="1900" dirty="0" smtClean="0">
                <a:solidFill>
                  <a:prstClr val="black"/>
                </a:solidFill>
                <a:latin typeface="Century Schoolbook"/>
                <a:cs typeface="B Titr" pitchFamily="2" charset="-78"/>
              </a:rPr>
              <a:t>نقدی و یا غیر نقدی به دانش آموزان همکاری کننده .</a:t>
            </a:r>
          </a:p>
          <a:p>
            <a:pPr marL="0" indent="0" algn="r" rtl="1">
              <a:buNone/>
            </a:pPr>
            <a:endParaRPr lang="fa-IR" sz="1900" dirty="0">
              <a:solidFill>
                <a:prstClr val="black"/>
              </a:solidFill>
              <a:latin typeface="Century Schoolbook"/>
              <a:cs typeface="B Titr" pitchFamily="2" charset="-78"/>
            </a:endParaRPr>
          </a:p>
          <a:p>
            <a:pPr algn="r" rtl="1"/>
            <a:r>
              <a:rPr lang="fa-IR" sz="1900" dirty="0">
                <a:solidFill>
                  <a:prstClr val="black"/>
                </a:solidFill>
                <a:latin typeface="Century Schoolbook"/>
                <a:cs typeface="B Titr" pitchFamily="2" charset="-78"/>
              </a:rPr>
              <a:t>برگزاري مراسم صرف ناهار، صبحانه یا </a:t>
            </a:r>
            <a:r>
              <a:rPr lang="fa-IR" sz="1900" dirty="0" smtClean="0">
                <a:solidFill>
                  <a:prstClr val="black"/>
                </a:solidFill>
                <a:latin typeface="Century Schoolbook"/>
                <a:cs typeface="B Titr" pitchFamily="2" charset="-78"/>
              </a:rPr>
              <a:t>نوشیدنی های سالم براي </a:t>
            </a:r>
            <a:r>
              <a:rPr lang="fa-IR" sz="1900" dirty="0">
                <a:solidFill>
                  <a:prstClr val="black"/>
                </a:solidFill>
                <a:latin typeface="Century Schoolbook"/>
                <a:cs typeface="B Titr" pitchFamily="2" charset="-78"/>
              </a:rPr>
              <a:t>ترویج یک تفریح و سرگرمی </a:t>
            </a:r>
            <a:r>
              <a:rPr lang="fa-IR" sz="1900" dirty="0" smtClean="0">
                <a:solidFill>
                  <a:prstClr val="black"/>
                </a:solidFill>
                <a:latin typeface="Century Schoolbook"/>
                <a:cs typeface="B Titr" pitchFamily="2" charset="-78"/>
              </a:rPr>
              <a:t>سالم</a:t>
            </a:r>
          </a:p>
          <a:p>
            <a:pPr marL="0" indent="0" algn="r" rtl="1">
              <a:buNone/>
            </a:pPr>
            <a:endParaRPr lang="fa-IR" sz="1900" dirty="0">
              <a:solidFill>
                <a:prstClr val="black"/>
              </a:solidFill>
              <a:latin typeface="Century Schoolbook"/>
              <a:cs typeface="B Titr" pitchFamily="2" charset="-78"/>
            </a:endParaRPr>
          </a:p>
          <a:p>
            <a:pPr algn="r" rtl="1"/>
            <a:r>
              <a:rPr lang="fa-IR" sz="1900" dirty="0">
                <a:solidFill>
                  <a:prstClr val="black"/>
                </a:solidFill>
                <a:latin typeface="Century Schoolbook"/>
                <a:cs typeface="B Titr" pitchFamily="2" charset="-78"/>
              </a:rPr>
              <a:t>عضویت با تخفیف در مراکز </a:t>
            </a:r>
            <a:r>
              <a:rPr lang="fa-IR" sz="1900" dirty="0" smtClean="0">
                <a:solidFill>
                  <a:prstClr val="black"/>
                </a:solidFill>
                <a:latin typeface="Century Schoolbook"/>
                <a:cs typeface="B Titr" pitchFamily="2" charset="-78"/>
              </a:rPr>
              <a:t>ورزشی</a:t>
            </a:r>
          </a:p>
          <a:p>
            <a:pPr algn="r" rtl="1"/>
            <a:endParaRPr lang="fa-IR" sz="1900" dirty="0">
              <a:solidFill>
                <a:prstClr val="black"/>
              </a:solidFill>
              <a:latin typeface="Century Schoolbook"/>
              <a:cs typeface="B Titr" pitchFamily="2" charset="-78"/>
            </a:endParaRPr>
          </a:p>
          <a:p>
            <a:pPr algn="r" rtl="1"/>
            <a:r>
              <a:rPr lang="fa-IR" sz="1900" dirty="0">
                <a:solidFill>
                  <a:prstClr val="black"/>
                </a:solidFill>
                <a:latin typeface="Century Schoolbook"/>
                <a:cs typeface="B Titr" pitchFamily="2" charset="-78"/>
              </a:rPr>
              <a:t>دادن مرخصی </a:t>
            </a:r>
            <a:r>
              <a:rPr lang="fa-IR" sz="1900" dirty="0" smtClean="0">
                <a:solidFill>
                  <a:prstClr val="black"/>
                </a:solidFill>
                <a:latin typeface="Century Schoolbook"/>
                <a:cs typeface="B Titr" pitchFamily="2" charset="-78"/>
              </a:rPr>
              <a:t>تشویقی برای کارکان همکاری کننده</a:t>
            </a:r>
          </a:p>
        </p:txBody>
      </p:sp>
    </p:spTree>
    <p:extLst>
      <p:ext uri="{BB962C8B-B14F-4D97-AF65-F5344CB8AC3E}">
        <p14:creationId xmlns:p14="http://schemas.microsoft.com/office/powerpoint/2010/main" val="2289152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sz="36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ranNastaliq" panose="02020505000000020003" pitchFamily="18" charset="0"/>
                <a:cs typeface="IranNastaliq" panose="02020505000000020003" pitchFamily="18" charset="0"/>
              </a:rPr>
              <a:t>گام </a:t>
            </a:r>
            <a:r>
              <a:rPr lang="en-US" sz="36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ranNastaliq" panose="02020505000000020003" pitchFamily="18" charset="0"/>
                <a:cs typeface="IranNastaliq" panose="02020505000000020003" pitchFamily="18" charset="0"/>
              </a:rPr>
              <a:t> </a:t>
            </a:r>
            <a:r>
              <a:rPr lang="fa-IR" sz="36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ranNastaliq" panose="02020505000000020003" pitchFamily="18" charset="0"/>
                <a:cs typeface="IranNastaliq" panose="02020505000000020003" pitchFamily="18" charset="0"/>
              </a:rPr>
              <a:t> </a:t>
            </a:r>
            <a:r>
              <a:rPr lang="fa-IR" sz="3600" b="1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ranNastaliq" panose="02020505000000020003" pitchFamily="18" charset="0"/>
                <a:cs typeface="IranNastaliq" panose="02020505000000020003" pitchFamily="18" charset="0"/>
              </a:rPr>
              <a:t>هفتم : </a:t>
            </a:r>
            <a:r>
              <a:rPr lang="fa-IR" sz="36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ranNastaliq" panose="02020505000000020003" pitchFamily="18" charset="0"/>
                <a:cs typeface="IranNastaliq" panose="02020505000000020003" pitchFamily="18" charset="0"/>
              </a:rPr>
              <a:t>حمایت های بیشتري را شناسایي کنید</a:t>
            </a:r>
            <a:endParaRPr lang="en-US" sz="3600" b="1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IranNastaliq" panose="02020505000000020003" pitchFamily="18" charset="0"/>
              <a:cs typeface="IranNastaliq" panose="020205050000000200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715200" cy="4873752"/>
          </a:xfrm>
        </p:spPr>
        <p:txBody>
          <a:bodyPr>
            <a:normAutofit/>
          </a:bodyPr>
          <a:lstStyle/>
          <a:p>
            <a:pPr algn="just" rtl="1"/>
            <a:r>
              <a:rPr lang="fa-IR" sz="1900" dirty="0">
                <a:solidFill>
                  <a:prstClr val="black"/>
                </a:solidFill>
                <a:latin typeface="Century Schoolbook"/>
                <a:cs typeface="B Titr" pitchFamily="2" charset="-78"/>
              </a:rPr>
              <a:t>شناسایی منابع و ابزار اطلاعاتی برای افراد مانند بروشورها و برگه های آموزشی </a:t>
            </a:r>
            <a:endParaRPr lang="fa-IR" sz="1900" dirty="0" smtClean="0">
              <a:solidFill>
                <a:prstClr val="black"/>
              </a:solidFill>
              <a:latin typeface="Century Schoolbook"/>
              <a:cs typeface="B Titr" pitchFamily="2" charset="-78"/>
            </a:endParaRPr>
          </a:p>
          <a:p>
            <a:pPr marL="0" indent="0" algn="just" rtl="1">
              <a:buNone/>
            </a:pPr>
            <a:endParaRPr lang="fa-IR" sz="1900" dirty="0">
              <a:solidFill>
                <a:prstClr val="black"/>
              </a:solidFill>
              <a:latin typeface="Century Schoolbook"/>
              <a:cs typeface="B Titr" pitchFamily="2" charset="-78"/>
            </a:endParaRPr>
          </a:p>
          <a:p>
            <a:pPr algn="just" rtl="1"/>
            <a:r>
              <a:rPr lang="fa-IR" sz="1900" dirty="0">
                <a:solidFill>
                  <a:prstClr val="black"/>
                </a:solidFill>
                <a:latin typeface="Century Schoolbook"/>
                <a:cs typeface="B Titr" pitchFamily="2" charset="-78"/>
              </a:rPr>
              <a:t>شناسایی  منابع محلی مانند </a:t>
            </a:r>
            <a:r>
              <a:rPr lang="fa-IR" sz="1900" dirty="0" smtClean="0">
                <a:solidFill>
                  <a:prstClr val="black"/>
                </a:solidFill>
                <a:latin typeface="Century Schoolbook"/>
                <a:cs typeface="B Titr" pitchFamily="2" charset="-78"/>
              </a:rPr>
              <a:t>باشگاههای </a:t>
            </a:r>
            <a:r>
              <a:rPr lang="fa-IR" sz="1900" dirty="0">
                <a:solidFill>
                  <a:prstClr val="black"/>
                </a:solidFill>
                <a:latin typeface="Century Schoolbook"/>
                <a:cs typeface="B Titr" pitchFamily="2" charset="-78"/>
              </a:rPr>
              <a:t>ورزشی، سالن های ورزشی و برنامه های جامعه </a:t>
            </a:r>
            <a:r>
              <a:rPr lang="fa-IR" sz="1900" dirty="0" smtClean="0">
                <a:solidFill>
                  <a:prstClr val="black"/>
                </a:solidFill>
                <a:latin typeface="Century Schoolbook"/>
                <a:cs typeface="B Titr" pitchFamily="2" charset="-78"/>
              </a:rPr>
              <a:t>محور</a:t>
            </a:r>
          </a:p>
          <a:p>
            <a:pPr marL="0" indent="0" algn="just" rtl="1">
              <a:buNone/>
            </a:pPr>
            <a:endParaRPr lang="fa-IR" sz="1900" dirty="0">
              <a:solidFill>
                <a:prstClr val="black"/>
              </a:solidFill>
              <a:latin typeface="Century Schoolbook"/>
              <a:cs typeface="B Titr" pitchFamily="2" charset="-78"/>
            </a:endParaRPr>
          </a:p>
          <a:p>
            <a:pPr algn="just" rtl="1"/>
            <a:r>
              <a:rPr lang="fa-IR" sz="1900" dirty="0">
                <a:solidFill>
                  <a:prstClr val="black"/>
                </a:solidFill>
                <a:latin typeface="Century Schoolbook"/>
                <a:cs typeface="B Titr" pitchFamily="2" charset="-78"/>
              </a:rPr>
              <a:t>شناسایی خدمات پشتیبانی تلفنی مانند خطوط مخصوص </a:t>
            </a:r>
            <a:r>
              <a:rPr lang="fa-IR" sz="1900" dirty="0" smtClean="0">
                <a:solidFill>
                  <a:prstClr val="black"/>
                </a:solidFill>
                <a:latin typeface="Century Schoolbook"/>
                <a:cs typeface="B Titr" pitchFamily="2" charset="-78"/>
              </a:rPr>
              <a:t>اطلاع رسانی </a:t>
            </a:r>
            <a:r>
              <a:rPr lang="fa-IR" sz="1900" dirty="0">
                <a:solidFill>
                  <a:prstClr val="black"/>
                </a:solidFill>
                <a:latin typeface="Century Schoolbook"/>
                <a:cs typeface="B Titr" pitchFamily="2" charset="-78"/>
              </a:rPr>
              <a:t>درباره مسایل </a:t>
            </a:r>
            <a:r>
              <a:rPr lang="fa-IR" sz="1900" dirty="0" smtClean="0">
                <a:solidFill>
                  <a:prstClr val="black"/>
                </a:solidFill>
                <a:latin typeface="Century Schoolbook"/>
                <a:cs typeface="B Titr" pitchFamily="2" charset="-78"/>
              </a:rPr>
              <a:t>مرتبط</a:t>
            </a:r>
          </a:p>
          <a:p>
            <a:pPr marL="0" indent="0" algn="just" rtl="1">
              <a:buNone/>
            </a:pPr>
            <a:endParaRPr lang="fa-IR" sz="1900" dirty="0">
              <a:solidFill>
                <a:prstClr val="black"/>
              </a:solidFill>
              <a:latin typeface="Century Schoolbook"/>
              <a:cs typeface="B Titr" pitchFamily="2" charset="-78"/>
            </a:endParaRPr>
          </a:p>
          <a:p>
            <a:pPr algn="just" rtl="1"/>
            <a:r>
              <a:rPr lang="fa-IR" sz="1900" dirty="0">
                <a:solidFill>
                  <a:prstClr val="black"/>
                </a:solidFill>
                <a:latin typeface="Century Schoolbook"/>
                <a:cs typeface="B Titr" pitchFamily="2" charset="-78"/>
              </a:rPr>
              <a:t>تهیه بسته های آموزشي، </a:t>
            </a:r>
            <a:r>
              <a:rPr lang="fa-IR" sz="1900" dirty="0" smtClean="0">
                <a:solidFill>
                  <a:prstClr val="black"/>
                </a:solidFill>
                <a:latin typeface="Century Schoolbook"/>
                <a:cs typeface="B Titr" pitchFamily="2" charset="-78"/>
              </a:rPr>
              <a:t>دستورالعملها </a:t>
            </a:r>
            <a:r>
              <a:rPr lang="fa-IR" sz="1900" dirty="0">
                <a:solidFill>
                  <a:prstClr val="black"/>
                </a:solidFill>
                <a:latin typeface="Century Schoolbook"/>
                <a:cs typeface="B Titr" pitchFamily="2" charset="-78"/>
              </a:rPr>
              <a:t>و راهنماهای معتبر تهیه شده توسط </a:t>
            </a:r>
            <a:r>
              <a:rPr lang="fa-IR" sz="1900" dirty="0" smtClean="0">
                <a:solidFill>
                  <a:prstClr val="black"/>
                </a:solidFill>
                <a:latin typeface="Century Schoolbook"/>
                <a:cs typeface="B Titr" pitchFamily="2" charset="-78"/>
              </a:rPr>
              <a:t>انجمنها </a:t>
            </a:r>
            <a:r>
              <a:rPr lang="fa-IR" sz="1900" dirty="0">
                <a:solidFill>
                  <a:prstClr val="black"/>
                </a:solidFill>
                <a:latin typeface="Century Schoolbook"/>
                <a:cs typeface="B Titr" pitchFamily="2" charset="-78"/>
              </a:rPr>
              <a:t>و سازمانهای مرتبط </a:t>
            </a:r>
            <a:endParaRPr lang="fa-IR" sz="1900" dirty="0" smtClean="0">
              <a:solidFill>
                <a:prstClr val="black"/>
              </a:solidFill>
              <a:latin typeface="Century Schoolbook"/>
              <a:cs typeface="B Titr" pitchFamily="2" charset="-78"/>
            </a:endParaRPr>
          </a:p>
          <a:p>
            <a:pPr marL="0" indent="0" algn="just" rtl="1">
              <a:buNone/>
            </a:pPr>
            <a:endParaRPr lang="fa-IR" sz="1900" dirty="0">
              <a:solidFill>
                <a:prstClr val="black"/>
              </a:solidFill>
              <a:latin typeface="Century Schoolbook"/>
              <a:cs typeface="B Titr" pitchFamily="2" charset="-78"/>
            </a:endParaRPr>
          </a:p>
          <a:p>
            <a:pPr algn="just" rtl="1"/>
            <a:r>
              <a:rPr lang="fa-IR" sz="1900" dirty="0">
                <a:solidFill>
                  <a:prstClr val="black"/>
                </a:solidFill>
                <a:latin typeface="Century Schoolbook"/>
                <a:cs typeface="B Titr" pitchFamily="2" charset="-78"/>
              </a:rPr>
              <a:t>شناسایی </a:t>
            </a:r>
            <a:r>
              <a:rPr lang="fa-IR" sz="1900" dirty="0" smtClean="0">
                <a:solidFill>
                  <a:prstClr val="black"/>
                </a:solidFill>
                <a:latin typeface="Century Schoolbook"/>
                <a:cs typeface="B Titr" pitchFamily="2" charset="-78"/>
              </a:rPr>
              <a:t>موسسات </a:t>
            </a:r>
            <a:r>
              <a:rPr lang="fa-IR" sz="1900" dirty="0">
                <a:solidFill>
                  <a:prstClr val="black"/>
                </a:solidFill>
                <a:latin typeface="Century Schoolbook"/>
                <a:cs typeface="B Titr" pitchFamily="2" charset="-78"/>
              </a:rPr>
              <a:t>ارجاعی که برای رفع </a:t>
            </a:r>
            <a:r>
              <a:rPr lang="fa-IR" sz="1900" dirty="0" smtClean="0">
                <a:solidFill>
                  <a:prstClr val="black"/>
                </a:solidFill>
                <a:latin typeface="Century Schoolbook"/>
                <a:cs typeface="B Titr" pitchFamily="2" charset="-78"/>
              </a:rPr>
              <a:t>مشکلات </a:t>
            </a:r>
            <a:r>
              <a:rPr lang="fa-IR" sz="1900" dirty="0">
                <a:solidFill>
                  <a:prstClr val="black"/>
                </a:solidFill>
                <a:latin typeface="Century Schoolbook"/>
                <a:cs typeface="B Titr" pitchFamily="2" charset="-78"/>
              </a:rPr>
              <a:t>اولیه و ساده کارکنان </a:t>
            </a:r>
            <a:r>
              <a:rPr lang="fa-IR" sz="1900" dirty="0" smtClean="0">
                <a:solidFill>
                  <a:prstClr val="black"/>
                </a:solidFill>
                <a:latin typeface="Century Schoolbook"/>
                <a:cs typeface="B Titr" pitchFamily="2" charset="-78"/>
              </a:rPr>
              <a:t>می توان </a:t>
            </a:r>
            <a:r>
              <a:rPr lang="fa-IR" sz="1900" dirty="0">
                <a:solidFill>
                  <a:prstClr val="black"/>
                </a:solidFill>
                <a:latin typeface="Century Schoolbook"/>
                <a:cs typeface="B Titr" pitchFamily="2" charset="-78"/>
              </a:rPr>
              <a:t>از وجود آ نها استفاده کرد.</a:t>
            </a:r>
            <a:endParaRPr lang="en-US" sz="1900" dirty="0">
              <a:solidFill>
                <a:prstClr val="black"/>
              </a:solidFill>
              <a:latin typeface="Century Schoolbook"/>
              <a:cs typeface="B Titr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490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8490" y="1196752"/>
            <a:ext cx="7756263" cy="427654"/>
          </a:xfrm>
        </p:spPr>
        <p:txBody>
          <a:bodyPr/>
          <a:lstStyle/>
          <a:p>
            <a:pPr marL="0" indent="0" algn="ctr">
              <a:buNone/>
            </a:pPr>
            <a:r>
              <a:rPr lang="fa-IR" sz="36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B Titr" pitchFamily="2" charset="-78"/>
              </a:rPr>
              <a:t>خود مراقبتی سازمانی:</a:t>
            </a:r>
            <a:r>
              <a:rPr lang="fa-IR" sz="7200" dirty="0">
                <a:latin typeface="IranNastaliq" panose="02020505000000020003" pitchFamily="18" charset="0"/>
                <a:cs typeface="IranNastaliq" panose="02020505000000020003" pitchFamily="18" charset="0"/>
              </a:rPr>
              <a:t/>
            </a:r>
            <a:br>
              <a:rPr lang="fa-IR" sz="7200" dirty="0">
                <a:latin typeface="IranNastaliq" panose="02020505000000020003" pitchFamily="18" charset="0"/>
                <a:cs typeface="IranNastaliq" panose="02020505000000020003" pitchFamily="18" charset="0"/>
              </a:rPr>
            </a:br>
            <a:endParaRPr lang="fa-IR" sz="7200" dirty="0">
              <a:latin typeface="IranNastaliq" panose="02020505000000020003" pitchFamily="18" charset="0"/>
              <a:cs typeface="IranNastaliq" panose="02020505000000020003" pitchFamily="18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1331640" y="2276872"/>
            <a:ext cx="6400800" cy="3474720"/>
          </a:xfrm>
        </p:spPr>
        <p:txBody>
          <a:bodyPr>
            <a:normAutofit lnSpcReduction="10000"/>
          </a:bodyPr>
          <a:lstStyle/>
          <a:p>
            <a:pPr marL="0" lvl="0" indent="0" algn="just" rtl="1">
              <a:lnSpc>
                <a:spcPct val="150000"/>
              </a:lnSpc>
              <a:spcBef>
                <a:spcPts val="600"/>
              </a:spcBef>
              <a:buClr>
                <a:srgbClr val="FE8637"/>
              </a:buClr>
              <a:buSzPct val="70000"/>
              <a:buNone/>
            </a:pPr>
            <a:r>
              <a:rPr lang="fa-IR" sz="3000" dirty="0">
                <a:solidFill>
                  <a:schemeClr val="tx1"/>
                </a:solidFill>
                <a:cs typeface="B Titr" pitchFamily="2" charset="-78"/>
              </a:rPr>
              <a:t>هدف </a:t>
            </a:r>
            <a:r>
              <a:rPr lang="fa-IR" sz="3000" dirty="0" smtClean="0">
                <a:solidFill>
                  <a:schemeClr val="tx1"/>
                </a:solidFill>
                <a:cs typeface="B Titr" pitchFamily="2" charset="-78"/>
              </a:rPr>
              <a:t>:ايجاد </a:t>
            </a:r>
            <a:r>
              <a:rPr lang="fa-IR" sz="3000" u="sng" dirty="0">
                <a:solidFill>
                  <a:schemeClr val="tx1"/>
                </a:solidFill>
                <a:cs typeface="B Titr" pitchFamily="2" charset="-78"/>
              </a:rPr>
              <a:t>محيط كار سالم </a:t>
            </a:r>
            <a:r>
              <a:rPr lang="fa-IR" sz="3000" dirty="0">
                <a:solidFill>
                  <a:schemeClr val="tx1"/>
                </a:solidFill>
                <a:cs typeface="B Titr" pitchFamily="2" charset="-78"/>
              </a:rPr>
              <a:t>از طريق اجراي برنامه­ها و خط مشی‌های ارتقای سلامت در محل کار، خلق محيط فيزيكي و فرهنگ حمايتي و تشويق شیوه­ زندگی سالم با همکاری کارکنان و كارفرمايان است. </a:t>
            </a:r>
          </a:p>
          <a:p>
            <a:pPr marL="45720" indent="0" algn="just" rtl="1">
              <a:buNone/>
            </a:pP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1904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7848872" cy="936104"/>
          </a:xfrm>
        </p:spPr>
        <p:txBody>
          <a:bodyPr>
            <a:normAutofit/>
          </a:bodyPr>
          <a:lstStyle/>
          <a:p>
            <a:pPr algn="r" rtl="1"/>
            <a:r>
              <a:rPr lang="fa-IR" sz="32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ranNastaliq" panose="02020505000000020003" pitchFamily="18" charset="0"/>
                <a:cs typeface="IranNastaliq" panose="02020505000000020003" pitchFamily="18" charset="0"/>
              </a:rPr>
              <a:t>گام هشتم: برنامه خود را ترویج و توسعه دهید.</a:t>
            </a:r>
            <a:endParaRPr lang="en-US" sz="3200" b="1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IranNastaliq" panose="02020505000000020003" pitchFamily="18" charset="0"/>
              <a:cs typeface="IranNastaliq" panose="020205050000000200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196752"/>
            <a:ext cx="7859216" cy="5277200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fa-IR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B Titr" pitchFamily="2" charset="-78"/>
              </a:rPr>
              <a:t>اید ه هایی برای کمک به ترویج برنامه</a:t>
            </a:r>
            <a:r>
              <a:rPr lang="fa-IR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B Titr" pitchFamily="2" charset="-78"/>
              </a:rPr>
              <a:t>:</a:t>
            </a:r>
          </a:p>
          <a:p>
            <a:pPr algn="r" rtl="1">
              <a:buFont typeface="Wingdings" pitchFamily="2" charset="2"/>
              <a:buChar char="q"/>
            </a:pPr>
            <a:r>
              <a:rPr lang="fa-IR" sz="1900" dirty="0">
                <a:solidFill>
                  <a:prstClr val="black"/>
                </a:solidFill>
                <a:latin typeface="Century Schoolbook"/>
                <a:cs typeface="B Titr" pitchFamily="2" charset="-78"/>
              </a:rPr>
              <a:t>اطلا ع </a:t>
            </a:r>
            <a:r>
              <a:rPr lang="fa-IR" sz="1900" dirty="0" smtClean="0">
                <a:solidFill>
                  <a:prstClr val="black"/>
                </a:solidFill>
                <a:latin typeface="Century Schoolbook"/>
                <a:cs typeface="B Titr" pitchFamily="2" charset="-78"/>
              </a:rPr>
              <a:t>رساني </a:t>
            </a:r>
            <a:r>
              <a:rPr lang="fa-IR" sz="1900" dirty="0">
                <a:solidFill>
                  <a:prstClr val="black"/>
                </a:solidFill>
                <a:latin typeface="Century Schoolbook"/>
                <a:cs typeface="B Titr" pitchFamily="2" charset="-78"/>
              </a:rPr>
              <a:t>در مورد </a:t>
            </a:r>
            <a:r>
              <a:rPr lang="fa-IR" sz="1900" dirty="0" smtClean="0">
                <a:solidFill>
                  <a:prstClr val="black"/>
                </a:solidFill>
                <a:latin typeface="Century Schoolbook"/>
                <a:cs typeface="B Titr" pitchFamily="2" charset="-78"/>
              </a:rPr>
              <a:t>شروع برنامه</a:t>
            </a:r>
          </a:p>
          <a:p>
            <a:pPr marL="0" indent="0" algn="r" rtl="1">
              <a:buNone/>
            </a:pPr>
            <a:endParaRPr lang="fa-IR" sz="1900" dirty="0">
              <a:solidFill>
                <a:prstClr val="black"/>
              </a:solidFill>
              <a:latin typeface="Century Schoolbook"/>
              <a:cs typeface="B Titr" pitchFamily="2" charset="-78"/>
            </a:endParaRPr>
          </a:p>
          <a:p>
            <a:pPr algn="r" rtl="1">
              <a:buFont typeface="Wingdings" pitchFamily="2" charset="2"/>
              <a:buChar char="q"/>
            </a:pPr>
            <a:r>
              <a:rPr lang="fa-IR" sz="1900" dirty="0" smtClean="0">
                <a:solidFill>
                  <a:prstClr val="black"/>
                </a:solidFill>
                <a:latin typeface="Century Schoolbook"/>
                <a:cs typeface="B Titr" pitchFamily="2" charset="-78"/>
              </a:rPr>
              <a:t>بحثهاي آموزشی </a:t>
            </a:r>
            <a:r>
              <a:rPr lang="fa-IR" sz="1900" dirty="0">
                <a:solidFill>
                  <a:prstClr val="black"/>
                </a:solidFill>
                <a:latin typeface="Century Schoolbook"/>
                <a:cs typeface="B Titr" pitchFamily="2" charset="-78"/>
              </a:rPr>
              <a:t>و </a:t>
            </a:r>
            <a:r>
              <a:rPr lang="fa-IR" sz="1900" dirty="0" smtClean="0">
                <a:solidFill>
                  <a:prstClr val="black"/>
                </a:solidFill>
                <a:latin typeface="Century Schoolbook"/>
                <a:cs typeface="B Titr" pitchFamily="2" charset="-78"/>
              </a:rPr>
              <a:t>انگیزشی </a:t>
            </a:r>
            <a:r>
              <a:rPr lang="fa-IR" sz="1900" dirty="0">
                <a:solidFill>
                  <a:prstClr val="black"/>
                </a:solidFill>
                <a:latin typeface="Century Schoolbook"/>
                <a:cs typeface="B Titr" pitchFamily="2" charset="-78"/>
              </a:rPr>
              <a:t>در مورد </a:t>
            </a:r>
            <a:r>
              <a:rPr lang="fa-IR" sz="1900" dirty="0" smtClean="0">
                <a:solidFill>
                  <a:prstClr val="black"/>
                </a:solidFill>
                <a:latin typeface="Century Schoolbook"/>
                <a:cs typeface="B Titr" pitchFamily="2" charset="-78"/>
              </a:rPr>
              <a:t>سلامت</a:t>
            </a:r>
          </a:p>
          <a:p>
            <a:pPr marL="0" indent="0" algn="r" rtl="1">
              <a:buNone/>
            </a:pPr>
            <a:endParaRPr lang="fa-IR" sz="1900" dirty="0">
              <a:solidFill>
                <a:prstClr val="black"/>
              </a:solidFill>
              <a:latin typeface="Century Schoolbook"/>
              <a:cs typeface="B Titr" pitchFamily="2" charset="-78"/>
            </a:endParaRPr>
          </a:p>
          <a:p>
            <a:pPr algn="r" rtl="1">
              <a:buFont typeface="Wingdings" pitchFamily="2" charset="2"/>
              <a:buChar char="q"/>
            </a:pPr>
            <a:r>
              <a:rPr lang="fa-IR" sz="1900" dirty="0" smtClean="0">
                <a:solidFill>
                  <a:prstClr val="black"/>
                </a:solidFill>
                <a:latin typeface="Century Schoolbook"/>
                <a:cs typeface="B Titr" pitchFamily="2" charset="-78"/>
              </a:rPr>
              <a:t>پوسترها </a:t>
            </a:r>
            <a:r>
              <a:rPr lang="fa-IR" sz="1900" dirty="0">
                <a:solidFill>
                  <a:prstClr val="black"/>
                </a:solidFill>
                <a:latin typeface="Century Schoolbook"/>
                <a:cs typeface="B Titr" pitchFamily="2" charset="-78"/>
              </a:rPr>
              <a:t>و اطلاعات </a:t>
            </a:r>
            <a:r>
              <a:rPr lang="fa-IR" sz="1900" dirty="0" smtClean="0">
                <a:solidFill>
                  <a:prstClr val="black"/>
                </a:solidFill>
                <a:latin typeface="Century Schoolbook"/>
                <a:cs typeface="B Titr" pitchFamily="2" charset="-78"/>
              </a:rPr>
              <a:t>بهداشتی</a:t>
            </a:r>
          </a:p>
          <a:p>
            <a:pPr marL="0" indent="0" algn="r" rtl="1">
              <a:buNone/>
            </a:pPr>
            <a:endParaRPr lang="fa-IR" sz="1900" dirty="0">
              <a:solidFill>
                <a:prstClr val="black"/>
              </a:solidFill>
              <a:latin typeface="Century Schoolbook"/>
              <a:cs typeface="B Titr" pitchFamily="2" charset="-78"/>
            </a:endParaRPr>
          </a:p>
          <a:p>
            <a:pPr algn="r" rtl="1">
              <a:buFont typeface="Wingdings" pitchFamily="2" charset="2"/>
              <a:buChar char="q"/>
            </a:pPr>
            <a:r>
              <a:rPr lang="fa-IR" sz="1900" dirty="0">
                <a:solidFill>
                  <a:prstClr val="black"/>
                </a:solidFill>
                <a:latin typeface="Century Schoolbook"/>
                <a:cs typeface="B Titr" pitchFamily="2" charset="-78"/>
              </a:rPr>
              <a:t>برگزاری یک رویداد </a:t>
            </a:r>
            <a:r>
              <a:rPr lang="fa-IR" sz="1900" dirty="0" smtClean="0">
                <a:solidFill>
                  <a:prstClr val="black"/>
                </a:solidFill>
                <a:latin typeface="Century Schoolbook"/>
                <a:cs typeface="B Titr" pitchFamily="2" charset="-78"/>
              </a:rPr>
              <a:t>بهداشتی </a:t>
            </a:r>
            <a:r>
              <a:rPr lang="fa-IR" sz="1900" dirty="0">
                <a:solidFill>
                  <a:prstClr val="black"/>
                </a:solidFill>
                <a:latin typeface="Century Schoolbook"/>
                <a:cs typeface="B Titr" pitchFamily="2" charset="-78"/>
              </a:rPr>
              <a:t>برای </a:t>
            </a:r>
            <a:r>
              <a:rPr lang="fa-IR" sz="1900" dirty="0" smtClean="0">
                <a:solidFill>
                  <a:prstClr val="black"/>
                </a:solidFill>
                <a:latin typeface="Century Schoolbook"/>
                <a:cs typeface="B Titr" pitchFamily="2" charset="-78"/>
              </a:rPr>
              <a:t>کارکنان</a:t>
            </a:r>
          </a:p>
          <a:p>
            <a:pPr marL="0" indent="0" algn="r" rtl="1">
              <a:buNone/>
            </a:pPr>
            <a:endParaRPr lang="fa-IR" sz="1900" dirty="0">
              <a:solidFill>
                <a:prstClr val="black"/>
              </a:solidFill>
              <a:latin typeface="Century Schoolbook"/>
              <a:cs typeface="B Titr" pitchFamily="2" charset="-78"/>
            </a:endParaRPr>
          </a:p>
          <a:p>
            <a:pPr algn="r" rtl="1">
              <a:buFont typeface="Wingdings" pitchFamily="2" charset="2"/>
              <a:buChar char="q"/>
            </a:pPr>
            <a:r>
              <a:rPr lang="fa-IR" sz="1900" dirty="0" smtClean="0">
                <a:solidFill>
                  <a:prstClr val="black"/>
                </a:solidFill>
                <a:latin typeface="Century Schoolbook"/>
                <a:cs typeface="B Titr" pitchFamily="2" charset="-78"/>
              </a:rPr>
              <a:t>تهیه خبرنامه ها</a:t>
            </a:r>
          </a:p>
          <a:p>
            <a:pPr marL="0" indent="0" algn="r" rtl="1">
              <a:buNone/>
            </a:pPr>
            <a:endParaRPr lang="fa-IR" sz="1900" dirty="0" smtClean="0">
              <a:solidFill>
                <a:prstClr val="black"/>
              </a:solidFill>
              <a:latin typeface="Century Schoolbook"/>
              <a:cs typeface="B Titr" pitchFamily="2" charset="-78"/>
            </a:endParaRPr>
          </a:p>
          <a:p>
            <a:pPr algn="r" rtl="1">
              <a:buFont typeface="Wingdings" pitchFamily="2" charset="2"/>
              <a:buChar char="q"/>
            </a:pPr>
            <a:r>
              <a:rPr lang="fa-IR" sz="1900" dirty="0">
                <a:solidFill>
                  <a:prstClr val="black"/>
                </a:solidFill>
                <a:latin typeface="Century Schoolbook"/>
                <a:cs typeface="B Titr" pitchFamily="2" charset="-78"/>
              </a:rPr>
              <a:t>به اشتراک گذاشتن تجربیات </a:t>
            </a:r>
            <a:r>
              <a:rPr lang="fa-IR" sz="1900" dirty="0" smtClean="0">
                <a:solidFill>
                  <a:prstClr val="black"/>
                </a:solidFill>
                <a:latin typeface="Century Schoolbook"/>
                <a:cs typeface="B Titr" pitchFamily="2" charset="-78"/>
              </a:rPr>
              <a:t>کارمندان و دانش آموزان </a:t>
            </a:r>
            <a:endParaRPr lang="fa-IR" sz="1900" dirty="0">
              <a:solidFill>
                <a:prstClr val="black"/>
              </a:solidFill>
              <a:latin typeface="Century Schoolbook"/>
              <a:cs typeface="B Titr" pitchFamily="2" charset="-78"/>
            </a:endParaRPr>
          </a:p>
          <a:p>
            <a:pPr marL="0" indent="0" algn="r" rtl="1">
              <a:buNone/>
            </a:pPr>
            <a:endParaRPr lang="fa-IR" sz="1900" dirty="0">
              <a:solidFill>
                <a:prstClr val="black"/>
              </a:solidFill>
              <a:latin typeface="Century Schoolbook"/>
              <a:cs typeface="B Titr" pitchFamily="2" charset="-78"/>
            </a:endParaRPr>
          </a:p>
          <a:p>
            <a:pPr algn="r" rtl="1">
              <a:buFont typeface="Wingdings" pitchFamily="2" charset="2"/>
              <a:buChar char="q"/>
            </a:pPr>
            <a:r>
              <a:rPr lang="fa-IR" sz="1900" dirty="0">
                <a:solidFill>
                  <a:prstClr val="black"/>
                </a:solidFill>
                <a:latin typeface="Century Schoolbook"/>
                <a:cs typeface="B Titr" pitchFamily="2" charset="-78"/>
              </a:rPr>
              <a:t>به فکر قهرما نسازی از برخی پشتیبانان </a:t>
            </a:r>
            <a:r>
              <a:rPr lang="fa-IR" sz="1900" dirty="0" smtClean="0">
                <a:solidFill>
                  <a:prstClr val="black"/>
                </a:solidFill>
                <a:latin typeface="Century Schoolbook"/>
                <a:cs typeface="B Titr" pitchFamily="2" charset="-78"/>
              </a:rPr>
              <a:t>برنامه باشید</a:t>
            </a:r>
            <a:endParaRPr lang="en-US" sz="1900" dirty="0">
              <a:solidFill>
                <a:prstClr val="black"/>
              </a:solidFill>
              <a:latin typeface="Century Schoolbook"/>
              <a:cs typeface="B Titr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509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sz="29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ranNastaliq" panose="02020505000000020003" pitchFamily="18" charset="0"/>
                <a:cs typeface="IranNastaliq" panose="02020505000000020003" pitchFamily="18" charset="0"/>
              </a:rPr>
              <a:t>گام نهم: برنامه خود را مدیریت کنید.</a:t>
            </a:r>
            <a:endParaRPr lang="en-US" sz="2900" b="1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IranNastaliq" panose="02020505000000020003" pitchFamily="18" charset="0"/>
              <a:cs typeface="IranNastaliq" panose="020205050000000200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sz="1900" dirty="0">
                <a:solidFill>
                  <a:prstClr val="black"/>
                </a:solidFill>
                <a:latin typeface="Century Schoolbook"/>
                <a:cs typeface="B Titr" pitchFamily="2" charset="-78"/>
              </a:rPr>
              <a:t>عملی کردن برنامه </a:t>
            </a:r>
          </a:p>
          <a:p>
            <a:pPr algn="r" rtl="1"/>
            <a:r>
              <a:rPr lang="fa-IR" sz="1900" dirty="0">
                <a:solidFill>
                  <a:prstClr val="black"/>
                </a:solidFill>
                <a:latin typeface="Century Schoolbook"/>
                <a:cs typeface="B Titr" pitchFamily="2" charset="-78"/>
              </a:rPr>
              <a:t>مدیریت مستمر </a:t>
            </a:r>
            <a:r>
              <a:rPr lang="fa-IR" sz="1900" dirty="0" smtClean="0">
                <a:solidFill>
                  <a:prstClr val="black"/>
                </a:solidFill>
                <a:latin typeface="Century Schoolbook"/>
                <a:cs typeface="B Titr" pitchFamily="2" charset="-78"/>
              </a:rPr>
              <a:t>برنامه</a:t>
            </a:r>
          </a:p>
          <a:p>
            <a:pPr marL="0" indent="0" algn="r" rtl="1">
              <a:buNone/>
            </a:pPr>
            <a:endParaRPr lang="en-US" sz="1900" dirty="0">
              <a:solidFill>
                <a:prstClr val="black"/>
              </a:solidFill>
              <a:latin typeface="Century Schoolbook"/>
              <a:cs typeface="B Titr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972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sz="29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ranNastaliq" panose="02020505000000020003" pitchFamily="18" charset="0"/>
                <a:cs typeface="IranNastaliq" panose="02020505000000020003" pitchFamily="18" charset="0"/>
              </a:rPr>
              <a:t>گام دهم: برنامه خود را ارزشیابی کرده و ارتقا دهید.</a:t>
            </a:r>
            <a:endParaRPr lang="en-US" sz="2900" b="1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IranNastaliq" panose="02020505000000020003" pitchFamily="18" charset="0"/>
              <a:cs typeface="IranNastaliq" panose="020205050000000200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07504" y="1600200"/>
            <a:ext cx="8064896" cy="4873752"/>
          </a:xfrm>
        </p:spPr>
        <p:txBody>
          <a:bodyPr/>
          <a:lstStyle/>
          <a:p>
            <a:pPr algn="just" rtl="1"/>
            <a:r>
              <a:rPr lang="fa-IR" sz="1900" dirty="0">
                <a:solidFill>
                  <a:prstClr val="black"/>
                </a:solidFill>
                <a:latin typeface="Century Schoolbook"/>
                <a:cs typeface="B Titr" pitchFamily="2" charset="-78"/>
              </a:rPr>
              <a:t>نحوه ارزشیابی :</a:t>
            </a:r>
          </a:p>
          <a:p>
            <a:pPr algn="just" rtl="1"/>
            <a:r>
              <a:rPr lang="fa-IR" sz="1900" dirty="0">
                <a:solidFill>
                  <a:prstClr val="black"/>
                </a:solidFill>
                <a:latin typeface="Century Schoolbook"/>
                <a:cs typeface="B Titr" pitchFamily="2" charset="-78"/>
              </a:rPr>
              <a:t>به صورت ایده آل مناسب است که ارزشیابی به سه شیوه مختلف انجام شود: </a:t>
            </a:r>
            <a:endParaRPr lang="fa-IR" sz="1900" dirty="0" smtClean="0">
              <a:solidFill>
                <a:prstClr val="black"/>
              </a:solidFill>
              <a:latin typeface="Century Schoolbook"/>
              <a:cs typeface="B Titr" pitchFamily="2" charset="-78"/>
            </a:endParaRPr>
          </a:p>
          <a:p>
            <a:pPr marL="0" indent="0" algn="just" rtl="1">
              <a:buNone/>
            </a:pPr>
            <a:endParaRPr lang="fa-IR" sz="1900" dirty="0">
              <a:solidFill>
                <a:prstClr val="black"/>
              </a:solidFill>
              <a:latin typeface="Century Schoolbook"/>
              <a:cs typeface="B Titr" pitchFamily="2" charset="-78"/>
            </a:endParaRPr>
          </a:p>
          <a:p>
            <a:pPr algn="just" rtl="1"/>
            <a:r>
              <a:rPr lang="fa-IR" sz="1900" dirty="0">
                <a:solidFill>
                  <a:srgbClr val="00B050"/>
                </a:solidFill>
                <a:latin typeface="Century Schoolbook"/>
                <a:cs typeface="B Titr" pitchFamily="2" charset="-78"/>
              </a:rPr>
              <a:t>ارزیابی فرآیند: </a:t>
            </a:r>
            <a:r>
              <a:rPr lang="fa-IR" sz="1900" dirty="0">
                <a:solidFill>
                  <a:prstClr val="black"/>
                </a:solidFill>
                <a:latin typeface="Century Schoolbook"/>
                <a:cs typeface="B Titr" pitchFamily="2" charset="-78"/>
              </a:rPr>
              <a:t>آیا برنامه و </a:t>
            </a:r>
            <a:r>
              <a:rPr lang="fa-IR" sz="1900" dirty="0" smtClean="0">
                <a:solidFill>
                  <a:prstClr val="black"/>
                </a:solidFill>
                <a:latin typeface="Century Schoolbook"/>
                <a:cs typeface="B Titr" pitchFamily="2" charset="-78"/>
              </a:rPr>
              <a:t>فعالیتها همانطور </a:t>
            </a:r>
            <a:r>
              <a:rPr lang="fa-IR" sz="1900" dirty="0">
                <a:solidFill>
                  <a:prstClr val="black"/>
                </a:solidFill>
                <a:latin typeface="Century Schoolbook"/>
                <a:cs typeface="B Titr" pitchFamily="2" charset="-78"/>
              </a:rPr>
              <a:t>که </a:t>
            </a:r>
            <a:r>
              <a:rPr lang="fa-IR" sz="1900" dirty="0" smtClean="0">
                <a:solidFill>
                  <a:prstClr val="black"/>
                </a:solidFill>
                <a:latin typeface="Century Schoolbook"/>
                <a:cs typeface="B Titr" pitchFamily="2" charset="-78"/>
              </a:rPr>
              <a:t>برنامه ریزی </a:t>
            </a:r>
            <a:r>
              <a:rPr lang="fa-IR" sz="1900" dirty="0">
                <a:solidFill>
                  <a:prstClr val="black"/>
                </a:solidFill>
                <a:latin typeface="Century Schoolbook"/>
                <a:cs typeface="B Titr" pitchFamily="2" charset="-78"/>
              </a:rPr>
              <a:t>شده بودند انجام شده اند</a:t>
            </a:r>
            <a:r>
              <a:rPr lang="fa-IR" sz="1900" dirty="0" smtClean="0">
                <a:solidFill>
                  <a:prstClr val="black"/>
                </a:solidFill>
                <a:latin typeface="Century Schoolbook"/>
                <a:cs typeface="B Titr" pitchFamily="2" charset="-78"/>
              </a:rPr>
              <a:t>؟</a:t>
            </a:r>
          </a:p>
          <a:p>
            <a:pPr algn="just" rtl="1"/>
            <a:endParaRPr lang="fa-IR" sz="1900" dirty="0">
              <a:solidFill>
                <a:prstClr val="black"/>
              </a:solidFill>
              <a:latin typeface="Century Schoolbook"/>
              <a:cs typeface="B Titr" pitchFamily="2" charset="-78"/>
            </a:endParaRPr>
          </a:p>
          <a:p>
            <a:pPr algn="just" rtl="1"/>
            <a:r>
              <a:rPr lang="fa-IR" sz="1900" dirty="0">
                <a:solidFill>
                  <a:srgbClr val="00B050"/>
                </a:solidFill>
                <a:latin typeface="Century Schoolbook"/>
                <a:cs typeface="B Titr" pitchFamily="2" charset="-78"/>
              </a:rPr>
              <a:t>ارزیابی تاثیر: </a:t>
            </a:r>
            <a:r>
              <a:rPr lang="fa-IR" sz="1900" dirty="0">
                <a:solidFill>
                  <a:prstClr val="black"/>
                </a:solidFill>
                <a:latin typeface="Century Schoolbook"/>
                <a:cs typeface="B Titr" pitchFamily="2" charset="-78"/>
              </a:rPr>
              <a:t>چه نوع تغییراتی در محل کار اتفاق </a:t>
            </a:r>
            <a:r>
              <a:rPr lang="fa-IR" sz="1900" dirty="0" smtClean="0">
                <a:solidFill>
                  <a:prstClr val="black"/>
                </a:solidFill>
                <a:latin typeface="Century Schoolbook"/>
                <a:cs typeface="B Titr" pitchFamily="2" charset="-78"/>
              </a:rPr>
              <a:t>افتاده اند؟</a:t>
            </a:r>
          </a:p>
          <a:p>
            <a:pPr marL="0" indent="0" algn="just" rtl="1">
              <a:buNone/>
            </a:pPr>
            <a:endParaRPr lang="fa-IR" sz="1900" dirty="0">
              <a:solidFill>
                <a:prstClr val="black"/>
              </a:solidFill>
              <a:latin typeface="Century Schoolbook"/>
              <a:cs typeface="B Titr" pitchFamily="2" charset="-78"/>
            </a:endParaRPr>
          </a:p>
          <a:p>
            <a:pPr algn="just" rtl="1"/>
            <a:r>
              <a:rPr lang="fa-IR" sz="1900" dirty="0">
                <a:solidFill>
                  <a:srgbClr val="00B050"/>
                </a:solidFill>
                <a:latin typeface="Century Schoolbook"/>
                <a:cs typeface="B Titr" pitchFamily="2" charset="-78"/>
              </a:rPr>
              <a:t>ارزیابی پیامد: </a:t>
            </a:r>
            <a:r>
              <a:rPr lang="fa-IR" sz="1900" dirty="0">
                <a:solidFill>
                  <a:prstClr val="black"/>
                </a:solidFill>
                <a:latin typeface="Century Schoolbook"/>
                <a:cs typeface="B Titr" pitchFamily="2" charset="-78"/>
              </a:rPr>
              <a:t>تغییرات ایجاد شده چه اثراتي بر روی سازمان و کارکنان </a:t>
            </a:r>
            <a:r>
              <a:rPr lang="fa-IR" sz="1900" dirty="0" smtClean="0">
                <a:solidFill>
                  <a:prstClr val="black"/>
                </a:solidFill>
                <a:latin typeface="Century Schoolbook"/>
                <a:cs typeface="B Titr" pitchFamily="2" charset="-78"/>
              </a:rPr>
              <a:t>گذاشته اند</a:t>
            </a:r>
            <a:r>
              <a:rPr lang="fa-IR" sz="1900" dirty="0">
                <a:solidFill>
                  <a:prstClr val="black"/>
                </a:solidFill>
                <a:latin typeface="Century Schoolbook"/>
                <a:cs typeface="B Titr" pitchFamily="2" charset="-78"/>
              </a:rPr>
              <a:t>؟</a:t>
            </a:r>
            <a:endParaRPr lang="en-US" sz="1900" dirty="0">
              <a:solidFill>
                <a:prstClr val="black"/>
              </a:solidFill>
              <a:latin typeface="Century Schoolbook"/>
              <a:cs typeface="B Titr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06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53</a:t>
            </a:fld>
            <a:endParaRPr lang="en-US"/>
          </a:p>
        </p:txBody>
      </p:sp>
      <p:pic>
        <p:nvPicPr>
          <p:cNvPr id="7170" name="Picture 2" descr="C:\Users\pc-salamat\Desktop\PDF\ت_Page_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7568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45720" indent="0" algn="r" rtl="1">
              <a:buNone/>
            </a:pPr>
            <a:r>
              <a:rPr lang="fa-IR" b="1" dirty="0" smtClean="0">
                <a:cs typeface="2  Kamran" panose="00000400000000000000" pitchFamily="2" charset="-78"/>
              </a:rPr>
              <a:t>نرم افزار سفیران سلامت آذربایجان:</a:t>
            </a:r>
          </a:p>
          <a:p>
            <a:pPr marL="0" indent="0">
              <a:buNone/>
            </a:pPr>
            <a:r>
              <a:rPr lang="en-US" sz="3600" dirty="0">
                <a:solidFill>
                  <a:prstClr val="black">
                    <a:lumMod val="85000"/>
                    <a:lumOff val="15000"/>
                  </a:prstClr>
                </a:solidFill>
                <a:hlinkClick r:id="rId2"/>
              </a:rPr>
              <a:t>https</a:t>
            </a:r>
            <a:r>
              <a:rPr lang="en-US" sz="3600" dirty="0" smtClean="0">
                <a:solidFill>
                  <a:prstClr val="black">
                    <a:lumMod val="85000"/>
                    <a:lumOff val="15000"/>
                  </a:prstClr>
                </a:solidFill>
                <a:hlinkClick r:id="rId2"/>
              </a:rPr>
              <a:t>://safiresalamati.ir/portfolio/</a:t>
            </a:r>
            <a:endParaRPr lang="fa-IR" sz="3600" dirty="0" smtClean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pPr marL="0" indent="0" algn="r" rtl="1">
              <a:buNone/>
            </a:pPr>
            <a:r>
              <a:rPr lang="fa-IR" b="1" dirty="0" smtClean="0">
                <a:cs typeface="2  Kamran" panose="00000400000000000000" pitchFamily="2" charset="-78"/>
              </a:rPr>
              <a:t>سایت معاونت امور بهداشت استان :</a:t>
            </a:r>
          </a:p>
          <a:p>
            <a:pPr marL="0" indent="0">
              <a:buNone/>
            </a:pPr>
            <a:r>
              <a:rPr lang="en-US" sz="3600" dirty="0">
                <a:solidFill>
                  <a:srgbClr val="00B050"/>
                </a:solidFill>
              </a:rPr>
              <a:t>www.phc.umsu.ac.ir.</a:t>
            </a:r>
            <a:endParaRPr lang="fa-IR" sz="3600" dirty="0">
              <a:solidFill>
                <a:srgbClr val="00B050"/>
              </a:solidFill>
            </a:endParaRPr>
          </a:p>
          <a:p>
            <a:pPr marL="0" indent="0" algn="r" rtl="1">
              <a:buNone/>
            </a:pPr>
            <a:endParaRPr lang="fa-IR" b="1" dirty="0">
              <a:cs typeface="2  Kamra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94530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fa-IR" dirty="0"/>
          </a:p>
        </p:txBody>
      </p:sp>
      <p:pic>
        <p:nvPicPr>
          <p:cNvPr id="1026" name="Picture 2" descr="C:\Users\pc-salamat\Pictures\HM-20131066662629018191411766251_89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8424936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7347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620688"/>
            <a:ext cx="7756263" cy="715686"/>
          </a:xfrm>
        </p:spPr>
        <p:txBody>
          <a:bodyPr/>
          <a:lstStyle/>
          <a:p>
            <a:pPr marL="0" lvl="0" indent="0" algn="ctr">
              <a:spcBef>
                <a:spcPct val="20000"/>
              </a:spcBef>
              <a:buNone/>
            </a:pPr>
            <a:r>
              <a:rPr lang="fa-IR" sz="36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B Titr" pitchFamily="2" charset="-78"/>
              </a:rPr>
              <a:t>خودمراقبتي اجتماعي</a:t>
            </a:r>
            <a:r>
              <a:rPr lang="fa-IR" sz="8000" dirty="0">
                <a:latin typeface="IranNastaliq" panose="02020505000000020003" pitchFamily="18" charset="0"/>
                <a:cs typeface="IranNastaliq" panose="02020505000000020003" pitchFamily="18" charset="0"/>
              </a:rPr>
              <a:t/>
            </a:r>
            <a:br>
              <a:rPr lang="fa-IR" sz="8000" dirty="0">
                <a:latin typeface="IranNastaliq" panose="02020505000000020003" pitchFamily="18" charset="0"/>
                <a:cs typeface="IranNastaliq" panose="02020505000000020003" pitchFamily="18" charset="0"/>
              </a:rPr>
            </a:br>
            <a:endParaRPr lang="fa-IR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55576" y="1556792"/>
            <a:ext cx="7745505" cy="3993306"/>
          </a:xfrm>
        </p:spPr>
        <p:txBody>
          <a:bodyPr>
            <a:noAutofit/>
          </a:bodyPr>
          <a:lstStyle/>
          <a:p>
            <a:pPr marL="0" lvl="0" indent="0" algn="just" rtl="1">
              <a:lnSpc>
                <a:spcPct val="150000"/>
              </a:lnSpc>
              <a:spcBef>
                <a:spcPts val="600"/>
              </a:spcBef>
              <a:buClr>
                <a:srgbClr val="FE8637"/>
              </a:buClr>
              <a:buSzPct val="70000"/>
              <a:buNone/>
            </a:pPr>
            <a:r>
              <a:rPr lang="fa-IR" sz="3000" dirty="0">
                <a:solidFill>
                  <a:schemeClr val="tx1"/>
                </a:solidFill>
                <a:cs typeface="B Titr" pitchFamily="2" charset="-78"/>
              </a:rPr>
              <a:t>هدف </a:t>
            </a:r>
            <a:r>
              <a:rPr lang="fa-IR" sz="3000" dirty="0" smtClean="0">
                <a:solidFill>
                  <a:schemeClr val="tx1"/>
                </a:solidFill>
                <a:cs typeface="B Titr" pitchFamily="2" charset="-78"/>
              </a:rPr>
              <a:t>: توانمندسازي </a:t>
            </a:r>
            <a:r>
              <a:rPr lang="fa-IR" sz="3000" dirty="0">
                <a:solidFill>
                  <a:schemeClr val="tx1"/>
                </a:solidFill>
                <a:cs typeface="B Titr" pitchFamily="2" charset="-78"/>
              </a:rPr>
              <a:t>جوامع مختلف براي توسعه محيط‌هاي سالم است. براي تحقق اين هدف، شوراهاي شهري و روستايي و شوراياري‌ها مي‌توانند نقش مهمي در جلب مشاركت اجتماع براي كنترل بر عوامل تعيين كننده سلامت داشته </a:t>
            </a:r>
            <a:r>
              <a:rPr lang="fa-IR" sz="3000" dirty="0" smtClean="0">
                <a:solidFill>
                  <a:schemeClr val="tx1"/>
                </a:solidFill>
                <a:cs typeface="B Titr" pitchFamily="2" charset="-78"/>
              </a:rPr>
              <a:t>باشند.</a:t>
            </a:r>
            <a:endParaRPr lang="en-US" b="1" dirty="0">
              <a:solidFill>
                <a:prstClr val="black"/>
              </a:solidFill>
              <a:latin typeface="Century Schoolbook"/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98456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4E0E9-258B-443D-9FA7-37A9A1D2DFDD}" type="slidenum">
              <a:rPr lang="fa-IR" smtClean="0"/>
              <a:t>7</a:t>
            </a:fld>
            <a:endParaRPr lang="fa-IR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07704" y="404664"/>
            <a:ext cx="6512511" cy="864096"/>
          </a:xfrm>
        </p:spPr>
        <p:txBody>
          <a:bodyPr/>
          <a:lstStyle/>
          <a:p>
            <a:pPr marL="0" indent="0" algn="ctr">
              <a:buNone/>
            </a:pPr>
            <a:r>
              <a:rPr lang="fa-IR" sz="36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B Titr" pitchFamily="2" charset="-78"/>
              </a:rPr>
              <a:t>گروه های خودیار:</a:t>
            </a:r>
            <a:r>
              <a:rPr lang="fa-IR" dirty="0"/>
              <a:t/>
            </a:r>
            <a:br>
              <a:rPr lang="fa-IR" dirty="0"/>
            </a:b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755576" y="1628800"/>
            <a:ext cx="7264896" cy="3474720"/>
          </a:xfrm>
        </p:spPr>
        <p:txBody>
          <a:bodyPr/>
          <a:lstStyle/>
          <a:p>
            <a:pPr marL="45720" indent="0" algn="just" rtl="1">
              <a:buNone/>
            </a:pPr>
            <a:r>
              <a:rPr lang="fa-IR" sz="3000" dirty="0" smtClean="0">
                <a:solidFill>
                  <a:schemeClr val="tx1"/>
                </a:solidFill>
                <a:cs typeface="B Titr" pitchFamily="2" charset="-78"/>
              </a:rPr>
              <a:t>هدف: توسعه </a:t>
            </a:r>
            <a:r>
              <a:rPr lang="fa-IR" sz="3000" dirty="0">
                <a:solidFill>
                  <a:schemeClr val="tx1"/>
                </a:solidFill>
                <a:cs typeface="B Titr" pitchFamily="2" charset="-78"/>
              </a:rPr>
              <a:t>روابط بين فردي مثبت، همدلي و حمایت عاطفی از طریق به اشتراک گذاشتن تجربیات، اطلاعات و راه‌های مقابله با مشکل مشترک با ساير افراد</a:t>
            </a:r>
            <a:r>
              <a:rPr lang="ar-SA" sz="3000" dirty="0">
                <a:solidFill>
                  <a:schemeClr val="tx1"/>
                </a:solidFill>
                <a:cs typeface="B Titr" pitchFamily="2" charset="-78"/>
              </a:rPr>
              <a:t> عضو گروه خوديار است</a:t>
            </a:r>
            <a:r>
              <a:rPr lang="fa-IR" sz="3000" dirty="0">
                <a:solidFill>
                  <a:schemeClr val="tx1"/>
                </a:solidFill>
                <a:cs typeface="B Titr" pitchFamily="2" charset="-78"/>
              </a:rPr>
              <a:t>. به همين منظور سفيران سلامت به صورت داوطلبانه مي‌توانند براساس نياز خود يا اعضاي خانواده، عضو گروه خوديار شوند</a:t>
            </a:r>
            <a:r>
              <a:rPr lang="en-US" sz="3000" dirty="0">
                <a:solidFill>
                  <a:schemeClr val="tx1"/>
                </a:solidFill>
                <a:cs typeface="B Titr" pitchFamily="2" charset="-78"/>
              </a:rPr>
              <a:t>.</a:t>
            </a:r>
          </a:p>
          <a:p>
            <a:pPr marL="45720" indent="0" algn="r" rtl="1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1946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4E0E9-258B-443D-9FA7-37A9A1D2DFDD}" type="slidenum">
              <a:rPr lang="fa-IR" smtClean="0"/>
              <a:t>8</a:t>
            </a:fld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1115616" y="1340768"/>
            <a:ext cx="6400800" cy="3474720"/>
          </a:xfrm>
        </p:spPr>
        <p:txBody>
          <a:bodyPr>
            <a:normAutofit fontScale="85000" lnSpcReduction="20000"/>
          </a:bodyPr>
          <a:lstStyle/>
          <a:p>
            <a:pPr marL="45720" indent="0" algn="ctr">
              <a:buNone/>
            </a:pPr>
            <a:r>
              <a:rPr lang="fa-IR" sz="9600" dirty="0" smtClean="0">
                <a:solidFill>
                  <a:srgbClr val="FF0000"/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خودمراقبتی </a:t>
            </a:r>
          </a:p>
          <a:p>
            <a:pPr marL="45720" indent="0" algn="ctr">
              <a:buNone/>
            </a:pPr>
            <a:r>
              <a:rPr lang="fa-IR" sz="9600" dirty="0" smtClean="0">
                <a:solidFill>
                  <a:srgbClr val="FF0000"/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سازمانی و مدارس حامی سلامت</a:t>
            </a:r>
            <a:endParaRPr lang="en-US" sz="9600" dirty="0">
              <a:solidFill>
                <a:srgbClr val="FF0000"/>
              </a:solidFill>
              <a:latin typeface="IranNastaliq" panose="02020505000000020003" pitchFamily="18" charset="0"/>
              <a:cs typeface="IranNastaliq" panose="020205050000000200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9638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4E0E9-258B-443D-9FA7-37A9A1D2DFDD}" type="slidenum">
              <a:rPr lang="fa-IR" smtClean="0"/>
              <a:t>9</a:t>
            </a:fld>
            <a:endParaRPr lang="fa-IR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1520" y="692696"/>
            <a:ext cx="8136904" cy="1143000"/>
          </a:xfrm>
        </p:spPr>
        <p:txBody>
          <a:bodyPr/>
          <a:lstStyle/>
          <a:p>
            <a:pPr marL="0" indent="0" algn="ctr" rtl="1">
              <a:buNone/>
            </a:pPr>
            <a:r>
              <a:rPr lang="fa-IR" sz="2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B Titr" pitchFamily="2" charset="-78"/>
              </a:rPr>
              <a:t>مزایا </a:t>
            </a:r>
            <a:r>
              <a:rPr lang="fa-IR" sz="2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B Titr" pitchFamily="2" charset="-78"/>
              </a:rPr>
              <a:t>و منافع برنامه ارتقاي سلامت </a:t>
            </a:r>
            <a:r>
              <a:rPr lang="fa-IR" sz="2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B Titr" pitchFamily="2" charset="-78"/>
              </a:rPr>
              <a:t>درمحل </a:t>
            </a:r>
            <a:r>
              <a:rPr lang="fa-IR" sz="2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B Titr" pitchFamily="2" charset="-78"/>
              </a:rPr>
              <a:t>کار برای </a:t>
            </a:r>
            <a:r>
              <a:rPr lang="fa-IR" sz="2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B Titr" pitchFamily="2" charset="-78"/>
              </a:rPr>
              <a:t>کارکنان </a:t>
            </a:r>
            <a:r>
              <a:rPr lang="fa-IR" sz="2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و دانش آموزان </a:t>
            </a:r>
            <a:endParaRPr lang="en-US" sz="28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  <a:ea typeface="+mn-ea"/>
              <a:cs typeface="B Titr" pitchFamily="2" charset="-78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251520" y="2060848"/>
            <a:ext cx="8280920" cy="4194800"/>
          </a:xfrm>
        </p:spPr>
        <p:txBody>
          <a:bodyPr/>
          <a:lstStyle/>
          <a:p>
            <a:pPr algn="r" rtl="1">
              <a:buFont typeface="Wingdings" pitchFamily="2" charset="2"/>
              <a:buChar char="q"/>
            </a:pPr>
            <a:r>
              <a:rPr lang="fa-IR" sz="3000" dirty="0">
                <a:solidFill>
                  <a:schemeClr val="tx1"/>
                </a:solidFill>
                <a:cs typeface="B Titr" pitchFamily="2" charset="-78"/>
              </a:rPr>
              <a:t>افزایش میزان آگاهی و دانش سلامت</a:t>
            </a:r>
          </a:p>
          <a:p>
            <a:pPr algn="r" rtl="1">
              <a:buFont typeface="Wingdings" pitchFamily="2" charset="2"/>
              <a:buChar char="q"/>
            </a:pPr>
            <a:r>
              <a:rPr lang="fa-IR" sz="3000" dirty="0">
                <a:solidFill>
                  <a:schemeClr val="tx1"/>
                </a:solidFill>
                <a:cs typeface="B Titr" pitchFamily="2" charset="-78"/>
              </a:rPr>
              <a:t>افزایش سلامت و رفاه جسمی و روانی</a:t>
            </a:r>
          </a:p>
          <a:p>
            <a:pPr algn="r" rtl="1">
              <a:buFont typeface="Wingdings" pitchFamily="2" charset="2"/>
              <a:buChar char="q"/>
            </a:pPr>
            <a:r>
              <a:rPr lang="fa-IR" sz="3000" dirty="0">
                <a:solidFill>
                  <a:schemeClr val="tx1"/>
                </a:solidFill>
                <a:cs typeface="B Titr" pitchFamily="2" charset="-78"/>
              </a:rPr>
              <a:t>افزایش رضایت شغلی و روحیه کاري</a:t>
            </a:r>
          </a:p>
          <a:p>
            <a:pPr algn="r" rtl="1">
              <a:buFont typeface="Wingdings" pitchFamily="2" charset="2"/>
              <a:buChar char="q"/>
            </a:pPr>
            <a:r>
              <a:rPr lang="fa-IR" sz="3000" dirty="0">
                <a:solidFill>
                  <a:schemeClr val="tx1"/>
                </a:solidFill>
                <a:cs typeface="B Titr" pitchFamily="2" charset="-78"/>
              </a:rPr>
              <a:t>و از همه مهمتر: اتخاذ شیوه زندگی سالم تر</a:t>
            </a:r>
          </a:p>
          <a:p>
            <a:pPr algn="r" rtl="1">
              <a:buFont typeface="Wingdings" pitchFamily="2" charset="2"/>
              <a:buChar char="q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0240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1478</TotalTime>
  <Words>2765</Words>
  <Application>Microsoft Office PowerPoint</Application>
  <PresentationFormat>On-screen Show (4:3)</PresentationFormat>
  <Paragraphs>320</Paragraphs>
  <Slides>55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55</vt:i4>
      </vt:variant>
    </vt:vector>
  </HeadingPairs>
  <TitlesOfParts>
    <vt:vector size="60" baseType="lpstr">
      <vt:lpstr>1_Oriel</vt:lpstr>
      <vt:lpstr>2_Oriel</vt:lpstr>
      <vt:lpstr>3_Oriel</vt:lpstr>
      <vt:lpstr>4_Oriel</vt:lpstr>
      <vt:lpstr>Slipstream</vt:lpstr>
      <vt:lpstr>PowerPoint Presentation</vt:lpstr>
      <vt:lpstr>خود مراقبتی</vt:lpstr>
      <vt:lpstr>PowerPoint Presentation</vt:lpstr>
      <vt:lpstr>خود مراقبتی فردی:</vt:lpstr>
      <vt:lpstr>خود مراقبتی سازمانی: </vt:lpstr>
      <vt:lpstr>خودمراقبتي اجتماعي </vt:lpstr>
      <vt:lpstr>گروه های خودیار: </vt:lpstr>
      <vt:lpstr>PowerPoint Presentation</vt:lpstr>
      <vt:lpstr>مزایا و منافع برنامه ارتقاي سلامت درمحل کار برای کارکنان و دانش آموزان </vt:lpstr>
      <vt:lpstr>تغذیه فعالیت فیزیکی مدیریت استرس ترک سیگار بهداشت محیط  ایمنی </vt:lpstr>
      <vt:lpstr>مراحل کار در خودمراقبتی سازمانی( انتظارات از سفیر سلامت سازمان) :</vt:lpstr>
      <vt:lpstr>اعضاي شوراي ارتقاي سلامت در مدرسه </vt:lpstr>
      <vt:lpstr>وظايف شورا شامل موارد زير است: </vt:lpstr>
      <vt:lpstr>PowerPoint Presentation</vt:lpstr>
      <vt:lpstr>PowerPoint Presentation</vt:lpstr>
      <vt:lpstr>PowerPoint Presentation</vt:lpstr>
      <vt:lpstr>گام اول:حمایت مدیریت را جلب کنید: </vt:lpstr>
      <vt:lpstr>چگونه تعهد و حمایت مدیریت را در اجرای برنامه ارتقاي سلامت در محل کار جلب کنیم؟</vt:lpstr>
      <vt:lpstr> گام دوم: خلاصه خط مشی برنامه را معرفی و نیازها را شناسایي کنید.</vt:lpstr>
      <vt:lpstr>برای تعیین نیازها چه سوالاتی در بحث گروهي متمرکز  پرسیده می شود:</vt:lpstr>
      <vt:lpstr> گام سوم: حمایت کارکنان و یا دانش آموزان  را جلب و مسئوولیتهای افراد  در برنامه را تعیین کنید.</vt:lpstr>
      <vt:lpstr> گام چهارم: اهداف کلی، اختصاصی و رفتاری برنامه را تعیین کنید.</vt:lpstr>
      <vt:lpstr>PowerPoint Presentation</vt:lpstr>
      <vt:lpstr>نمونه هایی از اهداف اختصاصی و رفتاری:</vt:lpstr>
      <vt:lpstr> گام پنجم: فعالیتهای برنامه را تعیین و برنامه عملیاتی و بودجه را تهیه کنید.</vt:lpstr>
      <vt:lpstr>نمونه هایی از فعالیت های ساده و ارزان معطوف به فعالیت های فیزیکی در  مدرسه</vt:lpstr>
      <vt:lpstr>PowerPoint Presentation</vt:lpstr>
      <vt:lpstr>نمونه هایی از فعالیت های ساده و ارزان معطوف به فعالیت های فیزیکی در محیط کار</vt:lpstr>
      <vt:lpstr>PowerPoint Presentation</vt:lpstr>
      <vt:lpstr>نمونه هایی از فعالیت های ساده و ارزان معطوف به فعالیت های فیزیکی در محیط کار</vt:lpstr>
      <vt:lpstr>PowerPoint Presentation</vt:lpstr>
      <vt:lpstr>نمونه هایی از فعالیت های  با منابع بزرگ که معطوف به فعالیت های فیزیکی در محیط کار </vt:lpstr>
      <vt:lpstr>نمونه هایی از فعالیت های ساده و ارزان با موضوع «تغذیه » در مدرسه</vt:lpstr>
      <vt:lpstr>PowerPoint Presentation</vt:lpstr>
      <vt:lpstr>نمونه هایی از فعالیت های ساده و ارزان با موضوع «تغذیه » در مدرسه</vt:lpstr>
      <vt:lpstr>PowerPoint Presentation</vt:lpstr>
      <vt:lpstr>PowerPoint Presentation</vt:lpstr>
      <vt:lpstr>PowerPoint Presentation</vt:lpstr>
      <vt:lpstr>نمونه هایی از فعالیت های با منابع متوسط با موضوع «تغذیه » در محل کار </vt:lpstr>
      <vt:lpstr>PowerPoint Presentation</vt:lpstr>
      <vt:lpstr>نمونه هایی از فعالیت های با منابع بزرگ با موضوع «تغذیه » در محل کار </vt:lpstr>
      <vt:lpstr>نمونه هایی دیگر  از برنامه های قابل اجرا در سازمانها </vt:lpstr>
      <vt:lpstr>تهیه برنامه عملیاتی: </vt:lpstr>
      <vt:lpstr>نمونه هایی از برنامه عملیاتی سازمانها و مدارس</vt:lpstr>
      <vt:lpstr>نمونه هایی از برنامه عملیاتی سازمانها و مدارس</vt:lpstr>
      <vt:lpstr>نمونه هایی از برنامه عملیاتی سازمانها و مدارس</vt:lpstr>
      <vt:lpstr>نمونه هایی از برنامه عملیاتی سازمانها و مدارس</vt:lpstr>
      <vt:lpstr>گام ششم :مشوق ها  وپاداش ها را انتخاب کنید</vt:lpstr>
      <vt:lpstr>گام   هفتم : حمایت های بیشتري را شناسایي کنید</vt:lpstr>
      <vt:lpstr>گام هشتم: برنامه خود را ترویج و توسعه دهید.</vt:lpstr>
      <vt:lpstr>گام نهم: برنامه خود را مدیریت کنید.</vt:lpstr>
      <vt:lpstr>گام دهم: برنامه خود را ارزشیابی کرده و ارتقا دهید.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pc-salamat</dc:creator>
  <cp:lastModifiedBy>Windows User</cp:lastModifiedBy>
  <cp:revision>112</cp:revision>
  <dcterms:created xsi:type="dcterms:W3CDTF">2016-04-11T04:42:45Z</dcterms:created>
  <dcterms:modified xsi:type="dcterms:W3CDTF">2016-10-02T06:08:44Z</dcterms:modified>
</cp:coreProperties>
</file>