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sldIdLst>
    <p:sldId id="257" r:id="rId2"/>
    <p:sldId id="258" r:id="rId3"/>
    <p:sldId id="259" r:id="rId4"/>
    <p:sldId id="260" r:id="rId5"/>
    <p:sldId id="261" r:id="rId6"/>
    <p:sldId id="262" r:id="rId7"/>
    <p:sldId id="263" r:id="rId8"/>
    <p:sldId id="265" r:id="rId9"/>
    <p:sldId id="266" r:id="rId10"/>
    <p:sldId id="267" r:id="rId11"/>
    <p:sldId id="268" r:id="rId12"/>
    <p:sldId id="269" r:id="rId13"/>
    <p:sldId id="270" r:id="rId14"/>
    <p:sldId id="271" r:id="rId15"/>
    <p:sldId id="272" r:id="rId16"/>
  </p:sldIdLst>
  <p:sldSz cx="10150475" cy="7589838"/>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charset="0"/>
        <a:ea typeface="+mn-ea"/>
        <a:cs typeface="+mn-cs"/>
      </a:defRPr>
    </a:lvl1pPr>
    <a:lvl2pPr marL="457200" algn="l" rtl="0" eaLnBrk="0" fontAlgn="base" hangingPunct="0">
      <a:spcBef>
        <a:spcPct val="0"/>
      </a:spcBef>
      <a:spcAft>
        <a:spcPct val="0"/>
      </a:spcAft>
      <a:defRPr sz="2400" kern="1200">
        <a:solidFill>
          <a:schemeClr val="tx1"/>
        </a:solidFill>
        <a:latin typeface="Arial" charset="0"/>
        <a:ea typeface="+mn-ea"/>
        <a:cs typeface="+mn-cs"/>
      </a:defRPr>
    </a:lvl2pPr>
    <a:lvl3pPr marL="914400" algn="l" rtl="0" eaLnBrk="0" fontAlgn="base" hangingPunct="0">
      <a:spcBef>
        <a:spcPct val="0"/>
      </a:spcBef>
      <a:spcAft>
        <a:spcPct val="0"/>
      </a:spcAft>
      <a:defRPr sz="2400" kern="1200">
        <a:solidFill>
          <a:schemeClr val="tx1"/>
        </a:solidFill>
        <a:latin typeface="Arial" charset="0"/>
        <a:ea typeface="+mn-ea"/>
        <a:cs typeface="+mn-cs"/>
      </a:defRPr>
    </a:lvl3pPr>
    <a:lvl4pPr marL="1371600" algn="l" rtl="0" eaLnBrk="0" fontAlgn="base" hangingPunct="0">
      <a:spcBef>
        <a:spcPct val="0"/>
      </a:spcBef>
      <a:spcAft>
        <a:spcPct val="0"/>
      </a:spcAft>
      <a:defRPr sz="2400" kern="1200">
        <a:solidFill>
          <a:schemeClr val="tx1"/>
        </a:solidFill>
        <a:latin typeface="Arial" charset="0"/>
        <a:ea typeface="+mn-ea"/>
        <a:cs typeface="+mn-cs"/>
      </a:defRPr>
    </a:lvl4pPr>
    <a:lvl5pPr marL="1828800" algn="l" rtl="0" eaLnBrk="0" fontAlgn="base" hangingPunct="0">
      <a:spcBef>
        <a:spcPct val="0"/>
      </a:spcBef>
      <a:spcAft>
        <a:spcPct val="0"/>
      </a:spcAft>
      <a:defRPr sz="2400" kern="1200">
        <a:solidFill>
          <a:schemeClr val="tx1"/>
        </a:solidFill>
        <a:latin typeface="Arial" charset="0"/>
        <a:ea typeface="+mn-ea"/>
        <a:cs typeface="+mn-cs"/>
      </a:defRPr>
    </a:lvl5pPr>
    <a:lvl6pPr marL="2286000" algn="r" defTabSz="914400" rtl="1" eaLnBrk="1" latinLnBrk="0" hangingPunct="1">
      <a:defRPr sz="2400" kern="1200">
        <a:solidFill>
          <a:schemeClr val="tx1"/>
        </a:solidFill>
        <a:latin typeface="Arial" charset="0"/>
        <a:ea typeface="+mn-ea"/>
        <a:cs typeface="+mn-cs"/>
      </a:defRPr>
    </a:lvl6pPr>
    <a:lvl7pPr marL="2743200" algn="r" defTabSz="914400" rtl="1" eaLnBrk="1" latinLnBrk="0" hangingPunct="1">
      <a:defRPr sz="2400" kern="1200">
        <a:solidFill>
          <a:schemeClr val="tx1"/>
        </a:solidFill>
        <a:latin typeface="Arial" charset="0"/>
        <a:ea typeface="+mn-ea"/>
        <a:cs typeface="+mn-cs"/>
      </a:defRPr>
    </a:lvl7pPr>
    <a:lvl8pPr marL="3200400" algn="r" defTabSz="914400" rtl="1" eaLnBrk="1" latinLnBrk="0" hangingPunct="1">
      <a:defRPr sz="2400" kern="1200">
        <a:solidFill>
          <a:schemeClr val="tx1"/>
        </a:solidFill>
        <a:latin typeface="Arial" charset="0"/>
        <a:ea typeface="+mn-ea"/>
        <a:cs typeface="+mn-cs"/>
      </a:defRPr>
    </a:lvl8pPr>
    <a:lvl9pPr marL="3657600" algn="r" defTabSz="914400" rtl="1" eaLnBrk="1" latinLnBrk="0" hangingPunct="1">
      <a:defRPr sz="24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390">
          <p15:clr>
            <a:srgbClr val="A4A3A4"/>
          </p15:clr>
        </p15:guide>
        <p15:guide id="2" pos="319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50" d="100"/>
          <a:sy n="50" d="100"/>
        </p:scale>
        <p:origin x="924" y="60"/>
      </p:cViewPr>
      <p:guideLst>
        <p:guide orient="horz" pos="2390"/>
        <p:guide pos="3197"/>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PhAnim="0"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1295400" y="990600"/>
            <a:ext cx="8778875" cy="1447800"/>
          </a:xfrm>
        </p:spPr>
        <p:txBody>
          <a:bodyPr/>
          <a:lstStyle>
            <a:lvl1pPr>
              <a:defRPr/>
            </a:lvl1pPr>
          </a:lstStyle>
          <a:p>
            <a:pPr lvl="0"/>
            <a:r>
              <a:rPr lang="en-US" noProof="0" smtClean="0"/>
              <a:t>Click to edit Master title style</a:t>
            </a:r>
          </a:p>
        </p:txBody>
      </p:sp>
      <p:sp>
        <p:nvSpPr>
          <p:cNvPr id="2051" name="Rectangle 3"/>
          <p:cNvSpPr>
            <a:spLocks noGrp="1" noChangeArrowheads="1"/>
          </p:cNvSpPr>
          <p:nvPr>
            <p:ph type="subTitle" idx="1"/>
          </p:nvPr>
        </p:nvSpPr>
        <p:spPr>
          <a:xfrm>
            <a:off x="1295400" y="2438400"/>
            <a:ext cx="8778875" cy="1143000"/>
          </a:xfrm>
        </p:spPr>
        <p:txBody>
          <a:bodyPr anchor="ctr"/>
          <a:lstStyle>
            <a:lvl1pPr marL="0" indent="0" algn="r">
              <a:buFontTx/>
              <a:buNone/>
              <a:defRPr/>
            </a:lvl1pPr>
          </a:lstStyle>
          <a:p>
            <a:pPr lvl="0"/>
            <a:r>
              <a:rPr lang="en-US" noProof="0" smtClean="0"/>
              <a:t>Click to edit Master subtitle style</a:t>
            </a:r>
          </a:p>
        </p:txBody>
      </p:sp>
      <p:sp>
        <p:nvSpPr>
          <p:cNvPr id="2052" name="Rectangle 4"/>
          <p:cNvSpPr>
            <a:spLocks noGrp="1" noChangeArrowheads="1"/>
          </p:cNvSpPr>
          <p:nvPr>
            <p:ph type="dt" sz="half" idx="2"/>
          </p:nvPr>
        </p:nvSpPr>
        <p:spPr/>
        <p:txBody>
          <a:bodyPr/>
          <a:lstStyle>
            <a:lvl1pPr>
              <a:defRPr/>
            </a:lvl1pPr>
          </a:lstStyle>
          <a:p>
            <a:endParaRPr lang="en-US"/>
          </a:p>
        </p:txBody>
      </p:sp>
      <p:sp>
        <p:nvSpPr>
          <p:cNvPr id="2053" name="Rectangle 5"/>
          <p:cNvSpPr>
            <a:spLocks noGrp="1" noChangeArrowheads="1"/>
          </p:cNvSpPr>
          <p:nvPr>
            <p:ph type="ftr" sz="quarter" idx="3"/>
          </p:nvPr>
        </p:nvSpPr>
        <p:spPr/>
        <p:txBody>
          <a:bodyPr/>
          <a:lstStyle>
            <a:lvl1pPr>
              <a:defRPr/>
            </a:lvl1pPr>
          </a:lstStyle>
          <a:p>
            <a:endParaRPr lang="en-US"/>
          </a:p>
        </p:txBody>
      </p:sp>
      <p:sp>
        <p:nvSpPr>
          <p:cNvPr id="2054" name="Rectangle 6"/>
          <p:cNvSpPr>
            <a:spLocks noGrp="1" noChangeArrowheads="1"/>
          </p:cNvSpPr>
          <p:nvPr>
            <p:ph type="sldNum" sz="quarter" idx="4"/>
          </p:nvPr>
        </p:nvSpPr>
        <p:spPr/>
        <p:txBody>
          <a:bodyPr/>
          <a:lstStyle>
            <a:lvl1pPr>
              <a:defRPr/>
            </a:lvl1pPr>
          </a:lstStyle>
          <a:p>
            <a:fld id="{0CE35CCC-E490-4BE7-9E20-2835406DE2A3}" type="slidenum">
              <a:rPr lang="en-US"/>
              <a:pPr/>
              <a:t>‹#›</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randombar(horizontal)">
                                      <p:cBhvr>
                                        <p:cTn id="7" dur="500"/>
                                        <p:tgtEl>
                                          <p:spTgt spid="2050"/>
                                        </p:tgtEl>
                                      </p:cBhvr>
                                    </p:animEffect>
                                  </p:childTnLst>
                                </p:cTn>
                              </p:par>
                            </p:childTnLst>
                          </p:cTn>
                        </p:par>
                        <p:par>
                          <p:cTn id="8" fill="hold" nodeType="afterGroup">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2051">
                                            <p:txEl>
                                              <p:pRg st="0" end="0"/>
                                            </p:txEl>
                                          </p:spTgt>
                                        </p:tgtEl>
                                        <p:attrNameLst>
                                          <p:attrName>style.visibility</p:attrName>
                                        </p:attrNameLst>
                                      </p:cBhvr>
                                      <p:to>
                                        <p:strVal val="visible"/>
                                      </p:to>
                                    </p:set>
                                    <p:animEffect transition="in" filter="randombar(horizontal)">
                                      <p:cBhvr>
                                        <p:cTn id="11" dur="500"/>
                                        <p:tgtEl>
                                          <p:spTgt spid="205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autoUpdateAnimBg="0"/>
      <p:bldP spid="2051" grpId="0" build="p" autoUpdateAnimBg="0" advAuto="0">
        <p:tmplLst>
          <p:tmpl lvl="1">
            <p:tnLst>
              <p:par>
                <p:cTn presetID="14" presetClass="entr" presetSubtype="10" fill="hold" nodeType="afterEffect">
                  <p:stCondLst>
                    <p:cond delay="0"/>
                  </p:stCondLst>
                  <p:childTnLst>
                    <p:set>
                      <p:cBhvr>
                        <p:cTn dur="1" fill="hold">
                          <p:stCondLst>
                            <p:cond delay="0"/>
                          </p:stCondLst>
                        </p:cTn>
                        <p:tgtEl>
                          <p:spTgt spid="2051"/>
                        </p:tgtEl>
                        <p:attrNameLst>
                          <p:attrName>style.visibility</p:attrName>
                        </p:attrNameLst>
                      </p:cBhvr>
                      <p:to>
                        <p:strVal val="visible"/>
                      </p:to>
                    </p:set>
                    <p:animEffect transition="in" filter="randombar(horizontal)">
                      <p:cBhvr>
                        <p:cTn dur="500"/>
                        <p:tgtEl>
                          <p:spTgt spid="2051"/>
                        </p:tgtEl>
                      </p:cBhvr>
                    </p:animEffect>
                  </p:childTnLst>
                </p:cTn>
              </p:par>
            </p:tnLst>
          </p:tmpl>
        </p:tmplLst>
      </p:bldP>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D31C23C-7247-478A-B665-089D3182CF32}" type="slidenum">
              <a:rPr lang="en-US"/>
              <a:pPr/>
              <a:t>‹#›</a:t>
            </a:fld>
            <a:endParaRPr lang="en-US"/>
          </a:p>
        </p:txBody>
      </p:sp>
    </p:spTree>
    <p:extLst>
      <p:ext uri="{BB962C8B-B14F-4D97-AF65-F5344CB8AC3E}">
        <p14:creationId xmlns:p14="http://schemas.microsoft.com/office/powerpoint/2010/main" val="24821722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96200" y="76200"/>
            <a:ext cx="2286000" cy="6670675"/>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838200" y="76200"/>
            <a:ext cx="6705600" cy="66706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368CF9E-5F7E-41CD-9001-0E7D37EF1483}" type="slidenum">
              <a:rPr lang="en-US"/>
              <a:pPr/>
              <a:t>‹#›</a:t>
            </a:fld>
            <a:endParaRPr lang="en-US"/>
          </a:p>
        </p:txBody>
      </p:sp>
    </p:spTree>
    <p:extLst>
      <p:ext uri="{BB962C8B-B14F-4D97-AF65-F5344CB8AC3E}">
        <p14:creationId xmlns:p14="http://schemas.microsoft.com/office/powerpoint/2010/main" val="25455471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8C775F9-4F96-4F5D-B47F-CF6DF95C9953}" type="slidenum">
              <a:rPr lang="en-US"/>
              <a:pPr/>
              <a:t>‹#›</a:t>
            </a:fld>
            <a:endParaRPr lang="en-US"/>
          </a:p>
        </p:txBody>
      </p:sp>
    </p:spTree>
    <p:extLst>
      <p:ext uri="{BB962C8B-B14F-4D97-AF65-F5344CB8AC3E}">
        <p14:creationId xmlns:p14="http://schemas.microsoft.com/office/powerpoint/2010/main" val="1345365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01688" y="4876800"/>
            <a:ext cx="8628062" cy="1508125"/>
          </a:xfrm>
        </p:spPr>
        <p:txBody>
          <a:bodyPr anchor="t"/>
          <a:lstStyle>
            <a:lvl1pPr algn="r">
              <a:defRPr sz="4000" b="1" cap="all"/>
            </a:lvl1pPr>
          </a:lstStyle>
          <a:p>
            <a:r>
              <a:rPr lang="en-US" smtClean="0"/>
              <a:t>Click to edit Master title style</a:t>
            </a:r>
            <a:endParaRPr lang="fa-IR"/>
          </a:p>
        </p:txBody>
      </p:sp>
      <p:sp>
        <p:nvSpPr>
          <p:cNvPr id="3" name="Text Placeholder 2"/>
          <p:cNvSpPr>
            <a:spLocks noGrp="1"/>
          </p:cNvSpPr>
          <p:nvPr>
            <p:ph type="body" idx="1"/>
          </p:nvPr>
        </p:nvSpPr>
        <p:spPr>
          <a:xfrm>
            <a:off x="801688" y="3216275"/>
            <a:ext cx="8628062" cy="166052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5DFEB60-8FFE-4F33-9283-5C0849E7294F}" type="slidenum">
              <a:rPr lang="en-US"/>
              <a:pPr/>
              <a:t>‹#›</a:t>
            </a:fld>
            <a:endParaRPr lang="en-US"/>
          </a:p>
        </p:txBody>
      </p:sp>
    </p:spTree>
    <p:extLst>
      <p:ext uri="{BB962C8B-B14F-4D97-AF65-F5344CB8AC3E}">
        <p14:creationId xmlns:p14="http://schemas.microsoft.com/office/powerpoint/2010/main" val="33841572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838200" y="1295400"/>
            <a:ext cx="4495800" cy="54514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5486400" y="1295400"/>
            <a:ext cx="4495800" cy="54514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7A773F2-7F1D-4137-8D25-19525AD1487E}" type="slidenum">
              <a:rPr lang="en-US"/>
              <a:pPr/>
              <a:t>‹#›</a:t>
            </a:fld>
            <a:endParaRPr lang="en-US"/>
          </a:p>
        </p:txBody>
      </p:sp>
    </p:spTree>
    <p:extLst>
      <p:ext uri="{BB962C8B-B14F-4D97-AF65-F5344CB8AC3E}">
        <p14:creationId xmlns:p14="http://schemas.microsoft.com/office/powerpoint/2010/main" val="4541572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8000" y="303213"/>
            <a:ext cx="9134475" cy="1265237"/>
          </a:xfrm>
        </p:spPr>
        <p:txBody>
          <a:bodyPr/>
          <a:lstStyle>
            <a:lvl1pPr>
              <a:defRPr/>
            </a:lvl1pPr>
          </a:lstStyle>
          <a:p>
            <a:r>
              <a:rPr lang="en-US" smtClean="0"/>
              <a:t>Click to edit Master title style</a:t>
            </a:r>
            <a:endParaRPr lang="fa-IR"/>
          </a:p>
        </p:txBody>
      </p:sp>
      <p:sp>
        <p:nvSpPr>
          <p:cNvPr id="3" name="Text Placeholder 2"/>
          <p:cNvSpPr>
            <a:spLocks noGrp="1"/>
          </p:cNvSpPr>
          <p:nvPr>
            <p:ph type="body" idx="1"/>
          </p:nvPr>
        </p:nvSpPr>
        <p:spPr>
          <a:xfrm>
            <a:off x="508000" y="1698625"/>
            <a:ext cx="4484688" cy="7080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8000" y="2406650"/>
            <a:ext cx="4484688" cy="43735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5156200" y="1698625"/>
            <a:ext cx="4486275" cy="7080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56200" y="2406650"/>
            <a:ext cx="4486275" cy="43735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8B7DEF63-60EC-4C09-8004-B5020ED8494A}" type="slidenum">
              <a:rPr lang="en-US"/>
              <a:pPr/>
              <a:t>‹#›</a:t>
            </a:fld>
            <a:endParaRPr lang="en-US"/>
          </a:p>
        </p:txBody>
      </p:sp>
    </p:spTree>
    <p:extLst>
      <p:ext uri="{BB962C8B-B14F-4D97-AF65-F5344CB8AC3E}">
        <p14:creationId xmlns:p14="http://schemas.microsoft.com/office/powerpoint/2010/main" val="10992948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C5A55E60-3CED-4F6C-A045-24762BA6EE3A}" type="slidenum">
              <a:rPr lang="en-US"/>
              <a:pPr/>
              <a:t>‹#›</a:t>
            </a:fld>
            <a:endParaRPr lang="en-US"/>
          </a:p>
        </p:txBody>
      </p:sp>
    </p:spTree>
    <p:extLst>
      <p:ext uri="{BB962C8B-B14F-4D97-AF65-F5344CB8AC3E}">
        <p14:creationId xmlns:p14="http://schemas.microsoft.com/office/powerpoint/2010/main" val="27562992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67104F88-0CEE-40F1-8039-6D16CBA5F0B8}" type="slidenum">
              <a:rPr lang="en-US"/>
              <a:pPr/>
              <a:t>‹#›</a:t>
            </a:fld>
            <a:endParaRPr lang="en-US"/>
          </a:p>
        </p:txBody>
      </p:sp>
    </p:spTree>
    <p:extLst>
      <p:ext uri="{BB962C8B-B14F-4D97-AF65-F5344CB8AC3E}">
        <p14:creationId xmlns:p14="http://schemas.microsoft.com/office/powerpoint/2010/main" val="2961512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0" y="301625"/>
            <a:ext cx="3338513" cy="1285875"/>
          </a:xfrm>
        </p:spPr>
        <p:txBody>
          <a:bodyPr anchor="b"/>
          <a:lstStyle>
            <a:lvl1pPr algn="r">
              <a:defRPr sz="2000" b="1"/>
            </a:lvl1pPr>
          </a:lstStyle>
          <a:p>
            <a:r>
              <a:rPr lang="en-US" smtClean="0"/>
              <a:t>Click to edit Master title style</a:t>
            </a:r>
            <a:endParaRPr lang="fa-IR"/>
          </a:p>
        </p:txBody>
      </p:sp>
      <p:sp>
        <p:nvSpPr>
          <p:cNvPr id="3" name="Content Placeholder 2"/>
          <p:cNvSpPr>
            <a:spLocks noGrp="1"/>
          </p:cNvSpPr>
          <p:nvPr>
            <p:ph idx="1"/>
          </p:nvPr>
        </p:nvSpPr>
        <p:spPr>
          <a:xfrm>
            <a:off x="3968750" y="301625"/>
            <a:ext cx="5673725" cy="647858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508000" y="1587500"/>
            <a:ext cx="3338513" cy="519271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F44B159E-858E-4B6B-8565-30C039EED599}" type="slidenum">
              <a:rPr lang="en-US"/>
              <a:pPr/>
              <a:t>‹#›</a:t>
            </a:fld>
            <a:endParaRPr lang="en-US"/>
          </a:p>
        </p:txBody>
      </p:sp>
    </p:spTree>
    <p:extLst>
      <p:ext uri="{BB962C8B-B14F-4D97-AF65-F5344CB8AC3E}">
        <p14:creationId xmlns:p14="http://schemas.microsoft.com/office/powerpoint/2010/main" val="13840503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89138" y="5313363"/>
            <a:ext cx="6091237" cy="627062"/>
          </a:xfrm>
        </p:spPr>
        <p:txBody>
          <a:bodyPr anchor="b"/>
          <a:lstStyle>
            <a:lvl1pPr algn="r">
              <a:defRPr sz="2000" b="1"/>
            </a:lvl1pPr>
          </a:lstStyle>
          <a:p>
            <a:r>
              <a:rPr lang="en-US" smtClean="0"/>
              <a:t>Click to edit Master title style</a:t>
            </a:r>
            <a:endParaRPr lang="fa-IR"/>
          </a:p>
        </p:txBody>
      </p:sp>
      <p:sp>
        <p:nvSpPr>
          <p:cNvPr id="3" name="Picture Placeholder 2"/>
          <p:cNvSpPr>
            <a:spLocks noGrp="1"/>
          </p:cNvSpPr>
          <p:nvPr>
            <p:ph type="pic" idx="1"/>
          </p:nvPr>
        </p:nvSpPr>
        <p:spPr>
          <a:xfrm>
            <a:off x="1989138" y="677863"/>
            <a:ext cx="6091237" cy="455453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fa-IR"/>
          </a:p>
        </p:txBody>
      </p:sp>
      <p:sp>
        <p:nvSpPr>
          <p:cNvPr id="4" name="Text Placeholder 3"/>
          <p:cNvSpPr>
            <a:spLocks noGrp="1"/>
          </p:cNvSpPr>
          <p:nvPr>
            <p:ph type="body" sz="half" idx="2"/>
          </p:nvPr>
        </p:nvSpPr>
        <p:spPr>
          <a:xfrm>
            <a:off x="1989138" y="5940425"/>
            <a:ext cx="6091237" cy="8905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974B4645-4FD5-485F-9BB1-39AFFC576331}" type="slidenum">
              <a:rPr lang="en-US"/>
              <a:pPr/>
              <a:t>‹#›</a:t>
            </a:fld>
            <a:endParaRPr lang="en-US"/>
          </a:p>
        </p:txBody>
      </p:sp>
    </p:spTree>
    <p:extLst>
      <p:ext uri="{BB962C8B-B14F-4D97-AF65-F5344CB8AC3E}">
        <p14:creationId xmlns:p14="http://schemas.microsoft.com/office/powerpoint/2010/main" val="441097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295400" y="76200"/>
            <a:ext cx="8686800" cy="990600"/>
          </a:xfrm>
          <a:prstGeom prst="rect">
            <a:avLst/>
          </a:prstGeom>
          <a:noFill/>
          <a:ln>
            <a:noFill/>
          </a:ln>
          <a:effectLst>
            <a:outerShdw dist="1796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101370" tIns="50685" rIns="101370" bIns="50685"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838200" y="1295400"/>
            <a:ext cx="9144000" cy="5451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1370" tIns="50685" rIns="101370" bIns="50685"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762000" y="6915150"/>
            <a:ext cx="2114550" cy="506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1370" tIns="50685" rIns="101370" bIns="50685" numCol="1" anchor="t" anchorCtr="0" compatLnSpc="1">
            <a:prstTxWarp prst="textNoShape">
              <a:avLst/>
            </a:prstTxWarp>
          </a:bodyPr>
          <a:lstStyle>
            <a:lvl1pPr defTabSz="1014413">
              <a:defRPr sz="1600"/>
            </a:lvl1pPr>
          </a:lstStyle>
          <a:p>
            <a:endParaRPr lang="en-US"/>
          </a:p>
        </p:txBody>
      </p:sp>
      <p:sp>
        <p:nvSpPr>
          <p:cNvPr id="1029" name="Rectangle 5"/>
          <p:cNvSpPr>
            <a:spLocks noGrp="1" noChangeArrowheads="1"/>
          </p:cNvSpPr>
          <p:nvPr>
            <p:ph type="ftr" sz="quarter" idx="3"/>
          </p:nvPr>
        </p:nvSpPr>
        <p:spPr bwMode="auto">
          <a:xfrm>
            <a:off x="3468688" y="6915150"/>
            <a:ext cx="3213100" cy="506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1370" tIns="50685" rIns="101370" bIns="50685" numCol="1" anchor="t" anchorCtr="0" compatLnSpc="1">
            <a:prstTxWarp prst="textNoShape">
              <a:avLst/>
            </a:prstTxWarp>
          </a:bodyPr>
          <a:lstStyle>
            <a:lvl1pPr algn="ctr" defTabSz="1014413">
              <a:defRPr sz="1600"/>
            </a:lvl1pPr>
          </a:lstStyle>
          <a:p>
            <a:endParaRPr lang="en-US"/>
          </a:p>
        </p:txBody>
      </p:sp>
      <p:sp>
        <p:nvSpPr>
          <p:cNvPr id="1030" name="Rectangle 6"/>
          <p:cNvSpPr>
            <a:spLocks noGrp="1" noChangeArrowheads="1"/>
          </p:cNvSpPr>
          <p:nvPr>
            <p:ph type="sldNum" sz="quarter" idx="4"/>
          </p:nvPr>
        </p:nvSpPr>
        <p:spPr bwMode="auto">
          <a:xfrm>
            <a:off x="7273925" y="6915150"/>
            <a:ext cx="2114550" cy="506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1370" tIns="50685" rIns="101370" bIns="50685" numCol="1" anchor="t" anchorCtr="0" compatLnSpc="1">
            <a:prstTxWarp prst="textNoShape">
              <a:avLst/>
            </a:prstTxWarp>
          </a:bodyPr>
          <a:lstStyle>
            <a:lvl1pPr algn="r" defTabSz="1014413">
              <a:defRPr sz="1600"/>
            </a:lvl1pPr>
          </a:lstStyle>
          <a:p>
            <a:fld id="{AAD0B670-70D5-4091-BF28-E87170585711}"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wipe(left)">
                                      <p:cBhvr>
                                        <p:cTn id="7" dur="500"/>
                                        <p:tgtEl>
                                          <p:spTgt spid="10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27">
                                            <p:txEl>
                                              <p:pRg st="0" end="0"/>
                                            </p:txEl>
                                          </p:spTgt>
                                        </p:tgtEl>
                                        <p:attrNameLst>
                                          <p:attrName>style.visibility</p:attrName>
                                        </p:attrNameLst>
                                      </p:cBhvr>
                                      <p:to>
                                        <p:strVal val="visible"/>
                                      </p:to>
                                    </p:set>
                                    <p:animEffect transition="in" filter="wipe(left)">
                                      <p:cBhvr>
                                        <p:cTn id="12" dur="500"/>
                                        <p:tgtEl>
                                          <p:spTgt spid="1027">
                                            <p:txEl>
                                              <p:pRg st="0" end="0"/>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027">
                                            <p:txEl>
                                              <p:pRg st="1" end="1"/>
                                            </p:txEl>
                                          </p:spTgt>
                                        </p:tgtEl>
                                        <p:attrNameLst>
                                          <p:attrName>style.visibility</p:attrName>
                                        </p:attrNameLst>
                                      </p:cBhvr>
                                      <p:to>
                                        <p:strVal val="visible"/>
                                      </p:to>
                                    </p:set>
                                    <p:animEffect transition="in" filter="wipe(left)">
                                      <p:cBhvr>
                                        <p:cTn id="15" dur="500"/>
                                        <p:tgtEl>
                                          <p:spTgt spid="1027">
                                            <p:txEl>
                                              <p:pRg st="1" end="1"/>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027">
                                            <p:txEl>
                                              <p:pRg st="2" end="2"/>
                                            </p:txEl>
                                          </p:spTgt>
                                        </p:tgtEl>
                                        <p:attrNameLst>
                                          <p:attrName>style.visibility</p:attrName>
                                        </p:attrNameLst>
                                      </p:cBhvr>
                                      <p:to>
                                        <p:strVal val="visible"/>
                                      </p:to>
                                    </p:set>
                                    <p:animEffect transition="in" filter="wipe(left)">
                                      <p:cBhvr>
                                        <p:cTn id="18" dur="500"/>
                                        <p:tgtEl>
                                          <p:spTgt spid="1027">
                                            <p:txEl>
                                              <p:pRg st="2" end="2"/>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027">
                                            <p:txEl>
                                              <p:pRg st="3" end="3"/>
                                            </p:txEl>
                                          </p:spTgt>
                                        </p:tgtEl>
                                        <p:attrNameLst>
                                          <p:attrName>style.visibility</p:attrName>
                                        </p:attrNameLst>
                                      </p:cBhvr>
                                      <p:to>
                                        <p:strVal val="visible"/>
                                      </p:to>
                                    </p:set>
                                    <p:animEffect transition="in" filter="wipe(left)">
                                      <p:cBhvr>
                                        <p:cTn id="21" dur="500"/>
                                        <p:tgtEl>
                                          <p:spTgt spid="1027">
                                            <p:txEl>
                                              <p:pRg st="3" end="3"/>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027">
                                            <p:txEl>
                                              <p:pRg st="4" end="4"/>
                                            </p:txEl>
                                          </p:spTgt>
                                        </p:tgtEl>
                                        <p:attrNameLst>
                                          <p:attrName>style.visibility</p:attrName>
                                        </p:attrNameLst>
                                      </p:cBhvr>
                                      <p:to>
                                        <p:strVal val="visible"/>
                                      </p:to>
                                    </p:set>
                                    <p:animEffect transition="in" filter="wipe(left)">
                                      <p:cBhvr>
                                        <p:cTn id="24" dur="500"/>
                                        <p:tgtEl>
                                          <p:spTgt spid="10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autoUpdateAnimBg="0"/>
      <p:bldP spid="1027" grpId="0" build="p" autoUpdateAnimBg="0">
        <p:tmplLst>
          <p:tmpl lvl="1">
            <p:tnLst>
              <p:par>
                <p:cTn presetID="22" presetClass="entr" presetSubtype="8"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2">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3">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4">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5">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Lst>
      </p:bldP>
    </p:bldLst>
  </p:timing>
  <p:txStyles>
    <p:titleStyle>
      <a:lvl1pPr algn="r" defTabSz="1014413" rtl="1" eaLnBrk="1" fontAlgn="base" hangingPunct="1">
        <a:spcBef>
          <a:spcPct val="0"/>
        </a:spcBef>
        <a:spcAft>
          <a:spcPct val="0"/>
        </a:spcAft>
        <a:defRPr sz="4200">
          <a:solidFill>
            <a:schemeClr val="tx2"/>
          </a:solidFill>
          <a:latin typeface="+mj-lt"/>
          <a:ea typeface="+mj-ea"/>
          <a:cs typeface="+mj-cs"/>
        </a:defRPr>
      </a:lvl1pPr>
      <a:lvl2pPr algn="r" defTabSz="1014413" rtl="1" eaLnBrk="1" fontAlgn="base" hangingPunct="1">
        <a:spcBef>
          <a:spcPct val="0"/>
        </a:spcBef>
        <a:spcAft>
          <a:spcPct val="0"/>
        </a:spcAft>
        <a:defRPr sz="4200">
          <a:solidFill>
            <a:schemeClr val="tx2"/>
          </a:solidFill>
          <a:latin typeface="Arial" charset="0"/>
        </a:defRPr>
      </a:lvl2pPr>
      <a:lvl3pPr algn="r" defTabSz="1014413" rtl="1" eaLnBrk="1" fontAlgn="base" hangingPunct="1">
        <a:spcBef>
          <a:spcPct val="0"/>
        </a:spcBef>
        <a:spcAft>
          <a:spcPct val="0"/>
        </a:spcAft>
        <a:defRPr sz="4200">
          <a:solidFill>
            <a:schemeClr val="tx2"/>
          </a:solidFill>
          <a:latin typeface="Arial" charset="0"/>
        </a:defRPr>
      </a:lvl3pPr>
      <a:lvl4pPr algn="r" defTabSz="1014413" rtl="1" eaLnBrk="1" fontAlgn="base" hangingPunct="1">
        <a:spcBef>
          <a:spcPct val="0"/>
        </a:spcBef>
        <a:spcAft>
          <a:spcPct val="0"/>
        </a:spcAft>
        <a:defRPr sz="4200">
          <a:solidFill>
            <a:schemeClr val="tx2"/>
          </a:solidFill>
          <a:latin typeface="Arial" charset="0"/>
        </a:defRPr>
      </a:lvl4pPr>
      <a:lvl5pPr algn="r" defTabSz="1014413" rtl="1" eaLnBrk="1" fontAlgn="base" hangingPunct="1">
        <a:spcBef>
          <a:spcPct val="0"/>
        </a:spcBef>
        <a:spcAft>
          <a:spcPct val="0"/>
        </a:spcAft>
        <a:defRPr sz="4200">
          <a:solidFill>
            <a:schemeClr val="tx2"/>
          </a:solidFill>
          <a:latin typeface="Arial" charset="0"/>
        </a:defRPr>
      </a:lvl5pPr>
      <a:lvl6pPr marL="457200" algn="r" defTabSz="1014413" rtl="1" eaLnBrk="1" fontAlgn="base" hangingPunct="1">
        <a:spcBef>
          <a:spcPct val="0"/>
        </a:spcBef>
        <a:spcAft>
          <a:spcPct val="0"/>
        </a:spcAft>
        <a:defRPr sz="4200">
          <a:solidFill>
            <a:schemeClr val="tx2"/>
          </a:solidFill>
          <a:latin typeface="Arial" charset="0"/>
        </a:defRPr>
      </a:lvl6pPr>
      <a:lvl7pPr marL="914400" algn="r" defTabSz="1014413" rtl="1" eaLnBrk="1" fontAlgn="base" hangingPunct="1">
        <a:spcBef>
          <a:spcPct val="0"/>
        </a:spcBef>
        <a:spcAft>
          <a:spcPct val="0"/>
        </a:spcAft>
        <a:defRPr sz="4200">
          <a:solidFill>
            <a:schemeClr val="tx2"/>
          </a:solidFill>
          <a:latin typeface="Arial" charset="0"/>
        </a:defRPr>
      </a:lvl7pPr>
      <a:lvl8pPr marL="1371600" algn="r" defTabSz="1014413" rtl="1" eaLnBrk="1" fontAlgn="base" hangingPunct="1">
        <a:spcBef>
          <a:spcPct val="0"/>
        </a:spcBef>
        <a:spcAft>
          <a:spcPct val="0"/>
        </a:spcAft>
        <a:defRPr sz="4200">
          <a:solidFill>
            <a:schemeClr val="tx2"/>
          </a:solidFill>
          <a:latin typeface="Arial" charset="0"/>
        </a:defRPr>
      </a:lvl8pPr>
      <a:lvl9pPr marL="1828800" algn="r" defTabSz="1014413" rtl="1" eaLnBrk="1" fontAlgn="base" hangingPunct="1">
        <a:spcBef>
          <a:spcPct val="0"/>
        </a:spcBef>
        <a:spcAft>
          <a:spcPct val="0"/>
        </a:spcAft>
        <a:defRPr sz="4200">
          <a:solidFill>
            <a:schemeClr val="tx2"/>
          </a:solidFill>
          <a:latin typeface="Arial" charset="0"/>
        </a:defRPr>
      </a:lvl9pPr>
    </p:titleStyle>
    <p:bodyStyle>
      <a:lvl1pPr marL="379413" indent="-379413" algn="r" defTabSz="1014413" rtl="1" eaLnBrk="1" fontAlgn="base" hangingPunct="1">
        <a:spcBef>
          <a:spcPct val="20000"/>
        </a:spcBef>
        <a:spcAft>
          <a:spcPct val="0"/>
        </a:spcAft>
        <a:buChar char="•"/>
        <a:defRPr sz="3500">
          <a:solidFill>
            <a:schemeClr val="tx1"/>
          </a:solidFill>
          <a:latin typeface="+mn-lt"/>
          <a:ea typeface="+mn-ea"/>
          <a:cs typeface="+mn-cs"/>
        </a:defRPr>
      </a:lvl1pPr>
      <a:lvl2pPr marL="823913" indent="-317500" algn="r" defTabSz="1014413" rtl="1" eaLnBrk="1" fontAlgn="base" hangingPunct="1">
        <a:spcBef>
          <a:spcPct val="20000"/>
        </a:spcBef>
        <a:spcAft>
          <a:spcPct val="0"/>
        </a:spcAft>
        <a:buChar char="–"/>
        <a:defRPr sz="3100">
          <a:solidFill>
            <a:schemeClr val="tx1"/>
          </a:solidFill>
          <a:latin typeface="+mn-lt"/>
        </a:defRPr>
      </a:lvl2pPr>
      <a:lvl3pPr marL="1266825" indent="-252413" algn="r" defTabSz="1014413" rtl="1" eaLnBrk="1" fontAlgn="base" hangingPunct="1">
        <a:spcBef>
          <a:spcPct val="20000"/>
        </a:spcBef>
        <a:spcAft>
          <a:spcPct val="0"/>
        </a:spcAft>
        <a:buChar char="•"/>
        <a:defRPr sz="2700">
          <a:solidFill>
            <a:schemeClr val="tx1"/>
          </a:solidFill>
          <a:latin typeface="+mn-lt"/>
        </a:defRPr>
      </a:lvl3pPr>
      <a:lvl4pPr marL="1773238" indent="-252413" algn="r" defTabSz="1014413" rtl="1" eaLnBrk="1" fontAlgn="base" hangingPunct="1">
        <a:spcBef>
          <a:spcPct val="20000"/>
        </a:spcBef>
        <a:spcAft>
          <a:spcPct val="0"/>
        </a:spcAft>
        <a:buChar char="–"/>
        <a:defRPr sz="2200">
          <a:solidFill>
            <a:schemeClr val="tx1"/>
          </a:solidFill>
          <a:latin typeface="+mn-lt"/>
        </a:defRPr>
      </a:lvl4pPr>
      <a:lvl5pPr marL="2281238" indent="-254000" algn="r" defTabSz="1014413" rtl="1" eaLnBrk="1" fontAlgn="base" hangingPunct="1">
        <a:spcBef>
          <a:spcPct val="20000"/>
        </a:spcBef>
        <a:spcAft>
          <a:spcPct val="0"/>
        </a:spcAft>
        <a:buChar char="»"/>
        <a:defRPr sz="2200">
          <a:solidFill>
            <a:schemeClr val="tx1"/>
          </a:solidFill>
          <a:latin typeface="+mn-lt"/>
        </a:defRPr>
      </a:lvl5pPr>
      <a:lvl6pPr marL="2738438" indent="-254000" algn="r" defTabSz="1014413" rtl="1" eaLnBrk="1" fontAlgn="base" hangingPunct="1">
        <a:spcBef>
          <a:spcPct val="20000"/>
        </a:spcBef>
        <a:spcAft>
          <a:spcPct val="0"/>
        </a:spcAft>
        <a:buChar char="»"/>
        <a:defRPr sz="2200">
          <a:solidFill>
            <a:schemeClr val="tx1"/>
          </a:solidFill>
          <a:latin typeface="+mn-lt"/>
        </a:defRPr>
      </a:lvl6pPr>
      <a:lvl7pPr marL="3195638" indent="-254000" algn="r" defTabSz="1014413" rtl="1" eaLnBrk="1" fontAlgn="base" hangingPunct="1">
        <a:spcBef>
          <a:spcPct val="20000"/>
        </a:spcBef>
        <a:spcAft>
          <a:spcPct val="0"/>
        </a:spcAft>
        <a:buChar char="»"/>
        <a:defRPr sz="2200">
          <a:solidFill>
            <a:schemeClr val="tx1"/>
          </a:solidFill>
          <a:latin typeface="+mn-lt"/>
        </a:defRPr>
      </a:lvl7pPr>
      <a:lvl8pPr marL="3652838" indent="-254000" algn="r" defTabSz="1014413" rtl="1" eaLnBrk="1" fontAlgn="base" hangingPunct="1">
        <a:spcBef>
          <a:spcPct val="20000"/>
        </a:spcBef>
        <a:spcAft>
          <a:spcPct val="0"/>
        </a:spcAft>
        <a:buChar char="»"/>
        <a:defRPr sz="2200">
          <a:solidFill>
            <a:schemeClr val="tx1"/>
          </a:solidFill>
          <a:latin typeface="+mn-lt"/>
        </a:defRPr>
      </a:lvl8pPr>
      <a:lvl9pPr marL="4110038" indent="-254000" algn="r" defTabSz="1014413" rtl="1" eaLnBrk="1" fontAlgn="base" hangingPunct="1">
        <a:spcBef>
          <a:spcPct val="20000"/>
        </a:spcBef>
        <a:spcAft>
          <a:spcPct val="0"/>
        </a:spcAft>
        <a:buChar char="»"/>
        <a:defRPr sz="2200">
          <a:solidFill>
            <a:schemeClr val="tx1"/>
          </a:solidFill>
          <a:latin typeface="+mn-lt"/>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0"/>
            <a:ext cx="101504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sp>
        <p:nvSpPr>
          <p:cNvPr id="4" name="Rectangle 3"/>
          <p:cNvSpPr/>
          <p:nvPr/>
        </p:nvSpPr>
        <p:spPr>
          <a:xfrm>
            <a:off x="1945803" y="250840"/>
            <a:ext cx="6801842" cy="4893647"/>
          </a:xfrm>
          <a:prstGeom prst="rect">
            <a:avLst/>
          </a:prstGeom>
        </p:spPr>
        <p:txBody>
          <a:bodyPr wrap="square">
            <a:spAutoFit/>
          </a:bodyPr>
          <a:lstStyle/>
          <a:p>
            <a:pPr algn="ctr" rtl="1"/>
            <a:r>
              <a:rPr lang="fa-IR" sz="4800" dirty="0" smtClean="0">
                <a:cs typeface="B Titr" pitchFamily="2" charset="-78"/>
              </a:rPr>
              <a:t>کلیسای </a:t>
            </a:r>
            <a:r>
              <a:rPr lang="fa-IR" sz="4800" dirty="0">
                <a:cs typeface="B Titr" pitchFamily="2" charset="-78"/>
              </a:rPr>
              <a:t>وانک اصفهان </a:t>
            </a:r>
            <a:endParaRPr lang="fa-IR" sz="4800" dirty="0" smtClean="0">
              <a:cs typeface="B Titr" pitchFamily="2" charset="-78"/>
            </a:endParaRPr>
          </a:p>
          <a:p>
            <a:pPr algn="ctr" rtl="1"/>
            <a:endParaRPr lang="en-US" sz="4800" dirty="0">
              <a:cs typeface="B Titr" pitchFamily="2" charset="-78"/>
            </a:endParaRPr>
          </a:p>
          <a:p>
            <a:pPr algn="ctr" rtl="1"/>
            <a:r>
              <a:rPr lang="en-US" sz="3600" dirty="0">
                <a:cs typeface="B Titr" pitchFamily="2" charset="-78"/>
              </a:rPr>
              <a:t> </a:t>
            </a:r>
          </a:p>
          <a:p>
            <a:pPr algn="ctr" rtl="1"/>
            <a:r>
              <a:rPr lang="fa-IR" sz="3600" b="1" dirty="0">
                <a:cs typeface="B Titr" pitchFamily="2" charset="-78"/>
              </a:rPr>
              <a:t>تهیه کنندگان:</a:t>
            </a:r>
            <a:endParaRPr lang="en-US" sz="3600" dirty="0">
              <a:cs typeface="B Titr" pitchFamily="2" charset="-78"/>
            </a:endParaRPr>
          </a:p>
          <a:p>
            <a:pPr algn="ctr" rtl="1"/>
            <a:r>
              <a:rPr lang="fa-IR" sz="3600" dirty="0" smtClean="0">
                <a:cs typeface="B Titr" pitchFamily="2" charset="-78"/>
              </a:rPr>
              <a:t> </a:t>
            </a:r>
            <a:endParaRPr lang="en-US" sz="3600" dirty="0">
              <a:cs typeface="B Titr" pitchFamily="2" charset="-78"/>
            </a:endParaRPr>
          </a:p>
          <a:p>
            <a:pPr algn="ctr" rtl="1"/>
            <a:r>
              <a:rPr lang="fa-IR" sz="3600" dirty="0">
                <a:cs typeface="B Titr" pitchFamily="2" charset="-78"/>
              </a:rPr>
              <a:t>استاد مربوطه: </a:t>
            </a:r>
            <a:endParaRPr lang="en-US" sz="3600" dirty="0">
              <a:cs typeface="B Titr" pitchFamily="2" charset="-78"/>
            </a:endParaRPr>
          </a:p>
          <a:p>
            <a:pPr algn="ctr" rtl="1"/>
            <a:endParaRPr lang="en-US" sz="3600" dirty="0">
              <a:cs typeface="B Titr" pitchFamily="2" charset="-78"/>
            </a:endParaRPr>
          </a:p>
          <a:p>
            <a:pPr algn="ctr" rtl="1"/>
            <a:r>
              <a:rPr lang="fa-IR" sz="3600" dirty="0">
                <a:cs typeface="B Titr" pitchFamily="2" charset="-78"/>
              </a:rPr>
              <a:t> </a:t>
            </a:r>
            <a:endParaRPr lang="en-US" sz="3600" dirty="0">
              <a:cs typeface="B Titr" pitchFamily="2" charset="-78"/>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81315" y="6747247"/>
            <a:ext cx="1685182" cy="842591"/>
          </a:xfrm>
          <a:prstGeom prst="rect">
            <a:avLst/>
          </a:prstGeom>
        </p:spPr>
      </p:pic>
    </p:spTree>
    <p:extLst>
      <p:ext uri="{BB962C8B-B14F-4D97-AF65-F5344CB8AC3E}">
        <p14:creationId xmlns:p14="http://schemas.microsoft.com/office/powerpoint/2010/main" val="36301451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86805" y="554559"/>
            <a:ext cx="8963670" cy="6093976"/>
          </a:xfrm>
          <a:prstGeom prst="rect">
            <a:avLst/>
          </a:prstGeom>
        </p:spPr>
        <p:txBody>
          <a:bodyPr wrap="square">
            <a:spAutoFit/>
          </a:bodyPr>
          <a:lstStyle/>
          <a:p>
            <a:pPr algn="just" rtl="1">
              <a:lnSpc>
                <a:spcPct val="150000"/>
              </a:lnSpc>
            </a:pPr>
            <a:r>
              <a:rPr lang="fa-IR" sz="2000" b="1" dirty="0">
                <a:cs typeface="B Nazanin" pitchFamily="2" charset="-78"/>
              </a:rPr>
              <a:t>موزه ی كلیساى وانك، با قدمت بیش از 100 سال، يكى از پيشگامان موزه و موزه دارى در ايران مى باشد. اين موزه به دليل داشتن اشیاء و فضاى منحصر به فرد خود همواره مورد توجه گردشگران و سياحان داخلى و خارجى بوده و مى باشد. طى دهه هاى گذشته موزه ی كليساى وانك يكى از معتبرترين و مشهورترين نهادهاى فرهنگى شهر اصفهان بوده كه همه ساله مورد بازديد علاقمدان بى شمارى واقع مى شود.</a:t>
            </a:r>
            <a:endParaRPr lang="en-US" sz="2000" b="1" dirty="0">
              <a:cs typeface="B Nazanin" pitchFamily="2" charset="-78"/>
            </a:endParaRPr>
          </a:p>
          <a:p>
            <a:pPr algn="just" rtl="1">
              <a:lnSpc>
                <a:spcPct val="150000"/>
              </a:lnSpc>
            </a:pPr>
            <a:r>
              <a:rPr lang="fa-IR" sz="2000" b="1" dirty="0">
                <a:cs typeface="B Nazanin" pitchFamily="2" charset="-78"/>
              </a:rPr>
              <a:t>براى اولين بار در سال 1921 در تاریخ موزه دارى کلیسای وانك، دفتر يادبود توسط سفير جمهورى ارمنستان آقاى هُوسپ ايشخان آرقوتیان به امضا رسید. از آن پس دفاتر يادبود متعددى توسط بازديد كنندگان، افراد سرشناس و معروف به امضا رسیدند، و اين رسم همچنان ادامه دارد. از جمله اين بازديدكنندگان می توان به افراد زیر اشاره کرد:</a:t>
            </a:r>
            <a:endParaRPr lang="en-US" sz="2000" b="1" dirty="0">
              <a:cs typeface="B Nazanin" pitchFamily="2" charset="-78"/>
            </a:endParaRPr>
          </a:p>
          <a:p>
            <a:pPr algn="just" rtl="1">
              <a:lnSpc>
                <a:spcPct val="150000"/>
              </a:lnSpc>
            </a:pPr>
            <a:r>
              <a:rPr lang="fa-IR" sz="2000" b="1" dirty="0">
                <a:cs typeface="B Nazanin" pitchFamily="2" charset="-78"/>
              </a:rPr>
              <a:t>شاهزاده سودان در تاریخ 1933 م.، شاهزاده ژاپنی میساكا (1933م.)، نخست وزير آلمان (1957م.)، ملكه دانمارك و دخترش (1963م.)، رئيس جمهور هندوستان (1963م.)، وليعهد دانمارك (1963م.)، پادشاه بلژيك و ملكه (1964 م.)، شاهزاده اسپانيا (1966 م.)، دبیر کل سابق سازمان ملل متحد کوفی عنان (1999 م.) و ... مى باشند.</a:t>
            </a:r>
            <a:endParaRPr lang="en-US" sz="2000" b="1" dirty="0">
              <a:cs typeface="B Nazanin" pitchFamily="2" charset="-78"/>
            </a:endParaRPr>
          </a:p>
        </p:txBody>
      </p:sp>
    </p:spTree>
    <p:extLst>
      <p:ext uri="{BB962C8B-B14F-4D97-AF65-F5344CB8AC3E}">
        <p14:creationId xmlns:p14="http://schemas.microsoft.com/office/powerpoint/2010/main" val="30835304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155357" y="266527"/>
            <a:ext cx="3974165" cy="584775"/>
          </a:xfrm>
          <a:prstGeom prst="rect">
            <a:avLst/>
          </a:prstGeom>
        </p:spPr>
        <p:txBody>
          <a:bodyPr wrap="none">
            <a:spAutoFit/>
          </a:bodyPr>
          <a:lstStyle/>
          <a:p>
            <a:pPr algn="r" rtl="1"/>
            <a:r>
              <a:rPr lang="fa-IR" sz="3200" b="1" dirty="0">
                <a:cs typeface="B Nazanin" pitchFamily="2" charset="-78"/>
              </a:rPr>
              <a:t>کتاب­ ها و نسخه­ های خطی</a:t>
            </a:r>
          </a:p>
        </p:txBody>
      </p:sp>
      <p:pic>
        <p:nvPicPr>
          <p:cNvPr id="5" name="Picture 4" descr="C:\Users\parse\Desktop\25.jpg"/>
          <p:cNvPicPr/>
          <p:nvPr/>
        </p:nvPicPr>
        <p:blipFill>
          <a:blip r:embed="rId2">
            <a:extLst>
              <a:ext uri="{28A0092B-C50C-407E-A947-70E740481C1C}">
                <a14:useLocalDpi xmlns:a14="http://schemas.microsoft.com/office/drawing/2010/main" val="0"/>
              </a:ext>
            </a:extLst>
          </a:blip>
          <a:srcRect/>
          <a:stretch>
            <a:fillRect/>
          </a:stretch>
        </p:blipFill>
        <p:spPr bwMode="auto">
          <a:xfrm>
            <a:off x="1042790" y="1211342"/>
            <a:ext cx="8856984" cy="6111969"/>
          </a:xfrm>
          <a:prstGeom prst="rect">
            <a:avLst/>
          </a:prstGeom>
          <a:noFill/>
          <a:ln>
            <a:noFill/>
          </a:ln>
        </p:spPr>
      </p:pic>
    </p:spTree>
    <p:extLst>
      <p:ext uri="{BB962C8B-B14F-4D97-AF65-F5344CB8AC3E}">
        <p14:creationId xmlns:p14="http://schemas.microsoft.com/office/powerpoint/2010/main" val="23263729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86805" y="410543"/>
            <a:ext cx="8963670" cy="6694140"/>
          </a:xfrm>
          <a:prstGeom prst="rect">
            <a:avLst/>
          </a:prstGeom>
        </p:spPr>
        <p:txBody>
          <a:bodyPr wrap="square">
            <a:spAutoFit/>
          </a:bodyPr>
          <a:lstStyle/>
          <a:p>
            <a:pPr algn="justLow" rtl="1">
              <a:lnSpc>
                <a:spcPct val="150000"/>
              </a:lnSpc>
            </a:pPr>
            <a:r>
              <a:rPr lang="fa-IR" b="1" dirty="0">
                <a:cs typeface="B Nazanin" pitchFamily="2" charset="-78"/>
              </a:rPr>
              <a:t>از جمله آثار بسیار نفیس موزه مجموعه ­ی نسخه­ های خطی آن است که حدود 40 جلد کتاب خطی را شامل می­ شود. تعدادی از این آثار تورات، انجیل مقدس و کتاب­ های مذهبی است. این مجموعه­ ی با ارزش در دو غرفه­ ی زیر به نمایش گذاشته شده­ اند:</a:t>
            </a:r>
            <a:endParaRPr lang="en-US" b="1" dirty="0">
              <a:cs typeface="B Nazanin" pitchFamily="2" charset="-78"/>
            </a:endParaRPr>
          </a:p>
          <a:p>
            <a:pPr algn="justLow" rtl="1">
              <a:lnSpc>
                <a:spcPct val="150000"/>
              </a:lnSpc>
            </a:pPr>
            <a:r>
              <a:rPr lang="fa-IR" b="1" dirty="0">
                <a:cs typeface="B Nazanin" pitchFamily="2" charset="-78"/>
              </a:rPr>
              <a:t>الف) غرفه­ ی نسخه­ های متعلق به جلفای اصفهان.</a:t>
            </a:r>
            <a:endParaRPr lang="en-US" b="1" dirty="0">
              <a:cs typeface="B Nazanin" pitchFamily="2" charset="-78"/>
            </a:endParaRPr>
          </a:p>
          <a:p>
            <a:pPr algn="justLow" rtl="1">
              <a:lnSpc>
                <a:spcPct val="150000"/>
              </a:lnSpc>
            </a:pPr>
            <a:r>
              <a:rPr lang="fa-IR" b="1" dirty="0">
                <a:cs typeface="B Nazanin" pitchFamily="2" charset="-78"/>
              </a:rPr>
              <a:t>ب) غرفه­ ی نسخه­ های مربوط به کتاب­ هایی که در کلیساهای ارمنستان غربی (شرق ترکیه کنونی) نوشته شده­ اند و امروزه از اکثر آنها اثری بر جای نمانده است.</a:t>
            </a:r>
            <a:endParaRPr lang="en-US" b="1" dirty="0">
              <a:cs typeface="B Nazanin" pitchFamily="2" charset="-78"/>
            </a:endParaRPr>
          </a:p>
          <a:p>
            <a:pPr algn="justLow" rtl="1">
              <a:lnSpc>
                <a:spcPct val="150000"/>
              </a:lnSpc>
            </a:pPr>
            <a:r>
              <a:rPr lang="fa-IR" b="1" dirty="0">
                <a:cs typeface="B Nazanin" pitchFamily="2" charset="-78"/>
              </a:rPr>
              <a:t>بیشتر این کتاب­ ها دارای موضوعات مذهبی­ اند و از کتاب مقدس انجیل اقتباس شده­ اند. برخی از آنها نیز مربوط به اصول و مبانی دینی و اخلاقی هستند. نقاشی­ ها، تذهیب­ های کامل و مینیاتورهای متعدد با زنده­ ترین رنگ­ ها هنر نقاشان ارمنی را به نمایش می­ گذارند. قدیمی­ ترین و جالب­ ترین نسخه­ های خطی این مجموعه عبارت­ اند از انجیلی متعلق به قرن دهم میلادی نوشته شده بر روی پوست و دیگری قرآنی ترجمه شده به زبان ارمنی متعلق به قرن هجدهم میلادی.</a:t>
            </a:r>
            <a:endParaRPr lang="en-US" b="1" dirty="0">
              <a:cs typeface="B Nazanin" pitchFamily="2" charset="-78"/>
            </a:endParaRPr>
          </a:p>
        </p:txBody>
      </p:sp>
    </p:spTree>
    <p:extLst>
      <p:ext uri="{BB962C8B-B14F-4D97-AF65-F5344CB8AC3E}">
        <p14:creationId xmlns:p14="http://schemas.microsoft.com/office/powerpoint/2010/main" val="29220137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723309" y="4481295"/>
            <a:ext cx="4283150" cy="2677656"/>
          </a:xfrm>
          <a:prstGeom prst="rect">
            <a:avLst/>
          </a:prstGeom>
        </p:spPr>
        <p:txBody>
          <a:bodyPr wrap="square">
            <a:spAutoFit/>
          </a:bodyPr>
          <a:lstStyle/>
          <a:p>
            <a:pPr algn="just" rtl="1"/>
            <a:r>
              <a:rPr lang="fa-IR" sz="2800" b="1" dirty="0">
                <a:cs typeface="B Nazanin" pitchFamily="2" charset="-78"/>
              </a:rPr>
              <a:t>تابلوهای گچ­بری و نقاشی</a:t>
            </a:r>
            <a:endParaRPr lang="en-US" sz="2800" b="1" dirty="0">
              <a:cs typeface="B Nazanin" pitchFamily="2" charset="-78"/>
            </a:endParaRPr>
          </a:p>
          <a:p>
            <a:pPr algn="just" rtl="1"/>
            <a:r>
              <a:rPr lang="fa-IR" sz="2800" b="1" dirty="0">
                <a:cs typeface="B Nazanin" pitchFamily="2" charset="-78"/>
              </a:rPr>
              <a:t>نمونه­ هایی از تابلوهای گچ­بری به جا مانده از کاخ ­های صفوی از دیگر اشیاء گران­ بهای این موزه­ اند که حتی در موزه­ ی ایران هم کمتر اثری از آنها می­ توان یافت.</a:t>
            </a:r>
            <a:endParaRPr lang="en-US" sz="2800" b="1" dirty="0">
              <a:cs typeface="B Nazanin" pitchFamily="2" charset="-78"/>
            </a:endParaRPr>
          </a:p>
        </p:txBody>
      </p:sp>
      <p:pic>
        <p:nvPicPr>
          <p:cNvPr id="5" name="Picture 4" descr="C:\Users\parse\Desktop\26.jpg"/>
          <p:cNvPicPr/>
          <p:nvPr/>
        </p:nvPicPr>
        <p:blipFill>
          <a:blip r:embed="rId2">
            <a:extLst>
              <a:ext uri="{28A0092B-C50C-407E-A947-70E740481C1C}">
                <a14:useLocalDpi xmlns:a14="http://schemas.microsoft.com/office/drawing/2010/main" val="0"/>
              </a:ext>
            </a:extLst>
          </a:blip>
          <a:srcRect/>
          <a:stretch>
            <a:fillRect/>
          </a:stretch>
        </p:blipFill>
        <p:spPr bwMode="auto">
          <a:xfrm>
            <a:off x="26459" y="770583"/>
            <a:ext cx="5112568" cy="6259265"/>
          </a:xfrm>
          <a:prstGeom prst="rect">
            <a:avLst/>
          </a:prstGeom>
          <a:noFill/>
          <a:ln>
            <a:noFill/>
          </a:ln>
        </p:spPr>
      </p:pic>
    </p:spTree>
    <p:extLst>
      <p:ext uri="{BB962C8B-B14F-4D97-AF65-F5344CB8AC3E}">
        <p14:creationId xmlns:p14="http://schemas.microsoft.com/office/powerpoint/2010/main" val="32578224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86804" y="-165521"/>
            <a:ext cx="8971797" cy="7848302"/>
          </a:xfrm>
          <a:prstGeom prst="rect">
            <a:avLst/>
          </a:prstGeom>
        </p:spPr>
        <p:txBody>
          <a:bodyPr wrap="square">
            <a:spAutoFit/>
          </a:bodyPr>
          <a:lstStyle/>
          <a:p>
            <a:pPr algn="just" rtl="1">
              <a:lnSpc>
                <a:spcPct val="150000"/>
              </a:lnSpc>
            </a:pPr>
            <a:r>
              <a:rPr lang="fa-IR" b="1" dirty="0">
                <a:cs typeface="B Nazanin" pitchFamily="2" charset="-78"/>
              </a:rPr>
              <a:t>غرفه ی صنعت چاپ</a:t>
            </a:r>
            <a:endParaRPr lang="en-US" b="1" dirty="0">
              <a:cs typeface="B Nazanin" pitchFamily="2" charset="-78"/>
            </a:endParaRPr>
          </a:p>
          <a:p>
            <a:pPr algn="just" rtl="1">
              <a:lnSpc>
                <a:spcPct val="150000"/>
              </a:lnSpc>
            </a:pPr>
            <a:r>
              <a:rPr lang="fa-IR" b="1" dirty="0">
                <a:cs typeface="B Nazanin" pitchFamily="2" charset="-78"/>
              </a:rPr>
              <a:t>با مشاهده ­ی این بخش از موزه تا حدودی با تاریخچه­ ی صنعت چاپ در جلفا آشنا می­ شویم. نخستین کتاب­ هایی که در ایران به چاپ رسید به کوشش و همت جلفایی ­ها بود. اولین چاپخانه­ ی ایران را پیشوای مذهبی کلیسای وانک، خاچاطور وارتاپد گِساراتسی و شاگردان وی در کلیسای وانک دایر کردند. آنان خود ماشین، کاغذ و مرکب چاپ حروف را طراحی کردند و ساختند و در 1638 میلادی (1017 شمسی) نخستین کتاب خود را با مضمون و شرح حال پدران روحانی به نام «ساقموس» (زبور داوود) در 572 صفحه به چاپ رساندند. تنها نسخه­ ی باقیمانده از این کتاب در حال حاضر در آکسفورد انگلستان نگهداری می شود و نمونه­ ی موجود در کلیسای وانک فتوکپی این کتاب است. کتاب­ های دیگری هم در زمان خلیفه گساراتسی در این چاپخانه به چاپ رسیدند، از جمله کتاب «وارک هارانس» درباره­ ی سرگذشت پدران روحانی در 705 صفحه در1641 میلادی، «خورهرتادِدر» کتابچه­ ی عشای ربانی در 48 صفحه در 1641 میلادی و «ژاماگیرک» کتاب مراسمات کلیسایی در 695 صفحه. این کتاب ها در موزه­ ی کلیسای وانک موجودند.</a:t>
            </a:r>
            <a:endParaRPr lang="en-US" b="1" dirty="0">
              <a:cs typeface="B Nazanin" pitchFamily="2" charset="-78"/>
            </a:endParaRPr>
          </a:p>
        </p:txBody>
      </p:sp>
    </p:spTree>
    <p:extLst>
      <p:ext uri="{BB962C8B-B14F-4D97-AF65-F5344CB8AC3E}">
        <p14:creationId xmlns:p14="http://schemas.microsoft.com/office/powerpoint/2010/main" val="14646936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parse\Desktop\21.jpg"/>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4715197" cy="5572125"/>
          </a:xfrm>
          <a:prstGeom prst="rect">
            <a:avLst/>
          </a:prstGeom>
          <a:noFill/>
          <a:ln>
            <a:noFill/>
          </a:ln>
        </p:spPr>
      </p:pic>
      <p:pic>
        <p:nvPicPr>
          <p:cNvPr id="5" name="Picture 4" descr="C:\Users\parse\Desktop\03.jpg"/>
          <p:cNvPicPr/>
          <p:nvPr/>
        </p:nvPicPr>
        <p:blipFill>
          <a:blip r:embed="rId3">
            <a:extLst>
              <a:ext uri="{28A0092B-C50C-407E-A947-70E740481C1C}">
                <a14:useLocalDpi xmlns:a14="http://schemas.microsoft.com/office/drawing/2010/main" val="0"/>
              </a:ext>
            </a:extLst>
          </a:blip>
          <a:srcRect/>
          <a:stretch>
            <a:fillRect/>
          </a:stretch>
        </p:blipFill>
        <p:spPr bwMode="auto">
          <a:xfrm>
            <a:off x="3923109" y="2786063"/>
            <a:ext cx="6227366" cy="4801332"/>
          </a:xfrm>
          <a:prstGeom prst="rect">
            <a:avLst/>
          </a:prstGeom>
          <a:noFill/>
          <a:ln>
            <a:noFill/>
          </a:ln>
        </p:spPr>
      </p:pic>
    </p:spTree>
    <p:extLst>
      <p:ext uri="{BB962C8B-B14F-4D97-AF65-F5344CB8AC3E}">
        <p14:creationId xmlns:p14="http://schemas.microsoft.com/office/powerpoint/2010/main" val="42386933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54757" y="266527"/>
            <a:ext cx="9217024" cy="1938992"/>
          </a:xfrm>
          <a:prstGeom prst="rect">
            <a:avLst/>
          </a:prstGeom>
        </p:spPr>
        <p:txBody>
          <a:bodyPr wrap="square">
            <a:spAutoFit/>
          </a:bodyPr>
          <a:lstStyle/>
          <a:p>
            <a:pPr algn="r" rtl="1"/>
            <a:r>
              <a:rPr lang="fa-IR" b="1" dirty="0">
                <a:cs typeface="B Nazanin" pitchFamily="2" charset="-78"/>
              </a:rPr>
              <a:t>کلیسای وانک</a:t>
            </a:r>
            <a:endParaRPr lang="en-US" b="1" dirty="0">
              <a:cs typeface="B Nazanin" pitchFamily="2" charset="-78"/>
            </a:endParaRPr>
          </a:p>
          <a:p>
            <a:pPr algn="r" rtl="1"/>
            <a:r>
              <a:rPr lang="fa-IR" b="1" dirty="0">
                <a:cs typeface="B Nazanin" pitchFamily="2" charset="-78"/>
              </a:rPr>
              <a:t>کلیسای وانک یا آمنا پرکیج نام کلیسایی است در محله جلفای اصفهان که از روی کلیسای سنت استپانوس در جلفای آذربایجان کپی برداری شده‌است. این کلیسا از کلیساهای تاریخی ارمنیان اصفهان می‌باشد و در زمان شاه عباس ساخته شده‌است. وانک در زبان ارمنی به معنی صومعه است.</a:t>
            </a:r>
            <a:r>
              <a:rPr lang="en-US" b="1" dirty="0" smtClean="0">
                <a:effectLst/>
                <a:cs typeface="B Nazanin" pitchFamily="2" charset="-78"/>
              </a:rPr>
              <a:t> </a:t>
            </a:r>
            <a:r>
              <a:rPr lang="fa-IR" b="1" dirty="0">
                <a:cs typeface="B Nazanin" pitchFamily="2" charset="-78"/>
              </a:rPr>
              <a:t> </a:t>
            </a:r>
            <a:endParaRPr lang="en-US" b="1" dirty="0">
              <a:cs typeface="B Nazanin" pitchFamily="2" charset="-78"/>
            </a:endParaRPr>
          </a:p>
        </p:txBody>
      </p:sp>
      <p:pic>
        <p:nvPicPr>
          <p:cNvPr id="5" name="Picture 4" descr="C:\Users\parse\Desktop\01.jpg"/>
          <p:cNvPicPr/>
          <p:nvPr/>
        </p:nvPicPr>
        <p:blipFill>
          <a:blip r:embed="rId2">
            <a:extLst>
              <a:ext uri="{28A0092B-C50C-407E-A947-70E740481C1C}">
                <a14:useLocalDpi xmlns:a14="http://schemas.microsoft.com/office/drawing/2010/main" val="0"/>
              </a:ext>
            </a:extLst>
          </a:blip>
          <a:srcRect/>
          <a:stretch>
            <a:fillRect/>
          </a:stretch>
        </p:blipFill>
        <p:spPr bwMode="auto">
          <a:xfrm>
            <a:off x="538733" y="2354759"/>
            <a:ext cx="9073008" cy="5059729"/>
          </a:xfrm>
          <a:prstGeom prst="rect">
            <a:avLst/>
          </a:prstGeom>
          <a:noFill/>
          <a:ln>
            <a:noFill/>
          </a:ln>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81315" y="6747247"/>
            <a:ext cx="1685182" cy="842591"/>
          </a:xfrm>
          <a:prstGeom prst="rect">
            <a:avLst/>
          </a:prstGeom>
        </p:spPr>
      </p:pic>
    </p:spTree>
    <p:extLst>
      <p:ext uri="{BB962C8B-B14F-4D97-AF65-F5344CB8AC3E}">
        <p14:creationId xmlns:p14="http://schemas.microsoft.com/office/powerpoint/2010/main" val="33819494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19667" y="295533"/>
            <a:ext cx="8924122" cy="7294305"/>
          </a:xfrm>
          <a:prstGeom prst="rect">
            <a:avLst/>
          </a:prstGeom>
        </p:spPr>
        <p:txBody>
          <a:bodyPr wrap="square">
            <a:spAutoFit/>
          </a:bodyPr>
          <a:lstStyle/>
          <a:p>
            <a:pPr algn="just" rtl="1">
              <a:lnSpc>
                <a:spcPct val="150000"/>
              </a:lnSpc>
            </a:pPr>
            <a:r>
              <a:rPr lang="fa-IR" b="1" dirty="0">
                <a:cs typeface="B Nazanin" pitchFamily="2" charset="-78"/>
              </a:rPr>
              <a:t>ارامنه بعد از کوچ بزرگ از جلفا یعنی در سال ۱۶۰۵ به دستور شاه عباس به اصفهان آورده شدند. آنها از بدو ورود شروع به ساختن محل زندگی کردند و در وهله اول کلیساها را بنا کردند. ارامنه مردمانی بودند که مذهب برایشان اهمیت بسیاری داشت. پس این باعث می‌شد که محلی برای دعا و راز و نیاز با خدای خود داشته باشند. اولین آنها کلیسای وانک بود. وانک اولین بار در سال ۱۶۰۴ ساخته شد که البته این بنا خیلی کوچک‌تر از بنای فعلی و با وسعت کم ساخته شد.</a:t>
            </a:r>
            <a:endParaRPr lang="en-US" b="1" dirty="0">
              <a:cs typeface="B Nazanin" pitchFamily="2" charset="-78"/>
            </a:endParaRPr>
          </a:p>
          <a:p>
            <a:pPr algn="just" rtl="1">
              <a:lnSpc>
                <a:spcPct val="150000"/>
              </a:lnSpc>
            </a:pPr>
            <a:r>
              <a:rPr lang="fa-IR" b="1" dirty="0">
                <a:cs typeface="B Nazanin" pitchFamily="2" charset="-78"/>
              </a:rPr>
              <a:t> ۵۰ سال بعد از ساخت اولیه به خواست و تشویق خلیفه وقت داویراول (خلیفه شخصی است روحانی که ازدواج نمی‌کند و امور ارامنه در دست اوست این شخص از ارمنستان و یا لبنان که رئوس مذهبی ارامنه هستند انتخاب شده وبه نقاط مختلفی که ارامنه ساکن هستند فرستاده می‌شود) این مکان ویران شده و جای آن بنایی با طرحی شکوهمند و عظیم ساخته می‌شود. ساخت این مکان ۹ سال به طول می‌انجامد و در سال ۱۶۶۴ در زمان سلطنت شاه عباس دوم به اتمام می‌رسد. این مکان را برای تعلیم راهبان و اسکان خلیفه بنا می‌کنند.</a:t>
            </a:r>
            <a:endParaRPr lang="en-US" b="1" dirty="0">
              <a:cs typeface="B Nazanin" pitchFamily="2" charset="-78"/>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81315" y="6747247"/>
            <a:ext cx="1685182" cy="842591"/>
          </a:xfrm>
          <a:prstGeom prst="rect">
            <a:avLst/>
          </a:prstGeom>
        </p:spPr>
      </p:pic>
    </p:spTree>
    <p:extLst>
      <p:ext uri="{BB962C8B-B14F-4D97-AF65-F5344CB8AC3E}">
        <p14:creationId xmlns:p14="http://schemas.microsoft.com/office/powerpoint/2010/main" val="35983494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42789" y="410543"/>
            <a:ext cx="9107686" cy="6978834"/>
          </a:xfrm>
          <a:prstGeom prst="rect">
            <a:avLst/>
          </a:prstGeom>
        </p:spPr>
        <p:txBody>
          <a:bodyPr wrap="square">
            <a:spAutoFit/>
          </a:bodyPr>
          <a:lstStyle/>
          <a:p>
            <a:pPr algn="just" rtl="1">
              <a:lnSpc>
                <a:spcPct val="150000"/>
              </a:lnSpc>
            </a:pPr>
            <a:r>
              <a:rPr lang="en-US" sz="2000" b="1" dirty="0">
                <a:cs typeface="B Nazanin" pitchFamily="2" charset="-78"/>
              </a:rPr>
              <a:t> </a:t>
            </a:r>
            <a:r>
              <a:rPr lang="fa-IR" sz="2000" b="1" dirty="0">
                <a:cs typeface="B Nazanin" pitchFamily="2" charset="-78"/>
              </a:rPr>
              <a:t>این کلیسا و یا دیر آمناپرگیچ (ناجی همگان) در جنوب اصفهان در محله جلفا یعنی در میدان بزرگ این محله واقع است. کلیسای وانک را می‌توان، از لحاظ طلاکاری‌های انجام شده در سقف و همچنین سطح داخل گنبد و نقاشی‌های تاریخی زیبا جزو زیباترین کلیساهای جلفای اصفهان نام برد که درون کلیسای وانک و دیوارهای اطراف، تمامی از تزئینات نقاشی رنگ و روغن و آب طلا به سبک ایرانی و تصاویری از زندگی حضرت مسیح (ع) مزین شده است که متاثر از نقاشی ایتالیایی است. بنای عظیم و برج ساعت آن از فاصله دور مشخص است با ایرن این بنا با ذوق و سلیقه مردمان این منطقه بیشتر آشنا می‌شویم مردمانی که خاک خود را رها کرده وبه سرزمین غریب آورده شدند و اثری چنین زیبا خلق کرده‌اند. این بنا دو در ورودی دارد که در اصلی دری چوبی بزرگ است که مردم از آن رفت‌وآمد می‌کنند. سر در این ورودی منظره‌ای از داخل دیر با کاشی لاجوردی و خاکستری مزین شده بالای تصویر به خط ارمنی این چنین نوشته شده «دیر ناجی همگان محلی برای راهبان». بعد از ورود دالانی وجود دارد که در دو طرف دالان دو اتاق وجود دارد که قبلاً در آن اتاق‌ها به امور مربوط به ارامنه رسیدگی می‌کردند؛ ولی در حال حاضر یکی به عنوان مغازه‌ای کوچک و دیگری به عنوان اتاق نگهبانی از انها استفاده می‌شود. دالان به سمت پلکان ورودی می‌رود. در سمت راست پلکان برج ناقوس واقع است. در زیر این برج دو قبر وجود دارد؛ این قبرها متعلق به سربازی ارمنی و دیگری متعلق به پیشوای ارمنی است. این برج ۳۸ سال بعد از بنای اصلی دیر ساخته شده‌است. هزینه آن را تاجری ارمنی به اسم هوانجان جمالیان متقبل گشته‌است.</a:t>
            </a:r>
            <a:endParaRPr lang="en-US" sz="2000" b="1" dirty="0">
              <a:cs typeface="B Nazanin" pitchFamily="2" charset="-78"/>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81315" y="6747247"/>
            <a:ext cx="1685182" cy="842591"/>
          </a:xfrm>
          <a:prstGeom prst="rect">
            <a:avLst/>
          </a:prstGeom>
        </p:spPr>
      </p:pic>
    </p:spTree>
    <p:extLst>
      <p:ext uri="{BB962C8B-B14F-4D97-AF65-F5344CB8AC3E}">
        <p14:creationId xmlns:p14="http://schemas.microsoft.com/office/powerpoint/2010/main" val="19346995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14798" y="193140"/>
            <a:ext cx="9036984" cy="2677656"/>
          </a:xfrm>
          <a:prstGeom prst="rect">
            <a:avLst/>
          </a:prstGeom>
        </p:spPr>
        <p:txBody>
          <a:bodyPr wrap="square">
            <a:spAutoFit/>
          </a:bodyPr>
          <a:lstStyle/>
          <a:p>
            <a:pPr algn="just" rtl="1"/>
            <a:r>
              <a:rPr lang="fa-IR" b="1" dirty="0">
                <a:cs typeface="B Nazanin" pitchFamily="2" charset="-78"/>
              </a:rPr>
              <a:t>تاریخچه­ ی موزه ی «خاچاطور گساراتسی» کلیسای وانک</a:t>
            </a:r>
            <a:endParaRPr lang="en-US" b="1" dirty="0">
              <a:cs typeface="B Nazanin" pitchFamily="2" charset="-78"/>
            </a:endParaRPr>
          </a:p>
          <a:p>
            <a:pPr algn="just" rtl="1"/>
            <a:r>
              <a:rPr lang="fa-IR" b="1" dirty="0">
                <a:cs typeface="B Nazanin" pitchFamily="2" charset="-78"/>
              </a:rPr>
              <a:t>قدمت موزه ی کلیسای وانك، البته نه بصورت و وسعت كنونی، به صد سال پیش يعنى سال هاى 1905-1906 م. باز مى گردد. در اين تاریخ به كوشش و يارى طادئوس هُونانیان فرزند هاروتیون هُونانيان، نويسنده ی كتاب «تاریخ جلفاى اصفهان»، اتاق هايى در ضلع شمالى حیاط کلیسای وانك براى نگهدارى كتب، نسخ خطى، اشياى تاريخى ساخته شدند. اين محل تا سال 1930 به طور هم زمان به عنوان موزه و كتابخانه مورد استفاده قرار گرفته مى شد.</a:t>
            </a:r>
            <a:endParaRPr lang="en-US" b="1" dirty="0">
              <a:cs typeface="B Nazanin" pitchFamily="2" charset="-78"/>
            </a:endParaRPr>
          </a:p>
        </p:txBody>
      </p:sp>
      <p:pic>
        <p:nvPicPr>
          <p:cNvPr id="5" name="Picture 4" descr="C:\Users\parse\Desktop\04.jpg"/>
          <p:cNvPicPr/>
          <p:nvPr/>
        </p:nvPicPr>
        <p:blipFill>
          <a:blip r:embed="rId2">
            <a:extLst>
              <a:ext uri="{28A0092B-C50C-407E-A947-70E740481C1C}">
                <a14:useLocalDpi xmlns:a14="http://schemas.microsoft.com/office/drawing/2010/main" val="0"/>
              </a:ext>
            </a:extLst>
          </a:blip>
          <a:srcRect/>
          <a:stretch>
            <a:fillRect/>
          </a:stretch>
        </p:blipFill>
        <p:spPr bwMode="auto">
          <a:xfrm>
            <a:off x="0" y="2858816"/>
            <a:ext cx="8712968" cy="4680519"/>
          </a:xfrm>
          <a:prstGeom prst="rect">
            <a:avLst/>
          </a:prstGeom>
          <a:noFill/>
          <a:ln>
            <a:noFill/>
          </a:ln>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81315" y="6747247"/>
            <a:ext cx="1685182" cy="842591"/>
          </a:xfrm>
          <a:prstGeom prst="rect">
            <a:avLst/>
          </a:prstGeom>
        </p:spPr>
      </p:pic>
    </p:spTree>
    <p:extLst>
      <p:ext uri="{BB962C8B-B14F-4D97-AF65-F5344CB8AC3E}">
        <p14:creationId xmlns:p14="http://schemas.microsoft.com/office/powerpoint/2010/main" val="9403628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53210" y="698575"/>
            <a:ext cx="8963670" cy="6140142"/>
          </a:xfrm>
          <a:prstGeom prst="rect">
            <a:avLst/>
          </a:prstGeom>
        </p:spPr>
        <p:txBody>
          <a:bodyPr wrap="square">
            <a:spAutoFit/>
          </a:bodyPr>
          <a:lstStyle/>
          <a:p>
            <a:pPr algn="just" rtl="1">
              <a:lnSpc>
                <a:spcPct val="150000"/>
              </a:lnSpc>
            </a:pPr>
            <a:r>
              <a:rPr lang="fa-IR" b="1" dirty="0" smtClean="0">
                <a:cs typeface="B Nazanin" pitchFamily="2" charset="-78"/>
              </a:rPr>
              <a:t>در سالهاى 1930-1933 م. سارگيس خاچاطوريان (نقاش و هنرمند معروف ارمنى) به درخواست دولت وقت از اروپا به ايران دعوت شد. اين سفر خاچاطوريان به منظور مرمت و كپى بردارى از نقاشى هاى بناهاى دوران صفوى بود. وى در مدت سكونت خود در ایران نقش بسیار مهمى در معرفى فرهنگ ارامنه جلفا ايفا مى كند، از جمله اين فعاليتها برگزارى كلاس هاى نقاشى، پیشنهاد و همكارى در تاسيس موزه ی کلیسای وانك را مى توان برشمرد.</a:t>
            </a:r>
          </a:p>
          <a:p>
            <a:pPr algn="just" rtl="1">
              <a:lnSpc>
                <a:spcPct val="150000"/>
              </a:lnSpc>
            </a:pPr>
            <a:r>
              <a:rPr lang="fa-IR" b="1" dirty="0" smtClean="0">
                <a:cs typeface="B Nazanin" pitchFamily="2" charset="-78"/>
              </a:rPr>
              <a:t>با در نظر گرفتن اين كه تمام امور مذهبى، اجتماعى، فرهنگى و به طور كلى تمامی نهادهاى مخصوص ارامنه زير نظر و به سرپرستى خلیفه گرى اداره می شود، شوراى خلیفه گرى با پيشنهاد خاچاطوريان موافقت كرده و تصمیم به تاسیس موزه اى مى گيرد. بنابراين اتاق هایی كه قبلاً محل نگهدارى كتب، نسخ خطى و آثار تاريخى بود تعمير شد، و سپس براى ارائه ی اشيا، ویترین و مانكن هايى ساخته شدند.</a:t>
            </a:r>
            <a:endParaRPr lang="fa-IR" b="1" dirty="0">
              <a:cs typeface="B Nazanin" pitchFamily="2" charset="-78"/>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81315" y="6747247"/>
            <a:ext cx="1685182" cy="842591"/>
          </a:xfrm>
          <a:prstGeom prst="rect">
            <a:avLst/>
          </a:prstGeom>
        </p:spPr>
      </p:pic>
    </p:spTree>
    <p:extLst>
      <p:ext uri="{BB962C8B-B14F-4D97-AF65-F5344CB8AC3E}">
        <p14:creationId xmlns:p14="http://schemas.microsoft.com/office/powerpoint/2010/main" val="37834047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98246" y="5667127"/>
            <a:ext cx="8856984" cy="1569660"/>
          </a:xfrm>
          <a:prstGeom prst="rect">
            <a:avLst/>
          </a:prstGeom>
        </p:spPr>
        <p:txBody>
          <a:bodyPr wrap="square">
            <a:spAutoFit/>
          </a:bodyPr>
          <a:lstStyle/>
          <a:p>
            <a:pPr algn="just" rtl="1"/>
            <a:r>
              <a:rPr lang="fa-IR" b="1" dirty="0">
                <a:cs typeface="B Nazanin" pitchFamily="2" charset="-78"/>
              </a:rPr>
              <a:t>پس از گذشت 40 سال، با توجه به رشد و توسعه روزافزون صنعت توريسم در كشور، خصوصاً در شهر اصفهان و اهمیت و لزوم حفظ ميراث هنرى و فرهنگ بومى ارامنه ی جلفا، شوراى خليفه گرى اصفهان در صدد برآمد موزه اى مطابق با اصول و مبانى روز تاسيس كند.</a:t>
            </a:r>
          </a:p>
        </p:txBody>
      </p:sp>
      <p:pic>
        <p:nvPicPr>
          <p:cNvPr id="5" name="Picture 4" descr="C:\Users\parse\Desktop\14.jpg"/>
          <p:cNvPicPr/>
          <p:nvPr/>
        </p:nvPicPr>
        <p:blipFill>
          <a:blip r:embed="rId2">
            <a:extLst>
              <a:ext uri="{28A0092B-C50C-407E-A947-70E740481C1C}">
                <a14:useLocalDpi xmlns:a14="http://schemas.microsoft.com/office/drawing/2010/main" val="0"/>
              </a:ext>
            </a:extLst>
          </a:blip>
          <a:srcRect/>
          <a:stretch>
            <a:fillRect/>
          </a:stretch>
        </p:blipFill>
        <p:spPr bwMode="auto">
          <a:xfrm>
            <a:off x="1402829" y="124371"/>
            <a:ext cx="7699368" cy="5542756"/>
          </a:xfrm>
          <a:prstGeom prst="rect">
            <a:avLst/>
          </a:prstGeom>
          <a:noFill/>
          <a:ln>
            <a:noFill/>
          </a:ln>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81315" y="6747247"/>
            <a:ext cx="1685182" cy="842591"/>
          </a:xfrm>
          <a:prstGeom prst="rect">
            <a:avLst/>
          </a:prstGeom>
        </p:spPr>
      </p:pic>
    </p:spTree>
    <p:extLst>
      <p:ext uri="{BB962C8B-B14F-4D97-AF65-F5344CB8AC3E}">
        <p14:creationId xmlns:p14="http://schemas.microsoft.com/office/powerpoint/2010/main" val="26232551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parse\Desktop\19.jpg"/>
          <p:cNvPicPr/>
          <p:nvPr/>
        </p:nvPicPr>
        <p:blipFill>
          <a:blip r:embed="rId2">
            <a:extLst>
              <a:ext uri="{28A0092B-C50C-407E-A947-70E740481C1C}">
                <a14:useLocalDpi xmlns:a14="http://schemas.microsoft.com/office/drawing/2010/main" val="0"/>
              </a:ext>
            </a:extLst>
          </a:blip>
          <a:srcRect/>
          <a:stretch>
            <a:fillRect/>
          </a:stretch>
        </p:blipFill>
        <p:spPr bwMode="auto">
          <a:xfrm>
            <a:off x="-37331" y="194519"/>
            <a:ext cx="5485155" cy="7174039"/>
          </a:xfrm>
          <a:prstGeom prst="rect">
            <a:avLst/>
          </a:prstGeom>
          <a:noFill/>
          <a:ln>
            <a:noFill/>
          </a:ln>
        </p:spPr>
      </p:pic>
      <p:sp>
        <p:nvSpPr>
          <p:cNvPr id="5" name="Rectangle 4"/>
          <p:cNvSpPr/>
          <p:nvPr/>
        </p:nvSpPr>
        <p:spPr>
          <a:xfrm>
            <a:off x="5636658" y="285680"/>
            <a:ext cx="4335123" cy="7109639"/>
          </a:xfrm>
          <a:prstGeom prst="rect">
            <a:avLst/>
          </a:prstGeom>
        </p:spPr>
        <p:txBody>
          <a:bodyPr wrap="square">
            <a:spAutoFit/>
          </a:bodyPr>
          <a:lstStyle/>
          <a:p>
            <a:pPr algn="just" rtl="1"/>
            <a:r>
              <a:rPr lang="fa-IR" dirty="0" smtClean="0">
                <a:cs typeface="B Nazanin" pitchFamily="2" charset="-78"/>
              </a:rPr>
              <a:t>ارمنى زبان «آليك در تاریخ جون 1971 م. انجام داد، موزه ی کلیساى وانك را اين گونه توصيف كرد:</a:t>
            </a:r>
          </a:p>
          <a:p>
            <a:pPr algn="just" rtl="1"/>
            <a:r>
              <a:rPr lang="fa-IR" dirty="0" smtClean="0">
                <a:cs typeface="B Nazanin" pitchFamily="2" charset="-78"/>
              </a:rPr>
              <a:t>«... موزه ی كلیساى وانك در دو طبقه، داراى دو سالن نمايش با چند ويترين ثابت و سيار مى باشد. اشیاى به نمايش درآمده در موزه، متعلق به قرنهاى 16-19 م. هستند. اين اشيا را مى توان به چهار گروه تقسيم كرد: 1) كتب و نسخ خطى كه متون آنها بيشتر جنبه ی مذهبى داشته و اغلب اين نسخه ها با نقاشيهاى بسیار زيبا آراسته شده اند. 2) اشیاى مردم شناسى ارامنه، مثل كاشيهاى نفيس، پوشاك محلى اهالى جلفا، نمونه هاى سوزن دوزى و قاليچه ها را مى توان نام برد. 3) اشياى مذهبى كه بازديد كنندگان با ديدن اين اشيا با آداب و رسوم مذهبى ارامنه و صنایع دستى آنها بيشتر آشنا مى شوند.</a:t>
            </a:r>
          </a:p>
          <a:p>
            <a:pPr algn="just" rtl="1"/>
            <a:endParaRPr lang="fa-IR" dirty="0">
              <a:cs typeface="B Nazanin" pitchFamily="2" charset="-78"/>
            </a:endParaRPr>
          </a:p>
          <a:p>
            <a:pPr algn="just" rtl="1"/>
            <a:endParaRPr lang="fa-IR" dirty="0">
              <a:cs typeface="B Nazanin" pitchFamily="2" charset="-78"/>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81315" y="6747247"/>
            <a:ext cx="1685182" cy="842591"/>
          </a:xfrm>
          <a:prstGeom prst="rect">
            <a:avLst/>
          </a:prstGeom>
        </p:spPr>
      </p:pic>
    </p:spTree>
    <p:extLst>
      <p:ext uri="{BB962C8B-B14F-4D97-AF65-F5344CB8AC3E}">
        <p14:creationId xmlns:p14="http://schemas.microsoft.com/office/powerpoint/2010/main" val="35206749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377"/>
            <a:ext cx="10150475" cy="76174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81315" y="6747247"/>
            <a:ext cx="1685182" cy="842591"/>
          </a:xfrm>
          <a:prstGeom prst="rect">
            <a:avLst/>
          </a:prstGeom>
        </p:spPr>
      </p:pic>
    </p:spTree>
    <p:extLst>
      <p:ext uri="{BB962C8B-B14F-4D97-AF65-F5344CB8AC3E}">
        <p14:creationId xmlns:p14="http://schemas.microsoft.com/office/powerpoint/2010/main" val="3392137454"/>
      </p:ext>
    </p:extLst>
  </p:cSld>
  <p:clrMapOvr>
    <a:masterClrMapping/>
  </p:clrMapOvr>
</p:sld>
</file>

<file path=ppt/theme/theme1.xml><?xml version="1.0" encoding="utf-8"?>
<a:theme xmlns:a="http://schemas.openxmlformats.org/drawingml/2006/main" name="Sports001 PowerPlugs Favorites 2">
  <a:themeElements>
    <a:clrScheme name="">
      <a:dk1>
        <a:srgbClr val="000000"/>
      </a:dk1>
      <a:lt1>
        <a:srgbClr val="B2B2B2"/>
      </a:lt1>
      <a:dk2>
        <a:srgbClr val="000000"/>
      </a:dk2>
      <a:lt2>
        <a:srgbClr val="FFFFFF"/>
      </a:lt2>
      <a:accent1>
        <a:srgbClr val="FF9900"/>
      </a:accent1>
      <a:accent2>
        <a:srgbClr val="FFFF00"/>
      </a:accent2>
      <a:accent3>
        <a:srgbClr val="D5D5D5"/>
      </a:accent3>
      <a:accent4>
        <a:srgbClr val="000000"/>
      </a:accent4>
      <a:accent5>
        <a:srgbClr val="FFCAAA"/>
      </a:accent5>
      <a:accent6>
        <a:srgbClr val="E7E700"/>
      </a:accent6>
      <a:hlink>
        <a:srgbClr val="6699FF"/>
      </a:hlink>
      <a:folHlink>
        <a:srgbClr val="B2B2B2"/>
      </a:folHlink>
    </a:clrScheme>
    <a:fontScheme name="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Sports001 PowerPlugs Favorites 2</Template>
  <TotalTime>32</TotalTime>
  <Words>1727</Words>
  <Application>Microsoft Office PowerPoint</Application>
  <PresentationFormat>Custom</PresentationFormat>
  <Paragraphs>32</Paragraphs>
  <Slides>15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B Nazanin</vt:lpstr>
      <vt:lpstr>B Titr</vt:lpstr>
      <vt:lpstr>Sports001 PowerPlugs Favorites 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www.disamag.com;www.disamag.com</Manager>
  <Company>www.disamag.com</Company>
  <LinksUpToDate>false</LinksUpToDate>
  <SharedDoc>false</SharedDoc>
  <HyperlinkBase>www.disamag.com</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www.disamag.com</dc:title>
  <dc:subject>www.disamag.com</dc:subject>
  <dc:creator>parse;www.disamag.com;www.disamag.com</dc:creator>
  <cp:keywords>www.disamag.com</cp:keywords>
  <dc:description>www.disamag.com</dc:description>
  <cp:lastModifiedBy>omid arzi</cp:lastModifiedBy>
  <cp:revision>9</cp:revision>
  <dcterms:created xsi:type="dcterms:W3CDTF">2014-05-17T17:21:32Z</dcterms:created>
  <dcterms:modified xsi:type="dcterms:W3CDTF">2022-01-28T07:28:03Z</dcterms:modified>
  <cp:category>www.disamag.com</cp:category>
  <cp:contentStatus>www.disamag.com</cp:contentStatus>
</cp:coreProperties>
</file>