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3"/>
  </p:notesMasterIdLst>
  <p:sldIdLst>
    <p:sldId id="290" r:id="rId2"/>
    <p:sldId id="256" r:id="rId3"/>
    <p:sldId id="280" r:id="rId4"/>
    <p:sldId id="350" r:id="rId5"/>
    <p:sldId id="291" r:id="rId6"/>
    <p:sldId id="293" r:id="rId7"/>
    <p:sldId id="294" r:id="rId8"/>
    <p:sldId id="352" r:id="rId9"/>
    <p:sldId id="351" r:id="rId10"/>
    <p:sldId id="353" r:id="rId11"/>
    <p:sldId id="354" r:id="rId12"/>
    <p:sldId id="334" r:id="rId13"/>
    <p:sldId id="400" r:id="rId14"/>
    <p:sldId id="297" r:id="rId15"/>
    <p:sldId id="295" r:id="rId16"/>
    <p:sldId id="296" r:id="rId17"/>
    <p:sldId id="365" r:id="rId18"/>
    <p:sldId id="298" r:id="rId19"/>
    <p:sldId id="300" r:id="rId20"/>
    <p:sldId id="301" r:id="rId21"/>
    <p:sldId id="302" r:id="rId22"/>
    <p:sldId id="367" r:id="rId23"/>
    <p:sldId id="292" r:id="rId24"/>
    <p:sldId id="364" r:id="rId25"/>
    <p:sldId id="368" r:id="rId26"/>
    <p:sldId id="299" r:id="rId27"/>
    <p:sldId id="366" r:id="rId28"/>
    <p:sldId id="394" r:id="rId29"/>
    <p:sldId id="357" r:id="rId30"/>
    <p:sldId id="358" r:id="rId31"/>
    <p:sldId id="391" r:id="rId32"/>
    <p:sldId id="392" r:id="rId33"/>
    <p:sldId id="393" r:id="rId34"/>
    <p:sldId id="395" r:id="rId35"/>
    <p:sldId id="396" r:id="rId36"/>
    <p:sldId id="397" r:id="rId37"/>
    <p:sldId id="398" r:id="rId38"/>
    <p:sldId id="399" r:id="rId39"/>
    <p:sldId id="356" r:id="rId40"/>
    <p:sldId id="304" r:id="rId41"/>
    <p:sldId id="371" r:id="rId42"/>
    <p:sldId id="369" r:id="rId43"/>
    <p:sldId id="303" r:id="rId44"/>
    <p:sldId id="374" r:id="rId45"/>
    <p:sldId id="401" r:id="rId46"/>
    <p:sldId id="408" r:id="rId47"/>
    <p:sldId id="372" r:id="rId48"/>
    <p:sldId id="343" r:id="rId49"/>
    <p:sldId id="373" r:id="rId50"/>
    <p:sldId id="363" r:id="rId51"/>
    <p:sldId id="376" r:id="rId52"/>
    <p:sldId id="375" r:id="rId53"/>
    <p:sldId id="402" r:id="rId54"/>
    <p:sldId id="403" r:id="rId55"/>
    <p:sldId id="359" r:id="rId56"/>
    <p:sldId id="378" r:id="rId57"/>
    <p:sldId id="377" r:id="rId58"/>
    <p:sldId id="379" r:id="rId59"/>
    <p:sldId id="414" r:id="rId60"/>
    <p:sldId id="381" r:id="rId61"/>
    <p:sldId id="409" r:id="rId62"/>
    <p:sldId id="382" r:id="rId63"/>
    <p:sldId id="411" r:id="rId64"/>
    <p:sldId id="410" r:id="rId65"/>
    <p:sldId id="404" r:id="rId66"/>
    <p:sldId id="405" r:id="rId67"/>
    <p:sldId id="407" r:id="rId68"/>
    <p:sldId id="412" r:id="rId69"/>
    <p:sldId id="413" r:id="rId70"/>
    <p:sldId id="415" r:id="rId71"/>
    <p:sldId id="279" r:id="rId7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00"/>
    <a:srgbClr val="003300"/>
    <a:srgbClr val="008000"/>
    <a:srgbClr val="FFFF00"/>
    <a:srgbClr val="00FF00"/>
    <a:srgbClr val="FFCC00"/>
    <a:srgbClr val="663300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62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gif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jpg"/><Relationship Id="rId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g"/><Relationship Id="rId4" Type="http://schemas.openxmlformats.org/officeDocument/2006/relationships/image" Target="../media/image12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40" y="680873"/>
            <a:ext cx="1905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266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549" y="2890391"/>
            <a:ext cx="23004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در زمان نادر شاه افشار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531" y="371864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نافرمانی ها و شورش های پیاپی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سال های پایانی حکومت نادر،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تأثیر روحی و روانی نامطلوبی بر او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گذاشت.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9545" y="2138358"/>
            <a:ext cx="11750565" cy="830997"/>
            <a:chOff x="299545" y="2138358"/>
            <a:chExt cx="11750565" cy="830997"/>
          </a:xfrm>
        </p:grpSpPr>
        <p:sp>
          <p:nvSpPr>
            <p:cNvPr id="5" name="Rectangle 4"/>
            <p:cNvSpPr/>
            <p:nvPr/>
          </p:nvSpPr>
          <p:spPr>
            <a:xfrm>
              <a:off x="299545" y="2138358"/>
              <a:ext cx="1175056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بد گمانی نسبت به اطرافیان و سرداران خود           رفتارهای خشونت آمیز و بی رحمانه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564" y="2506558"/>
              <a:ext cx="952500" cy="23812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144314" y="3227744"/>
            <a:ext cx="10149051" cy="83099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فرماندهان سپاه نادر شاه که از جان خود می ترسیدند او را به قتل رساندند.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7462" y="4243891"/>
            <a:ext cx="10394730" cy="769441"/>
            <a:chOff x="299545" y="2138358"/>
            <a:chExt cx="11750565" cy="769441"/>
          </a:xfrm>
        </p:grpSpPr>
        <p:sp>
          <p:nvSpPr>
            <p:cNvPr id="11" name="Rectangle 10"/>
            <p:cNvSpPr/>
            <p:nvPr/>
          </p:nvSpPr>
          <p:spPr>
            <a:xfrm>
              <a:off x="299545" y="2138358"/>
              <a:ext cx="1175056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جنگ حاکمان محلی و سران ایل ها           نا آرامی و آشوب در سراسر کشور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577" y="2510576"/>
              <a:ext cx="952500" cy="23812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32509" y="5198482"/>
            <a:ext cx="1152698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قلمرو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پهناوری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نادر بر آن فرمان می راند،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فقط خراسان در اختیار شاهرخ،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او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باقی ماند.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3986" cy="6874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35213" y="1905506"/>
            <a:ext cx="31215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 smtClean="0">
                <a:cs typeface="B Koodak" panose="00000700000000000000" pitchFamily="2" charset="-78"/>
              </a:rPr>
              <a:t>چهره </a:t>
            </a:r>
            <a:r>
              <a:rPr lang="fa-IR" sz="3200" b="1" dirty="0" err="1" smtClean="0">
                <a:cs typeface="B Koodak" panose="00000700000000000000" pitchFamily="2" charset="-78"/>
              </a:rPr>
              <a:t>نگاشته‌ای</a:t>
            </a:r>
            <a:r>
              <a:rPr lang="fa-IR" sz="3200" b="1" dirty="0" smtClean="0">
                <a:cs typeface="B Koodak" panose="00000700000000000000" pitchFamily="2" charset="-78"/>
              </a:rPr>
              <a:t> </a:t>
            </a:r>
            <a:r>
              <a:rPr lang="fa-IR" sz="3200" b="1" dirty="0">
                <a:cs typeface="B Koodak" panose="00000700000000000000" pitchFamily="2" charset="-78"/>
              </a:rPr>
              <a:t>از </a:t>
            </a:r>
            <a:r>
              <a:rPr lang="fa-IR" sz="3200" b="1" dirty="0" err="1">
                <a:cs typeface="B Koodak" panose="00000700000000000000" pitchFamily="2" charset="-78"/>
              </a:rPr>
              <a:t>نادرشاه</a:t>
            </a:r>
            <a:r>
              <a:rPr lang="fa-IR" sz="3200" b="1" dirty="0">
                <a:cs typeface="B Koodak" panose="00000700000000000000" pitchFamily="2" charset="-78"/>
              </a:rPr>
              <a:t>، که از روی </a:t>
            </a:r>
            <a:r>
              <a:rPr lang="fa-IR" sz="3200" b="1" dirty="0" err="1" smtClean="0">
                <a:cs typeface="B Koodak" panose="00000700000000000000" pitchFamily="2" charset="-78"/>
              </a:rPr>
              <a:t>چهرۀ</a:t>
            </a:r>
            <a:r>
              <a:rPr lang="fa-IR" sz="3200" b="1" dirty="0" smtClean="0">
                <a:cs typeface="B Koodak" panose="00000700000000000000" pitchFamily="2" charset="-78"/>
              </a:rPr>
              <a:t> خودش </a:t>
            </a:r>
            <a:r>
              <a:rPr lang="fa-IR" sz="3200" b="1" dirty="0">
                <a:cs typeface="B Koodak" panose="00000700000000000000" pitchFamily="2" charset="-78"/>
              </a:rPr>
              <a:t>کشیده شده و در </a:t>
            </a:r>
            <a:r>
              <a:rPr lang="fa-IR" sz="3200" b="1" dirty="0" err="1" smtClean="0">
                <a:cs typeface="B Koodak" panose="00000700000000000000" pitchFamily="2" charset="-78"/>
              </a:rPr>
              <a:t>موزۀ</a:t>
            </a:r>
            <a:r>
              <a:rPr lang="fa-IR" sz="3200" b="1" dirty="0" smtClean="0">
                <a:cs typeface="B Koodak" panose="00000700000000000000" pitchFamily="2" charset="-78"/>
              </a:rPr>
              <a:t> </a:t>
            </a:r>
            <a:r>
              <a:rPr lang="fa-IR" sz="3200" b="1" dirty="0">
                <a:cs typeface="B Koodak" panose="00000700000000000000" pitchFamily="2" charset="-78"/>
              </a:rPr>
              <a:t>ویکتوریا و آلبرت در لندن است.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67" y="401682"/>
            <a:ext cx="3612932" cy="4966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35307" y="5574301"/>
            <a:ext cx="23004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سردیس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نادر</a:t>
            </a:r>
          </a:p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باغ </a:t>
            </a:r>
            <a:r>
              <a:rPr lang="fa-IR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موزۀ</a:t>
            </a: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نادری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238"/>
            <a:ext cx="7619047" cy="3809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2478" y="633777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Koodak" panose="00000700000000000000" pitchFamily="2" charset="-78"/>
              </a:rPr>
              <a:t>سکه </a:t>
            </a:r>
            <a:r>
              <a:rPr lang="fa-IR" sz="2800" dirty="0" err="1">
                <a:cs typeface="B Koodak" panose="00000700000000000000" pitchFamily="2" charset="-78"/>
              </a:rPr>
              <a:t>مهراشرفی</a:t>
            </a:r>
            <a:r>
              <a:rPr lang="fa-IR" sz="2800" dirty="0">
                <a:cs typeface="B Koodak" panose="00000700000000000000" pitchFamily="2" charset="-78"/>
              </a:rPr>
              <a:t> ، نادر شاه افشار</a:t>
            </a:r>
          </a:p>
        </p:txBody>
      </p:sp>
      <p:sp>
        <p:nvSpPr>
          <p:cNvPr id="5" name="Rectangle 4"/>
          <p:cNvSpPr/>
          <p:nvPr/>
        </p:nvSpPr>
        <p:spPr>
          <a:xfrm>
            <a:off x="7129452" y="631943"/>
            <a:ext cx="48993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b="1" dirty="0">
                <a:cs typeface="B Koodak" panose="00000700000000000000" pitchFamily="2" charset="-78"/>
              </a:rPr>
              <a:t>روی سکه :</a:t>
            </a:r>
            <a:r>
              <a:rPr lang="fa-IR" sz="2800" dirty="0">
                <a:cs typeface="B Koodak" panose="00000700000000000000" pitchFamily="2" charset="-78"/>
              </a:rPr>
              <a:t>   "هست سلطان بر سلاطین جهان / شاه شاهان نادر </a:t>
            </a:r>
            <a:r>
              <a:rPr lang="fa-IR" sz="2800" dirty="0" err="1">
                <a:cs typeface="B Koodak" panose="00000700000000000000" pitchFamily="2" charset="-78"/>
              </a:rPr>
              <a:t>صاحبقران</a:t>
            </a:r>
            <a:r>
              <a:rPr lang="fa-IR" sz="2800" dirty="0">
                <a:cs typeface="B Koodak" panose="00000700000000000000" pitchFamily="2" charset="-78"/>
              </a:rPr>
              <a:t>"   </a:t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پشت </a:t>
            </a:r>
            <a:r>
              <a:rPr lang="fa-IR" sz="2800" b="1" dirty="0">
                <a:cs typeface="B Koodak" panose="00000700000000000000" pitchFamily="2" charset="-78"/>
              </a:rPr>
              <a:t>سکه :</a:t>
            </a:r>
            <a:r>
              <a:rPr lang="fa-IR" sz="2800" dirty="0">
                <a:cs typeface="B Koodak" panose="00000700000000000000" pitchFamily="2" charset="-78"/>
              </a:rPr>
              <a:t>  مکان ضرب و </a:t>
            </a:r>
            <a:r>
              <a:rPr lang="fa-IR" sz="2800" dirty="0" smtClean="0">
                <a:cs typeface="B Koodak" panose="00000700000000000000" pitchFamily="2" charset="-78"/>
              </a:rPr>
              <a:t>تاریخ</a:t>
            </a:r>
            <a:r>
              <a:rPr lang="fa-IR" sz="2800" dirty="0">
                <a:cs typeface="B Koodak" panose="00000700000000000000" pitchFamily="2" charset="-78"/>
              </a:rPr>
              <a:t/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سال </a:t>
            </a:r>
            <a:r>
              <a:rPr lang="fa-IR" sz="2800" b="1" dirty="0">
                <a:cs typeface="B Koodak" panose="00000700000000000000" pitchFamily="2" charset="-78"/>
              </a:rPr>
              <a:t>ضرب :</a:t>
            </a:r>
            <a:r>
              <a:rPr lang="fa-IR" sz="2800" dirty="0">
                <a:cs typeface="B Koodak" panose="00000700000000000000" pitchFamily="2" charset="-78"/>
              </a:rPr>
              <a:t>  از 1150 تا 1160  هجری قمری</a:t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ضرب </a:t>
            </a:r>
            <a:r>
              <a:rPr lang="fa-IR" sz="2800" b="1" dirty="0">
                <a:cs typeface="B Koodak" panose="00000700000000000000" pitchFamily="2" charset="-78"/>
              </a:rPr>
              <a:t>شهر های : </a:t>
            </a:r>
            <a:r>
              <a:rPr lang="fa-IR" sz="2800" dirty="0">
                <a:cs typeface="B Koodak" panose="00000700000000000000" pitchFamily="2" charset="-78"/>
              </a:rPr>
              <a:t> اصفهان ، تبریز ، تفلیس ، مشهد ، کابل  </a:t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جنس </a:t>
            </a:r>
            <a:r>
              <a:rPr lang="fa-IR" sz="2800" b="1" dirty="0">
                <a:cs typeface="B Koodak" panose="00000700000000000000" pitchFamily="2" charset="-78"/>
              </a:rPr>
              <a:t>سکه :</a:t>
            </a:r>
            <a:r>
              <a:rPr lang="fa-IR" sz="2800" dirty="0">
                <a:cs typeface="B Koodak" panose="00000700000000000000" pitchFamily="2" charset="-78"/>
              </a:rPr>
              <a:t> طلا</a:t>
            </a:r>
            <a:r>
              <a:rPr lang="fa-IR" sz="2800" dirty="0"/>
              <a:t/>
            </a:r>
            <a:br>
              <a:rPr lang="fa-IR" sz="2800" dirty="0"/>
            </a:br>
            <a:r>
              <a:rPr lang="fa-IR" sz="2800" b="1" dirty="0">
                <a:cs typeface="B Koodak" panose="00000700000000000000" pitchFamily="2" charset="-78"/>
              </a:rPr>
              <a:t>وزن استاندارد : 11 گرم</a:t>
            </a:r>
          </a:p>
        </p:txBody>
      </p: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549" y="2890391"/>
            <a:ext cx="23004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تندیس نادر</a:t>
            </a:r>
          </a:p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باغ </a:t>
            </a:r>
            <a:r>
              <a:rPr lang="fa-IR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موزۀ</a:t>
            </a: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نادری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70124" y="2151727"/>
            <a:ext cx="25603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cs typeface="B Koodak" panose="00000700000000000000" pitchFamily="2" charset="-78"/>
              </a:rPr>
              <a:t>توپ جنگی مربوط به دوران صفویه و </a:t>
            </a:r>
            <a:r>
              <a:rPr lang="fa-IR" sz="3200" b="1" dirty="0" err="1">
                <a:cs typeface="B Koodak" panose="00000700000000000000" pitchFamily="2" charset="-78"/>
              </a:rPr>
              <a:t>افشاریه</a:t>
            </a:r>
            <a:r>
              <a:rPr lang="fa-IR" sz="3200" b="1" dirty="0">
                <a:cs typeface="B Koodak" panose="00000700000000000000" pitchFamily="2" charset="-78"/>
              </a:rPr>
              <a:t> در آرامگاه </a:t>
            </a:r>
            <a:r>
              <a:rPr lang="fa-IR" sz="3200" b="1" dirty="0" err="1">
                <a:cs typeface="B Koodak" panose="00000700000000000000" pitchFamily="2" charset="-78"/>
              </a:rPr>
              <a:t>نادرشاه</a:t>
            </a:r>
            <a:r>
              <a:rPr lang="fa-IR" sz="3200" b="1" dirty="0">
                <a:cs typeface="B Koodak" panose="00000700000000000000" pitchFamily="2" charset="-78"/>
              </a:rPr>
              <a:t> افشار </a:t>
            </a: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71090" cy="6894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7120" y="548430"/>
            <a:ext cx="7136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err="1">
                <a:cs typeface="B Koodak" panose="00000700000000000000" pitchFamily="2" charset="-78"/>
              </a:rPr>
              <a:t>تفنگ‌های</a:t>
            </a:r>
            <a:r>
              <a:rPr lang="fa-IR" sz="2800" b="1" dirty="0">
                <a:cs typeface="B Koodak" panose="00000700000000000000" pitchFamily="2" charset="-78"/>
              </a:rPr>
              <a:t> دوران </a:t>
            </a:r>
            <a:r>
              <a:rPr lang="fa-IR" sz="2800" b="1" dirty="0" err="1">
                <a:cs typeface="B Koodak" panose="00000700000000000000" pitchFamily="2" charset="-78"/>
              </a:rPr>
              <a:t>افشاریان</a:t>
            </a:r>
            <a:r>
              <a:rPr lang="fa-IR" sz="2800" b="1" dirty="0">
                <a:cs typeface="B Koodak" panose="00000700000000000000" pitchFamily="2" charset="-78"/>
              </a:rPr>
              <a:t> در </a:t>
            </a:r>
            <a:r>
              <a:rPr lang="fa-IR" sz="2800" b="1" dirty="0" err="1" smtClean="0">
                <a:cs typeface="B Koodak" panose="00000700000000000000" pitchFamily="2" charset="-78"/>
              </a:rPr>
              <a:t>موزۀ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>
                <a:cs typeface="B Koodak" panose="00000700000000000000" pitchFamily="2" charset="-78"/>
              </a:rPr>
              <a:t>آرامگاه </a:t>
            </a:r>
            <a:r>
              <a:rPr lang="fa-IR" sz="2800" b="1" dirty="0" err="1">
                <a:cs typeface="B Koodak" panose="00000700000000000000" pitchFamily="2" charset="-78"/>
              </a:rPr>
              <a:t>نادرشاه</a:t>
            </a:r>
            <a:r>
              <a:rPr lang="fa-IR" sz="2800" b="1" dirty="0">
                <a:cs typeface="B Koodak" panose="00000700000000000000" pitchFamily="2" charset="-78"/>
              </a:rPr>
              <a:t> افشار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90" y="1095298"/>
            <a:ext cx="952500" cy="238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1620080"/>
            <a:ext cx="5412828" cy="39788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86308" y="5832914"/>
            <a:ext cx="3280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تبر </a:t>
            </a:r>
            <a:r>
              <a:rPr lang="fa-IR" sz="2800" b="1" dirty="0" err="1" smtClean="0">
                <a:cs typeface="B Koodak" panose="00000700000000000000" pitchFamily="2" charset="-78"/>
              </a:rPr>
              <a:t>طلاکوب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افشار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071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50071" y="359244"/>
            <a:ext cx="4451860" cy="761345"/>
            <a:chOff x="4850071" y="359244"/>
            <a:chExt cx="4451860" cy="761345"/>
          </a:xfrm>
        </p:grpSpPr>
        <p:sp>
          <p:nvSpPr>
            <p:cNvPr id="4" name="Rectangle 3"/>
            <p:cNvSpPr/>
            <p:nvPr/>
          </p:nvSpPr>
          <p:spPr>
            <a:xfrm>
              <a:off x="4850071" y="359244"/>
              <a:ext cx="44518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اشیاء</a:t>
              </a:r>
              <a:r>
                <a:rPr lang="fa-IR" sz="2800" b="1" dirty="0" smtClean="0">
                  <a:cs typeface="B Koodak" panose="00000700000000000000" pitchFamily="2" charset="-78"/>
                </a:rPr>
                <a:t> و وسایل شخصی </a:t>
              </a:r>
              <a:r>
                <a:rPr lang="fa-IR" sz="2800" b="1" dirty="0" err="1" smtClean="0">
                  <a:cs typeface="B Koodak" panose="00000700000000000000" pitchFamily="2" charset="-78"/>
                </a:rPr>
                <a:t>نادرشاه</a:t>
              </a:r>
              <a:r>
                <a:rPr lang="fa-IR" sz="2800" b="1" dirty="0" smtClean="0">
                  <a:cs typeface="B Koodak" panose="00000700000000000000" pitchFamily="2" charset="-78"/>
                </a:rPr>
                <a:t> افشار</a:t>
              </a:r>
              <a:endParaRPr lang="fa-IR" sz="2800" b="1" dirty="0">
                <a:cs typeface="B Koodak" panose="00000700000000000000" pitchFamily="2" charset="-78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355" y="882464"/>
              <a:ext cx="952500" cy="23812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33" y="1512759"/>
            <a:ext cx="5145267" cy="4213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72358" y="5832914"/>
            <a:ext cx="3894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پوتین های جنگی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افشار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832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8329" y="2951946"/>
            <a:ext cx="3303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شمشیر جواهر نشان و دیگر </a:t>
            </a:r>
            <a:r>
              <a:rPr lang="fa-IR" sz="2800" b="1" dirty="0" err="1" smtClean="0">
                <a:cs typeface="B Koodak" panose="00000700000000000000" pitchFamily="2" charset="-78"/>
              </a:rPr>
              <a:t>اشیاء</a:t>
            </a:r>
            <a:r>
              <a:rPr lang="fa-IR" sz="2800" b="1" dirty="0" smtClean="0">
                <a:cs typeface="B Koodak" panose="00000700000000000000" pitchFamily="2" charset="-78"/>
              </a:rPr>
              <a:t> قیمتی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08483" cy="6891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585545"/>
            <a:ext cx="6191250" cy="42724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8482" y="280416"/>
            <a:ext cx="2978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سنگ قبر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>
                <a:cs typeface="B Koodak" panose="00000700000000000000" pitchFamily="2" charset="-78"/>
              </a:rPr>
              <a:t>افشار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66" y="803636"/>
            <a:ext cx="952500" cy="238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65346" y="1757118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زره و سپر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>
                <a:cs typeface="B Koodak" panose="00000700000000000000" pitchFamily="2" charset="-78"/>
              </a:rPr>
              <a:t>افشار</a:t>
            </a:r>
          </a:p>
        </p:txBody>
      </p:sp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9662" y="2895164"/>
            <a:ext cx="599615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تلاش برای حفظ استقلال و</a:t>
            </a:r>
          </a:p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اتحاد سیاسی و سرزمینی ایران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54" cy="2895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70" y="3205442"/>
            <a:ext cx="3043402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442"/>
            <a:ext cx="3054897" cy="3652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47" y="-5042"/>
            <a:ext cx="3819525" cy="28951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98067" y="2493784"/>
            <a:ext cx="13913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نادرشاه</a:t>
            </a:r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افشار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628" y="2493784"/>
            <a:ext cx="13913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کریم خان زند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547132" y="3211966"/>
            <a:ext cx="16537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 </a:t>
            </a:r>
            <a:r>
              <a:rPr lang="fa-I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محمدخان</a:t>
            </a:r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8868" y="3244334"/>
            <a:ext cx="155388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قاجار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685794"/>
            <a:ext cx="2095171" cy="1781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79" y="4332158"/>
            <a:ext cx="3810000" cy="25431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27" y="682334"/>
            <a:ext cx="2117089" cy="18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3119" y="322454"/>
            <a:ext cx="4185761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r>
              <a:rPr lang="fa-IR" sz="3200" b="1" dirty="0" smtClean="0">
                <a:cs typeface="B Koodak" panose="00000700000000000000" pitchFamily="2" charset="-78"/>
              </a:rPr>
              <a:t>زندیه؛ آرامش و آسایش گذرا</a:t>
            </a:r>
            <a:endParaRPr lang="fa-IR" sz="3200" b="1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868" y="907229"/>
            <a:ext cx="1152698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کریم خان از ایل زندیه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پیروزی بر دیگر مدعیان حکومت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برای مدتی به درگیری ها و نزاع های داخلی پایان بخشید.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868" y="2415334"/>
            <a:ext cx="1152698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بخشِ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بزرگی از ایران به جز خراسان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به دست گرفت و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سلسلۀ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زندیه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بنیان گذاشت.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780234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کریم خان به جای عنوان شاه،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لقب وکیل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الرعایا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یعنی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نمایندۀ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مردم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برای خود برگزید.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065" y="4687463"/>
            <a:ext cx="1197586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با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ملایمت و مهربانی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مردم رفتار می کرد، به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صلح، آسایش و آرامش عمومی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اهمیت می داد و می کوشید با استفاده از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شیوه های مسالمت آمیز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از بروز نا امنی و شورش های داخلی جلوگیری کند.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0" y="0"/>
            <a:ext cx="33633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344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69213" y="3167390"/>
            <a:ext cx="2067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ایران در زمان زندیه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918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3727" y="3167390"/>
            <a:ext cx="2067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کریم خان زند</a:t>
            </a:r>
            <a:endParaRPr lang="fa-IR" sz="2800" b="1" dirty="0"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46" y="0"/>
            <a:ext cx="5061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71109" y="178525"/>
            <a:ext cx="68497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دوران فرمانروایی کریم خان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سی سال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طول کشید.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60834" y="1009522"/>
            <a:ext cx="5670330" cy="1038746"/>
            <a:chOff x="3260834" y="1009522"/>
            <a:chExt cx="5670330" cy="1038746"/>
          </a:xfrm>
        </p:grpSpPr>
        <p:sp>
          <p:nvSpPr>
            <p:cNvPr id="4" name="Rectangle 3"/>
            <p:cNvSpPr/>
            <p:nvPr/>
          </p:nvSpPr>
          <p:spPr>
            <a:xfrm>
              <a:off x="3260834" y="1217271"/>
              <a:ext cx="567033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ثبات و آرامش نسبی در سراسر کشور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538" y="1009522"/>
              <a:ext cx="246437" cy="61609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813941" y="2048268"/>
            <a:ext cx="4564116" cy="1038746"/>
            <a:chOff x="3813941" y="2048268"/>
            <a:chExt cx="4564116" cy="1038746"/>
          </a:xfrm>
        </p:grpSpPr>
        <p:sp>
          <p:nvSpPr>
            <p:cNvPr id="5" name="Rectangle 4"/>
            <p:cNvSpPr/>
            <p:nvPr/>
          </p:nvSpPr>
          <p:spPr>
            <a:xfrm>
              <a:off x="3813941" y="2256017"/>
              <a:ext cx="456411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بهبود اوضاع اجتماعی و اقتصادی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538" y="2048268"/>
              <a:ext cx="246437" cy="61609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44394" y="2922806"/>
            <a:ext cx="11094720" cy="2059386"/>
            <a:chOff x="544394" y="2922806"/>
            <a:chExt cx="11094720" cy="20593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534" y="2922806"/>
              <a:ext cx="246437" cy="6160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44394" y="3412532"/>
              <a:ext cx="11094720" cy="156966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ساخت بناهای مهمی مانند بازار وکیل، مسجد وکیل، حمام وکیل و ارگ کریم خان در شیراز پایتخت زندیه، و رونق فعالیت های علمی و فرهنگی در آن شهر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1158" y="5261544"/>
            <a:ext cx="1162119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مرگ وکیل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الرعایا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افراد خاندان او برای کسب قدرت با یکدیگر درگیر شدند و بار دیگر جنگ داخلی کشور را فرا گرفت.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17" y="4950200"/>
            <a:ext cx="31908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330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61638" y="1563073"/>
            <a:ext cx="34381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سردیس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کریم خان زند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9038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26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93954" y="2674947"/>
            <a:ext cx="18980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93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7062952" y="362583"/>
            <a:ext cx="4303987" cy="1087821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تسلط افغان ها بر اصفهان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4" name="Snip Diagonal Corner Rectangle 13"/>
          <p:cNvSpPr/>
          <p:nvPr/>
        </p:nvSpPr>
        <p:spPr>
          <a:xfrm>
            <a:off x="1150882" y="362583"/>
            <a:ext cx="4303987" cy="1087821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برکناری و قتل شاه سلطان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حسین 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صفوی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290847" y="1970754"/>
            <a:ext cx="4303987" cy="1087821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تفرقه و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تجزیۀ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ایران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0" y="1253379"/>
            <a:ext cx="1905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9777" y="1324237"/>
            <a:ext cx="190500" cy="914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2530" y="3369372"/>
            <a:ext cx="113669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افغان ها توان حکومت بر سراسر ایران را نداشتند. به همین دلیل در گوشه و کنار کشور مدعیانی سر بر آوردند.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2530" y="5034987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و عثمانی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با استفاده از آشفتگی اوضاع، 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قسمت </a:t>
            </a:r>
            <a:r>
              <a:rPr lang="fa-IR" sz="3200" dirty="0" err="1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شمال و غرب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اشغال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1151" y="5213195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77" y="-1"/>
            <a:ext cx="5002924" cy="52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4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4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9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8952" y="2644170"/>
            <a:ext cx="263809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قسمت شاه نشین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06151" y="26441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06151" y="26441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43089" y="436997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2531" y="466894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چنین شرایطی،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سرداری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ایل افشار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بود، برای نجات ایران به یکی از شاهزادگان صفوی پیوست.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35411" y="1903180"/>
            <a:ext cx="32503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به کمک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سپاهیانش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5109343" y="2840512"/>
            <a:ext cx="6876392" cy="1182414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افغان ها را سرکوب و تار و مار کردند.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9" name="Double Wave 18"/>
          <p:cNvSpPr/>
          <p:nvPr/>
        </p:nvSpPr>
        <p:spPr>
          <a:xfrm>
            <a:off x="5109343" y="4042841"/>
            <a:ext cx="6876392" cy="1182414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نیروهای روسیه و عثمانی را از ایران بیرون راندند.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0511"/>
            <a:ext cx="4903078" cy="40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06151" y="26441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58551" y="27965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74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0"/>
            <a:ext cx="118037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76660" y="202999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7379" y="385516"/>
            <a:ext cx="7357241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fa-IR" sz="3200" b="1" dirty="0" smtClean="0">
                <a:cs typeface="B Koodak" panose="00000700000000000000" pitchFamily="2" charset="-78"/>
              </a:rPr>
              <a:t>قاجاریه؛ گسترش نفوذ و دخالت کشورهای استعمارگر</a:t>
            </a:r>
            <a:endParaRPr lang="fa-IR" sz="3200" b="1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5902" y="1213918"/>
            <a:ext cx="64201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ایل قاجار یکی از ایل های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تُرک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تبار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05" y="2074394"/>
            <a:ext cx="1162119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رئیس ایل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کشته شدن نادر شاه مدعی حکومت ایران شد اما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کریم خان زند شکست خورد و به قتل رسید.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3750625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پسر او </a:t>
            </a:r>
            <a:r>
              <a:rPr lang="fa-IR" sz="3200" dirty="0" err="1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پس از مرگ کریم خان تلاش برای رسیدن به حکومت را آغاز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701" y="4720916"/>
            <a:ext cx="1190659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پس از مدتی جنگ و گریز، 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لطفعلی خان آخرین فرمانروای زندیه را شکست داد و به قتل رساند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و مردم کرمان را به دلیل پناه دادن به لطفعلی خان بی رحمانه مجازات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7405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8291" y="3013501"/>
            <a:ext cx="30547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 خان قاجار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90897" cy="6883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044279"/>
            <a:ext cx="30547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لطفعلی خان زند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0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16385" y="112089"/>
            <a:ext cx="7571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a-IR" sz="3600" dirty="0">
                <a:cs typeface="B Koodak" panose="00000700000000000000" pitchFamily="2" charset="-78"/>
              </a:rPr>
              <a:t>داستان ایستادگی لطفعلی خان در برابر خان قاجار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219" y="807388"/>
            <a:ext cx="1147156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لطفعلی خان را در حالیکه در نبرد با دشمنان زخمهای سختی بر بازو و پیشانی برداشته بود به کرمان نزد خان قاجار بردند. او که خون بسیاری را از دست داده بود با همان حال نزار در برابر آقامحمد خان ایستاد، بدو سلام نداد و تعظیم نکرد.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فردای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آن روز وی را دوباره پیش خان قاجار آوردند، در حالیکه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هوشی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تن نداشت، آب بدو نداده بودند و وی را بر روی زمین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می‌کشیدند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. خان قاجار با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نیشخند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بدو گفت : «هان لطفعلی خان! هنوز هم غرور داری؟»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واپسین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شاه زند که دیگر توان سخن گفتن نداشت سرش را بالا برد و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بدو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نگریست و گفت: «من از تو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نمی‌ترسم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ای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فرومایه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». این ایستادگی خان قاجار را به خشم آورد و دستور نابینا کردن او را داد.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11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0" y="-1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41324" cy="68836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1324" y="1500011"/>
            <a:ext cx="343819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در اوایل حکومت قاجاریه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1450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98" y="839871"/>
            <a:ext cx="3644444" cy="571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4691" y="3429000"/>
            <a:ext cx="84463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 انتخاب پایتخت به چه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نکتۀ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مهمی توجه داشته است؟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358" y="1270669"/>
            <a:ext cx="116980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oodak" panose="00000700000000000000" pitchFamily="2" charset="-78"/>
              </a:rPr>
              <a:t>تهران </a:t>
            </a:r>
            <a:r>
              <a:rPr lang="fa-IR" sz="3200" dirty="0">
                <a:cs typeface="B Koodak" panose="00000700000000000000" pitchFamily="2" charset="-78"/>
              </a:rPr>
              <a:t>در مرکز ایران قرار داشت و امکان دسترسی به سایر مناطق کشور به راحتی از آن میسر بود. </a:t>
            </a:r>
            <a:r>
              <a:rPr lang="fa-IR" sz="3200" dirty="0" smtClean="0">
                <a:cs typeface="B Koodak" panose="00000700000000000000" pitchFamily="2" charset="-78"/>
              </a:rPr>
              <a:t>( به خصوص نزدیک بودن به </a:t>
            </a:r>
            <a:r>
              <a:rPr lang="fa-IR" sz="3200" dirty="0" err="1" smtClean="0">
                <a:cs typeface="B Koodak" panose="00000700000000000000" pitchFamily="2" charset="-78"/>
              </a:rPr>
              <a:t>استرآباد</a:t>
            </a:r>
            <a:r>
              <a:rPr lang="fa-IR" sz="3200" dirty="0" smtClean="0">
                <a:cs typeface="B Koodak" panose="00000700000000000000" pitchFamily="2" charset="-78"/>
              </a:rPr>
              <a:t>، مرکز ایل قاجار)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oodak" panose="00000700000000000000" pitchFamily="2" charset="-78"/>
              </a:rPr>
              <a:t>آب </a:t>
            </a:r>
            <a:r>
              <a:rPr lang="fa-IR" sz="3200" dirty="0">
                <a:cs typeface="B Koodak" panose="00000700000000000000" pitchFamily="2" charset="-78"/>
              </a:rPr>
              <a:t>و هوای خوب این </a:t>
            </a:r>
            <a:r>
              <a:rPr lang="fa-IR" sz="3200" dirty="0" smtClean="0">
                <a:cs typeface="B Koodak" panose="00000700000000000000" pitchFamily="2" charset="-78"/>
              </a:rPr>
              <a:t>شهر.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oodak" panose="00000700000000000000" pitchFamily="2" charset="-78"/>
              </a:rPr>
              <a:t>برج </a:t>
            </a:r>
            <a:r>
              <a:rPr lang="fa-IR" sz="3200" dirty="0">
                <a:cs typeface="B Koodak" panose="00000700000000000000" pitchFamily="2" charset="-78"/>
              </a:rPr>
              <a:t>و </a:t>
            </a:r>
            <a:r>
              <a:rPr lang="fa-IR" sz="3200" dirty="0" err="1">
                <a:cs typeface="B Koodak" panose="00000700000000000000" pitchFamily="2" charset="-78"/>
              </a:rPr>
              <a:t>باروهای</a:t>
            </a:r>
            <a:r>
              <a:rPr lang="fa-IR" sz="3200" dirty="0"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cs typeface="B Koodak" panose="00000700000000000000" pitchFamily="2" charset="-78"/>
              </a:rPr>
              <a:t>شهر. درست </a:t>
            </a:r>
            <a:r>
              <a:rPr lang="fa-IR" sz="3200" dirty="0">
                <a:cs typeface="B Koodak" panose="00000700000000000000" pitchFamily="2" charset="-78"/>
              </a:rPr>
              <a:t>است که تهران کاخ سلطنتی نداشت اما </a:t>
            </a:r>
            <a:r>
              <a:rPr lang="fa-IR" sz="3200" dirty="0" err="1">
                <a:cs typeface="B Koodak" panose="00000700000000000000" pitchFamily="2" charset="-78"/>
              </a:rPr>
              <a:t>قلعه‌هایی</a:t>
            </a:r>
            <a:r>
              <a:rPr lang="fa-IR" sz="3200" dirty="0">
                <a:cs typeface="B Koodak" panose="00000700000000000000" pitchFamily="2" charset="-78"/>
              </a:rPr>
              <a:t> داشت که امکان حفاظت از شهر را به راحتی میسر </a:t>
            </a:r>
            <a:r>
              <a:rPr lang="fa-IR" sz="3200" dirty="0" err="1">
                <a:cs typeface="B Koodak" panose="00000700000000000000" pitchFamily="2" charset="-78"/>
              </a:rPr>
              <a:t>می‌کرد</a:t>
            </a:r>
            <a:r>
              <a:rPr lang="fa-IR" sz="3200" dirty="0">
                <a:cs typeface="B Koodak" panose="00000700000000000000" pitchFamily="2" charset="-78"/>
              </a:rPr>
              <a:t> و امنیت شهر را بالا </a:t>
            </a:r>
            <a:r>
              <a:rPr lang="fa-IR" sz="3200" dirty="0" err="1">
                <a:cs typeface="B Koodak" panose="00000700000000000000" pitchFamily="2" charset="-78"/>
              </a:rPr>
              <a:t>می‌برد</a:t>
            </a:r>
            <a:r>
              <a:rPr lang="fa-IR" sz="3200" dirty="0">
                <a:cs typeface="B Koodak" panose="00000700000000000000" pitchFamily="2" charset="-78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40267" y="501228"/>
            <a:ext cx="34381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فرضیه های موجود: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5941" y="277708"/>
            <a:ext cx="106601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 پس از این پیروزی ها، خاندان صفوی را کنار زد و بر تخت شاهی نشست.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5453" y="1108705"/>
            <a:ext cx="63810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بدین ترتیب،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سلسلۀ افشاریه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پایه گذاری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2530" y="2654077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بیشتر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دوازده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سالۀ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پادشاهی نادر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نبرد با بیگانگان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فرونشاندن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شورش های داخلی گذشت.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1939702"/>
            <a:ext cx="4572000" cy="7143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2530" y="4199449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 در تعقیب گروهی از افغان های شورشی که به هندوستان گریخته بودند، به آن کشور لشکر کشید.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20563" y="5707554"/>
            <a:ext cx="89508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 تا دهلی پیش رفت و با غنیمت های بسیار به کشور بازگشت.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702" y="495758"/>
            <a:ext cx="1190659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 لشکرکشی های پیاپی بر سراسر ایران مسلط شد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 قاجار را بنیان گذاشت.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702" y="2003863"/>
            <a:ext cx="1190659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نتیجۀ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تلاش های سیاسی و نظامی او، ایران بار دیگر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یکپارچگی سرزمینی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خود را به دست آورد و صاحب حکومت مرکزی نسبتاً نیرومندی شد.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702" y="3780234"/>
            <a:ext cx="119065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آنکه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دست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خدمتکارانش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کشته شد،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برادرزادۀ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او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فتحعلی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قدرت رسید.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178" y="5278711"/>
            <a:ext cx="1065364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حکومت فتحعلی شاه، همزمان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آغاز نفوذ و دخالت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گستردۀ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کشورهای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روسیه، انگلستان و فرانسه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8215" y="1767479"/>
            <a:ext cx="109074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فتحعلی شاه قاجار (۱۸۳۴-۱۷۷۲ میلادی) بسیار علاقه داشت که تصویر خود را چه بر روی بوم، چه به صورت نقاشی دیواری و چه به شکل نقش برجسته سنگی بر همه جا حک کند. بسیاری از پرده های رنگ و روغن از او کار دو نقاش دربار </a:t>
            </a:r>
            <a:r>
              <a:rPr lang="fa-IR" sz="3200" b="1" dirty="0" err="1">
                <a:cs typeface="B Koodak" panose="00000700000000000000" pitchFamily="2" charset="-78"/>
              </a:rPr>
              <a:t>مهرعلی</a:t>
            </a:r>
            <a:r>
              <a:rPr lang="fa-IR" sz="3200" b="1" dirty="0">
                <a:cs typeface="B Koodak" panose="00000700000000000000" pitchFamily="2" charset="-78"/>
              </a:rPr>
              <a:t> و میرزا بابا است.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09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0356" y="1905506"/>
            <a:ext cx="419644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فتحعلی شاه، نقاش: </a:t>
            </a:r>
            <a:r>
              <a:rPr lang="fa-IR" sz="3200" b="1" dirty="0" err="1">
                <a:cs typeface="B Koodak" panose="00000700000000000000" pitchFamily="2" charset="-78"/>
              </a:rPr>
              <a:t>میرزابابا</a:t>
            </a:r>
            <a:r>
              <a:rPr lang="fa-IR" sz="3200" b="1" dirty="0">
                <a:cs typeface="B Koodak" panose="00000700000000000000" pitchFamily="2" charset="-78"/>
              </a:rPr>
              <a:t>، ۱۷۹۹-۱۷۹۸ میلادی، مجموعه‌ کتابخانه‌ دفتر </a:t>
            </a:r>
            <a:r>
              <a:rPr lang="fa-IR" sz="3200" b="1" dirty="0" err="1">
                <a:cs typeface="B Koodak" panose="00000700000000000000" pitchFamily="2" charset="-78"/>
              </a:rPr>
              <a:t>شرق‌شناسی</a:t>
            </a:r>
            <a:r>
              <a:rPr lang="fa-IR" sz="3200" b="1" dirty="0">
                <a:cs typeface="B Koodak" panose="00000700000000000000" pitchFamily="2" charset="-78"/>
              </a:rPr>
              <a:t> و هند، لندن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4700910" y="2644170"/>
            <a:ext cx="548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پرتره‌ فتحعلی شاه بر روی قالی کاشان، آخر قرن نوزدهم، مجموعه‌ تناولی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12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 flipV="1">
            <a:off x="4212770" y="2072670"/>
            <a:ext cx="5011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فتحعلی شاه، نقاش: </a:t>
            </a:r>
            <a:r>
              <a:rPr lang="fa-IR" sz="3200" b="1" dirty="0" err="1">
                <a:cs typeface="B Koodak" panose="00000700000000000000" pitchFamily="2" charset="-78"/>
              </a:rPr>
              <a:t>مهرعلی</a:t>
            </a:r>
            <a:r>
              <a:rPr lang="fa-IR" sz="3200" b="1" dirty="0">
                <a:cs typeface="B Koodak" panose="00000700000000000000" pitchFamily="2" charset="-78"/>
              </a:rPr>
              <a:t>، ۱۸۱۴-۱۸۱۳ میلادی، موزه‌ </a:t>
            </a:r>
            <a:r>
              <a:rPr lang="fa-IR" sz="3200" b="1" dirty="0" err="1">
                <a:cs typeface="B Koodak" panose="00000700000000000000" pitchFamily="2" charset="-78"/>
              </a:rPr>
              <a:t>ارمیتاژ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28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16700" y="275908"/>
            <a:ext cx="1758596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اوضاع اروپا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9624" y="1022470"/>
            <a:ext cx="123181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فاصلۀ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سقوط صفویه تا روی کار آمدن قاجاریه،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اوضاع کشورهای اروپایی تغییر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کرده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999" y="1859339"/>
            <a:ext cx="11554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دلایل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این تغییر،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صنعتی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 که از انگلستان آغاز شد و در دیگر کشورهای اروپایی گسترش یافت.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54578" y="3271877"/>
            <a:ext cx="9682842" cy="1279712"/>
            <a:chOff x="1254578" y="3271877"/>
            <a:chExt cx="9682842" cy="12797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9" y="3414752"/>
              <a:ext cx="571500" cy="2857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54578" y="3782148"/>
              <a:ext cx="9682842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نیروی ماشین و ابزارهای صنعتی </a:t>
              </a:r>
              <a:r>
                <a:rPr lang="fa-I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به جای نیروی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انسان و ابزارهای دستی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82810" y="4618988"/>
            <a:ext cx="4226377" cy="1384171"/>
            <a:chOff x="3982810" y="4618988"/>
            <a:chExt cx="4226377" cy="13841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9" y="4761863"/>
              <a:ext cx="571500" cy="2857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982810" y="5172162"/>
              <a:ext cx="4226377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افزایش سرعت و میزان تولید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5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999" y="504067"/>
            <a:ext cx="1155400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صنعتی موجب شکوفایی اقتصادی و افزایش قدرت نظامی و سیاسی کشورهای اروپایی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8996" y="2012172"/>
            <a:ext cx="11554001" cy="1422319"/>
            <a:chOff x="318996" y="2012172"/>
            <a:chExt cx="11554001" cy="1422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9" y="2155047"/>
              <a:ext cx="571500" cy="2857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18996" y="2665050"/>
              <a:ext cx="11554001" cy="769441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جلب توجه اروپائیان به سوی کشورهایی که مواد اولیه یا بازار مصرف مناسبی داشتند.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8479" y="3606350"/>
            <a:ext cx="8595037" cy="1250461"/>
            <a:chOff x="1798479" y="3606350"/>
            <a:chExt cx="8595037" cy="12504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7" y="3749225"/>
              <a:ext cx="571500" cy="2857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98479" y="4087370"/>
              <a:ext cx="8595037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افزایش فعالیت ها و </a:t>
              </a:r>
              <a:r>
                <a:rPr lang="fa-IR" sz="32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رقابت های استعماری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کشورهای اروپایی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7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1451" y="240458"/>
            <a:ext cx="3089098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حملۀ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روسیه به ایران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500" y="1065691"/>
            <a:ext cx="11873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تا پیش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فرمانروایی پتر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کشوری ضعیف و عقب مانده بود. اما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نتیجۀ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برنامه ها و فعالیت های پتر به کشوری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قدرتمند و استعمارگر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تبدیل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3649" y="2870045"/>
            <a:ext cx="98847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نیز با حمله به کشورهای همسایه، قلمرو خود را گسترش داد.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092" y="4304745"/>
            <a:ext cx="10923814" cy="1569660"/>
          </a:xfrm>
          <a:prstGeom prst="rect">
            <a:avLst/>
          </a:prstGeom>
          <a:noFill/>
          <a:ln w="117475" cmpd="thinThick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اهداف استعماری این کشور رسیدن به آب های آزاد و گرم خلیج فارس و اقیانوس هند بود.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1686" y="3845731"/>
            <a:ext cx="4286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2146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21462" y="3105834"/>
            <a:ext cx="20705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پتر</a:t>
            </a:r>
          </a:p>
          <a:p>
            <a:pPr algn="ctr"/>
            <a:r>
              <a:rPr lang="fa-I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فرمانروای روسیه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60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83"/>
            <a:ext cx="9410007" cy="6426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10007" y="1945511"/>
            <a:ext cx="27819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نبرد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کرنال</a:t>
            </a:r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فتح هند توسط نادر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00" y="329942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فتحعلی شاه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با ارتشی مجهز به سلاح های جدید و آشنا به فنون جنگی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تازه به قلمرو ایران در قفقاز حمله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500" y="2002296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سپاه ایران که از جنگاوران ایل های مختلف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شده بود،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سلاح های ابتدایی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مقابله با نیروهای متجاوز روس پرداخت.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000" y="3676094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 پس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ده سال جنگ نابرابر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با وجود دلاوری نیروهای ایرانی،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پیروز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 و </a:t>
            </a:r>
            <a:r>
              <a:rPr lang="fa-IR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عهدنامۀ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گلستان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به ایران تحمیل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500" y="5038215"/>
            <a:ext cx="11873000" cy="1635502"/>
            <a:chOff x="159500" y="5038215"/>
            <a:chExt cx="11873000" cy="1635502"/>
          </a:xfrm>
        </p:grpSpPr>
        <p:sp>
          <p:nvSpPr>
            <p:cNvPr id="9" name="Rectangle 8"/>
            <p:cNvSpPr/>
            <p:nvPr/>
          </p:nvSpPr>
          <p:spPr>
            <a:xfrm>
              <a:off x="159500" y="5596499"/>
              <a:ext cx="11873000" cy="1077218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ایالت های گرجستان، داغستان و شهرهای باکو و گنجه از حاکمیت ایران خارج شدند و تحت حاکمیت روسیه قرار گرفتند.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76433" y="5095365"/>
              <a:ext cx="476250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5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929745" cy="6836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82979" y="2468572"/>
            <a:ext cx="3315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متن عهدنامه گلستان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35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500" y="329942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ایران که از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گلستان ناخشنود بودند با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فتوای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علما برای آزاد کردن سرزمین های اشغالی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بسیج شدند.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38047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سپاه ایران که از جنگاوران ایل ها و نیروهای داوطلب مردمی تشکیل شده بود، به سرعت مناطق اشغال شده را آزاد کرد.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114158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با تمام قوا و تجهیزات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خود وارد جنگ شد و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 دادن سپاه ایران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عهدنامۀ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ترکمانچای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به کشور ما تحمیل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4121" y="5112722"/>
            <a:ext cx="8864757" cy="1569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سرزمین های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ایرانیِ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شمال رود ارس به تصرف روسیه در آمد.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از کشتی رانی در دریای مازندران محروم گردید.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مجبور به پرداخت غرامت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0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277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27771" y="2551837"/>
            <a:ext cx="226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در نبرد با روس ها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76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3550" y="2468572"/>
            <a:ext cx="31341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عهدنامه ترکمانچای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567"/>
            <a:ext cx="4862093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5740" y="337009"/>
            <a:ext cx="6955972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اهداف و برنامه های استعماری انگلستان در ایران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500" y="1464457"/>
            <a:ext cx="11873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اوایل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قاجار، مهمترین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مستعمرۀ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انگلستان، یعنی هندوستان، با ایران همسایه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8105" y="2890666"/>
            <a:ext cx="76112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حفظ این مستعمره برای انگلستان اهمیتی حیاتی داشت.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934" y="4198949"/>
            <a:ext cx="110075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هدف های اصلی انگلستان از برقراری ارتباط با حکومت قاجار این بود که: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نگذارد کشورهای رقیب از طریق ایران به هندوستان دسترسی پیدا کنند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1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828" y="524140"/>
            <a:ext cx="91423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فتحعلی شاه، 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عهدنامه میان ایران و انگلستان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بسته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1355137"/>
            <a:ext cx="571500" cy="571500"/>
          </a:xfrm>
          <a:prstGeom prst="rect">
            <a:avLst/>
          </a:prstGeom>
        </p:spPr>
      </p:pic>
      <p:sp>
        <p:nvSpPr>
          <p:cNvPr id="9" name="Wave 8"/>
          <p:cNvSpPr/>
          <p:nvPr/>
        </p:nvSpPr>
        <p:spPr>
          <a:xfrm>
            <a:off x="1181099" y="2531672"/>
            <a:ext cx="9829800" cy="1224643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هیچ کشوری اجازه ندهد از خاک ایران به هندوستان لشکرکشی کند.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5486" y="1829678"/>
            <a:ext cx="28675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تعهد حکومت قاجار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88514" y="4229364"/>
            <a:ext cx="22445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تعهد انگلستان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Wave 11"/>
          <p:cNvSpPr/>
          <p:nvPr/>
        </p:nvSpPr>
        <p:spPr>
          <a:xfrm>
            <a:off x="57149" y="4931360"/>
            <a:ext cx="12077699" cy="1224643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صورت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حملۀ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کشورهای دیگر به ایران، به حکومت قاجار کمک های مالی و نظامی کنند.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154" y="337786"/>
            <a:ext cx="105936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البته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انگلستان، در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طول جنگ های روسیه با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ایران، به تعهدات خود عمل نکرد.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4303" y="1260728"/>
            <a:ext cx="123444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کشور در دوران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محمدشاه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ناصرالدین شاه با لشکرکشی به خلیج فارس و حمله به بنادر و جزایر ایران حکومت قاجار را مجبور کرد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جدایی افغانستان از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رضایت بدهد.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500" y="3162629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انگلیسی ها همچنین ناصرالدین شاه را وادار کردند که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جدایی قسمت شرقی سیستان و بلوچستان از ایران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موافقت کند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397" y="5002975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اینها،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تعدادی از جزایر ایرانی خلیج فارس را اشغال و به پایگاه نظامی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خود تبدیل کردند.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87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3" y="0"/>
            <a:ext cx="8327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277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21" y="0"/>
            <a:ext cx="83765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4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5035" cy="68926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73310" y="415021"/>
            <a:ext cx="42304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غنیمت های نادر از هندوستان: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73310" y="1487619"/>
            <a:ext cx="4230414" cy="46551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تخت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طاووس که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تخت سلطنت پادشاهان هند بوده و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مجلل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جواهرات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بی‌نظیر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نفیس. از اشیای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قیمتی روی زمین به شمار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می‌رود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در آن تاریخ مورخین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بهای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 را به پانزده کرور تومان ایران تخمین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کرده‌اند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07" y="0"/>
            <a:ext cx="6589986" cy="683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780383" y="670464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9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936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79" y="0"/>
            <a:ext cx="5507421" cy="68947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84045" y="6273225"/>
            <a:ext cx="25750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الماس دریای نور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8669" y="313860"/>
            <a:ext cx="23004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الماس کوه نور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531" y="289249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 شاه کوشید ایران را به کشوری یکپارچه و قدرتمند تبدیل کند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؛ کشوری که بتواند از استقلال و تمامیت سرزمینی خود در برابر دشمنان دفاع کند.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7278" y="3429000"/>
            <a:ext cx="93042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وی از موقعیت حساس خلیج فارس و اهمیت نیروی دریایی آگاه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951" y="4518195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این رو برای تأسیس نیروی دریایی ایران در خلیج فارس، کارهایی انجام داد اما این کارها با مرگ او متوقف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2184552"/>
            <a:ext cx="42291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11 مطالعات اجتماعی نهم تلاش برای حفظ استقلال و</Template>
  <TotalTime>0</TotalTime>
  <Words>1850</Words>
  <Application>Microsoft Office PowerPoint</Application>
  <PresentationFormat>Widescreen</PresentationFormat>
  <Paragraphs>170</Paragraphs>
  <Slides>71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B Koodak</vt:lpstr>
      <vt:lpstr>B Majid Shadow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2020-02-08T09:12:12Z</dcterms:created>
  <dcterms:modified xsi:type="dcterms:W3CDTF">2020-02-08T09:12:38Z</dcterms:modified>
</cp:coreProperties>
</file>