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2" r:id="rId2"/>
    <p:sldId id="256" r:id="rId3"/>
    <p:sldId id="276" r:id="rId4"/>
    <p:sldId id="285" r:id="rId5"/>
    <p:sldId id="263" r:id="rId6"/>
    <p:sldId id="270" r:id="rId7"/>
    <p:sldId id="268" r:id="rId8"/>
    <p:sldId id="289" r:id="rId9"/>
    <p:sldId id="288" r:id="rId10"/>
    <p:sldId id="284" r:id="rId11"/>
    <p:sldId id="266" r:id="rId12"/>
    <p:sldId id="271" r:id="rId13"/>
    <p:sldId id="274" r:id="rId14"/>
    <p:sldId id="280" r:id="rId15"/>
    <p:sldId id="267" r:id="rId16"/>
    <p:sldId id="275" r:id="rId17"/>
    <p:sldId id="290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80" autoAdjust="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1EDF2-AA24-4C7D-B0AA-ED39D2B0BA73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B7A21-917A-4040-9E04-D9B24726C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4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B7A21-917A-4040-9E04-D9B24726CA6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590C-4F46-4E7B-9315-19E281723B85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0F82BD9-CE54-4F2F-A8C9-FC7CD2BF80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590C-4F46-4E7B-9315-19E281723B85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2BD9-CE54-4F2F-A8C9-FC7CD2BF8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590C-4F46-4E7B-9315-19E281723B85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2BD9-CE54-4F2F-A8C9-FC7CD2BF8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590C-4F46-4E7B-9315-19E281723B85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2BD9-CE54-4F2F-A8C9-FC7CD2BF80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590C-4F46-4E7B-9315-19E281723B85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F82BD9-CE54-4F2F-A8C9-FC7CD2BF8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590C-4F46-4E7B-9315-19E281723B85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2BD9-CE54-4F2F-A8C9-FC7CD2BF80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590C-4F46-4E7B-9315-19E281723B85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2BD9-CE54-4F2F-A8C9-FC7CD2BF80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590C-4F46-4E7B-9315-19E281723B85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2BD9-CE54-4F2F-A8C9-FC7CD2BF8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590C-4F46-4E7B-9315-19E281723B85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2BD9-CE54-4F2F-A8C9-FC7CD2BF8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590C-4F46-4E7B-9315-19E281723B85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2BD9-CE54-4F2F-A8C9-FC7CD2BF80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590C-4F46-4E7B-9315-19E281723B85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F82BD9-CE54-4F2F-A8C9-FC7CD2BF80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BC590C-4F46-4E7B-9315-19E281723B85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0F82BD9-CE54-4F2F-A8C9-FC7CD2BF8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thumbnailCA4LOLS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067" b="1606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thumbnailCAOSGI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</a:rPr>
              <a:t>دو جهانبینی از دیدگاه ستیر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45720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الگوی ”تهدید و پاداش“</a:t>
            </a:r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روابط مبتنی بر سلسله مراتب،تعیین قواعد توسط عده ای و اجرای آن توسط دیگران،نتیجه آن عدم رشد عزت نفس افراد زیردستَ</a:t>
            </a:r>
          </a:p>
          <a:p>
            <a:pPr algn="r" rtl="1"/>
            <a:endParaRPr lang="fa-IR" b="1" dirty="0" smtClean="0">
              <a:solidFill>
                <a:srgbClr val="FF0000"/>
              </a:solidFill>
            </a:endParaRPr>
          </a:p>
          <a:p>
            <a:pPr algn="r" rtl="1"/>
            <a:endParaRPr lang="fa-IR" b="1" dirty="0" smtClean="0">
              <a:solidFill>
                <a:srgbClr val="FF0000"/>
              </a:solidFill>
            </a:endParaRPr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الگوی“ بسترسازی“</a:t>
            </a:r>
          </a:p>
          <a:p>
            <a:pPr algn="r" rtl="1"/>
            <a:r>
              <a:rPr lang="fa-IR" b="1" smtClean="0">
                <a:solidFill>
                  <a:srgbClr val="FF0000"/>
                </a:solidFill>
              </a:rPr>
              <a:t>هویت مبتنی بر انسانیت و نه نقشها،وجود توان بالقوه در تمام انسانها،تغییر فرایندی برای تمام عمر و فرصتی برای رشد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humbnailCA0U1S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solidFill>
                  <a:srgbClr val="7030A0"/>
                </a:solidFill>
              </a:rPr>
              <a:t>رفتار مختل ناشی از نارسایی فرایند رشد و کمال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915400" cy="4572000"/>
          </a:xfrm>
        </p:spPr>
        <p:txBody>
          <a:bodyPr/>
          <a:lstStyle/>
          <a:p>
            <a:pPr algn="r" rtl="1">
              <a:buNone/>
            </a:pPr>
            <a:endParaRPr lang="fa-IR" b="1" dirty="0" smtClean="0">
              <a:solidFill>
                <a:srgbClr val="FF0000"/>
              </a:solidFill>
            </a:endParaRPr>
          </a:p>
          <a:p>
            <a:pPr algn="r" rtl="1"/>
            <a:endParaRPr lang="fa-IR" b="1" dirty="0" smtClean="0">
              <a:solidFill>
                <a:srgbClr val="FF0000"/>
              </a:solidFill>
            </a:endParaRPr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شکوفایی و رشد عاملی برای تسهیل فرایند انتخاب و تصمیم گیری</a:t>
            </a:r>
          </a:p>
          <a:p>
            <a:pPr algn="r" rtl="1"/>
            <a:endParaRPr lang="fa-IR" b="1" dirty="0" smtClean="0">
              <a:solidFill>
                <a:srgbClr val="FF0000"/>
              </a:solidFill>
            </a:endParaRPr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رشد و بالندگی خانواده عاملی برای ایجاد تغییرات سازنده در نظام خانواده</a:t>
            </a:r>
          </a:p>
          <a:p>
            <a:pPr algn="r" rtl="1"/>
            <a:endParaRPr lang="fa-IR" b="1" dirty="0" smtClean="0">
              <a:solidFill>
                <a:srgbClr val="FF0000"/>
              </a:solidFill>
            </a:endParaRPr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نزدیکی روابط بین خانواده و درمانگربعنوان عاملی برای تسریع رشد خانواده</a:t>
            </a:r>
          </a:p>
          <a:p>
            <a:pPr algn="r" rtl="1"/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humbnailCAQX24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92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417638"/>
          </a:xfrm>
        </p:spPr>
        <p:txBody>
          <a:bodyPr>
            <a:normAutofit/>
          </a:bodyPr>
          <a:lstStyle/>
          <a:p>
            <a:pPr algn="r"/>
            <a:r>
              <a:rPr lang="fa-I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راهبردهای ستیر برای تقویت ارزش شخصی و </a:t>
            </a:r>
            <a:r>
              <a:rPr lang="fa-IR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پ</a:t>
            </a:r>
            <a:r>
              <a:rPr lang="fa-I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یام رسانی همخوان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</a:rPr>
              <a:t>وادار کردن اعضای خانواده به حرف زدن</a:t>
            </a:r>
          </a:p>
          <a:p>
            <a:pPr algn="r" rtl="1"/>
            <a:endParaRPr lang="fa-IR" b="1" dirty="0" smtClean="0">
              <a:solidFill>
                <a:srgbClr val="C00000"/>
              </a:solidFill>
            </a:endParaRPr>
          </a:p>
          <a:p>
            <a:pPr algn="r" rtl="1"/>
            <a:r>
              <a:rPr lang="fa-IR" b="1" dirty="0" smtClean="0">
                <a:solidFill>
                  <a:srgbClr val="C00000"/>
                </a:solidFill>
              </a:rPr>
              <a:t>تاکید بر رعایت حقوق فردی در خانواده</a:t>
            </a:r>
          </a:p>
          <a:p>
            <a:pPr algn="r" rtl="1">
              <a:buNone/>
            </a:pPr>
            <a:endParaRPr lang="fa-IR" b="1" dirty="0" smtClean="0">
              <a:solidFill>
                <a:srgbClr val="C00000"/>
              </a:solidFill>
            </a:endParaRPr>
          </a:p>
          <a:p>
            <a:pPr algn="r" rtl="1"/>
            <a:r>
              <a:rPr lang="fa-IR" b="1" dirty="0" smtClean="0">
                <a:solidFill>
                  <a:srgbClr val="C00000"/>
                </a:solidFill>
              </a:rPr>
              <a:t>تاکید بر بیان نیاز از سوی اعضای خانواده </a:t>
            </a:r>
          </a:p>
          <a:p>
            <a:pPr algn="r" rtl="1"/>
            <a:endParaRPr lang="fa-IR" b="1" dirty="0" smtClean="0">
              <a:solidFill>
                <a:srgbClr val="C00000"/>
              </a:solidFill>
            </a:endParaRPr>
          </a:p>
          <a:p>
            <a:pPr algn="r" rtl="1"/>
            <a:r>
              <a:rPr lang="fa-IR" b="1" dirty="0" smtClean="0">
                <a:solidFill>
                  <a:srgbClr val="C00000"/>
                </a:solidFill>
              </a:rPr>
              <a:t>تاکید بر تقویت صمیمیت بین اعضا</a:t>
            </a:r>
          </a:p>
          <a:p>
            <a:pPr algn="r" rtl="1"/>
            <a:endParaRPr lang="fa-IR" b="1" dirty="0" smtClean="0">
              <a:solidFill>
                <a:srgbClr val="C00000"/>
              </a:solidFill>
            </a:endParaRPr>
          </a:p>
          <a:p>
            <a:pPr algn="r" rtl="1"/>
            <a:r>
              <a:rPr lang="fa-IR" b="1" dirty="0" smtClean="0">
                <a:solidFill>
                  <a:srgbClr val="C00000"/>
                </a:solidFill>
              </a:rPr>
              <a:t>استفاده از تقویم خانوادگی برای بررسی سابقه رشد در خانواده</a:t>
            </a:r>
          </a:p>
          <a:p>
            <a:pPr algn="r" rtl="1"/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5791200"/>
            <a:ext cx="4191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</a:rPr>
              <a:t>تکنیک بازسازی خانواده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762000" y="1524000"/>
            <a:ext cx="9906000" cy="53340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002060"/>
                </a:solidFill>
              </a:rPr>
              <a:t>هدف:آگاهی مراجع از الگوهای بدکارکرد در خانواده و راهنمایی برای تغییر آنها</a:t>
            </a:r>
          </a:p>
          <a:p>
            <a:pPr algn="r" rtl="1">
              <a:buNone/>
            </a:pPr>
            <a:endParaRPr lang="fa-IR" b="1" dirty="0" smtClean="0">
              <a:solidFill>
                <a:srgbClr val="002060"/>
              </a:solidFill>
            </a:endParaRPr>
          </a:p>
          <a:p>
            <a:pPr algn="r" rtl="1"/>
            <a:r>
              <a:rPr lang="fa-IR" b="1" dirty="0" smtClean="0">
                <a:solidFill>
                  <a:srgbClr val="002060"/>
                </a:solidFill>
              </a:rPr>
              <a:t>فرایند عمل:اجرای نمایش چند نسلی خانواده</a:t>
            </a:r>
          </a:p>
          <a:p>
            <a:pPr algn="r" rtl="1"/>
            <a:endParaRPr lang="fa-IR" b="1" dirty="0" smtClean="0">
              <a:solidFill>
                <a:srgbClr val="002060"/>
              </a:solidFill>
            </a:endParaRPr>
          </a:p>
          <a:p>
            <a:pPr algn="r" rtl="1"/>
            <a:r>
              <a:rPr lang="fa-IR" b="1" dirty="0" smtClean="0">
                <a:solidFill>
                  <a:srgbClr val="002060"/>
                </a:solidFill>
              </a:rPr>
              <a:t>نقش درمانگر:در نقش راهنما،کمک به رفع تعارضات خانوادگی گذشته</a:t>
            </a:r>
          </a:p>
          <a:p>
            <a:pPr algn="r" rtl="1"/>
            <a:endParaRPr lang="fa-IR" b="1" dirty="0" smtClean="0">
              <a:solidFill>
                <a:srgbClr val="002060"/>
              </a:solidFill>
            </a:endParaRPr>
          </a:p>
          <a:p>
            <a:pPr algn="r" rtl="1"/>
            <a:r>
              <a:rPr lang="fa-IR" b="1" dirty="0" smtClean="0">
                <a:solidFill>
                  <a:srgbClr val="002060"/>
                </a:solidFill>
              </a:rPr>
              <a:t>اساس کار:ارتباطی توام با اعتماد بین درمانگر و درمانجو برای فهم حداکثری مراجع</a:t>
            </a:r>
          </a:p>
          <a:p>
            <a:pPr algn="r" rtl="1">
              <a:buNone/>
            </a:pPr>
            <a:endParaRPr lang="fa-IR" b="1" dirty="0" smtClean="0">
              <a:solidFill>
                <a:srgbClr val="002060"/>
              </a:solidFill>
            </a:endParaRPr>
          </a:p>
          <a:p>
            <a:pPr algn="r" rtl="1"/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152400"/>
            <a:ext cx="2667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48400" y="152400"/>
            <a:ext cx="2667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5791200"/>
            <a:ext cx="4191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solidFill>
                  <a:srgbClr val="C00000"/>
                </a:solidFill>
              </a:rPr>
              <a:t>خانواده آشفته و بالنده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 flipV="1">
            <a:off x="914400" y="8107680"/>
            <a:ext cx="19050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خانواده آشفته:</a:t>
            </a: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ارزش خود </a:t>
            </a:r>
            <a:r>
              <a:rPr lang="fa-IR" b="1" dirty="0" smtClean="0">
                <a:solidFill>
                  <a:srgbClr val="FF0000"/>
                </a:solidFill>
              </a:rPr>
              <a:t>پایین-ارتباط غیرمستقیم-مبهم </a:t>
            </a:r>
            <a:r>
              <a:rPr lang="fa-IR" b="1" dirty="0" smtClean="0">
                <a:solidFill>
                  <a:srgbClr val="FF0000"/>
                </a:solidFill>
              </a:rPr>
              <a:t>و </a:t>
            </a:r>
            <a:r>
              <a:rPr lang="fa-IR" b="1" dirty="0" smtClean="0">
                <a:solidFill>
                  <a:srgbClr val="FF0000"/>
                </a:solidFill>
              </a:rPr>
              <a:t>نادرست-قاعده </a:t>
            </a:r>
            <a:r>
              <a:rPr lang="fa-IR" b="1" dirty="0" smtClean="0">
                <a:solidFill>
                  <a:srgbClr val="FF0000"/>
                </a:solidFill>
              </a:rPr>
              <a:t>ها غیرقابل </a:t>
            </a:r>
            <a:r>
              <a:rPr lang="fa-IR" b="1" dirty="0" smtClean="0">
                <a:solidFill>
                  <a:srgbClr val="FF0000"/>
                </a:solidFill>
              </a:rPr>
              <a:t>انعطاف ،</a:t>
            </a:r>
            <a:endParaRPr lang="fa-IR" b="1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fa-IR" b="1" dirty="0" smtClean="0">
                <a:solidFill>
                  <a:srgbClr val="FF0000"/>
                </a:solidFill>
              </a:rPr>
              <a:t>  ناسازگار و یکنواخت،پیوند با اجتماع براساس ترس </a:t>
            </a:r>
            <a:r>
              <a:rPr lang="fa-IR" b="1" dirty="0">
                <a:solidFill>
                  <a:srgbClr val="FF0000"/>
                </a:solidFill>
              </a:rPr>
              <a:t>-</a:t>
            </a:r>
            <a:r>
              <a:rPr lang="fa-IR" b="1" dirty="0" smtClean="0">
                <a:solidFill>
                  <a:srgbClr val="FF0000"/>
                </a:solidFill>
              </a:rPr>
              <a:t>آرام </a:t>
            </a:r>
            <a:r>
              <a:rPr lang="fa-IR" b="1" dirty="0" smtClean="0">
                <a:solidFill>
                  <a:srgbClr val="FF0000"/>
                </a:solidFill>
              </a:rPr>
              <a:t>کردن خشم و سرزنش</a:t>
            </a:r>
          </a:p>
          <a:p>
            <a:pPr algn="r" rtl="1"/>
            <a:endParaRPr lang="fa-IR" b="1" dirty="0" smtClean="0">
              <a:solidFill>
                <a:srgbClr val="FF0000"/>
              </a:solidFill>
            </a:endParaRPr>
          </a:p>
          <a:p>
            <a:pPr algn="r"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خانواده بالنده:</a:t>
            </a:r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ارزش خود </a:t>
            </a:r>
            <a:r>
              <a:rPr lang="fa-IR" b="1" dirty="0" smtClean="0">
                <a:solidFill>
                  <a:srgbClr val="FF0000"/>
                </a:solidFill>
              </a:rPr>
              <a:t>بالا-ارتباط مستقیم،صریح </a:t>
            </a:r>
            <a:r>
              <a:rPr lang="fa-IR" b="1" dirty="0" smtClean="0">
                <a:solidFill>
                  <a:srgbClr val="FF0000"/>
                </a:solidFill>
              </a:rPr>
              <a:t>و </a:t>
            </a:r>
            <a:r>
              <a:rPr lang="fa-IR" b="1" dirty="0" smtClean="0">
                <a:solidFill>
                  <a:srgbClr val="FF0000"/>
                </a:solidFill>
              </a:rPr>
              <a:t>صمیمانه-قاعده </a:t>
            </a:r>
            <a:r>
              <a:rPr lang="fa-IR" b="1" dirty="0" smtClean="0">
                <a:solidFill>
                  <a:srgbClr val="FF0000"/>
                </a:solidFill>
              </a:rPr>
              <a:t>ها انعطاف پذیر، انسانی و مقتضی،پیوند باز و امیدبخش با اجتماع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humbnailCAWQ1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686800" cy="457200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3200" b="1" dirty="0" smtClean="0">
                <a:solidFill>
                  <a:srgbClr val="C00000"/>
                </a:solidFill>
              </a:rPr>
              <a:t>آگاهی حسی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 smtClean="0">
                <a:solidFill>
                  <a:srgbClr val="C00000"/>
                </a:solidFill>
              </a:rPr>
              <a:t>تماس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 smtClean="0">
                <a:solidFill>
                  <a:srgbClr val="C00000"/>
                </a:solidFill>
              </a:rPr>
              <a:t>شوخی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 smtClean="0">
                <a:solidFill>
                  <a:srgbClr val="C00000"/>
                </a:solidFill>
              </a:rPr>
              <a:t>شرکت خانواده های مختلف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 smtClean="0">
                <a:solidFill>
                  <a:srgbClr val="C00000"/>
                </a:solidFill>
              </a:rPr>
              <a:t>انعکاس احساسات زوجین به منظور شفاف سازی روابط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 smtClean="0">
                <a:solidFill>
                  <a:srgbClr val="C00000"/>
                </a:solidFill>
              </a:rPr>
              <a:t>نمایشنامه</a:t>
            </a:r>
            <a:r>
              <a:rPr lang="en-US" sz="3200" b="1" dirty="0" smtClean="0">
                <a:solidFill>
                  <a:srgbClr val="C00000"/>
                </a:solidFill>
              </a:rPr>
              <a:t>    </a:t>
            </a:r>
            <a:endParaRPr lang="fa-IR" sz="3200" b="1" dirty="0" smtClean="0">
              <a:solidFill>
                <a:srgbClr val="C00000"/>
              </a:solidFill>
            </a:endParaRPr>
          </a:p>
          <a:p>
            <a:pPr algn="r" rtl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fa-IR" sz="3200" b="1" dirty="0" smtClean="0">
                <a:solidFill>
                  <a:srgbClr val="C00000"/>
                </a:solidFill>
              </a:rPr>
              <a:t>استعاره</a:t>
            </a:r>
            <a:r>
              <a:rPr lang="en-US" sz="3200" b="1" dirty="0" smtClean="0">
                <a:solidFill>
                  <a:srgbClr val="C00000"/>
                </a:solidFill>
              </a:rPr>
              <a:t>  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solidFill>
                  <a:srgbClr val="7030A0"/>
                </a:solidFill>
              </a:rPr>
              <a:t>فنون درمانی ستیر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humbnailCA57PL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chemeClr val="bg2">
                    <a:lumMod val="10000"/>
                  </a:schemeClr>
                </a:solidFill>
              </a:rPr>
              <a:t>تکنیکهای ستیر در جلسات درمان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بازی خانوادگی شبیه سازی شده</a:t>
            </a:r>
          </a:p>
          <a:p>
            <a:pPr algn="r" rtl="1"/>
            <a:endParaRPr lang="fa-IR" b="1" dirty="0" smtClean="0">
              <a:solidFill>
                <a:srgbClr val="FF0000"/>
              </a:solidFill>
            </a:endParaRPr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ضبط جلسات و گفتگو در مورد آنها به منظور درک بهتر واکنشها</a:t>
            </a:r>
          </a:p>
          <a:p>
            <a:pPr algn="r" rtl="1"/>
            <a:endParaRPr lang="fa-IR" b="1" dirty="0" smtClean="0">
              <a:solidFill>
                <a:srgbClr val="FF0000"/>
              </a:solidFill>
            </a:endParaRPr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ایجاد امید به منظور کمک به رفع مشکل</a:t>
            </a:r>
          </a:p>
          <a:p>
            <a:pPr algn="r" rtl="1"/>
            <a:endParaRPr lang="fa-IR" b="1" dirty="0" smtClean="0">
              <a:solidFill>
                <a:srgbClr val="FF0000"/>
              </a:solidFill>
            </a:endParaRPr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شفاف سازی برای کمک به درک بیشتراعضا از یکدیگر</a:t>
            </a:r>
          </a:p>
          <a:p>
            <a:pPr algn="r" rtl="1"/>
            <a:endParaRPr lang="fa-IR" b="1" dirty="0" smtClean="0">
              <a:solidFill>
                <a:srgbClr val="FF0000"/>
              </a:solidFill>
            </a:endParaRPr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پیوند حال به گذشته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ublic\Pictures\Sample Pictures\Tul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753600" cy="731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0" y="274638"/>
            <a:ext cx="1524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257800"/>
          </a:xfrm>
        </p:spPr>
        <p:txBody>
          <a:bodyPr/>
          <a:lstStyle/>
          <a:p>
            <a:pPr lvl="0" algn="r" rtl="1"/>
            <a:r>
              <a:rPr lang="ar-SA" b="1" dirty="0" smtClean="0">
                <a:solidFill>
                  <a:srgbClr val="C00000"/>
                </a:solidFill>
              </a:rPr>
              <a:t>رسول اكرم - صلي الله عليه و آله - </a:t>
            </a:r>
            <a:r>
              <a:rPr lang="ar-SA" b="1" dirty="0" smtClean="0">
                <a:solidFill>
                  <a:srgbClr val="C00000"/>
                </a:solidFill>
              </a:rPr>
              <a:t>فرمود</a:t>
            </a:r>
            <a:r>
              <a:rPr lang="fa-IR" b="1" dirty="0" smtClean="0">
                <a:solidFill>
                  <a:srgbClr val="C00000"/>
                </a:solidFill>
              </a:rPr>
              <a:t>ند</a:t>
            </a:r>
            <a:r>
              <a:rPr lang="ar-SA" b="1" dirty="0" smtClean="0">
                <a:solidFill>
                  <a:srgbClr val="C00000"/>
                </a:solidFill>
              </a:rPr>
              <a:t>: </a:t>
            </a:r>
            <a:r>
              <a:rPr lang="ar-SA" b="1" dirty="0" smtClean="0">
                <a:solidFill>
                  <a:srgbClr val="C00000"/>
                </a:solidFill>
              </a:rPr>
              <a:t>به فرزندان خود احترام كنيد و با آداب و روش پسنديده با آن‌ها معاشرت نماييد</a:t>
            </a:r>
            <a:r>
              <a:rPr lang="fa-IR" b="1" dirty="0" smtClean="0">
                <a:solidFill>
                  <a:srgbClr val="C00000"/>
                </a:solidFill>
              </a:rPr>
              <a:t>.</a:t>
            </a:r>
          </a:p>
          <a:p>
            <a:pPr lvl="0" algn="r" rtl="1"/>
            <a:endParaRPr lang="fa-IR" b="1" dirty="0" smtClean="0">
              <a:solidFill>
                <a:srgbClr val="C00000"/>
              </a:solidFill>
            </a:endParaRPr>
          </a:p>
          <a:p>
            <a:pPr lvl="0" algn="r" rtl="1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lvl="0" algn="r" rtl="1"/>
            <a:r>
              <a:rPr lang="ar-SA" b="1" dirty="0" smtClean="0">
                <a:solidFill>
                  <a:srgbClr val="C00000"/>
                </a:solidFill>
              </a:rPr>
              <a:t>رسول اكرم - صلي الله عليه و آله - نشسته </a:t>
            </a:r>
            <a:r>
              <a:rPr lang="ar-SA" b="1" dirty="0" smtClean="0">
                <a:solidFill>
                  <a:srgbClr val="C00000"/>
                </a:solidFill>
              </a:rPr>
              <a:t>بود</a:t>
            </a:r>
            <a:r>
              <a:rPr lang="fa-IR" b="1" dirty="0" smtClean="0">
                <a:solidFill>
                  <a:srgbClr val="C00000"/>
                </a:solidFill>
              </a:rPr>
              <a:t>ند</a:t>
            </a:r>
            <a:r>
              <a:rPr lang="ar-SA" b="1" dirty="0" smtClean="0">
                <a:solidFill>
                  <a:srgbClr val="C00000"/>
                </a:solidFill>
              </a:rPr>
              <a:t>، </a:t>
            </a:r>
            <a:r>
              <a:rPr lang="ar-SA" b="1" dirty="0" smtClean="0">
                <a:solidFill>
                  <a:srgbClr val="C00000"/>
                </a:solidFill>
              </a:rPr>
              <a:t>حسن و حسين</a:t>
            </a:r>
            <a:r>
              <a:rPr lang="en-US" b="1" dirty="0" smtClean="0">
                <a:solidFill>
                  <a:srgbClr val="C00000"/>
                </a:solidFill>
              </a:rPr>
              <a:t> - </a:t>
            </a:r>
            <a:r>
              <a:rPr lang="ar-SA" b="1" dirty="0" smtClean="0">
                <a:solidFill>
                  <a:srgbClr val="C00000"/>
                </a:solidFill>
              </a:rPr>
              <a:t>عليهما السلام - وارد شدند، حضرت به احترام آن‌ها از جاي برخاست و به انتظار ايستاد، حركت آن دو به سوي پيامبر به طول انجاميد. رسول اكرم - صلي الله عليه و آله</a:t>
            </a:r>
            <a:r>
              <a:rPr lang="en-US" b="1" dirty="0" smtClean="0">
                <a:solidFill>
                  <a:srgbClr val="C00000"/>
                </a:solidFill>
              </a:rPr>
              <a:t> - </a:t>
            </a:r>
            <a:r>
              <a:rPr lang="ar-SA" b="1" dirty="0" smtClean="0">
                <a:solidFill>
                  <a:srgbClr val="C00000"/>
                </a:solidFill>
              </a:rPr>
              <a:t>به طرف كودكان پيش رفت و از آنان استقبال نمود، هردو را بر دوش خود سوار نمود و فرمود: فرزندان عزيز، مركب شما چه خوب مركبي است و شماها چه</a:t>
            </a:r>
            <a:r>
              <a:rPr lang="fa-IR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C00000"/>
                </a:solidFill>
              </a:rPr>
              <a:t>سواران خوبي هستيد</a:t>
            </a:r>
            <a:r>
              <a:rPr lang="en-US" b="1" dirty="0" smtClean="0">
                <a:solidFill>
                  <a:srgbClr val="C00000"/>
                </a:solidFill>
              </a:rPr>
              <a:t>!</a:t>
            </a:r>
          </a:p>
          <a:p>
            <a:pPr algn="r" rtl="1"/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humbnailCA22H93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406"/>
            <a:ext cx="9172135" cy="6815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</a:rPr>
              <a:t>منابع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887265" cy="4572000"/>
          </a:xfrm>
        </p:spPr>
        <p:txBody>
          <a:bodyPr/>
          <a:lstStyle/>
          <a:p>
            <a:pPr lvl="0" algn="r" rtl="1">
              <a:buNone/>
            </a:pPr>
            <a:r>
              <a:rPr lang="fa-IR" sz="2000" b="1" dirty="0" smtClean="0">
                <a:solidFill>
                  <a:srgbClr val="C00000"/>
                </a:solidFill>
              </a:rPr>
              <a:t>             </a:t>
            </a:r>
          </a:p>
          <a:p>
            <a:pPr lvl="0" algn="r" rtl="1">
              <a:buNone/>
            </a:pPr>
            <a:r>
              <a:rPr lang="fa-IR" sz="2000" b="1" dirty="0" smtClean="0">
                <a:solidFill>
                  <a:srgbClr val="C00000"/>
                </a:solidFill>
              </a:rPr>
              <a:t>        </a:t>
            </a:r>
            <a:r>
              <a:rPr lang="fa-IR" sz="2000" b="1" dirty="0" smtClean="0">
                <a:solidFill>
                  <a:srgbClr val="C00000"/>
                </a:solidFill>
              </a:rPr>
              <a:t>      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lvl="0" algn="r" rtl="1">
              <a:buNone/>
            </a:pPr>
            <a:r>
              <a:rPr lang="fa-IR" sz="2000" b="1" dirty="0" smtClean="0">
                <a:solidFill>
                  <a:srgbClr val="C00000"/>
                </a:solidFill>
              </a:rPr>
              <a:t>                 _هی لی، جی، روان درمانی خانواده، باقر ثنائی، تهران: امیر کبیر، 1375.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0"/>
            <a:ext cx="7772400" cy="27323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76401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</a:rPr>
              <a:t> - حسینی بیرجندی، سید مهدی، خانواده‌درمانی و مشاوره ازدواج زناشویی، تهران: اساطیر، 1381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105834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000" b="1" dirty="0" smtClean="0">
                <a:solidFill>
                  <a:srgbClr val="C00000"/>
                </a:solidFill>
              </a:rPr>
              <a:t>  </a:t>
            </a:r>
            <a:r>
              <a:rPr lang="fa-IR" sz="2000" b="1" dirty="0" smtClean="0">
                <a:solidFill>
                  <a:srgbClr val="C00000"/>
                </a:solidFill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fa-IR" sz="2000" b="1" dirty="0" smtClean="0">
                <a:solidFill>
                  <a:srgbClr val="C00000"/>
                </a:solidFill>
              </a:rPr>
              <a:t>_</a:t>
            </a:r>
            <a:r>
              <a:rPr lang="en-US" sz="2000" b="1" dirty="0" smtClean="0">
                <a:solidFill>
                  <a:srgbClr val="C00000"/>
                </a:solidFill>
              </a:rPr>
              <a:t>  </a:t>
            </a:r>
            <a:r>
              <a:rPr lang="fa-IR" sz="2000" b="1" dirty="0" smtClean="0">
                <a:solidFill>
                  <a:srgbClr val="C00000"/>
                </a:solidFill>
              </a:rPr>
              <a:t>ستیر،ویرجنیا،</a:t>
            </a:r>
            <a:r>
              <a:rPr lang="en-US" sz="2000" b="1" dirty="0" smtClean="0">
                <a:solidFill>
                  <a:srgbClr val="C00000"/>
                </a:solidFill>
              </a:rPr>
              <a:t>  </a:t>
            </a:r>
            <a:r>
              <a:rPr lang="ar-SA" sz="2000" b="1" dirty="0" smtClean="0">
                <a:solidFill>
                  <a:srgbClr val="C00000"/>
                </a:solidFill>
              </a:rPr>
              <a:t>آدم  سازي در روانشناسي خانواده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fa-IR" sz="2000" b="1" dirty="0" smtClean="0">
                <a:solidFill>
                  <a:srgbClr val="C00000"/>
                </a:solidFill>
              </a:rPr>
              <a:t>؛</a:t>
            </a:r>
            <a:r>
              <a:rPr lang="ar-SA" sz="2000" b="1" dirty="0" smtClean="0">
                <a:solidFill>
                  <a:srgbClr val="C00000"/>
                </a:solidFill>
              </a:rPr>
              <a:t>ترجمه:دكتر بهروز بيرشك</a:t>
            </a:r>
            <a:endParaRPr lang="fa-IR" sz="2000" b="1" dirty="0" smtClean="0">
              <a:solidFill>
                <a:srgbClr val="C00000"/>
              </a:solidFill>
            </a:endParaRPr>
          </a:p>
          <a:p>
            <a:pPr algn="r" rtl="1"/>
            <a:endParaRPr lang="fa-IR" sz="2000" b="1" dirty="0" smtClean="0">
              <a:solidFill>
                <a:srgbClr val="C00000"/>
              </a:solidFill>
            </a:endParaRPr>
          </a:p>
          <a:p>
            <a:pPr algn="r" rtl="1"/>
            <a:endParaRPr lang="fa-IR" sz="2000" b="1" dirty="0" smtClean="0">
              <a:solidFill>
                <a:srgbClr val="C00000"/>
              </a:solidFill>
            </a:endParaRPr>
          </a:p>
          <a:p>
            <a:pPr algn="r" rtl="1"/>
            <a:endParaRPr lang="fa-IR" sz="2000" b="1" dirty="0" smtClean="0">
              <a:solidFill>
                <a:srgbClr val="C00000"/>
              </a:solidFill>
            </a:endParaRPr>
          </a:p>
          <a:p>
            <a:pPr algn="r" rtl="1"/>
            <a:r>
              <a:rPr lang="fa-IR" sz="2000" b="1" dirty="0" smtClean="0">
                <a:solidFill>
                  <a:srgbClr val="C00000"/>
                </a:solidFill>
              </a:rPr>
              <a:t>   _</a:t>
            </a:r>
            <a:r>
              <a:rPr lang="ar-SA" sz="2000" b="1" dirty="0" smtClean="0">
                <a:solidFill>
                  <a:srgbClr val="C00000"/>
                </a:solidFill>
              </a:rPr>
              <a:t> </a:t>
            </a:r>
            <a:r>
              <a:rPr lang="fa-IR" sz="2000" b="1" dirty="0" smtClean="0">
                <a:solidFill>
                  <a:srgbClr val="C00000"/>
                </a:solidFill>
              </a:rPr>
              <a:t>گلدنبرگ،ایرنه؛گلدنبرگ،هربرت؛خانواده درمانی؛ترجمه:حمیدرضا حسین شاهی،سیامک نقشبندی</a:t>
            </a:r>
          </a:p>
          <a:p>
            <a:pPr algn="r" rtl="1"/>
            <a:endParaRPr lang="fa-IR" sz="2000" b="1" dirty="0" smtClean="0">
              <a:solidFill>
                <a:srgbClr val="C00000"/>
              </a:solidFill>
            </a:endParaRPr>
          </a:p>
          <a:p>
            <a:pPr algn="r" rtl="1"/>
            <a:endParaRPr lang="fa-IR" sz="2000" b="1" dirty="0" smtClean="0">
              <a:solidFill>
                <a:srgbClr val="C00000"/>
              </a:solidFill>
            </a:endParaRPr>
          </a:p>
          <a:p>
            <a:pPr algn="r" rtl="1"/>
            <a:r>
              <a:rPr lang="fa-IR" sz="2000" b="1" dirty="0" smtClean="0">
                <a:solidFill>
                  <a:srgbClr val="C00000"/>
                </a:solidFill>
              </a:rPr>
              <a:t>   _کارلسون،جان؛اسپری،لن؛لویس،جودیث؛خانواده درمانی؛ترجمه:شکوه نوابی نژاد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Pictures\LifeFrame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83362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solidFill>
                  <a:srgbClr val="C00000"/>
                </a:solidFill>
              </a:rPr>
              <a:t>تهیه کنندگان </a:t>
            </a:r>
            <a:br>
              <a:rPr lang="fa-IR" dirty="0" smtClean="0">
                <a:solidFill>
                  <a:srgbClr val="C00000"/>
                </a:solidFill>
              </a:rPr>
            </a:br>
            <a:r>
              <a:rPr lang="fa-IR" dirty="0" smtClean="0">
                <a:solidFill>
                  <a:srgbClr val="C00000"/>
                </a:solidFill>
              </a:rPr>
              <a:t/>
            </a:r>
            <a:br>
              <a:rPr lang="fa-IR" dirty="0" smtClean="0">
                <a:solidFill>
                  <a:srgbClr val="C00000"/>
                </a:solidFill>
              </a:rPr>
            </a:br>
            <a:r>
              <a:rPr lang="fa-IR" sz="2400" b="1" dirty="0" smtClean="0">
                <a:solidFill>
                  <a:srgbClr val="C00000"/>
                </a:solidFill>
              </a:rPr>
              <a:t>سمیه رامش </a:t>
            </a:r>
            <a:br>
              <a:rPr lang="fa-IR" sz="2400" b="1" dirty="0" smtClean="0">
                <a:solidFill>
                  <a:srgbClr val="C00000"/>
                </a:solidFill>
              </a:rPr>
            </a:br>
            <a:r>
              <a:rPr lang="fa-IR" sz="2400" b="1" dirty="0" smtClean="0">
                <a:solidFill>
                  <a:srgbClr val="C00000"/>
                </a:solidFill>
              </a:rPr>
              <a:t/>
            </a:r>
            <a:br>
              <a:rPr lang="fa-IR" sz="2400" b="1" dirty="0" smtClean="0">
                <a:solidFill>
                  <a:srgbClr val="C00000"/>
                </a:solidFill>
              </a:rPr>
            </a:br>
            <a:r>
              <a:rPr lang="fa-IR" sz="2400" b="1" dirty="0" smtClean="0">
                <a:solidFill>
                  <a:srgbClr val="C00000"/>
                </a:solidFill>
              </a:rPr>
              <a:t>  لیلا  </a:t>
            </a:r>
            <a:r>
              <a:rPr lang="fa-IR" sz="2400" b="1" dirty="0" smtClean="0">
                <a:solidFill>
                  <a:srgbClr val="C00000"/>
                </a:solidFill>
              </a:rPr>
              <a:t>قائنی</a:t>
            </a:r>
            <a:br>
              <a:rPr lang="fa-IR" sz="2400" b="1" dirty="0" smtClean="0">
                <a:solidFill>
                  <a:srgbClr val="C00000"/>
                </a:solidFill>
              </a:rPr>
            </a:br>
            <a:r>
              <a:rPr lang="fa-IR" sz="2400" b="1" dirty="0">
                <a:solidFill>
                  <a:srgbClr val="C00000"/>
                </a:solidFill>
              </a:rPr>
              <a:t/>
            </a:r>
            <a:br>
              <a:rPr lang="fa-IR" sz="2400" b="1" dirty="0">
                <a:solidFill>
                  <a:srgbClr val="C00000"/>
                </a:solidFill>
              </a:rPr>
            </a:br>
            <a:r>
              <a:rPr lang="fa-IR" sz="2400" b="1" dirty="0">
                <a:solidFill>
                  <a:srgbClr val="C00000"/>
                </a:solidFill>
              </a:rPr>
              <a:t>این پاورپوینت همراه با </a:t>
            </a:r>
            <a:r>
              <a:rPr lang="fa-IR" sz="2400" b="1" i="1" dirty="0">
                <a:solidFill>
                  <a:srgbClr val="FFFF00"/>
                </a:solidFill>
              </a:rPr>
              <a:t>ارائه</a:t>
            </a:r>
            <a:r>
              <a:rPr lang="fa-IR" sz="2400" b="1" dirty="0">
                <a:solidFill>
                  <a:srgbClr val="C00000"/>
                </a:solidFill>
              </a:rPr>
              <a:t> بوده است</a:t>
            </a:r>
            <a:r>
              <a:rPr lang="fa-IR" sz="2400" b="1" dirty="0" smtClean="0">
                <a:solidFill>
                  <a:srgbClr val="C00000"/>
                </a:solidFill>
              </a:rPr>
              <a:t>.</a:t>
            </a:r>
            <a:br>
              <a:rPr lang="fa-IR" sz="2400" b="1" dirty="0" smtClean="0">
                <a:solidFill>
                  <a:srgbClr val="C00000"/>
                </a:solidFill>
              </a:rPr>
            </a:br>
            <a:r>
              <a:rPr lang="fa-IR" sz="2400" b="1" dirty="0">
                <a:solidFill>
                  <a:srgbClr val="C00000"/>
                </a:solidFill>
              </a:rPr>
              <a:t/>
            </a:r>
            <a:br>
              <a:rPr lang="fa-IR" sz="2400" b="1" dirty="0">
                <a:solidFill>
                  <a:srgbClr val="C00000"/>
                </a:solidFill>
              </a:rPr>
            </a:br>
            <a:r>
              <a:rPr lang="fa-IR" sz="2400" b="1" dirty="0" smtClean="0">
                <a:solidFill>
                  <a:srgbClr val="C00000"/>
                </a:solidFill>
              </a:rPr>
              <a:t/>
            </a:r>
            <a:br>
              <a:rPr lang="fa-IR" sz="2400" b="1" dirty="0" smtClean="0">
                <a:solidFill>
                  <a:srgbClr val="C00000"/>
                </a:solidFill>
              </a:rPr>
            </a:br>
            <a:r>
              <a:rPr lang="fa-IR" sz="2400" b="1" dirty="0" smtClean="0">
                <a:solidFill>
                  <a:srgbClr val="C00000"/>
                </a:solidFill>
              </a:rPr>
              <a:t>با تشکر از استاد گرانقدر سرکار خانم طالبی</a:t>
            </a:r>
            <a:br>
              <a:rPr lang="fa-IR" sz="2400" b="1" dirty="0" smtClean="0">
                <a:solidFill>
                  <a:srgbClr val="C00000"/>
                </a:solidFill>
              </a:rPr>
            </a:br>
            <a:r>
              <a:rPr lang="fa-IR" sz="2400" b="1" dirty="0">
                <a:solidFill>
                  <a:srgbClr val="C00000"/>
                </a:solidFill>
              </a:rPr>
              <a:t/>
            </a:r>
            <a:br>
              <a:rPr lang="fa-IR" sz="2400" b="1" dirty="0">
                <a:solidFill>
                  <a:srgbClr val="C00000"/>
                </a:solidFill>
              </a:rPr>
            </a:br>
            <a:r>
              <a:rPr lang="fa-IR" sz="2400" b="1" dirty="0" smtClean="0">
                <a:solidFill>
                  <a:srgbClr val="C00000"/>
                </a:solidFill>
              </a:rPr>
              <a:t/>
            </a:r>
            <a:br>
              <a:rPr lang="fa-IR" sz="2400" b="1" dirty="0" smtClean="0">
                <a:solidFill>
                  <a:srgbClr val="C00000"/>
                </a:solidFill>
              </a:rPr>
            </a:br>
            <a:r>
              <a:rPr lang="fa-IR" sz="2400" b="1" dirty="0" smtClean="0">
                <a:solidFill>
                  <a:srgbClr val="C00000"/>
                </a:solidFill>
              </a:rPr>
              <a:t/>
            </a:r>
            <a:br>
              <a:rPr lang="fa-IR" sz="2400" b="1" dirty="0" smtClean="0">
                <a:solidFill>
                  <a:srgbClr val="C00000"/>
                </a:solidFill>
              </a:rPr>
            </a:br>
            <a:r>
              <a:rPr lang="fa-IR" sz="2400" b="1" dirty="0">
                <a:solidFill>
                  <a:srgbClr val="C00000"/>
                </a:solidFill>
              </a:rPr>
              <a:t/>
            </a:r>
            <a:br>
              <a:rPr lang="fa-IR" sz="2400" b="1" dirty="0">
                <a:solidFill>
                  <a:srgbClr val="C00000"/>
                </a:solidFill>
              </a:rPr>
            </a:b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caster-photo-100051897-Mother-Father-Child-Family-Security-Arms-Roo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419600"/>
            <a:ext cx="6400800" cy="2209800"/>
          </a:xfrm>
        </p:spPr>
        <p:txBody>
          <a:bodyPr>
            <a:noAutofit/>
          </a:bodyPr>
          <a:lstStyle/>
          <a:p>
            <a:endParaRPr lang="fa-IR" sz="3600" b="1" dirty="0" smtClean="0">
              <a:solidFill>
                <a:srgbClr val="C00000"/>
              </a:solidFill>
              <a:cs typeface="2  Elham" pitchFamily="2" charset="-78"/>
            </a:endParaRPr>
          </a:p>
          <a:p>
            <a:pPr rtl="1"/>
            <a:r>
              <a:rPr lang="fa-IR" sz="3600" b="1" dirty="0" smtClean="0">
                <a:solidFill>
                  <a:srgbClr val="C00000"/>
                </a:solidFill>
                <a:cs typeface="2  Elham" pitchFamily="2" charset="-78"/>
              </a:rPr>
              <a:t>نظریه ای مبتنی بر رویکرد </a:t>
            </a:r>
          </a:p>
          <a:p>
            <a:pPr rtl="1"/>
            <a:r>
              <a:rPr lang="fa-IR" sz="3600" b="1" dirty="0" smtClean="0">
                <a:solidFill>
                  <a:srgbClr val="C00000"/>
                </a:solidFill>
                <a:cs typeface="2  Elham" pitchFamily="2" charset="-78"/>
              </a:rPr>
              <a:t>تجربه نگر/انسانگرا</a:t>
            </a:r>
            <a:endParaRPr lang="en-US" sz="3600" b="1" dirty="0">
              <a:solidFill>
                <a:srgbClr val="C00000"/>
              </a:solidFill>
              <a:cs typeface="2  Elham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52400"/>
            <a:ext cx="8229600" cy="1470025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rgbClr val="C00000"/>
                </a:solidFill>
              </a:rPr>
              <a:t>خانواده درمانی ستیر 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humbnailCA6DDBW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خانواده درماني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86000"/>
            <a:ext cx="8077200" cy="3733800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</a:rPr>
              <a:t>خانواده درمانی روش سیستماتیک مداخله درمانی است</a:t>
            </a:r>
          </a:p>
          <a:p>
            <a:pPr algn="r" rtl="1"/>
            <a:endParaRPr lang="fa-IR" sz="2800" b="1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fa-IR" sz="2800" b="1" dirty="0" smtClean="0">
                <a:solidFill>
                  <a:srgbClr val="FF0000"/>
                </a:solidFill>
              </a:rPr>
              <a:t> با هدف رفع اختلالات پیچیده و متقابل عاطفی در گروه خانواده </a:t>
            </a:r>
          </a:p>
          <a:p>
            <a:pPr algn="r" rtl="1"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5791200"/>
            <a:ext cx="4191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152400"/>
            <a:ext cx="2667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47b9f8926c0c0c10f9e040788478762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7162800" cy="396240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endParaRPr lang="fa-IR" sz="3200" b="1" dirty="0" smtClean="0">
              <a:solidFill>
                <a:srgbClr val="C00000"/>
              </a:solidFill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 smtClean="0">
                <a:solidFill>
                  <a:srgbClr val="C00000"/>
                </a:solidFill>
              </a:rPr>
              <a:t>تجربه</a:t>
            </a:r>
            <a:r>
              <a:rPr lang="en-US" sz="3200" b="1" dirty="0" smtClean="0">
                <a:solidFill>
                  <a:srgbClr val="C00000"/>
                </a:solidFill>
              </a:rPr>
              <a:t>       </a:t>
            </a:r>
            <a:r>
              <a:rPr lang="fa-IR" sz="3200" b="1" dirty="0" smtClean="0">
                <a:solidFill>
                  <a:srgbClr val="C00000"/>
                </a:solidFill>
              </a:rPr>
              <a:t>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 smtClean="0">
                <a:solidFill>
                  <a:srgbClr val="C00000"/>
                </a:solidFill>
              </a:rPr>
              <a:t> خودانگیختگی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 smtClean="0">
                <a:solidFill>
                  <a:srgbClr val="C00000"/>
                </a:solidFill>
              </a:rPr>
              <a:t>رویارویی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 smtClean="0">
                <a:solidFill>
                  <a:srgbClr val="C00000"/>
                </a:solidFill>
              </a:rPr>
              <a:t>تاکید بر اینجا و اکنون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 smtClean="0">
                <a:solidFill>
                  <a:srgbClr val="C00000"/>
                </a:solidFill>
              </a:rPr>
              <a:t>رشد و کمال</a:t>
            </a:r>
          </a:p>
          <a:p>
            <a:pPr algn="r" rtl="1"/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229600" cy="1451955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chemeClr val="bg2">
                    <a:lumMod val="10000"/>
                  </a:schemeClr>
                </a:solidFill>
              </a:rPr>
              <a:t>تجربه نگری/انسانگرایی رویکردی مبتنی بر: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humbnailCA1ZKE1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3999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</a:rPr>
              <a:t/>
            </a:r>
            <a:br>
              <a:rPr lang="fa-IR" b="1" dirty="0" smtClean="0">
                <a:solidFill>
                  <a:srgbClr val="C00000"/>
                </a:solidFill>
              </a:rPr>
            </a:br>
            <a:r>
              <a:rPr lang="fa-IR" b="1" dirty="0" smtClean="0">
                <a:solidFill>
                  <a:srgbClr val="C00000"/>
                </a:solidFill>
              </a:rPr>
              <a:t/>
            </a:r>
            <a:br>
              <a:rPr lang="fa-IR" b="1" dirty="0" smtClean="0">
                <a:solidFill>
                  <a:srgbClr val="C00000"/>
                </a:solidFill>
              </a:rPr>
            </a:br>
            <a:r>
              <a:rPr lang="fa-IR" b="1" dirty="0" smtClean="0">
                <a:solidFill>
                  <a:srgbClr val="C00000"/>
                </a:solidFill>
              </a:rPr>
              <a:t>خانواده درمانی </a:t>
            </a:r>
            <a:r>
              <a:rPr lang="fa-IR" b="1" dirty="0" smtClean="0">
                <a:solidFill>
                  <a:srgbClr val="C00000"/>
                </a:solidFill>
              </a:rPr>
              <a:t>ستیر:«</a:t>
            </a:r>
            <a:r>
              <a:rPr lang="fa-IR" b="1" dirty="0" smtClean="0">
                <a:solidFill>
                  <a:srgbClr val="C00000"/>
                </a:solidFill>
              </a:rPr>
              <a:t>درمانی ارتباطی»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905000"/>
            <a:ext cx="8686800" cy="4114800"/>
          </a:xfrm>
        </p:spPr>
        <p:txBody>
          <a:bodyPr/>
          <a:lstStyle/>
          <a:p>
            <a:pPr algn="r" rtl="1">
              <a:buFont typeface="Wingdings" pitchFamily="2" charset="2"/>
              <a:buChar char="§"/>
            </a:pPr>
            <a:r>
              <a:rPr lang="fa-IR" b="1" dirty="0" smtClean="0">
                <a:solidFill>
                  <a:srgbClr val="C00000"/>
                </a:solidFill>
              </a:rPr>
              <a:t>به اعتقاد ستیر :                                                                     </a:t>
            </a:r>
          </a:p>
          <a:p>
            <a:pPr algn="r">
              <a:buNone/>
            </a:pPr>
            <a:endParaRPr lang="fa-IR" b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fa-IR" b="1" dirty="0" smtClean="0">
                <a:solidFill>
                  <a:srgbClr val="C00000"/>
                </a:solidFill>
              </a:rPr>
              <a:t>ارتباط نادرست اعضای خانواده ناشی از عزت نفس ضعیف اعضای خانواده </a:t>
            </a:r>
          </a:p>
          <a:p>
            <a:pPr algn="r">
              <a:buNone/>
            </a:pPr>
            <a:endParaRPr lang="fa-IR" b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fa-IR" b="1" dirty="0" smtClean="0">
                <a:solidFill>
                  <a:srgbClr val="C00000"/>
                </a:solidFill>
              </a:rPr>
              <a:t>و اختلال عملکرد خانواده ناشی از ارتباط نادرست اعضای خانواده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images[5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342900"/>
          </a:xfrm>
        </p:spPr>
        <p:txBody>
          <a:bodyPr>
            <a:normAutofit fontScale="90000"/>
          </a:bodyPr>
          <a:lstStyle/>
          <a:p>
            <a:pPr algn="r"/>
            <a:r>
              <a:rPr lang="fa-IR" sz="3200" b="1" dirty="0" smtClean="0">
                <a:solidFill>
                  <a:srgbClr val="C00000"/>
                </a:solidFill>
              </a:rPr>
              <a:t>نقشهای خانوادگی و سبکهای </a:t>
            </a:r>
            <a:r>
              <a:rPr lang="fa-IR" sz="3200" b="1" dirty="0" smtClean="0">
                <a:solidFill>
                  <a:srgbClr val="C00000"/>
                </a:solidFill>
              </a:rPr>
              <a:t>پیام </a:t>
            </a:r>
            <a:r>
              <a:rPr lang="fa-IR" sz="3200" b="1" dirty="0" smtClean="0">
                <a:solidFill>
                  <a:srgbClr val="C00000"/>
                </a:solidFill>
              </a:rPr>
              <a:t>رسانی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76400"/>
            <a:ext cx="9144000" cy="502920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rgbClr val="C00000"/>
                </a:solidFill>
              </a:rPr>
              <a:t>سرزنشگر،خرده گیر و سلطه گر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fa-IR" b="1" dirty="0" smtClean="0">
                <a:solidFill>
                  <a:srgbClr val="C00000"/>
                </a:solidFill>
              </a:rPr>
              <a:t>با احساس درونی پوچی و ناموفق)</a:t>
            </a:r>
          </a:p>
          <a:p>
            <a:pPr algn="r" rtl="1">
              <a:buFont typeface="Wingdings" pitchFamily="2" charset="2"/>
              <a:buChar char="q"/>
            </a:pPr>
            <a:endParaRPr lang="fa-IR" b="1" dirty="0" smtClean="0">
              <a:solidFill>
                <a:srgbClr val="C00000"/>
              </a:solidFill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rgbClr val="C00000"/>
                </a:solidFill>
              </a:rPr>
              <a:t>آرام کننده با اعمالی ضعیف،محتاط و متواضع (با احساس درونی بی ارزشی)</a:t>
            </a:r>
          </a:p>
          <a:p>
            <a:pPr algn="r" rtl="1">
              <a:buFont typeface="Wingdings" pitchFamily="2" charset="2"/>
              <a:buChar char="q"/>
            </a:pPr>
            <a:endParaRPr lang="fa-IR" b="1" dirty="0" smtClean="0">
              <a:solidFill>
                <a:srgbClr val="C00000"/>
              </a:solidFill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rgbClr val="C00000"/>
                </a:solidFill>
              </a:rPr>
              <a:t>ابرمعقول،عدم بروز عواطف ،آرام و خونسرد(با احساس درونی آسیب پذیری)</a:t>
            </a:r>
          </a:p>
          <a:p>
            <a:pPr algn="r" rtl="1">
              <a:buFont typeface="Wingdings" pitchFamily="2" charset="2"/>
              <a:buChar char="q"/>
            </a:pPr>
            <a:endParaRPr lang="fa-IR" b="1" dirty="0" smtClean="0">
              <a:solidFill>
                <a:srgbClr val="C00000"/>
              </a:solidFill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rgbClr val="C00000"/>
                </a:solidFill>
              </a:rPr>
              <a:t>بی ربط گو،ناتوان در برقراری ارتباطی همسو با موضوع(با احساس درونی بی اهمیتی)</a:t>
            </a:r>
          </a:p>
          <a:p>
            <a:pPr algn="r" rtl="1">
              <a:buFont typeface="Wingdings" pitchFamily="2" charset="2"/>
              <a:buChar char="q"/>
            </a:pPr>
            <a:endParaRPr lang="fa-IR" b="1" dirty="0" smtClean="0">
              <a:solidFill>
                <a:srgbClr val="C00000"/>
              </a:solidFill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rgbClr val="C00000"/>
                </a:solidFill>
              </a:rPr>
              <a:t>همخوان،ارسال بیام  واقعی و صادقانه(با احساس درونی عزت نفس)</a:t>
            </a:r>
          </a:p>
          <a:p>
            <a:pPr algn="r" rtl="1">
              <a:buFont typeface="Wingdings" pitchFamily="2" charset="2"/>
              <a:buChar char="q"/>
            </a:pPr>
            <a:endParaRPr lang="fa-IR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humbnailCA3THRS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 smtClean="0">
                <a:solidFill>
                  <a:srgbClr val="002060"/>
                </a:solidFill>
              </a:rPr>
              <a:t>رشد و کمال فردی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47446"/>
            <a:ext cx="7772400" cy="5081954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solidFill>
                  <a:srgbClr val="00B0F0"/>
                </a:solidFill>
              </a:rPr>
              <a:t>میراث ارثی</a:t>
            </a:r>
          </a:p>
          <a:p>
            <a:pPr algn="r" rtl="1">
              <a:buNone/>
            </a:pPr>
            <a:endParaRPr lang="fa-IR" sz="3600" b="1" dirty="0" smtClean="0">
              <a:solidFill>
                <a:srgbClr val="00B0F0"/>
              </a:solidFill>
            </a:endParaRPr>
          </a:p>
          <a:p>
            <a:pPr algn="r" rtl="1"/>
            <a:r>
              <a:rPr lang="fa-IR" sz="3600" b="1" dirty="0" smtClean="0">
                <a:solidFill>
                  <a:srgbClr val="00B0F0"/>
                </a:solidFill>
              </a:rPr>
              <a:t>تعامل همیشگی ذهن و بدن</a:t>
            </a:r>
          </a:p>
          <a:p>
            <a:pPr algn="r" rtl="1"/>
            <a:endParaRPr lang="fa-IR" sz="3600" b="1" dirty="0" smtClean="0">
              <a:solidFill>
                <a:srgbClr val="00B0F0"/>
              </a:solidFill>
            </a:endParaRPr>
          </a:p>
          <a:p>
            <a:pPr algn="r" rtl="1"/>
            <a:r>
              <a:rPr lang="fa-IR" sz="3600" b="1" dirty="0" smtClean="0">
                <a:solidFill>
                  <a:srgbClr val="00B0F0"/>
                </a:solidFill>
              </a:rPr>
              <a:t>عوامل طولی</a:t>
            </a:r>
            <a:r>
              <a:rPr lang="fa-IR" sz="2800" b="1" dirty="0" smtClean="0">
                <a:solidFill>
                  <a:srgbClr val="00B0F0"/>
                </a:solidFill>
              </a:rPr>
              <a:t>(ماحصل یادگیری در طی فرایند رشد)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cutcaster-photo-100051897-Mother-Father-Child-Family-Security-Arms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</a:rPr>
              <a:t>اصول مورد نظر ستیر در نقشه خانوادگی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7030A0"/>
                </a:solidFill>
              </a:rPr>
              <a:t>خداگونه عمل نکردن والدین</a:t>
            </a:r>
          </a:p>
          <a:p>
            <a:pPr algn="r" rtl="1"/>
            <a:endParaRPr lang="fa-IR" b="1" dirty="0" smtClean="0">
              <a:solidFill>
                <a:srgbClr val="7030A0"/>
              </a:solidFill>
            </a:endParaRPr>
          </a:p>
          <a:p>
            <a:pPr algn="r" rtl="1"/>
            <a:r>
              <a:rPr lang="fa-IR" b="1" dirty="0" smtClean="0">
                <a:solidFill>
                  <a:srgbClr val="7030A0"/>
                </a:solidFill>
              </a:rPr>
              <a:t>احترام به فردیت افراد برای رشد عزت نفس</a:t>
            </a:r>
          </a:p>
          <a:p>
            <a:pPr algn="r" rtl="1"/>
            <a:endParaRPr lang="fa-IR" b="1" dirty="0" smtClean="0">
              <a:solidFill>
                <a:srgbClr val="7030A0"/>
              </a:solidFill>
            </a:endParaRPr>
          </a:p>
          <a:p>
            <a:pPr algn="r" rtl="1"/>
            <a:r>
              <a:rPr lang="fa-IR" b="1" dirty="0" smtClean="0">
                <a:solidFill>
                  <a:srgbClr val="7030A0"/>
                </a:solidFill>
              </a:rPr>
              <a:t>توجه به بالندگی در تمام جنبه های قدرت</a:t>
            </a:r>
            <a:r>
              <a:rPr lang="fa-IR" sz="2400" dirty="0" smtClean="0">
                <a:solidFill>
                  <a:srgbClr val="7030A0"/>
                </a:solidFill>
              </a:rPr>
              <a:t>(جسمی ،عاطفی،معنوی و...)</a:t>
            </a:r>
            <a:endParaRPr lang="fa-IR" b="1" dirty="0" smtClean="0">
              <a:solidFill>
                <a:srgbClr val="7030A0"/>
              </a:solidFill>
            </a:endParaRPr>
          </a:p>
          <a:p>
            <a:pPr algn="r" rtl="1"/>
            <a:endParaRPr lang="fa-IR" b="1" dirty="0" smtClean="0">
              <a:solidFill>
                <a:srgbClr val="7030A0"/>
              </a:solidFill>
            </a:endParaRPr>
          </a:p>
          <a:p>
            <a:pPr algn="r" rtl="1"/>
            <a:r>
              <a:rPr lang="fa-IR" b="1" dirty="0" smtClean="0">
                <a:solidFill>
                  <a:srgbClr val="7030A0"/>
                </a:solidFill>
              </a:rPr>
              <a:t>شکل دهی دیدی طبیعی نسبت به مرگ برای معنا دادن به زندگی</a:t>
            </a:r>
          </a:p>
          <a:p>
            <a:pPr algn="r" rtl="1"/>
            <a:endParaRPr lang="fa-IR" b="1" dirty="0" smtClean="0">
              <a:solidFill>
                <a:srgbClr val="7030A0"/>
              </a:solidFill>
            </a:endParaRPr>
          </a:p>
          <a:p>
            <a:pPr algn="r" rtl="1"/>
            <a:r>
              <a:rPr lang="fa-IR" b="1" dirty="0" smtClean="0">
                <a:solidFill>
                  <a:srgbClr val="7030A0"/>
                </a:solidFill>
              </a:rPr>
              <a:t>توجه و پرداختن به رویای کودک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family_gu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</a:rPr>
              <a:t>نظريه ارتباطي ستير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8229600" cy="434340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b="1" dirty="0" smtClean="0"/>
              <a:t>كليه رفتارهاي انسان مشمول ارتباط است.</a:t>
            </a:r>
          </a:p>
          <a:p>
            <a:pPr algn="r" rtl="1">
              <a:buFont typeface="Wingdings" pitchFamily="2" charset="2"/>
              <a:buChar char="q"/>
            </a:pPr>
            <a:endParaRPr lang="fa-IR" b="1" dirty="0" smtClean="0"/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/>
              <a:t>تاكيد بر جهت گيري انرزيهاي متوقف شده در جهت رشد</a:t>
            </a:r>
          </a:p>
          <a:p>
            <a:pPr algn="r" rtl="1">
              <a:buNone/>
            </a:pPr>
            <a:endParaRPr lang="fa-IR" b="1" dirty="0" smtClean="0"/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/>
              <a:t>رفتار كودك متاثر از اتباط هاي موجود در خانواده</a:t>
            </a:r>
          </a:p>
          <a:p>
            <a:pPr algn="r" rtl="1">
              <a:buFont typeface="Wingdings" pitchFamily="2" charset="2"/>
              <a:buChar char="q"/>
            </a:pPr>
            <a:endParaRPr lang="fa-IR" b="1" dirty="0" smtClean="0"/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/>
              <a:t>ارتباط شامل چهار مولفه:مشاهده،باور،نياز و احساس</a:t>
            </a:r>
          </a:p>
          <a:p>
            <a:pPr algn="r" rtl="1">
              <a:buFont typeface="Wingdings" pitchFamily="2" charset="2"/>
              <a:buChar char="q"/>
            </a:pPr>
            <a:endParaRPr lang="fa-IR" b="1" dirty="0" smtClean="0"/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/>
              <a:t>تاكيد برانطباق اين مولفهها با واقعيت براي ايجاد پيام همخوان</a:t>
            </a:r>
          </a:p>
          <a:p>
            <a:pPr algn="r" rtl="1">
              <a:buFont typeface="Wingdings" pitchFamily="2" charset="2"/>
              <a:buChar char="q"/>
            </a:pPr>
            <a:endParaRPr lang="fa-IR" b="1" dirty="0" smtClean="0"/>
          </a:p>
          <a:p>
            <a:pPr algn="r" rtl="1">
              <a:buNone/>
            </a:pPr>
            <a:endParaRPr lang="fa-IR" b="1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769</TotalTime>
  <Words>754</Words>
  <Application>Microsoft Office PowerPoint</Application>
  <PresentationFormat>On-screen Show (4:3)</PresentationFormat>
  <Paragraphs>134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PowerPoint Presentation</vt:lpstr>
      <vt:lpstr>خانواده درمانی ستیر  </vt:lpstr>
      <vt:lpstr>خانواده درماني</vt:lpstr>
      <vt:lpstr>تجربه نگری/انسانگرایی رویکردی مبتنی بر:</vt:lpstr>
      <vt:lpstr>  خانواده درمانی ستیر:«درمانی ارتباطی»</vt:lpstr>
      <vt:lpstr>نقشهای خانوادگی و سبکهای پیام رسانی</vt:lpstr>
      <vt:lpstr>رشد و کمال فردی</vt:lpstr>
      <vt:lpstr>اصول مورد نظر ستیر در نقشه خانوادگی</vt:lpstr>
      <vt:lpstr>نظريه ارتباطي ستير</vt:lpstr>
      <vt:lpstr>دو جهانبینی از دیدگاه ستیر</vt:lpstr>
      <vt:lpstr>رفتار مختل ناشی از نارسایی فرایند رشد و کمال</vt:lpstr>
      <vt:lpstr>راهبردهای ستیر برای تقویت ارزش شخصی و پیام رسانی همخوان</vt:lpstr>
      <vt:lpstr>تکنیک بازسازی خانواده</vt:lpstr>
      <vt:lpstr>خانواده آشفته و بالنده</vt:lpstr>
      <vt:lpstr>فنون درمانی ستیر</vt:lpstr>
      <vt:lpstr>تکنیکهای ستیر در جلسات درمان</vt:lpstr>
      <vt:lpstr>PowerPoint Presentation</vt:lpstr>
      <vt:lpstr>منابع</vt:lpstr>
      <vt:lpstr>تهیه کنندگان   سمیه رامش     لیلا  قائنی  این پاورپوینت همراه با ارائه بوده است.   با تشکر از استاد گرانقدر سرکار خانم طالبی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</dc:creator>
  <cp:lastModifiedBy>Paytakht</cp:lastModifiedBy>
  <cp:revision>80</cp:revision>
  <dcterms:created xsi:type="dcterms:W3CDTF">2012-03-04T17:55:49Z</dcterms:created>
  <dcterms:modified xsi:type="dcterms:W3CDTF">2012-05-27T13:28:56Z</dcterms:modified>
</cp:coreProperties>
</file>