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3"/>
  </p:notesMasterIdLst>
  <p:sldIdLst>
    <p:sldId id="290" r:id="rId2"/>
    <p:sldId id="256" r:id="rId3"/>
    <p:sldId id="280" r:id="rId4"/>
    <p:sldId id="350" r:id="rId5"/>
    <p:sldId id="291" r:id="rId6"/>
    <p:sldId id="293" r:id="rId7"/>
    <p:sldId id="294" r:id="rId8"/>
    <p:sldId id="352" r:id="rId9"/>
    <p:sldId id="351" r:id="rId10"/>
    <p:sldId id="353" r:id="rId11"/>
    <p:sldId id="354" r:id="rId12"/>
    <p:sldId id="334" r:id="rId13"/>
    <p:sldId id="400" r:id="rId14"/>
    <p:sldId id="297" r:id="rId15"/>
    <p:sldId id="302" r:id="rId16"/>
    <p:sldId id="295" r:id="rId17"/>
    <p:sldId id="296" r:id="rId18"/>
    <p:sldId id="365" r:id="rId19"/>
    <p:sldId id="298" r:id="rId20"/>
    <p:sldId id="300" r:id="rId21"/>
    <p:sldId id="301" r:id="rId22"/>
    <p:sldId id="416" r:id="rId23"/>
    <p:sldId id="367" r:id="rId24"/>
    <p:sldId id="292" r:id="rId25"/>
    <p:sldId id="364" r:id="rId26"/>
    <p:sldId id="366" r:id="rId27"/>
    <p:sldId id="299" r:id="rId28"/>
    <p:sldId id="394" r:id="rId29"/>
    <p:sldId id="368" r:id="rId30"/>
    <p:sldId id="357" r:id="rId31"/>
    <p:sldId id="358" r:id="rId32"/>
    <p:sldId id="391" r:id="rId33"/>
    <p:sldId id="392" r:id="rId34"/>
    <p:sldId id="393" r:id="rId35"/>
    <p:sldId id="395" r:id="rId36"/>
    <p:sldId id="396" r:id="rId37"/>
    <p:sldId id="397" r:id="rId38"/>
    <p:sldId id="398" r:id="rId39"/>
    <p:sldId id="356" r:id="rId40"/>
    <p:sldId id="304" r:id="rId41"/>
    <p:sldId id="371" r:id="rId42"/>
    <p:sldId id="369" r:id="rId43"/>
    <p:sldId id="399" r:id="rId44"/>
    <p:sldId id="303" r:id="rId45"/>
    <p:sldId id="374" r:id="rId46"/>
    <p:sldId id="401" r:id="rId47"/>
    <p:sldId id="408" r:id="rId48"/>
    <p:sldId id="372" r:id="rId49"/>
    <p:sldId id="343" r:id="rId50"/>
    <p:sldId id="373" r:id="rId51"/>
    <p:sldId id="279" r:id="rId5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993300"/>
    <a:srgbClr val="003300"/>
    <a:srgbClr val="008000"/>
    <a:srgbClr val="00FF00"/>
    <a:srgbClr val="FFCC00"/>
    <a:srgbClr val="663300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69" autoAdjust="0"/>
    <p:restoredTop sz="93621" autoAdjust="0"/>
  </p:normalViewPr>
  <p:slideViewPr>
    <p:cSldViewPr snapToGrid="0">
      <p:cViewPr>
        <p:scale>
          <a:sx n="53" d="100"/>
          <a:sy n="53" d="100"/>
        </p:scale>
        <p:origin x="432" y="-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A15451-1B86-41DA-808E-64B425FFA8AD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08DEC04-ABFA-4B60-9A20-89D80721BDD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969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328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9922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11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4192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DEC04-ABFA-4B60-9A20-89D80721BDDF}" type="slidenum">
              <a:rPr lang="fa-IR" smtClean="0"/>
              <a:t>24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2602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05/12/1441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7" y="866775"/>
            <a:ext cx="40481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6" y="27747"/>
            <a:ext cx="7114847" cy="683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448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5442" y="583421"/>
            <a:ext cx="6893137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تقی خان امیر کبیر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دیگر از کسانی بود که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کارهای جدّی و مؤثری برای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نوسازی و اصلاح امور ایران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انجام داد.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7326" y="3542179"/>
            <a:ext cx="6997261" cy="230832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در ابتدای سلطنتش، امیرکبیر را به صدر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اعظمی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منصوب کرد و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ادارۀ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کشور به او اختیار کامل داد. 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35"/>
            <a:ext cx="5333333" cy="66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0135" y="199209"/>
            <a:ext cx="925173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زمان حکومت قاجار با مشکلات بزرگی از این قبیل مواجه بود: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Wave 3"/>
          <p:cNvSpPr/>
          <p:nvPr/>
        </p:nvSpPr>
        <p:spPr>
          <a:xfrm>
            <a:off x="8087711" y="1418894"/>
            <a:ext cx="3326524" cy="1450427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شورش در ایالت ها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5" name="Wave 4"/>
          <p:cNvSpPr/>
          <p:nvPr/>
        </p:nvSpPr>
        <p:spPr>
          <a:xfrm>
            <a:off x="4456386" y="2144108"/>
            <a:ext cx="3326524" cy="1450427"/>
          </a:xfrm>
          <a:prstGeom prst="wav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دخالت های خارجی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6" name="Wave 5"/>
          <p:cNvSpPr/>
          <p:nvPr/>
        </p:nvSpPr>
        <p:spPr>
          <a:xfrm>
            <a:off x="3210910" y="4974018"/>
            <a:ext cx="5817476" cy="1450427"/>
          </a:xfrm>
          <a:prstGeom prst="wav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 نظمی و اختلال امور کشوری و لشکری</a:t>
            </a:r>
            <a:endParaRPr lang="fa-IR" sz="3200" dirty="0">
              <a:solidFill>
                <a:schemeClr val="tx1"/>
              </a:solidFill>
            </a:endParaRPr>
          </a:p>
        </p:txBody>
      </p:sp>
      <p:sp>
        <p:nvSpPr>
          <p:cNvPr id="7" name="Wave 6"/>
          <p:cNvSpPr/>
          <p:nvPr/>
        </p:nvSpPr>
        <p:spPr>
          <a:xfrm>
            <a:off x="643759" y="3090038"/>
            <a:ext cx="3326524" cy="1450427"/>
          </a:xfrm>
          <a:prstGeom prst="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خالی بودن خزانه</a:t>
            </a:r>
            <a:endParaRPr lang="fa-I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79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12"/>
            <a:ext cx="12192000" cy="6828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3" y="199209"/>
            <a:ext cx="117190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امیرکبیر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برقرار کردن امنیت و آرامش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اقدامات اصلاحی گسترده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 را برای نوسازی و کارآمدی تشکیلات حکومتی و مبارزه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مفاسد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اداری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اقتصادی آغاز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9323" y="3867158"/>
            <a:ext cx="6453351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توجه ویژه ای به حفظ استقلال کشور 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00096" y="1877511"/>
            <a:ext cx="5391807" cy="1666507"/>
            <a:chOff x="3436882" y="1707314"/>
            <a:chExt cx="5391807" cy="16665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882" y="1707314"/>
              <a:ext cx="5391807" cy="166650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310894" y="2282030"/>
              <a:ext cx="3570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سیاست خارجی امیرکبیر:</a:t>
              </a:r>
              <a:endPara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81654" y="4959739"/>
            <a:ext cx="875511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صدد قطع نفوذ دخالت های روسیه و انگلستان در کشور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3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7497" y="261615"/>
            <a:ext cx="889700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مهمترین اقدامات امیرکبیر،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482" y="1354227"/>
            <a:ext cx="11719034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 فرستادن دانشجو به اروپا را کافی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دانست، از این رو، تصمیم گرفت مدرسه 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سبک مدرسه های اروپایی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تأسیس کند تا تعداد بیشتری از ایرانیان علوم و فنون جدید را در داخل کشور بیاموزند.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482" y="3600996"/>
            <a:ext cx="117190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همچنین دستور داد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معلمانی از کشورهایی جز روسیه و انگلیس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مثلاً از اتریش) برای تدریس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استخدام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5703" y="5198720"/>
            <a:ext cx="1000059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مدتی پس از برکناری امیرکبیر و چند روز پیش از قتل او شروع به کار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64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1478" y="829830"/>
            <a:ext cx="10329041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نخستین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عالی یا دانشگاه ایرانی است که در سال 1268 ق افتتاح شد و بیش از صد دانشجو در رشته های مهندسی، پزشکی و جراحی، فیزیک، شیمی، داروسازی، معدن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شناسی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توپخانه، پیاده نظام و سواره نظام در آن مشغول تحصیل شدند.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تاریخ و جغرافیا از جمله درسهای عمومی این رشته ها بود.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7230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" y="0"/>
            <a:ext cx="103737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8180" y="351447"/>
            <a:ext cx="248043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318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00" y="2674947"/>
            <a:ext cx="2480439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عمارت و حیاط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دارالفنون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7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640" y="2274837"/>
            <a:ext cx="752672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 از راست </a:t>
            </a:r>
            <a:r>
              <a:rPr lang="fa-IR" sz="3200" dirty="0" err="1" smtClean="0">
                <a:cs typeface="B Koodak" panose="00000700000000000000" pitchFamily="2" charset="-78"/>
              </a:rPr>
              <a:t>محمدحسینخان</a:t>
            </a:r>
            <a:r>
              <a:rPr lang="fa-IR" sz="3200" dirty="0" smtClean="0">
                <a:cs typeface="B Koodak" panose="00000700000000000000" pitchFamily="2" charset="-78"/>
              </a:rPr>
              <a:t> </a:t>
            </a:r>
            <a:r>
              <a:rPr lang="fa-IR" sz="3200" dirty="0">
                <a:cs typeface="B Koodak" panose="00000700000000000000" pitchFamily="2" charset="-78"/>
              </a:rPr>
              <a:t>ادیب </a:t>
            </a:r>
            <a:r>
              <a:rPr lang="fa-IR" sz="3200" dirty="0" err="1">
                <a:cs typeface="B Koodak" panose="00000700000000000000" pitchFamily="2" charset="-78"/>
              </a:rPr>
              <a:t>الدوله</a:t>
            </a:r>
            <a:r>
              <a:rPr lang="fa-IR" sz="3200" dirty="0">
                <a:cs typeface="B Koodak" panose="00000700000000000000" pitchFamily="2" charset="-78"/>
              </a:rPr>
              <a:t> ( ناظم مدرسه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) و </a:t>
            </a:r>
            <a:r>
              <a:rPr lang="fa-IR" sz="3200" dirty="0" err="1">
                <a:cs typeface="B Koodak" panose="00000700000000000000" pitchFamily="2" charset="-78"/>
              </a:rPr>
              <a:t>سلطانعلی</a:t>
            </a:r>
            <a:r>
              <a:rPr lang="fa-IR" sz="3200" dirty="0">
                <a:cs typeface="B Koodak" panose="00000700000000000000" pitchFamily="2" charset="-78"/>
              </a:rPr>
              <a:t> خان وزیر </a:t>
            </a:r>
            <a:r>
              <a:rPr lang="fa-IR" sz="3200" dirty="0" err="1">
                <a:cs typeface="B Koodak" panose="00000700000000000000" pitchFamily="2" charset="-78"/>
              </a:rPr>
              <a:t>افخم</a:t>
            </a:r>
            <a:r>
              <a:rPr lang="fa-IR" sz="3200" dirty="0">
                <a:cs typeface="B Koodak" panose="00000700000000000000" pitchFamily="2" charset="-78"/>
              </a:rPr>
              <a:t> ( نخست وزیر و وزیر </a:t>
            </a:r>
            <a:r>
              <a:rPr lang="fa-IR" sz="3200" dirty="0" err="1">
                <a:cs typeface="B Koodak" panose="00000700000000000000" pitchFamily="2" charset="-78"/>
              </a:rPr>
              <a:t>كشور</a:t>
            </a:r>
            <a:r>
              <a:rPr lang="fa-IR" sz="3200" dirty="0">
                <a:cs typeface="B Koodak" panose="00000700000000000000" pitchFamily="2" charset="-78"/>
              </a:rPr>
              <a:t> محمدعلی شاه قاجار 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8382" y="2644170"/>
            <a:ext cx="7447236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میرزا ابوالحسن خان طبیب ، فرزند عبدالوهاب تفرشی ( معلم طب در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943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52041" y="2578847"/>
            <a:ext cx="469286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جست و جوی پیشرفت و رهایی از </a:t>
            </a:r>
            <a:r>
              <a:rPr lang="fa-IR" sz="4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4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خارجی</a:t>
            </a:r>
            <a:endParaRPr lang="en-US" sz="4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0207"/>
            <a:ext cx="3647090" cy="283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7090" cy="3074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00" y="4004227"/>
            <a:ext cx="3626395" cy="285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05" y="-15980"/>
            <a:ext cx="3647090" cy="309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55268" y="1905506"/>
            <a:ext cx="3410608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cs typeface="B Koodak" panose="00000700000000000000" pitchFamily="2" charset="-78"/>
              </a:rPr>
              <a:t>جمعی از معلمین ایرانی و خارجی و شاگردان مدرسه </a:t>
            </a:r>
            <a:r>
              <a:rPr lang="fa-IR" sz="3200" dirty="0" err="1">
                <a:cs typeface="B Koodak" panose="00000700000000000000" pitchFamily="2" charset="-78"/>
              </a:rPr>
              <a:t>دارالفنون</a:t>
            </a:r>
            <a:r>
              <a:rPr lang="fa-IR" sz="3200" dirty="0">
                <a:cs typeface="B Koodak" panose="00000700000000000000" pitchFamily="2" charset="-78"/>
              </a:rPr>
              <a:t> در اواخر دوره قاجاریه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81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1779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07437" y="1536174"/>
            <a:ext cx="34742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عکس واقعی امیرکبیر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cs typeface="B Koodak" panose="00000700000000000000" pitchFamily="2" charset="-78"/>
              </a:rPr>
              <a:t>این </a:t>
            </a:r>
            <a:r>
              <a:rPr lang="fa-IR" sz="3200" dirty="0">
                <a:cs typeface="B Koodak" panose="00000700000000000000" pitchFamily="2" charset="-78"/>
              </a:rPr>
              <a:t>عکس توسط </a:t>
            </a:r>
            <a:r>
              <a:rPr lang="fa-IR" sz="3200" dirty="0" err="1">
                <a:cs typeface="B Koodak" panose="00000700000000000000" pitchFamily="2" charset="-78"/>
              </a:rPr>
              <a:t>ارنست</a:t>
            </a:r>
            <a:r>
              <a:rPr lang="fa-IR" sz="3200" dirty="0"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cs typeface="B Koodak" panose="00000700000000000000" pitchFamily="2" charset="-78"/>
              </a:rPr>
              <a:t>هولستر</a:t>
            </a:r>
            <a:r>
              <a:rPr lang="fa-IR" sz="3200" dirty="0" smtClean="0">
                <a:cs typeface="B Koodak" panose="00000700000000000000" pitchFamily="2" charset="-78"/>
              </a:rPr>
              <a:t> ( مهندس آلمانی و عکاس </a:t>
            </a:r>
            <a:r>
              <a:rPr lang="fa-IR" sz="3200" dirty="0" err="1" smtClean="0"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cs typeface="B Koodak" panose="00000700000000000000" pitchFamily="2" charset="-78"/>
              </a:rPr>
              <a:t> قاجار)  </a:t>
            </a:r>
            <a:r>
              <a:rPr lang="fa-IR" sz="3200" dirty="0">
                <a:cs typeface="B Koodak" panose="00000700000000000000" pitchFamily="2" charset="-78"/>
              </a:rPr>
              <a:t>گرفته شده است</a:t>
            </a:r>
          </a:p>
        </p:txBody>
      </p:sp>
    </p:spTree>
    <p:extLst>
      <p:ext uri="{BB962C8B-B14F-4D97-AF65-F5344CB8AC3E}">
        <p14:creationId xmlns:p14="http://schemas.microsoft.com/office/powerpoint/2010/main" val="2443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935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6575" y="240510"/>
            <a:ext cx="32959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نمونه دستخط امیرکبیر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9356" y="240510"/>
            <a:ext cx="6302643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امیرکبیر فامیل بازی را در آن دوره ریشه کن کرد تا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جائیکه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نامه ای به ناصرالدین شاه اینگونه نوشت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</a:t>
            </a:r>
          </a:p>
          <a:p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الساعه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ایوان منزل با همشیره‌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همایونی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شکستن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لبه‌ی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نان مشغولیم، خبر رسید که شاهزاده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موثق‌الدوله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حاکم قم را که به جرم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ارتشا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معزول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کرده‌بودم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توصیه‌ی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عمه‌ی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خود ابقا فرموده و سخن هزل بر زبان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رانده‌اید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فرستادم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را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تحت‌الحفظ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تهران بیاورند تا اعلیحضرت بدانند که اداره‌ امور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مملکت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توصیه‌ی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عمه و خاله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نمی‌شود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     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                                                                         زیاده جسارت است، تقی 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9650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483" y="306003"/>
            <a:ext cx="11719034" cy="22467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بر اثر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توطئۀ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درباریان و صاحب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منصبان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نالایق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سودجو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دستور قتل امیرکبیر را داد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ایران را از خدمات ارزشمند او محروم کرد، بسیاری از برنامه ها و کارهای آن صدراعظم لایق و دلسوز به فراموشی سپرده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49" y="2552770"/>
            <a:ext cx="5699234" cy="4305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71505" y="4412997"/>
            <a:ext cx="32959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محل قتل امیرکبیر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فین کاشان</a:t>
            </a:r>
            <a:endParaRPr lang="fa-IR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388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-1"/>
            <a:ext cx="3048000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96028" y="2890390"/>
            <a:ext cx="329597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محل قتل امیرکبیر</a:t>
            </a:r>
          </a:p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حمام فین کاشان</a:t>
            </a:r>
            <a:endParaRPr lang="fa-IR" sz="32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5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3165" y="287806"/>
            <a:ext cx="3865669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گسترش مدرسه های جدید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160387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نتایج آشنایی ایرانیان با تمدن اروپایی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مدرسه های جدید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17540" y="3239752"/>
            <a:ext cx="4665718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 اواخر حکومت ناصرالدین شاه، سوادآموزی و آموزش ابتدایی در مکتب خانه ها انجام می گرفت.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96756"/>
            <a:ext cx="69088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840" y="-1"/>
            <a:ext cx="5852160" cy="6908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91752" cy="6908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1752" y="3069381"/>
            <a:ext cx="3300248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تنبیه در مکتب خانه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3428999"/>
            <a:ext cx="12192000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در زادگاهش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تبریز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شهرهای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مشهد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تهران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چندین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جدید تأسیس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1437" y="4665390"/>
            <a:ext cx="646911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پس از آن بر تعداد این مدرسه ها افزوده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737" y="384719"/>
            <a:ext cx="1157451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به تدریج، افرادی پیش گام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مدرسه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سبک اروپایی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ایران شدند.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1684" y="1271733"/>
            <a:ext cx="428625" cy="3143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1576" y="1464882"/>
            <a:ext cx="1157451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در بیروت و استانبول با این نوع آموزشگاه ها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شیوۀ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فعالیت آنها آشنا شده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4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0267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03" y="0"/>
            <a:ext cx="538129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2451" y="436539"/>
            <a:ext cx="2748455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1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564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99991" y="2674947"/>
            <a:ext cx="2748455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میرزا حسن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رُشدیه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کنار شاگردان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2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2531" y="321701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 های سیاسی و نظامی از روسیه و انگلستان 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قاجار نتایج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زیانباری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برای کشور ما داشت.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1969" y="2830071"/>
            <a:ext cx="9588062" cy="830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را متوجه پیشرفت های علمی و صنعتی کشورهای اروپایی کرد.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4819" y="1966498"/>
            <a:ext cx="6623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48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</a:t>
            </a:r>
            <a:endParaRPr lang="en-US" sz="48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531" y="4136149"/>
            <a:ext cx="1136693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چنین اوضاع و احوالی، برخی از سیاستمداران، اندیشمندان و عالمان دینی برای جبران عقب ماندگی ایران به چاره جویی پرداختند و برای حفظ استقلال و پیشرفت کشور خود کارهایی انجام دادند.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1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9" y="0"/>
            <a:ext cx="11146221" cy="69121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00206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مدرسۀ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تبریز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2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41" y="0"/>
            <a:ext cx="524991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49407" y="3013501"/>
            <a:ext cx="300206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یکی از مدارس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رشدیه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0391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41" y="0"/>
            <a:ext cx="612971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9407" y="2674947"/>
            <a:ext cx="300206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تندیس میرزا حسن داخل حیاط مدرسه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6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6180" y="428178"/>
            <a:ext cx="113196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میرزا 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سال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1268 خورشیدی به زادگاه خود تبریز بازگشت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در مسجدی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در محله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تبریز ، مدرسه ای به شیوه جدید راه اندازی کرد که به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دو زبان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فارسی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ترکی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آذربایجانی درآن تدریس می شد . تخته سیاهی جلوی شاگردان آویخت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الفبای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آسان شده را به سرعت به آنها آموخت . از کتابهای آسان حکایت ها را خواند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نظم و انضباطی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را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میان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شاگردان حاکم کرد . پس از چندی تابلوی مدرسه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را بر سر در مکتب خانه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تبریز آویزان کرد .</a:t>
            </a:r>
            <a:endParaRPr lang="fa-IR" sz="3200" dirty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گروهی از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متعصبان و مکتب داران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آن روز این شیوه نوین آموزشی را که با اصول قدیم آموزش متفاوت بود ،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برنتافتند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و هر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روز علیه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وی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شایعاتی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درست میکردند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.</a:t>
            </a: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50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257445"/>
            <a:ext cx="1143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متحجّران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، زنگ مدرسه وی را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ناقوس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کلیسا می نامیدند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اعلام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 کردند که کسانی که فرزند خود را به مدرسه می فرستند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کافرند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.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برای آرام کردن اوضاع ، تصمیم گرفت دیگر از زنگ مدرسه برای صف بستن استفاده نکند و به جای آن ، یکی از دانش آموزان ، با صدای بلند ، شعر زیر را که سروده خود او بود می خواند :</a:t>
            </a:r>
            <a:endParaRPr lang="fa-IR" sz="3200" dirty="0"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هر آنکه درپی علم و دانایی است                               بداند که وقت صف آرایی است </a:t>
            </a:r>
            <a:endParaRPr lang="fa-IR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4167271"/>
            <a:ext cx="1143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البته این کار نیز فایده ای نداشت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پس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از آن برخی طلاب تحریک شده به مدرسه </a:t>
            </a: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حمله کرده ، تابلوی آن را پایین آورده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تخته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سیاه آن را آتش زدند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میرزا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را از مسجد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ششکلان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بیرون راندند .</a:t>
            </a:r>
          </a:p>
        </p:txBody>
      </p:sp>
    </p:spTree>
    <p:extLst>
      <p:ext uri="{BB962C8B-B14F-4D97-AF65-F5344CB8AC3E}">
        <p14:creationId xmlns:p14="http://schemas.microsoft.com/office/powerpoint/2010/main" val="16040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283" y="157684"/>
            <a:ext cx="1187143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میرزا حسن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رشدیه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چندی بعد حیاط مسجد شیخ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الاسلام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در تبریز را بازسازی کرده و اتاق های آن را سامان داد تا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بعنوان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کلاس درس از آن ها استفاده کند . </a:t>
            </a:r>
            <a:endParaRPr lang="fa-IR" sz="3200" dirty="0" smtClean="0">
              <a:latin typeface="times new roman, times, serif"/>
              <a:cs typeface="B Koodak" panose="00000700000000000000" pitchFamily="2" charset="-78"/>
            </a:endParaRP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چندی نگذشت که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وی تکفیر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شد و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فتوای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انهدام مدارس جدید صادر شد . به دنبال آن عده ای به مدارس جدید حمله 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شروع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به تخریب اموال مدرسه کردند ، دانش آموزان را زخمی کردند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و حتی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تنی چند از دانش آموزان نیز 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در این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واقعه کشته شدند .</a:t>
            </a: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جالب اینجا بود که در هنگام تخریب یکی از این مدارس ، وی میخندید و می گفت :</a:t>
            </a:r>
          </a:p>
          <a:p>
            <a:pPr algn="just">
              <a:lnSpc>
                <a:spcPct val="150000"/>
              </a:lnSpc>
            </a:pP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( این جاهلان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نمی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دانند که با این اعمال </a:t>
            </a:r>
            <a:r>
              <a:rPr lang="fa-IR" sz="3200" dirty="0" err="1">
                <a:latin typeface="times new roman, times, serif"/>
                <a:cs typeface="B Koodak" panose="00000700000000000000" pitchFamily="2" charset="-78"/>
              </a:rPr>
              <a:t>نمی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 توانند جلوی سیل بنیان کن علم را بگیرند . یقین دارم که از </a:t>
            </a:r>
            <a:r>
              <a:rPr lang="fa-IR" sz="3200" dirty="0" err="1" smtClean="0">
                <a:latin typeface="times new roman, times, serif"/>
                <a:cs typeface="B Koodak" panose="00000700000000000000" pitchFamily="2" charset="-78"/>
              </a:rPr>
              <a:t>هرآجر</a:t>
            </a:r>
            <a:r>
              <a:rPr lang="fa-IR" sz="3200" dirty="0" smtClean="0">
                <a:latin typeface="times new roman, times, serif"/>
                <a:cs typeface="B Koodak" panose="00000700000000000000" pitchFamily="2" charset="-78"/>
              </a:rPr>
              <a:t> این </a:t>
            </a:r>
            <a:r>
              <a:rPr lang="fa-IR" sz="3200" dirty="0">
                <a:latin typeface="times new roman, times, serif"/>
                <a:cs typeface="B Koodak" panose="00000700000000000000" pitchFamily="2" charset="-78"/>
              </a:rPr>
              <a:t>مدرسه ، خود ، مدرسه دیگری بنا خواهد شد . من آن روز را خواهم دید .)</a:t>
            </a:r>
          </a:p>
          <a:p>
            <a:pPr algn="just">
              <a:lnSpc>
                <a:spcPct val="150000"/>
              </a:lnSpc>
            </a:pPr>
            <a:endParaRPr lang="fa-IR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4360" y="278588"/>
            <a:ext cx="5563280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مبارزه با نفوذ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اقتصادی بیگانگان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4676" y="1660698"/>
            <a:ext cx="575081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نفوذ اقتصادی روسیه و انگلستان در ایران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524061"/>
            <a:ext cx="12192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کشورهای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روسیه و انگلستان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اینکه بخش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پهناوری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خاک ایران را از آن جدا کردند،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</a:t>
            </a:r>
            <a:r>
              <a:rPr lang="fa-IR" sz="3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توسعۀ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نفوذ اقتصادی خود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کشور ما به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رقابت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پرداختند.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083" y="4310754"/>
            <a:ext cx="11261834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اوج این رقابت ها در دوران ناصرالدین شاه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بود و در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نتیجۀ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آن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روسیه و انگلستان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امتیازهای اقتصادی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مهمی در ایران دست یافتند.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63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8538" y="143467"/>
            <a:ext cx="957492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صنعت و بازرگانی کشور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با واگذاری این امتیازها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آسیب فراوانی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952" y="1117931"/>
            <a:ext cx="1178209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شرکت های بازرگانی خارجی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بیشتر شهرهای ایران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شعبه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تأسیس کردند و به خرید و فروش مشغول شدند.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4952" y="3044279"/>
            <a:ext cx="11782096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شرکت ها معمولاً کالاهای اروپایی را بدون پرداخت حقوق گمرکی یا با حقوق گمرکی بسیار ناچیزی وارد کشور می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5283" y="4555128"/>
            <a:ext cx="806143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همین دلیل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تولیدات داخلی قادر به رقابت با آنها نبودند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0357" y="5705211"/>
            <a:ext cx="12349655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تولیدکنندگان و بازرگانان ایرانی روز به روز ضعیف تر شدند و شروع به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ورشکستگی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1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631597"/>
              </p:ext>
            </p:extLst>
          </p:nvPr>
        </p:nvGraphicFramePr>
        <p:xfrm>
          <a:off x="457197" y="533399"/>
          <a:ext cx="11571892" cy="5791200"/>
        </p:xfrm>
        <a:graphic>
          <a:graphicData uri="http://schemas.openxmlformats.org/drawingml/2006/table">
            <a:tbl>
              <a:tblPr rtl="1" firstRow="1" bandRow="1">
                <a:tableStyleId>{616DA210-FB5B-4158-B5E0-FEB733F419BA}</a:tableStyleId>
              </a:tblPr>
              <a:tblGrid>
                <a:gridCol w="5785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5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3200" b="0" dirty="0" smtClean="0">
                          <a:cs typeface="B Koodak" panose="00000700000000000000" pitchFamily="2" charset="-78"/>
                        </a:rPr>
                        <a:t>امتیازهای واگذار شده به انگلیسی ها</a:t>
                      </a:r>
                      <a:endParaRPr lang="fa-IR" sz="3200" b="0" dirty="0">
                        <a:cs typeface="B Koodak" panose="000007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3200" b="0" dirty="0" smtClean="0">
                          <a:cs typeface="B Koodak" panose="00000700000000000000" pitchFamily="2" charset="-78"/>
                        </a:rPr>
                        <a:t>امتیازهای واگذار شده به روس ها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1.    احداث تلگراف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2.    رویتر: بهره برداری از جنگل ها و منابع و معادن ایران به جز طلا و نقره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3.    کشتی رانی در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کارون</a:t>
                      </a:r>
                      <a:endParaRPr lang="fa-IR" sz="280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4.    بخت</a:t>
                      </a: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 آزمایی ( لاتاری)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5.    تأسیس بانک شاهنشاهی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6.    خرید و فروش انحصاری توتون و تنباکو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7.    دارسی: استخراج معادن نفت</a:t>
                      </a:r>
                      <a:endParaRPr lang="fa-IR" sz="2800" dirty="0">
                        <a:cs typeface="B Koodak" panose="00000700000000000000" pitchFamily="2" charset="-78"/>
                      </a:endParaRPr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1.   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شیلات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شمال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2.    بانک استقراضی</a:t>
                      </a: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 روس</a:t>
                      </a:r>
                      <a:endParaRPr lang="fa-IR" sz="280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3.    تشکیل نیروی قزاق</a:t>
                      </a: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4.    احداث راه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شوسۀ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بین </a:t>
                      </a:r>
                      <a:r>
                        <a:rPr lang="fa-IR" sz="2800" dirty="0" err="1" smtClean="0">
                          <a:cs typeface="B Koodak" panose="00000700000000000000" pitchFamily="2" charset="-78"/>
                        </a:rPr>
                        <a:t>انزلی</a:t>
                      </a:r>
                      <a:r>
                        <a:rPr lang="fa-IR" sz="2800" dirty="0" smtClean="0">
                          <a:cs typeface="B Koodak" panose="00000700000000000000" pitchFamily="2" charset="-78"/>
                        </a:rPr>
                        <a:t> و قزوین</a:t>
                      </a:r>
                      <a:endParaRPr lang="fa-IR" sz="2800" baseline="0" dirty="0" smtClean="0">
                        <a:cs typeface="B Koodak" panose="00000700000000000000" pitchFamily="2" charset="-78"/>
                      </a:endParaRPr>
                    </a:p>
                    <a:p>
                      <a:pPr marL="0" indent="0" rtl="1">
                        <a:lnSpc>
                          <a:spcPct val="150000"/>
                        </a:lnSpc>
                        <a:buNone/>
                      </a:pPr>
                      <a:r>
                        <a:rPr lang="fa-IR" sz="2800" baseline="0" dirty="0" smtClean="0">
                          <a:cs typeface="B Koodak" panose="00000700000000000000" pitchFamily="2" charset="-78"/>
                        </a:rPr>
                        <a:t>5.    قرارداد گمرکی</a:t>
                      </a:r>
                    </a:p>
                    <a:p>
                      <a:pPr rtl="1"/>
                      <a:endParaRPr lang="fa-IR" sz="2400" dirty="0">
                        <a:cs typeface="B Koodak" panose="00000700000000000000" pitchFamily="2" charset="-78"/>
                      </a:endParaRPr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5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3" y="47221"/>
            <a:ext cx="11128853" cy="68107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5283" y="172315"/>
            <a:ext cx="806143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عمارت بانک شاهنشاهی انگلیس در میدان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توپخانۀ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تهران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8782" y="214646"/>
            <a:ext cx="5394435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تلاش برای نوسازی و اصلاح امور کشور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530" y="1014067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میرزا، ولیعهد فتحعلی شاه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فرماندۀ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سپاه ایران، در جریان جنگ با روسیه متوجه پیشرفت های علمی، صنعتی و نظامی آن کشور و دیگر کشورهای اروپایی 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741" y="2942079"/>
            <a:ext cx="115745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او به خوبی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تفاوت سپاه ایران را با ارتش روسیه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که آموزش دیده و مجهز به سلاح های جدید بود، تشخیص داد و به اهمیت صنایع نظامی پی برد.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741" y="4805795"/>
            <a:ext cx="11366938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همچنین، متوجه شد که با وجود تعداد زیاد سپاهیان ایران و دلاوری و فداکاری آنها،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روس ها به دلیل برخورداری از دانش و تجهیزات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پیشرفتۀ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نظامی پیروز شدند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44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848350" cy="3216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25" y="4067175"/>
            <a:ext cx="5238750" cy="2790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31" y="-1"/>
            <a:ext cx="5783569" cy="32161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6816" y="3216166"/>
            <a:ext cx="4278367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اسکانس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های بانک شاهنشاهی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6568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4959" y="253783"/>
            <a:ext cx="6942082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واگذاری امتیازهای اقتصادی به روسیه و انگلستان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3" y="1084780"/>
            <a:ext cx="192634" cy="95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9922" y="1915777"/>
            <a:ext cx="71721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موجب تسلط هر چه بیشتر بیگانگان بر منابع ثروت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83" y="2685218"/>
            <a:ext cx="192634" cy="95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2801" y="3601905"/>
            <a:ext cx="58063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مخالفت مردم با واگذاری برخی از امتیازها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862" y="4939126"/>
            <a:ext cx="1182413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روحانیون که از گروه های مورد اعتماد و احترام در جامعه بودند، رهبری اعتراض های مردمی را به عهده داشتند.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4103504"/>
            <a:ext cx="33337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5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1968" y="253783"/>
            <a:ext cx="1968062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نهضت تنباکو</a:t>
            </a:r>
          </a:p>
        </p:txBody>
      </p:sp>
      <p:sp>
        <p:nvSpPr>
          <p:cNvPr id="5" name="Rectangle 4"/>
          <p:cNvSpPr/>
          <p:nvPr/>
        </p:nvSpPr>
        <p:spPr>
          <a:xfrm>
            <a:off x="97219" y="1092341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ناصرالدین شاه یک نفر انگلیسی به نام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 پرداخت رشوه به درباریان، امتیاز انحصاری خرید و فروش توتون و تنباکوی ایران را به مدت 50 سال به دست آورد.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1371" y="3036219"/>
            <a:ext cx="2953407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اساس این امتیاز: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7462" y="3746781"/>
            <a:ext cx="11117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ایرانیان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توانستند توتون و تنباکوی خود را به کسی غیر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بفروشند.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2510" y="4577778"/>
            <a:ext cx="11322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تعهد کرده بود که هر سال 1500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لیرۀ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انگلیس به همراه یک چهارم سود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سالانۀ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خود را به حکومت ایران پرداخت کند.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74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24648" y="797509"/>
            <a:ext cx="41673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fa-IR" sz="2800" dirty="0">
                <a:cs typeface="B Koodak" panose="00000700000000000000" pitchFamily="2" charset="-78"/>
              </a:rPr>
              <a:t>میهمانی </a:t>
            </a:r>
            <a:r>
              <a:rPr lang="fa-IR" sz="2800" dirty="0" smtClean="0">
                <a:cs typeface="B Koodak" panose="00000700000000000000" pitchFamily="2" charset="-78"/>
              </a:rPr>
              <a:t>مجللی که </a:t>
            </a:r>
            <a:r>
              <a:rPr lang="fa-IR" sz="2800" dirty="0">
                <a:cs typeface="B Koodak" panose="00000700000000000000" pitchFamily="2" charset="-78"/>
              </a:rPr>
              <a:t>“جرالد </a:t>
            </a:r>
            <a:r>
              <a:rPr lang="fa-IR" sz="2800" dirty="0" err="1">
                <a:cs typeface="B Koodak" panose="00000700000000000000" pitchFamily="2" charset="-78"/>
              </a:rPr>
              <a:t>تالبوت</a:t>
            </a:r>
            <a:r>
              <a:rPr lang="fa-IR" sz="2800" dirty="0">
                <a:cs typeface="B Koodak" panose="00000700000000000000" pitchFamily="2" charset="-78"/>
              </a:rPr>
              <a:t>” به دیدار شاه آمد و پیشنهاد گرفتن امتیاز انحصاری </a:t>
            </a:r>
            <a:r>
              <a:rPr lang="fa-IR" sz="2800" dirty="0" smtClean="0">
                <a:cs typeface="B Koodak" panose="00000700000000000000" pitchFamily="2" charset="-78"/>
              </a:rPr>
              <a:t>خرید و فروش توتون و تنباکوی </a:t>
            </a:r>
            <a:r>
              <a:rPr lang="fa-IR" sz="2800" dirty="0">
                <a:cs typeface="B Koodak" panose="00000700000000000000" pitchFamily="2" charset="-78"/>
              </a:rPr>
              <a:t>ایران را با ناصرالدین شاه مطرح کرد و شاه با دادن امتیاز موافقت کرد. در این عکس شاه ادوارد هفتم (نفر اول از چپ) و ملکه </a:t>
            </a:r>
            <a:r>
              <a:rPr lang="fa-IR" sz="2800" dirty="0" err="1">
                <a:cs typeface="B Koodak" panose="00000700000000000000" pitchFamily="2" charset="-78"/>
              </a:rPr>
              <a:t>الکساندرا</a:t>
            </a:r>
            <a:r>
              <a:rPr lang="fa-IR" sz="2800" dirty="0">
                <a:cs typeface="B Koodak" panose="00000700000000000000" pitchFamily="2" charset="-78"/>
              </a:rPr>
              <a:t> (نفر سمت راست ناصرالدین شاه) و تنی چند از اشراف زادگان در کنار ناصرالدین شاه قاجار </a:t>
            </a:r>
            <a:r>
              <a:rPr lang="fa-IR" sz="2800" dirty="0" err="1">
                <a:cs typeface="B Koodak" panose="00000700000000000000" pitchFamily="2" charset="-78"/>
              </a:rPr>
              <a:t>دیده‌می‌شوند</a:t>
            </a:r>
            <a:r>
              <a:rPr lang="fa-IR" sz="2800" dirty="0">
                <a:cs typeface="B Koodak" panose="00000700000000000000" pitchFamily="2" charset="-78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7"/>
            <a:ext cx="8024648" cy="685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220" y="430189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مردم و به ویژه بازرگانان با آگاهی از نتایج زیانبار این امتیاز در شهرهای مختلف شروع به اعتراض و مخالفت کردند.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042" y="2235634"/>
            <a:ext cx="11211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روحانیون در صف مقدم این اعتراض قرار گرفتند و خواهان لغو امتیاز تنباکو شدند.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91806" y="3475166"/>
            <a:ext cx="6608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به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خواستۀ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مخالفان اعتنایی نکرد.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519" y="4539338"/>
            <a:ext cx="11634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میرزا حسن شیرازی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مرجع تقلید شیعیان در سامرا، در حمایت از نهضت،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استفاده از توتون و تنباکو را حرام اعلام کرد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406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220" y="414424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حکم شرعی سبب شد که مردم و حتی کارکنان کاخ ناصرالدین شاه، قلیان ها را بشکنند و مقدار زیادی توتون و تنباکو را به آتش بکشند.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42052" y="2037076"/>
            <a:ext cx="77078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اوج گرفتن نهضت،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ناصرالدین شاه مجبور به لغو امتیاز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پرداخت غرامت و خسارت به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تالبوت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4" y="3685879"/>
            <a:ext cx="4733925" cy="5810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218" y="4211842"/>
            <a:ext cx="1199755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نهضت تنباکو نخستین حرکت جدّی مردم ایران برای رهایی از نفوذ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سلطۀ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خارجی و ایستادگی در برابر ستم داخلی بود.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" y="5849788"/>
            <a:ext cx="121919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پیروزی این نهضت، حس اعتماد به نفس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روحیۀ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مقاومت و مبارزه را در مردم تقویت کرد.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" y="1401861"/>
            <a:ext cx="2133333" cy="2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5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891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0" y="1"/>
            <a:ext cx="5933090" cy="543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10" y="5439101"/>
            <a:ext cx="5933090" cy="14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0973" y="0"/>
            <a:ext cx="5646682" cy="52322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مرکز انحصار توتون و تنباکوی ایران در تهران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11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190500"/>
            <a:ext cx="8890000" cy="666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669" cy="6834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8" y="0"/>
            <a:ext cx="7194332" cy="43985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9482" y="5366679"/>
            <a:ext cx="68107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آیت الله میرزای شیرازی و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فتوای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تحریم توتون و تنباکو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71450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3" y="0"/>
            <a:ext cx="1020028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82" y="154293"/>
            <a:ext cx="69765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آيت‌الله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</a:t>
            </a:r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ميرزا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محمدحسن </a:t>
            </a:r>
            <a:r>
              <a:rPr lang="fa-IR" sz="2400" dirty="0" err="1">
                <a:solidFill>
                  <a:schemeClr val="bg1"/>
                </a:solidFill>
                <a:cs typeface="B Koodak" panose="00000700000000000000" pitchFamily="2" charset="-78"/>
              </a:rPr>
              <a:t>شيرازي</a:t>
            </a:r>
            <a:r>
              <a:rPr lang="fa-IR" sz="2400" dirty="0">
                <a:solidFill>
                  <a:schemeClr val="bg1"/>
                </a:solidFill>
                <a:cs typeface="B Koodak" panose="00000700000000000000" pitchFamily="2" charset="-78"/>
              </a:rPr>
              <a:t> هنگام اقامه نماز جماعت در عراق</a:t>
            </a:r>
          </a:p>
        </p:txBody>
      </p:sp>
    </p:spTree>
    <p:extLst>
      <p:ext uri="{BB962C8B-B14F-4D97-AF65-F5344CB8AC3E}">
        <p14:creationId xmlns:p14="http://schemas.microsoft.com/office/powerpoint/2010/main" val="27150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9350"/>
            <a:ext cx="11582400" cy="561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6884" y="159177"/>
            <a:ext cx="79182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سرکشی فتحعلی شاه از قشون ایران در جنگ با روس 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61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86601" y="154293"/>
            <a:ext cx="5642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dirty="0" smtClean="0">
                <a:solidFill>
                  <a:schemeClr val="bg1"/>
                </a:solidFill>
                <a:cs typeface="B Koodak" panose="00000700000000000000" pitchFamily="2" charset="-78"/>
              </a:rPr>
              <a:t>ناصرالدین شاه قاجار به همراه عده ای از رجال و خدمه</a:t>
            </a:r>
            <a:endParaRPr lang="fa-IR" sz="2400" dirty="0">
              <a:solidFill>
                <a:schemeClr val="bg1"/>
              </a:solidFill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17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3890060" y="419995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9003" y="211343"/>
            <a:ext cx="105339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سرانجام به این نتیجه رسید که باید تغییراتی در کشور ایجاد کند.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8810" y="1253683"/>
            <a:ext cx="8894377" cy="83099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فرستادن افرادی به انگلستان برای فراگیری علوم و فنون جدید.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" y="2296023"/>
            <a:ext cx="12192000" cy="150810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افراد و کسان دیگری که پس از اینها برای تحصیل در رشته های فنی، نظامی و پزشکی به اروپا رفتند، به تدریج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زمینۀ آشنایی ایرانیان را با دستاوردهای تمدن اروپا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فراهم آوردند.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500" y="4530491"/>
            <a:ext cx="113629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آنها کنجکاو بودند که بدانند دلیل پیشرفت های علمی و صنعتی کشورهای اروپایی چه 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607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31039"/>
            <a:ext cx="11277600" cy="156966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همچنین برای آگاهی از کشورهای اروپایی، دستور داد کتاب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را در موضوع تاریخ آن کشورها به فارسی ترجمه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957" y="2631737"/>
            <a:ext cx="73900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آن دوره تازه صنعت چاپ به ایران راه یافته بود.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724" y="3930625"/>
            <a:ext cx="1148255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عباس میرزا پیش از آنکه بر تخت شاهی بنشیند، از دنیا رفت و فتحعلی شاه به دلیل علاقه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مندی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او، پسرش، محمد میرزا، را به ولیعهدی برگزید.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71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93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39408" y="626931"/>
            <a:ext cx="94251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میرزا </a:t>
            </a:r>
            <a:r>
              <a:rPr lang="fa-IR" sz="2800" dirty="0" err="1">
                <a:solidFill>
                  <a:srgbClr val="0000FF"/>
                </a:solidFill>
                <a:cs typeface="B Koodak" panose="00000700000000000000" pitchFamily="2" charset="-78"/>
              </a:rPr>
              <a:t>محمدصالح</a:t>
            </a: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 شیرازی </a:t>
            </a:r>
            <a:r>
              <a:rPr lang="fa-IR" sz="2800" dirty="0" err="1">
                <a:cs typeface="B Koodak" panose="00000700000000000000" pitchFamily="2" charset="-78"/>
              </a:rPr>
              <a:t>کازرونی</a:t>
            </a:r>
            <a:r>
              <a:rPr lang="fa-IR" sz="2800" dirty="0">
                <a:cs typeface="B Koodak" panose="00000700000000000000" pitchFamily="2" charset="-78"/>
              </a:rPr>
              <a:t> از نخستین </a:t>
            </a:r>
            <a:r>
              <a:rPr lang="fa-IR" sz="2800" dirty="0" err="1">
                <a:cs typeface="B Koodak" panose="00000700000000000000" pitchFamily="2" charset="-78"/>
              </a:rPr>
              <a:t>دانش‌آموختگان</a:t>
            </a:r>
            <a:r>
              <a:rPr lang="fa-IR" sz="2800" dirty="0">
                <a:cs typeface="B Koodak" panose="00000700000000000000" pitchFamily="2" charset="-78"/>
              </a:rPr>
              <a:t> ایرانی بود که توسط عباس میرزا، </a:t>
            </a:r>
            <a:r>
              <a:rPr lang="fa-IR" sz="2800" dirty="0" err="1">
                <a:cs typeface="B Koodak" panose="00000700000000000000" pitchFamily="2" charset="-78"/>
              </a:rPr>
              <a:t>نایب‌السلطنه‌ی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فتحعلی‌شاه</a:t>
            </a:r>
            <a:r>
              <a:rPr lang="fa-IR" sz="2800" dirty="0">
                <a:cs typeface="B Koodak" panose="00000700000000000000" pitchFamily="2" charset="-78"/>
              </a:rPr>
              <a:t> به اروپا فرستاده شده بود. </a:t>
            </a:r>
            <a:r>
              <a:rPr lang="fa-IR" sz="2800" dirty="0" err="1">
                <a:cs typeface="B Koodak" panose="00000700000000000000" pitchFamily="2" charset="-78"/>
              </a:rPr>
              <a:t>می‌گویند</a:t>
            </a:r>
            <a:r>
              <a:rPr lang="fa-IR" sz="2800" dirty="0">
                <a:cs typeface="B Koodak" panose="00000700000000000000" pitchFamily="2" charset="-78"/>
              </a:rPr>
              <a:t> پس از بازگشت میرزا صالح شیرازی از فرنگ، عباس میرزا از او </a:t>
            </a:r>
            <a:r>
              <a:rPr lang="fa-IR" sz="2800" dirty="0" err="1" smtClean="0">
                <a:cs typeface="B Koodak" panose="00000700000000000000" pitchFamily="2" charset="-78"/>
              </a:rPr>
              <a:t>دربارۀ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اوضاع اروپا پرسید و میرزا صالح از انتشار روزنامه برای او گفت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511971" cy="31801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7437" y="3429000"/>
            <a:ext cx="11937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>
                <a:cs typeface="B Koodak" panose="00000700000000000000" pitchFamily="2" charset="-78"/>
              </a:rPr>
              <a:t>عباس میرزا هم پس از آشنا شدن با روزنامه، گفت چرا ما نداشته باشیم و </a:t>
            </a:r>
            <a:r>
              <a:rPr lang="fa-IR" sz="2800" dirty="0" err="1">
                <a:cs typeface="B Koodak" panose="00000700000000000000" pitchFamily="2" charset="-78"/>
              </a:rPr>
              <a:t>این‌گونه</a:t>
            </a:r>
            <a:r>
              <a:rPr lang="fa-IR" sz="2800" dirty="0">
                <a:cs typeface="B Koodak" panose="00000700000000000000" pitchFamily="2" charset="-78"/>
              </a:rPr>
              <a:t> شد که اولین </a:t>
            </a: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cs typeface="B Koodak" panose="00000700000000000000" pitchFamily="2" charset="-78"/>
              </a:rPr>
              <a:t>ایرانی به دستور او و با مدیریت میرزا صالح شیرازی در تهران منتشر شد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437" y="4938408"/>
            <a:ext cx="119371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dirty="0" smtClean="0">
                <a:solidFill>
                  <a:srgbClr val="0000FF"/>
                </a:solidFill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solidFill>
                  <a:srgbClr val="0000FF"/>
                </a:solidFill>
                <a:cs typeface="B Koodak" panose="00000700000000000000" pitchFamily="2" charset="-78"/>
              </a:rPr>
              <a:t>«کاغذ اخبار» </a:t>
            </a:r>
            <a:r>
              <a:rPr lang="fa-IR" sz="2800" dirty="0">
                <a:cs typeface="B Koodak" panose="00000700000000000000" pitchFamily="2" charset="-78"/>
              </a:rPr>
              <a:t>روی دو ورق بزرگ که یک روی هر ورق سفید بود چاپ </a:t>
            </a:r>
            <a:r>
              <a:rPr lang="fa-IR" sz="2800" dirty="0" err="1">
                <a:cs typeface="B Koodak" panose="00000700000000000000" pitchFamily="2" charset="-78"/>
              </a:rPr>
              <a:t>می‌شد</a:t>
            </a:r>
            <a:r>
              <a:rPr lang="fa-IR" sz="2800" dirty="0">
                <a:cs typeface="B Koodak" panose="00000700000000000000" pitchFamily="2" charset="-78"/>
              </a:rPr>
              <a:t> و گفته شده که چاپ آن کیفیت خوبی نداشته است. </a:t>
            </a:r>
          </a:p>
        </p:txBody>
      </p:sp>
    </p:spTree>
    <p:extLst>
      <p:ext uri="{BB962C8B-B14F-4D97-AF65-F5344CB8AC3E}">
        <p14:creationId xmlns:p14="http://schemas.microsoft.com/office/powerpoint/2010/main" val="20921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545" y="460617"/>
            <a:ext cx="116191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>
                <a:cs typeface="B Koodak" panose="00000700000000000000" pitchFamily="2" charset="-78"/>
              </a:rPr>
              <a:t>«کاغذ اخبار» نام مشخصی نداشت و فقط نشان دولت ایران در </a:t>
            </a:r>
            <a:r>
              <a:rPr lang="fa-IR" sz="2800" dirty="0" err="1" smtClean="0">
                <a:cs typeface="B Koodak" panose="00000700000000000000" pitchFamily="2" charset="-78"/>
              </a:rPr>
              <a:t>صفحۀ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آخر آن مشخص بود. نخستین </a:t>
            </a:r>
            <a:r>
              <a:rPr lang="fa-IR" sz="2800" dirty="0" smtClean="0">
                <a:cs typeface="B Koodak" panose="00000700000000000000" pitchFamily="2" charset="-78"/>
              </a:rPr>
              <a:t>روزنامۀ </a:t>
            </a:r>
            <a:r>
              <a:rPr lang="fa-IR" sz="2800" dirty="0" err="1" smtClean="0">
                <a:cs typeface="B Koodak" panose="00000700000000000000" pitchFamily="2" charset="-78"/>
              </a:rPr>
              <a:t>بی‌نام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ایرانی </a:t>
            </a:r>
            <a:r>
              <a:rPr lang="fa-IR" sz="2800" dirty="0" smtClean="0">
                <a:cs typeface="B Koodak" panose="00000700000000000000" pitchFamily="2" charset="-78"/>
              </a:rPr>
              <a:t>به ‌شکل </a:t>
            </a:r>
            <a:r>
              <a:rPr lang="fa-IR" sz="2800" dirty="0">
                <a:cs typeface="B Koodak" panose="00000700000000000000" pitchFamily="2" charset="-78"/>
              </a:rPr>
              <a:t>ماهانه چاپ </a:t>
            </a:r>
            <a:r>
              <a:rPr lang="fa-IR" sz="2800" dirty="0" err="1">
                <a:cs typeface="B Koodak" panose="00000700000000000000" pitchFamily="2" charset="-78"/>
              </a:rPr>
              <a:t>می‌شد</a:t>
            </a:r>
            <a:r>
              <a:rPr lang="fa-IR" sz="2800" dirty="0">
                <a:cs typeface="B Koodak" panose="00000700000000000000" pitchFamily="2" charset="-78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545" y="2019032"/>
            <a:ext cx="1161918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از </a:t>
            </a:r>
            <a:r>
              <a:rPr lang="fa-IR" sz="2800" dirty="0">
                <a:cs typeface="B Koodak" panose="00000700000000000000" pitchFamily="2" charset="-78"/>
              </a:rPr>
              <a:t>این روزنامه، دو شماره در </a:t>
            </a:r>
            <a:r>
              <a:rPr lang="fa-IR" sz="2800" dirty="0" err="1" smtClean="0">
                <a:cs typeface="B Koodak" panose="00000700000000000000" pitchFamily="2" charset="-78"/>
              </a:rPr>
              <a:t>کتابخانۀ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 smtClean="0">
                <a:cs typeface="B Koodak" panose="00000700000000000000" pitchFamily="2" charset="-78"/>
              </a:rPr>
              <a:t>موزۀ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بریتانیا نگهداری </a:t>
            </a:r>
            <a:r>
              <a:rPr lang="fa-IR" sz="2800" dirty="0" err="1">
                <a:cs typeface="B Koodak" panose="00000700000000000000" pitchFamily="2" charset="-78"/>
              </a:rPr>
              <a:t>می‌شود</a:t>
            </a:r>
            <a:r>
              <a:rPr lang="fa-IR" sz="2800" dirty="0">
                <a:cs typeface="B Koodak" panose="00000700000000000000" pitchFamily="2" charset="-78"/>
              </a:rPr>
              <a:t> که مشخصات </a:t>
            </a:r>
            <a:r>
              <a:rPr lang="fa-IR" sz="2800" dirty="0" err="1">
                <a:cs typeface="B Koodak" panose="00000700000000000000" pitchFamily="2" charset="-78"/>
              </a:rPr>
              <a:t>آن‌ها</a:t>
            </a:r>
            <a:r>
              <a:rPr lang="fa-IR" sz="2800" dirty="0">
                <a:cs typeface="B Koodak" panose="00000700000000000000" pitchFamily="2" charset="-78"/>
              </a:rPr>
              <a:t> به این شرح است: قطع ۴۰ </a:t>
            </a:r>
            <a:r>
              <a:rPr lang="fa-IR" sz="2800" dirty="0" err="1">
                <a:cs typeface="B Koodak" panose="00000700000000000000" pitchFamily="2" charset="-78"/>
              </a:rPr>
              <a:t>سانتی‌متر</a:t>
            </a:r>
            <a:r>
              <a:rPr lang="fa-IR" sz="2800" dirty="0">
                <a:cs typeface="B Koodak" panose="00000700000000000000" pitchFamily="2" charset="-78"/>
              </a:rPr>
              <a:t>، طول ۲۴ </a:t>
            </a:r>
            <a:r>
              <a:rPr lang="fa-IR" sz="2800" dirty="0" err="1">
                <a:cs typeface="B Koodak" panose="00000700000000000000" pitchFamily="2" charset="-78"/>
              </a:rPr>
              <a:t>سانتی‌متر</a:t>
            </a:r>
            <a:r>
              <a:rPr lang="fa-IR" sz="2800" dirty="0">
                <a:cs typeface="B Koodak" panose="00000700000000000000" pitchFamily="2" charset="-78"/>
              </a:rPr>
              <a:t>، عرض در دو صفحه با خط نسخ در </a:t>
            </a:r>
            <a:r>
              <a:rPr lang="fa-IR" sz="2800" dirty="0" err="1">
                <a:cs typeface="B Koodak" panose="00000700000000000000" pitchFamily="2" charset="-78"/>
              </a:rPr>
              <a:t>تیترها</a:t>
            </a:r>
            <a:r>
              <a:rPr lang="fa-IR" sz="2800" dirty="0">
                <a:cs typeface="B Koodak" panose="00000700000000000000" pitchFamily="2" charset="-78"/>
              </a:rPr>
              <a:t> و خط نستعلیق در متن، با چاپ سنگی بدون نام و عنوان انتشار یافته است</a:t>
            </a:r>
            <a:r>
              <a:rPr lang="fa-IR" sz="2800" dirty="0" smtClean="0">
                <a:cs typeface="B Koodak" panose="00000700000000000000" pitchFamily="2" charset="-78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Koodak" panose="00000700000000000000" pitchFamily="2" charset="-78"/>
              </a:rPr>
              <a:t>این </a:t>
            </a:r>
            <a:r>
              <a:rPr lang="fa-IR" sz="2800" dirty="0">
                <a:cs typeface="B Koodak" panose="00000700000000000000" pitchFamily="2" charset="-78"/>
              </a:rPr>
              <a:t>دو شماره </a:t>
            </a:r>
            <a:r>
              <a:rPr lang="fa-IR" sz="2800" dirty="0" smtClean="0">
                <a:cs typeface="B Koodak" panose="00000700000000000000" pitchFamily="2" charset="-78"/>
              </a:rPr>
              <a:t>به ‌</a:t>
            </a:r>
            <a:r>
              <a:rPr lang="fa-IR" sz="2800" dirty="0" err="1" smtClean="0">
                <a:cs typeface="B Koodak" panose="00000700000000000000" pitchFamily="2" charset="-78"/>
              </a:rPr>
              <a:t>وسیلۀ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>
                <a:cs typeface="B Koodak" panose="00000700000000000000" pitchFamily="2" charset="-78"/>
              </a:rPr>
              <a:t>«چارلز </a:t>
            </a:r>
            <a:r>
              <a:rPr lang="fa-IR" sz="2800" dirty="0" err="1">
                <a:cs typeface="B Koodak" panose="00000700000000000000" pitchFamily="2" charset="-78"/>
              </a:rPr>
              <a:t>سوندت</a:t>
            </a:r>
            <a:r>
              <a:rPr lang="fa-IR" sz="2800" dirty="0">
                <a:cs typeface="B Koodak" panose="00000700000000000000" pitchFamily="2" charset="-78"/>
              </a:rPr>
              <a:t>» از مأموران سیاسی </a:t>
            </a:r>
            <a:r>
              <a:rPr lang="fa-IR" sz="2800" dirty="0" smtClean="0">
                <a:cs typeface="B Koodak" panose="00000700000000000000" pitchFamily="2" charset="-78"/>
              </a:rPr>
              <a:t>سفارت </a:t>
            </a:r>
            <a:r>
              <a:rPr lang="fa-IR" sz="2800" dirty="0">
                <a:cs typeface="B Koodak" panose="00000700000000000000" pitchFamily="2" charset="-78"/>
              </a:rPr>
              <a:t>انگلیس به آن کشور فرستاده شد. گویا </a:t>
            </a:r>
            <a:r>
              <a:rPr lang="fa-IR" sz="2800" dirty="0" err="1">
                <a:cs typeface="B Koodak" panose="00000700000000000000" pitchFamily="2" charset="-78"/>
              </a:rPr>
              <a:t>به‌دلیل</a:t>
            </a:r>
            <a:r>
              <a:rPr lang="fa-IR" sz="2800" dirty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این‌که</a:t>
            </a:r>
            <a:r>
              <a:rPr lang="fa-IR" sz="2800" dirty="0">
                <a:cs typeface="B Koodak" panose="00000700000000000000" pitchFamily="2" charset="-78"/>
              </a:rPr>
              <a:t> در یکی از </a:t>
            </a:r>
            <a:r>
              <a:rPr lang="fa-IR" sz="2800" dirty="0" err="1">
                <a:cs typeface="B Koodak" panose="00000700000000000000" pitchFamily="2" charset="-78"/>
              </a:rPr>
              <a:t>آن‌ها</a:t>
            </a:r>
            <a:r>
              <a:rPr lang="fa-IR" sz="2800" dirty="0">
                <a:cs typeface="B Koodak" panose="00000700000000000000" pitchFamily="2" charset="-78"/>
              </a:rPr>
              <a:t> خبری </a:t>
            </a:r>
            <a:r>
              <a:rPr lang="fa-IR" sz="2800" dirty="0" err="1" smtClean="0">
                <a:cs typeface="B Koodak" panose="00000700000000000000" pitchFamily="2" charset="-78"/>
              </a:rPr>
              <a:t>دربارۀ</a:t>
            </a:r>
            <a:r>
              <a:rPr lang="fa-IR" sz="2800" dirty="0" smtClean="0">
                <a:cs typeface="B Koodak" panose="00000700000000000000" pitchFamily="2" charset="-78"/>
              </a:rPr>
              <a:t> </a:t>
            </a:r>
            <a:r>
              <a:rPr lang="fa-IR" sz="2800" dirty="0" err="1">
                <a:cs typeface="B Koodak" panose="00000700000000000000" pitchFamily="2" charset="-78"/>
              </a:rPr>
              <a:t>تاج‌گذاری</a:t>
            </a:r>
            <a:r>
              <a:rPr lang="fa-IR" sz="2800" dirty="0">
                <a:cs typeface="B Koodak" panose="00000700000000000000" pitchFamily="2" charset="-78"/>
              </a:rPr>
              <a:t> ملکه ویکتوریا وجود داشت. </a:t>
            </a:r>
          </a:p>
        </p:txBody>
      </p:sp>
    </p:spTree>
    <p:extLst>
      <p:ext uri="{BB962C8B-B14F-4D97-AF65-F5344CB8AC3E}">
        <p14:creationId xmlns:p14="http://schemas.microsoft.com/office/powerpoint/2010/main" val="347240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12 مطالعات اجتماعی نهم(M9-9416)</Template>
  <TotalTime>0</TotalTime>
  <Words>2277</Words>
  <Application>Microsoft Office PowerPoint</Application>
  <PresentationFormat>Widescreen</PresentationFormat>
  <Paragraphs>130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B Koodak</vt:lpstr>
      <vt:lpstr>B Majid Shadow</vt:lpstr>
      <vt:lpstr>Calibri</vt:lpstr>
      <vt:lpstr>Calibri Light</vt:lpstr>
      <vt:lpstr>Times New Roman</vt:lpstr>
      <vt:lpstr>times new roman, times, serif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2020-01-07T12:39:25Z</dcterms:created>
  <dcterms:modified xsi:type="dcterms:W3CDTF">2020-01-07T12:40:16Z</dcterms:modified>
</cp:coreProperties>
</file>