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6/1/2013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6/1/2013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6/1/2013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6/1/2013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6/1/2013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itchFamily="2" charset="-78"/>
              </a:rPr>
              <a:t>اصول ایمنی در کارگاه های ساختمانی</a:t>
            </a:r>
            <a:endParaRPr lang="fa-IR" dirty="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4-1-کمربند </a:t>
            </a:r>
            <a:r>
              <a:rPr lang="fa-IR" b="1" dirty="0" smtClean="0">
                <a:cs typeface="B Nazanin" pitchFamily="2" charset="-78"/>
              </a:rPr>
              <a:t>ایمنی و طناب </a:t>
            </a:r>
            <a:r>
              <a:rPr lang="fa-IR" b="1" dirty="0" smtClean="0">
                <a:cs typeface="B Nazanin" pitchFamily="2" charset="-78"/>
              </a:rPr>
              <a:t>نجات</a:t>
            </a:r>
            <a:endParaRPr lang="fa-IR" dirty="0">
              <a:cs typeface="B Nazanin" pitchFamily="2" charset="-78"/>
            </a:endParaRPr>
          </a:p>
        </p:txBody>
      </p:sp>
      <p:sp>
        <p:nvSpPr>
          <p:cNvPr id="3" name="Content Placeholder 2"/>
          <p:cNvSpPr>
            <a:spLocks noGrp="1"/>
          </p:cNvSpPr>
          <p:nvPr>
            <p:ph idx="1"/>
          </p:nvPr>
        </p:nvSpPr>
        <p:spPr/>
        <p:txBody>
          <a:bodyPr>
            <a:normAutofit/>
          </a:bodyPr>
          <a:lstStyle/>
          <a:p>
            <a:pPr algn="just" rtl="1">
              <a:buFontTx/>
              <a:buChar char="-"/>
            </a:pPr>
            <a:r>
              <a:rPr lang="fa-IR" b="1" dirty="0" smtClean="0">
                <a:cs typeface="B Nazanin" pitchFamily="2" charset="-78"/>
              </a:rPr>
              <a:t>برای </a:t>
            </a:r>
            <a:r>
              <a:rPr lang="fa-IR" b="1" dirty="0" smtClean="0">
                <a:cs typeface="B Nazanin" pitchFamily="2" charset="-78"/>
              </a:rPr>
              <a:t>کارکنانی که در ارتفاع به کار می پردازند و با خطر سقوط مواجه هستند استفاده </a:t>
            </a:r>
            <a:r>
              <a:rPr lang="fa-IR" b="1" dirty="0" smtClean="0">
                <a:cs typeface="B Nazanin" pitchFamily="2" charset="-78"/>
              </a:rPr>
              <a:t>از کمربندهای </a:t>
            </a:r>
            <a:r>
              <a:rPr lang="fa-IR" b="1" dirty="0" smtClean="0">
                <a:cs typeface="B Nazanin" pitchFamily="2" charset="-78"/>
              </a:rPr>
              <a:t>ایمنی و سایر حایل های ایمنی مناسب، ضروری است</a:t>
            </a:r>
            <a:r>
              <a:rPr lang="fa-IR" b="1" dirty="0" smtClean="0">
                <a:cs typeface="B Nazanin" pitchFamily="2" charset="-78"/>
              </a:rPr>
              <a:t>.</a:t>
            </a:r>
          </a:p>
          <a:p>
            <a:pPr algn="just" rtl="1">
              <a:buFontTx/>
              <a:buChar char="-"/>
            </a:pPr>
            <a:endParaRPr lang="fa-IR" b="1" dirty="0" smtClean="0">
              <a:cs typeface="B Nazanin" pitchFamily="2" charset="-78"/>
            </a:endParaRPr>
          </a:p>
          <a:p>
            <a:pPr algn="just" rtl="1">
              <a:buNone/>
            </a:pPr>
            <a:r>
              <a:rPr lang="fa-IR" b="1" dirty="0" smtClean="0">
                <a:cs typeface="B Nazanin" pitchFamily="2" charset="-78"/>
              </a:rPr>
              <a:t>- کمربندهای ایمنی و متعلقات آن باید از چرم، برزنت و یا پارچه های مقاوم و مواد محکم </a:t>
            </a:r>
            <a:r>
              <a:rPr lang="fa-IR" b="1" dirty="0" smtClean="0">
                <a:cs typeface="B Nazanin" pitchFamily="2" charset="-78"/>
              </a:rPr>
              <a:t>ساخته شده </a:t>
            </a:r>
            <a:r>
              <a:rPr lang="fa-IR" b="1" dirty="0" smtClean="0">
                <a:cs typeface="B Nazanin" pitchFamily="2" charset="-78"/>
              </a:rPr>
              <a:t>باشد و قدرت تحمل بار را با حداقل نيروی ١١٥٠ کيلوگرم </a:t>
            </a:r>
            <a:r>
              <a:rPr lang="fa-IR" b="1" dirty="0" smtClean="0">
                <a:cs typeface="B Nazanin" pitchFamily="2" charset="-78"/>
              </a:rPr>
              <a:t>داشته باشد </a:t>
            </a:r>
            <a:r>
              <a:rPr lang="fa-IR" b="1" dirty="0" smtClean="0">
                <a:cs typeface="B Nazanin" pitchFamily="2" charset="-78"/>
              </a:rPr>
              <a:t>(حداقل </a:t>
            </a:r>
            <a:r>
              <a:rPr lang="fa-IR" b="1" dirty="0" smtClean="0">
                <a:cs typeface="B Nazanin" pitchFamily="2" charset="-78"/>
              </a:rPr>
              <a:t>پهنای </a:t>
            </a:r>
            <a:r>
              <a:rPr lang="fa-IR" b="1" dirty="0" smtClean="0">
                <a:cs typeface="B Nazanin" pitchFamily="2" charset="-78"/>
              </a:rPr>
              <a:t>کمربند ١٢</a:t>
            </a:r>
            <a:r>
              <a:rPr lang="fa-IR" b="1" dirty="0" smtClean="0">
                <a:cs typeface="B Nazanin" pitchFamily="2" charset="-78"/>
              </a:rPr>
              <a:t> </a:t>
            </a:r>
            <a:r>
              <a:rPr lang="en-US" b="1" dirty="0" smtClean="0">
                <a:cs typeface="B Nazanin" pitchFamily="2" charset="-78"/>
              </a:rPr>
              <a:t>cm </a:t>
            </a:r>
            <a:r>
              <a:rPr lang="en-US" b="1" dirty="0" smtClean="0">
                <a:cs typeface="B Nazanin" pitchFamily="2" charset="-78"/>
              </a:rPr>
              <a:t> </a:t>
            </a:r>
            <a:r>
              <a:rPr lang="fa-IR" b="1" dirty="0" smtClean="0">
                <a:cs typeface="B Nazanin" pitchFamily="2" charset="-78"/>
              </a:rPr>
              <a:t>و </a:t>
            </a:r>
            <a:r>
              <a:rPr lang="fa-IR" b="1" dirty="0" smtClean="0">
                <a:cs typeface="B Nazanin" pitchFamily="2" charset="-78"/>
              </a:rPr>
              <a:t>ضخامت آن </a:t>
            </a:r>
            <a:r>
              <a:rPr lang="fa-IR" b="1" dirty="0" smtClean="0">
                <a:cs typeface="B Nazanin" pitchFamily="2" charset="-78"/>
              </a:rPr>
              <a:t>٦</a:t>
            </a:r>
            <a:r>
              <a:rPr lang="en-US" b="1" dirty="0" smtClean="0">
                <a:cs typeface="B Nazanin" pitchFamily="2" charset="-78"/>
              </a:rPr>
              <a:t> mm</a:t>
            </a:r>
            <a:r>
              <a:rPr lang="fa-IR" b="1" dirty="0" smtClean="0">
                <a:cs typeface="B Nazanin" pitchFamily="2" charset="-78"/>
              </a:rPr>
              <a:t> می </a:t>
            </a:r>
            <a:r>
              <a:rPr lang="fa-IR" b="1" dirty="0" smtClean="0">
                <a:cs typeface="B Nazanin" pitchFamily="2" charset="-78"/>
              </a:rPr>
              <a:t>باشد). </a:t>
            </a:r>
            <a:endParaRPr lang="fa-IR" b="1" dirty="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1"/>
            <a:ext cx="8229600" cy="5105400"/>
          </a:xfrm>
        </p:spPr>
        <p:txBody>
          <a:bodyPr/>
          <a:lstStyle/>
          <a:p>
            <a:pPr algn="just" rtl="1"/>
            <a:r>
              <a:rPr lang="fa-IR" b="1" dirty="0" smtClean="0">
                <a:cs typeface="B Nazanin" pitchFamily="2" charset="-78"/>
              </a:rPr>
              <a:t>- کمربندهای ایمنی نباید دارای زنگ زدگی، پارگی و سایر اشکالاتی باشند که باعث ایجاد </a:t>
            </a:r>
            <a:r>
              <a:rPr lang="fa-IR" b="1" dirty="0" smtClean="0">
                <a:cs typeface="B Nazanin" pitchFamily="2" charset="-78"/>
              </a:rPr>
              <a:t>خطر برای </a:t>
            </a:r>
            <a:r>
              <a:rPr lang="fa-IR" b="1" dirty="0" smtClean="0">
                <a:cs typeface="B Nazanin" pitchFamily="2" charset="-78"/>
              </a:rPr>
              <a:t>استفاده کننده گردد</a:t>
            </a:r>
            <a:r>
              <a:rPr lang="fa-IR" b="1" dirty="0" smtClean="0">
                <a:cs typeface="B Nazanin" pitchFamily="2" charset="-78"/>
              </a:rPr>
              <a:t>.</a:t>
            </a:r>
          </a:p>
          <a:p>
            <a:pPr algn="just" rtl="1"/>
            <a:endParaRPr lang="fa-IR" b="1" dirty="0" smtClean="0">
              <a:cs typeface="B Nazanin" pitchFamily="2" charset="-78"/>
            </a:endParaRPr>
          </a:p>
          <a:p>
            <a:pPr algn="just" rtl="1"/>
            <a:r>
              <a:rPr lang="fa-IR" b="1" dirty="0" smtClean="0">
                <a:cs typeface="B Nazanin" pitchFamily="2" charset="-78"/>
              </a:rPr>
              <a:t>- کليه قطعات و ضمایم کمربندهای ایمنی بایستی به طور دقيق و مرتب مورد بازدید قرار گيرد </a:t>
            </a:r>
            <a:r>
              <a:rPr lang="fa-IR" b="1" dirty="0" smtClean="0">
                <a:cs typeface="B Nazanin" pitchFamily="2" charset="-78"/>
              </a:rPr>
              <a:t>و قطعات </a:t>
            </a:r>
            <a:r>
              <a:rPr lang="fa-IR" b="1" dirty="0" smtClean="0">
                <a:cs typeface="B Nazanin" pitchFamily="2" charset="-78"/>
              </a:rPr>
              <a:t>فرسوده تعویض گردد که حصول اطمينان از بی عيب و نقص بودن کمربند الزامی است.</a:t>
            </a:r>
            <a:endParaRPr lang="fa-IR" b="1" dirty="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5-1-سایر </a:t>
            </a:r>
            <a:r>
              <a:rPr lang="fa-IR" b="1" dirty="0" smtClean="0">
                <a:cs typeface="B Nazanin" pitchFamily="2" charset="-78"/>
              </a:rPr>
              <a:t>نکات </a:t>
            </a:r>
            <a:r>
              <a:rPr lang="fa-IR" b="1" dirty="0" smtClean="0">
                <a:cs typeface="B Nazanin" pitchFamily="2" charset="-78"/>
              </a:rPr>
              <a:t>ایمنی</a:t>
            </a:r>
            <a:endParaRPr lang="fa-IR" dirty="0">
              <a:cs typeface="B Nazanin" pitchFamily="2" charset="-78"/>
            </a:endParaRPr>
          </a:p>
        </p:txBody>
      </p:sp>
      <p:sp>
        <p:nvSpPr>
          <p:cNvPr id="3" name="Content Placeholder 2"/>
          <p:cNvSpPr>
            <a:spLocks noGrp="1"/>
          </p:cNvSpPr>
          <p:nvPr>
            <p:ph idx="1"/>
          </p:nvPr>
        </p:nvSpPr>
        <p:spPr/>
        <p:txBody>
          <a:bodyPr/>
          <a:lstStyle/>
          <a:p>
            <a:pPr algn="just" rtl="1"/>
            <a:r>
              <a:rPr lang="fa-IR" b="1" dirty="0" smtClean="0">
                <a:cs typeface="B Nazanin" pitchFamily="2" charset="-78"/>
              </a:rPr>
              <a:t>- کارگرانی که با وسایل برقی کار می کنند بایستی از حمل و نگهداری اشيای غير ضروری </a:t>
            </a:r>
            <a:r>
              <a:rPr lang="fa-IR" b="1" dirty="0" smtClean="0">
                <a:cs typeface="B Nazanin" pitchFamily="2" charset="-78"/>
              </a:rPr>
              <a:t>مانند انگشتر</a:t>
            </a:r>
            <a:r>
              <a:rPr lang="fa-IR" b="1" dirty="0" smtClean="0">
                <a:cs typeface="B Nazanin" pitchFamily="2" charset="-78"/>
              </a:rPr>
              <a:t>، کليد، زنجير، ساعت و اشيا به هنگام کار خودداری نمایند</a:t>
            </a:r>
            <a:r>
              <a:rPr lang="fa-IR" b="1" dirty="0" smtClean="0">
                <a:cs typeface="B Nazanin" pitchFamily="2" charset="-78"/>
              </a:rPr>
              <a:t>.</a:t>
            </a:r>
          </a:p>
          <a:p>
            <a:pPr algn="just" rtl="1">
              <a:buNone/>
            </a:pPr>
            <a:endParaRPr lang="fa-IR" b="1" dirty="0" smtClean="0">
              <a:cs typeface="B Nazanin" pitchFamily="2" charset="-78"/>
            </a:endParaRPr>
          </a:p>
          <a:p>
            <a:pPr algn="just" rtl="1"/>
            <a:r>
              <a:rPr lang="fa-IR" b="1" dirty="0" smtClean="0">
                <a:cs typeface="B Nazanin" pitchFamily="2" charset="-78"/>
              </a:rPr>
              <a:t>- استفاده از هر گونه وسایل استحفاظی فردی خراب، فرسوده یا صدمه دیده که نتواند </a:t>
            </a:r>
            <a:r>
              <a:rPr lang="fa-IR" b="1" dirty="0" smtClean="0">
                <a:cs typeface="B Nazanin" pitchFamily="2" charset="-78"/>
              </a:rPr>
              <a:t>ایمنی فردی </a:t>
            </a:r>
            <a:r>
              <a:rPr lang="fa-IR" b="1" dirty="0" smtClean="0">
                <a:cs typeface="B Nazanin" pitchFamily="2" charset="-78"/>
              </a:rPr>
              <a:t>را برای استفاده کننده تامين نمایند ممنوع است.</a:t>
            </a:r>
            <a:endParaRPr lang="fa-IR" b="1" dirty="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٢- حفاظت و بهداشت عمومی کارگاه</a:t>
            </a:r>
            <a:endParaRPr lang="fa-IR" dirty="0">
              <a:cs typeface="B Nazanin" pitchFamily="2" charset="-78"/>
            </a:endParaRPr>
          </a:p>
        </p:txBody>
      </p:sp>
      <p:sp>
        <p:nvSpPr>
          <p:cNvPr id="3" name="Content Placeholder 2"/>
          <p:cNvSpPr>
            <a:spLocks noGrp="1"/>
          </p:cNvSpPr>
          <p:nvPr>
            <p:ph idx="1"/>
          </p:nvPr>
        </p:nvSpPr>
        <p:spPr/>
        <p:txBody>
          <a:bodyPr>
            <a:normAutofit fontScale="25000" lnSpcReduction="20000"/>
          </a:bodyPr>
          <a:lstStyle/>
          <a:p>
            <a:pPr algn="just" rtl="1">
              <a:buNone/>
            </a:pPr>
            <a:r>
              <a:rPr lang="fa-IR" sz="14400" b="1" dirty="0" smtClean="0">
                <a:cs typeface="B Nazanin" pitchFamily="2" charset="-78"/>
              </a:rPr>
              <a:t>1-2-نور</a:t>
            </a:r>
          </a:p>
          <a:p>
            <a:pPr algn="just" rtl="1">
              <a:buNone/>
            </a:pPr>
            <a:r>
              <a:rPr lang="fa-IR" sz="9600" b="1" dirty="0" smtClean="0">
                <a:cs typeface="B Nazanin" pitchFamily="2" charset="-78"/>
              </a:rPr>
              <a:t>-در </a:t>
            </a:r>
            <a:r>
              <a:rPr lang="fa-IR" sz="9600" b="1" dirty="0" smtClean="0">
                <a:cs typeface="B Nazanin" pitchFamily="2" charset="-78"/>
              </a:rPr>
              <a:t>تونل ها و راهروها از لامپهای فلورسنت دوبل یا جفتی به فاصله ٨متر استفاده شود.</a:t>
            </a:r>
          </a:p>
          <a:p>
            <a:pPr algn="just" rtl="1">
              <a:buNone/>
            </a:pPr>
            <a:r>
              <a:rPr lang="fa-IR" sz="9600" b="1" dirty="0" smtClean="0">
                <a:cs typeface="B Nazanin" pitchFamily="2" charset="-78"/>
              </a:rPr>
              <a:t> </a:t>
            </a:r>
            <a:r>
              <a:rPr lang="fa-IR" sz="9600" b="1" dirty="0" smtClean="0">
                <a:cs typeface="B Nazanin" pitchFamily="2" charset="-78"/>
              </a:rPr>
              <a:t>-در </a:t>
            </a:r>
            <a:r>
              <a:rPr lang="fa-IR" sz="9600" b="1" dirty="0" smtClean="0">
                <a:cs typeface="B Nazanin" pitchFamily="2" charset="-78"/>
              </a:rPr>
              <a:t>سالن های کارگاهی و محوطه کارگاه از لامپ های بخار سدیم -جيوه استفاده شود.</a:t>
            </a:r>
          </a:p>
          <a:p>
            <a:pPr algn="just" rtl="1">
              <a:buNone/>
            </a:pPr>
            <a:r>
              <a:rPr lang="fa-IR" sz="9600" b="1" dirty="0" smtClean="0">
                <a:cs typeface="B Nazanin" pitchFamily="2" charset="-78"/>
              </a:rPr>
              <a:t>- </a:t>
            </a:r>
            <a:r>
              <a:rPr lang="fa-IR" sz="9600" b="1" dirty="0" smtClean="0">
                <a:cs typeface="B Nazanin" pitchFamily="2" charset="-78"/>
              </a:rPr>
              <a:t>ميزان روشنایی مناسب در تونل و راهروها و محل عبور و مرور افراد حداقل ١٠٠ لوکس و </a:t>
            </a:r>
            <a:r>
              <a:rPr lang="fa-IR" sz="9600" b="1" dirty="0" smtClean="0">
                <a:cs typeface="B Nazanin" pitchFamily="2" charset="-78"/>
              </a:rPr>
              <a:t>ميزان </a:t>
            </a:r>
            <a:r>
              <a:rPr lang="fa-IR" sz="9600" b="1" dirty="0" smtClean="0">
                <a:cs typeface="B Nazanin" pitchFamily="2" charset="-78"/>
              </a:rPr>
              <a:t>روشنایی برای فعاليتهای ساختمانی و کارگاهی مانند جوشکاری، آهنگری و غيره حداقل </a:t>
            </a:r>
            <a:r>
              <a:rPr lang="fa-IR" sz="9600" b="1" dirty="0" smtClean="0">
                <a:cs typeface="B Nazanin" pitchFamily="2" charset="-78"/>
              </a:rPr>
              <a:t>١۵٠ -٢٠٠ </a:t>
            </a:r>
            <a:r>
              <a:rPr lang="fa-IR" sz="9600" b="1" dirty="0" smtClean="0">
                <a:cs typeface="B Nazanin" pitchFamily="2" charset="-78"/>
              </a:rPr>
              <a:t>لوکس می باشد.</a:t>
            </a:r>
          </a:p>
          <a:p>
            <a:pPr algn="just" rtl="1">
              <a:buNone/>
            </a:pPr>
            <a:r>
              <a:rPr lang="fa-IR" sz="9600" b="1" dirty="0" smtClean="0">
                <a:cs typeface="B Nazanin" pitchFamily="2" charset="-78"/>
              </a:rPr>
              <a:t> </a:t>
            </a:r>
            <a:r>
              <a:rPr lang="fa-IR" sz="9600" b="1" dirty="0" smtClean="0">
                <a:cs typeface="B Nazanin" pitchFamily="2" charset="-78"/>
              </a:rPr>
              <a:t>-لامپها </a:t>
            </a:r>
            <a:r>
              <a:rPr lang="fa-IR" sz="9600" b="1" dirty="0" smtClean="0">
                <a:cs typeface="B Nazanin" pitchFamily="2" charset="-78"/>
              </a:rPr>
              <a:t>نباید طوری نصب شوند که نور مستقيم وارد چشم کارگر شود.</a:t>
            </a:r>
          </a:p>
          <a:p>
            <a:pPr algn="just" rtl="1">
              <a:buNone/>
            </a:pPr>
            <a:r>
              <a:rPr lang="fa-IR" sz="9600" b="1" dirty="0" smtClean="0">
                <a:cs typeface="B Nazanin" pitchFamily="2" charset="-78"/>
              </a:rPr>
              <a:t> </a:t>
            </a:r>
            <a:r>
              <a:rPr lang="fa-IR" sz="9600" b="1" dirty="0" smtClean="0">
                <a:cs typeface="B Nazanin" pitchFamily="2" charset="-78"/>
              </a:rPr>
              <a:t>-چراغ </a:t>
            </a:r>
            <a:r>
              <a:rPr lang="fa-IR" sz="9600" b="1" dirty="0" smtClean="0">
                <a:cs typeface="B Nazanin" pitchFamily="2" charset="-78"/>
              </a:rPr>
              <a:t>های گردان می بایست به رنگ قرمز بوده و تعادل کافی داشته باشند.</a:t>
            </a:r>
          </a:p>
          <a:p>
            <a:pPr algn="just" rtl="1">
              <a:buNone/>
            </a:pPr>
            <a:r>
              <a:rPr lang="fa-IR" sz="9600" b="1" dirty="0" smtClean="0">
                <a:cs typeface="B Nazanin" pitchFamily="2" charset="-78"/>
              </a:rPr>
              <a:t> </a:t>
            </a:r>
            <a:r>
              <a:rPr lang="fa-IR" sz="9600" b="1" dirty="0" smtClean="0">
                <a:cs typeface="B Nazanin" pitchFamily="2" charset="-78"/>
              </a:rPr>
              <a:t>-هنگام </a:t>
            </a:r>
            <a:r>
              <a:rPr lang="fa-IR" sz="9600" b="1" dirty="0" smtClean="0">
                <a:cs typeface="B Nazanin" pitchFamily="2" charset="-78"/>
              </a:rPr>
              <a:t>استقرار چراغ چشمک زن یا گردان،سيم حامل برق لازم است در صورت امکان بر </a:t>
            </a:r>
            <a:r>
              <a:rPr lang="fa-IR" sz="9600" b="1" dirty="0" smtClean="0">
                <a:cs typeface="B Nazanin" pitchFamily="2" charset="-78"/>
              </a:rPr>
              <a:t>روی دیوار </a:t>
            </a:r>
            <a:r>
              <a:rPr lang="fa-IR" sz="9600" b="1" dirty="0" smtClean="0">
                <a:cs typeface="B Nazanin" pitchFamily="2" charset="-78"/>
              </a:rPr>
              <a:t>نصب گردد</a:t>
            </a:r>
            <a:r>
              <a:rPr lang="fa-IR" sz="9600" b="1" dirty="0" smtClean="0"/>
              <a:t>.</a:t>
            </a:r>
            <a:endParaRPr lang="fa-IR" sz="9600" b="1" dirty="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059363"/>
          </a:xfrm>
        </p:spPr>
        <p:txBody>
          <a:bodyPr>
            <a:noAutofit/>
          </a:bodyPr>
          <a:lstStyle/>
          <a:p>
            <a:pPr algn="just" rtl="1">
              <a:buNone/>
            </a:pPr>
            <a:r>
              <a:rPr lang="fa-IR" sz="2000" b="1" dirty="0" smtClean="0">
                <a:cs typeface="B Nazanin" pitchFamily="2" charset="-78"/>
              </a:rPr>
              <a:t>-تامين </a:t>
            </a:r>
            <a:r>
              <a:rPr lang="fa-IR" sz="2000" b="1" dirty="0" smtClean="0">
                <a:cs typeface="B Nazanin" pitchFamily="2" charset="-78"/>
              </a:rPr>
              <a:t>نور کافی برای انجام فعاليتهای مختلف در کارگاه ضروری است. با توجه به عدم امکان</a:t>
            </a:r>
          </a:p>
          <a:p>
            <a:pPr algn="just" rtl="1">
              <a:buNone/>
            </a:pPr>
            <a:r>
              <a:rPr lang="fa-IR" sz="2000" b="1" dirty="0" smtClean="0">
                <a:cs typeface="B Nazanin" pitchFamily="2" charset="-78"/>
              </a:rPr>
              <a:t>تامين </a:t>
            </a:r>
            <a:r>
              <a:rPr lang="fa-IR" sz="2000" b="1" dirty="0" smtClean="0">
                <a:cs typeface="B Nazanin" pitchFamily="2" charset="-78"/>
              </a:rPr>
              <a:t>نور طبيعی در بخش عمده ای از محيط های کار، بایستی از چراغ های مناسب استفاده</a:t>
            </a:r>
          </a:p>
          <a:p>
            <a:pPr algn="just" rtl="1">
              <a:buNone/>
            </a:pPr>
            <a:r>
              <a:rPr lang="fa-IR" sz="2000" b="1" dirty="0" smtClean="0">
                <a:cs typeface="B Nazanin" pitchFamily="2" charset="-78"/>
              </a:rPr>
              <a:t>شود.</a:t>
            </a:r>
          </a:p>
          <a:p>
            <a:pPr algn="just" rtl="1">
              <a:buNone/>
            </a:pPr>
            <a:r>
              <a:rPr lang="fa-IR" sz="2000" b="1" dirty="0" smtClean="0">
                <a:cs typeface="B Nazanin" pitchFamily="2" charset="-78"/>
              </a:rPr>
              <a:t>- </a:t>
            </a:r>
            <a:r>
              <a:rPr lang="fa-IR" sz="2000" b="1" dirty="0" smtClean="0">
                <a:cs typeface="B Nazanin" pitchFamily="2" charset="-78"/>
              </a:rPr>
              <a:t>چراغ هایی که برای تامين نور در محيط های کار نصب می شوند باید در محل های مناسب به</a:t>
            </a:r>
          </a:p>
          <a:p>
            <a:pPr algn="just" rtl="1">
              <a:buNone/>
            </a:pPr>
            <a:r>
              <a:rPr lang="fa-IR" sz="2000" b="1" dirty="0" smtClean="0">
                <a:cs typeface="B Nazanin" pitchFamily="2" charset="-78"/>
              </a:rPr>
              <a:t> </a:t>
            </a:r>
            <a:r>
              <a:rPr lang="fa-IR" sz="2000" b="1" dirty="0" smtClean="0">
                <a:cs typeface="B Nazanin" pitchFamily="2" charset="-78"/>
              </a:rPr>
              <a:t>طور </a:t>
            </a:r>
            <a:r>
              <a:rPr lang="fa-IR" sz="2000" b="1" dirty="0" smtClean="0">
                <a:cs typeface="B Nazanin" pitchFamily="2" charset="-78"/>
              </a:rPr>
              <a:t>کاملا ایمن نصب شوند.</a:t>
            </a:r>
          </a:p>
          <a:p>
            <a:pPr algn="just" rtl="1">
              <a:buNone/>
            </a:pPr>
            <a:r>
              <a:rPr lang="fa-IR" sz="2000" b="1" dirty="0" smtClean="0">
                <a:cs typeface="B Nazanin" pitchFamily="2" charset="-78"/>
              </a:rPr>
              <a:t>- </a:t>
            </a:r>
            <a:r>
              <a:rPr lang="fa-IR" sz="2000" b="1" dirty="0" smtClean="0">
                <a:cs typeface="B Nazanin" pitchFamily="2" charset="-78"/>
              </a:rPr>
              <a:t>استفاده از چراغ های رنگی برای تامين نور در محيط های کار ممنوع است.</a:t>
            </a:r>
          </a:p>
          <a:p>
            <a:pPr algn="just" rtl="1">
              <a:buNone/>
            </a:pPr>
            <a:r>
              <a:rPr lang="fa-IR" sz="2000" b="1" dirty="0" smtClean="0">
                <a:cs typeface="B Nazanin" pitchFamily="2" charset="-78"/>
              </a:rPr>
              <a:t>- چراغ ها باید دارای حفاظ های مناسب باشند که در صورت برخورد با اشياء صدمه نبيند.</a:t>
            </a:r>
          </a:p>
          <a:p>
            <a:pPr algn="just" rtl="1">
              <a:buNone/>
            </a:pPr>
            <a:r>
              <a:rPr lang="fa-IR" sz="2000" b="1" dirty="0" smtClean="0">
                <a:cs typeface="B Nazanin" pitchFamily="2" charset="-78"/>
              </a:rPr>
              <a:t>- </a:t>
            </a:r>
            <a:r>
              <a:rPr lang="fa-IR" sz="2000" b="1" dirty="0" smtClean="0">
                <a:cs typeface="B Nazanin" pitchFamily="2" charset="-78"/>
              </a:rPr>
              <a:t>امکان استفاده از چراغ های قابل جابجایی (چراغ گردان) باید با تعبيه پریزها و رابطهای </a:t>
            </a:r>
            <a:r>
              <a:rPr lang="fa-IR" sz="2000" b="1" dirty="0" smtClean="0">
                <a:cs typeface="B Nazanin" pitchFamily="2" charset="-78"/>
              </a:rPr>
              <a:t>مناسب در </a:t>
            </a:r>
            <a:r>
              <a:rPr lang="fa-IR" sz="2000" b="1" dirty="0" smtClean="0">
                <a:cs typeface="B Nazanin" pitchFamily="2" charset="-78"/>
              </a:rPr>
              <a:t>کارگاه در نظر گرفته شود.</a:t>
            </a:r>
          </a:p>
          <a:p>
            <a:pPr algn="just" rtl="1">
              <a:buNone/>
            </a:pPr>
            <a:r>
              <a:rPr lang="fa-IR" sz="2000" b="1" dirty="0" smtClean="0">
                <a:cs typeface="B Nazanin" pitchFamily="2" charset="-78"/>
              </a:rPr>
              <a:t>-در </a:t>
            </a:r>
            <a:r>
              <a:rPr lang="fa-IR" sz="2000" b="1" dirty="0" smtClean="0">
                <a:cs typeface="B Nazanin" pitchFamily="2" charset="-78"/>
              </a:rPr>
              <a:t>کليه معبرها و مسيرهای رفت و آمد کارگران و وسایل باید چراغهای مناسب با نور کافی و</a:t>
            </a:r>
          </a:p>
          <a:p>
            <a:pPr algn="just" rtl="1">
              <a:buNone/>
            </a:pPr>
            <a:r>
              <a:rPr lang="fa-IR" sz="2000" b="1" dirty="0" smtClean="0">
                <a:cs typeface="B Nazanin" pitchFamily="2" charset="-78"/>
              </a:rPr>
              <a:t>-در </a:t>
            </a:r>
            <a:r>
              <a:rPr lang="fa-IR" sz="2000" b="1" dirty="0" smtClean="0">
                <a:cs typeface="B Nazanin" pitchFamily="2" charset="-78"/>
              </a:rPr>
              <a:t>محل های ایمن نصب گردد.</a:t>
            </a:r>
          </a:p>
          <a:p>
            <a:pPr algn="just" rtl="1">
              <a:buNone/>
            </a:pPr>
            <a:r>
              <a:rPr lang="fa-IR" sz="2000" b="1" dirty="0" smtClean="0">
                <a:cs typeface="B Nazanin" pitchFamily="2" charset="-78"/>
              </a:rPr>
              <a:t>- </a:t>
            </a:r>
            <a:r>
              <a:rPr lang="fa-IR" sz="2000" b="1" dirty="0" smtClean="0">
                <a:cs typeface="B Nazanin" pitchFamily="2" charset="-78"/>
              </a:rPr>
              <a:t>کليه وسایل و تجهيزات تامين نور کارگاه بایستی دارای کيفيتی مناسب و مطابق با اصول </a:t>
            </a:r>
            <a:r>
              <a:rPr lang="fa-IR" sz="2000" b="1" dirty="0" smtClean="0">
                <a:cs typeface="B Nazanin" pitchFamily="2" charset="-78"/>
              </a:rPr>
              <a:t>فنی مربوطه </a:t>
            </a:r>
            <a:r>
              <a:rPr lang="fa-IR" sz="2000" b="1" dirty="0" smtClean="0">
                <a:cs typeface="B Nazanin" pitchFamily="2" charset="-78"/>
              </a:rPr>
              <a:t>باشند.</a:t>
            </a:r>
          </a:p>
          <a:p>
            <a:pPr algn="just" rtl="1">
              <a:buNone/>
            </a:pPr>
            <a:r>
              <a:rPr lang="fa-IR" sz="2000" b="1" dirty="0" smtClean="0">
                <a:cs typeface="B Nazanin" pitchFamily="2" charset="-78"/>
              </a:rPr>
              <a:t>- </a:t>
            </a:r>
            <a:r>
              <a:rPr lang="fa-IR" sz="2000" b="1" dirty="0" smtClean="0">
                <a:cs typeface="B Nazanin" pitchFamily="2" charset="-78"/>
              </a:rPr>
              <a:t>استفاده از نوار یا چسب در محل اتصال دو سيم به تنهایی ممنوع می باشد و بایستی حتما </a:t>
            </a:r>
            <a:r>
              <a:rPr lang="fa-IR" sz="2000" b="1" dirty="0" smtClean="0">
                <a:cs typeface="B Nazanin" pitchFamily="2" charset="-78"/>
              </a:rPr>
              <a:t>از ترمينال </a:t>
            </a:r>
            <a:r>
              <a:rPr lang="fa-IR" sz="2000" b="1" dirty="0" smtClean="0">
                <a:cs typeface="B Nazanin" pitchFamily="2" charset="-78"/>
              </a:rPr>
              <a:t>استفاده شود.</a:t>
            </a:r>
            <a:endParaRPr lang="fa-IR" sz="2000" b="1" dirty="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2-2-تهویه کارگاه</a:t>
            </a:r>
            <a:endParaRPr lang="fa-IR" dirty="0">
              <a:cs typeface="B Nazanin" pitchFamily="2" charset="-78"/>
            </a:endParaRPr>
          </a:p>
        </p:txBody>
      </p:sp>
      <p:sp>
        <p:nvSpPr>
          <p:cNvPr id="3" name="Content Placeholder 2"/>
          <p:cNvSpPr>
            <a:spLocks noGrp="1"/>
          </p:cNvSpPr>
          <p:nvPr>
            <p:ph idx="1"/>
          </p:nvPr>
        </p:nvSpPr>
        <p:spPr/>
        <p:txBody>
          <a:bodyPr>
            <a:normAutofit/>
          </a:bodyPr>
          <a:lstStyle/>
          <a:p>
            <a:pPr algn="just" rtl="1">
              <a:buNone/>
            </a:pPr>
            <a:r>
              <a:rPr lang="fa-IR" b="1" dirty="0" smtClean="0">
                <a:cs typeface="B Nazanin" pitchFamily="2" charset="-78"/>
              </a:rPr>
              <a:t>- از آنجا که بخش قابل توجهی از فعاليتهای ساختمانی در محيط های بسته زیر زمين و </a:t>
            </a:r>
            <a:r>
              <a:rPr lang="fa-IR" b="1" dirty="0" smtClean="0">
                <a:cs typeface="B Nazanin" pitchFamily="2" charset="-78"/>
              </a:rPr>
              <a:t>بدون ارتباط </a:t>
            </a:r>
            <a:r>
              <a:rPr lang="fa-IR" b="1" dirty="0" smtClean="0">
                <a:cs typeface="B Nazanin" pitchFamily="2" charset="-78"/>
              </a:rPr>
              <a:t>مستقيم </a:t>
            </a:r>
            <a:r>
              <a:rPr lang="fa-IR" b="1" dirty="0" smtClean="0">
                <a:cs typeface="B Nazanin" pitchFamily="2" charset="-78"/>
              </a:rPr>
              <a:t>با فضای </a:t>
            </a:r>
            <a:r>
              <a:rPr lang="fa-IR" b="1" dirty="0" smtClean="0">
                <a:cs typeface="B Nazanin" pitchFamily="2" charset="-78"/>
              </a:rPr>
              <a:t>باز انجام می شود، تهویه کارگاه باید به </a:t>
            </a:r>
            <a:r>
              <a:rPr lang="fa-IR" b="1" dirty="0" smtClean="0">
                <a:cs typeface="B Nazanin" pitchFamily="2" charset="-78"/>
              </a:rPr>
              <a:t>نحو مطلوب </a:t>
            </a:r>
            <a:r>
              <a:rPr lang="fa-IR" b="1" dirty="0" smtClean="0">
                <a:cs typeface="B Nazanin" pitchFamily="2" charset="-78"/>
              </a:rPr>
              <a:t>انجام شود </a:t>
            </a:r>
            <a:r>
              <a:rPr lang="fa-IR" b="1" dirty="0" smtClean="0">
                <a:cs typeface="B Nazanin" pitchFamily="2" charset="-78"/>
              </a:rPr>
              <a:t>بدین منظور</a:t>
            </a:r>
            <a:r>
              <a:rPr lang="fa-IR" b="1" dirty="0" smtClean="0">
                <a:cs typeface="B Nazanin" pitchFamily="2" charset="-78"/>
              </a:rPr>
              <a:t>:</a:t>
            </a:r>
          </a:p>
          <a:p>
            <a:pPr algn="just" rtl="1"/>
            <a:r>
              <a:rPr lang="fa-IR" b="1" dirty="0" smtClean="0">
                <a:cs typeface="B Nazanin" pitchFamily="2" charset="-78"/>
              </a:rPr>
              <a:t>الف) تجهيزات و وسایل مناسب تهویه با توجه به شرایط کارگاه پيش بينی و نصب شوند.</a:t>
            </a:r>
          </a:p>
          <a:p>
            <a:pPr algn="just" rtl="1"/>
            <a:r>
              <a:rPr lang="fa-IR" b="1" dirty="0" smtClean="0">
                <a:cs typeface="B Nazanin" pitchFamily="2" charset="-78"/>
              </a:rPr>
              <a:t>ب) سرعت جریان هوای ورودی به کارگاه و نحوه توزیع آن باید به گونه ای باشد که باعث </a:t>
            </a:r>
            <a:r>
              <a:rPr lang="fa-IR" b="1" dirty="0" smtClean="0">
                <a:cs typeface="B Nazanin" pitchFamily="2" charset="-78"/>
              </a:rPr>
              <a:t>ورود، گسترش </a:t>
            </a:r>
            <a:r>
              <a:rPr lang="fa-IR" b="1" dirty="0" smtClean="0">
                <a:cs typeface="B Nazanin" pitchFamily="2" charset="-78"/>
              </a:rPr>
              <a:t>یا افزایش آلودگی هوای کارگاه نگردد.</a:t>
            </a:r>
            <a:endParaRPr lang="fa-IR" b="1" dirty="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440363"/>
          </a:xfrm>
        </p:spPr>
        <p:txBody>
          <a:bodyPr/>
          <a:lstStyle/>
          <a:p>
            <a:pPr algn="just" rtl="1">
              <a:buNone/>
            </a:pPr>
            <a:r>
              <a:rPr lang="fa-IR" b="1" dirty="0" smtClean="0">
                <a:cs typeface="B Nazanin" pitchFamily="2" charset="-78"/>
              </a:rPr>
              <a:t>ج) سيستم تخليه هوا و کانال های مناسب آن در محل هایی که آلودگی ناشی از گرد و غبار </a:t>
            </a:r>
            <a:r>
              <a:rPr lang="fa-IR" b="1" dirty="0" smtClean="0">
                <a:cs typeface="B Nazanin" pitchFamily="2" charset="-78"/>
              </a:rPr>
              <a:t>یا دود </a:t>
            </a:r>
            <a:r>
              <a:rPr lang="fa-IR" b="1" dirty="0" smtClean="0">
                <a:cs typeface="B Nazanin" pitchFamily="2" charset="-78"/>
              </a:rPr>
              <a:t>و گازهای سمی وجود دارد بایستی پيش بينی شود.</a:t>
            </a:r>
          </a:p>
          <a:p>
            <a:pPr algn="just" rtl="1">
              <a:buNone/>
            </a:pPr>
            <a:r>
              <a:rPr lang="fa-IR" b="1" dirty="0" smtClean="0">
                <a:cs typeface="B Nazanin" pitchFamily="2" charset="-78"/>
              </a:rPr>
              <a:t>د) تهویه کارگاه باید به طور دایمی در طول مدت زمان کار انجام شود.</a:t>
            </a:r>
          </a:p>
          <a:p>
            <a:pPr algn="just" rtl="1">
              <a:buNone/>
            </a:pPr>
            <a:r>
              <a:rPr lang="fa-IR" b="1" dirty="0" smtClean="0">
                <a:cs typeface="B Nazanin" pitchFamily="2" charset="-78"/>
              </a:rPr>
              <a:t>در صورت وجود گرد و غبار و دود با غلظت بالاتر از حد مجاز از فيلترهای مناسب گرد و غبار و </a:t>
            </a:r>
            <a:r>
              <a:rPr lang="fa-IR" b="1" dirty="0" smtClean="0">
                <a:cs typeface="B Nazanin" pitchFamily="2" charset="-78"/>
              </a:rPr>
              <a:t>دود یا </a:t>
            </a:r>
            <a:r>
              <a:rPr lang="fa-IR" b="1" dirty="0" smtClean="0">
                <a:cs typeface="B Nazanin" pitchFamily="2" charset="-78"/>
              </a:rPr>
              <a:t>گاز سمی استفاده شود.</a:t>
            </a:r>
            <a:endParaRPr lang="fa-IR" b="1" dirty="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algn="just" rtl="1">
              <a:buNone/>
            </a:pPr>
            <a:r>
              <a:rPr lang="fa-IR" b="1" dirty="0" smtClean="0">
                <a:cs typeface="B Nazanin" pitchFamily="2" charset="-78"/>
              </a:rPr>
              <a:t>-تهویه </a:t>
            </a:r>
            <a:r>
              <a:rPr lang="fa-IR" b="1" dirty="0" smtClean="0">
                <a:cs typeface="B Nazanin" pitchFamily="2" charset="-78"/>
              </a:rPr>
              <a:t>باید به دو صورت عمومی و موضعی طراحی و اجرا گردد.</a:t>
            </a:r>
          </a:p>
          <a:p>
            <a:pPr algn="just" rtl="1">
              <a:buNone/>
            </a:pPr>
            <a:endParaRPr lang="fa-IR" b="1" dirty="0" smtClean="0">
              <a:cs typeface="B Nazanin" pitchFamily="2" charset="-78"/>
            </a:endParaRPr>
          </a:p>
          <a:p>
            <a:pPr algn="just" rtl="1">
              <a:buNone/>
            </a:pPr>
            <a:r>
              <a:rPr lang="fa-IR" b="1" dirty="0" smtClean="0">
                <a:cs typeface="B Nazanin" pitchFamily="2" charset="-78"/>
              </a:rPr>
              <a:t> -در </a:t>
            </a:r>
            <a:r>
              <a:rPr lang="fa-IR" b="1" dirty="0" smtClean="0">
                <a:cs typeface="B Nazanin" pitchFamily="2" charset="-78"/>
              </a:rPr>
              <a:t>تهویه در عمل مکش (جهت خروج آلودگی) </a:t>
            </a:r>
            <a:r>
              <a:rPr lang="fa-IR" b="1" dirty="0" smtClean="0">
                <a:cs typeface="B Nazanin" pitchFamily="2" charset="-78"/>
              </a:rPr>
              <a:t>و دمش(جهت </a:t>
            </a:r>
            <a:r>
              <a:rPr lang="fa-IR" b="1" dirty="0" smtClean="0">
                <a:cs typeface="B Nazanin" pitchFamily="2" charset="-78"/>
              </a:rPr>
              <a:t>ورود هوای تازه) می بایست </a:t>
            </a:r>
            <a:r>
              <a:rPr lang="fa-IR" b="1" dirty="0" smtClean="0">
                <a:cs typeface="B Nazanin" pitchFamily="2" charset="-78"/>
              </a:rPr>
              <a:t>به طور </a:t>
            </a:r>
            <a:r>
              <a:rPr lang="fa-IR" b="1" dirty="0" smtClean="0">
                <a:cs typeface="B Nazanin" pitchFamily="2" charset="-78"/>
              </a:rPr>
              <a:t>همزمان صورت گيرد.</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برای جلوگيری از گسترش آلودگی ناشی از احتراق ماشين های درون سوز مانند موتور </a:t>
            </a:r>
            <a:r>
              <a:rPr lang="fa-IR" b="1" dirty="0" smtClean="0">
                <a:cs typeface="B Nazanin" pitchFamily="2" charset="-78"/>
              </a:rPr>
              <a:t>جوش های </a:t>
            </a:r>
            <a:r>
              <a:rPr lang="fa-IR" b="1" dirty="0" smtClean="0">
                <a:cs typeface="B Nazanin" pitchFamily="2" charset="-78"/>
              </a:rPr>
              <a:t>دیزلی و امثال آنها بایستی به وسيله لوله های تخليه هوا و فن مناسب، دودهای حاصل </a:t>
            </a:r>
            <a:r>
              <a:rPr lang="fa-IR" b="1" dirty="0" smtClean="0">
                <a:cs typeface="B Nazanin" pitchFamily="2" charset="-78"/>
              </a:rPr>
              <a:t>از احتراق </a:t>
            </a:r>
            <a:r>
              <a:rPr lang="fa-IR" b="1" dirty="0" smtClean="0">
                <a:cs typeface="B Nazanin" pitchFamily="2" charset="-78"/>
              </a:rPr>
              <a:t>به خارج از محيط کارگاه هدایت شود.</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کليه وسایل و تجهيزات مورد استفاده باید مطابق با اصول فنی و عاری از نقص باشند.</a:t>
            </a:r>
            <a:endParaRPr lang="fa-IR" b="1"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مقدمه</a:t>
            </a:r>
            <a:endParaRPr lang="fa-IR" dirty="0">
              <a:cs typeface="B Nazanin" pitchFamily="2" charset="-78"/>
            </a:endParaRPr>
          </a:p>
        </p:txBody>
      </p:sp>
      <p:sp>
        <p:nvSpPr>
          <p:cNvPr id="3" name="Content Placeholder 2"/>
          <p:cNvSpPr>
            <a:spLocks noGrp="1"/>
          </p:cNvSpPr>
          <p:nvPr>
            <p:ph idx="1"/>
          </p:nvPr>
        </p:nvSpPr>
        <p:spPr/>
        <p:txBody>
          <a:bodyPr>
            <a:normAutofit fontScale="77500" lnSpcReduction="20000"/>
          </a:bodyPr>
          <a:lstStyle/>
          <a:p>
            <a:pPr algn="just" rtl="1">
              <a:buNone/>
            </a:pPr>
            <a:r>
              <a:rPr lang="fa-IR" b="1" dirty="0" smtClean="0">
                <a:cs typeface="B Nazanin" pitchFamily="2" charset="-78"/>
              </a:rPr>
              <a:t>در دنيای پيشرفته امروز حادثه هميشه در کمين است. همه ساله ميليون ها حادثه ناشی از کار در دنيا به ویژه در کارگاه ها اتفاق می افتد که بعضی از آنها مرگبار است و برخی دیگر موجب </a:t>
            </a:r>
            <a:r>
              <a:rPr lang="fa-IR" b="1" dirty="0" smtClean="0">
                <a:cs typeface="B Nazanin" pitchFamily="2" charset="-78"/>
              </a:rPr>
              <a:t>از کار </a:t>
            </a:r>
            <a:r>
              <a:rPr lang="fa-IR" b="1" dirty="0" smtClean="0">
                <a:cs typeface="B Nazanin" pitchFamily="2" charset="-78"/>
              </a:rPr>
              <a:t>افتادگی کلی و جزئی می گردد. </a:t>
            </a:r>
            <a:endParaRPr lang="fa-IR" b="1" dirty="0" smtClean="0">
              <a:cs typeface="B Nazanin" pitchFamily="2" charset="-78"/>
            </a:endParaRPr>
          </a:p>
          <a:p>
            <a:pPr algn="just" rtl="1">
              <a:buNone/>
            </a:pPr>
            <a:endParaRPr lang="fa-IR" b="1" dirty="0" smtClean="0">
              <a:cs typeface="B Nazanin" pitchFamily="2" charset="-78"/>
            </a:endParaRPr>
          </a:p>
          <a:p>
            <a:pPr algn="just" rtl="1">
              <a:buNone/>
            </a:pPr>
            <a:r>
              <a:rPr lang="fa-IR" b="1" dirty="0" smtClean="0">
                <a:cs typeface="B Nazanin" pitchFamily="2" charset="-78"/>
              </a:rPr>
              <a:t>در </a:t>
            </a:r>
            <a:r>
              <a:rPr lang="fa-IR" b="1" dirty="0" smtClean="0">
                <a:cs typeface="B Nazanin" pitchFamily="2" charset="-78"/>
              </a:rPr>
              <a:t>اغلب موارد حوادث ناشی از کار موجب از کار </a:t>
            </a:r>
            <a:r>
              <a:rPr lang="fa-IR" b="1" dirty="0" smtClean="0">
                <a:cs typeface="B Nazanin" pitchFamily="2" charset="-78"/>
              </a:rPr>
              <a:t>افتادگی موقت </a:t>
            </a:r>
            <a:r>
              <a:rPr lang="fa-IR" b="1" dirty="0" smtClean="0">
                <a:cs typeface="B Nazanin" pitchFamily="2" charset="-78"/>
              </a:rPr>
              <a:t>می شود که ممکن است ماه ها به طول انجامد. حوادث هميشه موجب ایجاد </a:t>
            </a:r>
            <a:r>
              <a:rPr lang="fa-IR" b="1" dirty="0" smtClean="0">
                <a:cs typeface="B Nazanin" pitchFamily="2" charset="-78"/>
              </a:rPr>
              <a:t> اضطراب ناراحتی </a:t>
            </a:r>
            <a:r>
              <a:rPr lang="fa-IR" b="1" dirty="0" smtClean="0">
                <a:cs typeface="B Nazanin" pitchFamily="2" charset="-78"/>
              </a:rPr>
              <a:t>شدید خانواده فرد قربانی می شود و ممکن است در زندگی خانوادگی نيز اثرات </a:t>
            </a:r>
            <a:r>
              <a:rPr lang="fa-IR" b="1" dirty="0" smtClean="0">
                <a:cs typeface="B Nazanin" pitchFamily="2" charset="-78"/>
              </a:rPr>
              <a:t>مخربی</a:t>
            </a:r>
            <a:r>
              <a:rPr lang="fa-IR" b="1" dirty="0" smtClean="0">
                <a:cs typeface="B Nazanin" pitchFamily="2" charset="-78"/>
              </a:rPr>
              <a:t> </a:t>
            </a:r>
            <a:r>
              <a:rPr lang="fa-IR" b="1" dirty="0" smtClean="0">
                <a:cs typeface="B Nazanin" pitchFamily="2" charset="-78"/>
              </a:rPr>
              <a:t>داشته </a:t>
            </a:r>
            <a:r>
              <a:rPr lang="fa-IR" b="1" dirty="0" smtClean="0">
                <a:cs typeface="B Nazanin" pitchFamily="2" charset="-78"/>
              </a:rPr>
              <a:t>باشد</a:t>
            </a:r>
            <a:r>
              <a:rPr lang="fa-IR" b="1" dirty="0" smtClean="0">
                <a:cs typeface="B Nazanin" pitchFamily="2" charset="-78"/>
              </a:rPr>
              <a:t>.</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در این مقاله به مسایل ایمنی کارگران، نکات ایمنی حين کار در کارگاه ها، </a:t>
            </a:r>
            <a:r>
              <a:rPr lang="fa-IR" b="1" dirty="0" smtClean="0">
                <a:cs typeface="B Nazanin" pitchFamily="2" charset="-78"/>
              </a:rPr>
              <a:t>عوارض ناشی </a:t>
            </a:r>
            <a:r>
              <a:rPr lang="fa-IR" b="1" dirty="0" smtClean="0">
                <a:cs typeface="B Nazanin" pitchFamily="2" charset="-78"/>
              </a:rPr>
              <a:t>از کار، عمليات حفاری، حفرچاه، وسایل حفاظت فردی، ایمنی عمليات گودبرداری داربست ها، نردبان ها، بالابرها و نکات ایمنی کار فضاهای تاسيساتی پرداحته شده است.</a:t>
            </a:r>
            <a:endParaRPr lang="fa-IR" b="1" dirty="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١- حفاظت و ایمنی کارگران و کارکنان</a:t>
            </a:r>
            <a:endParaRPr lang="fa-IR" dirty="0">
              <a:cs typeface="B Nazanin" pitchFamily="2" charset="-78"/>
            </a:endParaRPr>
          </a:p>
        </p:txBody>
      </p:sp>
      <p:sp>
        <p:nvSpPr>
          <p:cNvPr id="3" name="Content Placeholder 2"/>
          <p:cNvSpPr>
            <a:spLocks noGrp="1"/>
          </p:cNvSpPr>
          <p:nvPr>
            <p:ph idx="1"/>
          </p:nvPr>
        </p:nvSpPr>
        <p:spPr/>
        <p:txBody>
          <a:bodyPr/>
          <a:lstStyle/>
          <a:p>
            <a:pPr algn="just" rtl="1"/>
            <a:endParaRPr lang="fa-IR" b="1" dirty="0" smtClean="0">
              <a:cs typeface="B Nazanin" pitchFamily="2" charset="-78"/>
            </a:endParaRPr>
          </a:p>
          <a:p>
            <a:pPr algn="just" rtl="1"/>
            <a:endParaRPr lang="fa-IR" b="1" dirty="0" smtClean="0">
              <a:cs typeface="B Nazanin" pitchFamily="2" charset="-78"/>
            </a:endParaRPr>
          </a:p>
          <a:p>
            <a:pPr algn="just" rtl="1"/>
            <a:r>
              <a:rPr lang="fa-IR" b="1" dirty="0" smtClean="0">
                <a:cs typeface="B Nazanin" pitchFamily="2" charset="-78"/>
              </a:rPr>
              <a:t>کليه </a:t>
            </a:r>
            <a:r>
              <a:rPr lang="fa-IR" b="1" dirty="0" smtClean="0">
                <a:cs typeface="B Nazanin" pitchFamily="2" charset="-78"/>
              </a:rPr>
              <a:t>کارگران و کارکنان کارگاه ها باید با توجه به </a:t>
            </a:r>
            <a:r>
              <a:rPr lang="fa-IR" b="1" dirty="0" smtClean="0">
                <a:cs typeface="B Nazanin" pitchFamily="2" charset="-78"/>
              </a:rPr>
              <a:t>نوع کاری </a:t>
            </a:r>
            <a:r>
              <a:rPr lang="fa-IR" b="1" dirty="0" smtClean="0">
                <a:cs typeface="B Nazanin" pitchFamily="2" charset="-78"/>
              </a:rPr>
              <a:t>که انجام می دهند از پوشش </a:t>
            </a:r>
            <a:r>
              <a:rPr lang="fa-IR" b="1" dirty="0" smtClean="0">
                <a:cs typeface="B Nazanin" pitchFamily="2" charset="-78"/>
              </a:rPr>
              <a:t>های حفاظتی </a:t>
            </a:r>
            <a:r>
              <a:rPr lang="fa-IR" b="1" dirty="0" smtClean="0">
                <a:cs typeface="B Nazanin" pitchFamily="2" charset="-78"/>
              </a:rPr>
              <a:t>و ایمنی مناسب استفاده نمایند.</a:t>
            </a:r>
            <a:endParaRPr lang="fa-IR" b="1"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1-١- </a:t>
            </a:r>
            <a:r>
              <a:rPr lang="fa-IR" b="1" dirty="0" smtClean="0">
                <a:cs typeface="B Nazanin" pitchFamily="2" charset="-78"/>
              </a:rPr>
              <a:t>لباس کار </a:t>
            </a:r>
            <a:r>
              <a:rPr lang="fa-IR" b="1" dirty="0" smtClean="0">
                <a:cs typeface="B Nazanin" pitchFamily="2" charset="-78"/>
              </a:rPr>
              <a:t>مناسب</a:t>
            </a:r>
            <a:endParaRPr lang="fa-IR" dirty="0">
              <a:cs typeface="B Nazanin" pitchFamily="2" charset="-78"/>
            </a:endParaRPr>
          </a:p>
        </p:txBody>
      </p:sp>
      <p:sp>
        <p:nvSpPr>
          <p:cNvPr id="3" name="Content Placeholder 2"/>
          <p:cNvSpPr>
            <a:spLocks noGrp="1"/>
          </p:cNvSpPr>
          <p:nvPr>
            <p:ph idx="1"/>
          </p:nvPr>
        </p:nvSpPr>
        <p:spPr/>
        <p:txBody>
          <a:bodyPr/>
          <a:lstStyle/>
          <a:p>
            <a:pPr algn="just" rtl="1">
              <a:buNone/>
            </a:pPr>
            <a:r>
              <a:rPr lang="fa-IR" b="1" dirty="0" smtClean="0">
                <a:cs typeface="B Nazanin" pitchFamily="2" charset="-78"/>
              </a:rPr>
              <a:t>- در اماکنی که خطر انفجار یا آتش سوزی وجود دارد، استفاده از لباس کارهایی که </a:t>
            </a:r>
            <a:r>
              <a:rPr lang="fa-IR" b="1" dirty="0" smtClean="0">
                <a:cs typeface="B Nazanin" pitchFamily="2" charset="-78"/>
              </a:rPr>
              <a:t>ایجاد  الکتریسيته </a:t>
            </a:r>
            <a:r>
              <a:rPr lang="fa-IR" b="1" dirty="0" smtClean="0">
                <a:cs typeface="B Nazanin" pitchFamily="2" charset="-78"/>
              </a:rPr>
              <a:t>ساکن می کنند اکيداً ممنوع است. استفاده از کمربند بر روی لباس کار و </a:t>
            </a:r>
            <a:r>
              <a:rPr lang="fa-IR" b="1" dirty="0" smtClean="0">
                <a:cs typeface="B Nazanin" pitchFamily="2" charset="-78"/>
              </a:rPr>
              <a:t>آستين  دکمه </a:t>
            </a:r>
            <a:r>
              <a:rPr lang="fa-IR" b="1" dirty="0" smtClean="0">
                <a:cs typeface="B Nazanin" pitchFamily="2" charset="-78"/>
              </a:rPr>
              <a:t>دار ممنوع می باشد</a:t>
            </a:r>
            <a:r>
              <a:rPr lang="fa-IR" b="1" dirty="0" smtClean="0">
                <a:cs typeface="B Nazanin" pitchFamily="2" charset="-78"/>
              </a:rPr>
              <a:t>.</a:t>
            </a:r>
          </a:p>
          <a:p>
            <a:pPr algn="just" rtl="1"/>
            <a:endParaRPr lang="fa-IR" b="1" dirty="0" smtClean="0">
              <a:cs typeface="B Nazanin" pitchFamily="2" charset="-78"/>
            </a:endParaRPr>
          </a:p>
          <a:p>
            <a:pPr algn="just" rtl="1">
              <a:buNone/>
            </a:pPr>
            <a:r>
              <a:rPr lang="fa-IR" b="1" dirty="0" smtClean="0">
                <a:cs typeface="B Nazanin" pitchFamily="2" charset="-78"/>
              </a:rPr>
              <a:t> - </a:t>
            </a:r>
            <a:r>
              <a:rPr lang="fa-IR" b="1" dirty="0" smtClean="0">
                <a:cs typeface="B Nazanin" pitchFamily="2" charset="-78"/>
              </a:rPr>
              <a:t>لباس کارگران برق کار نباید هيچ جزء فلزی داشته باشد</a:t>
            </a:r>
            <a:r>
              <a:rPr lang="fa-IR" b="1" dirty="0" smtClean="0">
                <a:cs typeface="B Nazanin" pitchFamily="2" charset="-78"/>
              </a:rPr>
              <a:t>.</a:t>
            </a:r>
          </a:p>
          <a:p>
            <a:pPr algn="just" rtl="1">
              <a:buNone/>
            </a:pPr>
            <a:endParaRPr lang="fa-IR" b="1" dirty="0" smtClean="0">
              <a:cs typeface="B Nazanin" pitchFamily="2" charset="-78"/>
            </a:endParaRPr>
          </a:p>
          <a:p>
            <a:pPr algn="just" rtl="1">
              <a:buNone/>
            </a:pPr>
            <a:r>
              <a:rPr lang="fa-IR" b="1" dirty="0" smtClean="0">
                <a:cs typeface="B Nazanin" pitchFamily="2" charset="-78"/>
              </a:rPr>
              <a:t> - </a:t>
            </a:r>
            <a:r>
              <a:rPr lang="fa-IR" b="1" dirty="0" smtClean="0">
                <a:cs typeface="B Nazanin" pitchFamily="2" charset="-78"/>
              </a:rPr>
              <a:t>لباس کار باید با توجه به نوع کار انتخاب شود</a:t>
            </a:r>
            <a:r>
              <a:rPr lang="fa-IR" dirty="0" smtClean="0"/>
              <a:t>.</a:t>
            </a:r>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2-1-کلاه</a:t>
            </a:r>
            <a:r>
              <a:rPr lang="fa-IR" b="1" dirty="0" smtClean="0">
                <a:cs typeface="B Nazanin" pitchFamily="2" charset="-78"/>
              </a:rPr>
              <a:t>، کفش و دستکش </a:t>
            </a:r>
            <a:r>
              <a:rPr lang="fa-IR" b="1" dirty="0" smtClean="0">
                <a:cs typeface="B Nazanin" pitchFamily="2" charset="-78"/>
              </a:rPr>
              <a:t>ایمنی</a:t>
            </a:r>
            <a:endParaRPr lang="fa-IR" dirty="0">
              <a:cs typeface="B Nazanin" pitchFamily="2" charset="-78"/>
            </a:endParaRPr>
          </a:p>
        </p:txBody>
      </p:sp>
      <p:sp>
        <p:nvSpPr>
          <p:cNvPr id="3" name="Content Placeholder 2"/>
          <p:cNvSpPr>
            <a:spLocks noGrp="1"/>
          </p:cNvSpPr>
          <p:nvPr>
            <p:ph idx="1"/>
          </p:nvPr>
        </p:nvSpPr>
        <p:spPr/>
        <p:txBody>
          <a:bodyPr>
            <a:noAutofit/>
          </a:bodyPr>
          <a:lstStyle/>
          <a:p>
            <a:pPr algn="just" rtl="1">
              <a:buFontTx/>
              <a:buChar char="-"/>
            </a:pPr>
            <a:r>
              <a:rPr lang="fa-IR" sz="2400" b="1" dirty="0" smtClean="0">
                <a:cs typeface="B Nazanin" pitchFamily="2" charset="-78"/>
              </a:rPr>
              <a:t>لازم </a:t>
            </a:r>
            <a:r>
              <a:rPr lang="fa-IR" sz="2400" b="1" dirty="0" smtClean="0">
                <a:cs typeface="B Nazanin" pitchFamily="2" charset="-78"/>
              </a:rPr>
              <a:t>است کارگران و کارکنانی که در معرض سقوط اشياء قرار دارند، از کلاه ایمنی </a:t>
            </a:r>
            <a:r>
              <a:rPr lang="fa-IR" sz="2400" b="1" dirty="0" smtClean="0">
                <a:cs typeface="B Nazanin" pitchFamily="2" charset="-78"/>
              </a:rPr>
              <a:t>استفاده نمایند.</a:t>
            </a:r>
          </a:p>
          <a:p>
            <a:pPr algn="just" rtl="1">
              <a:buFontTx/>
              <a:buChar char="-"/>
            </a:pPr>
            <a:endParaRPr lang="en-US" sz="2400" b="1" dirty="0" smtClean="0">
              <a:cs typeface="B Nazanin" pitchFamily="2" charset="-78"/>
            </a:endParaRPr>
          </a:p>
          <a:p>
            <a:pPr algn="just" rtl="1">
              <a:buFontTx/>
              <a:buChar char="-"/>
            </a:pPr>
            <a:r>
              <a:rPr lang="fa-IR" sz="2400" b="1" dirty="0" smtClean="0">
                <a:cs typeface="B Nazanin" pitchFamily="2" charset="-78"/>
              </a:rPr>
              <a:t>کلاه </a:t>
            </a:r>
            <a:r>
              <a:rPr lang="fa-IR" sz="2400" b="1" dirty="0" smtClean="0">
                <a:cs typeface="B Nazanin" pitchFamily="2" charset="-78"/>
              </a:rPr>
              <a:t>ایمنی باید سبک (در حدود ٤٠٠ گرم)، عایق برق، مقاوم در برابر آتش و قابل </a:t>
            </a:r>
            <a:r>
              <a:rPr lang="fa-IR" sz="2400" b="1" dirty="0" smtClean="0">
                <a:cs typeface="B Nazanin" pitchFamily="2" charset="-78"/>
              </a:rPr>
              <a:t>شستشو باشد </a:t>
            </a:r>
            <a:r>
              <a:rPr lang="fa-IR" sz="2400" b="1" dirty="0" smtClean="0">
                <a:cs typeface="B Nazanin" pitchFamily="2" charset="-78"/>
              </a:rPr>
              <a:t>و حتماً داخل آن ضدعفونی گردد. طبق </a:t>
            </a:r>
            <a:r>
              <a:rPr lang="fa-IR" sz="2400" b="1" dirty="0" smtClean="0">
                <a:cs typeface="B Nazanin" pitchFamily="2" charset="-78"/>
              </a:rPr>
              <a:t>استاندارد </a:t>
            </a:r>
            <a:r>
              <a:rPr lang="fa-IR" sz="2400" b="1" dirty="0" smtClean="0">
                <a:cs typeface="B Nazanin" pitchFamily="2" charset="-78"/>
              </a:rPr>
              <a:t>به شماره ٤٨٤٠ </a:t>
            </a:r>
            <a:r>
              <a:rPr lang="en-US" sz="2400" b="1" dirty="0" smtClean="0">
                <a:cs typeface="B Nazanin" pitchFamily="2" charset="-78"/>
              </a:rPr>
              <a:t>DIN </a:t>
            </a:r>
            <a:endParaRPr lang="fa-IR" sz="2400" b="1" dirty="0" smtClean="0">
              <a:cs typeface="B Nazanin" pitchFamily="2" charset="-78"/>
            </a:endParaRPr>
          </a:p>
          <a:p>
            <a:pPr algn="just" rtl="1">
              <a:buFontTx/>
              <a:buChar char="-"/>
            </a:pPr>
            <a:endParaRPr lang="fa-IR" sz="2400" b="1" dirty="0" smtClean="0">
              <a:cs typeface="B Nazanin" pitchFamily="2" charset="-78"/>
            </a:endParaRPr>
          </a:p>
          <a:p>
            <a:pPr algn="just" rtl="1">
              <a:buNone/>
            </a:pPr>
            <a:r>
              <a:rPr lang="fa-IR" sz="2400" b="1" dirty="0" smtClean="0">
                <a:cs typeface="B Nazanin" pitchFamily="2" charset="-78"/>
              </a:rPr>
              <a:t>- کارگرانی که با دریل، ابزار چرخنده و ماشين های دارای قطعات چرخان یا غلتان کار می </a:t>
            </a:r>
            <a:r>
              <a:rPr lang="fa-IR" sz="2400" b="1" dirty="0" smtClean="0">
                <a:cs typeface="B Nazanin" pitchFamily="2" charset="-78"/>
              </a:rPr>
              <a:t>کنند نبایستی </a:t>
            </a:r>
            <a:r>
              <a:rPr lang="fa-IR" sz="2400" b="1" dirty="0" smtClean="0">
                <a:cs typeface="B Nazanin" pitchFamily="2" charset="-78"/>
              </a:rPr>
              <a:t>از دستکش استفاده نمایند. کارگرانی که با اشيای تيز سر و کار دارند یا عمليات </a:t>
            </a:r>
            <a:r>
              <a:rPr lang="fa-IR" sz="2400" b="1" dirty="0" smtClean="0">
                <a:cs typeface="B Nazanin" pitchFamily="2" charset="-78"/>
              </a:rPr>
              <a:t>خم کردن</a:t>
            </a:r>
            <a:r>
              <a:rPr lang="fa-IR" sz="2400" b="1" dirty="0" smtClean="0">
                <a:cs typeface="B Nazanin" pitchFamily="2" charset="-78"/>
              </a:rPr>
              <a:t>، لوله کردن و حمل اشيای خاردار را انجام می دهند باید از دستکش مناسب (مسلح </a:t>
            </a:r>
            <a:r>
              <a:rPr lang="fa-IR" sz="2400" b="1" dirty="0" smtClean="0">
                <a:cs typeface="B Nazanin" pitchFamily="2" charset="-78"/>
              </a:rPr>
              <a:t>به نوارهای </a:t>
            </a:r>
            <a:r>
              <a:rPr lang="fa-IR" sz="2400" b="1" dirty="0" smtClean="0">
                <a:cs typeface="B Nazanin" pitchFamily="2" charset="-78"/>
              </a:rPr>
              <a:t>فلزی) استفاده نمایند</a:t>
            </a:r>
            <a:r>
              <a:rPr lang="fa-IR" sz="2400" b="1" dirty="0" smtClean="0">
                <a:cs typeface="B Nazanin" pitchFamily="2" charset="-78"/>
              </a:rPr>
              <a:t>.</a:t>
            </a:r>
            <a:endParaRPr lang="fa-IR" sz="2400" b="1" dirty="0" smtClean="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just" rtl="1">
              <a:buNone/>
            </a:pPr>
            <a:endParaRPr lang="fa-IR" sz="2000" b="1" dirty="0" smtClean="0">
              <a:cs typeface="B Nazanin" pitchFamily="2" charset="-78"/>
            </a:endParaRPr>
          </a:p>
          <a:p>
            <a:pPr algn="just" rtl="1">
              <a:buFontTx/>
              <a:buChar char="-"/>
            </a:pPr>
            <a:r>
              <a:rPr lang="fa-IR" sz="2400" b="1" dirty="0" smtClean="0">
                <a:cs typeface="B Nazanin" pitchFamily="2" charset="-78"/>
              </a:rPr>
              <a:t>دستکش </a:t>
            </a:r>
            <a:r>
              <a:rPr lang="fa-IR" sz="2400" b="1" dirty="0" smtClean="0">
                <a:cs typeface="B Nazanin" pitchFamily="2" charset="-78"/>
              </a:rPr>
              <a:t>باید متناسب با خطرات احتمالی ناشی از کار انتخاب شود</a:t>
            </a:r>
            <a:r>
              <a:rPr lang="fa-IR" sz="2400" b="1" dirty="0" smtClean="0">
                <a:cs typeface="B Nazanin" pitchFamily="2" charset="-78"/>
              </a:rPr>
              <a:t>.</a:t>
            </a:r>
          </a:p>
          <a:p>
            <a:pPr algn="just" rtl="1">
              <a:buFontTx/>
              <a:buChar char="-"/>
            </a:pPr>
            <a:endParaRPr lang="fa-IR" sz="2400" b="1" dirty="0" smtClean="0">
              <a:cs typeface="B Nazanin" pitchFamily="2" charset="-78"/>
            </a:endParaRPr>
          </a:p>
          <a:p>
            <a:pPr algn="just" rtl="1">
              <a:buFontTx/>
              <a:buChar char="-"/>
            </a:pPr>
            <a:r>
              <a:rPr lang="fa-IR" sz="2400" b="1" dirty="0" smtClean="0">
                <a:cs typeface="B Nazanin" pitchFamily="2" charset="-78"/>
              </a:rPr>
              <a:t>کارگرانی </a:t>
            </a:r>
            <a:r>
              <a:rPr lang="fa-IR" sz="2400" b="1" dirty="0" smtClean="0">
                <a:cs typeface="B Nazanin" pitchFamily="2" charset="-78"/>
              </a:rPr>
              <a:t>که فلزات داغ را حمل می کنند و یا عملياتی بر روی آنها </a:t>
            </a:r>
            <a:r>
              <a:rPr lang="fa-IR" sz="2400" b="1" dirty="0" smtClean="0">
                <a:cs typeface="B Nazanin" pitchFamily="2" charset="-78"/>
              </a:rPr>
              <a:t>انجام ميدهند مانند جوشکاری </a:t>
            </a:r>
            <a:r>
              <a:rPr lang="fa-IR" sz="2400" b="1" dirty="0" smtClean="0">
                <a:cs typeface="B Nazanin" pitchFamily="2" charset="-78"/>
              </a:rPr>
              <a:t>یا برشکاری، باید از دستکش از جنس پنبه نسوز یا چرم که در مقابل گرما </a:t>
            </a:r>
            <a:r>
              <a:rPr lang="fa-IR" sz="2400" b="1" dirty="0" smtClean="0">
                <a:cs typeface="B Nazanin" pitchFamily="2" charset="-78"/>
              </a:rPr>
              <a:t>مقاومت داشته </a:t>
            </a:r>
            <a:r>
              <a:rPr lang="fa-IR" sz="2400" b="1" dirty="0" smtClean="0">
                <a:cs typeface="B Nazanin" pitchFamily="2" charset="-78"/>
              </a:rPr>
              <a:t>باشد استفاده نمایند</a:t>
            </a:r>
            <a:r>
              <a:rPr lang="fa-IR" sz="2400" b="1" dirty="0" smtClean="0">
                <a:cs typeface="B Nazanin" pitchFamily="2" charset="-78"/>
              </a:rPr>
              <a:t>.</a:t>
            </a:r>
          </a:p>
          <a:p>
            <a:pPr algn="just" rtl="1">
              <a:buFontTx/>
              <a:buChar char="-"/>
            </a:pPr>
            <a:endParaRPr lang="fa-IR" sz="2400" b="1" dirty="0" smtClean="0">
              <a:cs typeface="B Nazanin" pitchFamily="2" charset="-78"/>
            </a:endParaRPr>
          </a:p>
          <a:p>
            <a:pPr algn="just" rtl="1">
              <a:buFontTx/>
              <a:buChar char="-"/>
            </a:pPr>
            <a:r>
              <a:rPr lang="fa-IR" sz="2400" b="1" dirty="0" smtClean="0">
                <a:cs typeface="B Nazanin" pitchFamily="2" charset="-78"/>
              </a:rPr>
              <a:t>کارگرانی </a:t>
            </a:r>
            <a:r>
              <a:rPr lang="fa-IR" sz="2400" b="1" dirty="0" smtClean="0">
                <a:cs typeface="B Nazanin" pitchFamily="2" charset="-78"/>
              </a:rPr>
              <a:t>که با اسيدها و قلياها سر و کار دارند باید از دستکش های لاستيکی نرم و </a:t>
            </a:r>
            <a:r>
              <a:rPr lang="fa-IR" sz="2400" b="1" dirty="0" smtClean="0">
                <a:cs typeface="B Nazanin" pitchFamily="2" charset="-78"/>
              </a:rPr>
              <a:t>نازک (طبيعی </a:t>
            </a:r>
            <a:r>
              <a:rPr lang="fa-IR" sz="2400" b="1" dirty="0" smtClean="0">
                <a:cs typeface="B Nazanin" pitchFamily="2" charset="-78"/>
              </a:rPr>
              <a:t>یا مصنوعی) که مقاوم در برابر این مواد می باشند استفاده نمایند</a:t>
            </a:r>
            <a:r>
              <a:rPr lang="fa-IR" sz="2400" b="1" dirty="0" smtClean="0">
                <a:cs typeface="B Nazanin" pitchFamily="2" charset="-78"/>
              </a:rPr>
              <a:t>.</a:t>
            </a:r>
          </a:p>
          <a:p>
            <a:pPr algn="just" rtl="1">
              <a:buFontTx/>
              <a:buChar char="-"/>
            </a:pPr>
            <a:endParaRPr lang="fa-IR" sz="2400" b="1" dirty="0" smtClean="0">
              <a:cs typeface="B Nazanin" pitchFamily="2" charset="-78"/>
            </a:endParaRPr>
          </a:p>
          <a:p>
            <a:pPr algn="just" rtl="1">
              <a:buNone/>
            </a:pPr>
            <a:r>
              <a:rPr lang="fa-IR" sz="2400" b="1" dirty="0" smtClean="0">
                <a:cs typeface="B Nazanin" pitchFamily="2" charset="-78"/>
              </a:rPr>
              <a:t>- کارگرانی که در معرض خطرات ناشی از برخورد یا سقوط اشيای سنگين قرار دارند </a:t>
            </a:r>
            <a:r>
              <a:rPr lang="fa-IR" sz="2400" b="1" dirty="0" smtClean="0">
                <a:cs typeface="B Nazanin" pitchFamily="2" charset="-78"/>
              </a:rPr>
              <a:t>برای حفاظت </a:t>
            </a:r>
            <a:r>
              <a:rPr lang="fa-IR" sz="2400" b="1" dirty="0" smtClean="0">
                <a:cs typeface="B Nazanin" pitchFamily="2" charset="-78"/>
              </a:rPr>
              <a:t>از انگشتان پا باید از کفش های ایمنی با پنجه های فولادی استفاده نمایند</a:t>
            </a:r>
            <a:r>
              <a:rPr lang="fa-IR" sz="2400" b="1" dirty="0" smtClean="0">
                <a:cs typeface="B Nazanin" pitchFamily="2" charset="-78"/>
              </a:rPr>
              <a:t>.</a:t>
            </a:r>
            <a:endParaRPr lang="fa-IR" sz="2400" b="1" dirty="0" smtClean="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rtl="1">
              <a:buNone/>
            </a:pPr>
            <a:r>
              <a:rPr lang="fa-IR" b="1" dirty="0" smtClean="0">
                <a:cs typeface="B Nazanin" pitchFamily="2" charset="-78"/>
              </a:rPr>
              <a:t>- کارگران برق باید از دستکش لاستيکی که عایق برق بوده و مقاومت آن متناسب با ولتاژ </a:t>
            </a:r>
            <a:r>
              <a:rPr lang="fa-IR" b="1" dirty="0" smtClean="0">
                <a:cs typeface="B Nazanin" pitchFamily="2" charset="-78"/>
              </a:rPr>
              <a:t>برق شبکه </a:t>
            </a:r>
            <a:r>
              <a:rPr lang="fa-IR" b="1" dirty="0" smtClean="0">
                <a:cs typeface="B Nazanin" pitchFamily="2" charset="-78"/>
              </a:rPr>
              <a:t>باشد، استفاده نمایند.</a:t>
            </a:r>
          </a:p>
          <a:p>
            <a:pPr algn="just" rtl="1">
              <a:buNone/>
            </a:pPr>
            <a:r>
              <a:rPr lang="fa-IR" b="1" dirty="0" smtClean="0">
                <a:cs typeface="B Nazanin" pitchFamily="2" charset="-78"/>
              </a:rPr>
              <a:t>- در کارگاه هایی که ایجاد جرقه باعث بروز آتش سوزی می گردد کفش کارگران باید از نوع </a:t>
            </a:r>
            <a:r>
              <a:rPr lang="fa-IR" b="1" dirty="0" smtClean="0">
                <a:cs typeface="B Nazanin" pitchFamily="2" charset="-78"/>
              </a:rPr>
              <a:t>ایمن و </a:t>
            </a:r>
            <a:r>
              <a:rPr lang="fa-IR" b="1" dirty="0" smtClean="0">
                <a:cs typeface="B Nazanin" pitchFamily="2" charset="-78"/>
              </a:rPr>
              <a:t>ضد جرقه باشد.</a:t>
            </a:r>
          </a:p>
          <a:p>
            <a:pPr algn="just" rtl="1">
              <a:buNone/>
            </a:pPr>
            <a:r>
              <a:rPr lang="fa-IR" b="1" dirty="0" smtClean="0">
                <a:cs typeface="B Nazanin" pitchFamily="2" charset="-78"/>
              </a:rPr>
              <a:t>- کارگرانی که با وسایل و ابزار برقی کار می کنند بایستی در هنگام کار بر روی سکوی </a:t>
            </a:r>
            <a:r>
              <a:rPr lang="fa-IR" b="1" dirty="0" smtClean="0">
                <a:cs typeface="B Nazanin" pitchFamily="2" charset="-78"/>
              </a:rPr>
              <a:t>عایق مستقر </a:t>
            </a:r>
            <a:r>
              <a:rPr lang="fa-IR" b="1" dirty="0" smtClean="0">
                <a:cs typeface="B Nazanin" pitchFamily="2" charset="-78"/>
              </a:rPr>
              <a:t>شده یا از کفش های عایق استفاده نمایند.</a:t>
            </a:r>
          </a:p>
          <a:p>
            <a:pPr algn="just" rtl="1">
              <a:buNone/>
            </a:pPr>
            <a:r>
              <a:rPr lang="fa-IR" b="1" dirty="0" smtClean="0">
                <a:cs typeface="B Nazanin" pitchFamily="2" charset="-78"/>
              </a:rPr>
              <a:t>- کارگرانی که با مواد روغنی، قليایی یا اسيدی کار می کنند بایستی از کفش هایی </a:t>
            </a:r>
            <a:r>
              <a:rPr lang="fa-IR" b="1" dirty="0" smtClean="0">
                <a:cs typeface="B Nazanin" pitchFamily="2" charset="-78"/>
              </a:rPr>
              <a:t>استفاده کنند </a:t>
            </a:r>
            <a:r>
              <a:rPr lang="fa-IR" b="1" dirty="0" smtClean="0">
                <a:cs typeface="B Nazanin" pitchFamily="2" charset="-78"/>
              </a:rPr>
              <a:t>که جنس لاستيک و یا چرم قطور باشد و مقاوم در برابر مواد فوق باشد.</a:t>
            </a:r>
          </a:p>
          <a:p>
            <a:pPr algn="just"/>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itchFamily="2" charset="-78"/>
              </a:rPr>
              <a:t>3-1- </a:t>
            </a:r>
            <a:r>
              <a:rPr lang="fa-IR" b="1" dirty="0" smtClean="0">
                <a:cs typeface="B Nazanin" pitchFamily="2" charset="-78"/>
              </a:rPr>
              <a:t>عينک، ماسک و </a:t>
            </a:r>
            <a:r>
              <a:rPr lang="fa-IR" b="1" dirty="0" smtClean="0">
                <a:cs typeface="B Nazanin" pitchFamily="2" charset="-78"/>
              </a:rPr>
              <a:t>گوشی</a:t>
            </a:r>
            <a:endParaRPr lang="fa-IR" dirty="0">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algn="just" rtl="1">
              <a:buNone/>
            </a:pPr>
            <a:r>
              <a:rPr lang="fa-IR" b="1" dirty="0" smtClean="0">
                <a:cs typeface="B Nazanin" pitchFamily="2" charset="-78"/>
              </a:rPr>
              <a:t>- کليه کارگرانی که کار آنها ممکن است سلامت چشم هایشان را به خطر بياندازد باید از </a:t>
            </a:r>
            <a:r>
              <a:rPr lang="fa-IR" b="1" dirty="0" smtClean="0">
                <a:cs typeface="B Nazanin" pitchFamily="2" charset="-78"/>
              </a:rPr>
              <a:t>عينک حفاظتی </a:t>
            </a:r>
            <a:r>
              <a:rPr lang="fa-IR" b="1" dirty="0" smtClean="0">
                <a:cs typeface="B Nazanin" pitchFamily="2" charset="-78"/>
              </a:rPr>
              <a:t>استفاده نمایند.</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عينک های حفاظتی شيشه ای یا پلاستيکی باید دارای مقاومت کافی بوده و فاقد حباب </a:t>
            </a:r>
            <a:r>
              <a:rPr lang="fa-IR" b="1" dirty="0" smtClean="0">
                <a:cs typeface="B Nazanin" pitchFamily="2" charset="-78"/>
              </a:rPr>
              <a:t>هوا، ترک </a:t>
            </a:r>
            <a:r>
              <a:rPr lang="fa-IR" b="1" dirty="0" smtClean="0">
                <a:cs typeface="B Nazanin" pitchFamily="2" charset="-78"/>
              </a:rPr>
              <a:t>و موج باشد و بتواند حتی الامکان ٨٠ % نور را از خود عبور دهد.</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کارگرانی که در محيط های پرغبار، سمی و یا بسته با هوای آلوده به گازهای مسموم </a:t>
            </a:r>
            <a:r>
              <a:rPr lang="fa-IR" b="1" dirty="0" smtClean="0">
                <a:cs typeface="B Nazanin" pitchFamily="2" charset="-78"/>
              </a:rPr>
              <a:t>کننده کار </a:t>
            </a:r>
            <a:r>
              <a:rPr lang="fa-IR" b="1" dirty="0" smtClean="0">
                <a:cs typeface="B Nazanin" pitchFamily="2" charset="-78"/>
              </a:rPr>
              <a:t>می کنند، جهت حفاظت از سيستم تنفسی فيلتری متناسب با نوع آلودگی استفاده </a:t>
            </a:r>
            <a:r>
              <a:rPr lang="fa-IR" b="1" dirty="0" smtClean="0">
                <a:cs typeface="B Nazanin" pitchFamily="2" charset="-78"/>
              </a:rPr>
              <a:t>نمایند.</a:t>
            </a:r>
            <a:r>
              <a:rPr lang="fa-IR" dirty="0" smtClean="0"/>
              <a:t> </a:t>
            </a:r>
            <a:r>
              <a:rPr lang="fa-IR" dirty="0" smtClean="0"/>
              <a:t> </a:t>
            </a:r>
            <a:endParaRPr lang="fa-IR" b="1"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rtl="1">
              <a:buFontTx/>
              <a:buChar char="-"/>
            </a:pPr>
            <a:r>
              <a:rPr lang="fa-IR" b="1" dirty="0" smtClean="0">
                <a:cs typeface="B Nazanin" pitchFamily="2" charset="-78"/>
              </a:rPr>
              <a:t>انتخاب ماسک و فيلتر بستگی به خواص شيميایی، فيزیکی و بيولوژیکی ماده موجود در محيط کار و نوع محل و فضای کار دارد. </a:t>
            </a:r>
          </a:p>
          <a:p>
            <a:pPr algn="just" rtl="1">
              <a:buFontTx/>
              <a:buChar char="-"/>
            </a:pPr>
            <a:endParaRPr lang="fa-IR" b="1" dirty="0" smtClean="0">
              <a:cs typeface="B Nazanin" pitchFamily="2" charset="-78"/>
            </a:endParaRPr>
          </a:p>
          <a:p>
            <a:pPr algn="just" rtl="1">
              <a:buNone/>
            </a:pPr>
            <a:r>
              <a:rPr lang="fa-IR" b="1" dirty="0" smtClean="0">
                <a:cs typeface="B Nazanin" pitchFamily="2" charset="-78"/>
              </a:rPr>
              <a:t>-کارگرانی که با دستگاههای پرسر و صدا کار می کنند یا در</a:t>
            </a:r>
          </a:p>
          <a:p>
            <a:pPr algn="just" rtl="1">
              <a:buNone/>
            </a:pPr>
            <a:r>
              <a:rPr lang="fa-IR" b="1" dirty="0" smtClean="0">
                <a:cs typeface="B Nazanin" pitchFamily="2" charset="-78"/>
              </a:rPr>
              <a:t>مجاورت </a:t>
            </a:r>
            <a:r>
              <a:rPr lang="fa-IR" b="1" dirty="0" smtClean="0">
                <a:cs typeface="B Nazanin" pitchFamily="2" charset="-78"/>
              </a:rPr>
              <a:t>این دستگاه ها به طور مداوم به کار </a:t>
            </a:r>
            <a:r>
              <a:rPr lang="fa-IR" b="1" dirty="0" smtClean="0">
                <a:cs typeface="B Nazanin" pitchFamily="2" charset="-78"/>
              </a:rPr>
              <a:t>مشغولند بایستی </a:t>
            </a:r>
            <a:r>
              <a:rPr lang="fa-IR" b="1" dirty="0" smtClean="0">
                <a:cs typeface="B Nazanin" pitchFamily="2" charset="-78"/>
              </a:rPr>
              <a:t>از گوشی های مناسب </a:t>
            </a:r>
            <a:r>
              <a:rPr lang="fa-IR" b="1" dirty="0" smtClean="0">
                <a:cs typeface="B Nazanin" pitchFamily="2" charset="-78"/>
              </a:rPr>
              <a:t>استفاده نمایند</a:t>
            </a:r>
            <a:r>
              <a:rPr lang="fa-IR" b="1" dirty="0" smtClean="0">
                <a:cs typeface="B Nazanin" pitchFamily="2" charset="-78"/>
              </a:rPr>
              <a:t>.</a:t>
            </a:r>
          </a:p>
          <a:p>
            <a:pPr algn="just" rtl="1">
              <a:buNone/>
            </a:pPr>
            <a:endParaRPr lang="fa-IR" b="1" dirty="0" smtClean="0">
              <a:cs typeface="B Nazanin" pitchFamily="2" charset="-78"/>
            </a:endParaRPr>
          </a:p>
          <a:p>
            <a:pPr algn="just" rtl="1">
              <a:buNone/>
            </a:pPr>
            <a:r>
              <a:rPr lang="fa-IR" b="1" dirty="0" smtClean="0">
                <a:cs typeface="B Nazanin" pitchFamily="2" charset="-78"/>
              </a:rPr>
              <a:t>- </a:t>
            </a:r>
            <a:r>
              <a:rPr lang="fa-IR" b="1" dirty="0" smtClean="0">
                <a:cs typeface="B Nazanin" pitchFamily="2" charset="-78"/>
              </a:rPr>
              <a:t>کارگرانی که در عمليات جوشکاری و برشکای مشغول به کار هستند بایستی از عينک </a:t>
            </a:r>
            <a:r>
              <a:rPr lang="fa-IR" b="1" dirty="0" smtClean="0">
                <a:cs typeface="B Nazanin" pitchFamily="2" charset="-78"/>
              </a:rPr>
              <a:t>های ایمنی </a:t>
            </a:r>
            <a:r>
              <a:rPr lang="fa-IR" b="1" dirty="0" smtClean="0">
                <a:cs typeface="B Nazanin" pitchFamily="2" charset="-78"/>
              </a:rPr>
              <a:t>مجهز به شيشه های رنگی (فيلتر دار) جهت جذب تشعشعات استفاده </a:t>
            </a:r>
            <a:r>
              <a:rPr lang="fa-IR" b="1" dirty="0" smtClean="0">
                <a:cs typeface="B Nazanin" pitchFamily="2" charset="-78"/>
              </a:rPr>
              <a:t>نمایند </a:t>
            </a:r>
            <a:r>
              <a:rPr lang="fa-IR" dirty="0" smtClean="0"/>
              <a:t>(استاندارد </a:t>
            </a:r>
            <a:r>
              <a:rPr lang="en-US" dirty="0" smtClean="0"/>
              <a:t>BS-2092</a:t>
            </a:r>
            <a:r>
              <a:rPr lang="fa-IR" dirty="0" smtClean="0"/>
              <a:t>)</a:t>
            </a:r>
            <a:endParaRPr lang="fa-IR" b="1" dirty="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121</TotalTime>
  <Words>1597</Words>
  <Application>Microsoft Office PowerPoint</Application>
  <PresentationFormat>On-screen Show (4:3)</PresentationFormat>
  <Paragraphs>92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Foundry</vt:lpstr>
      <vt:lpstr>اصول ایمنی در کارگاه های ساختمانی</vt:lpstr>
      <vt:lpstr>مقدمه</vt:lpstr>
      <vt:lpstr>١- حفاظت و ایمنی کارگران و کارکنان</vt:lpstr>
      <vt:lpstr>1-١- لباس کار مناسب</vt:lpstr>
      <vt:lpstr>2-1-کلاه، کفش و دستکش ایمنی</vt:lpstr>
      <vt:lpstr>Slide 6</vt:lpstr>
      <vt:lpstr>Slide 7</vt:lpstr>
      <vt:lpstr>3-1- عينک، ماسک و گوشی</vt:lpstr>
      <vt:lpstr>Slide 9</vt:lpstr>
      <vt:lpstr>4-1-کمربند ایمنی و طناب نجات</vt:lpstr>
      <vt:lpstr>Slide 11</vt:lpstr>
      <vt:lpstr>5-1-سایر نکات ایمنی</vt:lpstr>
      <vt:lpstr>٢- حفاظت و بهداشت عمومی کارگاه</vt:lpstr>
      <vt:lpstr>Slide 14</vt:lpstr>
      <vt:lpstr>2-2-تهویه کارگاه</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ایمنی در کارگاه های ساختمانی</dc:title>
  <dc:creator>amin perozadhe</dc:creator>
  <cp:lastModifiedBy>ghaem maghmi</cp:lastModifiedBy>
  <cp:revision>10</cp:revision>
  <dcterms:created xsi:type="dcterms:W3CDTF">2006-08-16T00:00:00Z</dcterms:created>
  <dcterms:modified xsi:type="dcterms:W3CDTF">2013-06-01T09:33:23Z</dcterms:modified>
</cp:coreProperties>
</file>