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5675-AE24-4F53-A128-EA99FFC6202A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F9FC-6703-44A7-8AD0-BCEB8C7333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5675-AE24-4F53-A128-EA99FFC6202A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F9FC-6703-44A7-8AD0-BCEB8C733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5675-AE24-4F53-A128-EA99FFC6202A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F9FC-6703-44A7-8AD0-BCEB8C733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5675-AE24-4F53-A128-EA99FFC6202A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F9FC-6703-44A7-8AD0-BCEB8C733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5675-AE24-4F53-A128-EA99FFC6202A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E5CF9FC-6703-44A7-8AD0-BCEB8C7333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5675-AE24-4F53-A128-EA99FFC6202A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F9FC-6703-44A7-8AD0-BCEB8C733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5675-AE24-4F53-A128-EA99FFC6202A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F9FC-6703-44A7-8AD0-BCEB8C733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5675-AE24-4F53-A128-EA99FFC6202A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F9FC-6703-44A7-8AD0-BCEB8C733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5675-AE24-4F53-A128-EA99FFC6202A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F9FC-6703-44A7-8AD0-BCEB8C733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5675-AE24-4F53-A128-EA99FFC6202A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F9FC-6703-44A7-8AD0-BCEB8C733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5675-AE24-4F53-A128-EA99FFC6202A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F9FC-6703-44A7-8AD0-BCEB8C733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DA5675-AE24-4F53-A128-EA99FFC6202A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5CF9FC-6703-44A7-8AD0-BCEB8C7333F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www.parniaz.com/10004455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arniaz.com/10003238.html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parniaz.com/10004456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77000" y="1295400"/>
            <a:ext cx="20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ديوارهاي پيش ساخته /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38800" y="1295400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3</a:t>
            </a:r>
            <a:r>
              <a:rPr lang="en-US" b="1" dirty="0"/>
              <a:t>D </a:t>
            </a:r>
            <a:r>
              <a:rPr lang="ar-SA" b="1" dirty="0"/>
              <a:t>پنل /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38600" y="1295400"/>
            <a:ext cx="1677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/ مصالح ساختماني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0" y="1295400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/>
              <a:t>/ </a:t>
            </a:r>
            <a:r>
              <a:rPr lang="ar-SA" dirty="0" smtClean="0"/>
              <a:t>ديوارهاي </a:t>
            </a:r>
            <a:r>
              <a:rPr lang="ar-SA" dirty="0"/>
              <a:t>ليکا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09800" y="2590800"/>
            <a:ext cx="4572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1. </a:t>
            </a:r>
            <a:r>
              <a:rPr lang="ar-SA" sz="2000" dirty="0"/>
              <a:t>سبکي ديوارها ي ساخته شده از پانل در مقايسه با ديگر مصالح که منجر به سبکي فنداسيون و سازه مي گردد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>2. </a:t>
            </a:r>
            <a:r>
              <a:rPr lang="ar-SA" sz="2000" dirty="0"/>
              <a:t>سرعت حمل و نقل و سهولت بالا کشيدن پانلها در طبقات ساختمان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3. </a:t>
            </a:r>
            <a:r>
              <a:rPr lang="ar-SA" sz="2000" dirty="0"/>
              <a:t>عايق در برابر حرارت ، برودت و رطوبت و صدا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4. </a:t>
            </a:r>
            <a:r>
              <a:rPr lang="ar-SA" sz="2000" dirty="0"/>
              <a:t>مقاوم در برابر آتش سوزي به علت وجود قشر هاي بتني طرفين پانل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5. </a:t>
            </a:r>
            <a:r>
              <a:rPr lang="ar-SA" sz="2000" dirty="0"/>
              <a:t>نفوذ ناپذيري ساختمان در برابر حشرات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5943600" y="2057400"/>
            <a:ext cx="2422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/>
              <a:t>مزاياي استفاده از پانل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D:\tarahi sanati\pish sakhteh\kvs-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D:\tarahi sanati\pish sakhteh\kvs-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D:\tarahi sanati\pish sakhteh\kvs-(2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tarahi sanati\pish sakhteh\kvs-(2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tarahi sanati\pish sakhteh\kvs-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tarahi sanati\pish sakhteh\kvs-(2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-1652588"/>
            <a:ext cx="7620000" cy="1016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6858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400" b="1" dirty="0"/>
              <a:t>شرگت سماء بتن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38600" y="1371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b="1" dirty="0"/>
              <a:t>خطوط تولید قطعات بتنی پیش ساخته از بتن سبک </a:t>
            </a:r>
            <a:r>
              <a:rPr lang="ar-SA" b="1" dirty="0" smtClean="0"/>
              <a:t>گازی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1371600"/>
            <a:ext cx="13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 AAC </a:t>
            </a:r>
            <a:r>
              <a:rPr lang="ar-SA" b="1" dirty="0" smtClean="0"/>
              <a:t>هبلگس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1905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/>
            <a:r>
              <a:rPr lang="ar-SA" dirty="0"/>
              <a:t>بتن سبک اتوکلاوی دارای وزن کم (4/1 وزن آجرفشاری ) ، عایق عالی حرارتی وصوتی ، مقاومت زیاد در برابر آب ورطوبت وپایداری بسیار زیاد در مقابل آتش سوزی ، سطوح بسیار صاف وچسبندگی عالی برای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3048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/>
            <a:r>
              <a:rPr lang="en-US" dirty="0"/>
              <a:t/>
            </a:r>
            <a:br>
              <a:rPr lang="en-US" dirty="0"/>
            </a:br>
            <a:r>
              <a:rPr lang="ar-SA" dirty="0"/>
              <a:t>بتن سبک اتوکلاوی برای ساخت بنا با سرعت زیاد واجراء بناهای پیش ساخته سبک تا چهارطبقه بدون اسکلت فلزی </a:t>
            </a:r>
            <a:r>
              <a:rPr lang="en-US" dirty="0"/>
              <a:t/>
            </a:r>
            <a:br>
              <a:rPr lang="en-US" dirty="0"/>
            </a:br>
            <a:r>
              <a:rPr lang="ar-SA" dirty="0"/>
              <a:t>بتن سبک اتوکلاوی مقاوم به تنش های حاصل از زلزله های شدید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24400" y="274320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همه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67200" y="2743200"/>
            <a:ext cx="46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نوع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924800" y="3048000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ملات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86200" y="4419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/>
            <a:r>
              <a:rPr lang="ar-SA" dirty="0"/>
              <a:t>بتن سبک اتوکلاوی معرفی شده به عنوان مصالح سبز درکنفرانس های علمی محیط زیست دراروپا وآمریکا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7200" y="1905000"/>
            <a:ext cx="163378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</a:pPr>
            <a:r>
              <a:rPr lang="ar-SA" dirty="0">
                <a:solidFill>
                  <a:srgbClr val="990000"/>
                </a:solidFill>
                <a:ea typeface="Times New Roman"/>
                <a:cs typeface="Tahoma"/>
              </a:rPr>
              <a:t>تهران خ پیروزی</a:t>
            </a:r>
            <a:r>
              <a:rPr lang="en-US" sz="1100" dirty="0" smtClean="0">
                <a:solidFill>
                  <a:srgbClr val="000000"/>
                </a:solidFill>
                <a:latin typeface="Tahoma"/>
                <a:ea typeface="Times New Roman"/>
                <a:cs typeface="Arial"/>
              </a:rPr>
              <a:t> </a:t>
            </a:r>
            <a:endParaRPr lang="en-US" dirty="0">
              <a:ea typeface="Calibri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5334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dirty="0"/>
              <a:t>تلفکس : 02133198768 و 09352325779 و</a:t>
            </a:r>
            <a:r>
              <a:rPr lang="en-US" dirty="0"/>
              <a:t> 09192228671 </a:t>
            </a:r>
            <a:br>
              <a:rPr lang="en-US" dirty="0"/>
            </a:br>
            <a:r>
              <a:rPr lang="ar-SA" dirty="0"/>
              <a:t>ایمیل</a:t>
            </a:r>
            <a:r>
              <a:rPr lang="en-US" dirty="0"/>
              <a:t> : Samabeton@gmail.com </a:t>
            </a:r>
            <a:r>
              <a:rPr lang="ar-SA" dirty="0"/>
              <a:t>و</a:t>
            </a:r>
            <a:r>
              <a:rPr lang="en-US" dirty="0"/>
              <a:t> Banayesabock@gmail.com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57400" y="1905000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آ د ر س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8600" y="3429000"/>
            <a:ext cx="2560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90000"/>
                </a:solidFill>
                <a:latin typeface="Tahoma"/>
                <a:ea typeface="Times New Roman"/>
                <a:cs typeface="Arial"/>
              </a:rPr>
              <a:t>samabeton@gmail.com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-1066800" y="2514600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</a:pPr>
            <a:r>
              <a:rPr lang="en-US" dirty="0" smtClean="0">
                <a:solidFill>
                  <a:srgbClr val="990000"/>
                </a:solidFill>
                <a:latin typeface="Tahoma"/>
                <a:ea typeface="Times New Roman"/>
                <a:cs typeface="Arial"/>
              </a:rPr>
              <a:t>02133198768 - 09352325779 - 09192228671</a:t>
            </a:r>
            <a:r>
              <a:rPr lang="en-US" dirty="0" smtClean="0">
                <a:solidFill>
                  <a:srgbClr val="000000"/>
                </a:solidFill>
                <a:latin typeface="Tahoma"/>
                <a:ea typeface="Times New Roman"/>
                <a:cs typeface="Arial"/>
              </a:rPr>
              <a:t> </a:t>
            </a:r>
            <a:endParaRPr lang="en-US" sz="2800" dirty="0">
              <a:ea typeface="Calibri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D:\tarahi sanati\pish sakhteh\image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657600"/>
            <a:ext cx="4143375" cy="2676525"/>
          </a:xfrm>
          <a:prstGeom prst="rect">
            <a:avLst/>
          </a:prstGeom>
          <a:noFill/>
        </p:spPr>
      </p:pic>
      <p:pic>
        <p:nvPicPr>
          <p:cNvPr id="3" name="Pic" descr="خطوط تولید قطعات بتنی پیش ساخته از بتن سبک  گازی AAC ( هبلگس 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143000"/>
            <a:ext cx="23812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457200"/>
            <a:ext cx="2818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/>
              <a:t>  شرکت آرازمحرکه جلفا: 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066800" y="1219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dirty="0"/>
              <a:t>: </a:t>
            </a:r>
            <a:r>
              <a:rPr lang="en-US" dirty="0" smtClean="0"/>
              <a:t>(</a:t>
            </a:r>
            <a:r>
              <a:rPr lang="en-US" dirty="0"/>
              <a:t>SANDWICHPANEL)</a:t>
            </a:r>
            <a:r>
              <a:rPr lang="fa-IR" dirty="0"/>
              <a:t> و کف های </a:t>
            </a:r>
            <a:r>
              <a:rPr lang="en-US" dirty="0"/>
              <a:t>SOLID</a:t>
            </a:r>
            <a:r>
              <a:rPr lang="fa-IR" dirty="0"/>
              <a:t> یک پارچه)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86400" y="1219200"/>
            <a:ext cx="2853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(تولیدکننده دیوارهای پیش ساخته</a:t>
            </a:r>
            <a:endParaRPr lang="en-US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5-</a:t>
            </a: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 </a:t>
            </a:r>
            <a:r>
              <a:rPr kumimoji="0" lang="fa-IR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صرف جویی در مصالح ساختمانی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1905000"/>
            <a:ext cx="4572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fa-IR" b="1" dirty="0" smtClean="0">
                <a:latin typeface="Times New Roman"/>
                <a:ea typeface="Times New Roman"/>
                <a:cs typeface="B Mitra"/>
              </a:rPr>
              <a:t>ویژگیها:</a:t>
            </a:r>
            <a:endParaRPr lang="en-US" b="1" dirty="0">
              <a:ea typeface="Calibri"/>
              <a:cs typeface="Arial"/>
            </a:endParaRPr>
          </a:p>
          <a:p>
            <a:pPr marL="457200" marR="0" indent="-2286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fa-IR" b="1" dirty="0">
                <a:ea typeface="Times New Roman"/>
                <a:cs typeface="Times New Roman"/>
              </a:rPr>
              <a:t>1-    </a:t>
            </a:r>
            <a:r>
              <a:rPr lang="fa-IR" b="1" dirty="0" smtClean="0">
                <a:latin typeface="Times New Roman"/>
                <a:ea typeface="Times New Roman"/>
                <a:cs typeface="B Mitra"/>
              </a:rPr>
              <a:t>وزن سبک</a:t>
            </a:r>
            <a:endParaRPr lang="en-US" b="1" dirty="0">
              <a:ea typeface="Calibri"/>
              <a:cs typeface="Arial"/>
            </a:endParaRPr>
          </a:p>
          <a:p>
            <a:pPr marL="457200" marR="0" indent="-2286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fa-IR" b="1" dirty="0">
                <a:ea typeface="Times New Roman"/>
                <a:cs typeface="Times New Roman"/>
              </a:rPr>
              <a:t>2-    </a:t>
            </a:r>
            <a:r>
              <a:rPr lang="fa-IR" b="1" dirty="0" smtClean="0">
                <a:latin typeface="Times New Roman"/>
                <a:ea typeface="Times New Roman"/>
                <a:cs typeface="B Mitra"/>
              </a:rPr>
              <a:t>عایق بودن</a:t>
            </a:r>
            <a:endParaRPr lang="en-US" b="1" dirty="0">
              <a:ea typeface="Calibri"/>
              <a:cs typeface="Arial"/>
            </a:endParaRPr>
          </a:p>
          <a:p>
            <a:pPr marL="457200" marR="0" indent="-2286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fa-IR" b="1" dirty="0">
                <a:ea typeface="Times New Roman"/>
                <a:cs typeface="Times New Roman"/>
              </a:rPr>
              <a:t>3-    </a:t>
            </a:r>
            <a:r>
              <a:rPr lang="fa-IR" b="1" dirty="0" smtClean="0">
                <a:latin typeface="Times New Roman"/>
                <a:ea typeface="Times New Roman"/>
                <a:cs typeface="B Mitra"/>
              </a:rPr>
              <a:t>نصب سریع و آسان</a:t>
            </a:r>
            <a:endParaRPr lang="en-US" b="1" dirty="0">
              <a:ea typeface="Calibri"/>
              <a:cs typeface="Arial"/>
            </a:endParaRPr>
          </a:p>
          <a:p>
            <a:pPr marL="457200" marR="0" indent="-2286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fa-IR" b="1" dirty="0">
                <a:ea typeface="Times New Roman"/>
                <a:cs typeface="Times New Roman"/>
              </a:rPr>
              <a:t>4-    </a:t>
            </a:r>
            <a:r>
              <a:rPr lang="fa-IR" b="1" dirty="0" smtClean="0">
                <a:latin typeface="Times New Roman"/>
                <a:ea typeface="Times New Roman"/>
                <a:cs typeface="B Mitra"/>
              </a:rPr>
              <a:t>مقاومت در مقابل زلزله</a:t>
            </a:r>
            <a:endParaRPr lang="en-US" b="1" dirty="0">
              <a:ea typeface="Calibri"/>
              <a:cs typeface="Arial"/>
            </a:endParaRPr>
          </a:p>
        </p:txBody>
      </p:sp>
      <p:pic>
        <p:nvPicPr>
          <p:cNvPr id="32770" name="Picture 1" descr="http://amicoir.com/images/website/sandwich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146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http://amicoir.com/images/website/sandwich-00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8768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 descr="http://amicoir.com/images/website/azarmohareke-ma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876800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443841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/>
            <a:r>
              <a:rPr lang="en-US" dirty="0"/>
              <a:t>6. </a:t>
            </a:r>
            <a:r>
              <a:rPr lang="ar-SA" sz="2000" b="1" dirty="0"/>
              <a:t>امکان حمل و نقل و بکارگيري پانل در مناطق صعب العبور جهت احداث ساختمان بدون نياز به </a:t>
            </a:r>
            <a:r>
              <a:rPr lang="ar-SA" sz="2000" b="1" dirty="0" smtClean="0"/>
              <a:t>تجهيزاتخاص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7. </a:t>
            </a:r>
            <a:r>
              <a:rPr lang="ar-SA" sz="2000" b="1" dirty="0"/>
              <a:t>دستيابي به فضاي مفيد بيشتر به علت ضخامت </a:t>
            </a:r>
            <a:r>
              <a:rPr lang="ar-SA" sz="2000" b="1" dirty="0" smtClean="0"/>
              <a:t>ناچيزديوارهايپانل</a:t>
            </a:r>
            <a:r>
              <a:rPr lang="en-US" sz="2000" b="1" dirty="0" smtClean="0"/>
              <a:t> </a:t>
            </a:r>
            <a:r>
              <a:rPr lang="ar-SA" sz="2000" b="1" dirty="0" smtClean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ar-SA" sz="2000" b="1" dirty="0" smtClean="0"/>
              <a:t> </a:t>
            </a:r>
            <a:r>
              <a:rPr lang="en-US" sz="2000" b="1" dirty="0" smtClean="0"/>
              <a:t>8</a:t>
            </a:r>
            <a:r>
              <a:rPr lang="en-US" sz="2000" b="1" dirty="0"/>
              <a:t>. </a:t>
            </a:r>
            <a:r>
              <a:rPr lang="ar-SA" sz="2000" b="1" dirty="0"/>
              <a:t>آزادي عمل در اجراي طرح هاي متنوع قوسي و چند ضلعي به علت انعطاف پذيري قطعات پيش </a:t>
            </a:r>
            <a:r>
              <a:rPr lang="ar-SA" sz="2000" b="1" dirty="0" smtClean="0"/>
              <a:t>ساخته</a:t>
            </a:r>
            <a:r>
              <a:rPr lang="en-US" sz="2000" b="1" dirty="0" smtClean="0"/>
              <a:t>   </a:t>
            </a:r>
            <a:r>
              <a:rPr lang="ar-SA" sz="2000" b="1" dirty="0" smtClean="0"/>
              <a:t>پانل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ar-SA" sz="2000" b="1" dirty="0" smtClean="0"/>
              <a:t> </a:t>
            </a:r>
            <a:r>
              <a:rPr lang="en-US" sz="2000" b="1" dirty="0" smtClean="0"/>
              <a:t>9</a:t>
            </a:r>
            <a:r>
              <a:rPr lang="en-US" sz="2000" b="1" dirty="0"/>
              <a:t>. </a:t>
            </a:r>
            <a:r>
              <a:rPr lang="ar-SA" sz="2000" b="1" dirty="0"/>
              <a:t>صرفه جويي در هزينه تهويه متبوع ساختمان در تابستان و يا زمستان به دليل جلوگيري از تبادل حرارت و يا برودت ، در نتيجه صرف انرژي کمتر اعم از مواد </a:t>
            </a:r>
            <a:r>
              <a:rPr lang="ar-SA" sz="2000" b="1" dirty="0" smtClean="0"/>
              <a:t>سوختني ويابرق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10. </a:t>
            </a:r>
            <a:r>
              <a:rPr lang="ar-SA" sz="2000" b="1" dirty="0"/>
              <a:t>افزايش عمر مفيد ساختمان و دستگاه هاي </a:t>
            </a:r>
            <a:r>
              <a:rPr lang="ar-SA" sz="2000" b="1" dirty="0" smtClean="0"/>
              <a:t>تاسيساتيآن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ar-SA" sz="2000" b="1" dirty="0" smtClean="0"/>
              <a:t> </a:t>
            </a:r>
            <a:r>
              <a:rPr lang="en-US" sz="2000" b="1" dirty="0" smtClean="0"/>
              <a:t>11</a:t>
            </a:r>
            <a:r>
              <a:rPr lang="en-US" sz="2000" b="1" dirty="0"/>
              <a:t>. </a:t>
            </a:r>
            <a:r>
              <a:rPr lang="ar-SA" sz="2000" b="1" dirty="0"/>
              <a:t>عدم نفوذ نسبي آلودگي صوتي و ايجاد آرامش براي ساکنين ساختمان در شهرهاي بزرگ</a:t>
            </a:r>
            <a:r>
              <a:rPr lang="en-US" sz="2000" b="1" dirty="0"/>
              <a:t> </a:t>
            </a:r>
            <a:br>
              <a:rPr lang="en-US" sz="2000" b="1" dirty="0"/>
            </a:b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1582341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/>
            <a:r>
              <a:rPr lang="en-US" sz="2000" dirty="0"/>
              <a:t>12. </a:t>
            </a:r>
            <a:r>
              <a:rPr lang="ar-SA" sz="2000" dirty="0"/>
              <a:t>عبور دادن لوله هاي آب و فاضلاب و برق و تلفن به سادگي از زير شبکه پانل و نصب چهارچوب درها و کلاف هاي فلزي پنجره ها قبل از بتن پاشي و کلا اجراي تاسيسات ساختمان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13. </a:t>
            </a:r>
            <a:r>
              <a:rPr lang="ar-SA" sz="2000" dirty="0"/>
              <a:t>عدم نياز به کنده کاري و تخريب تاسيساتي ديوارها و سقف ، در نتيجه عدم انباشت نخاله که صرفه جويي در هزينه و وقت را به دنبال دارد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>14. </a:t>
            </a:r>
            <a:r>
              <a:rPr lang="ar-SA" sz="2000" dirty="0"/>
              <a:t>پس از بتن پاشي طرفين پانل ها به ضخامت حداقل 3 سانتي متر،سيستم بي ناز از گچ و خاک مي گردد و با اجراي سفيد گاري ديوارها و سقف آماده براي نقاشي خواهد بود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>15. </a:t>
            </a:r>
            <a:r>
              <a:rPr lang="ar-SA" sz="2000" dirty="0"/>
              <a:t>حذف نعل درگاه در سيستم پيشرفته پانل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83820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/>
            <a:r>
              <a:rPr lang="en-US" sz="2000" b="1" dirty="0"/>
              <a:t>16. </a:t>
            </a:r>
            <a:r>
              <a:rPr lang="ar-SA" sz="2000" b="1" dirty="0"/>
              <a:t>حمل و نقل پانلها با هزينه کم صورت مي گيرد</a:t>
            </a:r>
            <a:r>
              <a:rPr lang="en-US" sz="2000" b="1" dirty="0"/>
              <a:t>.</a:t>
            </a:r>
            <a:br>
              <a:rPr lang="en-US" sz="2000" b="1" dirty="0"/>
            </a:br>
            <a:r>
              <a:rPr lang="en-US" sz="2000" b="1" dirty="0"/>
              <a:t>17. </a:t>
            </a:r>
            <a:r>
              <a:rPr lang="ar-SA" sz="2000" b="1" dirty="0"/>
              <a:t>عايق پلي استايرن که در توليد پانل ها به کار ميرود از نو کند سوز مي باشد که پس از نصب و سيمان کاري طرفين پانل با ضخامت</a:t>
            </a:r>
            <a:r>
              <a:rPr lang="en-US" sz="2000" b="1" dirty="0"/>
              <a:t> 5 </a:t>
            </a:r>
            <a:r>
              <a:rPr lang="ar-SA" sz="2000" b="1" dirty="0"/>
              <a:t>سانتيمتر ، ديوار پانل تا 2 ساعت در برابر آتش سوزي مقاوم خواهد </a:t>
            </a:r>
            <a:r>
              <a:rPr lang="ar-SA" sz="2000" b="1" dirty="0" smtClean="0"/>
              <a:t>بود</a:t>
            </a:r>
            <a:r>
              <a:rPr lang="en-US" sz="2000" b="1" dirty="0" smtClean="0"/>
              <a:t>.</a:t>
            </a:r>
            <a:br>
              <a:rPr lang="en-US" sz="2000" b="1" dirty="0" smtClean="0"/>
            </a:br>
            <a:r>
              <a:rPr lang="en-US" sz="2000" b="1" dirty="0" smtClean="0"/>
              <a:t>18</a:t>
            </a:r>
            <a:r>
              <a:rPr lang="en-US" sz="2000" b="1" dirty="0"/>
              <a:t>. </a:t>
            </a:r>
            <a:r>
              <a:rPr lang="ar-SA" sz="2000" b="1" dirty="0"/>
              <a:t>مقاوم در برابر نيروهاي ناشي از زلزله</a:t>
            </a:r>
            <a:r>
              <a:rPr lang="en-US" sz="2000" b="1" dirty="0"/>
              <a:t> </a:t>
            </a:r>
            <a:br>
              <a:rPr lang="en-US" sz="2000" b="1" dirty="0"/>
            </a:br>
            <a:r>
              <a:rPr lang="en-US" sz="2000" b="1" dirty="0"/>
              <a:t>19. </a:t>
            </a:r>
            <a:r>
              <a:rPr lang="ar-SA" sz="2000" b="1" dirty="0"/>
              <a:t>عدم نياز به کارگر با تخصص زياد براي حمل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20. </a:t>
            </a:r>
            <a:r>
              <a:rPr lang="ar-SA" sz="2000" b="1" dirty="0"/>
              <a:t>سرعت بيشتر اجرا باعث برگشت سريعتر </a:t>
            </a:r>
            <a:r>
              <a:rPr lang="ar-SA" sz="2000" b="1" dirty="0" smtClean="0"/>
              <a:t>سرمايه 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533400" y="762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3581400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/>
              <a:t>ميگردد</a:t>
            </a:r>
            <a:r>
              <a:rPr lang="en-US" b="1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4" descr="http://www.parniaz.com/data/img/10004455_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620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7" descr="http://www.parniaz.com/data/img/10004456_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762000"/>
            <a:ext cx="1104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83" descr="http://www.parniaz.com/data/img/10003238_1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3352800"/>
            <a:ext cx="8858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09600" y="5638800"/>
            <a:ext cx="3309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www.pishtaz-group.com</a:t>
            </a:r>
            <a:endParaRPr lang="en-US" sz="2400" b="1" dirty="0"/>
          </a:p>
        </p:txBody>
      </p:sp>
      <p:pic>
        <p:nvPicPr>
          <p:cNvPr id="1033" name="Picture 4" descr="دیوارهای پیش ساخته 3d-pane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2286000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609600"/>
            <a:ext cx="2119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/>
              <a:t>مجتمع  فولاد آبتین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6096000" y="1600200"/>
            <a:ext cx="2313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/>
              <a:t>اسکلتهای پیچ و مهره ای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4572000" y="2057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dirty="0" smtClean="0"/>
              <a:t>اسکلتهایی که در محوطه پروژه های ساختمانی تولید می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77510" y="2438400"/>
            <a:ext cx="2866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گیری دستگاه های جوش مدرن (با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2057400"/>
            <a:ext cx="412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شوند بخاطر محدودیت در تامین برق مکفی و بکار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57400" y="2438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dirty="0" smtClean="0"/>
              <a:t>نرخ نفوذ بالا و استاندارد ) ، عدم وجود بالابر صنعتی ،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81200" y="2743200"/>
            <a:ext cx="2755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.. نه تنها فاقد کیفیت هستند بلکه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72000" y="2743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dirty="0" smtClean="0"/>
              <a:t>تیم های مجرب ، رنگ آمیزی و زنگ زدایی صحیح و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7200" y="2743200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کاملاً دست و پاگیر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2000" y="3200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dirty="0" smtClean="0"/>
              <a:t>و دارای پروسه ای زمان بر هستند که بلاشک منجر به ا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9600" y="3200400"/>
            <a:ext cx="4147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یجاد ترافیک در معبر و تزاحم همسایگان میشود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438400" y="4495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dirty="0"/>
              <a:t> 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28600" y="3657600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بابت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85800" y="3657600"/>
            <a:ext cx="4394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برپایی نیز علاوه بر موارد ذکر شده هزینه بالایی از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911751" y="3657600"/>
            <a:ext cx="4232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 روش سنتی ساخت اسکلت در محل  از لحاظ اتصال و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764275" y="4114800"/>
            <a:ext cx="437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جرثقیل دارد . با توجه به زلزله خیز بودن کشور ما و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38200" y="4114800"/>
            <a:ext cx="4190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حوادث ناگواری که در سالهای گذشته خصوصاً در بم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28600" y="4114800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صورت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068845" y="4495800"/>
            <a:ext cx="4075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گرفت رویکرد و نگرشی جدید به تولید صنعتی و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343400" y="4495800"/>
            <a:ext cx="901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ا ستاندارد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28600" y="4495800"/>
            <a:ext cx="4206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/>
              <a:t>اسکلتهای ساختمانی پدید آمده است ، زیرا این نوع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902133" y="4953000"/>
            <a:ext cx="424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ساختمانها با طراحی خاص و اجرا بصورت صنعتی و 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419600" y="495300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مدرن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81000" y="4953000"/>
            <a:ext cx="4179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/>
              <a:t>مقاومت شایانی در مقایسه با اسکلتهای سنتی  دارند 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781908" y="5410200"/>
            <a:ext cx="4362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/>
              <a:t>نکته دیگر اقتصادی و پایین تر بودن هزینه تولید و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914400" y="5410200"/>
            <a:ext cx="3958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/>
              <a:t>نصب نسبت به روش سنتی معمول در کل است که 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28600" y="5410200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/>
              <a:t>در مواقع </a:t>
            </a:r>
            <a:endParaRPr lang="en-US" dirty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72000" y="5943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کمبود عرضه و افزایش قیمت تیرآهن درصدی قابل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52800" y="5943600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توجه میگردد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D:\tarahi sanati\pish sakhteh\kvs-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D:\tarahi sanati\pish sakhteh\kvs-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D:\tarahi sanati\pish sakhteh\kvs-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</TotalTime>
  <Words>400</Words>
  <Application>Microsoft Office PowerPoint</Application>
  <PresentationFormat>On-screen Show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</dc:creator>
  <cp:lastModifiedBy>Amir</cp:lastModifiedBy>
  <cp:revision>21</cp:revision>
  <dcterms:created xsi:type="dcterms:W3CDTF">2009-05-25T08:07:13Z</dcterms:created>
  <dcterms:modified xsi:type="dcterms:W3CDTF">2014-12-22T10:48:36Z</dcterms:modified>
</cp:coreProperties>
</file>