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sldIdLst>
    <p:sldId id="274" r:id="rId2"/>
    <p:sldId id="257" r:id="rId3"/>
    <p:sldId id="259" r:id="rId4"/>
    <p:sldId id="261" r:id="rId5"/>
    <p:sldId id="262" r:id="rId6"/>
    <p:sldId id="263" r:id="rId7"/>
    <p:sldId id="275" r:id="rId8"/>
    <p:sldId id="284" r:id="rId9"/>
    <p:sldId id="285" r:id="rId10"/>
    <p:sldId id="286" r:id="rId11"/>
    <p:sldId id="287" r:id="rId12"/>
    <p:sldId id="276" r:id="rId13"/>
    <p:sldId id="266" r:id="rId14"/>
    <p:sldId id="277" r:id="rId15"/>
    <p:sldId id="268" r:id="rId16"/>
    <p:sldId id="269" r:id="rId17"/>
    <p:sldId id="270" r:id="rId18"/>
    <p:sldId id="272" r:id="rId19"/>
    <p:sldId id="279" r:id="rId20"/>
    <p:sldId id="280" r:id="rId21"/>
    <p:sldId id="288" r:id="rId22"/>
    <p:sldId id="281" r:id="rId23"/>
    <p:sldId id="282" r:id="rId24"/>
    <p:sldId id="289"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RT www.Win2Farsi.com" initials="Mw" lastIdx="2" clrIdx="0">
    <p:extLst>
      <p:ext uri="{19B8F6BF-5375-455C-9EA6-DF929625EA0E}">
        <p15:presenceInfo xmlns:p15="http://schemas.microsoft.com/office/powerpoint/2012/main" userId="MRT www.Win2Farsi.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48"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BE8ED-8E02-4251-BFE8-D0F1FCF6C9DF}" type="datetimeFigureOut">
              <a:rPr lang="en-US" smtClean="0"/>
              <a:t>5/3/2014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06DCAF-B195-44F7-B569-913F75477D6D}" type="slidenum">
              <a:rPr lang="en-US" smtClean="0"/>
              <a:t>‹#›</a:t>
            </a:fld>
            <a:endParaRPr lang="en-US"/>
          </a:p>
        </p:txBody>
      </p:sp>
    </p:spTree>
    <p:extLst>
      <p:ext uri="{BB962C8B-B14F-4D97-AF65-F5344CB8AC3E}">
        <p14:creationId xmlns:p14="http://schemas.microsoft.com/office/powerpoint/2010/main" val="1389672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6DCAF-B195-44F7-B569-913F75477D6D}" type="slidenum">
              <a:rPr lang="en-US" smtClean="0"/>
              <a:t>11</a:t>
            </a:fld>
            <a:endParaRPr lang="en-US"/>
          </a:p>
        </p:txBody>
      </p:sp>
    </p:spTree>
    <p:extLst>
      <p:ext uri="{BB962C8B-B14F-4D97-AF65-F5344CB8AC3E}">
        <p14:creationId xmlns:p14="http://schemas.microsoft.com/office/powerpoint/2010/main" val="2306916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A1019E-F4E7-4F9C-AD66-ED33046A2946}" type="datetimeFigureOut">
              <a:rPr lang="en-US" smtClean="0"/>
              <a:t>5/3/2014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2173979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A1019E-F4E7-4F9C-AD66-ED33046A2946}" type="datetimeFigureOut">
              <a:rPr lang="en-US" smtClean="0"/>
              <a:t>5/3/2014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1768114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A1019E-F4E7-4F9C-AD66-ED33046A2946}" type="datetimeFigureOut">
              <a:rPr lang="en-US" smtClean="0"/>
              <a:t>5/3/2014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2344895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A1019E-F4E7-4F9C-AD66-ED33046A2946}" type="datetimeFigureOut">
              <a:rPr lang="en-US" smtClean="0"/>
              <a:t>5/3/2014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6A41A-A4A3-4A54-B24B-E2D5B3F3A4F3}"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805887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A1019E-F4E7-4F9C-AD66-ED33046A2946}" type="datetimeFigureOut">
              <a:rPr lang="en-US" smtClean="0"/>
              <a:t>5/3/2014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1930521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0A1019E-F4E7-4F9C-AD66-ED33046A2946}" type="datetimeFigureOut">
              <a:rPr lang="en-US" smtClean="0"/>
              <a:t>5/3/2014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4213019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0A1019E-F4E7-4F9C-AD66-ED33046A2946}" type="datetimeFigureOut">
              <a:rPr lang="en-US" smtClean="0"/>
              <a:t>5/3/2014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2844068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A1019E-F4E7-4F9C-AD66-ED33046A2946}" type="datetimeFigureOut">
              <a:rPr lang="en-US" smtClean="0"/>
              <a:t>5/3/2014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920552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A1019E-F4E7-4F9C-AD66-ED33046A2946}" type="datetimeFigureOut">
              <a:rPr lang="en-US" smtClean="0"/>
              <a:t>5/3/2014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225329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A0A1019E-F4E7-4F9C-AD66-ED33046A2946}" type="datetimeFigureOut">
              <a:rPr lang="en-US" smtClean="0"/>
              <a:t>5/3/2014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2072819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A1019E-F4E7-4F9C-AD66-ED33046A2946}" type="datetimeFigureOut">
              <a:rPr lang="en-US" smtClean="0"/>
              <a:t>5/3/2014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758792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A1019E-F4E7-4F9C-AD66-ED33046A2946}" type="datetimeFigureOut">
              <a:rPr lang="en-US" smtClean="0"/>
              <a:t>5/3/2014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149012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0A1019E-F4E7-4F9C-AD66-ED33046A2946}" type="datetimeFigureOut">
              <a:rPr lang="en-US" smtClean="0"/>
              <a:t>5/3/2014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3043943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A0A1019E-F4E7-4F9C-AD66-ED33046A2946}" type="datetimeFigureOut">
              <a:rPr lang="en-US" smtClean="0"/>
              <a:t>5/3/2014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33334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0A1019E-F4E7-4F9C-AD66-ED33046A2946}" type="datetimeFigureOut">
              <a:rPr lang="en-US" smtClean="0"/>
              <a:t>5/3/2014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108791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A0A1019E-F4E7-4F9C-AD66-ED33046A2946}" type="datetimeFigureOut">
              <a:rPr lang="en-US" smtClean="0"/>
              <a:t>5/3/2014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4170265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A1019E-F4E7-4F9C-AD66-ED33046A2946}" type="datetimeFigureOut">
              <a:rPr lang="en-US" smtClean="0"/>
              <a:t>5/3/2014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D6A41A-A4A3-4A54-B24B-E2D5B3F3A4F3}" type="slidenum">
              <a:rPr lang="en-US" smtClean="0"/>
              <a:t>‹#›</a:t>
            </a:fld>
            <a:endParaRPr lang="en-US"/>
          </a:p>
        </p:txBody>
      </p:sp>
    </p:spTree>
    <p:extLst>
      <p:ext uri="{BB962C8B-B14F-4D97-AF65-F5344CB8AC3E}">
        <p14:creationId xmlns:p14="http://schemas.microsoft.com/office/powerpoint/2010/main" val="1041796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0A1019E-F4E7-4F9C-AD66-ED33046A2946}" type="datetimeFigureOut">
              <a:rPr lang="en-US" smtClean="0"/>
              <a:t>5/3/2014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DD6A41A-A4A3-4A54-B24B-E2D5B3F3A4F3}" type="slidenum">
              <a:rPr lang="en-US" smtClean="0"/>
              <a:t>‹#›</a:t>
            </a:fld>
            <a:endParaRPr lang="en-US"/>
          </a:p>
        </p:txBody>
      </p:sp>
    </p:spTree>
    <p:extLst>
      <p:ext uri="{BB962C8B-B14F-4D97-AF65-F5344CB8AC3E}">
        <p14:creationId xmlns:p14="http://schemas.microsoft.com/office/powerpoint/2010/main" val="269312061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32.jp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hyperlink" Target="http://daneshnameh.roshd.ir/mavara/mavara-index.php?page=%D9%86%DB%8C%D8%B1%D9%88%DB%8C+%DA%AF%D8%B1%D8%A7%D9%86%D8%B4%DB%8C"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daneshnameh.roshd.ir/mavara/mavara-index.php?page=%D8%A2%D8%A8+%D8%B2%DB%8C%D8%B1%D8%B2%D9%85%DB%8C%D9%86%DB%8C" TargetMode="Externa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hyperlink" Target="http://daneshnameh.roshd.ir/mavara/mavara-index.php?page=%D8%B2%D9%84%D8%B2%D9%84%D9%87"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tmp"/><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g"/><Relationship Id="rId10" Type="http://schemas.openxmlformats.org/officeDocument/2006/relationships/image" Target="../media/image54.jpg"/><Relationship Id="rId4" Type="http://schemas.openxmlformats.org/officeDocument/2006/relationships/image" Target="../media/image49.jpeg"/><Relationship Id="rId9"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tmp"/><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eg"/><Relationship Id="rId4" Type="http://schemas.openxmlformats.org/officeDocument/2006/relationships/image" Target="../media/image57.jp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55.tmp"/><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tm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image" Target="../media/image66.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tmp"/><Relationship Id="rId2" Type="http://schemas.openxmlformats.org/officeDocument/2006/relationships/image" Target="../media/image67.tmp"/><Relationship Id="rId1" Type="http://schemas.openxmlformats.org/officeDocument/2006/relationships/slideLayout" Target="../slideLayouts/slideLayout7.xml"/><Relationship Id="rId6" Type="http://schemas.openxmlformats.org/officeDocument/2006/relationships/image" Target="../media/image70.tmp"/><Relationship Id="rId5" Type="http://schemas.openxmlformats.org/officeDocument/2006/relationships/image" Target="../media/image69.jp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tmp"/><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8824055" y="0"/>
            <a:ext cx="4209556"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A</a:t>
            </a:r>
            <a:r>
              <a:rPr lang="en-US" sz="5400" b="0" cap="none" spc="0" dirty="0" smtClean="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rchitect</a:t>
            </a:r>
            <a:endParaRPr lang="en-US" sz="5400" b="0"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040408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2"/>
          <p:cNvSpPr>
            <a:spLocks noChangeArrowheads="1"/>
          </p:cNvSpPr>
          <p:nvPr/>
        </p:nvSpPr>
        <p:spPr bwMode="auto">
          <a:xfrm>
            <a:off x="9253182" y="0"/>
            <a:ext cx="256789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0" fontAlgn="base" latinLnBrk="0" hangingPunct="0">
              <a:lnSpc>
                <a:spcPct val="100000"/>
              </a:lnSpc>
              <a:spcBef>
                <a:spcPct val="0"/>
              </a:spcBef>
              <a:spcAft>
                <a:spcPct val="0"/>
              </a:spcAft>
              <a:buClrTx/>
              <a:buSzTx/>
              <a:buFontTx/>
              <a:buNone/>
              <a:tabLst/>
            </a:pPr>
            <a:r>
              <a:rPr lang="ar-SA" sz="3600" dirty="0"/>
              <a:t>كلنگ و </a:t>
            </a:r>
            <a:r>
              <a:rPr lang="ar-SA" sz="3600" dirty="0" smtClean="0"/>
              <a:t>بيلچه</a:t>
            </a:r>
            <a:r>
              <a:rPr lang="en-US" sz="3600" dirty="0" smtClean="0"/>
              <a:t>:</a:t>
            </a:r>
            <a:endParaRPr lang="en-US" sz="36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3073" name="Picture 12" descr="http://www.aftab-magazine.com/pictures/200609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35522"/>
            <a:ext cx="3985146" cy="24224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887104" y="725795"/>
            <a:ext cx="11065568" cy="3805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lang="ar-SA" sz="2400" dirty="0"/>
              <a:t>اين دو ابزار از جمله وسايل ضروري مقنيان است. بيلچه در همه حال تقريباً يكسان است اما نوع كلنگ به تناسب فضاي كار و جنس خاك فرق مي‌كند. در اوايل كار و جهت كندن خاك‌هاي سست، كلنگ سبك آهني كارساز است. اما زماني كه مقني بخواهد در لايه‌هاي سفت و محكم مثل كنگلومرا كار كند يا تونلی را از رسوبات آهكي معروف به تورس عبور دهد نياز به كلنگ فولادي و سنگين دارد تا نوك يا نيش كلنگ خم نشود و وزن زياد كلنگ باعث وارد آمدن ضربه‌اي محكم شود. در بعضي موارد كلنگ به تنهايي كارساز نيست بلكه به قلم و پتك نيز نياز است و آن هنگامي است كه بخواهند در ميان سنگ يا لايه‌هاي بسيار محكم و متراكم پيش بروند. بيلچه هم داراي دسته‌ی كوتاه چوبي است و تنه‌ی اصلي آهني بيلچه هم كوچك‌تر از بيل‌هاي معمولي است. بيلچه دم كار مقني معمولي است اما هرگاه دلوكش بخواهد مقدار زيادي خاك را از دم كار عقب بكشد ترجيح مي‌دهد كه از كج بيل استفاده كند. تفاوت كج بيل و بيل معمولي در اين است كه بدنه‌ی كج بيل از ناحيه‌ي شانه برگشته و نسبت به امتداد دسته نزديك به نود درجه انحنا دارد. كج بيل نيز داراي دسته‌‌ی كوتاه مي‌باشد.</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3642" y="4469642"/>
            <a:ext cx="2388358" cy="238835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069" y="4435522"/>
            <a:ext cx="2461573" cy="246157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6732" y="4531057"/>
            <a:ext cx="3333750" cy="2326944"/>
          </a:xfrm>
          <a:prstGeom prst="rect">
            <a:avLst/>
          </a:prstGeom>
        </p:spPr>
      </p:pic>
    </p:spTree>
    <p:extLst>
      <p:ext uri="{BB962C8B-B14F-4D97-AF65-F5344CB8AC3E}">
        <p14:creationId xmlns:p14="http://schemas.microsoft.com/office/powerpoint/2010/main" val="15394203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09182" y="450377"/>
            <a:ext cx="11682484" cy="2286066"/>
          </a:xfrm>
          <a:prstGeom prst="rect">
            <a:avLst/>
          </a:prstGeom>
        </p:spPr>
        <p:txBody>
          <a:bodyPr wrap="square">
            <a:spAutoFit/>
          </a:bodyPr>
          <a:lstStyle/>
          <a:p>
            <a:pPr algn="just" rtl="1">
              <a:lnSpc>
                <a:spcPts val="1775"/>
              </a:lnSpc>
              <a:spcAft>
                <a:spcPts val="800"/>
              </a:spcAft>
            </a:pPr>
            <a:r>
              <a:rPr lang="ar-SA" sz="2800" dirty="0" smtClean="0"/>
              <a:t>چراغ</a:t>
            </a:r>
            <a:r>
              <a:rPr lang="en-US" sz="2800" dirty="0" smtClean="0"/>
              <a:t>:</a:t>
            </a:r>
            <a:endParaRPr lang="en-US" sz="2800" dirty="0"/>
          </a:p>
          <a:p>
            <a:pPr algn="just" rtl="1"/>
            <a:r>
              <a:rPr lang="ar-SA" sz="2000" dirty="0"/>
              <a:t>معمولاً داخل قنات تاريك است و نقش چراغ بسيار تعيين كننده است در گذشته‌هاي دور براي روشنايي كوره‌ها و داخل چاه قنات از چراغ روغني يا پيه‌سوز استفاده مي‌كردند و براي پيش‌گيري از دم گرفتگي در آن‌ها روغن منداب مي‌ريختند. البته از پيه هم مي‌توانستند استفاده كنند اما مقني‌ها روغن منداب را بر پيه ترجيح مي‌دادند، زيرا بو و دم گرفتگي بسيار كم‌تري داشت. چراغ روغني يا پيه‌سوز سفالي بود و ظاهري گلابي شكل داشت كه به‌دنبال آن دسته‌اي تعبيه شده بود. روغن را در مخزن آن مي‌ريختند و از پنبه‌ی آب ‌نديده فتيله‌اي مي‌پيچيدند و در آن قرار مي‌دادند و سر فتيله را بر روي زايده‌ی ناوداني‌شكل مي‌گذاشتند و آن را شعله‌ور مي‌كردند. روغن به مرور جذب فتيله شده در سر فتيله با نور زرد رنگي </a:t>
            </a:r>
            <a:r>
              <a:rPr lang="ar-SA" sz="2000" dirty="0" smtClean="0"/>
              <a:t>مي‌سوخت</a:t>
            </a:r>
            <a:r>
              <a:rPr lang="en-US" sz="2000" dirty="0" smtClean="0"/>
              <a:t>.</a:t>
            </a:r>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72854"/>
            <a:ext cx="3985146" cy="398514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0" y="3048000"/>
            <a:ext cx="3810000" cy="3810000"/>
          </a:xfrm>
          <a:prstGeom prst="rect">
            <a:avLst/>
          </a:prstGeom>
        </p:spPr>
      </p:pic>
    </p:spTree>
    <p:extLst>
      <p:ext uri="{BB962C8B-B14F-4D97-AF65-F5344CB8AC3E}">
        <p14:creationId xmlns:p14="http://schemas.microsoft.com/office/powerpoint/2010/main" val="1882838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716356"/>
          </a:xfrm>
          <a:prstGeom prst="rect">
            <a:avLst/>
          </a:prstGeom>
        </p:spPr>
      </p:pic>
      <p:sp>
        <p:nvSpPr>
          <p:cNvPr id="3" name="Rectangle 2"/>
          <p:cNvSpPr/>
          <p:nvPr/>
        </p:nvSpPr>
        <p:spPr>
          <a:xfrm>
            <a:off x="0" y="0"/>
            <a:ext cx="12091916" cy="2500172"/>
          </a:xfrm>
          <a:prstGeom prst="rect">
            <a:avLst/>
          </a:prstGeom>
        </p:spPr>
        <p:txBody>
          <a:bodyPr wrap="square">
            <a:spAutoFit/>
          </a:bodyPr>
          <a:lstStyle/>
          <a:p>
            <a:pPr algn="just" rtl="1">
              <a:lnSpc>
                <a:spcPct val="107000"/>
              </a:lnSpc>
              <a:spcAft>
                <a:spcPts val="800"/>
              </a:spcAft>
            </a:pPr>
            <a:r>
              <a:rPr lang="ar-SA" sz="4000" b="1" kern="1800" dirty="0">
                <a:latin typeface="Microsoft Uighur" panose="02000000000000000000" pitchFamily="2" charset="-78"/>
                <a:ea typeface="Times New Roman" panose="02020603050405020304" pitchFamily="18" charset="0"/>
                <a:cs typeface="Microsoft Uighur" panose="02000000000000000000" pitchFamily="2" charset="-78"/>
              </a:rPr>
              <a:t>طول و عمق </a:t>
            </a:r>
            <a:r>
              <a:rPr lang="ar-SA" sz="4000" b="1" kern="1800" dirty="0" smtClean="0">
                <a:latin typeface="Microsoft Uighur" panose="02000000000000000000" pitchFamily="2" charset="-78"/>
                <a:ea typeface="Times New Roman" panose="02020603050405020304" pitchFamily="18" charset="0"/>
                <a:cs typeface="Microsoft Uighur" panose="02000000000000000000" pitchFamily="2" charset="-78"/>
              </a:rPr>
              <a:t>قنات</a:t>
            </a:r>
            <a:r>
              <a:rPr lang="fa-IR" sz="4000" b="1" kern="1800" dirty="0" smtClean="0">
                <a:latin typeface="Microsoft Uighur" panose="02000000000000000000" pitchFamily="2" charset="-78"/>
                <a:ea typeface="Times New Roman" panose="02020603050405020304" pitchFamily="18" charset="0"/>
                <a:cs typeface="Microsoft Uighur" panose="02000000000000000000" pitchFamily="2" charset="-78"/>
              </a:rPr>
              <a:t>:</a:t>
            </a:r>
            <a:r>
              <a:rPr lang="ar-SA" sz="4000" b="1" kern="1800" dirty="0" smtClean="0">
                <a:latin typeface="Microsoft Uighur" panose="02000000000000000000" pitchFamily="2" charset="-78"/>
                <a:ea typeface="Times New Roman" panose="02020603050405020304" pitchFamily="18" charset="0"/>
                <a:cs typeface="Microsoft Uighur" panose="02000000000000000000" pitchFamily="2" charset="-78"/>
              </a:rPr>
              <a:t> </a:t>
            </a:r>
            <a:endParaRPr lang="en-US" b="1" dirty="0">
              <a:latin typeface="Microsoft Uighur" panose="02000000000000000000" pitchFamily="2" charset="-78"/>
              <a:ea typeface="Calibri" panose="020F0502020204030204" pitchFamily="34" charset="0"/>
              <a:cs typeface="Microsoft Uighur" panose="02000000000000000000" pitchFamily="2" charset="-78"/>
            </a:endParaRPr>
          </a:p>
          <a:p>
            <a:pPr algn="just" rtl="1">
              <a:lnSpc>
                <a:spcPct val="107000"/>
              </a:lnSpc>
            </a:pPr>
            <a:r>
              <a:rPr lang="ar-SA" sz="2000" b="1" dirty="0">
                <a:solidFill>
                  <a:schemeClr val="bg2">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rPr>
              <a:t>طول یک رشته قنات که در میزان آبدهی آن نیز موثر است، نسبت به شرایط طبیعی میزان متفاوت است. این شرایط بستگی به شیب زمین </a:t>
            </a:r>
            <a:r>
              <a:rPr lang="ar-SA" sz="2000" b="1" dirty="0" smtClean="0">
                <a:solidFill>
                  <a:schemeClr val="bg2">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rPr>
              <a:t>وعمیق</a:t>
            </a:r>
            <a:r>
              <a:rPr lang="fa-IR" sz="2000" b="1" dirty="0" smtClean="0">
                <a:solidFill>
                  <a:schemeClr val="bg2">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rPr>
              <a:t> </a:t>
            </a:r>
            <a:r>
              <a:rPr lang="ar-SA" sz="2000" b="1" dirty="0" smtClean="0">
                <a:solidFill>
                  <a:schemeClr val="bg2">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rPr>
              <a:t> مادر </a:t>
            </a:r>
            <a:r>
              <a:rPr lang="ar-SA" sz="2000" b="1" dirty="0">
                <a:solidFill>
                  <a:schemeClr val="bg2">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rPr>
              <a:t>چاه دارد. از طرف دیگر هرچه سطح آب زیرزمینی پایینتر باشد، عمق مادر چاه بیشتر می‌شود. طویلترین قناتی که تاکنون در ایران حفر شده ، در حوالی گناباد از توابع خراسان است که 70 کیلومتر طول آن است و عمیقترین مادر چاه قناتهای ایران به روایتی 400 متر و به روایت دیگر 350 متر عمق دارد و آن مربوط به قنات "قصبه" گناباد است. مهمترین عاملی که طول قنات را مشخص می‌کند، شیب زمین می‌باشد. هرچه شیب زمین کمتر باشد طول قنات بیشتر و هرچه شیب بیشتر باشد طول قنات کمتر خواهد بود</a:t>
            </a:r>
            <a:r>
              <a:rPr lang="en-US" sz="2000" b="1" dirty="0">
                <a:solidFill>
                  <a:schemeClr val="bg2">
                    <a:lumMod val="60000"/>
                    <a:lumOff val="40000"/>
                  </a:schemeClr>
                </a:solidFill>
                <a:latin typeface="Times New Roman" panose="02020603050405020304" pitchFamily="18" charset="0"/>
                <a:ea typeface="Times New Roman" panose="02020603050405020304" pitchFamily="18" charset="0"/>
                <a:cs typeface="Arial" panose="020B0604020202020204" pitchFamily="34" charset="0"/>
              </a:rPr>
              <a:t>. </a:t>
            </a:r>
            <a:endParaRPr lang="en-US" b="1" dirty="0">
              <a:solidFill>
                <a:schemeClr val="bg2">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descr="تصویر"/>
          <p:cNvPicPr/>
          <p:nvPr/>
        </p:nvPicPr>
        <p:blipFill>
          <a:blip r:embed="rId3">
            <a:extLst>
              <a:ext uri="{28A0092B-C50C-407E-A947-70E740481C1C}">
                <a14:useLocalDpi xmlns:a14="http://schemas.microsoft.com/office/drawing/2010/main" val="0"/>
              </a:ext>
            </a:extLst>
          </a:blip>
          <a:srcRect/>
          <a:stretch>
            <a:fillRect/>
          </a:stretch>
        </p:blipFill>
        <p:spPr bwMode="auto">
          <a:xfrm>
            <a:off x="-1" y="2720958"/>
            <a:ext cx="5636527" cy="413704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6526" y="2720958"/>
            <a:ext cx="6555474" cy="4141644"/>
          </a:xfrm>
          <a:prstGeom prst="rect">
            <a:avLst/>
          </a:prstGeom>
        </p:spPr>
      </p:pic>
      <p:sp>
        <p:nvSpPr>
          <p:cNvPr id="6" name="Rectangle 5"/>
          <p:cNvSpPr/>
          <p:nvPr/>
        </p:nvSpPr>
        <p:spPr>
          <a:xfrm>
            <a:off x="10596425" y="2720958"/>
            <a:ext cx="1353255" cy="646331"/>
          </a:xfrm>
          <a:prstGeom prst="rect">
            <a:avLst/>
          </a:prstGeom>
          <a:noFill/>
        </p:spPr>
        <p:txBody>
          <a:bodyPr wrap="none" lIns="91440" tIns="45720" rIns="91440" bIns="45720">
            <a:spAutoFit/>
          </a:bodyPr>
          <a:lstStyle/>
          <a:p>
            <a:pPr algn="ctr"/>
            <a:r>
              <a:rPr lang="fa-IR" sz="3600" b="0" cap="none" spc="0" dirty="0" smtClean="0">
                <a:ln w="0"/>
                <a:solidFill>
                  <a:srgbClr val="FFFF00"/>
                </a:solidFill>
                <a:effectLst>
                  <a:outerShdw blurRad="38100" dist="19050" dir="2700000" algn="tl" rotWithShape="0">
                    <a:schemeClr val="dk1">
                      <a:alpha val="40000"/>
                    </a:schemeClr>
                  </a:outerShdw>
                </a:effectLst>
                <a:latin typeface="Microsoft Uighur" panose="02000000000000000000" pitchFamily="2" charset="-78"/>
                <a:cs typeface="Microsoft Uighur" panose="02000000000000000000" pitchFamily="2" charset="-78"/>
              </a:rPr>
              <a:t>قنات کیش</a:t>
            </a:r>
            <a:endParaRPr lang="en-US" sz="3600" b="0" cap="none" spc="0" dirty="0">
              <a:ln w="0"/>
              <a:solidFill>
                <a:srgbClr val="FFFF00"/>
              </a:solidFill>
              <a:effectLst>
                <a:outerShdw blurRad="38100" dist="19050" dir="2700000" algn="tl" rotWithShape="0">
                  <a:schemeClr val="dk1">
                    <a:alpha val="40000"/>
                  </a:schemeClr>
                </a:outerShdw>
              </a:effectLst>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3181205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891653" y="0"/>
            <a:ext cx="11300347" cy="3158750"/>
          </a:xfrm>
          <a:prstGeom prst="rect">
            <a:avLst/>
          </a:prstGeom>
        </p:spPr>
        <p:txBody>
          <a:bodyPr wrap="square">
            <a:spAutoFit/>
          </a:bodyPr>
          <a:lstStyle/>
          <a:p>
            <a:pPr algn="just" rtl="1">
              <a:lnSpc>
                <a:spcPct val="107000"/>
              </a:lnSpc>
              <a:spcAft>
                <a:spcPts val="800"/>
              </a:spcAft>
            </a:pPr>
            <a:r>
              <a:rPr lang="fa-IR" sz="3600" b="1" kern="1800" dirty="0" smtClean="0">
                <a:latin typeface="Calibri" panose="020F0502020204030204" pitchFamily="34" charset="0"/>
                <a:ea typeface="Times New Roman" panose="02020603050405020304" pitchFamily="18" charset="0"/>
                <a:cs typeface="Times New Roman" panose="02020603050405020304" pitchFamily="18" charset="0"/>
              </a:rPr>
              <a:t>  </a:t>
            </a:r>
            <a:r>
              <a:rPr lang="ar-SA" sz="3600" b="1" kern="1800" dirty="0" smtClean="0">
                <a:latin typeface="Calibri" panose="020F0502020204030204" pitchFamily="34" charset="0"/>
                <a:ea typeface="Times New Roman" panose="02020603050405020304" pitchFamily="18" charset="0"/>
                <a:cs typeface="Times New Roman" panose="02020603050405020304" pitchFamily="18" charset="0"/>
              </a:rPr>
              <a:t>محاسن </a:t>
            </a:r>
            <a:r>
              <a:rPr lang="ar-SA" sz="3600" b="1" kern="1800" dirty="0">
                <a:latin typeface="Calibri" panose="020F0502020204030204" pitchFamily="34" charset="0"/>
                <a:ea typeface="Times New Roman" panose="02020603050405020304" pitchFamily="18" charset="0"/>
                <a:cs typeface="Times New Roman" panose="02020603050405020304" pitchFamily="18" charset="0"/>
              </a:rPr>
              <a:t>و مزایای </a:t>
            </a:r>
            <a:r>
              <a:rPr lang="ar-SA" sz="3600" b="1" kern="1800" dirty="0" smtClean="0">
                <a:latin typeface="Calibri" panose="020F0502020204030204" pitchFamily="34" charset="0"/>
                <a:ea typeface="Times New Roman" panose="02020603050405020304" pitchFamily="18" charset="0"/>
                <a:cs typeface="Times New Roman" panose="02020603050405020304" pitchFamily="18" charset="0"/>
              </a:rPr>
              <a:t>قنات</a:t>
            </a:r>
            <a:r>
              <a:rPr lang="fa-IR" sz="3600" b="1" kern="1800" dirty="0" smtClean="0">
                <a:latin typeface="Calibri" panose="020F0502020204030204" pitchFamily="34" charset="0"/>
                <a:ea typeface="Times New Roman" panose="02020603050405020304" pitchFamily="18" charset="0"/>
                <a:cs typeface="Times New Roman" panose="02020603050405020304" pitchFamily="18" charset="0"/>
              </a:rPr>
              <a:t>:</a:t>
            </a:r>
            <a:r>
              <a:rPr lang="ar-SA" sz="3600" b="1" kern="1800" dirty="0" smtClean="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1200"/>
              </a:spcAft>
            </a:pPr>
            <a:r>
              <a:rPr lang="ar-SA" sz="2400" b="1" dirty="0">
                <a:solidFill>
                  <a:srgbClr val="FFFF00"/>
                </a:solidFill>
                <a:latin typeface="Calibri" panose="020F0502020204030204" pitchFamily="34" charset="0"/>
                <a:ea typeface="Times New Roman" panose="02020603050405020304" pitchFamily="18" charset="0"/>
                <a:cs typeface="Times New Roman" panose="02020603050405020304" pitchFamily="18" charset="0"/>
              </a:rPr>
              <a:t>سیستم استخراج در قنات طوری است که آب بدون کمک و صرف هزینه فقط با استفاده از </a:t>
            </a:r>
            <a:r>
              <a:rPr lang="ar-SA" sz="2400" b="1" dirty="0">
                <a:solidFill>
                  <a:srgbClr val="FFFF00"/>
                </a:solidFill>
                <a:latin typeface="Calibri" panose="020F0502020204030204" pitchFamily="34" charset="0"/>
                <a:ea typeface="Times New Roman" panose="02020603050405020304" pitchFamily="18" charset="0"/>
                <a:cs typeface="Times New Roman" panose="02020603050405020304" pitchFamily="18" charset="0"/>
                <a:hlinkClick r:id="rId4" tooltip="نیروی گرانشی"/>
              </a:rPr>
              <a:t>نیروی ثقل</a:t>
            </a:r>
            <a:r>
              <a:rPr lang="en-US" sz="24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 </a:t>
            </a:r>
            <a:r>
              <a:rPr lang="ar-SA" sz="2400" b="1" dirty="0">
                <a:solidFill>
                  <a:srgbClr val="FFFF00"/>
                </a:solidFill>
                <a:latin typeface="Calibri" panose="020F0502020204030204" pitchFamily="34" charset="0"/>
                <a:ea typeface="Times New Roman" panose="02020603050405020304" pitchFamily="18" charset="0"/>
                <a:cs typeface="Times New Roman" panose="02020603050405020304" pitchFamily="18" charset="0"/>
              </a:rPr>
              <a:t>از زمین خارج می‌گردد. با توجه به چاهها و قناتهای موجود ، آب قنات در مقابل آبی که از چاه استخراج می‌شود، ارزانتر تمام می‌شود. آب قنات دائمی است و در مواقع اضطراری کشت و احتیاج زراعت در مواقع حساس به آب ، قطع نمی‌شود. منابع آب زیر زمینی توسط قنات دیر تمام می‌شود و استفاده طولانی دارد، هر چند بطور دائم چه مصرف شود و چه </a:t>
            </a:r>
            <a:r>
              <a:rPr lang="fa-IR" sz="2400" b="1" dirty="0">
                <a:solidFill>
                  <a:srgbClr val="FFFF00"/>
                </a:solidFill>
                <a:latin typeface="Calibri" panose="020F0502020204030204" pitchFamily="34" charset="0"/>
                <a:ea typeface="Times New Roman" panose="02020603050405020304" pitchFamily="18" charset="0"/>
                <a:cs typeface="Times New Roman" panose="02020603050405020304" pitchFamily="18" charset="0"/>
              </a:rPr>
              <a:t>ن</a:t>
            </a:r>
            <a:r>
              <a:rPr lang="ar-SA" sz="2400" b="1" dirty="0" smtClean="0">
                <a:solidFill>
                  <a:srgbClr val="FFFF00"/>
                </a:solidFill>
                <a:latin typeface="Calibri" panose="020F0502020204030204" pitchFamily="34" charset="0"/>
                <a:ea typeface="Times New Roman" panose="02020603050405020304" pitchFamily="18" charset="0"/>
                <a:cs typeface="Times New Roman" panose="02020603050405020304" pitchFamily="18" charset="0"/>
              </a:rPr>
              <a:t>شود</a:t>
            </a:r>
            <a:r>
              <a:rPr lang="ar-SA" sz="2400" b="1" dirty="0">
                <a:solidFill>
                  <a:srgbClr val="FFFF00"/>
                </a:solidFill>
                <a:latin typeface="Calibri" panose="020F0502020204030204" pitchFamily="34" charset="0"/>
                <a:ea typeface="Times New Roman" panose="02020603050405020304" pitchFamily="18" charset="0"/>
                <a:cs typeface="Times New Roman" panose="02020603050405020304" pitchFamily="18" charset="0"/>
              </a:rPr>
              <a:t>، خارج می‌گردد. قنات دارای مزایای بسیاری زیادی است که در اینجا فقط به تعداد محدود از آنها اشاره شد</a:t>
            </a:r>
            <a:r>
              <a:rPr lang="en-US" sz="24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 </a:t>
            </a:r>
            <a:endParaRPr lang="en-US" sz="2000" b="1"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042732"/>
            <a:ext cx="5090615" cy="381526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9500" y="3209924"/>
            <a:ext cx="4762500" cy="3648075"/>
          </a:xfrm>
          <a:prstGeom prst="rect">
            <a:avLst/>
          </a:prstGeom>
        </p:spPr>
      </p:pic>
    </p:spTree>
    <p:extLst>
      <p:ext uri="{BB962C8B-B14F-4D97-AF65-F5344CB8AC3E}">
        <p14:creationId xmlns:p14="http://schemas.microsoft.com/office/powerpoint/2010/main" val="803161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36"/>
            <a:ext cx="12192000" cy="6847764"/>
          </a:xfrm>
          <a:prstGeom prst="rect">
            <a:avLst/>
          </a:prstGeom>
        </p:spPr>
      </p:pic>
      <p:sp>
        <p:nvSpPr>
          <p:cNvPr id="3" name="Rectangle 2"/>
          <p:cNvSpPr/>
          <p:nvPr/>
        </p:nvSpPr>
        <p:spPr>
          <a:xfrm>
            <a:off x="395785" y="150125"/>
            <a:ext cx="11600597" cy="3092963"/>
          </a:xfrm>
          <a:prstGeom prst="rect">
            <a:avLst/>
          </a:prstGeom>
        </p:spPr>
        <p:txBody>
          <a:bodyPr wrap="square">
            <a:spAutoFit/>
          </a:bodyPr>
          <a:lstStyle/>
          <a:p>
            <a:pPr algn="just" rtl="1">
              <a:lnSpc>
                <a:spcPct val="107000"/>
              </a:lnSpc>
              <a:spcAft>
                <a:spcPts val="800"/>
              </a:spcAft>
            </a:pPr>
            <a:r>
              <a:rPr lang="ar-SA" sz="3600" b="1" kern="1800" dirty="0">
                <a:latin typeface="Calibri" panose="020F0502020204030204" pitchFamily="34" charset="0"/>
                <a:ea typeface="Times New Roman" panose="02020603050405020304" pitchFamily="18" charset="0"/>
                <a:cs typeface="Times New Roman" panose="02020603050405020304" pitchFamily="18" charset="0"/>
              </a:rPr>
              <a:t>معایب </a:t>
            </a:r>
            <a:r>
              <a:rPr lang="ar-SA" sz="3600" b="1" kern="1800" dirty="0" smtClean="0">
                <a:latin typeface="Calibri" panose="020F0502020204030204" pitchFamily="34" charset="0"/>
                <a:ea typeface="Times New Roman" panose="02020603050405020304" pitchFamily="18" charset="0"/>
                <a:cs typeface="Times New Roman" panose="02020603050405020304" pitchFamily="18" charset="0"/>
              </a:rPr>
              <a:t>قنات</a:t>
            </a:r>
            <a:r>
              <a:rPr lang="fa-IR" sz="3600" b="1" kern="1800" dirty="0" smtClean="0">
                <a:latin typeface="Calibri" panose="020F0502020204030204" pitchFamily="34" charset="0"/>
                <a:ea typeface="Times New Roman" panose="02020603050405020304" pitchFamily="18"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pPr>
            <a:r>
              <a:rPr lang="ar-SA" sz="2000"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در زمینهای هموار و نواحی که </a:t>
            </a:r>
            <a:r>
              <a:rPr lang="ar-SA" sz="2000"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hlinkClick r:id="rId3" tooltip="آب زیرزمینی"/>
              </a:rPr>
              <a:t>آب زیرزمینی</a:t>
            </a:r>
            <a:r>
              <a:rPr lang="en-US" sz="20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ar-SA" sz="2000"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شیب کافی ندارد و نیز زمینهای خیلی سست و ماسه‌ای امکان حفر قنات نیست. آب قنات ، بطور دائم جریان دارد و قابل کنترل نیست. روی این اصل ، مدام باعث تخلیه آب زیرزمینی می‌شود. در فصولی که به آب احتیاج نیست و یا احتیاج به آن خیلی کم است، امکان </a:t>
            </a:r>
            <a:r>
              <a:rPr lang="ar-SA" sz="2000" b="1" dirty="0" smtClean="0">
                <a:solidFill>
                  <a:srgbClr val="0070C0"/>
                </a:solidFill>
                <a:latin typeface="Calibri" panose="020F0502020204030204" pitchFamily="34" charset="0"/>
                <a:ea typeface="Times New Roman" panose="02020603050405020304" pitchFamily="18" charset="0"/>
                <a:cs typeface="Times New Roman" panose="02020603050405020304" pitchFamily="18" charset="0"/>
              </a:rPr>
              <a:t>جلوگیری</a:t>
            </a:r>
            <a:r>
              <a:rPr lang="fa-IR" sz="2000" b="1" dirty="0" smtClean="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a:t>
            </a:r>
            <a:r>
              <a:rPr lang="ar-SA" sz="2000" b="1" dirty="0" smtClean="0">
                <a:solidFill>
                  <a:srgbClr val="0070C0"/>
                </a:solidFill>
                <a:latin typeface="Calibri" panose="020F0502020204030204" pitchFamily="34" charset="0"/>
                <a:ea typeface="Times New Roman" panose="02020603050405020304" pitchFamily="18" charset="0"/>
                <a:cs typeface="Times New Roman" panose="02020603050405020304" pitchFamily="18" charset="0"/>
              </a:rPr>
              <a:t>از </a:t>
            </a:r>
            <a:r>
              <a:rPr lang="ar-SA" sz="2000"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جریان و یا کنترل آن وجود ندارد</a:t>
            </a:r>
            <a:r>
              <a:rPr lang="en-US" sz="20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br>
              <a:rPr lang="en-US" sz="20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br>
            <a:r>
              <a:rPr lang="ar-SA" sz="2000"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قنات به خاطر این که در سفره‌های آب زیرزمینی کم عمق استفاده می‌شود و این منابع هم غنی نیست و دارای نوسان زیاد است، لذا قنات نسبت به تغییرات سطح آب زیر زمینی خیلی حساسیت دارد. در فصول گرم که گیاه به آب بیشتری نیاز دارد و نیز در فصول و سالهای خشک ، آب قنات کم می‌شود. قنات نسبت به چاه در مقابل سیل و </a:t>
            </a:r>
            <a:r>
              <a:rPr lang="ar-SA" sz="2000"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hlinkClick r:id="rId4" tooltip="زلزله"/>
              </a:rPr>
              <a:t>زلزله</a:t>
            </a:r>
            <a:r>
              <a:rPr lang="en-US" sz="20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ar-SA" sz="2000"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و امثال اینها آسیب پذیر است و خرابی در قناتها بعضی مواقع طوری است که احیا مجدد آنها یا ممکن نمی‌باشد و یا از لحاظ اقتصادی مقرون به صرفه نیست</a:t>
            </a:r>
            <a:r>
              <a:rPr lang="en-US" sz="20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endParaRPr lang="en-US" b="1"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66690"/>
            <a:ext cx="5240740" cy="348974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9224" y="3590981"/>
            <a:ext cx="4412776" cy="3265454"/>
          </a:xfrm>
          <a:prstGeom prst="rect">
            <a:avLst/>
          </a:prstGeom>
        </p:spPr>
      </p:pic>
    </p:spTree>
    <p:extLst>
      <p:ext uri="{BB962C8B-B14F-4D97-AF65-F5344CB8AC3E}">
        <p14:creationId xmlns:p14="http://schemas.microsoft.com/office/powerpoint/2010/main" val="29261627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dƒó-iran30t.com.pdf - Adobe Reader"/>
          <p:cNvPicPr>
            <a:picLocks noChangeAspect="1"/>
          </p:cNvPicPr>
          <p:nvPr/>
        </p:nvPicPr>
        <p:blipFill rotWithShape="1">
          <a:blip r:embed="rId2">
            <a:extLst>
              <a:ext uri="{28A0092B-C50C-407E-A947-70E740481C1C}">
                <a14:useLocalDpi xmlns:a14="http://schemas.microsoft.com/office/drawing/2010/main" val="0"/>
              </a:ext>
            </a:extLst>
          </a:blip>
          <a:srcRect l="15862" t="20379" r="12049" b="28491"/>
          <a:stretch/>
        </p:blipFill>
        <p:spPr>
          <a:xfrm>
            <a:off x="1" y="0"/>
            <a:ext cx="12191997" cy="337624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371333"/>
            <a:ext cx="12192001" cy="3486667"/>
          </a:xfrm>
          <a:prstGeom prst="rect">
            <a:avLst/>
          </a:prstGeom>
        </p:spPr>
      </p:pic>
    </p:spTree>
    <p:extLst>
      <p:ext uri="{BB962C8B-B14F-4D97-AF65-F5344CB8AC3E}">
        <p14:creationId xmlns:p14="http://schemas.microsoft.com/office/powerpoint/2010/main" val="1724209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dƒó-iran30t.com.pdf - Adobe Reader"/>
          <p:cNvPicPr>
            <a:picLocks noChangeAspect="1"/>
          </p:cNvPicPr>
          <p:nvPr/>
        </p:nvPicPr>
        <p:blipFill rotWithShape="1">
          <a:blip r:embed="rId2">
            <a:extLst>
              <a:ext uri="{28A0092B-C50C-407E-A947-70E740481C1C}">
                <a14:useLocalDpi xmlns:a14="http://schemas.microsoft.com/office/drawing/2010/main" val="0"/>
              </a:ext>
            </a:extLst>
          </a:blip>
          <a:srcRect l="16455" t="30610" r="12911" b="50529"/>
          <a:stretch/>
        </p:blipFill>
        <p:spPr>
          <a:xfrm>
            <a:off x="0" y="-163773"/>
            <a:ext cx="12191992" cy="1910687"/>
          </a:xfrm>
          <a:prstGeom prst="rect">
            <a:avLst/>
          </a:prstGeom>
          <a:ln>
            <a:noFill/>
          </a:ln>
          <a:effectLst>
            <a:outerShdw blurRad="292100" dist="139700" dir="2700000" algn="tl" rotWithShape="0">
              <a:srgbClr val="333333">
                <a:alpha val="65000"/>
              </a:srgbClr>
            </a:outerShdw>
          </a:effectLst>
        </p:spPr>
      </p:pic>
      <p:sp>
        <p:nvSpPr>
          <p:cNvPr id="3" name="Oval 2"/>
          <p:cNvSpPr/>
          <p:nvPr/>
        </p:nvSpPr>
        <p:spPr>
          <a:xfrm>
            <a:off x="6287065" y="1250611"/>
            <a:ext cx="250205" cy="3308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0500"/>
            <a:ext cx="2381250" cy="28575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1250" y="4007110"/>
            <a:ext cx="3801186" cy="28508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2436" y="4002400"/>
            <a:ext cx="2879677" cy="285559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2113" y="4000500"/>
            <a:ext cx="3129887" cy="28575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53524"/>
            <a:ext cx="3013123" cy="225984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3123" y="1753524"/>
            <a:ext cx="2381250" cy="225358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4373" y="1746914"/>
            <a:ext cx="3429565" cy="2260196"/>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3938" y="1759903"/>
            <a:ext cx="3368054" cy="2239648"/>
          </a:xfrm>
          <a:prstGeom prst="rect">
            <a:avLst/>
          </a:prstGeom>
        </p:spPr>
      </p:pic>
    </p:spTree>
    <p:extLst>
      <p:ext uri="{BB962C8B-B14F-4D97-AF65-F5344CB8AC3E}">
        <p14:creationId xmlns:p14="http://schemas.microsoft.com/office/powerpoint/2010/main" val="2509742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dƒó-iran30t.com.pdf - Adobe Reader"/>
          <p:cNvPicPr>
            <a:picLocks noChangeAspect="1"/>
          </p:cNvPicPr>
          <p:nvPr/>
        </p:nvPicPr>
        <p:blipFill rotWithShape="1">
          <a:blip r:embed="rId2">
            <a:extLst>
              <a:ext uri="{28A0092B-C50C-407E-A947-70E740481C1C}">
                <a14:useLocalDpi xmlns:a14="http://schemas.microsoft.com/office/drawing/2010/main" val="0"/>
              </a:ext>
            </a:extLst>
          </a:blip>
          <a:srcRect l="15336" t="13767" r="13246" b="44842"/>
          <a:stretch/>
        </p:blipFill>
        <p:spPr>
          <a:xfrm>
            <a:off x="0" y="0"/>
            <a:ext cx="12192000" cy="24337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0435" y="2461507"/>
            <a:ext cx="2961565" cy="444234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3711"/>
            <a:ext cx="4600710" cy="444349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0709" y="4531057"/>
            <a:ext cx="4629725" cy="232694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0708" y="2439545"/>
            <a:ext cx="4629726" cy="2091512"/>
          </a:xfrm>
          <a:prstGeom prst="rect">
            <a:avLst/>
          </a:prstGeom>
        </p:spPr>
      </p:pic>
    </p:spTree>
    <p:extLst>
      <p:ext uri="{BB962C8B-B14F-4D97-AF65-F5344CB8AC3E}">
        <p14:creationId xmlns:p14="http://schemas.microsoft.com/office/powerpoint/2010/main" val="2978277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76152"/>
            <a:ext cx="6796585" cy="4281848"/>
          </a:xfrm>
          <a:prstGeom prst="rect">
            <a:avLst/>
          </a:prstGeom>
        </p:spPr>
      </p:pic>
      <p:pic>
        <p:nvPicPr>
          <p:cNvPr id="6" name="Picture 5" descr="tdƒó-iran30t.com.pdf - Adobe Reader"/>
          <p:cNvPicPr>
            <a:picLocks noChangeAspect="1"/>
          </p:cNvPicPr>
          <p:nvPr/>
        </p:nvPicPr>
        <p:blipFill rotWithShape="1">
          <a:blip r:embed="rId5">
            <a:extLst>
              <a:ext uri="{28A0092B-C50C-407E-A947-70E740481C1C}">
                <a14:useLocalDpi xmlns:a14="http://schemas.microsoft.com/office/drawing/2010/main" val="0"/>
              </a:ext>
            </a:extLst>
          </a:blip>
          <a:srcRect l="14888" t="54315" r="14814" b="6594"/>
          <a:stretch/>
        </p:blipFill>
        <p:spPr>
          <a:xfrm>
            <a:off x="3289110" y="0"/>
            <a:ext cx="8902890" cy="2565779"/>
          </a:xfrm>
          <a:prstGeom prst="rect">
            <a:avLst/>
          </a:prstGeom>
        </p:spPr>
      </p:pic>
    </p:spTree>
    <p:extLst>
      <p:ext uri="{BB962C8B-B14F-4D97-AF65-F5344CB8AC3E}">
        <p14:creationId xmlns:p14="http://schemas.microsoft.com/office/powerpoint/2010/main" val="20342372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3" name="Picture 2" descr="tdƒó-iran30t.com.pdf - Adobe Reader"/>
          <p:cNvPicPr>
            <a:picLocks noChangeAspect="1"/>
          </p:cNvPicPr>
          <p:nvPr/>
        </p:nvPicPr>
        <p:blipFill rotWithShape="1">
          <a:blip r:embed="rId3">
            <a:extLst>
              <a:ext uri="{28A0092B-C50C-407E-A947-70E740481C1C}">
                <a14:useLocalDpi xmlns:a14="http://schemas.microsoft.com/office/drawing/2010/main" val="0"/>
              </a:ext>
            </a:extLst>
          </a:blip>
          <a:srcRect l="12537" t="23124" r="13471" b="5971"/>
          <a:stretch/>
        </p:blipFill>
        <p:spPr>
          <a:xfrm>
            <a:off x="0" y="259307"/>
            <a:ext cx="12192000" cy="4394579"/>
          </a:xfrm>
          <a:prstGeom prst="rect">
            <a:avLst/>
          </a:prstGeom>
        </p:spPr>
      </p:pic>
      <p:pic>
        <p:nvPicPr>
          <p:cNvPr id="4" name="Picture 3" descr="tdƒó-iran30t.com.pdf - Adobe Reader"/>
          <p:cNvPicPr>
            <a:picLocks noChangeAspect="1"/>
          </p:cNvPicPr>
          <p:nvPr/>
        </p:nvPicPr>
        <p:blipFill rotWithShape="1">
          <a:blip r:embed="rId4">
            <a:extLst>
              <a:ext uri="{28A0092B-C50C-407E-A947-70E740481C1C}">
                <a14:useLocalDpi xmlns:a14="http://schemas.microsoft.com/office/drawing/2010/main" val="0"/>
              </a:ext>
            </a:extLst>
          </a:blip>
          <a:srcRect l="13881" t="15847" r="14254" b="49428"/>
          <a:stretch/>
        </p:blipFill>
        <p:spPr>
          <a:xfrm>
            <a:off x="-1" y="4578824"/>
            <a:ext cx="12192001" cy="2279176"/>
          </a:xfrm>
          <a:prstGeom prst="rect">
            <a:avLst/>
          </a:prstGeom>
        </p:spPr>
      </p:pic>
      <p:sp>
        <p:nvSpPr>
          <p:cNvPr id="5" name="Rectangle 4"/>
          <p:cNvSpPr/>
          <p:nvPr/>
        </p:nvSpPr>
        <p:spPr>
          <a:xfrm>
            <a:off x="7895896" y="-63859"/>
            <a:ext cx="2159567" cy="646331"/>
          </a:xfrm>
          <a:prstGeom prst="rect">
            <a:avLst/>
          </a:prstGeom>
          <a:noFill/>
        </p:spPr>
        <p:txBody>
          <a:bodyPr wrap="none" lIns="91440" tIns="45720" rIns="91440" bIns="45720">
            <a:spAutoFit/>
          </a:bodyPr>
          <a:lstStyle/>
          <a:p>
            <a:pPr algn="ctr"/>
            <a:r>
              <a:rPr lang="fa-IR" sz="3600" b="0" cap="none" spc="0" dirty="0" smtClean="0">
                <a:ln w="0"/>
                <a:solidFill>
                  <a:srgbClr val="FF0000"/>
                </a:solidFill>
                <a:effectLst>
                  <a:outerShdw blurRad="38100" dist="19050" dir="2700000" algn="tl" rotWithShape="0">
                    <a:schemeClr val="dk1">
                      <a:alpha val="40000"/>
                    </a:schemeClr>
                  </a:outerShdw>
                </a:effectLst>
              </a:rPr>
              <a:t>ساختمان چاه:</a:t>
            </a:r>
            <a:endParaRPr lang="en-US" sz="36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009750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85586" cy="6832718"/>
          </a:xfrm>
          <a:prstGeom prst="rect">
            <a:avLst/>
          </a:prstGeom>
        </p:spPr>
      </p:pic>
      <p:sp>
        <p:nvSpPr>
          <p:cNvPr id="7" name="Rectangle 6"/>
          <p:cNvSpPr/>
          <p:nvPr/>
        </p:nvSpPr>
        <p:spPr>
          <a:xfrm>
            <a:off x="4700869" y="1331278"/>
            <a:ext cx="3344184" cy="830997"/>
          </a:xfrm>
          <a:prstGeom prst="rect">
            <a:avLst/>
          </a:prstGeom>
          <a:noFill/>
        </p:spPr>
        <p:txBody>
          <a:bodyPr wrap="none" lIns="91440" tIns="45720" rIns="91440" bIns="45720">
            <a:spAutoFit/>
          </a:bodyPr>
          <a:lstStyle/>
          <a:p>
            <a:pPr algn="ctr"/>
            <a:r>
              <a:rPr lang="fa-IR" sz="4800" dirty="0" smtClean="0">
                <a:ln w="0"/>
                <a:solidFill>
                  <a:srgbClr val="FFFF00"/>
                </a:solidFill>
                <a:effectLst>
                  <a:reflection blurRad="6350" stA="53000" endA="300" endPos="35500" dir="5400000" sy="-90000" algn="bl" rotWithShape="0"/>
                </a:effectLst>
              </a:rPr>
              <a:t>موضوع: روستا</a:t>
            </a:r>
          </a:p>
        </p:txBody>
      </p:sp>
      <p:sp>
        <p:nvSpPr>
          <p:cNvPr id="8" name="Rectangle 7"/>
          <p:cNvSpPr/>
          <p:nvPr/>
        </p:nvSpPr>
        <p:spPr>
          <a:xfrm>
            <a:off x="3585017" y="3318000"/>
            <a:ext cx="4596130" cy="646331"/>
          </a:xfrm>
          <a:prstGeom prst="rect">
            <a:avLst/>
          </a:prstGeom>
          <a:noFill/>
        </p:spPr>
        <p:txBody>
          <a:bodyPr wrap="none" lIns="91440" tIns="45720" rIns="91440" bIns="45720">
            <a:spAutoFit/>
          </a:bodyPr>
          <a:lstStyle/>
          <a:p>
            <a:pPr algn="ctr"/>
            <a:r>
              <a:rPr lang="fa-IR" sz="3600" dirty="0" smtClean="0">
                <a:ln w="0">
                  <a:noFill/>
                </a:ln>
                <a:solidFill>
                  <a:srgbClr val="FFFF00"/>
                </a:solidFill>
                <a:effectLst>
                  <a:outerShdw blurRad="38100" dist="19050" dir="2700000" algn="tl" rotWithShape="0">
                    <a:schemeClr val="dk1">
                      <a:alpha val="40000"/>
                    </a:schemeClr>
                  </a:outerShdw>
                </a:effectLst>
              </a:rPr>
              <a:t>استاد مربوطه: مهندس ولیزاده</a:t>
            </a:r>
            <a:endParaRPr lang="en-US" sz="3600" dirty="0">
              <a:ln w="0">
                <a:noFill/>
              </a:ln>
              <a:solidFill>
                <a:srgbClr val="FFFF00"/>
              </a:solidFill>
              <a:effectLst>
                <a:outerShdw blurRad="38100" dist="19050" dir="2700000" algn="tl" rotWithShape="0">
                  <a:schemeClr val="dk1">
                    <a:alpha val="40000"/>
                  </a:schemeClr>
                </a:outerShdw>
              </a:effectLst>
            </a:endParaRPr>
          </a:p>
        </p:txBody>
      </p:sp>
      <p:sp>
        <p:nvSpPr>
          <p:cNvPr id="10" name="Rectangle 9"/>
          <p:cNvSpPr/>
          <p:nvPr/>
        </p:nvSpPr>
        <p:spPr>
          <a:xfrm>
            <a:off x="5657576" y="6035439"/>
            <a:ext cx="1212191" cy="584775"/>
          </a:xfrm>
          <a:prstGeom prst="rect">
            <a:avLst/>
          </a:prstGeom>
          <a:noFill/>
        </p:spPr>
        <p:txBody>
          <a:bodyPr wrap="none" lIns="91440" tIns="45720" rIns="91440" bIns="45720">
            <a:spAutoFit/>
          </a:bodyPr>
          <a:lstStyle/>
          <a:p>
            <a:pPr algn="ctr"/>
            <a:r>
              <a:rPr lang="fa-IR" sz="3200" b="1" u="sng" cap="none" spc="0" dirty="0" smtClean="0">
                <a:ln w="0"/>
                <a:solidFill>
                  <a:srgbClr val="FFFF00"/>
                </a:solidFill>
                <a:effectLst>
                  <a:outerShdw blurRad="38100" dist="19050" dir="2700000" algn="tl" rotWithShape="0">
                    <a:schemeClr val="dk1">
                      <a:alpha val="40000"/>
                    </a:schemeClr>
                  </a:outerShdw>
                </a:effectLst>
              </a:rPr>
              <a:t>بهار93</a:t>
            </a:r>
            <a:endParaRPr lang="en-US" sz="3200" b="1" u="sng" cap="none" spc="0" dirty="0">
              <a:ln w="0"/>
              <a:solidFill>
                <a:srgbClr val="FFFF00"/>
              </a:solidFill>
              <a:effectLst>
                <a:outerShdw blurRad="38100" dist="19050" dir="2700000" algn="tl" rotWithShape="0">
                  <a:schemeClr val="dk1">
                    <a:alpha val="40000"/>
                  </a:schemeClr>
                </a:outerShdw>
              </a:effectLst>
            </a:endParaRPr>
          </a:p>
        </p:txBody>
      </p:sp>
      <p:sp>
        <p:nvSpPr>
          <p:cNvPr id="11" name="Rectangle 10"/>
          <p:cNvSpPr/>
          <p:nvPr/>
        </p:nvSpPr>
        <p:spPr>
          <a:xfrm>
            <a:off x="3949062" y="4738275"/>
            <a:ext cx="5080238" cy="523220"/>
          </a:xfrm>
          <a:prstGeom prst="rect">
            <a:avLst/>
          </a:prstGeom>
          <a:noFill/>
        </p:spPr>
        <p:txBody>
          <a:bodyPr wrap="none" lIns="91440" tIns="45720" rIns="91440" bIns="45720">
            <a:spAutoFit/>
          </a:bodyPr>
          <a:lstStyle/>
          <a:p>
            <a:pPr algn="ctr"/>
            <a:r>
              <a:rPr lang="fa-IR" sz="2800" dirty="0" smtClean="0">
                <a:ln w="0"/>
                <a:effectLst>
                  <a:outerShdw blurRad="38100" dist="19050" dir="2700000" algn="tl" rotWithShape="0">
                    <a:schemeClr val="dk1">
                      <a:alpha val="40000"/>
                    </a:schemeClr>
                  </a:outerShdw>
                </a:effectLst>
              </a:rPr>
              <a:t>گردآورنده: کامل </a:t>
            </a:r>
            <a:r>
              <a:rPr lang="fa-IR" sz="2800" dirty="0" smtClean="0">
                <a:ln w="0"/>
                <a:effectLst>
                  <a:outerShdw blurRad="38100" dist="19050" dir="2700000" algn="tl" rotWithShape="0">
                    <a:schemeClr val="dk1">
                      <a:alpha val="40000"/>
                    </a:schemeClr>
                  </a:outerShdw>
                </a:effectLst>
              </a:rPr>
              <a:t>استحکام منصورپروینی</a:t>
            </a:r>
            <a:r>
              <a:rPr lang="en-US" sz="2800" dirty="0" smtClean="0">
                <a:ln w="0"/>
                <a:effectLst>
                  <a:outerShdw blurRad="38100" dist="19050" dir="2700000" algn="tl" rotWithShape="0">
                    <a:schemeClr val="dk1">
                      <a:alpha val="40000"/>
                    </a:schemeClr>
                  </a:outerShdw>
                </a:effectLst>
              </a:rPr>
              <a:t>  </a:t>
            </a: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02778326"/>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dƒó-iran30t.com.pdf - Adobe Reader"/>
          <p:cNvPicPr>
            <a:picLocks noChangeAspect="1"/>
          </p:cNvPicPr>
          <p:nvPr/>
        </p:nvPicPr>
        <p:blipFill rotWithShape="1">
          <a:blip r:embed="rId2">
            <a:extLst>
              <a:ext uri="{28A0092B-C50C-407E-A947-70E740481C1C}">
                <a14:useLocalDpi xmlns:a14="http://schemas.microsoft.com/office/drawing/2010/main" val="0"/>
              </a:ext>
            </a:extLst>
          </a:blip>
          <a:srcRect l="12313" t="18135" r="13806" b="36264"/>
          <a:stretch/>
        </p:blipFill>
        <p:spPr>
          <a:xfrm>
            <a:off x="1" y="1"/>
            <a:ext cx="12192000" cy="2797790"/>
          </a:xfrm>
          <a:prstGeom prst="rect">
            <a:avLst/>
          </a:prstGeom>
        </p:spPr>
      </p:pic>
      <p:pic>
        <p:nvPicPr>
          <p:cNvPr id="4" name="Picture 3" descr="tdƒó-iran30t.com.pdf - Adobe Reader"/>
          <p:cNvPicPr>
            <a:picLocks noChangeAspect="1"/>
          </p:cNvPicPr>
          <p:nvPr/>
        </p:nvPicPr>
        <p:blipFill rotWithShape="1">
          <a:blip r:embed="rId3">
            <a:extLst>
              <a:ext uri="{28A0092B-C50C-407E-A947-70E740481C1C}">
                <a14:useLocalDpi xmlns:a14="http://schemas.microsoft.com/office/drawing/2010/main" val="0"/>
              </a:ext>
            </a:extLst>
          </a:blip>
          <a:srcRect l="11978" t="16471" r="11567" b="18031"/>
          <a:stretch/>
        </p:blipFill>
        <p:spPr>
          <a:xfrm>
            <a:off x="1" y="2797791"/>
            <a:ext cx="12192000" cy="4087505"/>
          </a:xfrm>
          <a:prstGeom prst="rect">
            <a:avLst/>
          </a:prstGeom>
        </p:spPr>
      </p:pic>
    </p:spTree>
    <p:extLst>
      <p:ext uri="{BB962C8B-B14F-4D97-AF65-F5344CB8AC3E}">
        <p14:creationId xmlns:p14="http://schemas.microsoft.com/office/powerpoint/2010/main" val="3668031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2" y="0"/>
            <a:ext cx="6264322" cy="386503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525" y="2591069"/>
            <a:ext cx="6555475" cy="4266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677750" y="526093"/>
            <a:ext cx="4759637" cy="769441"/>
          </a:xfrm>
          <a:prstGeom prst="rect">
            <a:avLst/>
          </a:prstGeom>
          <a:noFill/>
        </p:spPr>
        <p:txBody>
          <a:bodyPr wrap="none" lIns="91440" tIns="45720" rIns="91440" bIns="45720">
            <a:spAutoFit/>
          </a:bodyPr>
          <a:lstStyle/>
          <a:p>
            <a:pPr algn="ctr"/>
            <a:r>
              <a:rPr lang="fa-IR" sz="4400" b="0" cap="none" spc="0" dirty="0" smtClean="0">
                <a:ln w="0"/>
                <a:effectLst>
                  <a:outerShdw blurRad="38100" dist="19050" dir="2700000" algn="tl" rotWithShape="0">
                    <a:schemeClr val="dk1">
                      <a:alpha val="40000"/>
                    </a:schemeClr>
                  </a:outerShdw>
                </a:effectLst>
              </a:rPr>
              <a:t>ساختمان وقسمتهای قنات:</a:t>
            </a:r>
            <a:endParaRPr lang="en-US" sz="4400" b="0" cap="none" spc="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622679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dƒó-iran30t.com.pdf - Adobe Reader"/>
          <p:cNvPicPr>
            <a:picLocks noChangeAspect="1"/>
          </p:cNvPicPr>
          <p:nvPr/>
        </p:nvPicPr>
        <p:blipFill rotWithShape="1">
          <a:blip r:embed="rId2">
            <a:extLst>
              <a:ext uri="{28A0092B-C50C-407E-A947-70E740481C1C}">
                <a14:useLocalDpi xmlns:a14="http://schemas.microsoft.com/office/drawing/2010/main" val="0"/>
              </a:ext>
            </a:extLst>
          </a:blip>
          <a:srcRect l="10074" t="11689" r="14142" b="4723"/>
          <a:stretch/>
        </p:blipFill>
        <p:spPr>
          <a:xfrm>
            <a:off x="0" y="0"/>
            <a:ext cx="12192000" cy="4967785"/>
          </a:xfrm>
          <a:prstGeom prst="rect">
            <a:avLst/>
          </a:prstGeom>
        </p:spPr>
      </p:pic>
      <p:pic>
        <p:nvPicPr>
          <p:cNvPr id="4" name="Picture 3" descr="tdƒó-iran30t.com.pdf - Adobe Reader"/>
          <p:cNvPicPr>
            <a:picLocks noChangeAspect="1"/>
          </p:cNvPicPr>
          <p:nvPr/>
        </p:nvPicPr>
        <p:blipFill rotWithShape="1">
          <a:blip r:embed="rId3">
            <a:extLst>
              <a:ext uri="{28A0092B-C50C-407E-A947-70E740481C1C}">
                <a14:useLocalDpi xmlns:a14="http://schemas.microsoft.com/office/drawing/2010/main" val="0"/>
              </a:ext>
            </a:extLst>
          </a:blip>
          <a:srcRect l="13657" t="20213" r="14925" b="50884"/>
          <a:stretch/>
        </p:blipFill>
        <p:spPr>
          <a:xfrm>
            <a:off x="0" y="4967785"/>
            <a:ext cx="12192000" cy="1897040"/>
          </a:xfrm>
          <a:prstGeom prst="rect">
            <a:avLst/>
          </a:prstGeom>
        </p:spPr>
      </p:pic>
    </p:spTree>
    <p:extLst>
      <p:ext uri="{BB962C8B-B14F-4D97-AF65-F5344CB8AC3E}">
        <p14:creationId xmlns:p14="http://schemas.microsoft.com/office/powerpoint/2010/main" val="3773163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dƒó-iran30t.com.pdf - Adobe Reader"/>
          <p:cNvPicPr>
            <a:picLocks noChangeAspect="1"/>
          </p:cNvPicPr>
          <p:nvPr/>
        </p:nvPicPr>
        <p:blipFill rotWithShape="1">
          <a:blip r:embed="rId2">
            <a:extLst>
              <a:ext uri="{28A0092B-C50C-407E-A947-70E740481C1C}">
                <a14:useLocalDpi xmlns:a14="http://schemas.microsoft.com/office/drawing/2010/main" val="0"/>
              </a:ext>
            </a:extLst>
          </a:blip>
          <a:srcRect l="13769" t="48083" r="13918" b="20733"/>
          <a:stretch/>
        </p:blipFill>
        <p:spPr>
          <a:xfrm>
            <a:off x="-27136" y="0"/>
            <a:ext cx="12192000" cy="29789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978900"/>
            <a:ext cx="12192000" cy="389274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36" y="2286000"/>
            <a:ext cx="3429000" cy="4572000"/>
          </a:xfrm>
          <a:prstGeom prst="rect">
            <a:avLst/>
          </a:prstGeom>
        </p:spPr>
      </p:pic>
      <p:pic>
        <p:nvPicPr>
          <p:cNvPr id="7" name="Picture 6" descr="ghanat169114.flv"/>
          <p:cNvPicPr>
            <a:picLocks noChangeAspect="1"/>
          </p:cNvPicPr>
          <p:nvPr/>
        </p:nvPicPr>
        <p:blipFill rotWithShape="1">
          <a:blip r:embed="rId6">
            <a:extLst>
              <a:ext uri="{28A0092B-C50C-407E-A947-70E740481C1C}">
                <a14:useLocalDpi xmlns:a14="http://schemas.microsoft.com/office/drawing/2010/main" val="0"/>
              </a:ext>
            </a:extLst>
          </a:blip>
          <a:srcRect l="14547" t="4040" r="15577" b="6805"/>
          <a:stretch/>
        </p:blipFill>
        <p:spPr>
          <a:xfrm>
            <a:off x="3401864" y="2992548"/>
            <a:ext cx="6127845" cy="3879100"/>
          </a:xfrm>
          <a:prstGeom prst="rect">
            <a:avLst/>
          </a:prstGeom>
        </p:spPr>
      </p:pic>
      <p:pic>
        <p:nvPicPr>
          <p:cNvPr id="8" name="Picture 7" descr="ghanat169114.flv"/>
          <p:cNvPicPr>
            <a:picLocks noChangeAspect="1"/>
          </p:cNvPicPr>
          <p:nvPr/>
        </p:nvPicPr>
        <p:blipFill rotWithShape="1">
          <a:blip r:embed="rId7">
            <a:extLst>
              <a:ext uri="{28A0092B-C50C-407E-A947-70E740481C1C}">
                <a14:useLocalDpi xmlns:a14="http://schemas.microsoft.com/office/drawing/2010/main" val="0"/>
              </a:ext>
            </a:extLst>
          </a:blip>
          <a:srcRect l="8338" t="2971" r="9124" b="8179"/>
          <a:stretch/>
        </p:blipFill>
        <p:spPr>
          <a:xfrm>
            <a:off x="9539830" y="2978901"/>
            <a:ext cx="2642049" cy="3879100"/>
          </a:xfrm>
          <a:prstGeom prst="rect">
            <a:avLst/>
          </a:prstGeom>
        </p:spPr>
      </p:pic>
    </p:spTree>
    <p:extLst>
      <p:ext uri="{BB962C8B-B14F-4D97-AF65-F5344CB8AC3E}">
        <p14:creationId xmlns:p14="http://schemas.microsoft.com/office/powerpoint/2010/main" val="20610762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hanat169114.flv"/>
          <p:cNvPicPr>
            <a:picLocks noChangeAspect="1"/>
          </p:cNvPicPr>
          <p:nvPr/>
        </p:nvPicPr>
        <p:blipFill rotWithShape="1">
          <a:blip r:embed="rId2">
            <a:extLst>
              <a:ext uri="{28A0092B-C50C-407E-A947-70E740481C1C}">
                <a14:useLocalDpi xmlns:a14="http://schemas.microsoft.com/office/drawing/2010/main" val="0"/>
              </a:ext>
            </a:extLst>
          </a:blip>
          <a:srcRect l="8338" t="2971" r="9124" b="8179"/>
          <a:stretch/>
        </p:blipFill>
        <p:spPr>
          <a:xfrm>
            <a:off x="1487606" y="368490"/>
            <a:ext cx="7642746" cy="5704764"/>
          </a:xfrm>
          <a:prstGeom prst="rect">
            <a:avLst/>
          </a:prstGeom>
        </p:spPr>
      </p:pic>
    </p:spTree>
    <p:extLst>
      <p:ext uri="{BB962C8B-B14F-4D97-AF65-F5344CB8AC3E}">
        <p14:creationId xmlns:p14="http://schemas.microsoft.com/office/powerpoint/2010/main" val="133888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7060"/>
            <a:ext cx="12192000" cy="6840940"/>
          </a:xfrm>
          <a:prstGeom prst="rect">
            <a:avLst/>
          </a:prstGeom>
        </p:spPr>
      </p:pic>
      <p:sp>
        <p:nvSpPr>
          <p:cNvPr id="3" name="Rectangle 2"/>
          <p:cNvSpPr/>
          <p:nvPr/>
        </p:nvSpPr>
        <p:spPr>
          <a:xfrm>
            <a:off x="2593074" y="1214651"/>
            <a:ext cx="6369741" cy="3770263"/>
          </a:xfrm>
          <a:prstGeom prst="rect">
            <a:avLst/>
          </a:prstGeom>
          <a:noFill/>
        </p:spPr>
        <p:txBody>
          <a:bodyPr wrap="square" lIns="91440" tIns="45720" rIns="91440" bIns="45720">
            <a:spAutoFit/>
          </a:bodyPr>
          <a:lstStyle/>
          <a:p>
            <a:pPr algn="ctr"/>
            <a:r>
              <a:rPr lang="fa-IR" sz="23900" dirty="0" smtClean="0">
                <a:ln w="0"/>
                <a:solidFill>
                  <a:schemeClr val="accent1">
                    <a:lumMod val="50000"/>
                  </a:schemeClr>
                </a:solidFill>
                <a:effectLst>
                  <a:outerShdw blurRad="38100" dist="19050" dir="2700000" algn="tl" rotWithShape="0">
                    <a:schemeClr val="dk1">
                      <a:alpha val="40000"/>
                    </a:schemeClr>
                  </a:outerShdw>
                </a:effectLst>
                <a:latin typeface="Tw Cen MT Condensed" panose="020B0606020104020203" pitchFamily="34" charset="0"/>
              </a:rPr>
              <a:t>پایان</a:t>
            </a:r>
            <a:endParaRPr lang="en-US" sz="23900" b="0" cap="none" spc="0" dirty="0">
              <a:ln w="0"/>
              <a:solidFill>
                <a:schemeClr val="accent1">
                  <a:lumMod val="50000"/>
                </a:schemeClr>
              </a:solidFill>
              <a:effectLst>
                <a:outerShdw blurRad="38100" dist="19050" dir="2700000" algn="tl" rotWithShape="0">
                  <a:schemeClr val="dk1">
                    <a:alpha val="40000"/>
                  </a:schemeClr>
                </a:outerShdw>
              </a:effectLst>
              <a:latin typeface="Tw Cen MT Condensed" panose="020B0606020104020203" pitchFamily="34" charset="0"/>
            </a:endParaRPr>
          </a:p>
        </p:txBody>
      </p:sp>
    </p:spTree>
    <p:extLst>
      <p:ext uri="{BB962C8B-B14F-4D97-AF65-F5344CB8AC3E}">
        <p14:creationId xmlns:p14="http://schemas.microsoft.com/office/powerpoint/2010/main" val="16703747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txBox="1">
            <a:spLocks/>
          </p:cNvSpPr>
          <p:nvPr/>
        </p:nvSpPr>
        <p:spPr>
          <a:xfrm>
            <a:off x="598863" y="737690"/>
            <a:ext cx="11450472" cy="188339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rtl="1"/>
            <a:r>
              <a:rPr lang="fa-IR" sz="2800" dirty="0" smtClean="0"/>
              <a:t>قنات ازنقطه نظر يك تعريف فني ، به مجرايي گفته مي شود كه در زيرزمین و با شيبي مناسب</a:t>
            </a:r>
            <a:br>
              <a:rPr lang="fa-IR" sz="2800" dirty="0" smtClean="0"/>
            </a:br>
            <a:r>
              <a:rPr lang="fa-IR" sz="2800" dirty="0" smtClean="0"/>
              <a:t>از طرف دشت به كوهستان حفر مي شود يا بالعكس تا سفره هاي آب را قطع و آب آنها را جمع</a:t>
            </a:r>
            <a:br>
              <a:rPr lang="fa-IR" sz="2800" dirty="0" smtClean="0"/>
            </a:br>
            <a:r>
              <a:rPr lang="fa-IR" sz="2800" dirty="0" smtClean="0"/>
              <a:t>كند . به عبارت ساده تر مجرايي زيرزميني است كه آب منابع زيرزميني را به سطح منتقل مي</a:t>
            </a:r>
            <a:br>
              <a:rPr lang="fa-IR" sz="2800" dirty="0" smtClean="0"/>
            </a:br>
            <a:r>
              <a:rPr lang="fa-IR" sz="2800" dirty="0" smtClean="0"/>
              <a:t>كند.</a:t>
            </a:r>
            <a:endParaRPr lang="en-US" sz="2800" b="1" dirty="0">
              <a:solidFill>
                <a:schemeClr val="bg1">
                  <a:lumMod val="95000"/>
                  <a:lumOff val="5000"/>
                </a:schemeClr>
              </a:solidFill>
              <a:latin typeface="Georgia" panose="02040502050405020303" pitchFamily="18" charset="0"/>
            </a:endParaRPr>
          </a:p>
        </p:txBody>
      </p:sp>
      <p:sp>
        <p:nvSpPr>
          <p:cNvPr id="8" name="Rectangle 7"/>
          <p:cNvSpPr/>
          <p:nvPr/>
        </p:nvSpPr>
        <p:spPr>
          <a:xfrm>
            <a:off x="9140855" y="214470"/>
            <a:ext cx="2717411" cy="523220"/>
          </a:xfrm>
          <a:prstGeom prst="rect">
            <a:avLst/>
          </a:prstGeom>
        </p:spPr>
        <p:txBody>
          <a:bodyPr wrap="none">
            <a:spAutoFit/>
          </a:bodyPr>
          <a:lstStyle/>
          <a:p>
            <a:pPr algn="r" rtl="1"/>
            <a:r>
              <a:rPr lang="fa-IR" sz="2800" b="1" dirty="0">
                <a:solidFill>
                  <a:srgbClr val="FFFFFF"/>
                </a:solidFill>
                <a:latin typeface="Azin"/>
              </a:rPr>
              <a:t>قنات و مشخصات آن</a:t>
            </a:r>
            <a:r>
              <a:rPr lang="en-US" sz="2800" b="1" dirty="0">
                <a:solidFill>
                  <a:srgbClr val="FFFFFF"/>
                </a:solidFill>
                <a:latin typeface="Azin"/>
              </a:rPr>
              <a:t>:</a:t>
            </a:r>
            <a:endParaRPr lang="en-US" sz="2800" b="1" dirty="0"/>
          </a:p>
        </p:txBody>
      </p:sp>
      <p:sp>
        <p:nvSpPr>
          <p:cNvPr id="10" name="Rectangle 9"/>
          <p:cNvSpPr/>
          <p:nvPr/>
        </p:nvSpPr>
        <p:spPr>
          <a:xfrm>
            <a:off x="6237849" y="2621082"/>
            <a:ext cx="6025484" cy="2677656"/>
          </a:xfrm>
          <a:prstGeom prst="rect">
            <a:avLst/>
          </a:prstGeom>
        </p:spPr>
        <p:txBody>
          <a:bodyPr wrap="square">
            <a:spAutoFit/>
          </a:bodyPr>
          <a:lstStyle/>
          <a:p>
            <a:pPr algn="just" rtl="1"/>
            <a:r>
              <a:rPr lang="fa-IR" sz="2800" dirty="0" smtClean="0">
                <a:solidFill>
                  <a:srgbClr val="FFFFFF"/>
                </a:solidFill>
                <a:latin typeface="AdobeArabic"/>
              </a:rPr>
              <a:t>  قنات یا کاریزکانالی است که از دیر باز برای مدیریت آب در زمین می ساخته اند. رشته چاهی است که از</a:t>
            </a:r>
            <a:r>
              <a:rPr lang="fa-IR" sz="2800" dirty="0"/>
              <a:t>« چاه مادر »</a:t>
            </a:r>
            <a:r>
              <a:rPr lang="fa-IR" sz="2800" dirty="0" smtClean="0">
                <a:solidFill>
                  <a:srgbClr val="FFFFFF"/>
                </a:solidFill>
                <a:latin typeface="AdobeArabic"/>
              </a:rPr>
              <a:t>سرچشمه می گیرد و احیانا هزارها متر به طول می انجامد که سرانجام آب این قناتها برای شرب و کشت و کار به سطح زمین می رساند ودر جای معینی به روی زمین می آید.</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00923"/>
            <a:ext cx="6237849" cy="38487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3934" y="3000924"/>
            <a:ext cx="2333915" cy="1748498"/>
          </a:xfrm>
          <a:prstGeom prst="rect">
            <a:avLst/>
          </a:prstGeom>
        </p:spPr>
      </p:pic>
    </p:spTree>
    <p:extLst>
      <p:ext uri="{BB962C8B-B14F-4D97-AF65-F5344CB8AC3E}">
        <p14:creationId xmlns:p14="http://schemas.microsoft.com/office/powerpoint/2010/main" val="1010168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dƒó-iran30t.com.pdf - Adobe Reader"/>
          <p:cNvPicPr>
            <a:picLocks noChangeAspect="1"/>
          </p:cNvPicPr>
          <p:nvPr/>
        </p:nvPicPr>
        <p:blipFill rotWithShape="1">
          <a:blip r:embed="rId2">
            <a:extLst>
              <a:ext uri="{28A0092B-C50C-407E-A947-70E740481C1C}">
                <a14:useLocalDpi xmlns:a14="http://schemas.microsoft.com/office/drawing/2010/main" val="0"/>
              </a:ext>
            </a:extLst>
          </a:blip>
          <a:srcRect l="14217" t="37263" r="14364" b="16576"/>
          <a:stretch/>
        </p:blipFill>
        <p:spPr>
          <a:xfrm>
            <a:off x="0" y="0"/>
            <a:ext cx="12192000" cy="3098042"/>
          </a:xfrm>
          <a:prstGeom prst="rect">
            <a:avLst/>
          </a:prstGeom>
        </p:spPr>
      </p:pic>
      <p:sp>
        <p:nvSpPr>
          <p:cNvPr id="3" name="Oval 2"/>
          <p:cNvSpPr/>
          <p:nvPr/>
        </p:nvSpPr>
        <p:spPr>
          <a:xfrm>
            <a:off x="5595582" y="1146414"/>
            <a:ext cx="1160061" cy="409432"/>
          </a:xfrm>
          <a:prstGeom prst="ellipse">
            <a:avLst/>
          </a:prstGeom>
          <a:solidFill>
            <a:schemeClr val="bg1">
              <a:lumMod val="95000"/>
              <a:lumOff val="5000"/>
            </a:schemeClr>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3213"/>
            <a:ext cx="7738282" cy="37647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8282" y="3093213"/>
            <a:ext cx="4453209" cy="3739769"/>
          </a:xfrm>
          <a:prstGeom prst="rect">
            <a:avLst/>
          </a:prstGeom>
        </p:spPr>
      </p:pic>
    </p:spTree>
    <p:extLst>
      <p:ext uri="{BB962C8B-B14F-4D97-AF65-F5344CB8AC3E}">
        <p14:creationId xmlns:p14="http://schemas.microsoft.com/office/powerpoint/2010/main" val="29897397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11" name="Rectangle 10"/>
          <p:cNvSpPr/>
          <p:nvPr/>
        </p:nvSpPr>
        <p:spPr>
          <a:xfrm>
            <a:off x="395253" y="122831"/>
            <a:ext cx="11682484" cy="3092834"/>
          </a:xfrm>
          <a:prstGeom prst="rect">
            <a:avLst/>
          </a:prstGeom>
        </p:spPr>
        <p:txBody>
          <a:bodyPr wrap="square">
            <a:spAutoFit/>
          </a:bodyPr>
          <a:lstStyle/>
          <a:p>
            <a:pPr algn="just" rtl="1">
              <a:lnSpc>
                <a:spcPct val="107000"/>
              </a:lnSpc>
              <a:spcAft>
                <a:spcPts val="800"/>
              </a:spcAft>
            </a:pPr>
            <a:r>
              <a:rPr lang="ar-SA" sz="3600" b="1" kern="1800" dirty="0">
                <a:latin typeface="Calibri" panose="020F0502020204030204" pitchFamily="34" charset="0"/>
                <a:ea typeface="Times New Roman" panose="02020603050405020304" pitchFamily="18" charset="0"/>
                <a:cs typeface="Times New Roman" panose="02020603050405020304" pitchFamily="18" charset="0"/>
              </a:rPr>
              <a:t>چگونگی ابداع </a:t>
            </a:r>
            <a:r>
              <a:rPr lang="ar-SA" sz="3600" b="1" kern="1800" dirty="0" smtClean="0">
                <a:latin typeface="Calibri" panose="020F0502020204030204" pitchFamily="34" charset="0"/>
                <a:ea typeface="Times New Roman" panose="02020603050405020304" pitchFamily="18" charset="0"/>
                <a:cs typeface="Times New Roman" panose="02020603050405020304" pitchFamily="18" charset="0"/>
              </a:rPr>
              <a:t>قنات</a:t>
            </a:r>
            <a:r>
              <a:rPr lang="fa-IR" sz="3600" b="1" kern="1800" dirty="0" smtClean="0">
                <a:latin typeface="Calibri" panose="020F0502020204030204" pitchFamily="34" charset="0"/>
                <a:ea typeface="Times New Roman" panose="02020603050405020304" pitchFamily="18" charset="0"/>
                <a:cs typeface="Times New Roman" panose="02020603050405020304" pitchFamily="18" charset="0"/>
              </a:rPr>
              <a:t>:</a:t>
            </a:r>
            <a:r>
              <a:rPr lang="ar-SA" sz="3600" b="1" kern="1800" dirty="0" smtClean="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pPr>
            <a:r>
              <a:rPr lang="en-US" sz="2800" dirty="0">
                <a:latin typeface="Times New Roman" panose="02020603050405020304" pitchFamily="18" charset="0"/>
                <a:ea typeface="Times New Roman" panose="02020603050405020304" pitchFamily="18" charset="0"/>
                <a:cs typeface="Arial" panose="020B0604020202020204" pitchFamily="34" charset="0"/>
              </a:rPr>
              <a:t/>
            </a:r>
            <a:br>
              <a:rPr lang="en-US" sz="2800" dirty="0">
                <a:latin typeface="Times New Roman" panose="02020603050405020304" pitchFamily="18" charset="0"/>
                <a:ea typeface="Times New Roman" panose="02020603050405020304" pitchFamily="18" charset="0"/>
                <a:cs typeface="Arial" panose="020B0604020202020204" pitchFamily="34" charset="0"/>
              </a:rPr>
            </a:br>
            <a:r>
              <a:rPr lang="ar-SA" sz="2800" dirty="0">
                <a:latin typeface="Calibri" panose="020F0502020204030204" pitchFamily="34" charset="0"/>
                <a:ea typeface="Times New Roman" panose="02020603050405020304" pitchFamily="18" charset="0"/>
                <a:cs typeface="Times New Roman" panose="02020603050405020304" pitchFamily="18" charset="0"/>
              </a:rPr>
              <a:t>گوبلو معتقد است که قنات، ابتدا یک فن آبیاری نبوده، بلکه به طور کامل از تکنیک معدن نشأت گرفته و منظور از احداث آن جمع‌آوری آبهای زیرزمینی مزاحم (زه آبها) به هنگام حفر معادن بوده است.... تردیدی نیست که در گستره فرهنگی ایران، از معادن «مس» و احتمالاً «رویِ» موجود در کوههای زاگرس، در جریان هزاره دوم قبل از میلاد مسیح بهره‌برداری شده است</a:t>
            </a:r>
            <a:r>
              <a:rPr lang="en-US" sz="2800" dirty="0">
                <a:latin typeface="Times New Roman" panose="02020603050405020304" pitchFamily="18" charset="0"/>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Picture 11" descr="تصویر"/>
          <p:cNvPicPr/>
          <p:nvPr/>
        </p:nvPicPr>
        <p:blipFill>
          <a:blip r:embed="rId3">
            <a:extLst>
              <a:ext uri="{28A0092B-C50C-407E-A947-70E740481C1C}">
                <a14:useLocalDpi xmlns:a14="http://schemas.microsoft.com/office/drawing/2010/main" val="0"/>
              </a:ext>
            </a:extLst>
          </a:blip>
          <a:srcRect/>
          <a:stretch>
            <a:fillRect/>
          </a:stretch>
        </p:blipFill>
        <p:spPr bwMode="auto">
          <a:xfrm>
            <a:off x="0" y="3338496"/>
            <a:ext cx="5527343" cy="3519507"/>
          </a:xfrm>
          <a:prstGeom prst="rect">
            <a:avLst/>
          </a:prstGeom>
          <a:noFill/>
          <a:ln>
            <a:noFill/>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6328" y="3338496"/>
            <a:ext cx="3525672" cy="3519507"/>
          </a:xfrm>
          <a:prstGeom prst="rect">
            <a:avLst/>
          </a:prstGeom>
        </p:spPr>
      </p:pic>
    </p:spTree>
    <p:extLst>
      <p:ext uri="{BB962C8B-B14F-4D97-AF65-F5344CB8AC3E}">
        <p14:creationId xmlns:p14="http://schemas.microsoft.com/office/powerpoint/2010/main" val="2078363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dƒó-iran30t.com.pdf - Adobe Reader"/>
          <p:cNvPicPr>
            <a:picLocks noChangeAspect="1"/>
          </p:cNvPicPr>
          <p:nvPr/>
        </p:nvPicPr>
        <p:blipFill rotWithShape="1">
          <a:blip r:embed="rId2">
            <a:extLst>
              <a:ext uri="{28A0092B-C50C-407E-A947-70E740481C1C}">
                <a14:useLocalDpi xmlns:a14="http://schemas.microsoft.com/office/drawing/2010/main" val="0"/>
              </a:ext>
            </a:extLst>
          </a:blip>
          <a:srcRect l="15000" t="16263" r="14366" b="16159"/>
          <a:stretch/>
        </p:blipFill>
        <p:spPr>
          <a:xfrm>
            <a:off x="1" y="0"/>
            <a:ext cx="12192000" cy="32489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550" y="3248963"/>
            <a:ext cx="5981951" cy="3609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ight Arrow 3"/>
          <p:cNvSpPr/>
          <p:nvPr/>
        </p:nvSpPr>
        <p:spPr>
          <a:xfrm rot="21223062">
            <a:off x="958051" y="5402188"/>
            <a:ext cx="3917244" cy="247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3008" y="5787421"/>
            <a:ext cx="1582267" cy="523220"/>
          </a:xfrm>
          <a:prstGeom prst="rect">
            <a:avLst/>
          </a:prstGeom>
          <a:noFill/>
        </p:spPr>
        <p:txBody>
          <a:bodyPr wrap="square" lIns="91440" tIns="45720" rIns="91440" bIns="45720">
            <a:spAutoFit/>
          </a:bodyPr>
          <a:lstStyle/>
          <a:p>
            <a:pPr algn="ctr"/>
            <a:r>
              <a:rPr lang="fa-IR" sz="2800" b="1" dirty="0" smtClean="0">
                <a:ln w="0"/>
                <a:solidFill>
                  <a:srgbClr val="FF0000"/>
                </a:solidFill>
                <a:effectLst>
                  <a:outerShdw blurRad="38100" dist="19050" dir="2700000" algn="tl" rotWithShape="0">
                    <a:schemeClr val="dk1">
                      <a:alpha val="40000"/>
                    </a:schemeClr>
                  </a:outerShdw>
                </a:effectLst>
              </a:rPr>
              <a:t>مظهر قنات</a:t>
            </a:r>
            <a:endParaRPr lang="en-US" sz="2800" b="1" cap="none" spc="0" dirty="0">
              <a:ln w="0"/>
              <a:solidFill>
                <a:srgbClr val="FF0000"/>
              </a:solidFill>
              <a:effectLst>
                <a:outerShdw blurRad="38100" dist="19050" dir="2700000" algn="tl" rotWithShape="0">
                  <a:schemeClr val="dk1">
                    <a:alpha val="40000"/>
                  </a:schemeClr>
                </a:outerShdw>
              </a:effectLst>
            </a:endParaRPr>
          </a:p>
        </p:txBody>
      </p:sp>
      <p:sp>
        <p:nvSpPr>
          <p:cNvPr id="6" name="Right Arrow 5"/>
          <p:cNvSpPr/>
          <p:nvPr/>
        </p:nvSpPr>
        <p:spPr>
          <a:xfrm rot="10268428">
            <a:off x="8061825" y="4353611"/>
            <a:ext cx="2503200" cy="181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185758" y="3811587"/>
            <a:ext cx="1175585" cy="523220"/>
          </a:xfrm>
          <a:prstGeom prst="rect">
            <a:avLst/>
          </a:prstGeom>
          <a:noFill/>
        </p:spPr>
        <p:txBody>
          <a:bodyPr wrap="square" lIns="91440" tIns="45720" rIns="91440" bIns="45720">
            <a:spAutoFit/>
          </a:bodyPr>
          <a:lstStyle/>
          <a:p>
            <a:pPr algn="ctr"/>
            <a:r>
              <a:rPr lang="fa-IR" sz="2800" b="1" dirty="0" smtClean="0">
                <a:ln w="0"/>
                <a:solidFill>
                  <a:srgbClr val="FF0000"/>
                </a:solidFill>
                <a:effectLst>
                  <a:outerShdw blurRad="38100" dist="19050" dir="2700000" algn="tl" rotWithShape="0">
                    <a:schemeClr val="dk1">
                      <a:alpha val="40000"/>
                    </a:schemeClr>
                  </a:outerShdw>
                </a:effectLst>
              </a:rPr>
              <a:t>مادرچاه</a:t>
            </a:r>
            <a:endParaRPr lang="en-US" sz="2800" b="1" cap="none" spc="0" dirty="0">
              <a:ln w="0"/>
              <a:solidFill>
                <a:srgbClr val="FF0000"/>
              </a:solidFill>
              <a:effectLst>
                <a:outerShdw blurRad="38100" dist="19050" dir="2700000" algn="tl" rotWithShape="0">
                  <a:schemeClr val="dk1">
                    <a:alpha val="40000"/>
                  </a:schemeClr>
                </a:outerShdw>
              </a:effectLst>
            </a:endParaRPr>
          </a:p>
        </p:txBody>
      </p:sp>
      <p:cxnSp>
        <p:nvCxnSpPr>
          <p:cNvPr id="9" name="Elbow Connector 8"/>
          <p:cNvCxnSpPr>
            <a:endCxn id="15" idx="1"/>
          </p:cNvCxnSpPr>
          <p:nvPr/>
        </p:nvCxnSpPr>
        <p:spPr>
          <a:xfrm>
            <a:off x="7308475" y="4840738"/>
            <a:ext cx="2473733" cy="169914"/>
          </a:xfrm>
          <a:prstGeom prst="bentConnector3">
            <a:avLst>
              <a:gd name="adj1" fmla="val 50000"/>
            </a:avLst>
          </a:prstGeom>
          <a:ln w="5715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782208" y="4749042"/>
            <a:ext cx="1094593" cy="523220"/>
          </a:xfrm>
          <a:prstGeom prst="rect">
            <a:avLst/>
          </a:prstGeom>
          <a:noFill/>
        </p:spPr>
        <p:txBody>
          <a:bodyPr wrap="square" lIns="91440" tIns="45720" rIns="91440" bIns="45720">
            <a:spAutoFit/>
          </a:bodyPr>
          <a:lstStyle/>
          <a:p>
            <a:pPr algn="ctr"/>
            <a:r>
              <a:rPr lang="fa-IR" sz="2800" b="1" dirty="0" smtClean="0">
                <a:ln w="0"/>
                <a:solidFill>
                  <a:schemeClr val="bg2">
                    <a:lumMod val="60000"/>
                    <a:lumOff val="40000"/>
                  </a:schemeClr>
                </a:solidFill>
                <a:effectLst>
                  <a:outerShdw blurRad="38100" dist="19050" dir="2700000" algn="tl" rotWithShape="0">
                    <a:schemeClr val="dk1">
                      <a:alpha val="40000"/>
                    </a:schemeClr>
                  </a:outerShdw>
                </a:effectLst>
              </a:rPr>
              <a:t>میله ها</a:t>
            </a:r>
            <a:endParaRPr lang="en-US" sz="2800" b="1" cap="none" spc="0" dirty="0">
              <a:ln w="0"/>
              <a:solidFill>
                <a:schemeClr val="bg2">
                  <a:lumMod val="60000"/>
                  <a:lumOff val="40000"/>
                </a:schemeClr>
              </a:solidFill>
              <a:effectLst>
                <a:outerShdw blurRad="38100" dist="19050" dir="2700000" algn="tl" rotWithShape="0">
                  <a:schemeClr val="dk1">
                    <a:alpha val="40000"/>
                  </a:schemeClr>
                </a:outerShdw>
              </a:effectLst>
            </a:endParaRPr>
          </a:p>
        </p:txBody>
      </p:sp>
      <p:cxnSp>
        <p:nvCxnSpPr>
          <p:cNvPr id="17" name="Straight Arrow Connector 16"/>
          <p:cNvCxnSpPr/>
          <p:nvPr/>
        </p:nvCxnSpPr>
        <p:spPr>
          <a:xfrm flipV="1">
            <a:off x="5431087" y="5236475"/>
            <a:ext cx="203063" cy="10561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775357" y="6292590"/>
            <a:ext cx="1601222" cy="461665"/>
          </a:xfrm>
          <a:prstGeom prst="rect">
            <a:avLst/>
          </a:prstGeom>
          <a:noFill/>
        </p:spPr>
        <p:txBody>
          <a:bodyPr wrap="square" lIns="91440" tIns="45720" rIns="91440" bIns="45720">
            <a:spAutoFit/>
          </a:bodyPr>
          <a:lstStyle/>
          <a:p>
            <a:pPr algn="ctr"/>
            <a:r>
              <a:rPr lang="fa-IR" sz="2400" b="1" cap="none" spc="0" dirty="0" smtClean="0">
                <a:ln w="0"/>
                <a:solidFill>
                  <a:srgbClr val="FF0000"/>
                </a:solidFill>
                <a:effectLst>
                  <a:outerShdw blurRad="38100" dist="19050" dir="2700000" algn="tl" rotWithShape="0">
                    <a:schemeClr val="dk1">
                      <a:alpha val="40000"/>
                    </a:schemeClr>
                  </a:outerShdw>
                </a:effectLst>
              </a:rPr>
              <a:t>مجرا یا کوره</a:t>
            </a:r>
            <a:endParaRPr lang="en-US" sz="2400" b="1" cap="none" spc="0" dirty="0">
              <a:ln w="0"/>
              <a:solidFill>
                <a:srgbClr val="FF0000"/>
              </a:solidFill>
              <a:effectLst>
                <a:outerShdw blurRad="38100" dist="19050" dir="2700000" algn="tl" rotWithShape="0">
                  <a:schemeClr val="dk1">
                    <a:alpha val="40000"/>
                  </a:schemeClr>
                </a:outerShdw>
              </a:effectLst>
            </a:endParaRPr>
          </a:p>
        </p:txBody>
      </p:sp>
      <p:cxnSp>
        <p:nvCxnSpPr>
          <p:cNvPr id="21" name="Straight Arrow Connector 20"/>
          <p:cNvCxnSpPr>
            <a:stCxn id="24" idx="1"/>
          </p:cNvCxnSpPr>
          <p:nvPr/>
        </p:nvCxnSpPr>
        <p:spPr>
          <a:xfrm flipH="1" flipV="1">
            <a:off x="7942305" y="5188603"/>
            <a:ext cx="1929172" cy="107321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9871477" y="6000203"/>
            <a:ext cx="1780439" cy="523220"/>
          </a:xfrm>
          <a:prstGeom prst="rect">
            <a:avLst/>
          </a:prstGeom>
          <a:noFill/>
        </p:spPr>
        <p:txBody>
          <a:bodyPr wrap="square" lIns="91440" tIns="45720" rIns="91440" bIns="45720">
            <a:spAutoFit/>
          </a:bodyPr>
          <a:lstStyle/>
          <a:p>
            <a:pPr algn="ctr"/>
            <a:r>
              <a:rPr lang="fa-IR" sz="2800" b="1" dirty="0" smtClean="0">
                <a:ln w="0"/>
                <a:solidFill>
                  <a:srgbClr val="FFFF00"/>
                </a:solidFill>
                <a:effectLst>
                  <a:outerShdw blurRad="38100" dist="19050" dir="2700000" algn="tl" rotWithShape="0">
                    <a:schemeClr val="dk1">
                      <a:alpha val="40000"/>
                    </a:schemeClr>
                  </a:outerShdw>
                </a:effectLst>
              </a:rPr>
              <a:t>پیشکار قنات</a:t>
            </a:r>
            <a:endParaRPr lang="en-US" sz="2800" b="1" cap="none" spc="0" dirty="0">
              <a:ln w="0"/>
              <a:solidFill>
                <a:srgbClr val="FFFF00"/>
              </a:solidFill>
              <a:effectLst>
                <a:outerShdw blurRad="38100" dist="19050" dir="2700000" algn="tl" rotWithShape="0">
                  <a:schemeClr val="dk1">
                    <a:alpha val="40000"/>
                  </a:schemeClr>
                </a:outerShdw>
              </a:effectLst>
            </a:endParaRPr>
          </a:p>
        </p:txBody>
      </p:sp>
      <p:sp>
        <p:nvSpPr>
          <p:cNvPr id="26" name="Rectangle 25"/>
          <p:cNvSpPr/>
          <p:nvPr/>
        </p:nvSpPr>
        <p:spPr>
          <a:xfrm>
            <a:off x="1503406" y="3485877"/>
            <a:ext cx="1508168" cy="523220"/>
          </a:xfrm>
          <a:prstGeom prst="rect">
            <a:avLst/>
          </a:prstGeom>
          <a:noFill/>
        </p:spPr>
        <p:txBody>
          <a:bodyPr wrap="square" lIns="91440" tIns="45720" rIns="91440" bIns="45720">
            <a:spAutoFit/>
          </a:bodyPr>
          <a:lstStyle/>
          <a:p>
            <a:pPr algn="ctr"/>
            <a:r>
              <a:rPr lang="fa-IR" sz="2800" b="1" dirty="0" smtClean="0">
                <a:ln w="0"/>
                <a:solidFill>
                  <a:srgbClr val="00B050"/>
                </a:solidFill>
                <a:effectLst>
                  <a:outerShdw blurRad="38100" dist="19050" dir="2700000" algn="tl" rotWithShape="0">
                    <a:schemeClr val="dk1">
                      <a:alpha val="40000"/>
                    </a:schemeClr>
                  </a:outerShdw>
                </a:effectLst>
              </a:rPr>
              <a:t>خشکه کار</a:t>
            </a:r>
            <a:endParaRPr lang="en-US" sz="2800" b="1" cap="none" spc="0" dirty="0">
              <a:ln w="0"/>
              <a:solidFill>
                <a:srgbClr val="00B050"/>
              </a:solidFill>
              <a:effectLst>
                <a:outerShdw blurRad="38100" dist="19050" dir="2700000" algn="tl" rotWithShape="0">
                  <a:schemeClr val="dk1">
                    <a:alpha val="40000"/>
                  </a:schemeClr>
                </a:outerShdw>
              </a:effectLst>
            </a:endParaRPr>
          </a:p>
        </p:txBody>
      </p:sp>
      <p:cxnSp>
        <p:nvCxnSpPr>
          <p:cNvPr id="28" name="Straight Arrow Connector 27"/>
          <p:cNvCxnSpPr>
            <a:stCxn id="26" idx="3"/>
          </p:cNvCxnSpPr>
          <p:nvPr/>
        </p:nvCxnSpPr>
        <p:spPr>
          <a:xfrm>
            <a:off x="3011574" y="3747487"/>
            <a:ext cx="2370931" cy="33094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7308476" y="3752666"/>
            <a:ext cx="693293" cy="2255694"/>
          </a:xfrm>
          <a:prstGeom prst="straightConnector1">
            <a:avLst/>
          </a:prstGeom>
          <a:ln w="57150">
            <a:solidFill>
              <a:schemeClr val="bg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787519" y="3747487"/>
            <a:ext cx="1238509" cy="660"/>
          </a:xfrm>
          <a:prstGeom prst="straightConnector1">
            <a:avLst/>
          </a:prstGeom>
          <a:ln w="38100">
            <a:solidFill>
              <a:schemeClr val="bg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160857" y="3338082"/>
            <a:ext cx="624" cy="1041174"/>
          </a:xfrm>
          <a:prstGeom prst="line">
            <a:avLst/>
          </a:prstGeom>
          <a:ln w="571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831434" y="3752665"/>
            <a:ext cx="624" cy="1041174"/>
          </a:xfrm>
          <a:prstGeom prst="line">
            <a:avLst/>
          </a:prstGeom>
          <a:ln w="571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7119008" y="6008360"/>
            <a:ext cx="1721848" cy="461665"/>
          </a:xfrm>
          <a:prstGeom prst="rect">
            <a:avLst/>
          </a:prstGeom>
          <a:noFill/>
        </p:spPr>
        <p:txBody>
          <a:bodyPr wrap="square" lIns="91440" tIns="45720" rIns="91440" bIns="45720">
            <a:spAutoFit/>
          </a:bodyPr>
          <a:lstStyle/>
          <a:p>
            <a:pPr algn="ctr"/>
            <a:r>
              <a:rPr lang="fa-IR" sz="2400" b="1" dirty="0" smtClean="0">
                <a:ln w="0"/>
                <a:solidFill>
                  <a:schemeClr val="bg1">
                    <a:lumMod val="95000"/>
                    <a:lumOff val="5000"/>
                  </a:schemeClr>
                </a:solidFill>
                <a:effectLst>
                  <a:outerShdw blurRad="38100" dist="19050" dir="2700000" algn="tl" rotWithShape="0">
                    <a:schemeClr val="dk1">
                      <a:alpha val="40000"/>
                    </a:schemeClr>
                  </a:outerShdw>
                </a:effectLst>
              </a:rPr>
              <a:t>آبده یا تره کار</a:t>
            </a:r>
            <a:endParaRPr lang="en-US" sz="2400" b="1" cap="none" spc="0" dirty="0">
              <a:ln w="0"/>
              <a:solidFill>
                <a:schemeClr val="bg1">
                  <a:lumMod val="95000"/>
                  <a:lumOff val="5000"/>
                </a:schemeClr>
              </a:solidFill>
              <a:effectLst>
                <a:outerShdw blurRad="38100" dist="19050" dir="2700000" algn="tl" rotWithShape="0">
                  <a:schemeClr val="dk1">
                    <a:alpha val="40000"/>
                  </a:schemeClr>
                </a:outerShdw>
              </a:effectLst>
            </a:endParaRPr>
          </a:p>
        </p:txBody>
      </p:sp>
      <p:cxnSp>
        <p:nvCxnSpPr>
          <p:cNvPr id="68" name="Straight Connector 67"/>
          <p:cNvCxnSpPr/>
          <p:nvPr/>
        </p:nvCxnSpPr>
        <p:spPr>
          <a:xfrm>
            <a:off x="4992111" y="4243615"/>
            <a:ext cx="624" cy="104117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5100341" y="4088348"/>
            <a:ext cx="1681360" cy="0"/>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5874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p:cNvSpPr/>
          <p:nvPr/>
        </p:nvSpPr>
        <p:spPr>
          <a:xfrm>
            <a:off x="136478" y="0"/>
            <a:ext cx="11696131" cy="2368405"/>
          </a:xfrm>
          <a:prstGeom prst="rect">
            <a:avLst/>
          </a:prstGeom>
        </p:spPr>
        <p:txBody>
          <a:bodyPr wrap="square">
            <a:spAutoFit/>
          </a:bodyPr>
          <a:lstStyle/>
          <a:p>
            <a:pPr algn="just" rtl="1">
              <a:lnSpc>
                <a:spcPct val="107000"/>
              </a:lnSpc>
              <a:spcAft>
                <a:spcPts val="800"/>
              </a:spcAft>
            </a:pPr>
            <a:r>
              <a:rPr lang="fa-IR" sz="3600" b="1" kern="1800" dirty="0" smtClean="0">
                <a:latin typeface="Calibri" panose="020F0502020204030204" pitchFamily="34" charset="0"/>
                <a:ea typeface="Times New Roman" panose="02020603050405020304" pitchFamily="18" charset="0"/>
                <a:cs typeface="Times New Roman" panose="02020603050405020304" pitchFamily="18" charset="0"/>
              </a:rPr>
              <a:t>            </a:t>
            </a:r>
            <a:r>
              <a:rPr lang="ar-SA" sz="3600" b="1" kern="1800" dirty="0" smtClean="0">
                <a:latin typeface="Calibri" panose="020F0502020204030204" pitchFamily="34" charset="0"/>
                <a:ea typeface="Times New Roman" panose="02020603050405020304" pitchFamily="18" charset="0"/>
                <a:cs typeface="Times New Roman" panose="02020603050405020304" pitchFamily="18" charset="0"/>
              </a:rPr>
              <a:t>حفر </a:t>
            </a:r>
            <a:r>
              <a:rPr lang="ar-SA" sz="3600" b="1" kern="1800" dirty="0">
                <a:latin typeface="Calibri" panose="020F0502020204030204" pitchFamily="34" charset="0"/>
                <a:ea typeface="Times New Roman" panose="02020603050405020304" pitchFamily="18" charset="0"/>
                <a:cs typeface="Times New Roman" panose="02020603050405020304" pitchFamily="18" charset="0"/>
              </a:rPr>
              <a:t>قنات </a:t>
            </a:r>
            <a:r>
              <a:rPr lang="fa-IR" sz="3600" b="1" kern="1800" dirty="0" smtClean="0">
                <a:latin typeface="Calibri" panose="020F0502020204030204" pitchFamily="34" charset="0"/>
                <a:ea typeface="Times New Roman" panose="02020603050405020304" pitchFamily="18"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1200"/>
              </a:spcAft>
            </a:pPr>
            <a:r>
              <a:rPr lang="ar-SA" sz="2400" dirty="0">
                <a:latin typeface="Calibri" panose="020F0502020204030204" pitchFamily="34" charset="0"/>
                <a:ea typeface="Times New Roman" panose="02020603050405020304" pitchFamily="18" charset="0"/>
                <a:cs typeface="Times New Roman" panose="02020603050405020304" pitchFamily="18" charset="0"/>
              </a:rPr>
              <a:t>حفر قنات معمولا از مظهر ان که همان سطح زمین است و خشک می‌باشد، شروع و به مناطق آبده مادر چاه ، ختم می‌شود. بنابراین ، اول دهانه قنات </a:t>
            </a:r>
            <a:r>
              <a:rPr lang="ar-SA" sz="2400" dirty="0" smtClean="0">
                <a:latin typeface="Calibri" panose="020F0502020204030204" pitchFamily="34" charset="0"/>
                <a:ea typeface="Times New Roman" panose="02020603050405020304" pitchFamily="18" charset="0"/>
                <a:cs typeface="Times New Roman" panose="02020603050405020304" pitchFamily="18" charset="0"/>
              </a:rPr>
              <a:t>که </a:t>
            </a:r>
            <a:r>
              <a:rPr lang="ar-SA" sz="2400" dirty="0">
                <a:latin typeface="Calibri" panose="020F0502020204030204" pitchFamily="34" charset="0"/>
                <a:ea typeface="Times New Roman" panose="02020603050405020304" pitchFamily="18" charset="0"/>
                <a:cs typeface="Times New Roman" panose="02020603050405020304" pitchFamily="18" charset="0"/>
              </a:rPr>
              <a:t>خشک است و بعد اولین چاهها یا میله‌ها که اینها هم خشک است و آب ندارد و به اصطلاح قسمت خشک کار قنات نامیده می‌شود، حفر می‌شود. </a:t>
            </a:r>
            <a:r>
              <a:rPr lang="fa-IR" sz="2400" dirty="0" smtClean="0">
                <a:latin typeface="Calibri" panose="020F0502020204030204" pitchFamily="34" charset="0"/>
                <a:ea typeface="Times New Roman" panose="02020603050405020304" pitchFamily="18" charset="0"/>
                <a:cs typeface="Times New Roman" panose="02020603050405020304" pitchFamily="18" charset="0"/>
              </a:rPr>
              <a:t>  </a:t>
            </a:r>
            <a:r>
              <a:rPr lang="ar-SA" sz="2400" dirty="0" smtClean="0">
                <a:latin typeface="Calibri" panose="020F0502020204030204" pitchFamily="34" charset="0"/>
                <a:ea typeface="Times New Roman" panose="02020603050405020304" pitchFamily="18" charset="0"/>
                <a:cs typeface="Times New Roman" panose="02020603050405020304" pitchFamily="18" charset="0"/>
              </a:rPr>
              <a:t>بعد </a:t>
            </a:r>
            <a:r>
              <a:rPr lang="ar-SA" sz="2400" dirty="0">
                <a:latin typeface="Calibri" panose="020F0502020204030204" pitchFamily="34" charset="0"/>
                <a:ea typeface="Times New Roman" panose="02020603050405020304" pitchFamily="18" charset="0"/>
                <a:cs typeface="Times New Roman" panose="02020603050405020304" pitchFamily="18" charset="0"/>
              </a:rPr>
              <a:t>کار به طرف قسمت بالا دست که همان قسمتهای آبده و بیشتر آبده زمین باشد، ادامه پیدا می‌کند</a:t>
            </a:r>
            <a:r>
              <a:rPr lang="en-US" sz="2400" dirty="0">
                <a:latin typeface="Times New Roman" panose="02020603050405020304" pitchFamily="18" charset="0"/>
                <a:ea typeface="Times New Roman" panose="02020603050405020304" pitchFamily="18"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720" y="2359267"/>
            <a:ext cx="7124131" cy="4225779"/>
          </a:xfrm>
          <a:prstGeom prst="rect">
            <a:avLst/>
          </a:prstGeom>
        </p:spPr>
      </p:pic>
      <p:sp>
        <p:nvSpPr>
          <p:cNvPr id="20" name="Rectangle 19"/>
          <p:cNvSpPr/>
          <p:nvPr/>
        </p:nvSpPr>
        <p:spPr>
          <a:xfrm>
            <a:off x="11686733" y="660782"/>
            <a:ext cx="505267" cy="523220"/>
          </a:xfrm>
          <a:prstGeom prst="rect">
            <a:avLst/>
          </a:prstGeom>
          <a:noFill/>
        </p:spPr>
        <p:txBody>
          <a:bodyPr wrap="none" lIns="91440" tIns="45720" rIns="91440" bIns="45720">
            <a:spAutoFit/>
          </a:bodyPr>
          <a:lstStyle/>
          <a:p>
            <a:pPr algn="ctr"/>
            <a:r>
              <a:rPr lang="fa-IR" sz="2800" b="0" cap="none" spc="0" dirty="0" smtClean="0">
                <a:ln w="0"/>
                <a:solidFill>
                  <a:srgbClr val="FFFF00"/>
                </a:solidFill>
                <a:effectLst>
                  <a:outerShdw blurRad="38100" dist="19050" dir="2700000" algn="tl" rotWithShape="0">
                    <a:schemeClr val="dk1">
                      <a:alpha val="40000"/>
                    </a:schemeClr>
                  </a:outerShdw>
                </a:effectLst>
              </a:rPr>
              <a:t>1)</a:t>
            </a:r>
            <a:endParaRPr lang="en-US" sz="3600" b="0" cap="none" spc="0" dirty="0">
              <a:ln w="0"/>
              <a:solidFill>
                <a:srgbClr val="FFFF00"/>
              </a:solidFill>
              <a:effectLst>
                <a:outerShdw blurRad="38100" dist="19050" dir="2700000" algn="tl" rotWithShape="0">
                  <a:schemeClr val="dk1">
                    <a:alpha val="40000"/>
                  </a:schemeClr>
                </a:outerShdw>
              </a:effectLst>
            </a:endParaRPr>
          </a:p>
        </p:txBody>
      </p:sp>
      <p:cxnSp>
        <p:nvCxnSpPr>
          <p:cNvPr id="21" name="Straight Connector 20"/>
          <p:cNvCxnSpPr/>
          <p:nvPr/>
        </p:nvCxnSpPr>
        <p:spPr>
          <a:xfrm flipH="1">
            <a:off x="6908297" y="3721963"/>
            <a:ext cx="1" cy="82543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629402" y="3528037"/>
            <a:ext cx="385041" cy="523220"/>
          </a:xfrm>
          <a:prstGeom prst="rect">
            <a:avLst/>
          </a:prstGeom>
          <a:noFill/>
        </p:spPr>
        <p:txBody>
          <a:bodyPr wrap="none" lIns="91440" tIns="45720" rIns="91440" bIns="45720">
            <a:spAutoFit/>
          </a:bodyPr>
          <a:lstStyle/>
          <a:p>
            <a:pPr algn="ctr"/>
            <a:r>
              <a:rPr lang="fa-IR" sz="2800" dirty="0" smtClean="0">
                <a:ln w="0"/>
                <a:solidFill>
                  <a:srgbClr val="FFFF00"/>
                </a:solidFill>
                <a:effectLst>
                  <a:outerShdw blurRad="38100" dist="19050" dir="2700000" algn="tl" rotWithShape="0">
                    <a:schemeClr val="dk1">
                      <a:alpha val="40000"/>
                    </a:schemeClr>
                  </a:outerShdw>
                </a:effectLst>
              </a:rPr>
              <a:t>2</a:t>
            </a:r>
            <a:endParaRPr lang="en-US" sz="3600" b="0" cap="none" spc="0" dirty="0">
              <a:ln w="0"/>
              <a:solidFill>
                <a:srgbClr val="FFFF00"/>
              </a:solidFill>
              <a:effectLst>
                <a:outerShdw blurRad="38100" dist="19050" dir="2700000" algn="tl" rotWithShape="0">
                  <a:schemeClr val="dk1">
                    <a:alpha val="40000"/>
                  </a:schemeClr>
                </a:outerShdw>
              </a:effectLst>
            </a:endParaRPr>
          </a:p>
        </p:txBody>
      </p:sp>
      <p:cxnSp>
        <p:nvCxnSpPr>
          <p:cNvPr id="24" name="Straight Connector 23"/>
          <p:cNvCxnSpPr/>
          <p:nvPr/>
        </p:nvCxnSpPr>
        <p:spPr>
          <a:xfrm flipV="1">
            <a:off x="3588877" y="4599297"/>
            <a:ext cx="3753134" cy="17742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89797" y="4274818"/>
            <a:ext cx="22412" cy="408946"/>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824917" y="3827697"/>
            <a:ext cx="0" cy="82543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380770" y="3778404"/>
            <a:ext cx="0" cy="82543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872602" y="3827697"/>
            <a:ext cx="1" cy="82543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364433" y="3827697"/>
            <a:ext cx="1" cy="82543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344541" y="3721963"/>
            <a:ext cx="1" cy="82543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872602" y="3853649"/>
            <a:ext cx="3704933" cy="42117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824916" y="3809439"/>
            <a:ext cx="0" cy="82543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2578943" y="3809440"/>
            <a:ext cx="2801826" cy="385799"/>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110070" y="3378120"/>
            <a:ext cx="441147" cy="646331"/>
          </a:xfrm>
          <a:prstGeom prst="rect">
            <a:avLst/>
          </a:prstGeom>
          <a:noFill/>
        </p:spPr>
        <p:txBody>
          <a:bodyPr wrap="none" lIns="91440" tIns="45720" rIns="91440" bIns="45720">
            <a:spAutoFit/>
          </a:bodyPr>
          <a:lstStyle/>
          <a:p>
            <a:pPr algn="ctr"/>
            <a:r>
              <a:rPr lang="fa-IR" sz="3600" b="0" cap="none" spc="0" dirty="0" smtClean="0">
                <a:ln w="0"/>
                <a:solidFill>
                  <a:srgbClr val="FFFF00"/>
                </a:solidFill>
                <a:effectLst>
                  <a:outerShdw blurRad="38100" dist="19050" dir="2700000" algn="tl" rotWithShape="0">
                    <a:schemeClr val="dk1">
                      <a:alpha val="40000"/>
                    </a:schemeClr>
                  </a:outerShdw>
                </a:effectLst>
              </a:rPr>
              <a:t>1</a:t>
            </a:r>
            <a:endParaRPr lang="en-US" sz="3600" b="0" cap="none" spc="0" dirty="0">
              <a:ln w="0"/>
              <a:solidFill>
                <a:srgbClr val="FFFF00"/>
              </a:solidFill>
              <a:effectLst>
                <a:outerShdw blurRad="38100" dist="19050" dir="2700000" algn="tl" rotWithShape="0">
                  <a:schemeClr val="dk1">
                    <a:alpha val="40000"/>
                  </a:schemeClr>
                </a:outerShdw>
              </a:effectLst>
            </a:endParaRPr>
          </a:p>
        </p:txBody>
      </p:sp>
      <p:cxnSp>
        <p:nvCxnSpPr>
          <p:cNvPr id="38" name="Straight Connector 37"/>
          <p:cNvCxnSpPr/>
          <p:nvPr/>
        </p:nvCxnSpPr>
        <p:spPr>
          <a:xfrm>
            <a:off x="63540" y="1063736"/>
            <a:ext cx="11696131" cy="7873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540" y="1420853"/>
            <a:ext cx="11696131" cy="523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3540" y="1843035"/>
            <a:ext cx="11696131" cy="523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610752" y="2247938"/>
            <a:ext cx="4148918"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5367335" y="1425659"/>
            <a:ext cx="505267" cy="523220"/>
          </a:xfrm>
          <a:prstGeom prst="rect">
            <a:avLst/>
          </a:prstGeom>
          <a:noFill/>
        </p:spPr>
        <p:txBody>
          <a:bodyPr wrap="none" lIns="91440" tIns="45720" rIns="91440" bIns="45720">
            <a:spAutoFit/>
          </a:bodyPr>
          <a:lstStyle/>
          <a:p>
            <a:pPr algn="ctr"/>
            <a:r>
              <a:rPr lang="fa-IR" sz="2800" dirty="0">
                <a:ln w="0"/>
                <a:solidFill>
                  <a:srgbClr val="FFFF00"/>
                </a:solidFill>
                <a:effectLst>
                  <a:outerShdw blurRad="38100" dist="19050" dir="2700000" algn="tl" rotWithShape="0">
                    <a:schemeClr val="dk1">
                      <a:alpha val="40000"/>
                    </a:schemeClr>
                  </a:outerShdw>
                </a:effectLst>
              </a:rPr>
              <a:t>2</a:t>
            </a:r>
            <a:r>
              <a:rPr lang="fa-IR" sz="2800" b="0" cap="none" spc="0" dirty="0" smtClean="0">
                <a:ln w="0"/>
                <a:solidFill>
                  <a:srgbClr val="FFFF00"/>
                </a:solidFill>
                <a:effectLst>
                  <a:outerShdw blurRad="38100" dist="19050" dir="2700000" algn="tl" rotWithShape="0">
                    <a:schemeClr val="dk1">
                      <a:alpha val="40000"/>
                    </a:schemeClr>
                  </a:outerShdw>
                </a:effectLst>
              </a:rPr>
              <a:t>)</a:t>
            </a:r>
            <a:endParaRPr lang="en-US" sz="3600" b="0" cap="none" spc="0" dirty="0">
              <a:ln w="0"/>
              <a:solidFill>
                <a:srgbClr val="FFFF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1723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2" name="Picture 11" descr="http://www.aftab-magazine.com/pictures/20060918.jpg"/>
          <p:cNvPicPr/>
          <p:nvPr/>
        </p:nvPicPr>
        <p:blipFill>
          <a:blip r:embed="rId4">
            <a:extLst>
              <a:ext uri="{28A0092B-C50C-407E-A947-70E740481C1C}">
                <a14:useLocalDpi xmlns:a14="http://schemas.microsoft.com/office/drawing/2010/main" val="0"/>
              </a:ext>
            </a:extLst>
          </a:blip>
          <a:srcRect/>
          <a:stretch>
            <a:fillRect/>
          </a:stretch>
        </p:blipFill>
        <p:spPr bwMode="auto">
          <a:xfrm>
            <a:off x="0" y="4467500"/>
            <a:ext cx="5186149" cy="2390500"/>
          </a:xfrm>
          <a:prstGeom prst="rect">
            <a:avLst/>
          </a:prstGeom>
          <a:noFill/>
          <a:ln>
            <a:noFill/>
          </a:ln>
        </p:spPr>
      </p:pic>
      <p:graphicFrame>
        <p:nvGraphicFramePr>
          <p:cNvPr id="9" name="Table 8"/>
          <p:cNvGraphicFramePr>
            <a:graphicFrameLocks noGrp="1"/>
          </p:cNvGraphicFramePr>
          <p:nvPr>
            <p:extLst>
              <p:ext uri="{D42A27DB-BD31-4B8C-83A1-F6EECF244321}">
                <p14:modId xmlns:p14="http://schemas.microsoft.com/office/powerpoint/2010/main" val="1768288738"/>
              </p:ext>
            </p:extLst>
          </p:nvPr>
        </p:nvGraphicFramePr>
        <p:xfrm>
          <a:off x="-252119" y="656443"/>
          <a:ext cx="38100" cy="179388"/>
        </p:xfrm>
        <a:graphic>
          <a:graphicData uri="http://schemas.openxmlformats.org/drawingml/2006/table">
            <a:tbl>
              <a:tblPr rtl="1" firstRow="1" firstCol="1" bandRow="1">
                <a:tableStyleId>{5C22544A-7EE6-4342-B048-85BDC9FD1C3A}</a:tableStyleId>
              </a:tblPr>
              <a:tblGrid>
                <a:gridCol w="38100"/>
              </a:tblGrid>
              <a:tr h="0">
                <a:tc>
                  <a:txBody>
                    <a:bodyPr/>
                    <a:lstStyle/>
                    <a:p>
                      <a:pPr algn="l" rtl="1">
                        <a:lnSpc>
                          <a:spcPct val="107000"/>
                        </a:lnSpc>
                      </a:pPr>
                      <a:endParaRPr lang="en-US" sz="1100" dirty="0">
                        <a:effectLst/>
                        <a:latin typeface="Calibri" panose="020F0502020204030204" pitchFamily="34" charset="0"/>
                        <a:cs typeface="Arial" panose="020B0604020202020204" pitchFamily="34" charset="0"/>
                      </a:endParaRPr>
                    </a:p>
                  </a:txBody>
                  <a:tcPr marL="0" marR="0" marT="0" marB="0" anchor="ctr"/>
                </a:tc>
              </a:tr>
            </a:tbl>
          </a:graphicData>
        </a:graphic>
      </p:graphicFrame>
      <p:sp>
        <p:nvSpPr>
          <p:cNvPr id="10" name="Rectangle 7"/>
          <p:cNvSpPr>
            <a:spLocks noChangeArrowheads="1"/>
          </p:cNvSpPr>
          <p:nvPr/>
        </p:nvSpPr>
        <p:spPr bwMode="auto">
          <a:xfrm>
            <a:off x="464024" y="35518"/>
            <a:ext cx="1161233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800" b="1" i="0" u="none" strike="noStrike" cap="none" normalizeH="0" baseline="0" dirty="0" smtClean="0">
                <a:ln>
                  <a:noFill/>
                </a:ln>
                <a:solidFill>
                  <a:schemeClr val="accent1"/>
                </a:solidFill>
                <a:effectLst/>
                <a:latin typeface="Tahoma" panose="020B0604030504040204" pitchFamily="34" charset="0"/>
                <a:ea typeface="Times New Roman" panose="02020603050405020304" pitchFamily="18" charset="0"/>
                <a:cs typeface="Arial" panose="020B0604020202020204" pitchFamily="34" charset="0"/>
              </a:rPr>
              <a:t>ابزار و وسایل جهت حفر قنات</a:t>
            </a:r>
            <a:r>
              <a:rPr kumimoji="0" lang="en-US" sz="2800" b="1" i="0" u="none" strike="noStrike" cap="none" normalizeH="0" baseline="0" dirty="0" smtClean="0">
                <a:ln>
                  <a:noFill/>
                </a:ln>
                <a:solidFill>
                  <a:schemeClr val="accent1"/>
                </a:solidFill>
                <a:effectLst/>
                <a:latin typeface="Tahoma" panose="020B0604030504040204" pitchFamily="34" charset="0"/>
                <a:ea typeface="Times New Roman" panose="02020603050405020304" pitchFamily="18" charset="0"/>
                <a:cs typeface="Arial" panose="020B0604020202020204" pitchFamily="34" charset="0"/>
              </a:rPr>
              <a:t>:</a:t>
            </a:r>
            <a:endParaRPr kumimoji="0" lang="en-US" sz="2400" b="0" i="0" u="none" strike="noStrike" cap="none" normalizeH="0" baseline="0" dirty="0" smtClean="0">
              <a:ln>
                <a:noFill/>
              </a:ln>
              <a:solidFill>
                <a:schemeClr val="accent1"/>
              </a:solidFill>
              <a:effectLst/>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smtClean="0">
                <a:ln>
                  <a:noFill/>
                </a:ln>
                <a:solidFill>
                  <a:schemeClr val="accent1"/>
                </a:solidFill>
                <a:effectLst/>
                <a:latin typeface="Tahoma" panose="020B0604030504040204" pitchFamily="34" charset="0"/>
                <a:ea typeface="Times New Roman" panose="02020603050405020304" pitchFamily="18" charset="0"/>
                <a:cs typeface="Arial" panose="020B0604020202020204" pitchFamily="34" charset="0"/>
              </a:rPr>
              <a:t>چرخ چاه</a:t>
            </a:r>
            <a:r>
              <a:rPr kumimoji="0" lang="en-US" sz="2000" b="1" i="0" u="none" strike="noStrike" cap="none" normalizeH="0" baseline="0" dirty="0" smtClean="0">
                <a:ln>
                  <a:noFill/>
                </a:ln>
                <a:solidFill>
                  <a:schemeClr val="accent1"/>
                </a:solidFill>
                <a:effectLst/>
                <a:latin typeface="Tahoma" panose="020B0604030504040204" pitchFamily="34" charset="0"/>
                <a:ea typeface="Times New Roman" panose="02020603050405020304" pitchFamily="18" charset="0"/>
                <a:cs typeface="Arial" panose="020B0604020202020204" pitchFamily="34" charset="0"/>
              </a:rPr>
              <a:t>:</a:t>
            </a:r>
            <a:endParaRPr kumimoji="0" lang="en-US" b="0" i="0" u="none" strike="noStrike" cap="none" normalizeH="0" baseline="0" dirty="0" smtClean="0">
              <a:ln>
                <a:noFill/>
              </a:ln>
              <a:solidFill>
                <a:schemeClr val="accent1"/>
              </a:solidFill>
              <a:effectLst/>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effectLst/>
                <a:latin typeface="Tahoma" panose="020B0604030504040204" pitchFamily="34" charset="0"/>
                <a:ea typeface="Times New Roman" panose="02020603050405020304" pitchFamily="18" charset="0"/>
                <a:cs typeface="Arial" panose="020B0604020202020204" pitchFamily="34" charset="0"/>
              </a:rPr>
              <a:t>چرخ چاه اصلي‌ترين ابزار براي حفر چاه، حفر قنات و لايروبي قنات است زيرا بدون آن امكان كشيدن بار از ته چاه و دل قنات وجود ندارد. چرخ چاه ظاهراً ابزاري ساده است. اما از نظر فني پيچيدگي‌هاي مهمي دارد. به‌خصوص چرخ چاه‌هايي كه با آن‌ها مي‌بايست خاك را از چاه‌هاي عميق بالا كشيد. چرخ چاه در قديم تماماً از چوب ساخته مي‌شد اما امروزه بعضي از عناصر آن به‌خصوص محور مياني لوله‌اي آهني است.</a:t>
            </a:r>
            <a:endParaRPr kumimoji="0" lang="ar-SA" sz="3600" b="0" i="0" u="none" strike="noStrike" cap="none" normalizeH="0" baseline="0" dirty="0" smtClean="0">
              <a:ln>
                <a:noFill/>
              </a:ln>
              <a:effectLst/>
              <a:latin typeface="Arial" panose="020B0604020202020204" pitchFamily="34" charset="0"/>
              <a:cs typeface="Arial" panose="020B0604020202020204" pitchFamily="34" charset="0"/>
            </a:endParaRPr>
          </a:p>
        </p:txBody>
      </p:sp>
      <p:sp>
        <p:nvSpPr>
          <p:cNvPr id="13" name="Rectangle 12"/>
          <p:cNvSpPr/>
          <p:nvPr/>
        </p:nvSpPr>
        <p:spPr>
          <a:xfrm>
            <a:off x="464024" y="2282286"/>
            <a:ext cx="11505063" cy="2534027"/>
          </a:xfrm>
          <a:prstGeom prst="rect">
            <a:avLst/>
          </a:prstGeom>
        </p:spPr>
        <p:txBody>
          <a:bodyPr wrap="square">
            <a:spAutoFit/>
          </a:bodyPr>
          <a:lstStyle/>
          <a:p>
            <a:pPr algn="justLow" rtl="1">
              <a:spcAft>
                <a:spcPts val="800"/>
              </a:spcAft>
            </a:pPr>
            <a:r>
              <a:rPr lang="ar-SA" sz="3200" dirty="0">
                <a:solidFill>
                  <a:schemeClr val="accent1"/>
                </a:solidFill>
                <a:latin typeface="Andalus" panose="02020603050405020304" pitchFamily="18" charset="-78"/>
              </a:rPr>
              <a:t>طناب، ريسمان</a:t>
            </a:r>
            <a:r>
              <a:rPr lang="en-US" sz="3200" dirty="0">
                <a:solidFill>
                  <a:schemeClr val="accent1"/>
                </a:solidFill>
                <a:latin typeface="Andalus" panose="02020603050405020304" pitchFamily="18" charset="-78"/>
              </a:rPr>
              <a:t>a</a:t>
            </a:r>
          </a:p>
          <a:p>
            <a:pPr algn="justLow" rtl="1">
              <a:spcAft>
                <a:spcPts val="800"/>
              </a:spcAft>
            </a:pPr>
            <a:r>
              <a:rPr lang="ar-SA" sz="2400" dirty="0">
                <a:solidFill>
                  <a:srgbClr val="0070C0"/>
                </a:solidFill>
                <a:latin typeface="Andalus" panose="02020603050405020304" pitchFamily="18" charset="-78"/>
              </a:rPr>
              <a:t>ريسمان يكي از مهم‌ترين ابزار حفر قنات است. زيرا كشيدن خاك و در موارد استثنايي مثل موقع خطر بالا كشيدن مقني به وسيله‌ی آن انجام مي‌شود، لذا استحكام و وزن ريسمان بسيار مهم است. هر چه عمق بيش‌تر باشد ريسمان بايد ضخيم‌تر باشد و در نتيجه سنگين‌تر مي‌گردد. در يك چاه ٣٠٠ متري وزن ريسمان از وزن خاكي كه بالا كشيده مي‌شود بيشتر است يك ريسمان ٣٠٠ متري كه حداقل ١٥٠ كيلو وزن دارد حداقل ٣ برابر وزن خاكي است كه مي‌شود با آن بالا كشيد.</a:t>
            </a:r>
            <a:endParaRPr lang="en-US" sz="2400" dirty="0">
              <a:solidFill>
                <a:srgbClr val="0070C0"/>
              </a:solidFill>
              <a:latin typeface="Andalus" panose="02020603050405020304" pitchFamily="18" charset="-78"/>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854" y="4733314"/>
            <a:ext cx="2456962" cy="212936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3122" y="4590610"/>
            <a:ext cx="1633548" cy="226973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3530" y="4590610"/>
            <a:ext cx="2857500" cy="2268560"/>
          </a:xfrm>
          <a:prstGeom prst="rect">
            <a:avLst/>
          </a:prstGeom>
        </p:spPr>
      </p:pic>
    </p:spTree>
    <p:extLst>
      <p:ext uri="{BB962C8B-B14F-4D97-AF65-F5344CB8AC3E}">
        <p14:creationId xmlns:p14="http://schemas.microsoft.com/office/powerpoint/2010/main" val="4045914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0"/>
            <a:ext cx="12192000" cy="686961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90867386"/>
              </p:ext>
            </p:extLst>
          </p:nvPr>
        </p:nvGraphicFramePr>
        <p:xfrm>
          <a:off x="2983450" y="1835308"/>
          <a:ext cx="38100" cy="241300"/>
        </p:xfrm>
        <a:graphic>
          <a:graphicData uri="http://schemas.openxmlformats.org/drawingml/2006/table">
            <a:tbl>
              <a:tblPr rtl="1" firstRow="1" firstCol="1" bandRow="1">
                <a:tableStyleId>{5C22544A-7EE6-4342-B048-85BDC9FD1C3A}</a:tableStyleId>
              </a:tblPr>
              <a:tblGrid>
                <a:gridCol w="38100"/>
              </a:tblGrid>
              <a:tr h="0">
                <a:tc>
                  <a:txBody>
                    <a:bodyPr/>
                    <a:lstStyle/>
                    <a:p>
                      <a:pPr marL="0" marR="0" algn="justLow" rtl="0">
                        <a:lnSpc>
                          <a:spcPts val="1870"/>
                        </a:lnSpc>
                        <a:spcBef>
                          <a:spcPts val="0"/>
                        </a:spcBef>
                        <a:spcAft>
                          <a:spcPts val="0"/>
                        </a:spcAft>
                      </a:pPr>
                      <a:endParaRPr lang="ar-SA" sz="1200" dirty="0">
                        <a:solidFill>
                          <a:srgbClr val="444434"/>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0" marR="0" marT="0" marB="0" anchor="ctr"/>
                </a:tc>
              </a:tr>
            </a:tbl>
          </a:graphicData>
        </a:graphic>
      </p:graphicFrame>
      <p:sp>
        <p:nvSpPr>
          <p:cNvPr id="4" name="Rectangle 2"/>
          <p:cNvSpPr>
            <a:spLocks noChangeArrowheads="1"/>
          </p:cNvSpPr>
          <p:nvPr/>
        </p:nvSpPr>
        <p:spPr bwMode="auto">
          <a:xfrm>
            <a:off x="675248" y="15760"/>
            <a:ext cx="11324491"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lang="ar-SA" sz="4000" b="1" dirty="0"/>
              <a:t>دلو</a:t>
            </a:r>
            <a:endParaRPr lang="en-US" sz="4000" b="1" dirty="0"/>
          </a:p>
          <a:p>
            <a:pPr marL="0" marR="0" lvl="0" indent="0" algn="just" defTabSz="914400" rtl="1" eaLnBrk="0" fontAlgn="base" latinLnBrk="0" hangingPunct="0">
              <a:lnSpc>
                <a:spcPct val="100000"/>
              </a:lnSpc>
              <a:spcBef>
                <a:spcPct val="0"/>
              </a:spcBef>
              <a:spcAft>
                <a:spcPct val="0"/>
              </a:spcAft>
              <a:buClrTx/>
              <a:buSzTx/>
              <a:buFontTx/>
              <a:buNone/>
              <a:tabLst/>
            </a:pPr>
            <a:r>
              <a:rPr kumimoji="0" lang="ar-SA" sz="2000" b="0" i="0" u="none" strike="noStrike" cap="none" normalizeH="0" baseline="0" dirty="0" smtClean="0">
                <a:ln>
                  <a:noFill/>
                </a:ln>
                <a:effectLst/>
                <a:latin typeface="Tahoma" panose="020B0604030504040204" pitchFamily="34" charset="0"/>
                <a:ea typeface="Times New Roman" panose="02020603050405020304" pitchFamily="18" charset="0"/>
                <a:cs typeface="Arial" panose="020B0604020202020204" pitchFamily="34" charset="0"/>
              </a:rPr>
              <a:t>دلو (كه به فتح دال و سکون لام و واو تلفظ مي‌شود) ظرفي لاستيكي همانند سطل با بدنه‌ای بلندتر از آن است با دست‌گيره‌ی فلزي كه درزهاي آن معمولاً به‌وسيله‌ی ميخ دوخته شده و از وزن زيادي برخوردار است. دلو لاستيكي از تيوپ‌هاي بزرگ و يا از لاستيك نازك شده‌ی تراكتور ساخته مي‌شود. معمولاً اين دلوهاي بزرگ و سنگين براي چاه‌هايي است كه با دينام خاك از چاه كشيده مي‌شود. اين‌گونه دلوهاي سنگين در چرخ چاه دستي كاربرد چنداني ندارد.</a:t>
            </a:r>
            <a:endParaRPr kumimoji="0" lang="en-US" b="0" i="0" u="none" strike="noStrike" cap="none" normalizeH="0" baseline="0" dirty="0" smtClean="0">
              <a:ln>
                <a:noFill/>
              </a:ln>
              <a:effectLst/>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effectLst/>
              <a:latin typeface="Arial" panose="020B0604020202020204" pitchFamily="34" charset="0"/>
              <a:cs typeface="Arial" panose="020B0604020202020204" pitchFamily="34" charset="0"/>
            </a:endParaRPr>
          </a:p>
        </p:txBody>
      </p:sp>
      <p:pic>
        <p:nvPicPr>
          <p:cNvPr id="2049" name="Picture 11" descr="http://www.aftab-magazine.com/pictures/200609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343701"/>
            <a:ext cx="4630241" cy="35912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75248" y="1951629"/>
            <a:ext cx="11324491" cy="162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0" fontAlgn="base" latinLnBrk="0" hangingPunct="0">
              <a:lnSpc>
                <a:spcPct val="100000"/>
              </a:lnSpc>
              <a:spcBef>
                <a:spcPct val="0"/>
              </a:spcBef>
              <a:spcAft>
                <a:spcPct val="0"/>
              </a:spcAft>
              <a:buClrTx/>
              <a:buSzTx/>
              <a:buFontTx/>
              <a:buNone/>
              <a:tabLst/>
            </a:pPr>
            <a:r>
              <a:rPr lang="ar-SA" sz="2000" dirty="0"/>
              <a:t>درقديم دلو از پوست گوساله يا بز ساخته مي‌شد. دلو پوستي از دلوهاي لاستيكي وزن كمتري داشت و كشيدن آن نيز در كف قنات با سهولت بيشتري همراه بود. دلو پوستي يا از ابتدا از پوست‌هاي دباغي‌شده و آماده‌شده ساخته مي‌شد و يا از مشك‌ها و انبان‌هاي كهنه و فرسوده‌اي بود كه دوباره مورد استفاده قرار مي‌گرفت. دهانه‌ی دلو گشاد بوده و براي باز نگاه داشتن آن از چوب انار، يك حلقه‌ی دايره، معروف به چمبره ساخته مي‌شد و در جوف دهانه قرار مي‌گرفت. به دو سمت دهانه نيز دو سر طناب كوتاهي بسته مي‌شد كه نقش دسته‌ی دلو را داشته و در وقت نقل و انتقال آن مورد استفاده قرار مي‌گرفت.</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3876" y="3659877"/>
            <a:ext cx="3198124" cy="319812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0239" y="3579408"/>
            <a:ext cx="4363635" cy="3290211"/>
          </a:xfrm>
          <a:prstGeom prst="rect">
            <a:avLst/>
          </a:prstGeom>
        </p:spPr>
      </p:pic>
    </p:spTree>
    <p:extLst>
      <p:ext uri="{BB962C8B-B14F-4D97-AF65-F5344CB8AC3E}">
        <p14:creationId xmlns:p14="http://schemas.microsoft.com/office/powerpoint/2010/main" val="40979873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983</TotalTime>
  <Words>1303</Words>
  <Application>Microsoft Office PowerPoint</Application>
  <PresentationFormat>Widescreen</PresentationFormat>
  <Paragraphs>46</Paragraphs>
  <Slides>25</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AdobeArabic</vt:lpstr>
      <vt:lpstr>Andalus</vt:lpstr>
      <vt:lpstr>Arabic Typesetting</vt:lpstr>
      <vt:lpstr>Arial</vt:lpstr>
      <vt:lpstr>Azin</vt:lpstr>
      <vt:lpstr>Calibri</vt:lpstr>
      <vt:lpstr>Century Gothic</vt:lpstr>
      <vt:lpstr>Georgia</vt:lpstr>
      <vt:lpstr>Microsoft Uighur</vt:lpstr>
      <vt:lpstr>Tahoma</vt:lpstr>
      <vt:lpstr>Times New Roman</vt:lpstr>
      <vt:lpstr>Tw Cen MT Condensed</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Moorche 30 DVDs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MRT www.Win2Farsi.com</dc:creator>
  <cp:lastModifiedBy>MRT www.Win2Farsi.com</cp:lastModifiedBy>
  <cp:revision>58</cp:revision>
  <dcterms:created xsi:type="dcterms:W3CDTF">2014-04-18T09:06:37Z</dcterms:created>
  <dcterms:modified xsi:type="dcterms:W3CDTF">2014-05-03T10:58:22Z</dcterms:modified>
</cp:coreProperties>
</file>