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81" r:id="rId3"/>
    <p:sldId id="256" r:id="rId4"/>
    <p:sldId id="257" r:id="rId5"/>
    <p:sldId id="259" r:id="rId6"/>
    <p:sldId id="260" r:id="rId7"/>
    <p:sldId id="268" r:id="rId8"/>
    <p:sldId id="267" r:id="rId9"/>
    <p:sldId id="275" r:id="rId10"/>
    <p:sldId id="279" r:id="rId11"/>
    <p:sldId id="276" r:id="rId12"/>
    <p:sldId id="266" r:id="rId13"/>
    <p:sldId id="265" r:id="rId14"/>
    <p:sldId id="274"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434" autoAdjust="0"/>
  </p:normalViewPr>
  <p:slideViewPr>
    <p:cSldViewPr snapToGrid="0">
      <p:cViewPr varScale="1">
        <p:scale>
          <a:sx n="60" d="100"/>
          <a:sy n="60" d="100"/>
        </p:scale>
        <p:origin x="2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5F06DE58-3226-4695-A9D8-BEF7C3705AA4}" type="datetimeFigureOut">
              <a:rPr lang="en-US"/>
              <a:pPr>
                <a:defRPr/>
              </a:pPr>
              <a:t>2/3/2022</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39FEF748-149B-4A19-A972-9A85091FC0BD}" type="slidenum">
              <a:rPr lang="en-US"/>
              <a:pPr>
                <a:defRPr/>
              </a:pPr>
              <a:t>‹#›</a:t>
            </a:fld>
            <a:endParaRPr lang="en-US"/>
          </a:p>
        </p:txBody>
      </p:sp>
    </p:spTree>
    <p:extLst>
      <p:ext uri="{BB962C8B-B14F-4D97-AF65-F5344CB8AC3E}">
        <p14:creationId xmlns:p14="http://schemas.microsoft.com/office/powerpoint/2010/main" val="361924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Date Placeholder 3"/>
          <p:cNvSpPr>
            <a:spLocks noGrp="1"/>
          </p:cNvSpPr>
          <p:nvPr>
            <p:ph type="dt" sz="half" idx="15"/>
          </p:nvPr>
        </p:nvSpPr>
        <p:spPr/>
        <p:txBody>
          <a:bodyPr/>
          <a:lstStyle>
            <a:lvl1pPr>
              <a:defRPr/>
            </a:lvl1pPr>
          </a:lstStyle>
          <a:p>
            <a:pPr>
              <a:defRPr/>
            </a:pPr>
            <a:fld id="{9A0C44F1-B905-4241-A305-C4006A68DD17}" type="datetimeFigureOut">
              <a:rPr lang="en-US"/>
              <a:pPr>
                <a:defRPr/>
              </a:pPr>
              <a:t>2/3/2022</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267F4622-0C9F-48B2-B0E2-6394B4D06674}" type="slidenum">
              <a:rPr lang="en-US"/>
              <a:pPr>
                <a:defRPr/>
              </a:pPr>
              <a:t>‹#›</a:t>
            </a:fld>
            <a:endParaRPr lang="en-US"/>
          </a:p>
        </p:txBody>
      </p:sp>
    </p:spTree>
    <p:extLst>
      <p:ext uri="{BB962C8B-B14F-4D97-AF65-F5344CB8AC3E}">
        <p14:creationId xmlns:p14="http://schemas.microsoft.com/office/powerpoint/2010/main" val="275774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1F0D61-CC39-435D-9F1F-5A114101B5E4}" type="datetimeFigureOut">
              <a:rPr lang="en-US"/>
              <a:pPr>
                <a:defRPr/>
              </a:pPr>
              <a:t>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112798-054E-4D78-800F-172F846197FA}" type="slidenum">
              <a:rPr lang="en-US"/>
              <a:pPr>
                <a:defRPr/>
              </a:pPr>
              <a:t>‹#›</a:t>
            </a:fld>
            <a:endParaRPr lang="en-US"/>
          </a:p>
        </p:txBody>
      </p:sp>
    </p:spTree>
    <p:extLst>
      <p:ext uri="{BB962C8B-B14F-4D97-AF65-F5344CB8AC3E}">
        <p14:creationId xmlns:p14="http://schemas.microsoft.com/office/powerpoint/2010/main" val="101770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eaLnBrk="1" hangingPunct="1"/>
            <a:r>
              <a:rPr lang="en-US" sz="8000"/>
              <a:t>“</a:t>
            </a:r>
          </a:p>
        </p:txBody>
      </p:sp>
      <p:sp>
        <p:nvSpPr>
          <p:cNvPr id="6" name="TextBox 13"/>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eaLnBrk="1" hangingPunct="1"/>
            <a:r>
              <a:rPr lang="en-US" sz="8000"/>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A5BF7FB6-4594-4BFE-ACDA-AFC28F7A62BC}" type="datetimeFigureOut">
              <a:rPr lang="en-US"/>
              <a:pPr>
                <a:defRPr/>
              </a:pPr>
              <a:t>2/3/2022</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921EDDA-760B-4C3E-9341-A04807AB4B79}" type="slidenum">
              <a:rPr lang="en-US"/>
              <a:pPr>
                <a:defRPr/>
              </a:pPr>
              <a:t>‹#›</a:t>
            </a:fld>
            <a:endParaRPr lang="en-US"/>
          </a:p>
        </p:txBody>
      </p:sp>
    </p:spTree>
    <p:extLst>
      <p:ext uri="{BB962C8B-B14F-4D97-AF65-F5344CB8AC3E}">
        <p14:creationId xmlns:p14="http://schemas.microsoft.com/office/powerpoint/2010/main" val="24784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E0BF04-8C37-466E-862A-BF5694BEA22B}" type="datetimeFigureOut">
              <a:rPr lang="en-US"/>
              <a:pPr>
                <a:defRPr/>
              </a:pPr>
              <a:t>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DDF154-3C8B-4543-AD84-67AF1AF1C813}" type="slidenum">
              <a:rPr lang="en-US"/>
              <a:pPr>
                <a:defRPr/>
              </a:pPr>
              <a:t>‹#›</a:t>
            </a:fld>
            <a:endParaRPr lang="en-US"/>
          </a:p>
        </p:txBody>
      </p:sp>
    </p:spTree>
    <p:extLst>
      <p:ext uri="{BB962C8B-B14F-4D97-AF65-F5344CB8AC3E}">
        <p14:creationId xmlns:p14="http://schemas.microsoft.com/office/powerpoint/2010/main" val="3022092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eaLnBrk="1" hangingPunct="1"/>
            <a:r>
              <a:rPr lang="en-US" sz="8000"/>
              <a:t>“</a:t>
            </a:r>
          </a:p>
        </p:txBody>
      </p:sp>
      <p:sp>
        <p:nvSpPr>
          <p:cNvPr id="6" name="TextBox 13"/>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eaLnBrk="1" hangingPunct="1"/>
            <a:r>
              <a:rPr lang="en-US" sz="8000"/>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1D3189DD-DF06-4D03-BEE1-160F42B1C9F2}" type="datetimeFigureOut">
              <a:rPr lang="en-US"/>
              <a:pPr>
                <a:defRPr/>
              </a:pPr>
              <a:t>2/3/2022</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2E4D315-E035-4468-BD4B-E06D767CEB37}" type="slidenum">
              <a:rPr lang="en-US"/>
              <a:pPr>
                <a:defRPr/>
              </a:pPr>
              <a:t>‹#›</a:t>
            </a:fld>
            <a:endParaRPr lang="en-US"/>
          </a:p>
        </p:txBody>
      </p:sp>
    </p:spTree>
    <p:extLst>
      <p:ext uri="{BB962C8B-B14F-4D97-AF65-F5344CB8AC3E}">
        <p14:creationId xmlns:p14="http://schemas.microsoft.com/office/powerpoint/2010/main" val="154384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E32F7D1A-6296-42F1-969E-DC1E9A460196}" type="datetimeFigureOut">
              <a:rPr lang="en-US"/>
              <a:pPr>
                <a:defRPr/>
              </a:pPr>
              <a:t>2/3/2022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E3365D8-82A5-4C23-82D5-DF7E892EB061}" type="slidenum">
              <a:rPr lang="en-US"/>
              <a:pPr>
                <a:defRPr/>
              </a:pPr>
              <a:t>‹#›</a:t>
            </a:fld>
            <a:endParaRPr lang="en-US"/>
          </a:p>
        </p:txBody>
      </p:sp>
    </p:spTree>
    <p:extLst>
      <p:ext uri="{BB962C8B-B14F-4D97-AF65-F5344CB8AC3E}">
        <p14:creationId xmlns:p14="http://schemas.microsoft.com/office/powerpoint/2010/main" val="426219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7D85FB6-EBF9-4AA4-8B68-71663223F65D}" type="datetimeFigureOut">
              <a:rPr lang="en-US"/>
              <a:pPr>
                <a:defRPr/>
              </a:pPr>
              <a:t>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58071B-FB99-4C71-A75F-7BAA99BF45F1}" type="slidenum">
              <a:rPr lang="en-US"/>
              <a:pPr>
                <a:defRPr/>
              </a:pPr>
              <a:t>‹#›</a:t>
            </a:fld>
            <a:endParaRPr lang="en-US"/>
          </a:p>
        </p:txBody>
      </p:sp>
    </p:spTree>
    <p:extLst>
      <p:ext uri="{BB962C8B-B14F-4D97-AF65-F5344CB8AC3E}">
        <p14:creationId xmlns:p14="http://schemas.microsoft.com/office/powerpoint/2010/main" val="2967526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7FD26A-6D33-4BE7-8D3E-9CBE50AAB1C2}" type="datetimeFigureOut">
              <a:rPr lang="en-US"/>
              <a:pPr>
                <a:defRPr/>
              </a:pPr>
              <a:t>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9D0234-F273-43EA-AEBD-81B01E25492E}" type="slidenum">
              <a:rPr lang="en-US"/>
              <a:pPr>
                <a:defRPr/>
              </a:pPr>
              <a:t>‹#›</a:t>
            </a:fld>
            <a:endParaRPr lang="en-US"/>
          </a:p>
        </p:txBody>
      </p:sp>
    </p:spTree>
    <p:extLst>
      <p:ext uri="{BB962C8B-B14F-4D97-AF65-F5344CB8AC3E}">
        <p14:creationId xmlns:p14="http://schemas.microsoft.com/office/powerpoint/2010/main" val="186017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060E1D1-1EB8-4740-88F6-AD1EA8A638B4}" type="datetimeFigureOut">
              <a:rPr lang="en-US"/>
              <a:pPr>
                <a:defRPr/>
              </a:pPr>
              <a:t>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AD736E-BDD2-4AF8-9AFA-AF6E9AFBD7F3}" type="slidenum">
              <a:rPr lang="en-US"/>
              <a:pPr>
                <a:defRPr/>
              </a:pPr>
              <a:t>‹#›</a:t>
            </a:fld>
            <a:endParaRPr lang="en-US"/>
          </a:p>
        </p:txBody>
      </p:sp>
    </p:spTree>
    <p:extLst>
      <p:ext uri="{BB962C8B-B14F-4D97-AF65-F5344CB8AC3E}">
        <p14:creationId xmlns:p14="http://schemas.microsoft.com/office/powerpoint/2010/main" val="315124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19B4D7-7F47-46E2-8104-99E5A97BE51F}" type="datetimeFigureOut">
              <a:rPr lang="en-US"/>
              <a:pPr>
                <a:defRPr/>
              </a:pPr>
              <a:t>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ED2A80-C8AA-4F15-AA3E-9943DD19E746}" type="slidenum">
              <a:rPr lang="en-US"/>
              <a:pPr>
                <a:defRPr/>
              </a:pPr>
              <a:t>‹#›</a:t>
            </a:fld>
            <a:endParaRPr lang="en-US"/>
          </a:p>
        </p:txBody>
      </p:sp>
    </p:spTree>
    <p:extLst>
      <p:ext uri="{BB962C8B-B14F-4D97-AF65-F5344CB8AC3E}">
        <p14:creationId xmlns:p14="http://schemas.microsoft.com/office/powerpoint/2010/main" val="244416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AB29ADB-5FBE-4B5E-A520-4D5EA0A71AFC}" type="datetimeFigureOut">
              <a:rPr lang="en-US"/>
              <a:pPr>
                <a:defRPr/>
              </a:pPr>
              <a:t>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D907B7-2A55-45EB-AF17-818C9C80630F}" type="slidenum">
              <a:rPr lang="en-US"/>
              <a:pPr>
                <a:defRPr/>
              </a:pPr>
              <a:t>‹#›</a:t>
            </a:fld>
            <a:endParaRPr lang="en-US"/>
          </a:p>
        </p:txBody>
      </p:sp>
    </p:spTree>
    <p:extLst>
      <p:ext uri="{BB962C8B-B14F-4D97-AF65-F5344CB8AC3E}">
        <p14:creationId xmlns:p14="http://schemas.microsoft.com/office/powerpoint/2010/main" val="214786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A8A3BD9-BC74-4747-B872-20DB8058EDBD}" type="datetimeFigureOut">
              <a:rPr lang="en-US"/>
              <a:pPr>
                <a:defRPr/>
              </a:pPr>
              <a:t>2/3/2022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DAAF86-A68D-497C-BB34-99E5AC94B345}" type="slidenum">
              <a:rPr lang="en-US"/>
              <a:pPr>
                <a:defRPr/>
              </a:pPr>
              <a:t>‹#›</a:t>
            </a:fld>
            <a:endParaRPr lang="en-US"/>
          </a:p>
        </p:txBody>
      </p:sp>
    </p:spTree>
    <p:extLst>
      <p:ext uri="{BB962C8B-B14F-4D97-AF65-F5344CB8AC3E}">
        <p14:creationId xmlns:p14="http://schemas.microsoft.com/office/powerpoint/2010/main" val="86667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03C9B16-4DBB-4D1A-923F-6FE5F918B028}" type="datetimeFigureOut">
              <a:rPr lang="en-US"/>
              <a:pPr>
                <a:defRPr/>
              </a:pPr>
              <a:t>2/3/2022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20B9D78-9A8D-41A9-AC28-E7F17EF4E6E4}" type="slidenum">
              <a:rPr lang="en-US"/>
              <a:pPr>
                <a:defRPr/>
              </a:pPr>
              <a:t>‹#›</a:t>
            </a:fld>
            <a:endParaRPr lang="en-US"/>
          </a:p>
        </p:txBody>
      </p:sp>
    </p:spTree>
    <p:extLst>
      <p:ext uri="{BB962C8B-B14F-4D97-AF65-F5344CB8AC3E}">
        <p14:creationId xmlns:p14="http://schemas.microsoft.com/office/powerpoint/2010/main" val="192327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1B2471-A056-48FA-8487-A11910FE6C47}" type="datetimeFigureOut">
              <a:rPr lang="en-US"/>
              <a:pPr>
                <a:defRPr/>
              </a:pPr>
              <a:t>2/3/2022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A2AEB9-83DC-4D2A-97EC-3799823A0803}" type="slidenum">
              <a:rPr lang="en-US"/>
              <a:pPr>
                <a:defRPr/>
              </a:pPr>
              <a:t>‹#›</a:t>
            </a:fld>
            <a:endParaRPr lang="en-US"/>
          </a:p>
        </p:txBody>
      </p:sp>
    </p:spTree>
    <p:extLst>
      <p:ext uri="{BB962C8B-B14F-4D97-AF65-F5344CB8AC3E}">
        <p14:creationId xmlns:p14="http://schemas.microsoft.com/office/powerpoint/2010/main" val="420985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8F38B4-9726-43C4-AF98-BD325251880B}" type="datetimeFigureOut">
              <a:rPr lang="en-US"/>
              <a:pPr>
                <a:defRPr/>
              </a:pPr>
              <a:t>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BD22D6-EDA6-4280-B1FE-6D39A7541FC6}" type="slidenum">
              <a:rPr lang="en-US"/>
              <a:pPr>
                <a:defRPr/>
              </a:pPr>
              <a:t>‹#›</a:t>
            </a:fld>
            <a:endParaRPr lang="en-US"/>
          </a:p>
        </p:txBody>
      </p:sp>
    </p:spTree>
    <p:extLst>
      <p:ext uri="{BB962C8B-B14F-4D97-AF65-F5344CB8AC3E}">
        <p14:creationId xmlns:p14="http://schemas.microsoft.com/office/powerpoint/2010/main" val="52085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472AFA-A23E-451D-A6C5-83B90063AE4C}" type="datetimeFigureOut">
              <a:rPr lang="en-US"/>
              <a:pPr>
                <a:defRPr/>
              </a:pPr>
              <a:t>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A4DFFA-4F19-49AD-B099-BE240F80716B}" type="slidenum">
              <a:rPr lang="en-US"/>
              <a:pPr>
                <a:defRPr/>
              </a:pPr>
              <a:t>‹#›</a:t>
            </a:fld>
            <a:endParaRPr lang="en-US"/>
          </a:p>
        </p:txBody>
      </p:sp>
    </p:spTree>
    <p:extLst>
      <p:ext uri="{BB962C8B-B14F-4D97-AF65-F5344CB8AC3E}">
        <p14:creationId xmlns:p14="http://schemas.microsoft.com/office/powerpoint/2010/main" val="46653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eaLnBrk="1" fontAlgn="auto" hangingPunct="1">
              <a:spcBef>
                <a:spcPts val="0"/>
              </a:spcBef>
              <a:spcAft>
                <a:spcPts val="0"/>
              </a:spcAft>
              <a:defRPr sz="1000" b="0" i="0" smtClean="0">
                <a:solidFill>
                  <a:schemeClr val="bg2">
                    <a:lumMod val="50000"/>
                  </a:schemeClr>
                </a:solidFill>
                <a:effectLst/>
                <a:latin typeface="+mn-lt"/>
              </a:defRPr>
            </a:lvl1pPr>
          </a:lstStyle>
          <a:p>
            <a:pPr>
              <a:defRPr/>
            </a:pPr>
            <a:fld id="{214F90FC-2068-4009-82BA-A11A43516B7E}" type="datetimeFigureOut">
              <a:rPr lang="en-US"/>
              <a:pPr>
                <a:defRPr/>
              </a:pPr>
              <a:t>2/3/2022</a:t>
            </a:fld>
            <a:endParaRPr lang="en-US"/>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eaLnBrk="1" fontAlgn="auto" hangingPunct="1">
              <a:spcBef>
                <a:spcPts val="0"/>
              </a:spcBef>
              <a:spcAft>
                <a:spcPts val="0"/>
              </a:spcAft>
              <a:defRPr sz="3200" b="0" i="0" smtClean="0">
                <a:solidFill>
                  <a:schemeClr val="bg2">
                    <a:lumMod val="50000"/>
                  </a:schemeClr>
                </a:solidFill>
                <a:effectLst/>
                <a:latin typeface="+mn-lt"/>
              </a:defRPr>
            </a:lvl1pPr>
          </a:lstStyle>
          <a:p>
            <a:pPr>
              <a:defRPr/>
            </a:pPr>
            <a:fld id="{5B7032AE-409E-4A0B-AC6F-5FC5DA6C8EE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5"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6" r:id="rId12"/>
    <p:sldLayoutId id="2147483691" r:id="rId13"/>
    <p:sldLayoutId id="2147483697" r:id="rId14"/>
    <p:sldLayoutId id="2147483692" r:id="rId15"/>
    <p:sldLayoutId id="2147483693" r:id="rId16"/>
    <p:sldLayoutId id="2147483694" r:id="rId17"/>
  </p:sldLayoutIdLst>
  <p:txStyles>
    <p:titleStyle>
      <a:lvl1pPr algn="l" defTabSz="457200" rtl="0" eaLnBrk="1" fontAlgn="base" hangingPunct="1">
        <a:spcBef>
          <a:spcPct val="0"/>
        </a:spcBef>
        <a:spcAft>
          <a:spcPct val="0"/>
        </a:spcAft>
        <a:defRPr sz="3600" kern="1200" cap="all">
          <a:ln w="3175" cmpd="sng">
            <a:noFill/>
          </a:ln>
          <a:solidFill>
            <a:schemeClr val="tx1"/>
          </a:solidFill>
          <a:latin typeface="+mj-lt"/>
          <a:ea typeface="+mj-ea"/>
          <a:cs typeface="+mj-cs"/>
        </a:defRPr>
      </a:lvl1pPr>
      <a:lvl2pPr algn="l" defTabSz="457200" rtl="0" eaLnBrk="1" fontAlgn="base" hangingPunct="1">
        <a:spcBef>
          <a:spcPct val="0"/>
        </a:spcBef>
        <a:spcAft>
          <a:spcPct val="0"/>
        </a:spcAft>
        <a:defRPr sz="3600">
          <a:solidFill>
            <a:schemeClr val="tx1"/>
          </a:solidFill>
          <a:latin typeface="Century Gothic" pitchFamily="34" charset="0"/>
        </a:defRPr>
      </a:lvl2pPr>
      <a:lvl3pPr algn="l" defTabSz="457200" rtl="0" eaLnBrk="1" fontAlgn="base" hangingPunct="1">
        <a:spcBef>
          <a:spcPct val="0"/>
        </a:spcBef>
        <a:spcAft>
          <a:spcPct val="0"/>
        </a:spcAft>
        <a:defRPr sz="3600">
          <a:solidFill>
            <a:schemeClr val="tx1"/>
          </a:solidFill>
          <a:latin typeface="Century Gothic" pitchFamily="34" charset="0"/>
        </a:defRPr>
      </a:lvl3pPr>
      <a:lvl4pPr algn="l" defTabSz="457200" rtl="0" eaLnBrk="1" fontAlgn="base" hangingPunct="1">
        <a:spcBef>
          <a:spcPct val="0"/>
        </a:spcBef>
        <a:spcAft>
          <a:spcPct val="0"/>
        </a:spcAft>
        <a:defRPr sz="3600">
          <a:solidFill>
            <a:schemeClr val="tx1"/>
          </a:solidFill>
          <a:latin typeface="Century Gothic" pitchFamily="34" charset="0"/>
        </a:defRPr>
      </a:lvl4pPr>
      <a:lvl5pPr algn="l" defTabSz="457200" rtl="0" eaLnBrk="1" fontAlgn="base" hangingPunct="1">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1" fontAlgn="base" hangingPunct="1">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1" fontAlgn="base" hangingPunct="1">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1" fontAlgn="base" hangingPunct="1">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1" fontAlgn="base" hangingPunct="1">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12172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800475" y="1296152"/>
            <a:ext cx="4610100" cy="8731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rtl="1" eaLnBrk="1" hangingPunct="1">
              <a:spcBef>
                <a:spcPts val="0"/>
              </a:spcBef>
              <a:spcAft>
                <a:spcPts val="0"/>
              </a:spcAft>
              <a:defRPr/>
            </a:pPr>
            <a:r>
              <a:rPr lang="fa-IR" sz="2000" b="1" dirty="0"/>
              <a:t>بررسی آزمایش های آزمایشگاه سرن</a:t>
            </a:r>
            <a:r>
              <a:rPr lang="en-US" sz="2000" b="1" dirty="0"/>
              <a:t>CERN</a:t>
            </a:r>
            <a:endParaRPr lang="en-US" sz="2000" dirty="0"/>
          </a:p>
        </p:txBody>
      </p:sp>
      <p:sp>
        <p:nvSpPr>
          <p:cNvPr id="5" name="Rounded Rectangle 4"/>
          <p:cNvSpPr/>
          <p:nvPr/>
        </p:nvSpPr>
        <p:spPr>
          <a:xfrm>
            <a:off x="3800475" y="2749550"/>
            <a:ext cx="4610100" cy="8731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rtl="1" eaLnBrk="1" hangingPunct="1">
              <a:spcBef>
                <a:spcPts val="0"/>
              </a:spcBef>
              <a:spcAft>
                <a:spcPts val="0"/>
              </a:spcAft>
              <a:defRPr/>
            </a:pPr>
            <a:r>
              <a:rPr lang="fa-IR" b="1" dirty="0"/>
              <a:t>سمینار درس اصول کوانتوم الکترونیک</a:t>
            </a:r>
            <a:endParaRPr lang="en-US"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21188" y="341313"/>
            <a:ext cx="1706562"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fa-IR" dirty="0">
                <a:solidFill>
                  <a:schemeClr val="bg1"/>
                </a:solidFill>
              </a:rPr>
              <a:t>انرژی سیاه</a:t>
            </a:r>
            <a:endParaRPr lang="en-US" dirty="0">
              <a:solidFill>
                <a:schemeClr val="bg1"/>
              </a:solidFill>
            </a:endParaRPr>
          </a:p>
        </p:txBody>
      </p:sp>
      <p:sp>
        <p:nvSpPr>
          <p:cNvPr id="8" name="Rounded Rectangle 7"/>
          <p:cNvSpPr/>
          <p:nvPr/>
        </p:nvSpPr>
        <p:spPr>
          <a:xfrm>
            <a:off x="6442075" y="1276350"/>
            <a:ext cx="5567363" cy="9286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hangingPunct="1">
              <a:spcBef>
                <a:spcPts val="0"/>
              </a:spcBef>
              <a:spcAft>
                <a:spcPts val="0"/>
              </a:spcAft>
              <a:defRPr/>
            </a:pPr>
            <a:r>
              <a:rPr lang="fa-IR" dirty="0">
                <a:solidFill>
                  <a:schemeClr val="bg1"/>
                </a:solidFill>
              </a:rPr>
              <a:t>با اندازه گیری ها مشخص شده که با گذر زمان سرعت چرخش کهکشان های هستی در حال افزایش است.</a:t>
            </a:r>
            <a:endParaRPr lang="en-US" dirty="0">
              <a:solidFill>
                <a:schemeClr val="bg1"/>
              </a:solidFill>
            </a:endParaRPr>
          </a:p>
        </p:txBody>
      </p:sp>
      <p:sp>
        <p:nvSpPr>
          <p:cNvPr id="9" name="Rounded Rectangle 8"/>
          <p:cNvSpPr/>
          <p:nvPr/>
        </p:nvSpPr>
        <p:spPr>
          <a:xfrm>
            <a:off x="6442075" y="3519488"/>
            <a:ext cx="5567363" cy="9271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hangingPunct="1">
              <a:spcBef>
                <a:spcPts val="0"/>
              </a:spcBef>
              <a:spcAft>
                <a:spcPts val="0"/>
              </a:spcAft>
              <a:defRPr/>
            </a:pPr>
            <a:r>
              <a:rPr lang="fa-IR" dirty="0">
                <a:solidFill>
                  <a:schemeClr val="bg1"/>
                </a:solidFill>
              </a:rPr>
              <a:t>در نظریه ها فرض بر این است که انرژی سیاه به طور یکنواخت در سراسر فضا توضیع شده است بنابراین اثر گرانشی ندارد.</a:t>
            </a:r>
            <a:endParaRPr lang="en-US" dirty="0">
              <a:solidFill>
                <a:schemeClr val="bg1"/>
              </a:solidFill>
            </a:endParaRPr>
          </a:p>
        </p:txBody>
      </p:sp>
      <p:sp>
        <p:nvSpPr>
          <p:cNvPr id="10" name="Rounded Rectangle 9"/>
          <p:cNvSpPr/>
          <p:nvPr/>
        </p:nvSpPr>
        <p:spPr>
          <a:xfrm>
            <a:off x="6442075" y="2397125"/>
            <a:ext cx="5567363" cy="9286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hangingPunct="1">
              <a:spcBef>
                <a:spcPts val="0"/>
              </a:spcBef>
              <a:spcAft>
                <a:spcPts val="0"/>
              </a:spcAft>
              <a:defRPr/>
            </a:pPr>
            <a:r>
              <a:rPr lang="fa-IR" dirty="0">
                <a:solidFill>
                  <a:schemeClr val="bg1"/>
                </a:solidFill>
              </a:rPr>
              <a:t>هم در معادلات ریاضی و هم در اندازه گیری سرعت کهکشان تنها عامل ریاضی که می تواند جوابگو باشد وجود عامل انرژی سیاه است.</a:t>
            </a:r>
            <a:endParaRPr lang="en-US" dirty="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454150"/>
            <a:ext cx="553243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42075" y="1355725"/>
            <a:ext cx="5567363" cy="14128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با توجه به افزایش سرعت چرخش کهکشان ها در طول زمان، نیروی جاذبه به تنهایی قادر به کنار هم نگهداشتن این کهکشان ها نیست.</a:t>
            </a:r>
            <a:endParaRPr lang="en-US" dirty="0">
              <a:solidFill>
                <a:schemeClr val="bg1"/>
              </a:solidFill>
            </a:endParaRPr>
          </a:p>
        </p:txBody>
      </p:sp>
      <p:sp>
        <p:nvSpPr>
          <p:cNvPr id="3" name="Rounded Rectangle 2"/>
          <p:cNvSpPr/>
          <p:nvPr/>
        </p:nvSpPr>
        <p:spPr>
          <a:xfrm>
            <a:off x="4572000" y="287338"/>
            <a:ext cx="2552700" cy="7223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a-IR" dirty="0">
                <a:solidFill>
                  <a:schemeClr val="bg1"/>
                </a:solidFill>
              </a:rPr>
              <a:t>ماده تاریک</a:t>
            </a:r>
            <a:endParaRPr lang="en-US" dirty="0">
              <a:solidFill>
                <a:schemeClr val="bg1"/>
              </a:solidFill>
            </a:endParaRPr>
          </a:p>
        </p:txBody>
      </p:sp>
      <p:sp>
        <p:nvSpPr>
          <p:cNvPr id="6" name="Rounded Rectangle 5"/>
          <p:cNvSpPr/>
          <p:nvPr/>
        </p:nvSpPr>
        <p:spPr>
          <a:xfrm>
            <a:off x="6442075" y="2868613"/>
            <a:ext cx="5567363" cy="1346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دانشمندان معتقدند ماده ای که تا کنون مشاهده نشده است باعث شده است تا کهکشان ها جرم لازم برای نیروی جاذبه اضافی لازم را بدست بیاورند و بدین طریق بتوانند کنار هم نگه دارد.</a:t>
            </a:r>
            <a:endParaRPr lang="en-US" dirty="0">
              <a:solidFill>
                <a:schemeClr val="bg1"/>
              </a:solidFill>
            </a:endParaRPr>
          </a:p>
        </p:txBody>
      </p:sp>
      <p:sp>
        <p:nvSpPr>
          <p:cNvPr id="7" name="Rounded Rectangle 6"/>
          <p:cNvSpPr/>
          <p:nvPr/>
        </p:nvSpPr>
        <p:spPr>
          <a:xfrm>
            <a:off x="6442075" y="4360863"/>
            <a:ext cx="5567363" cy="9286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hangingPunct="1">
              <a:spcBef>
                <a:spcPts val="0"/>
              </a:spcBef>
              <a:spcAft>
                <a:spcPts val="0"/>
              </a:spcAft>
              <a:defRPr/>
            </a:pPr>
            <a:r>
              <a:rPr lang="fa-IR" dirty="0">
                <a:solidFill>
                  <a:schemeClr val="bg1"/>
                </a:solidFill>
              </a:rPr>
              <a:t>با توجه به غیر قابل مشاهده بودن، این ماده با نام ماده تاریک شناخته می شود.</a:t>
            </a:r>
            <a:endParaRPr lang="en-US"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201738"/>
            <a:ext cx="5170487"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6442075" y="5435600"/>
            <a:ext cx="5567363" cy="10509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در واقع ماده تاریک یکی از دلایل وجود نظریه چند بعدی و ابرتقارن است.</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389063"/>
            <a:ext cx="6042025"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575050" y="314325"/>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داستان خلقت بشر بر اساس نظریه تورم</a:t>
            </a:r>
            <a:endParaRPr lang="en-US" dirty="0">
              <a:solidFill>
                <a:schemeClr val="bg1"/>
              </a:solidFill>
            </a:endParaRPr>
          </a:p>
        </p:txBody>
      </p:sp>
      <p:sp>
        <p:nvSpPr>
          <p:cNvPr id="5" name="Rounded Rectangle 4"/>
          <p:cNvSpPr/>
          <p:nvPr/>
        </p:nvSpPr>
        <p:spPr>
          <a:xfrm>
            <a:off x="6578600" y="1104900"/>
            <a:ext cx="5186363"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در ابتدا هستی به اندازه ای کوچک تر از حتی یک اتم بوده و در حالتی بسیار داغ و چگال قرار داشت.</a:t>
            </a:r>
            <a:endParaRPr lang="en-US" dirty="0">
              <a:solidFill>
                <a:schemeClr val="bg1"/>
              </a:solidFill>
            </a:endParaRPr>
          </a:p>
        </p:txBody>
      </p:sp>
      <p:sp>
        <p:nvSpPr>
          <p:cNvPr id="6" name="Rounded Rectangle 5"/>
          <p:cNvSpPr/>
          <p:nvPr/>
        </p:nvSpPr>
        <p:spPr>
          <a:xfrm>
            <a:off x="6578600" y="1897063"/>
            <a:ext cx="5186363"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با وقوع مهبانگ نیروی جاذبه از سایر نیروها جدا شده و جهان شروع به منبسط شدن می کند. </a:t>
            </a:r>
            <a:endParaRPr lang="en-US" dirty="0">
              <a:solidFill>
                <a:schemeClr val="bg1"/>
              </a:solidFill>
            </a:endParaRPr>
          </a:p>
        </p:txBody>
      </p:sp>
      <p:sp>
        <p:nvSpPr>
          <p:cNvPr id="7" name="Rounded Rectangle 6"/>
          <p:cNvSpPr/>
          <p:nvPr/>
        </p:nvSpPr>
        <p:spPr>
          <a:xfrm>
            <a:off x="6578600" y="2689225"/>
            <a:ext cx="5186363" cy="90011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در اثر میدان هیگز کوارک ها، گلوئن ها و الکترون ها وزن دار شده و اتم های جدیدی مانند هیدروژن و هلیوم به وجود آمدند. </a:t>
            </a:r>
            <a:endParaRPr lang="en-US" dirty="0">
              <a:solidFill>
                <a:schemeClr val="bg1"/>
              </a:solidFill>
            </a:endParaRPr>
          </a:p>
        </p:txBody>
      </p:sp>
      <p:sp>
        <p:nvSpPr>
          <p:cNvPr id="8" name="Rounded Rectangle 7"/>
          <p:cNvSpPr/>
          <p:nvPr/>
        </p:nvSpPr>
        <p:spPr>
          <a:xfrm>
            <a:off x="6578600" y="3684588"/>
            <a:ext cx="5186363"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400 میلیون سال بعد اولین نسل از ستارگان شکل گرفتند.</a:t>
            </a:r>
            <a:endParaRPr lang="en-US" dirty="0">
              <a:solidFill>
                <a:schemeClr val="bg1"/>
              </a:solidFill>
            </a:endParaRPr>
          </a:p>
        </p:txBody>
      </p:sp>
      <p:sp>
        <p:nvSpPr>
          <p:cNvPr id="9" name="Rounded Rectangle 8"/>
          <p:cNvSpPr/>
          <p:nvPr/>
        </p:nvSpPr>
        <p:spPr>
          <a:xfrm>
            <a:off x="6578600" y="4435475"/>
            <a:ext cx="5186363" cy="8048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با پختن هیدروژن و هلیوم در زمان نسل نخستین ستارگان سایر مواد حیاتی مانند اکسیژن و کربن به وجود آمدند.</a:t>
            </a:r>
            <a:endParaRPr lang="en-US" dirty="0">
              <a:solidFill>
                <a:schemeClr val="bg1"/>
              </a:solidFill>
            </a:endParaRPr>
          </a:p>
        </p:txBody>
      </p:sp>
      <p:sp>
        <p:nvSpPr>
          <p:cNvPr id="10" name="Rounded Rectangle 9"/>
          <p:cNvSpPr/>
          <p:nvPr/>
        </p:nvSpPr>
        <p:spPr>
          <a:xfrm>
            <a:off x="6591300" y="5391150"/>
            <a:ext cx="5173663"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با وقوع انفجار دیگری ستارگان نسل اول منفجر شده و مواد را به درون کهکشان ها پراکنده می کنند.</a:t>
            </a:r>
            <a:endParaRPr lang="en-US"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1706563"/>
            <a:ext cx="4468812"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5202238" y="1706563"/>
            <a:ext cx="6659562" cy="9683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مواد پراکنده شده در انفجار حاصل از نخستین ستارگان در برخی سیارات مانند زمین(شاید تنها سیاره) با ترکیب هیدروژن و هلیوم آب تشکیل شد.</a:t>
            </a:r>
            <a:endParaRPr lang="en-US" dirty="0">
              <a:solidFill>
                <a:schemeClr val="bg1"/>
              </a:solidFill>
            </a:endParaRPr>
          </a:p>
        </p:txBody>
      </p:sp>
      <p:sp>
        <p:nvSpPr>
          <p:cNvPr id="4" name="Rounded Rectangle 3"/>
          <p:cNvSpPr/>
          <p:nvPr/>
        </p:nvSpPr>
        <p:spPr>
          <a:xfrm>
            <a:off x="5202238" y="3081338"/>
            <a:ext cx="6659562" cy="9937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در نهایت هم انسان های دوپا! به وجود آمدند که هم اکنون چنین تمدن عظیمی را بر روی زمین ایجاد کرده اند که عصر تاریکی را با عصر روشنایی جایگزین نمودند.</a:t>
            </a:r>
            <a:endParaRPr lang="en-US" dirty="0">
              <a:solidFill>
                <a:schemeClr val="bg1"/>
              </a:solidFill>
            </a:endParaRPr>
          </a:p>
        </p:txBody>
      </p:sp>
      <p:sp>
        <p:nvSpPr>
          <p:cNvPr id="5" name="Rounded Rectangle 4"/>
          <p:cNvSpPr/>
          <p:nvPr/>
        </p:nvSpPr>
        <p:spPr>
          <a:xfrm>
            <a:off x="3575050" y="314325"/>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داستان خلقت بشر بر اساس نظریه تورم</a:t>
            </a:r>
            <a:endParaRPr lang="en-US"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0"/>
            <a:ext cx="8015287"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659188" y="4710113"/>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مجسمه شیوا: الهه هندوها، الهه نابودی برای خلق دوباره...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704013" y="1271588"/>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برخورد دهنده بزرگ هادرونی</a:t>
            </a:r>
            <a:r>
              <a:rPr lang="en-US" dirty="0">
                <a:solidFill>
                  <a:schemeClr val="bg1"/>
                </a:solidFill>
              </a:rPr>
              <a:t>LHC</a:t>
            </a:r>
            <a:endParaRPr lang="en-US" dirty="0">
              <a:solidFill>
                <a:schemeClr val="bg1"/>
              </a:solidFill>
            </a:endParaRPr>
          </a:p>
        </p:txBody>
      </p:sp>
      <p:sp>
        <p:nvSpPr>
          <p:cNvPr id="5" name="Rounded Rectangle 4"/>
          <p:cNvSpPr/>
          <p:nvPr/>
        </p:nvSpPr>
        <p:spPr>
          <a:xfrm>
            <a:off x="6704013" y="2162175"/>
            <a:ext cx="4572000" cy="68103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مدل ذرات بنیادی</a:t>
            </a:r>
            <a:endParaRPr lang="en-US" dirty="0">
              <a:solidFill>
                <a:schemeClr val="bg1"/>
              </a:solidFill>
            </a:endParaRPr>
          </a:p>
        </p:txBody>
      </p:sp>
      <p:sp>
        <p:nvSpPr>
          <p:cNvPr id="6" name="Rounded Rectangle 5"/>
          <p:cNvSpPr/>
          <p:nvPr/>
        </p:nvSpPr>
        <p:spPr>
          <a:xfrm>
            <a:off x="6704013" y="3051175"/>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مدل ابرتقارن</a:t>
            </a:r>
            <a:endParaRPr lang="en-US" dirty="0">
              <a:solidFill>
                <a:schemeClr val="bg1"/>
              </a:solidFill>
            </a:endParaRPr>
          </a:p>
        </p:txBody>
      </p:sp>
      <p:sp>
        <p:nvSpPr>
          <p:cNvPr id="7" name="Rounded Rectangle 6"/>
          <p:cNvSpPr/>
          <p:nvPr/>
        </p:nvSpPr>
        <p:spPr>
          <a:xfrm>
            <a:off x="6704013" y="3941763"/>
            <a:ext cx="4572000" cy="7254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نظریه چندبعدی</a:t>
            </a:r>
            <a:endParaRPr lang="en-US" dirty="0">
              <a:solidFill>
                <a:schemeClr val="bg1"/>
              </a:solidFill>
            </a:endParaRPr>
          </a:p>
          <a:p>
            <a:pPr algn="ctr" rtl="1" eaLnBrk="1" fontAlgn="auto" hangingPunct="1">
              <a:spcBef>
                <a:spcPts val="0"/>
              </a:spcBef>
              <a:spcAft>
                <a:spcPts val="0"/>
              </a:spcAft>
              <a:defRPr/>
            </a:pPr>
            <a:endParaRPr lang="en-US" dirty="0"/>
          </a:p>
        </p:txBody>
      </p:sp>
      <p:sp>
        <p:nvSpPr>
          <p:cNvPr id="8" name="Rounded Rectangle 7"/>
          <p:cNvSpPr/>
          <p:nvPr/>
        </p:nvSpPr>
        <p:spPr>
          <a:xfrm>
            <a:off x="6704013" y="5791200"/>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داستان خلقت بشر بر اساس نظریه تورم</a:t>
            </a:r>
            <a:endParaRPr lang="en-US" dirty="0">
              <a:solidFill>
                <a:schemeClr val="bg1"/>
              </a:solidFill>
            </a:endParaRPr>
          </a:p>
        </p:txBody>
      </p:sp>
      <p:sp>
        <p:nvSpPr>
          <p:cNvPr id="9" name="Rounded Rectangle 8"/>
          <p:cNvSpPr/>
          <p:nvPr/>
        </p:nvSpPr>
        <p:spPr>
          <a:xfrm>
            <a:off x="6704013" y="4875213"/>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نظریه ماده تاریک و انرژی تاریک</a:t>
            </a:r>
            <a:endParaRPr lang="en-US" dirty="0">
              <a:solidFill>
                <a:schemeClr val="bg1"/>
              </a:solidFill>
            </a:endParaRPr>
          </a:p>
        </p:txBody>
      </p:sp>
      <p:sp>
        <p:nvSpPr>
          <p:cNvPr id="10" name="Rounded Rectangle 9"/>
          <p:cNvSpPr/>
          <p:nvPr/>
        </p:nvSpPr>
        <p:spPr>
          <a:xfrm>
            <a:off x="3575050" y="314325"/>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فهرست مطالب</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2738"/>
            <a:ext cx="656431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6924675" y="1582738"/>
            <a:ext cx="5089525"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پروتون ها شتاب داده می شوند تا به سرعتی معادل 99.999999 درصد سرعت نور برسند</a:t>
            </a:r>
            <a:endParaRPr lang="en-US" dirty="0">
              <a:solidFill>
                <a:schemeClr val="bg1"/>
              </a:solidFill>
            </a:endParaRPr>
          </a:p>
        </p:txBody>
      </p:sp>
      <p:sp>
        <p:nvSpPr>
          <p:cNvPr id="5" name="Rounded Rectangle 4"/>
          <p:cNvSpPr/>
          <p:nvPr/>
        </p:nvSpPr>
        <p:spPr>
          <a:xfrm>
            <a:off x="6924675" y="2701925"/>
            <a:ext cx="5089525"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با چنین سرعتی پروتون ها یه محیط 27 کیلومتری رو 11000 بار در ثانیه می چرخند.</a:t>
            </a:r>
            <a:endParaRPr lang="en-US" dirty="0">
              <a:solidFill>
                <a:schemeClr val="bg1"/>
              </a:solidFill>
            </a:endParaRPr>
          </a:p>
        </p:txBody>
      </p:sp>
      <p:sp>
        <p:nvSpPr>
          <p:cNvPr id="6" name="Rounded Rectangle 5"/>
          <p:cNvSpPr/>
          <p:nvPr/>
        </p:nvSpPr>
        <p:spPr>
          <a:xfrm>
            <a:off x="6924675" y="3821113"/>
            <a:ext cx="5089525" cy="8874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پروتون های شتاب داده شده با پرتو دیگری از پروتون ها که در جهت مخالف حزکت می کنند برخورد داده می شوند.</a:t>
            </a:r>
            <a:endParaRPr lang="en-US" dirty="0">
              <a:solidFill>
                <a:schemeClr val="bg1"/>
              </a:solidFill>
            </a:endParaRPr>
          </a:p>
        </p:txBody>
      </p:sp>
      <p:sp>
        <p:nvSpPr>
          <p:cNvPr id="7" name="Rounded Rectangle 6"/>
          <p:cNvSpPr/>
          <p:nvPr/>
        </p:nvSpPr>
        <p:spPr>
          <a:xfrm>
            <a:off x="6924675" y="4933950"/>
            <a:ext cx="5089525"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در نواحی برخورد آشکارسازهایی قرار داده میشوند تا  از ذرات تشکیل شده در برخورد تصویر برداری کرد.</a:t>
            </a:r>
            <a:endParaRPr lang="en-US" dirty="0">
              <a:solidFill>
                <a:schemeClr val="bg1"/>
              </a:solidFill>
            </a:endParaRPr>
          </a:p>
        </p:txBody>
      </p:sp>
      <p:sp>
        <p:nvSpPr>
          <p:cNvPr id="8" name="Rounded Rectangle 7"/>
          <p:cNvSpPr/>
          <p:nvPr/>
        </p:nvSpPr>
        <p:spPr>
          <a:xfrm>
            <a:off x="3509963" y="193675"/>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برخورد دهنده بزرگ هادرونی</a:t>
            </a:r>
            <a:r>
              <a:rPr lang="en-US" dirty="0">
                <a:solidFill>
                  <a:schemeClr val="bg1"/>
                </a:solidFill>
              </a:rPr>
              <a:t>LHC</a:t>
            </a:r>
            <a:endParaRPr lang="en-US" dirty="0">
              <a:solidFill>
                <a:schemeClr val="bg1"/>
              </a:solidFill>
            </a:endParaRPr>
          </a:p>
        </p:txBody>
      </p:sp>
      <p:sp>
        <p:nvSpPr>
          <p:cNvPr id="3" name="Oval 2"/>
          <p:cNvSpPr/>
          <p:nvPr/>
        </p:nvSpPr>
        <p:spPr>
          <a:xfrm>
            <a:off x="831850" y="1801813"/>
            <a:ext cx="914400" cy="4635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0" y="2728913"/>
            <a:ext cx="914400" cy="46513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371600" y="4065588"/>
            <a:ext cx="914400" cy="4635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192713" y="1990725"/>
            <a:ext cx="914400" cy="4635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3"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65313"/>
            <a:ext cx="667385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2705100" y="4991100"/>
            <a:ext cx="617538" cy="4556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Arrow Connector 4"/>
          <p:cNvCxnSpPr/>
          <p:nvPr/>
        </p:nvCxnSpPr>
        <p:spPr>
          <a:xfrm>
            <a:off x="2095500" y="5081588"/>
            <a:ext cx="498475" cy="76200"/>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896100" y="1582738"/>
            <a:ext cx="4908550" cy="8159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آشکارسازها در واقع دوربین های دیجیتال خیلی بزرگی هستن</a:t>
            </a:r>
            <a:r>
              <a:rPr lang="fa-IR" dirty="0">
                <a:solidFill>
                  <a:schemeClr val="bg1"/>
                </a:solidFill>
              </a:rPr>
              <a:t>د</a:t>
            </a:r>
            <a:r>
              <a:rPr lang="fa-IR" dirty="0">
                <a:solidFill>
                  <a:schemeClr val="bg1"/>
                </a:solidFill>
              </a:rPr>
              <a:t> که امکان تصویربرداری از ذرات را در هنگام برخورد فراهم میکنند.</a:t>
            </a:r>
            <a:endParaRPr lang="en-US" dirty="0">
              <a:solidFill>
                <a:schemeClr val="bg1"/>
              </a:solidFill>
            </a:endParaRPr>
          </a:p>
        </p:txBody>
      </p:sp>
      <p:sp>
        <p:nvSpPr>
          <p:cNvPr id="8" name="Rounded Rectangle 7"/>
          <p:cNvSpPr/>
          <p:nvPr/>
        </p:nvSpPr>
        <p:spPr>
          <a:xfrm>
            <a:off x="6896100" y="2890838"/>
            <a:ext cx="4908550" cy="9001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در این آشکارسازها از آهنرباهای بزرگ برای جهت دهی پرتوهای پروتونی به محل دقیق مورد انتظار استفاده میشود.</a:t>
            </a:r>
            <a:endParaRPr lang="en-US" dirty="0">
              <a:solidFill>
                <a:schemeClr val="bg1"/>
              </a:solidFill>
            </a:endParaRPr>
          </a:p>
        </p:txBody>
      </p:sp>
      <p:sp>
        <p:nvSpPr>
          <p:cNvPr id="9" name="Rounded Rectangle 8"/>
          <p:cNvSpPr/>
          <p:nvPr/>
        </p:nvSpPr>
        <p:spPr>
          <a:xfrm>
            <a:off x="6896100" y="4213225"/>
            <a:ext cx="4908550" cy="9445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چرا باید چنین شرایطی ایجاد شود؟</a:t>
            </a:r>
            <a:endParaRPr lang="en-US" dirty="0">
              <a:solidFill>
                <a:schemeClr val="bg1"/>
              </a:solidFill>
            </a:endParaRPr>
          </a:p>
        </p:txBody>
      </p:sp>
      <p:sp>
        <p:nvSpPr>
          <p:cNvPr id="10" name="Rounded Rectangle 9"/>
          <p:cNvSpPr/>
          <p:nvPr/>
        </p:nvSpPr>
        <p:spPr>
          <a:xfrm>
            <a:off x="6896100" y="5507038"/>
            <a:ext cx="4908550" cy="8937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پس از برخورد ذراتی تولید میشوند که درک ما را از درون اتم و ساختار اتم و در نتیجه محیط پیرامون خود بیش تر میکنند.</a:t>
            </a:r>
            <a:endParaRPr lang="en-US" dirty="0">
              <a:solidFill>
                <a:schemeClr val="bg1"/>
              </a:solidFill>
            </a:endParaRPr>
          </a:p>
        </p:txBody>
      </p:sp>
      <p:sp>
        <p:nvSpPr>
          <p:cNvPr id="11" name="Rounded Rectangle 10"/>
          <p:cNvSpPr/>
          <p:nvPr/>
        </p:nvSpPr>
        <p:spPr>
          <a:xfrm>
            <a:off x="3613150" y="407988"/>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آشکارساز </a:t>
            </a:r>
            <a:r>
              <a:rPr lang="en-US" dirty="0">
                <a:solidFill>
                  <a:schemeClr val="bg1"/>
                </a:solidFill>
              </a:rPr>
              <a:t>ATLAS</a:t>
            </a:r>
            <a:endParaRPr lang="en-US"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71613"/>
            <a:ext cx="6035675"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6316663" y="1304925"/>
            <a:ext cx="5487987" cy="96043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تا چند سال پیش دانشمندان معتقد بودند مواد از 12 ذره که توسط 4 نیرو به هم متصل شده اند تشکیل شده اند.</a:t>
            </a:r>
            <a:endParaRPr lang="en-US" dirty="0">
              <a:solidFill>
                <a:schemeClr val="bg1"/>
              </a:solidFill>
            </a:endParaRPr>
          </a:p>
        </p:txBody>
      </p:sp>
      <p:sp>
        <p:nvSpPr>
          <p:cNvPr id="14" name="Rounded Rectangle 13"/>
          <p:cNvSpPr/>
          <p:nvPr/>
        </p:nvSpPr>
        <p:spPr>
          <a:xfrm>
            <a:off x="6316663" y="2509838"/>
            <a:ext cx="5487987" cy="8921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کوارک ها که تشکیل دهنده مواد درون هسته یعنی پروتون ها و نوترون ها هستند به وسیله نیرویی به نام گلوئن به هم چسبیده اند.</a:t>
            </a:r>
            <a:endParaRPr lang="en-US" dirty="0">
              <a:solidFill>
                <a:schemeClr val="bg1"/>
              </a:solidFill>
            </a:endParaRPr>
          </a:p>
        </p:txBody>
      </p:sp>
      <p:sp>
        <p:nvSpPr>
          <p:cNvPr id="15" name="Rounded Rectangle 14"/>
          <p:cNvSpPr/>
          <p:nvPr/>
        </p:nvSpPr>
        <p:spPr>
          <a:xfrm>
            <a:off x="6316663" y="3649663"/>
            <a:ext cx="5487987" cy="7524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الکترون ها با نیروی الکترومغناطیس که با فوتون ها مدل می شود در مدار خود نگه داشته می شوند.</a:t>
            </a:r>
            <a:endParaRPr lang="en-US" dirty="0">
              <a:solidFill>
                <a:schemeClr val="bg1"/>
              </a:solidFill>
            </a:endParaRPr>
          </a:p>
        </p:txBody>
      </p:sp>
      <p:sp>
        <p:nvSpPr>
          <p:cNvPr id="19" name="Rounded Rectangle 18"/>
          <p:cNvSpPr/>
          <p:nvPr/>
        </p:nvSpPr>
        <p:spPr>
          <a:xfrm>
            <a:off x="6316663" y="4616450"/>
            <a:ext cx="5487987" cy="68103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نیروهای بین هسته ای صعیف نوترینوها را کنار یکدیگر نگه می دارند. </a:t>
            </a:r>
            <a:endParaRPr lang="en-US" dirty="0">
              <a:solidFill>
                <a:schemeClr val="bg1"/>
              </a:solidFill>
            </a:endParaRPr>
          </a:p>
        </p:txBody>
      </p:sp>
      <p:sp>
        <p:nvSpPr>
          <p:cNvPr id="20" name="Rounded Rectangle 19"/>
          <p:cNvSpPr/>
          <p:nvPr/>
        </p:nvSpPr>
        <p:spPr>
          <a:xfrm>
            <a:off x="6405563" y="5511800"/>
            <a:ext cx="540385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اساس قرار گیری این ذرات به چه صورت است؟</a:t>
            </a:r>
            <a:endParaRPr lang="en-US" dirty="0">
              <a:solidFill>
                <a:schemeClr val="bg1"/>
              </a:solidFill>
            </a:endParaRPr>
          </a:p>
        </p:txBody>
      </p:sp>
      <p:sp>
        <p:nvSpPr>
          <p:cNvPr id="22" name="Rounded Rectangle 21"/>
          <p:cNvSpPr/>
          <p:nvPr/>
        </p:nvSpPr>
        <p:spPr>
          <a:xfrm>
            <a:off x="3992563" y="236538"/>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مدل ذرات بنیادی</a:t>
            </a:r>
            <a:endParaRPr lang="en-US"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728788"/>
            <a:ext cx="4368800"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6515100" y="1985963"/>
            <a:ext cx="5287963"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با این مدل ریاضی ساده! میتوان اساس قرارگیری ذرات را درک کرد. </a:t>
            </a:r>
            <a:endParaRPr lang="en-US" dirty="0">
              <a:solidFill>
                <a:schemeClr val="bg1"/>
              </a:solidFill>
            </a:endParaRPr>
          </a:p>
        </p:txBody>
      </p:sp>
      <p:sp>
        <p:nvSpPr>
          <p:cNvPr id="4" name="Rounded Rectangle 3"/>
          <p:cNvSpPr/>
          <p:nvPr/>
        </p:nvSpPr>
        <p:spPr>
          <a:xfrm>
            <a:off x="6515100" y="3189288"/>
            <a:ext cx="5287963" cy="10556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fontAlgn="auto" hangingPunct="1">
              <a:spcBef>
                <a:spcPts val="0"/>
              </a:spcBef>
              <a:spcAft>
                <a:spcPts val="0"/>
              </a:spcAft>
              <a:defRPr/>
            </a:pPr>
            <a:r>
              <a:rPr lang="fa-IR" dirty="0">
                <a:solidFill>
                  <a:schemeClr val="bg1"/>
                </a:solidFill>
              </a:rPr>
              <a:t>با این معادله میتوان به سوالاتی نظیر این که چرا آسمان آبی است؟ یا چرا شکل </a:t>
            </a:r>
            <a:r>
              <a:rPr lang="en-US" dirty="0">
                <a:solidFill>
                  <a:schemeClr val="bg1"/>
                </a:solidFill>
              </a:rPr>
              <a:t>DNA</a:t>
            </a:r>
            <a:r>
              <a:rPr lang="fa-IR" dirty="0">
                <a:solidFill>
                  <a:schemeClr val="bg1"/>
                </a:solidFill>
              </a:rPr>
              <a:t> به این صورت است دست یافت</a:t>
            </a:r>
            <a:endParaRPr lang="en-US" dirty="0">
              <a:solidFill>
                <a:schemeClr val="bg1"/>
              </a:solidFill>
            </a:endParaRPr>
          </a:p>
        </p:txBody>
      </p:sp>
      <p:sp>
        <p:nvSpPr>
          <p:cNvPr id="5" name="Rounded Rectangle 4"/>
          <p:cNvSpPr/>
          <p:nvPr/>
        </p:nvSpPr>
        <p:spPr>
          <a:xfrm>
            <a:off x="6515100" y="4565650"/>
            <a:ext cx="5287963" cy="8826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fontAlgn="auto" hangingPunct="1">
              <a:spcBef>
                <a:spcPts val="0"/>
              </a:spcBef>
              <a:spcAft>
                <a:spcPts val="0"/>
              </a:spcAft>
              <a:defRPr/>
            </a:pPr>
            <a:r>
              <a:rPr lang="fa-IR" dirty="0">
                <a:solidFill>
                  <a:schemeClr val="bg1"/>
                </a:solidFill>
              </a:rPr>
              <a:t>تنها در صورتی می توان به جواب این سوالات دست یافت که تمام پارامترهای معادله معلوم باشند!!</a:t>
            </a:r>
            <a:endParaRPr lang="en-US" dirty="0">
              <a:solidFill>
                <a:schemeClr val="bg1"/>
              </a:solidFill>
            </a:endParaRPr>
          </a:p>
        </p:txBody>
      </p:sp>
      <p:sp>
        <p:nvSpPr>
          <p:cNvPr id="6" name="Rounded Rectangle 5"/>
          <p:cNvSpPr/>
          <p:nvPr/>
        </p:nvSpPr>
        <p:spPr>
          <a:xfrm>
            <a:off x="6515100" y="5768975"/>
            <a:ext cx="528955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پارامتر </a:t>
            </a:r>
            <a:r>
              <a:rPr lang="en-US" dirty="0">
                <a:solidFill>
                  <a:schemeClr val="bg1"/>
                </a:solidFill>
              </a:rPr>
              <a:t>H</a:t>
            </a:r>
            <a:r>
              <a:rPr lang="fa-IR" dirty="0">
                <a:solidFill>
                  <a:schemeClr val="bg1"/>
                </a:solidFill>
              </a:rPr>
              <a:t> مجهول است.</a:t>
            </a:r>
            <a:endParaRPr lang="en-US" dirty="0">
              <a:solidFill>
                <a:schemeClr val="bg1"/>
              </a:solidFill>
            </a:endParaRPr>
          </a:p>
        </p:txBody>
      </p:sp>
      <p:sp>
        <p:nvSpPr>
          <p:cNvPr id="7" name="Rounded Rectangle 6"/>
          <p:cNvSpPr/>
          <p:nvPr/>
        </p:nvSpPr>
        <p:spPr>
          <a:xfrm>
            <a:off x="3992563" y="236538"/>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مدل ذرات بنیادی</a:t>
            </a:r>
            <a:endParaRPr lang="en-US"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5575"/>
            <a:ext cx="64389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4152900" y="401638"/>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طرز عملکرد ذرات هیگز</a:t>
            </a:r>
            <a:endParaRPr lang="en-US" dirty="0">
              <a:solidFill>
                <a:schemeClr val="bg1"/>
              </a:solidFill>
            </a:endParaRPr>
          </a:p>
        </p:txBody>
      </p:sp>
      <p:sp>
        <p:nvSpPr>
          <p:cNvPr id="5" name="Rounded Rectangle 4"/>
          <p:cNvSpPr/>
          <p:nvPr/>
        </p:nvSpPr>
        <p:spPr>
          <a:xfrm>
            <a:off x="7023100" y="1454150"/>
            <a:ext cx="4572000" cy="9080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fontAlgn="auto" hangingPunct="1">
              <a:spcBef>
                <a:spcPts val="0"/>
              </a:spcBef>
              <a:spcAft>
                <a:spcPts val="0"/>
              </a:spcAft>
              <a:defRPr/>
            </a:pPr>
            <a:r>
              <a:rPr lang="fa-IR" dirty="0">
                <a:solidFill>
                  <a:schemeClr val="bg1"/>
                </a:solidFill>
              </a:rPr>
              <a:t>میدان ایجاد شده توسط ذرات هیگز باعث وزن دار شدن ذرات دیگر میشود.</a:t>
            </a:r>
            <a:endParaRPr lang="en-US"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76950" y="1184275"/>
            <a:ext cx="5634038" cy="11271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eaLnBrk="1" fontAlgn="auto" hangingPunct="1">
              <a:spcBef>
                <a:spcPts val="0"/>
              </a:spcBef>
              <a:spcAft>
                <a:spcPts val="0"/>
              </a:spcAft>
              <a:defRPr/>
            </a:pPr>
            <a:r>
              <a:rPr lang="fa-IR" dirty="0">
                <a:solidFill>
                  <a:schemeClr val="bg1"/>
                </a:solidFill>
              </a:rPr>
              <a:t>با رسم نیروها در مدل استاندارد به نظر می آید با بازگشت در محور زمان نیروهای طبیعت (به جز نیروی جاذبه) در یک نقطه همگرا می شوند که مطابق فرضیه ها همان مهبانگ است.</a:t>
            </a:r>
            <a:endParaRPr lang="en-US" dirty="0">
              <a:solidFill>
                <a:schemeClr val="bg1"/>
              </a:solidFill>
            </a:endParaRPr>
          </a:p>
        </p:txBody>
      </p:sp>
      <p:sp>
        <p:nvSpPr>
          <p:cNvPr id="5" name="Rounded Rectangle 4"/>
          <p:cNvSpPr/>
          <p:nvPr/>
        </p:nvSpPr>
        <p:spPr>
          <a:xfrm>
            <a:off x="6076950" y="2609850"/>
            <a:ext cx="5634038" cy="111283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fontAlgn="auto" hangingPunct="1">
              <a:spcBef>
                <a:spcPts val="0"/>
              </a:spcBef>
              <a:spcAft>
                <a:spcPts val="0"/>
              </a:spcAft>
              <a:defRPr/>
            </a:pPr>
            <a:r>
              <a:rPr lang="fa-IR" dirty="0">
                <a:solidFill>
                  <a:schemeClr val="bg1"/>
                </a:solidFill>
              </a:rPr>
              <a:t>اگر برای هر ذره ای از مدل استاندارد یک ذره جفت در نظر گرفته شود واقعا به نظر می رسد نیروهای طبیعت در یک نقطه همگرا می شوند. </a:t>
            </a:r>
            <a:endParaRPr lang="en-US" dirty="0">
              <a:solidFill>
                <a:schemeClr val="bg1"/>
              </a:solidFill>
            </a:endParaRPr>
          </a:p>
        </p:txBody>
      </p:sp>
      <p:sp>
        <p:nvSpPr>
          <p:cNvPr id="6" name="Rounded Rectangle 5"/>
          <p:cNvSpPr/>
          <p:nvPr/>
        </p:nvSpPr>
        <p:spPr>
          <a:xfrm>
            <a:off x="6076950" y="4021138"/>
            <a:ext cx="5634038"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fontAlgn="auto" hangingPunct="1">
              <a:spcBef>
                <a:spcPts val="0"/>
              </a:spcBef>
              <a:spcAft>
                <a:spcPts val="0"/>
              </a:spcAft>
              <a:defRPr/>
            </a:pPr>
            <a:r>
              <a:rPr lang="fa-IR" dirty="0">
                <a:solidFill>
                  <a:schemeClr val="bg1"/>
                </a:solidFill>
              </a:rPr>
              <a:t>این ذرات فرضی محتمل ترین نامزدهای ذرات ماده تاریک هستند</a:t>
            </a:r>
            <a:endParaRPr lang="en-US" dirty="0">
              <a:solidFill>
                <a:schemeClr val="bg1"/>
              </a:solidFill>
            </a:endParaRPr>
          </a:p>
        </p:txBody>
      </p:sp>
      <p:sp>
        <p:nvSpPr>
          <p:cNvPr id="7" name="Rounded Rectangle 6"/>
          <p:cNvSpPr/>
          <p:nvPr/>
        </p:nvSpPr>
        <p:spPr>
          <a:xfrm>
            <a:off x="3992563" y="155575"/>
            <a:ext cx="4572000" cy="682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مدل ابرتقارن</a:t>
            </a:r>
            <a:endParaRPr lang="en-US"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184275"/>
            <a:ext cx="28432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4087813"/>
            <a:ext cx="284321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4025" y="1184275"/>
            <a:ext cx="280828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4025" y="4087813"/>
            <a:ext cx="28162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98950" y="566738"/>
            <a:ext cx="2770188" cy="9001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نظریه چندبعدی</a:t>
            </a:r>
            <a:endParaRPr lang="en-US" dirty="0">
              <a:solidFill>
                <a:schemeClr val="bg1"/>
              </a:solidFill>
            </a:endParaRPr>
          </a:p>
          <a:p>
            <a:pPr algn="ctr" rtl="1" eaLnBrk="1" fontAlgn="auto" hangingPunct="1">
              <a:spcBef>
                <a:spcPts val="0"/>
              </a:spcBef>
              <a:spcAft>
                <a:spcPts val="0"/>
              </a:spcAft>
              <a:defRPr/>
            </a:pPr>
            <a:endParaRPr lang="en-US" dirty="0"/>
          </a:p>
        </p:txBody>
      </p:sp>
      <p:sp>
        <p:nvSpPr>
          <p:cNvPr id="3" name="Rounded Rectangle 2"/>
          <p:cNvSpPr/>
          <p:nvPr/>
        </p:nvSpPr>
        <p:spPr>
          <a:xfrm>
            <a:off x="7319963" y="4110038"/>
            <a:ext cx="4676775" cy="9001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a-IR" dirty="0">
                <a:solidFill>
                  <a:schemeClr val="bg1"/>
                </a:solidFill>
              </a:rPr>
              <a:t>دلیل:بقیه نیروی جاذبه که غیر قابل مشاهده است به ابعاد دیگر وارد می شود.</a:t>
            </a:r>
            <a:endParaRPr lang="en-US" dirty="0">
              <a:solidFill>
                <a:schemeClr val="bg1"/>
              </a:solidFill>
            </a:endParaRPr>
          </a:p>
        </p:txBody>
      </p:sp>
      <p:sp>
        <p:nvSpPr>
          <p:cNvPr id="4" name="Rounded Rectangle 3"/>
          <p:cNvSpPr/>
          <p:nvPr/>
        </p:nvSpPr>
        <p:spPr>
          <a:xfrm>
            <a:off x="7319963" y="2913063"/>
            <a:ext cx="4676775" cy="9017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dirty="0">
                <a:solidFill>
                  <a:schemeClr val="bg1"/>
                </a:solidFill>
              </a:rPr>
              <a:t>یک پاسخ ممکن: ما فقط قسمتی از نیروی جاذبه را مشاهده می کنیم!</a:t>
            </a:r>
            <a:endParaRPr lang="en-US" dirty="0">
              <a:solidFill>
                <a:schemeClr val="bg1"/>
              </a:solidFill>
            </a:endParaRPr>
          </a:p>
        </p:txBody>
      </p:sp>
      <p:sp>
        <p:nvSpPr>
          <p:cNvPr id="5" name="Rounded Rectangle 4"/>
          <p:cNvSpPr/>
          <p:nvPr/>
        </p:nvSpPr>
        <p:spPr>
          <a:xfrm>
            <a:off x="7670800" y="1744663"/>
            <a:ext cx="4325938" cy="8731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a-IR" dirty="0">
                <a:solidFill>
                  <a:schemeClr val="bg1"/>
                </a:solidFill>
              </a:rPr>
              <a:t>چرا نیروی جاذبه بسیار ضعیف تر از سایر نیروهای طبیعت است؟</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2211388"/>
            <a:ext cx="6642100"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S.Y</Template>
  <TotalTime>0</TotalTime>
  <Words>864</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Century Gothic</vt:lpstr>
      <vt:lpstr>Arial</vt:lpstr>
      <vt:lpstr>Wingdings 3</vt:lpstr>
      <vt:lpstr>Calibri</vt:lpstr>
      <vt:lpstr>Tahoma</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 arzi</dc:creator>
  <cp:lastModifiedBy>omid arzi</cp:lastModifiedBy>
  <cp:revision>1</cp:revision>
  <dcterms:created xsi:type="dcterms:W3CDTF">2022-02-03T15:13:54Z</dcterms:created>
  <dcterms:modified xsi:type="dcterms:W3CDTF">2022-02-03T15:14:30Z</dcterms:modified>
</cp:coreProperties>
</file>