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171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034024D-9554-4A00-998F-EE50E931EBB3}" type="datetimeFigureOut">
              <a:rPr lang="fa-IR" smtClean="0"/>
              <a:t>02/10/1434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F4786F5-147B-4384-971C-05F4DB20D20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89044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786F5-147B-4384-971C-05F4DB20D20F}" type="slidenum">
              <a:rPr lang="fa-IR" smtClean="0"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12720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12/23/2012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r" defTabSz="914400" rtl="1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r" defTabSz="914400" rtl="1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r" defTabSz="914400" rtl="1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r" defTabSz="914400" rtl="1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r" defTabSz="914400" rtl="1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r" defTabSz="914400" rtl="1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r" defTabSz="914400" rtl="1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514600"/>
            <a:ext cx="7315200" cy="2595025"/>
          </a:xfrm>
        </p:spPr>
        <p:txBody>
          <a:bodyPr/>
          <a:lstStyle/>
          <a:p>
            <a:r>
              <a:rPr lang="en-US" dirty="0" smtClean="0"/>
              <a:t>CBT in CANABIS ABUSE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Asad</a:t>
            </a:r>
            <a:r>
              <a:rPr lang="en-US" dirty="0" smtClean="0"/>
              <a:t> </a:t>
            </a:r>
            <a:r>
              <a:rPr lang="en-US" dirty="0" err="1" smtClean="0"/>
              <a:t>Akbari</a:t>
            </a:r>
            <a:endParaRPr lang="en-US" dirty="0" smtClean="0"/>
          </a:p>
          <a:p>
            <a:r>
              <a:rPr lang="en-US" dirty="0" err="1" smtClean="0"/>
              <a:t>Jaber</a:t>
            </a:r>
            <a:r>
              <a:rPr lang="en-US" dirty="0" smtClean="0"/>
              <a:t> </a:t>
            </a:r>
            <a:r>
              <a:rPr lang="en-US" dirty="0" err="1" smtClean="0"/>
              <a:t>Davoodi</a:t>
            </a:r>
            <a:endParaRPr lang="en-US" dirty="0" smtClean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62737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315200" cy="1154097"/>
          </a:xfrm>
        </p:spPr>
        <p:txBody>
          <a:bodyPr/>
          <a:lstStyle/>
          <a:p>
            <a:pPr algn="r"/>
            <a:r>
              <a:rPr lang="fa-IR" dirty="0" smtClean="0"/>
              <a:t>جلسه 1:آشنایی با مدل شناختی رفتاری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09800"/>
            <a:ext cx="7315200" cy="4072927"/>
          </a:xfrm>
        </p:spPr>
        <p:txBody>
          <a:bodyPr>
            <a:normAutofit fontScale="70000" lnSpcReduction="20000"/>
          </a:bodyPr>
          <a:lstStyle/>
          <a:p>
            <a:r>
              <a:rPr lang="fa-IR" sz="3600" dirty="0" smtClean="0"/>
              <a:t>فکر-احساس-رفتار   «وقتی اضطراب دارم،حشیش آرامم می کند»</a:t>
            </a:r>
          </a:p>
          <a:p>
            <a:pPr>
              <a:buFont typeface="Wingdings" pitchFamily="2" charset="2"/>
              <a:buChar char="ü"/>
            </a:pPr>
            <a:r>
              <a:rPr lang="fa-IR" sz="3600" dirty="0" smtClean="0"/>
              <a:t>ارتباط میان افکار،احساسات و رفتار برای مراجع توضیح داده می شود</a:t>
            </a:r>
          </a:p>
          <a:p>
            <a:endParaRPr lang="fa-IR" sz="3600" dirty="0"/>
          </a:p>
          <a:p>
            <a:r>
              <a:rPr lang="fa-IR" sz="3600" dirty="0" smtClean="0"/>
              <a:t>مزایا و معایب مصرف حشیش بررسی می شود</a:t>
            </a:r>
          </a:p>
          <a:p>
            <a:r>
              <a:rPr lang="fa-IR" sz="3600" smtClean="0"/>
              <a:t>پیشایندها </a:t>
            </a:r>
            <a:endParaRPr lang="fa-IR" sz="3600" smtClean="0"/>
          </a:p>
          <a:p>
            <a:r>
              <a:rPr lang="fa-IR" sz="3600" smtClean="0"/>
              <a:t>پسایندها </a:t>
            </a:r>
            <a:endParaRPr lang="fa-IR" sz="3600" dirty="0" smtClean="0"/>
          </a:p>
          <a:p>
            <a:pPr marL="45720" indent="0">
              <a:buNone/>
            </a:pPr>
            <a:r>
              <a:rPr lang="fa-IR" sz="3600" dirty="0" smtClean="0"/>
              <a:t>       پیامد های مثبت: لذت</a:t>
            </a:r>
          </a:p>
          <a:p>
            <a:pPr marL="45720" indent="0">
              <a:buNone/>
            </a:pPr>
            <a:r>
              <a:rPr lang="fa-IR" sz="3600" dirty="0" smtClean="0"/>
              <a:t>       پیامد های منفی: افت تحصیل  </a:t>
            </a:r>
          </a:p>
        </p:txBody>
      </p:sp>
    </p:spTree>
    <p:extLst>
      <p:ext uri="{BB962C8B-B14F-4D97-AF65-F5344CB8AC3E}">
        <p14:creationId xmlns:p14="http://schemas.microsoft.com/office/powerpoint/2010/main" val="387982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315200" cy="1154097"/>
          </a:xfrm>
        </p:spPr>
        <p:txBody>
          <a:bodyPr/>
          <a:lstStyle/>
          <a:p>
            <a:pPr algn="r"/>
            <a:r>
              <a:rPr lang="fa-IR" dirty="0" smtClean="0"/>
              <a:t>جلسه 2:مرور مطالب جلسه ی قبل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57400"/>
            <a:ext cx="7315200" cy="4038600"/>
          </a:xfrm>
        </p:spPr>
        <p:txBody>
          <a:bodyPr>
            <a:noAutofit/>
          </a:bodyPr>
          <a:lstStyle/>
          <a:p>
            <a:r>
              <a:rPr lang="fa-IR" sz="2400" dirty="0" smtClean="0"/>
              <a:t>هدف اصلی:کسب توانایی پرهیز</a:t>
            </a:r>
          </a:p>
          <a:p>
            <a:r>
              <a:rPr lang="fa-IR" sz="2400" dirty="0" smtClean="0"/>
              <a:t>اهداف فرعی:مقابله با مشکلات این دوره</a:t>
            </a:r>
          </a:p>
          <a:p>
            <a:pPr>
              <a:buFont typeface="Wingdings" pitchFamily="2" charset="2"/>
              <a:buChar char="ü"/>
            </a:pPr>
            <a:r>
              <a:rPr lang="fa-IR" sz="2400" dirty="0" smtClean="0"/>
              <a:t>غلبه بر خشم،افسردگی و ...</a:t>
            </a:r>
          </a:p>
          <a:p>
            <a:pPr>
              <a:buFont typeface="Arial" pitchFamily="34" charset="0"/>
              <a:buChar char="•"/>
            </a:pPr>
            <a:endParaRPr lang="fa-IR" sz="2400" dirty="0" smtClean="0"/>
          </a:p>
          <a:p>
            <a:pPr>
              <a:buFont typeface="Arial" pitchFamily="34" charset="0"/>
              <a:buChar char="•"/>
            </a:pPr>
            <a:r>
              <a:rPr lang="fa-IR" sz="2400" dirty="0" smtClean="0"/>
              <a:t>تحلیل </a:t>
            </a:r>
            <a:r>
              <a:rPr lang="fa-IR" sz="2400" dirty="0" smtClean="0"/>
              <a:t>کارکردی</a:t>
            </a:r>
          </a:p>
          <a:p>
            <a:pPr>
              <a:buFont typeface="Wingdings" pitchFamily="2" charset="2"/>
              <a:buChar char="ü"/>
            </a:pPr>
            <a:r>
              <a:rPr lang="fa-IR" sz="2400" dirty="0"/>
              <a:t>پیشایند ها و پسایند های </a:t>
            </a:r>
            <a:r>
              <a:rPr lang="fa-IR" sz="2400" dirty="0" smtClean="0"/>
              <a:t>رفتار موادجویی </a:t>
            </a:r>
            <a:r>
              <a:rPr lang="fa-IR" sz="2400" dirty="0"/>
              <a:t>مراجع شناسایی می </a:t>
            </a:r>
            <a:r>
              <a:rPr lang="fa-IR" sz="2400" dirty="0" smtClean="0"/>
              <a:t>شود</a:t>
            </a:r>
          </a:p>
          <a:p>
            <a:pPr>
              <a:buFont typeface="Wingdings" pitchFamily="2" charset="2"/>
              <a:buChar char="ü"/>
            </a:pPr>
            <a:r>
              <a:rPr lang="fa-IR" sz="2400" dirty="0" smtClean="0"/>
              <a:t>مکان،زمان،فرد یا احساسات خاصی که برای فرد  برانگیزاننده است</a:t>
            </a:r>
            <a:endParaRPr lang="fa-IR" sz="2400" dirty="0"/>
          </a:p>
          <a:p>
            <a:pPr>
              <a:buFont typeface="Wingdings" pitchFamily="2" charset="2"/>
              <a:buChar char="ü"/>
            </a:pPr>
            <a:r>
              <a:rPr lang="fa-IR" sz="2400" dirty="0" smtClean="0"/>
              <a:t>بررسی افکار پیش،حین و پس از مصرف</a:t>
            </a:r>
          </a:p>
          <a:p>
            <a:pPr>
              <a:buFont typeface="Arial" pitchFamily="34" charset="0"/>
              <a:buChar char="•"/>
            </a:pPr>
            <a:endParaRPr lang="fa-IR" sz="2400" dirty="0" smtClean="0"/>
          </a:p>
          <a:p>
            <a:pPr>
              <a:buFont typeface="Wingdings" pitchFamily="2" charset="2"/>
              <a:buChar char="ü"/>
            </a:pPr>
            <a:endParaRPr lang="fa-IR" sz="2400" dirty="0"/>
          </a:p>
          <a:p>
            <a:pPr>
              <a:buFont typeface="Wingdings" pitchFamily="2" charset="2"/>
              <a:buChar char="ü"/>
            </a:pP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313125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کاربرگ جلسه 2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2920" indent="-457200">
              <a:buFont typeface="+mj-lt"/>
              <a:buAutoNum type="arabicParenR"/>
            </a:pPr>
            <a:r>
              <a:rPr lang="fa-IR" dirty="0" smtClean="0"/>
              <a:t>برانگیزنده(عاملی که سبب مصرفم شد): درخواست دوستم</a:t>
            </a:r>
          </a:p>
          <a:p>
            <a:pPr marL="502920" indent="-457200">
              <a:buFont typeface="+mj-lt"/>
              <a:buAutoNum type="arabicParenR"/>
            </a:pPr>
            <a:r>
              <a:rPr lang="fa-IR" dirty="0" smtClean="0"/>
              <a:t>مکان</a:t>
            </a:r>
          </a:p>
          <a:p>
            <a:pPr marL="502920" indent="-457200">
              <a:buFont typeface="+mj-lt"/>
              <a:buAutoNum type="arabicParenR"/>
            </a:pPr>
            <a:r>
              <a:rPr lang="fa-IR" dirty="0" smtClean="0"/>
              <a:t>زمان</a:t>
            </a:r>
          </a:p>
          <a:p>
            <a:pPr marL="502920" indent="-457200">
              <a:buFont typeface="+mj-lt"/>
              <a:buAutoNum type="arabicParenR"/>
            </a:pPr>
            <a:r>
              <a:rPr lang="fa-IR" dirty="0" smtClean="0"/>
              <a:t>با چه کسی</a:t>
            </a:r>
          </a:p>
          <a:p>
            <a:pPr marL="502920" indent="-457200">
              <a:buFont typeface="+mj-lt"/>
              <a:buAutoNum type="arabicParenR"/>
            </a:pPr>
            <a:r>
              <a:rPr lang="fa-IR" dirty="0" smtClean="0"/>
              <a:t>افکارم</a:t>
            </a:r>
          </a:p>
          <a:p>
            <a:pPr marL="502920" indent="-457200">
              <a:buFont typeface="+mj-lt"/>
              <a:buAutoNum type="arabicParenR"/>
            </a:pPr>
            <a:r>
              <a:rPr lang="fa-IR" dirty="0" smtClean="0"/>
              <a:t>احساساتم</a:t>
            </a:r>
          </a:p>
          <a:p>
            <a:pPr marL="502920" indent="-457200">
              <a:buFont typeface="+mj-lt"/>
              <a:buAutoNum type="arabicParenR"/>
            </a:pPr>
            <a:r>
              <a:rPr lang="fa-IR" dirty="0" smtClean="0"/>
              <a:t>رفتارم</a:t>
            </a:r>
          </a:p>
          <a:p>
            <a:pPr marL="502920" indent="-457200">
              <a:buFont typeface="+mj-lt"/>
              <a:buAutoNum type="arabicParenR"/>
            </a:pPr>
            <a:r>
              <a:rPr lang="fa-IR" dirty="0" smtClean="0"/>
              <a:t>چه چیز های خوبی برایم رخ داد</a:t>
            </a:r>
          </a:p>
          <a:p>
            <a:pPr marL="502920" indent="-457200">
              <a:buFont typeface="+mj-lt"/>
              <a:buAutoNum type="arabicParenR"/>
            </a:pPr>
            <a:r>
              <a:rPr lang="fa-IR" dirty="0" smtClean="0"/>
              <a:t>چه چیز های بدی برایم رخ داد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68475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جلسه 3:مقابله با ولع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800" dirty="0" smtClean="0"/>
              <a:t>اولع:ابرانگیختگی و عطش برای مصرف </a:t>
            </a:r>
          </a:p>
          <a:p>
            <a:endParaRPr lang="fa-IR" sz="2800" dirty="0"/>
          </a:p>
          <a:p>
            <a:pPr>
              <a:buFont typeface="Wingdings" pitchFamily="2" charset="2"/>
              <a:buChar char="ü"/>
            </a:pPr>
            <a:r>
              <a:rPr lang="fa-IR" sz="2800" dirty="0" smtClean="0"/>
              <a:t> ولع حالتی اجتناب ناپذیر است</a:t>
            </a:r>
          </a:p>
          <a:p>
            <a:pPr>
              <a:buFont typeface="Wingdings" pitchFamily="2" charset="2"/>
              <a:buChar char="ü"/>
            </a:pPr>
            <a:r>
              <a:rPr lang="fa-IR" sz="2800" dirty="0" smtClean="0"/>
              <a:t>وجود ولع باید پذیرفته شود</a:t>
            </a:r>
          </a:p>
          <a:p>
            <a:pPr>
              <a:buFont typeface="Wingdings" pitchFamily="2" charset="2"/>
              <a:buChar char="ü"/>
            </a:pPr>
            <a:r>
              <a:rPr lang="fa-IR" sz="2800" dirty="0" smtClean="0"/>
              <a:t>ولع محدود به زمان است: اوج می گیرد و تمام می شود</a:t>
            </a:r>
          </a:p>
        </p:txBody>
      </p:sp>
    </p:spTree>
    <p:extLst>
      <p:ext uri="{BB962C8B-B14F-4D97-AF65-F5344CB8AC3E}">
        <p14:creationId xmlns:p14="http://schemas.microsoft.com/office/powerpoint/2010/main" val="72075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315200" cy="1154097"/>
          </a:xfrm>
        </p:spPr>
        <p:txBody>
          <a:bodyPr/>
          <a:lstStyle/>
          <a:p>
            <a:pPr algn="r"/>
            <a:r>
              <a:rPr lang="fa-IR" dirty="0" smtClean="0"/>
              <a:t>آموزش مقابله با ولع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7315200" cy="4724400"/>
          </a:xfrm>
        </p:spPr>
        <p:txBody>
          <a:bodyPr>
            <a:normAutofit/>
          </a:bodyPr>
          <a:lstStyle/>
          <a:p>
            <a:r>
              <a:rPr lang="fa-IR" sz="2800" dirty="0" smtClean="0"/>
              <a:t>پر هیز از موقعیت های برانگیزاننده</a:t>
            </a:r>
          </a:p>
          <a:p>
            <a:r>
              <a:rPr lang="fa-IR" sz="2800" dirty="0" smtClean="0"/>
              <a:t>به تعویق انداختن مصرف</a:t>
            </a:r>
          </a:p>
          <a:p>
            <a:r>
              <a:rPr lang="fa-IR" sz="2800" dirty="0" smtClean="0"/>
              <a:t>مشغول شدن به فعالیت های دیگر</a:t>
            </a:r>
          </a:p>
          <a:p>
            <a:r>
              <a:rPr lang="fa-IR" sz="2800" dirty="0" smtClean="0"/>
              <a:t>با فردی حمایت گر صحبت کنید</a:t>
            </a:r>
          </a:p>
          <a:p>
            <a:endParaRPr lang="fa-IR" sz="2800" dirty="0" smtClean="0"/>
          </a:p>
          <a:p>
            <a:r>
              <a:rPr lang="fa-IR" sz="2800" dirty="0" smtClean="0"/>
              <a:t>انگیزه های خود برای ترک مرور کنید</a:t>
            </a:r>
          </a:p>
          <a:p>
            <a:r>
              <a:rPr lang="fa-IR" sz="2800" dirty="0" smtClean="0"/>
              <a:t>با صدای بلند بگویید:ایست!</a:t>
            </a:r>
          </a:p>
          <a:p>
            <a:r>
              <a:rPr lang="fa-IR" sz="2800" dirty="0" smtClean="0"/>
              <a:t>خود را در زمانی که ترک کرده اید تصور کنید</a:t>
            </a:r>
          </a:p>
          <a:p>
            <a:r>
              <a:rPr lang="fa-IR" sz="2800" dirty="0" smtClean="0"/>
              <a:t>آثار منفی حشیش را مرور کنید</a:t>
            </a:r>
            <a:endParaRPr lang="fa-IR" sz="2800" dirty="0"/>
          </a:p>
        </p:txBody>
      </p:sp>
    </p:spTree>
    <p:extLst>
      <p:ext uri="{BB962C8B-B14F-4D97-AF65-F5344CB8AC3E}">
        <p14:creationId xmlns:p14="http://schemas.microsoft.com/office/powerpoint/2010/main" val="316408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15200" cy="1154097"/>
          </a:xfrm>
        </p:spPr>
        <p:txBody>
          <a:bodyPr/>
          <a:lstStyle/>
          <a:p>
            <a:pPr algn="r"/>
            <a:r>
              <a:rPr lang="fa-IR" dirty="0" smtClean="0"/>
              <a:t>جلسه 4:مهارت های امتناع و قاطعیت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81200"/>
            <a:ext cx="7315200" cy="4648200"/>
          </a:xfrm>
        </p:spPr>
        <p:txBody>
          <a:bodyPr>
            <a:noAutofit/>
          </a:bodyPr>
          <a:lstStyle/>
          <a:p>
            <a:r>
              <a:rPr lang="fa-IR" sz="2400" dirty="0" smtClean="0"/>
              <a:t>امتناع:</a:t>
            </a:r>
          </a:p>
          <a:p>
            <a:pPr>
              <a:buFont typeface="Wingdings" pitchFamily="2" charset="2"/>
              <a:buChar char="ü"/>
            </a:pPr>
            <a:r>
              <a:rPr lang="fa-IR" sz="2400" dirty="0" smtClean="0"/>
              <a:t>از افراد مصرف کننده دوری کنید</a:t>
            </a:r>
          </a:p>
          <a:p>
            <a:pPr>
              <a:buFont typeface="Wingdings" pitchFamily="2" charset="2"/>
              <a:buChar char="ü"/>
            </a:pPr>
            <a:r>
              <a:rPr lang="fa-IR" sz="2400" dirty="0" smtClean="0"/>
              <a:t>از فروشندگان مواد دوری کنید</a:t>
            </a:r>
          </a:p>
          <a:p>
            <a:pPr>
              <a:buFont typeface="Wingdings" pitchFamily="2" charset="2"/>
              <a:buChar char="ü"/>
            </a:pPr>
            <a:r>
              <a:rPr lang="fa-IR" sz="2400" dirty="0" smtClean="0"/>
              <a:t>از افرادی که مرتبن از شما انتقاد میکنند دوری کنید</a:t>
            </a:r>
          </a:p>
          <a:p>
            <a:pPr>
              <a:buFont typeface="Wingdings" pitchFamily="2" charset="2"/>
              <a:buChar char="ü"/>
            </a:pPr>
            <a:endParaRPr lang="fa-IR" sz="2400" dirty="0"/>
          </a:p>
          <a:p>
            <a:pPr>
              <a:buFont typeface="Wingdings" pitchFamily="2" charset="2"/>
              <a:buChar char="§"/>
            </a:pPr>
            <a:r>
              <a:rPr lang="fa-IR" sz="2400" dirty="0" smtClean="0"/>
              <a:t>قاطعیت و «نه» گفتن</a:t>
            </a:r>
          </a:p>
          <a:p>
            <a:pPr>
              <a:buFont typeface="Wingdings" pitchFamily="2" charset="2"/>
              <a:buChar char="ü"/>
            </a:pPr>
            <a:r>
              <a:rPr lang="fa-IR" sz="2400" dirty="0" smtClean="0"/>
              <a:t>بدون ترس «نه» بگویید.این حق شماست</a:t>
            </a:r>
          </a:p>
          <a:p>
            <a:pPr>
              <a:buFont typeface="Wingdings" pitchFamily="2" charset="2"/>
              <a:buChar char="ü"/>
            </a:pPr>
            <a:r>
              <a:rPr lang="fa-IR" sz="2400" dirty="0" smtClean="0"/>
              <a:t>از مشاجره و دلیل تراشی خودداری کنید</a:t>
            </a:r>
          </a:p>
          <a:p>
            <a:pPr>
              <a:buFont typeface="Wingdings" pitchFamily="2" charset="2"/>
              <a:buChar char="ü"/>
            </a:pPr>
            <a:r>
              <a:rPr lang="fa-IR" sz="2400" dirty="0" smtClean="0"/>
              <a:t>در مورد افراد سمج از تکنیک «صفحه خط خورده» استفاده کنید</a:t>
            </a:r>
          </a:p>
        </p:txBody>
      </p:sp>
    </p:spTree>
    <p:extLst>
      <p:ext uri="{BB962C8B-B14F-4D97-AF65-F5344CB8AC3E}">
        <p14:creationId xmlns:p14="http://schemas.microsoft.com/office/powerpoint/2010/main" val="48763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315200" cy="1154097"/>
          </a:xfrm>
        </p:spPr>
        <p:txBody>
          <a:bodyPr/>
          <a:lstStyle/>
          <a:p>
            <a:pPr algn="r"/>
            <a:r>
              <a:rPr lang="fa-IR" dirty="0" smtClean="0"/>
              <a:t>جلسه 5 تا جلسه ی آخر:مهارت آموزی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133600"/>
            <a:ext cx="7315200" cy="4953000"/>
          </a:xfrm>
        </p:spPr>
        <p:txBody>
          <a:bodyPr>
            <a:normAutofit/>
          </a:bodyPr>
          <a:lstStyle/>
          <a:p>
            <a:r>
              <a:rPr lang="fa-IR" sz="2800" dirty="0" smtClean="0"/>
              <a:t>جلسه 5:مهارت های ارتباطی</a:t>
            </a:r>
          </a:p>
          <a:p>
            <a:r>
              <a:rPr lang="fa-IR" sz="2800" dirty="0" smtClean="0"/>
              <a:t>جلسه 6:مهارت حل مسئله</a:t>
            </a:r>
          </a:p>
          <a:p>
            <a:r>
              <a:rPr lang="fa-IR" sz="2800" dirty="0" smtClean="0"/>
              <a:t>جلسه 7:مهارت کنترل خشم 1</a:t>
            </a:r>
          </a:p>
          <a:p>
            <a:r>
              <a:rPr lang="fa-IR" sz="2800" dirty="0" smtClean="0"/>
              <a:t>جلسه 8:مهارت کنترل خشم 2</a:t>
            </a:r>
          </a:p>
          <a:p>
            <a:r>
              <a:rPr lang="fa-IR" sz="2800" dirty="0" smtClean="0"/>
              <a:t>جلسه 9:مقابله به برانگیزنده های شناختی</a:t>
            </a:r>
          </a:p>
          <a:p>
            <a:r>
              <a:rPr lang="fa-IR" sz="2800" dirty="0" smtClean="0"/>
              <a:t>جلسه 10:مقابله با افسردگی</a:t>
            </a:r>
          </a:p>
          <a:p>
            <a:r>
              <a:rPr lang="fa-IR" sz="2800" dirty="0" smtClean="0"/>
              <a:t>حلسه 11:مقابله با اضطراب</a:t>
            </a:r>
          </a:p>
          <a:p>
            <a:r>
              <a:rPr lang="fa-IR" sz="2800" dirty="0" smtClean="0"/>
              <a:t>جلسه 12:برنامه ریزی برای آینده</a:t>
            </a:r>
            <a:endParaRPr lang="fa-IR" sz="2800" dirty="0"/>
          </a:p>
        </p:txBody>
      </p:sp>
    </p:spTree>
    <p:extLst>
      <p:ext uri="{BB962C8B-B14F-4D97-AF65-F5344CB8AC3E}">
        <p14:creationId xmlns:p14="http://schemas.microsoft.com/office/powerpoint/2010/main" val="408562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</TotalTime>
  <Words>335</Words>
  <Application>Microsoft Office PowerPoint</Application>
  <PresentationFormat>On-screen Show (4:3)</PresentationFormat>
  <Paragraphs>68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Perspective</vt:lpstr>
      <vt:lpstr>CBT in CANABIS ABUSE</vt:lpstr>
      <vt:lpstr>جلسه 1:آشنایی با مدل شناختی رفتاری</vt:lpstr>
      <vt:lpstr>جلسه 2:مرور مطالب جلسه ی قبل</vt:lpstr>
      <vt:lpstr>کاربرگ جلسه 2</vt:lpstr>
      <vt:lpstr>جلسه 3:مقابله با ولع</vt:lpstr>
      <vt:lpstr>آموزش مقابله با ولع</vt:lpstr>
      <vt:lpstr>جلسه 4:مهارت های امتناع و قاطعیت</vt:lpstr>
      <vt:lpstr>جلسه 5 تا جلسه ی آخر:مهارت آموزی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CBT in CANABIS ABUSE</dc:title>
  <dc:creator>asad</dc:creator>
  <cp:lastModifiedBy>asad</cp:lastModifiedBy>
  <cp:revision>14</cp:revision>
  <dcterms:created xsi:type="dcterms:W3CDTF">2006-08-16T00:00:00Z</dcterms:created>
  <dcterms:modified xsi:type="dcterms:W3CDTF">2012-12-23T10:11:32Z</dcterms:modified>
</cp:coreProperties>
</file>