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95" r:id="rId3"/>
    <p:sldId id="275" r:id="rId4"/>
    <p:sldId id="271" r:id="rId5"/>
    <p:sldId id="263" r:id="rId6"/>
    <p:sldId id="291" r:id="rId7"/>
    <p:sldId id="262" r:id="rId8"/>
    <p:sldId id="264" r:id="rId9"/>
    <p:sldId id="277" r:id="rId10"/>
    <p:sldId id="266" r:id="rId11"/>
    <p:sldId id="261" r:id="rId12"/>
    <p:sldId id="273" r:id="rId13"/>
    <p:sldId id="276" r:id="rId14"/>
    <p:sldId id="278" r:id="rId15"/>
    <p:sldId id="281" r:id="rId16"/>
    <p:sldId id="292" r:id="rId17"/>
    <p:sldId id="282" r:id="rId18"/>
    <p:sldId id="294" r:id="rId19"/>
    <p:sldId id="283" r:id="rId20"/>
    <p:sldId id="284" r:id="rId21"/>
    <p:sldId id="285" r:id="rId22"/>
    <p:sldId id="270" r:id="rId23"/>
    <p:sldId id="288" r:id="rId24"/>
    <p:sldId id="289" r:id="rId25"/>
    <p:sldId id="293" r:id="rId26"/>
    <p:sldId id="290" r:id="rId27"/>
    <p:sldId id="296" r:id="rId28"/>
    <p:sldId id="297" r:id="rId29"/>
    <p:sldId id="302" r:id="rId30"/>
    <p:sldId id="301" r:id="rId31"/>
    <p:sldId id="29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1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FD07-0721-4015-BC96-4BA8B16C2990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9AA2-DB17-4F25-ABF2-928BBFC535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7334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FD07-0721-4015-BC96-4BA8B16C2990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9AA2-DB17-4F25-ABF2-928BBFC535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7088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FD07-0721-4015-BC96-4BA8B16C2990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9AA2-DB17-4F25-ABF2-928BBFC535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140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FD07-0721-4015-BC96-4BA8B16C2990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9AA2-DB17-4F25-ABF2-928BBFC535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275980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FD07-0721-4015-BC96-4BA8B16C2990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9AA2-DB17-4F25-ABF2-928BBFC535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1424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FD07-0721-4015-BC96-4BA8B16C2990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9AA2-DB17-4F25-ABF2-928BBFC535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9718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FD07-0721-4015-BC96-4BA8B16C2990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9AA2-DB17-4F25-ABF2-928BBFC535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721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FD07-0721-4015-BC96-4BA8B16C2990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9AA2-DB17-4F25-ABF2-928BBFC535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0740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FD07-0721-4015-BC96-4BA8B16C2990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9AA2-DB17-4F25-ABF2-928BBFC535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538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FD07-0721-4015-BC96-4BA8B16C2990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9AA2-DB17-4F25-ABF2-928BBFC535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424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FD07-0721-4015-BC96-4BA8B16C2990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9AA2-DB17-4F25-ABF2-928BBFC535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1201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FD07-0721-4015-BC96-4BA8B16C2990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9AA2-DB17-4F25-ABF2-928BBFC535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822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FD07-0721-4015-BC96-4BA8B16C2990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9AA2-DB17-4F25-ABF2-928BBFC535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3602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FD07-0721-4015-BC96-4BA8B16C2990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9AA2-DB17-4F25-ABF2-928BBFC535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633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FD07-0721-4015-BC96-4BA8B16C2990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9AA2-DB17-4F25-ABF2-928BBFC535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8398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FD07-0721-4015-BC96-4BA8B16C2990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9AA2-DB17-4F25-ABF2-928BBFC535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5821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FD07-0721-4015-BC96-4BA8B16C2990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9AA2-DB17-4F25-ABF2-928BBFC535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4196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8F1FD07-0721-4015-BC96-4BA8B16C2990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09AA2-DB17-4F25-ABF2-928BBFC535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28536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890" b="11890"/>
          <a:stretch>
            <a:fillRect/>
          </a:stretch>
        </p:blipFill>
        <p:spPr/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750" y="1525581"/>
            <a:ext cx="6663795" cy="1574808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 smtClean="0"/>
              <a:t>In the name of Allah</a:t>
            </a:r>
            <a:br>
              <a:rPr lang="en-US" sz="3000" b="1" dirty="0" smtClean="0"/>
            </a:br>
            <a:r>
              <a:rPr lang="en-US" sz="3000" b="1" dirty="0" smtClean="0"/>
              <a:t> the beneficent the merciful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xmlns="" val="1321690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25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335" b="1333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4710095"/>
            <a:ext cx="8825656" cy="493712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20th Century Font" panose="00000400000000000000" pitchFamily="2" charset="0"/>
              </a:rPr>
              <a:t>h</a:t>
            </a:r>
            <a:r>
              <a:rPr lang="en-US" sz="3600" dirty="0" smtClean="0">
                <a:latin typeface="20th Century Font" panose="00000400000000000000" pitchFamily="2" charset="0"/>
              </a:rPr>
              <a:t>ard working</a:t>
            </a:r>
          </a:p>
          <a:p>
            <a:pPr algn="ctr"/>
            <a:r>
              <a:rPr lang="en-US" sz="3600" dirty="0" smtClean="0">
                <a:latin typeface="20th Century Font" panose="00000400000000000000" pitchFamily="2" charset="0"/>
              </a:rPr>
              <a:t>Are you hardworking? Yes, I am.</a:t>
            </a:r>
            <a:endParaRPr lang="en-US" sz="3600" dirty="0">
              <a:latin typeface="20th Century Fon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0679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52" b="875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4838687"/>
            <a:ext cx="8825656" cy="49371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20th Century Font" panose="00000400000000000000" pitchFamily="2" charset="0"/>
              </a:rPr>
              <a:t>Careless</a:t>
            </a:r>
          </a:p>
          <a:p>
            <a:pPr algn="ctr"/>
            <a:r>
              <a:rPr lang="en-US" sz="3600" dirty="0" smtClean="0">
                <a:latin typeface="20th Century Font" panose="00000400000000000000" pitchFamily="2" charset="0"/>
              </a:rPr>
              <a:t>What’s Jack like? He’s very careless.</a:t>
            </a:r>
            <a:endParaRPr lang="en-US" sz="3600" dirty="0">
              <a:latin typeface="20th Century Fon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8143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81" y="5118464"/>
            <a:ext cx="9404723" cy="1400530"/>
          </a:xfrm>
        </p:spPr>
        <p:txBody>
          <a:bodyPr/>
          <a:lstStyle/>
          <a:p>
            <a:pPr algn="ctr"/>
            <a:r>
              <a:rPr lang="en-US" sz="3600" dirty="0" smtClean="0">
                <a:latin typeface="20th Century Font" panose="00000400000000000000" pitchFamily="2" charset="0"/>
              </a:rPr>
              <a:t>Cruel</a:t>
            </a:r>
            <a:br>
              <a:rPr lang="en-US" sz="3600" dirty="0" smtClean="0">
                <a:latin typeface="20th Century Font" panose="00000400000000000000" pitchFamily="2" charset="0"/>
              </a:rPr>
            </a:br>
            <a:r>
              <a:rPr lang="en-US" sz="3600" dirty="0" smtClean="0">
                <a:latin typeface="20th Century Font" panose="00000400000000000000" pitchFamily="2" charset="0"/>
              </a:rPr>
              <a:t>What are they like? They are very cruel.  </a:t>
            </a:r>
            <a:endParaRPr lang="en-US" sz="3600" dirty="0">
              <a:latin typeface="20th Century Font" panose="000004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7462" y="666621"/>
            <a:ext cx="6629400" cy="4380403"/>
          </a:xfrm>
        </p:spPr>
      </p:pic>
    </p:spTree>
    <p:extLst>
      <p:ext uri="{BB962C8B-B14F-4D97-AF65-F5344CB8AC3E}">
        <p14:creationId xmlns:p14="http://schemas.microsoft.com/office/powerpoint/2010/main" xmlns="" val="1771861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4852971"/>
            <a:ext cx="8825656" cy="493712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20th Century Font" panose="00000400000000000000" pitchFamily="2" charset="0"/>
              </a:rPr>
              <a:t>n</a:t>
            </a:r>
            <a:r>
              <a:rPr lang="en-US" sz="3600" dirty="0" smtClean="0">
                <a:latin typeface="20th Century Font" panose="00000400000000000000" pitchFamily="2" charset="0"/>
              </a:rPr>
              <a:t>ervous</a:t>
            </a:r>
          </a:p>
          <a:p>
            <a:pPr algn="ctr"/>
            <a:r>
              <a:rPr lang="en-US" sz="3600" dirty="0" smtClean="0">
                <a:latin typeface="20th Century Font" panose="00000400000000000000" pitchFamily="2" charset="0"/>
              </a:rPr>
              <a:t>Is she quiet? No, she’s nervous.</a:t>
            </a:r>
            <a:endParaRPr lang="en-US" sz="3600" dirty="0">
              <a:latin typeface="20th Century Font" panose="00000400000000000000" pitchFamily="2" charset="0"/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009" b="190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667002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797" b="1579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4724380"/>
            <a:ext cx="8825656" cy="493712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20th Century Font" panose="00000400000000000000" pitchFamily="2" charset="0"/>
              </a:rPr>
              <a:t>m</a:t>
            </a:r>
            <a:r>
              <a:rPr lang="en-US" sz="3600" dirty="0" smtClean="0">
                <a:latin typeface="20th Century Font" panose="00000400000000000000" pitchFamily="2" charset="0"/>
              </a:rPr>
              <a:t>essy</a:t>
            </a:r>
          </a:p>
          <a:p>
            <a:pPr algn="ctr"/>
            <a:r>
              <a:rPr lang="en-US" sz="3600" dirty="0" smtClean="0">
                <a:latin typeface="20th Century Font" panose="00000400000000000000" pitchFamily="2" charset="0"/>
              </a:rPr>
              <a:t>Is her room neat? No, it’s messy.</a:t>
            </a:r>
            <a:endParaRPr lang="en-US" sz="3600" dirty="0">
              <a:latin typeface="20th Century Fon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9200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4" r="52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9287" y="4910116"/>
            <a:ext cx="8825656" cy="49371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20th Century Font" panose="00000400000000000000" pitchFamily="2" charset="0"/>
              </a:rPr>
              <a:t>Patient</a:t>
            </a:r>
          </a:p>
          <a:p>
            <a:pPr algn="ctr"/>
            <a:r>
              <a:rPr lang="en-US" sz="3600" dirty="0" smtClean="0">
                <a:latin typeface="20th Century Font" panose="00000400000000000000" pitchFamily="2" charset="0"/>
              </a:rPr>
              <a:t>My uncle is patient. He is in hospital now.</a:t>
            </a:r>
          </a:p>
          <a:p>
            <a:pPr algn="ctr"/>
            <a:endParaRPr lang="en-US" sz="3600" dirty="0" smtClean="0">
              <a:latin typeface="20th Century Font" panose="00000400000000000000" pitchFamily="2" charset="0"/>
            </a:endParaRPr>
          </a:p>
          <a:p>
            <a:pPr algn="ctr"/>
            <a:endParaRPr lang="en-US" sz="3600" dirty="0">
              <a:latin typeface="20th Century Fon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8707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3" y="2262196"/>
            <a:ext cx="4539459" cy="3667130"/>
          </a:xfrm>
        </p:spPr>
        <p:txBody>
          <a:bodyPr/>
          <a:lstStyle/>
          <a:p>
            <a:r>
              <a:rPr lang="en-US" sz="3600" dirty="0" smtClean="0">
                <a:latin typeface="20th Century Font" panose="00000400000000000000" pitchFamily="2" charset="0"/>
              </a:rPr>
              <a:t>Clever</a:t>
            </a:r>
            <a:br>
              <a:rPr lang="en-US" sz="3600" dirty="0" smtClean="0">
                <a:latin typeface="20th Century Font" panose="00000400000000000000" pitchFamily="2" charset="0"/>
              </a:rPr>
            </a:br>
            <a:r>
              <a:rPr lang="en-US" sz="3600" dirty="0">
                <a:latin typeface="20th Century Font" panose="00000400000000000000" pitchFamily="2" charset="0"/>
              </a:rPr>
              <a:t/>
            </a:r>
            <a:br>
              <a:rPr lang="en-US" sz="3600" dirty="0">
                <a:latin typeface="20th Century Font" panose="00000400000000000000" pitchFamily="2" charset="0"/>
              </a:rPr>
            </a:br>
            <a:r>
              <a:rPr lang="en-US" sz="3600" dirty="0" smtClean="0">
                <a:latin typeface="20th Century Font" panose="00000400000000000000" pitchFamily="2" charset="0"/>
              </a:rPr>
              <a:t/>
            </a:r>
            <a:br>
              <a:rPr lang="en-US" sz="3600" dirty="0" smtClean="0">
                <a:latin typeface="20th Century Font" panose="00000400000000000000" pitchFamily="2" charset="0"/>
              </a:rPr>
            </a:br>
            <a:r>
              <a:rPr lang="en-US" sz="3600" dirty="0">
                <a:latin typeface="20th Century Font" panose="00000400000000000000" pitchFamily="2" charset="0"/>
              </a:rPr>
              <a:t/>
            </a:r>
            <a:br>
              <a:rPr lang="en-US" sz="3600" dirty="0">
                <a:latin typeface="20th Century Font" panose="00000400000000000000" pitchFamily="2" charset="0"/>
              </a:rPr>
            </a:br>
            <a:r>
              <a:rPr lang="en-US" sz="3600" dirty="0" smtClean="0">
                <a:latin typeface="20th Century Font" panose="00000400000000000000" pitchFamily="2" charset="0"/>
              </a:rPr>
              <a:t>Do you know Tom? Yes, He’s  very helpful. </a:t>
            </a:r>
            <a:br>
              <a:rPr lang="en-US" sz="3600" dirty="0" smtClean="0">
                <a:latin typeface="20th Century Font" panose="00000400000000000000" pitchFamily="2" charset="0"/>
              </a:rPr>
            </a:br>
            <a:r>
              <a:rPr lang="en-US" sz="3600" dirty="0" smtClean="0">
                <a:latin typeface="20th Century Font" panose="00000400000000000000" pitchFamily="2" charset="0"/>
              </a:rPr>
              <a:t>He helps me with my English.</a:t>
            </a:r>
            <a:br>
              <a:rPr lang="en-US" sz="3600" dirty="0" smtClean="0">
                <a:latin typeface="20th Century Font" panose="00000400000000000000" pitchFamily="2" charset="0"/>
              </a:rPr>
            </a:br>
            <a:r>
              <a:rPr lang="en-US" sz="3600" dirty="0" smtClean="0">
                <a:latin typeface="20th Century Font" panose="00000400000000000000" pitchFamily="2" charset="0"/>
              </a:rPr>
              <a:t>He’s a clever student.</a:t>
            </a:r>
            <a:endParaRPr lang="en-US" sz="3600" dirty="0">
              <a:latin typeface="20th Century Font" panose="000004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3855" y="1043244"/>
            <a:ext cx="5408047" cy="4843206"/>
          </a:xfrm>
        </p:spPr>
      </p:pic>
    </p:spTree>
    <p:extLst>
      <p:ext uri="{BB962C8B-B14F-4D97-AF65-F5344CB8AC3E}">
        <p14:creationId xmlns:p14="http://schemas.microsoft.com/office/powerpoint/2010/main" xmlns="" val="3141742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4810107"/>
            <a:ext cx="8825656" cy="49371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20th Century Font" panose="00000400000000000000" pitchFamily="2" charset="0"/>
              </a:rPr>
              <a:t>Upset</a:t>
            </a:r>
          </a:p>
          <a:p>
            <a:pPr algn="ctr"/>
            <a:r>
              <a:rPr lang="en-US" sz="3600" dirty="0" smtClean="0">
                <a:latin typeface="20th Century Font" panose="00000400000000000000" pitchFamily="2" charset="0"/>
              </a:rPr>
              <a:t>Is miss Brown upset? Yes, She is.</a:t>
            </a:r>
          </a:p>
          <a:p>
            <a:pPr algn="ctr"/>
            <a:endParaRPr lang="en-US" sz="3600" dirty="0">
              <a:latin typeface="20th Century Font" panose="00000400000000000000" pitchFamily="2" charset="0"/>
            </a:endParaRP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986" b="189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4229296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61903"/>
            <a:ext cx="3401064" cy="1447800"/>
          </a:xfrm>
        </p:spPr>
        <p:txBody>
          <a:bodyPr/>
          <a:lstStyle/>
          <a:p>
            <a:r>
              <a:rPr lang="en-US" sz="3600" dirty="0">
                <a:latin typeface="20th Century Font" panose="00000400000000000000" pitchFamily="2" charset="0"/>
              </a:rPr>
              <a:t>talkative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3918" y="906299"/>
            <a:ext cx="4333081" cy="515636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4945810" cy="289559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20th Century Font" panose="00000400000000000000" pitchFamily="2" charset="0"/>
              </a:rPr>
              <a:t>What’s she like?</a:t>
            </a:r>
          </a:p>
          <a:p>
            <a:r>
              <a:rPr lang="en-US" sz="3600" dirty="0">
                <a:solidFill>
                  <a:schemeClr val="tx2"/>
                </a:solidFill>
                <a:latin typeface="20th Century Font" panose="00000400000000000000" pitchFamily="2" charset="0"/>
              </a:rPr>
              <a:t>She’s very </a:t>
            </a:r>
            <a:r>
              <a:rPr lang="en-US" sz="3600" dirty="0" smtClean="0">
                <a:solidFill>
                  <a:schemeClr val="tx2"/>
                </a:solidFill>
                <a:latin typeface="20th Century Font" panose="00000400000000000000" pitchFamily="2" charset="0"/>
              </a:rPr>
              <a:t>talkative.</a:t>
            </a:r>
            <a:endParaRPr lang="en-US" sz="3600" dirty="0">
              <a:solidFill>
                <a:schemeClr val="tx2"/>
              </a:solidFill>
              <a:latin typeface="20th Century Font" panose="000004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643938" y="971548"/>
            <a:ext cx="457200" cy="43814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71552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435" y="504826"/>
            <a:ext cx="4902947" cy="3267080"/>
          </a:xfrm>
        </p:spPr>
        <p:txBody>
          <a:bodyPr/>
          <a:lstStyle/>
          <a:p>
            <a:r>
              <a:rPr lang="en-US" sz="3600" dirty="0" smtClean="0">
                <a:latin typeface="20th Century Font" panose="00000400000000000000" pitchFamily="2" charset="0"/>
              </a:rPr>
              <a:t>Polite</a:t>
            </a:r>
            <a:br>
              <a:rPr lang="en-US" sz="3600" dirty="0" smtClean="0">
                <a:latin typeface="20th Century Font" panose="00000400000000000000" pitchFamily="2" charset="0"/>
              </a:rPr>
            </a:br>
            <a:r>
              <a:rPr lang="en-US" sz="3600" dirty="0" smtClean="0">
                <a:latin typeface="20th Century Font" panose="00000400000000000000" pitchFamily="2" charset="0"/>
              </a:rPr>
              <a:t/>
            </a:r>
            <a:br>
              <a:rPr lang="en-US" sz="3600" dirty="0" smtClean="0">
                <a:latin typeface="20th Century Font" panose="00000400000000000000" pitchFamily="2" charset="0"/>
              </a:rPr>
            </a:br>
            <a:r>
              <a:rPr lang="en-US" sz="3600" dirty="0">
                <a:latin typeface="20th Century Font" panose="00000400000000000000" pitchFamily="2" charset="0"/>
              </a:rPr>
              <a:t/>
            </a:r>
            <a:br>
              <a:rPr lang="en-US" sz="3600" dirty="0">
                <a:latin typeface="20th Century Font" panose="00000400000000000000" pitchFamily="2" charset="0"/>
              </a:rPr>
            </a:br>
            <a:r>
              <a:rPr lang="en-US" sz="3600" dirty="0" smtClean="0">
                <a:latin typeface="20th Century Font" panose="00000400000000000000" pitchFamily="2" charset="0"/>
              </a:rPr>
              <a:t>I like my niece, Sara.</a:t>
            </a:r>
            <a:br>
              <a:rPr lang="en-US" sz="3600" dirty="0" smtClean="0">
                <a:latin typeface="20th Century Font" panose="00000400000000000000" pitchFamily="2" charset="0"/>
              </a:rPr>
            </a:br>
            <a:r>
              <a:rPr lang="en-US" sz="3600" dirty="0" smtClean="0">
                <a:latin typeface="20th Century Font" panose="00000400000000000000" pitchFamily="2" charset="0"/>
              </a:rPr>
              <a:t>She is very polite.</a:t>
            </a:r>
            <a:endParaRPr lang="en-US" sz="3600" dirty="0">
              <a:latin typeface="20th Century Font" panose="00000400000000000000" pitchFamily="2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2980" y="1243013"/>
            <a:ext cx="5974862" cy="3986212"/>
          </a:xfrm>
        </p:spPr>
      </p:pic>
    </p:spTree>
    <p:extLst>
      <p:ext uri="{BB962C8B-B14F-4D97-AF65-F5344CB8AC3E}">
        <p14:creationId xmlns:p14="http://schemas.microsoft.com/office/powerpoint/2010/main" xmlns="" val="1211571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14692" y="1890726"/>
            <a:ext cx="6000740" cy="1447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3600" b="1" dirty="0"/>
          </a:p>
          <a:p>
            <a:pPr algn="ctr"/>
            <a:r>
              <a:rPr lang="en-US" sz="3600" b="1" dirty="0" smtClean="0"/>
              <a:t>Grade nine - Lesson one</a:t>
            </a:r>
            <a:br>
              <a:rPr lang="en-US" sz="3600" b="1" dirty="0" smtClean="0"/>
            </a:br>
            <a:endParaRPr lang="en-US" sz="3600" dirty="0"/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4598241" y="3571860"/>
            <a:ext cx="3217026" cy="5241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en-US" sz="2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9584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385" y="1109948"/>
            <a:ext cx="5411803" cy="1400530"/>
          </a:xfrm>
        </p:spPr>
        <p:txBody>
          <a:bodyPr/>
          <a:lstStyle/>
          <a:p>
            <a:r>
              <a:rPr lang="en-US" sz="3600" dirty="0" smtClean="0">
                <a:latin typeface="20th Century Font" panose="00000400000000000000" pitchFamily="2" charset="0"/>
              </a:rPr>
              <a:t>Selfish</a:t>
            </a:r>
            <a:br>
              <a:rPr lang="en-US" sz="3600" dirty="0" smtClean="0">
                <a:latin typeface="20th Century Font" panose="00000400000000000000" pitchFamily="2" charset="0"/>
              </a:rPr>
            </a:br>
            <a:r>
              <a:rPr lang="en-US" sz="3600" dirty="0" smtClean="0">
                <a:latin typeface="20th Century Font" panose="00000400000000000000" pitchFamily="2" charset="0"/>
              </a:rPr>
              <a:t/>
            </a:r>
            <a:br>
              <a:rPr lang="en-US" sz="3600" dirty="0" smtClean="0">
                <a:latin typeface="20th Century Font" panose="00000400000000000000" pitchFamily="2" charset="0"/>
              </a:rPr>
            </a:br>
            <a:r>
              <a:rPr lang="en-US" sz="3600" dirty="0">
                <a:latin typeface="20th Century Font" panose="00000400000000000000" pitchFamily="2" charset="0"/>
              </a:rPr>
              <a:t/>
            </a:r>
            <a:br>
              <a:rPr lang="en-US" sz="3600" dirty="0">
                <a:latin typeface="20th Century Font" panose="00000400000000000000" pitchFamily="2" charset="0"/>
              </a:rPr>
            </a:br>
            <a:r>
              <a:rPr lang="en-US" sz="3600" dirty="0" smtClean="0">
                <a:latin typeface="20th Century Font" panose="00000400000000000000" pitchFamily="2" charset="0"/>
              </a:rPr>
              <a:t>What’s he like?</a:t>
            </a:r>
            <a:br>
              <a:rPr lang="en-US" sz="3600" dirty="0" smtClean="0">
                <a:latin typeface="20th Century Font" panose="00000400000000000000" pitchFamily="2" charset="0"/>
              </a:rPr>
            </a:br>
            <a:r>
              <a:rPr lang="en-US" sz="3600" dirty="0" smtClean="0">
                <a:latin typeface="20th Century Font" panose="00000400000000000000" pitchFamily="2" charset="0"/>
              </a:rPr>
              <a:t>He’s selfish.</a:t>
            </a:r>
            <a:endParaRPr lang="en-US" sz="3600" dirty="0">
              <a:latin typeface="20th Century Font" panose="000004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2083" y="1385886"/>
            <a:ext cx="6215090" cy="4195186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8986838" y="1671638"/>
            <a:ext cx="414337" cy="45720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34808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40724" y="4681519"/>
            <a:ext cx="8825656" cy="493712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20th Century Font" panose="00000400000000000000" pitchFamily="2" charset="0"/>
              </a:rPr>
              <a:t>r</a:t>
            </a:r>
            <a:r>
              <a:rPr lang="en-US" sz="3600" dirty="0" smtClean="0">
                <a:latin typeface="20th Century Font" panose="00000400000000000000" pitchFamily="2" charset="0"/>
              </a:rPr>
              <a:t>ude</a:t>
            </a:r>
          </a:p>
          <a:p>
            <a:pPr algn="ctr"/>
            <a:r>
              <a:rPr lang="en-US" sz="3600" dirty="0" smtClean="0">
                <a:latin typeface="20th Century Font" panose="00000400000000000000" pitchFamily="2" charset="0"/>
              </a:rPr>
              <a:t>Is she polite? No, she’s rude.</a:t>
            </a:r>
            <a:endParaRPr lang="en-US" sz="3600" dirty="0">
              <a:latin typeface="20th Century Font" panose="00000400000000000000" pitchFamily="2" charset="0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501" b="225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629154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587" y="2733670"/>
            <a:ext cx="4788647" cy="1447800"/>
          </a:xfrm>
        </p:spPr>
        <p:txBody>
          <a:bodyPr/>
          <a:lstStyle/>
          <a:p>
            <a:r>
              <a:rPr lang="en-US" sz="3600" dirty="0" smtClean="0">
                <a:latin typeface="20th Century Font" panose="00000400000000000000" pitchFamily="2" charset="0"/>
              </a:rPr>
              <a:t>Kind</a:t>
            </a:r>
            <a:br>
              <a:rPr lang="en-US" sz="3600" dirty="0" smtClean="0">
                <a:latin typeface="20th Century Font" panose="00000400000000000000" pitchFamily="2" charset="0"/>
              </a:rPr>
            </a:br>
            <a:r>
              <a:rPr lang="en-US" sz="3600" dirty="0" smtClean="0">
                <a:latin typeface="20th Century Font" panose="00000400000000000000" pitchFamily="2" charset="0"/>
              </a:rPr>
              <a:t/>
            </a:r>
            <a:br>
              <a:rPr lang="en-US" sz="3600" dirty="0" smtClean="0">
                <a:latin typeface="20th Century Font" panose="00000400000000000000" pitchFamily="2" charset="0"/>
              </a:rPr>
            </a:br>
            <a:r>
              <a:rPr lang="en-US" sz="3600" dirty="0">
                <a:latin typeface="20th Century Font" panose="00000400000000000000" pitchFamily="2" charset="0"/>
              </a:rPr>
              <a:t/>
            </a:r>
            <a:br>
              <a:rPr lang="en-US" sz="3600" dirty="0">
                <a:latin typeface="20th Century Font" panose="00000400000000000000" pitchFamily="2" charset="0"/>
              </a:rPr>
            </a:br>
            <a:r>
              <a:rPr lang="en-US" sz="3600" dirty="0" smtClean="0">
                <a:latin typeface="20th Century Font" panose="00000400000000000000" pitchFamily="2" charset="0"/>
              </a:rPr>
              <a:t/>
            </a:r>
            <a:br>
              <a:rPr lang="en-US" sz="3600" dirty="0" smtClean="0">
                <a:latin typeface="20th Century Font" panose="00000400000000000000" pitchFamily="2" charset="0"/>
              </a:rPr>
            </a:br>
            <a:r>
              <a:rPr lang="en-US" sz="3600" dirty="0" smtClean="0">
                <a:latin typeface="20th Century Font" panose="00000400000000000000" pitchFamily="2" charset="0"/>
              </a:rPr>
              <a:t>My father is really kind.</a:t>
            </a:r>
            <a:br>
              <a:rPr lang="en-US" sz="3600" dirty="0" smtClean="0">
                <a:latin typeface="20th Century Font" panose="00000400000000000000" pitchFamily="2" charset="0"/>
              </a:rPr>
            </a:br>
            <a:r>
              <a:rPr lang="en-US" sz="3600" dirty="0" smtClean="0">
                <a:latin typeface="20th Century Font" panose="00000400000000000000" pitchFamily="2" charset="0"/>
              </a:rPr>
              <a:t>I like him very much.</a:t>
            </a:r>
            <a:endParaRPr lang="en-US" sz="3600" dirty="0">
              <a:latin typeface="20th Century Font" panose="000004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6669" y="14478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xmlns="" val="3593628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188" y="1704977"/>
            <a:ext cx="4217151" cy="1447800"/>
          </a:xfrm>
        </p:spPr>
        <p:txBody>
          <a:bodyPr/>
          <a:lstStyle/>
          <a:p>
            <a:r>
              <a:rPr lang="en-US" sz="3600" dirty="0" smtClean="0">
                <a:latin typeface="20th Century Font" panose="00000400000000000000" pitchFamily="2" charset="0"/>
              </a:rPr>
              <a:t>Shy</a:t>
            </a:r>
            <a:br>
              <a:rPr lang="en-US" sz="3600" dirty="0" smtClean="0">
                <a:latin typeface="20th Century Font" panose="00000400000000000000" pitchFamily="2" charset="0"/>
              </a:rPr>
            </a:br>
            <a:r>
              <a:rPr lang="en-US" sz="3600" dirty="0" smtClean="0">
                <a:latin typeface="20th Century Font" panose="00000400000000000000" pitchFamily="2" charset="0"/>
              </a:rPr>
              <a:t/>
            </a:r>
            <a:br>
              <a:rPr lang="en-US" sz="3600" dirty="0" smtClean="0">
                <a:latin typeface="20th Century Font" panose="00000400000000000000" pitchFamily="2" charset="0"/>
              </a:rPr>
            </a:br>
            <a:r>
              <a:rPr lang="en-US" sz="3600" dirty="0" smtClean="0">
                <a:latin typeface="20th Century Font" panose="00000400000000000000" pitchFamily="2" charset="0"/>
              </a:rPr>
              <a:t/>
            </a:r>
            <a:br>
              <a:rPr lang="en-US" sz="3600" dirty="0" smtClean="0">
                <a:latin typeface="20th Century Font" panose="00000400000000000000" pitchFamily="2" charset="0"/>
              </a:rPr>
            </a:br>
            <a:r>
              <a:rPr lang="en-US" sz="3600" dirty="0" smtClean="0">
                <a:latin typeface="20th Century Font" panose="00000400000000000000" pitchFamily="2" charset="0"/>
              </a:rPr>
              <a:t>Betty is a shy girl.</a:t>
            </a:r>
            <a:endParaRPr lang="en-US" sz="3600" dirty="0">
              <a:latin typeface="20th Century Font" panose="000004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4695" y="1062035"/>
            <a:ext cx="7365413" cy="4577078"/>
          </a:xfrm>
        </p:spPr>
      </p:pic>
    </p:spTree>
    <p:extLst>
      <p:ext uri="{BB962C8B-B14F-4D97-AF65-F5344CB8AC3E}">
        <p14:creationId xmlns:p14="http://schemas.microsoft.com/office/powerpoint/2010/main" xmlns="" val="1787690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733546"/>
            <a:ext cx="4985796" cy="2438409"/>
          </a:xfrm>
        </p:spPr>
        <p:txBody>
          <a:bodyPr/>
          <a:lstStyle/>
          <a:p>
            <a:r>
              <a:rPr lang="en-US" sz="3600" dirty="0">
                <a:latin typeface="20th Century Font" panose="00000400000000000000" pitchFamily="2" charset="0"/>
              </a:rPr>
              <a:t>q</a:t>
            </a:r>
            <a:r>
              <a:rPr lang="en-US" sz="3600" dirty="0" smtClean="0">
                <a:latin typeface="20th Century Font" panose="00000400000000000000" pitchFamily="2" charset="0"/>
              </a:rPr>
              <a:t>uiet</a:t>
            </a:r>
            <a:br>
              <a:rPr lang="en-US" sz="3600" dirty="0" smtClean="0">
                <a:latin typeface="20th Century Font" panose="00000400000000000000" pitchFamily="2" charset="0"/>
              </a:rPr>
            </a:br>
            <a:r>
              <a:rPr lang="en-US" sz="3600" dirty="0" smtClean="0">
                <a:latin typeface="20th Century Font" panose="00000400000000000000" pitchFamily="2" charset="0"/>
              </a:rPr>
              <a:t/>
            </a:r>
            <a:br>
              <a:rPr lang="en-US" sz="3600" dirty="0" smtClean="0">
                <a:latin typeface="20th Century Font" panose="00000400000000000000" pitchFamily="2" charset="0"/>
              </a:rPr>
            </a:br>
            <a:r>
              <a:rPr lang="en-US" sz="3600" dirty="0">
                <a:latin typeface="20th Century Font" panose="00000400000000000000" pitchFamily="2" charset="0"/>
              </a:rPr>
              <a:t/>
            </a:r>
            <a:br>
              <a:rPr lang="en-US" sz="3600" dirty="0">
                <a:latin typeface="20th Century Font" panose="00000400000000000000" pitchFamily="2" charset="0"/>
              </a:rPr>
            </a:br>
            <a:r>
              <a:rPr lang="en-US" sz="3600" dirty="0" smtClean="0">
                <a:latin typeface="20th Century Font" panose="00000400000000000000" pitchFamily="2" charset="0"/>
              </a:rPr>
              <a:t>What’s your cousin like?</a:t>
            </a:r>
            <a:br>
              <a:rPr lang="en-US" sz="3600" dirty="0" smtClean="0">
                <a:latin typeface="20th Century Font" panose="00000400000000000000" pitchFamily="2" charset="0"/>
              </a:rPr>
            </a:br>
            <a:r>
              <a:rPr lang="en-US" sz="3600" dirty="0" smtClean="0">
                <a:latin typeface="20th Century Font" panose="00000400000000000000" pitchFamily="2" charset="0"/>
              </a:rPr>
              <a:t>He’s quiet.</a:t>
            </a:r>
            <a:br>
              <a:rPr lang="en-US" sz="3600" dirty="0" smtClean="0">
                <a:latin typeface="20th Century Font" panose="00000400000000000000" pitchFamily="2" charset="0"/>
              </a:rPr>
            </a:br>
            <a:endParaRPr lang="en-US" sz="3600" dirty="0">
              <a:latin typeface="20th Century Font" panose="000004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4421" y="1004884"/>
            <a:ext cx="5108080" cy="4572000"/>
          </a:xfrm>
        </p:spPr>
      </p:pic>
    </p:spTree>
    <p:extLst>
      <p:ext uri="{BB962C8B-B14F-4D97-AF65-F5344CB8AC3E}">
        <p14:creationId xmlns:p14="http://schemas.microsoft.com/office/powerpoint/2010/main" xmlns="" val="3268961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9812" y="681979"/>
            <a:ext cx="3785785" cy="5702947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7523" y="681979"/>
            <a:ext cx="9404723" cy="1400530"/>
          </a:xfrm>
        </p:spPr>
        <p:txBody>
          <a:bodyPr/>
          <a:lstStyle/>
          <a:p>
            <a:r>
              <a:rPr lang="en-US" sz="3600" dirty="0" smtClean="0">
                <a:latin typeface="20th Century Font" panose="00000400000000000000" pitchFamily="2" charset="0"/>
              </a:rPr>
              <a:t>Friendly</a:t>
            </a:r>
            <a:r>
              <a:rPr lang="en-US" sz="3600" dirty="0">
                <a:latin typeface="20th Century Font" panose="00000400000000000000" pitchFamily="2" charset="0"/>
              </a:rPr>
              <a:t/>
            </a:r>
            <a:br>
              <a:rPr lang="en-US" sz="3600" dirty="0">
                <a:latin typeface="20th Century Font" panose="00000400000000000000" pitchFamily="2" charset="0"/>
              </a:rPr>
            </a:br>
            <a:r>
              <a:rPr lang="en-US" sz="3600" dirty="0" smtClean="0">
                <a:latin typeface="20th Century Font" panose="00000400000000000000" pitchFamily="2" charset="0"/>
              </a:rPr>
              <a:t/>
            </a:r>
            <a:br>
              <a:rPr lang="en-US" sz="3600" dirty="0" smtClean="0">
                <a:latin typeface="20th Century Font" panose="00000400000000000000" pitchFamily="2" charset="0"/>
              </a:rPr>
            </a:br>
            <a:r>
              <a:rPr lang="en-US" sz="3600" dirty="0" smtClean="0">
                <a:latin typeface="20th Century Font" panose="00000400000000000000" pitchFamily="2" charset="0"/>
              </a:rPr>
              <a:t>What are they like?</a:t>
            </a:r>
            <a:br>
              <a:rPr lang="en-US" sz="3600" dirty="0" smtClean="0">
                <a:latin typeface="20th Century Font" panose="00000400000000000000" pitchFamily="2" charset="0"/>
              </a:rPr>
            </a:br>
            <a:r>
              <a:rPr lang="en-US" sz="3600" dirty="0" smtClean="0">
                <a:latin typeface="20th Century Font" panose="00000400000000000000" pitchFamily="2" charset="0"/>
              </a:rPr>
              <a:t>They are friendly.</a:t>
            </a:r>
            <a:endParaRPr lang="en-US" sz="3600" dirty="0">
              <a:latin typeface="20th Century Font" panose="00000400000000000000" pitchFamily="2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677" y="3529012"/>
            <a:ext cx="5740405" cy="2870202"/>
          </a:xfrm>
        </p:spPr>
      </p:pic>
    </p:spTree>
    <p:extLst>
      <p:ext uri="{BB962C8B-B14F-4D97-AF65-F5344CB8AC3E}">
        <p14:creationId xmlns:p14="http://schemas.microsoft.com/office/powerpoint/2010/main" xmlns="" val="2427626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335" b="1333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243" y="4781533"/>
            <a:ext cx="8825656" cy="49371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20th Century Font" panose="00000400000000000000" pitchFamily="2" charset="0"/>
              </a:rPr>
              <a:t>Serious</a:t>
            </a:r>
          </a:p>
          <a:p>
            <a:pPr algn="ctr"/>
            <a:r>
              <a:rPr lang="en-US" sz="3600" dirty="0" smtClean="0">
                <a:latin typeface="20th Century Font" panose="00000400000000000000" pitchFamily="2" charset="0"/>
              </a:rPr>
              <a:t>Is he a serious man? Yes, he is.</a:t>
            </a:r>
            <a:endParaRPr lang="en-US" sz="3600" dirty="0">
              <a:latin typeface="20th Century Fon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9961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23817"/>
            <a:ext cx="2946866" cy="576262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  <a:latin typeface="AWLUnicode" pitchFamily="2" charset="0"/>
              </a:rPr>
              <a:t>Affirmative</a:t>
            </a:r>
            <a:endParaRPr lang="en-US" sz="3200" dirty="0">
              <a:solidFill>
                <a:srgbClr val="FFFF00"/>
              </a:solidFill>
              <a:latin typeface="AWLUnicode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666737"/>
            <a:ext cx="2927350" cy="3589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I am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You  are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He is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She is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It is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We are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You are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They are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096124" y="223825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WLUnicode" pitchFamily="2" charset="0"/>
              </a:rPr>
              <a:t>Question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7210428" y="671510"/>
            <a:ext cx="2932113" cy="51577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AWLUnicode" pitchFamily="2" charset="0"/>
              </a:rPr>
              <a:t>Am I</a:t>
            </a:r>
            <a:endParaRPr lang="en-US" sz="2800" dirty="0">
              <a:latin typeface="AWLUnicode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Are you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Is he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Is she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Is it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Are </a:t>
            </a:r>
            <a:r>
              <a:rPr lang="en-US" sz="2800" dirty="0" smtClean="0">
                <a:latin typeface="AWLUnicode" pitchFamily="2" charset="0"/>
              </a:rPr>
              <a:t>we</a:t>
            </a:r>
            <a:endParaRPr lang="en-US" sz="2800" dirty="0">
              <a:latin typeface="AWLUnicode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Are you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Are they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5"/>
          </p:nvPr>
        </p:nvSpPr>
        <p:spPr>
          <a:xfrm>
            <a:off x="3948118" y="676257"/>
            <a:ext cx="2927350" cy="3589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AWLUnicode" pitchFamily="2" charset="0"/>
              </a:rPr>
              <a:t>I’m</a:t>
            </a:r>
            <a:endParaRPr lang="en-US" sz="2800" dirty="0">
              <a:latin typeface="AWLUnicode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WLUnicode" pitchFamily="2" charset="0"/>
              </a:rPr>
              <a:t>You’re</a:t>
            </a:r>
            <a:endParaRPr lang="en-US" sz="2800" dirty="0">
              <a:latin typeface="AWLUnicode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WLUnicode" pitchFamily="2" charset="0"/>
              </a:rPr>
              <a:t>He’s</a:t>
            </a:r>
            <a:endParaRPr lang="en-US" sz="2800" dirty="0">
              <a:latin typeface="AWLUnicode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WLUnicode" pitchFamily="2" charset="0"/>
              </a:rPr>
              <a:t>She’s</a:t>
            </a:r>
            <a:endParaRPr lang="en-US" sz="2800" dirty="0">
              <a:latin typeface="AWLUnicode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WLUnicode" pitchFamily="2" charset="0"/>
              </a:rPr>
              <a:t>It’s</a:t>
            </a:r>
            <a:endParaRPr lang="en-US" sz="2800" dirty="0">
              <a:latin typeface="AWLUnicode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WLUnicode" pitchFamily="2" charset="0"/>
              </a:rPr>
              <a:t>We’re</a:t>
            </a:r>
            <a:endParaRPr lang="en-US" sz="2800" dirty="0">
              <a:latin typeface="AWLUnicode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WLUnicode" pitchFamily="2" charset="0"/>
              </a:rPr>
              <a:t>You’re</a:t>
            </a:r>
            <a:endParaRPr lang="en-US" sz="2800" dirty="0">
              <a:latin typeface="AWLUnicode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WLUnicode" pitchFamily="2" charset="0"/>
              </a:rPr>
              <a:t>They’re</a:t>
            </a:r>
            <a:endParaRPr lang="en-US" sz="2800" dirty="0">
              <a:latin typeface="AWLUnicode" pitchFamily="2" charset="0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3914324" y="161915"/>
            <a:ext cx="2946866" cy="576262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  <a:latin typeface="AWLUnicode" pitchFamily="2" charset="0"/>
              </a:rPr>
              <a:t>Short form</a:t>
            </a:r>
            <a:endParaRPr lang="en-US" sz="3200" dirty="0">
              <a:solidFill>
                <a:srgbClr val="FFFF00"/>
              </a:solidFill>
              <a:latin typeface="AWLUnico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7329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750"/>
                            </p:stCondLst>
                            <p:childTnLst>
                              <p:par>
                                <p:cTn id="6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250"/>
                            </p:stCondLst>
                            <p:childTnLst>
                              <p:par>
                                <p:cTn id="9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750"/>
                            </p:stCondLst>
                            <p:childTnLst>
                              <p:par>
                                <p:cTn id="1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8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000"/>
                            </p:stCondLst>
                            <p:childTnLst>
                              <p:par>
                                <p:cTn id="1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750"/>
                            </p:stCondLst>
                            <p:childTnLst>
                              <p:par>
                                <p:cTn id="1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7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7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500"/>
                            </p:stCondLst>
                            <p:childTnLst>
                              <p:par>
                                <p:cTn id="1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17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17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250"/>
                            </p:stCondLst>
                            <p:childTnLst>
                              <p:par>
                                <p:cTn id="1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7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7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7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7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1750"/>
                            </p:stCondLst>
                            <p:childTnLst>
                              <p:par>
                                <p:cTn id="1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75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75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175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175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5250"/>
                            </p:stCondLst>
                            <p:childTnLst>
                              <p:par>
                                <p:cTn id="18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175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175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3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000"/>
                            </p:stCondLst>
                            <p:childTnLst>
                              <p:par>
                                <p:cTn id="19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1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1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750"/>
                            </p:stCondLst>
                            <p:childTnLst>
                              <p:par>
                                <p:cTn id="20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1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1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6500"/>
                            </p:stCondLst>
                            <p:childTnLst>
                              <p:par>
                                <p:cTn id="20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1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1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8250"/>
                            </p:stCondLst>
                            <p:childTnLst>
                              <p:par>
                                <p:cTn id="2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17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17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17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17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1750"/>
                            </p:stCondLst>
                            <p:childTnLst>
                              <p:par>
                                <p:cTn id="2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175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175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175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175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5250"/>
                            </p:stCondLst>
                            <p:childTnLst>
                              <p:par>
                                <p:cTn id="2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175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175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7" grpId="0" build="p"/>
      <p:bldP spid="8" grpId="0" build="p"/>
      <p:bldP spid="11" grpId="0" build="p"/>
      <p:bldP spid="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66678"/>
            <a:ext cx="2936241" cy="5762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FF00"/>
                </a:solidFill>
                <a:latin typeface="AWLUnicode" pitchFamily="2" charset="0"/>
              </a:rPr>
              <a:t>Short </a:t>
            </a:r>
            <a:r>
              <a:rPr lang="en-US" sz="2800" dirty="0" smtClean="0">
                <a:solidFill>
                  <a:srgbClr val="FFFF00"/>
                </a:solidFill>
                <a:latin typeface="AWLUnicode" pitchFamily="2" charset="0"/>
              </a:rPr>
              <a:t>form 1</a:t>
            </a:r>
            <a:endParaRPr lang="en-US" sz="2800" dirty="0">
              <a:solidFill>
                <a:srgbClr val="FFFF00"/>
              </a:solidFill>
              <a:latin typeface="AWLUnicode" pitchFamily="2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>
          <a:xfrm>
            <a:off x="3915970" y="781033"/>
            <a:ext cx="2946794" cy="3589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I’m not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You’re not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He’s not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She’s not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It’s not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We’re not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You’re not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They’re not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AWLUnicode" pitchFamily="2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AWLUnicode" pitchFamily="2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7124700" y="781036"/>
            <a:ext cx="2932113" cy="3589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en-US" sz="2800" dirty="0">
              <a:latin typeface="20th Century Font" panose="000004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You aren’t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He isn’t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She isn’t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It isn’t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We aren’t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You aren’t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They aren’t</a:t>
            </a:r>
          </a:p>
          <a:p>
            <a:pPr>
              <a:lnSpc>
                <a:spcPct val="150000"/>
              </a:lnSpc>
            </a:pPr>
            <a:endParaRPr lang="en-US" sz="400" dirty="0">
              <a:latin typeface="20th Century Font" panose="00000400000000000000" pitchFamily="2" charset="0"/>
            </a:endParaRPr>
          </a:p>
          <a:p>
            <a:endParaRPr lang="en-US" sz="400" dirty="0"/>
          </a:p>
          <a:p>
            <a:endParaRPr lang="en-US" sz="700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half" idx="15"/>
          </p:nvPr>
        </p:nvSpPr>
        <p:spPr>
          <a:xfrm>
            <a:off x="651509" y="742940"/>
            <a:ext cx="2927350" cy="3589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I am not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You  are not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He is not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She is not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It is not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We are not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You are not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They are not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20th Century Font" panose="00000400000000000000" pitchFamily="2" charset="0"/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idx="1"/>
          </p:nvPr>
        </p:nvSpPr>
        <p:spPr>
          <a:xfrm>
            <a:off x="631993" y="266688"/>
            <a:ext cx="2946866" cy="5762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FF00"/>
                </a:solidFill>
                <a:latin typeface="AWLUnicode" pitchFamily="2" charset="0"/>
              </a:rPr>
              <a:t>negative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7229475" y="1128713"/>
            <a:ext cx="1361281" cy="142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66688"/>
            <a:ext cx="2932113" cy="5762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AWLUnicode" pitchFamily="2" charset="0"/>
              </a:rPr>
              <a:t>Short form 2</a:t>
            </a:r>
            <a:endParaRPr lang="en-US" sz="2800" dirty="0">
              <a:solidFill>
                <a:srgbClr val="FFFF00"/>
              </a:solidFill>
              <a:latin typeface="AWLUnico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3538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750"/>
                            </p:stCondLst>
                            <p:childTnLst>
                              <p:par>
                                <p:cTn id="6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250"/>
                            </p:stCondLst>
                            <p:childTnLst>
                              <p:par>
                                <p:cTn id="9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4750"/>
                            </p:stCondLst>
                            <p:childTnLst>
                              <p:par>
                                <p:cTn id="1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2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750"/>
                            </p:stCondLst>
                            <p:childTnLst>
                              <p:par>
                                <p:cTn id="1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500"/>
                            </p:stCondLst>
                            <p:childTnLst>
                              <p:par>
                                <p:cTn id="1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6250"/>
                            </p:stCondLst>
                            <p:childTnLst>
                              <p:par>
                                <p:cTn id="1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8000"/>
                            </p:stCondLst>
                            <p:childTnLst>
                              <p:par>
                                <p:cTn id="1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9750"/>
                            </p:stCondLst>
                            <p:childTnLst>
                              <p:par>
                                <p:cTn id="1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7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7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7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7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3250"/>
                            </p:stCondLst>
                            <p:childTnLst>
                              <p:par>
                                <p:cTn id="1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7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7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7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75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75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75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1" dur="2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250"/>
                            </p:stCondLst>
                            <p:childTnLst>
                              <p:par>
                                <p:cTn id="2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4000"/>
                            </p:stCondLst>
                            <p:childTnLst>
                              <p:par>
                                <p:cTn id="2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750"/>
                            </p:stCondLst>
                            <p:childTnLst>
                              <p:par>
                                <p:cTn id="2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7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7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7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7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7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250"/>
                            </p:stCondLst>
                            <p:childTnLst>
                              <p:par>
                                <p:cTn id="2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75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75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7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75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75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75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2750"/>
                            </p:stCondLst>
                            <p:childTnLst>
                              <p:par>
                                <p:cTn id="2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75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75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75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8" grpId="0" build="p"/>
      <p:bldP spid="9" grpId="0" build="p"/>
      <p:bldP spid="10" grpId="0" build="p"/>
      <p:bldP spid="1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0071" y="628636"/>
            <a:ext cx="6086475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2800" dirty="0">
                <a:latin typeface="AWLUnicode" pitchFamily="2" charset="0"/>
                <a:ea typeface="+mj-ea"/>
                <a:cs typeface="+mj-cs"/>
              </a:rPr>
              <a:t>There is  </a:t>
            </a:r>
            <a:r>
              <a:rPr lang="en-US" sz="2800" dirty="0">
                <a:solidFill>
                  <a:srgbClr val="FFFF00"/>
                </a:solidFill>
                <a:latin typeface="AWLUnicode" pitchFamily="2" charset="0"/>
                <a:ea typeface="+mj-ea"/>
                <a:cs typeface="+mj-cs"/>
              </a:rPr>
              <a:t>a </a:t>
            </a:r>
            <a:r>
              <a:rPr lang="en-US" sz="2800" dirty="0" smtClean="0">
                <a:solidFill>
                  <a:srgbClr val="FFFF00"/>
                </a:solidFill>
                <a:latin typeface="AWLUnicode" pitchFamily="2" charset="0"/>
                <a:ea typeface="+mj-ea"/>
                <a:cs typeface="+mj-cs"/>
              </a:rPr>
              <a:t>notebook </a:t>
            </a:r>
            <a:r>
              <a:rPr lang="en-US" sz="2800" dirty="0">
                <a:latin typeface="AWLUnicode" pitchFamily="2" charset="0"/>
                <a:ea typeface="+mj-ea"/>
                <a:cs typeface="+mj-cs"/>
              </a:rPr>
              <a:t>on the </a:t>
            </a:r>
            <a:r>
              <a:rPr lang="en-US" sz="2800" dirty="0" smtClean="0">
                <a:latin typeface="AWLUnicode" pitchFamily="2" charset="0"/>
                <a:ea typeface="+mj-ea"/>
                <a:cs typeface="+mj-cs"/>
              </a:rPr>
              <a:t>desk.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1502" y="1671626"/>
            <a:ext cx="5272096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2800" dirty="0">
                <a:latin typeface="AWLUnicode" pitchFamily="2" charset="0"/>
              </a:rPr>
              <a:t>There is </a:t>
            </a:r>
            <a:r>
              <a:rPr lang="en-US" sz="2800" dirty="0">
                <a:solidFill>
                  <a:srgbClr val="FFFF00"/>
                </a:solidFill>
                <a:latin typeface="AWLUnicode" pitchFamily="2" charset="0"/>
              </a:rPr>
              <a:t>an </a:t>
            </a:r>
            <a:r>
              <a:rPr lang="en-US" sz="2800" dirty="0" smtClean="0">
                <a:solidFill>
                  <a:srgbClr val="FFFF00"/>
                </a:solidFill>
                <a:latin typeface="AWLUnicode" pitchFamily="2" charset="0"/>
              </a:rPr>
              <a:t>eraser</a:t>
            </a:r>
            <a:r>
              <a:rPr lang="fa-IR" sz="2800" dirty="0" smtClean="0">
                <a:solidFill>
                  <a:srgbClr val="FFFF00"/>
                </a:solidFill>
                <a:latin typeface="AWLUnicode" pitchFamily="2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AWLUnicode" pitchFamily="2" charset="0"/>
              </a:rPr>
              <a:t> </a:t>
            </a:r>
            <a:r>
              <a:rPr lang="en-US" sz="2800" dirty="0" smtClean="0">
                <a:latin typeface="AWLUnicode" pitchFamily="2" charset="0"/>
              </a:rPr>
              <a:t>in my bag.</a:t>
            </a:r>
            <a:endParaRPr lang="en-US" sz="2800" dirty="0">
              <a:latin typeface="AWLUnicode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1502" y="3479630"/>
            <a:ext cx="5532284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lnSpc>
                <a:spcPct val="15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2800" dirty="0">
                <a:latin typeface="AWLUnicode" pitchFamily="2" charset="0"/>
              </a:rPr>
              <a:t>There </a:t>
            </a:r>
            <a:r>
              <a:rPr lang="en-US" sz="2800" dirty="0">
                <a:solidFill>
                  <a:srgbClr val="FFFF00"/>
                </a:solidFill>
                <a:latin typeface="AWLUnicode" pitchFamily="2" charset="0"/>
              </a:rPr>
              <a:t>are two </a:t>
            </a:r>
            <a:r>
              <a:rPr lang="en-US" sz="2800" dirty="0" smtClean="0">
                <a:solidFill>
                  <a:srgbClr val="FFFF00"/>
                </a:solidFill>
                <a:latin typeface="AWLUnicode" pitchFamily="2" charset="0"/>
              </a:rPr>
              <a:t>cups </a:t>
            </a:r>
            <a:r>
              <a:rPr lang="en-US" sz="2800" dirty="0">
                <a:latin typeface="AWLUnicode" pitchFamily="2" charset="0"/>
              </a:rPr>
              <a:t>on the </a:t>
            </a:r>
            <a:r>
              <a:rPr lang="en-US" sz="2800" dirty="0" smtClean="0">
                <a:latin typeface="AWLUnicode" pitchFamily="2" charset="0"/>
              </a:rPr>
              <a:t>table.</a:t>
            </a:r>
            <a:endParaRPr lang="en-US" sz="2800" dirty="0">
              <a:latin typeface="AWLUnicode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71" y="2743195"/>
            <a:ext cx="5729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WLUnicode" pitchFamily="2" charset="0"/>
              </a:rPr>
              <a:t>There</a:t>
            </a:r>
            <a:r>
              <a:rPr lang="en-US" sz="2800" dirty="0">
                <a:solidFill>
                  <a:srgbClr val="FFFF00"/>
                </a:solidFill>
                <a:latin typeface="AWLUnicode" pitchFamily="2" charset="0"/>
              </a:rPr>
              <a:t> is one map </a:t>
            </a:r>
            <a:r>
              <a:rPr lang="en-US" sz="2800" dirty="0">
                <a:latin typeface="AWLUnicode" pitchFamily="2" charset="0"/>
              </a:rPr>
              <a:t>on the wall.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362" y="4629139"/>
            <a:ext cx="7443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WLUnicode" pitchFamily="2" charset="0"/>
              </a:rPr>
              <a:t>There </a:t>
            </a:r>
            <a:r>
              <a:rPr lang="en-US" sz="2800" dirty="0">
                <a:solidFill>
                  <a:srgbClr val="FFFF00"/>
                </a:solidFill>
                <a:latin typeface="AWLUnicode" pitchFamily="2" charset="0"/>
              </a:rPr>
              <a:t>are many students </a:t>
            </a:r>
            <a:r>
              <a:rPr lang="en-US" sz="2800" dirty="0">
                <a:latin typeface="AWLUnicode" pitchFamily="2" charset="0"/>
              </a:rPr>
              <a:t>in the classroom.</a:t>
            </a:r>
          </a:p>
        </p:txBody>
      </p:sp>
    </p:spTree>
    <p:extLst>
      <p:ext uri="{BB962C8B-B14F-4D97-AF65-F5344CB8AC3E}">
        <p14:creationId xmlns:p14="http://schemas.microsoft.com/office/powerpoint/2010/main" xmlns="" val="4134913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825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65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475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3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6962" y="514349"/>
            <a:ext cx="5382697" cy="3826761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7890" y="4943808"/>
            <a:ext cx="8503397" cy="842642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tx2"/>
                </a:solidFill>
              </a:rPr>
              <a:t>What type of </a:t>
            </a:r>
            <a:r>
              <a:rPr lang="en-US" sz="3200" b="1" dirty="0" smtClean="0">
                <a:solidFill>
                  <a:schemeClr val="tx2"/>
                </a:solidFill>
              </a:rPr>
              <a:t>personality </a:t>
            </a:r>
            <a:r>
              <a:rPr lang="en-US" sz="3200" b="1" dirty="0">
                <a:solidFill>
                  <a:schemeClr val="tx2"/>
                </a:solidFill>
              </a:rPr>
              <a:t>do you have</a:t>
            </a:r>
            <a:r>
              <a:rPr lang="en-US" sz="3200" b="1" dirty="0" smtClean="0">
                <a:solidFill>
                  <a:schemeClr val="tx2"/>
                </a:solidFill>
              </a:rPr>
              <a:t>?</a:t>
            </a:r>
            <a:endParaRPr lang="en-US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294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0407" y="670160"/>
            <a:ext cx="4149431" cy="5435369"/>
          </a:xfrm>
        </p:spPr>
      </p:pic>
      <p:sp>
        <p:nvSpPr>
          <p:cNvPr id="6" name="TextBox 5"/>
          <p:cNvSpPr txBox="1"/>
          <p:nvPr/>
        </p:nvSpPr>
        <p:spPr>
          <a:xfrm rot="19029602">
            <a:off x="4285682" y="1941927"/>
            <a:ext cx="314752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.C.M.E. Explosive" panose="020B0603050302020204" pitchFamily="34" charset="0"/>
              </a:rPr>
              <a:t>Talk to your teacher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.C.M.E. Explosive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9045532">
            <a:off x="4043355" y="2959222"/>
            <a:ext cx="454342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.C.M.E. Explosive" panose="020B0603050302020204" pitchFamily="34" charset="0"/>
              </a:rPr>
              <a:t>Who knows the answer?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.C.M.E. Explosive" panose="020B06030503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406" y="124939"/>
            <a:ext cx="1343921" cy="134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091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25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1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13" tmFilter="0, 0; 0.125,0.2665; 0.25,0.4; 0.375,0.465; 0.5,0.5;  0.625,0.535; 0.75,0.6; 0.875,0.7335; 1,1">
                                          <p:stCondLst>
                                            <p:cond delay="91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6" tmFilter="0, 0; 0.125,0.2665; 0.25,0.4; 0.375,0.465; 0.5,0.5;  0.625,0.535; 0.75,0.6; 0.875,0.7335; 1,1">
                                          <p:stCondLst>
                                            <p:cond delay="1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6" tmFilter="0, 0; 0.125,0.2665; 0.25,0.4; 0.375,0.465; 0.5,0.5;  0.625,0.535; 0.75,0.6; 0.875,0.7335; 1,1">
                                          <p:stCondLst>
                                            <p:cond delay="227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36">
                                          <p:stCondLst>
                                            <p:cond delay="89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228" decel="50000">
                                          <p:stCondLst>
                                            <p:cond delay="9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6">
                                          <p:stCondLst>
                                            <p:cond delay="18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228" decel="50000">
                                          <p:stCondLst>
                                            <p:cond delay="18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6">
                                          <p:stCondLst>
                                            <p:cond delay="225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228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36">
                                          <p:stCondLst>
                                            <p:cond delay="248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228" decel="50000">
                                          <p:stCondLst>
                                            <p:cond delay="25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7234" y="4900614"/>
            <a:ext cx="2731297" cy="2048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 rot="728951" flipH="1">
            <a:off x="485950" y="5793028"/>
            <a:ext cx="18925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A.C.M.E. Explosive" panose="020B0603050302020204" pitchFamily="34" charset="0"/>
              </a:rPr>
              <a:t>Good luck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A.C.M.E. Explosive" panose="020B0603050302020204" pitchFamily="34" charset="0"/>
              </a:rPr>
              <a:t>Ghasemi</a:t>
            </a:r>
            <a:endParaRPr lang="en-US" sz="1600" b="1" dirty="0">
              <a:solidFill>
                <a:schemeClr val="bg1"/>
              </a:solidFill>
              <a:latin typeface="A.C.M.E. Explosive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8573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09" y="2247908"/>
            <a:ext cx="5472114" cy="1447800"/>
          </a:xfrm>
        </p:spPr>
        <p:txBody>
          <a:bodyPr/>
          <a:lstStyle/>
          <a:p>
            <a:r>
              <a:rPr lang="en-US" sz="3600" dirty="0" smtClean="0">
                <a:latin typeface="20th Century Font" panose="00000400000000000000" pitchFamily="2" charset="0"/>
              </a:rPr>
              <a:t>Funny</a:t>
            </a:r>
            <a:br>
              <a:rPr lang="en-US" sz="3600" dirty="0" smtClean="0">
                <a:latin typeface="20th Century Font" panose="00000400000000000000" pitchFamily="2" charset="0"/>
              </a:rPr>
            </a:br>
            <a:r>
              <a:rPr lang="en-US" sz="3600" dirty="0" smtClean="0">
                <a:latin typeface="20th Century Font" panose="00000400000000000000" pitchFamily="2" charset="0"/>
              </a:rPr>
              <a:t/>
            </a:r>
            <a:br>
              <a:rPr lang="en-US" sz="3600" dirty="0" smtClean="0">
                <a:latin typeface="20th Century Font" panose="00000400000000000000" pitchFamily="2" charset="0"/>
              </a:rPr>
            </a:br>
            <a:r>
              <a:rPr lang="en-US" sz="3600" dirty="0" smtClean="0">
                <a:latin typeface="20th Century Font" panose="00000400000000000000" pitchFamily="2" charset="0"/>
              </a:rPr>
              <a:t>What’s your brother like?</a:t>
            </a:r>
            <a:br>
              <a:rPr lang="en-US" sz="3600" dirty="0" smtClean="0">
                <a:latin typeface="20th Century Font" panose="00000400000000000000" pitchFamily="2" charset="0"/>
              </a:rPr>
            </a:br>
            <a:r>
              <a:rPr lang="en-US" sz="3600" dirty="0" smtClean="0">
                <a:latin typeface="20th Century Font" panose="00000400000000000000" pitchFamily="2" charset="0"/>
              </a:rPr>
              <a:t>He’s very funny. </a:t>
            </a:r>
            <a:br>
              <a:rPr lang="en-US" sz="3600" dirty="0" smtClean="0">
                <a:latin typeface="20th Century Font" panose="00000400000000000000" pitchFamily="2" charset="0"/>
              </a:rPr>
            </a:br>
            <a:endParaRPr lang="en-US" sz="3600" dirty="0">
              <a:latin typeface="20th Century Font" panose="000004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9531" y="1071563"/>
            <a:ext cx="6139113" cy="4486275"/>
          </a:xfrm>
        </p:spPr>
      </p:pic>
    </p:spTree>
    <p:extLst>
      <p:ext uri="{BB962C8B-B14F-4D97-AF65-F5344CB8AC3E}">
        <p14:creationId xmlns:p14="http://schemas.microsoft.com/office/powerpoint/2010/main" xmlns="" val="4244617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4667234"/>
            <a:ext cx="8825656" cy="49371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20th Century Font" panose="00000400000000000000" pitchFamily="2" charset="0"/>
              </a:rPr>
              <a:t>Happy</a:t>
            </a:r>
          </a:p>
          <a:p>
            <a:pPr algn="ctr"/>
            <a:r>
              <a:rPr lang="en-US" sz="3600" dirty="0" smtClean="0">
                <a:latin typeface="20th Century Font" panose="00000400000000000000" pitchFamily="2" charset="0"/>
              </a:rPr>
              <a:t>Is peter happy? Yes, he is.</a:t>
            </a:r>
            <a:endParaRPr lang="en-US" sz="3600" dirty="0">
              <a:latin typeface="20th Century Font" panose="00000400000000000000" pitchFamily="2" charset="0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068" b="190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536436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890" y="514350"/>
            <a:ext cx="3401064" cy="3681419"/>
          </a:xfrm>
        </p:spPr>
        <p:txBody>
          <a:bodyPr/>
          <a:lstStyle/>
          <a:p>
            <a:r>
              <a:rPr lang="en-US" sz="3600" dirty="0" smtClean="0">
                <a:latin typeface="20th Century Font" panose="00000400000000000000" pitchFamily="2" charset="0"/>
              </a:rPr>
              <a:t>Careful</a:t>
            </a:r>
            <a:br>
              <a:rPr lang="en-US" sz="3600" dirty="0" smtClean="0">
                <a:latin typeface="20th Century Font" panose="00000400000000000000" pitchFamily="2" charset="0"/>
              </a:rPr>
            </a:br>
            <a:r>
              <a:rPr lang="en-US" sz="3600" dirty="0" smtClean="0">
                <a:latin typeface="20th Century Font" panose="00000400000000000000" pitchFamily="2" charset="0"/>
              </a:rPr>
              <a:t/>
            </a:r>
            <a:br>
              <a:rPr lang="en-US" sz="3600" dirty="0" smtClean="0">
                <a:latin typeface="20th Century Font" panose="00000400000000000000" pitchFamily="2" charset="0"/>
              </a:rPr>
            </a:br>
            <a:r>
              <a:rPr lang="en-US" sz="3600" dirty="0">
                <a:latin typeface="20th Century Font" panose="00000400000000000000" pitchFamily="2" charset="0"/>
              </a:rPr>
              <a:t/>
            </a:r>
            <a:br>
              <a:rPr lang="en-US" sz="3600" dirty="0">
                <a:latin typeface="20th Century Font" panose="00000400000000000000" pitchFamily="2" charset="0"/>
              </a:rPr>
            </a:br>
            <a:r>
              <a:rPr lang="en-US" sz="3600" dirty="0" smtClean="0">
                <a:latin typeface="20th Century Font" panose="00000400000000000000" pitchFamily="2" charset="0"/>
              </a:rPr>
              <a:t/>
            </a:r>
            <a:br>
              <a:rPr lang="en-US" sz="3600" dirty="0" smtClean="0">
                <a:latin typeface="20th Century Font" panose="00000400000000000000" pitchFamily="2" charset="0"/>
              </a:rPr>
            </a:br>
            <a:r>
              <a:rPr lang="en-US" sz="3600" dirty="0" smtClean="0">
                <a:latin typeface="20th Century Font" panose="00000400000000000000" pitchFamily="2" charset="0"/>
              </a:rPr>
              <a:t>Is he careless?</a:t>
            </a:r>
            <a:br>
              <a:rPr lang="en-US" sz="3600" dirty="0" smtClean="0">
                <a:latin typeface="20th Century Font" panose="00000400000000000000" pitchFamily="2" charset="0"/>
              </a:rPr>
            </a:br>
            <a:r>
              <a:rPr lang="en-US" sz="3600" dirty="0" smtClean="0">
                <a:latin typeface="20th Century Font" panose="00000400000000000000" pitchFamily="2" charset="0"/>
              </a:rPr>
              <a:t>No, he is careful. </a:t>
            </a:r>
            <a:endParaRPr lang="en-US" sz="3600" dirty="0">
              <a:latin typeface="20th Century Font" panose="000004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2950" y="942975"/>
            <a:ext cx="6013938" cy="4343400"/>
          </a:xfrm>
        </p:spPr>
      </p:pic>
    </p:spTree>
    <p:extLst>
      <p:ext uri="{BB962C8B-B14F-4D97-AF65-F5344CB8AC3E}">
        <p14:creationId xmlns:p14="http://schemas.microsoft.com/office/powerpoint/2010/main" xmlns="" val="954644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271" b="2027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4695812"/>
            <a:ext cx="8825656" cy="49371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20th Century Font" panose="00000400000000000000" pitchFamily="2" charset="0"/>
              </a:rPr>
              <a:t>Angry</a:t>
            </a:r>
          </a:p>
          <a:p>
            <a:pPr algn="ctr"/>
            <a:r>
              <a:rPr lang="en-US" sz="3600" dirty="0" smtClean="0">
                <a:latin typeface="20th Century Font" panose="00000400000000000000" pitchFamily="2" charset="0"/>
              </a:rPr>
              <a:t>What’s Sam like?</a:t>
            </a:r>
          </a:p>
          <a:p>
            <a:pPr algn="ctr"/>
            <a:r>
              <a:rPr lang="en-US" sz="3600" dirty="0" smtClean="0">
                <a:latin typeface="20th Century Font" panose="00000400000000000000" pitchFamily="2" charset="0"/>
              </a:rPr>
              <a:t>He’s very angry.</a:t>
            </a:r>
          </a:p>
          <a:p>
            <a:pPr algn="ctr"/>
            <a:endParaRPr lang="en-US" sz="3600" dirty="0">
              <a:latin typeface="20th Century Fon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2545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474" b="2147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4838682"/>
            <a:ext cx="8825656" cy="49371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20th Century Font" panose="00000400000000000000" pitchFamily="2" charset="0"/>
              </a:rPr>
              <a:t>brave</a:t>
            </a:r>
          </a:p>
          <a:p>
            <a:pPr algn="ctr"/>
            <a:r>
              <a:rPr lang="en-US" sz="3600" dirty="0" smtClean="0">
                <a:latin typeface="20th Century Font" panose="00000400000000000000" pitchFamily="2" charset="0"/>
              </a:rPr>
              <a:t>What’s Joe like? He’s a brave boy.</a:t>
            </a:r>
            <a:endParaRPr lang="en-US" sz="3600" dirty="0">
              <a:latin typeface="20th Century Fon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2059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131" b="2313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4695807"/>
            <a:ext cx="8825656" cy="493712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20th Century Font" panose="00000400000000000000" pitchFamily="2" charset="0"/>
              </a:rPr>
              <a:t>n</a:t>
            </a:r>
            <a:r>
              <a:rPr lang="en-US" sz="3600" dirty="0" smtClean="0">
                <a:latin typeface="20th Century Font" panose="00000400000000000000" pitchFamily="2" charset="0"/>
              </a:rPr>
              <a:t>eat</a:t>
            </a:r>
            <a:endParaRPr lang="en-US" sz="3600" dirty="0">
              <a:latin typeface="20th Century Font" panose="00000400000000000000" pitchFamily="2" charset="0"/>
            </a:endParaRPr>
          </a:p>
          <a:p>
            <a:pPr algn="ctr"/>
            <a:r>
              <a:rPr lang="en-US" sz="3600" dirty="0" smtClean="0">
                <a:latin typeface="20th Century Font" panose="00000400000000000000" pitchFamily="2" charset="0"/>
              </a:rPr>
              <a:t>Is your room neat? Yes, it is.</a:t>
            </a:r>
            <a:endParaRPr lang="en-US" sz="3600" dirty="0">
              <a:latin typeface="20th Century Fon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8203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656</TotalTime>
  <Words>320</Words>
  <Application>Microsoft Office PowerPoint</Application>
  <PresentationFormat>Custom</PresentationFormat>
  <Paragraphs>106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Ion</vt:lpstr>
      <vt:lpstr>In the name of Allah  the beneficent the merciful</vt:lpstr>
      <vt:lpstr>Slide 2</vt:lpstr>
      <vt:lpstr>Slide 3</vt:lpstr>
      <vt:lpstr>Funny  What’s your brother like? He’s very funny.  </vt:lpstr>
      <vt:lpstr>Slide 5</vt:lpstr>
      <vt:lpstr>Careful    Is he careless? No, he is careful. </vt:lpstr>
      <vt:lpstr>Slide 7</vt:lpstr>
      <vt:lpstr>Slide 8</vt:lpstr>
      <vt:lpstr>Slide 9</vt:lpstr>
      <vt:lpstr>Slide 10</vt:lpstr>
      <vt:lpstr>Slide 11</vt:lpstr>
      <vt:lpstr>Cruel What are they like? They are very cruel.  </vt:lpstr>
      <vt:lpstr>Slide 13</vt:lpstr>
      <vt:lpstr>Slide 14</vt:lpstr>
      <vt:lpstr>Slide 15</vt:lpstr>
      <vt:lpstr>Clever    Do you know Tom? Yes, He’s  very helpful.  He helps me with my English. He’s a clever student.</vt:lpstr>
      <vt:lpstr>Slide 17</vt:lpstr>
      <vt:lpstr>talkative</vt:lpstr>
      <vt:lpstr>Polite   I like my niece, Sara. She is very polite.</vt:lpstr>
      <vt:lpstr>Selfish   What’s he like? He’s selfish.</vt:lpstr>
      <vt:lpstr>Slide 21</vt:lpstr>
      <vt:lpstr>Kind    My father is really kind. I like him very much.</vt:lpstr>
      <vt:lpstr>Shy   Betty is a shy girl.</vt:lpstr>
      <vt:lpstr>quiet   What’s your cousin like? He’s quiet. </vt:lpstr>
      <vt:lpstr>Friendly  What are they like? They are friendly.</vt:lpstr>
      <vt:lpstr>Slide 26</vt:lpstr>
      <vt:lpstr>Slide 27</vt:lpstr>
      <vt:lpstr>Slide 28</vt:lpstr>
      <vt:lpstr>Slide 29</vt:lpstr>
      <vt:lpstr>Slide 30</vt:lpstr>
      <vt:lpstr>Slide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ghasemi</dc:creator>
  <cp:lastModifiedBy>a</cp:lastModifiedBy>
  <cp:revision>88</cp:revision>
  <dcterms:created xsi:type="dcterms:W3CDTF">2015-05-29T07:45:24Z</dcterms:created>
  <dcterms:modified xsi:type="dcterms:W3CDTF">2015-08-14T17:50:45Z</dcterms:modified>
</cp:coreProperties>
</file>