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6"/>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305" r:id="rId20"/>
    <p:sldId id="276" r:id="rId21"/>
    <p:sldId id="277" r:id="rId22"/>
    <p:sldId id="278" r:id="rId23"/>
    <p:sldId id="279" r:id="rId24"/>
    <p:sldId id="280" r:id="rId25"/>
    <p:sldId id="302" r:id="rId26"/>
    <p:sldId id="281" r:id="rId27"/>
    <p:sldId id="282" r:id="rId28"/>
    <p:sldId id="283" r:id="rId29"/>
    <p:sldId id="296" r:id="rId30"/>
    <p:sldId id="295" r:id="rId31"/>
    <p:sldId id="303" r:id="rId32"/>
    <p:sldId id="294" r:id="rId33"/>
    <p:sldId id="293" r:id="rId34"/>
    <p:sldId id="292" r:id="rId35"/>
    <p:sldId id="291" r:id="rId36"/>
    <p:sldId id="290" r:id="rId37"/>
    <p:sldId id="289" r:id="rId38"/>
    <p:sldId id="287" r:id="rId39"/>
    <p:sldId id="286" r:id="rId40"/>
    <p:sldId id="304" r:id="rId41"/>
    <p:sldId id="285" r:id="rId42"/>
    <p:sldId id="284" r:id="rId43"/>
    <p:sldId id="298" r:id="rId44"/>
    <p:sldId id="301"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BB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2" autoAdjust="0"/>
    <p:restoredTop sz="94493" autoAdjust="0"/>
  </p:normalViewPr>
  <p:slideViewPr>
    <p:cSldViewPr>
      <p:cViewPr varScale="1">
        <p:scale>
          <a:sx n="70" d="100"/>
          <a:sy n="70" d="100"/>
        </p:scale>
        <p:origin x="139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58D807-99B8-44B8-AE03-BD601A0EE138}" type="datetimeFigureOut">
              <a:rPr lang="en-US" smtClean="0"/>
              <a:pPr/>
              <a:t>3/11/2018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BD8316-EBBA-46D1-83A5-AD0A89C45E36}" type="slidenum">
              <a:rPr lang="en-US" smtClean="0"/>
              <a:pPr/>
              <a:t>‹#›</a:t>
            </a:fld>
            <a:endParaRPr lang="en-US"/>
          </a:p>
        </p:txBody>
      </p:sp>
    </p:spTree>
    <p:extLst>
      <p:ext uri="{BB962C8B-B14F-4D97-AF65-F5344CB8AC3E}">
        <p14:creationId xmlns:p14="http://schemas.microsoft.com/office/powerpoint/2010/main" val="2810353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8814273C-1F32-4D83-8E05-60CA99C88BE5}" type="datetime8">
              <a:rPr lang="fa-IR" smtClean="0">
                <a:solidFill>
                  <a:srgbClr val="F8F8F8"/>
                </a:solidFill>
              </a:rPr>
              <a:pPr/>
              <a:t>18/مارس/11</a:t>
            </a:fld>
            <a:endParaRPr lang="fa-IR">
              <a:solidFill>
                <a:srgbClr val="F8F8F8"/>
              </a:solidFill>
            </a:endParaRPr>
          </a:p>
        </p:txBody>
      </p:sp>
      <p:sp>
        <p:nvSpPr>
          <p:cNvPr id="5" name="Footer Placeholder 4"/>
          <p:cNvSpPr>
            <a:spLocks noGrp="1"/>
          </p:cNvSpPr>
          <p:nvPr>
            <p:ph type="ftr" sz="quarter" idx="11"/>
          </p:nvPr>
        </p:nvSpPr>
        <p:spPr/>
        <p:txBody>
          <a:bodyPr/>
          <a:lstStyle/>
          <a:p>
            <a:endParaRPr lang="fa-IR">
              <a:solidFill>
                <a:srgbClr val="F8F8F8"/>
              </a:solidFill>
            </a:endParaRPr>
          </a:p>
        </p:txBody>
      </p:sp>
      <p:sp>
        <p:nvSpPr>
          <p:cNvPr id="6" name="Slide Number Placeholder 5"/>
          <p:cNvSpPr>
            <a:spLocks noGrp="1"/>
          </p:cNvSpPr>
          <p:nvPr>
            <p:ph type="sldNum" sz="quarter" idx="12"/>
          </p:nvPr>
        </p:nvSpPr>
        <p:spPr/>
        <p:txBody>
          <a:bodyPr/>
          <a:lstStyle/>
          <a:p>
            <a:fld id="{49AF3754-513F-4C7C-B0CB-A6D7CE546219}" type="slidenum">
              <a:rPr lang="fa-IR" smtClean="0">
                <a:solidFill>
                  <a:srgbClr val="F8F8F8"/>
                </a:solidFill>
              </a:rPr>
              <a:pPr/>
              <a:t>‹#›</a:t>
            </a:fld>
            <a:endParaRPr lang="fa-IR">
              <a:solidFill>
                <a:srgbClr val="F8F8F8"/>
              </a:solidFill>
            </a:endParaRP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096042803"/>
      </p:ext>
    </p:extLst>
  </p:cSld>
  <p:clrMapOvr>
    <a:masterClrMapping/>
  </p:clrMapOvr>
  <p:transition spd="slow">
    <p:cove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F3071D-A4CA-42E4-BA73-B7501A8FDE74}" type="datetime8">
              <a:rPr lang="fa-IR" smtClean="0">
                <a:solidFill>
                  <a:srgbClr val="F8F8F8"/>
                </a:solidFill>
              </a:rPr>
              <a:pPr/>
              <a:t>18/مارس/11</a:t>
            </a:fld>
            <a:endParaRPr lang="fa-IR">
              <a:solidFill>
                <a:srgbClr val="F8F8F8"/>
              </a:solidFill>
            </a:endParaRPr>
          </a:p>
        </p:txBody>
      </p:sp>
      <p:sp>
        <p:nvSpPr>
          <p:cNvPr id="5" name="Footer Placeholder 4"/>
          <p:cNvSpPr>
            <a:spLocks noGrp="1"/>
          </p:cNvSpPr>
          <p:nvPr>
            <p:ph type="ftr" sz="quarter" idx="11"/>
          </p:nvPr>
        </p:nvSpPr>
        <p:spPr/>
        <p:txBody>
          <a:bodyPr/>
          <a:lstStyle/>
          <a:p>
            <a:endParaRPr lang="fa-IR">
              <a:solidFill>
                <a:srgbClr val="F8F8F8"/>
              </a:solidFill>
            </a:endParaRPr>
          </a:p>
        </p:txBody>
      </p:sp>
      <p:sp>
        <p:nvSpPr>
          <p:cNvPr id="6" name="Slide Number Placeholder 5"/>
          <p:cNvSpPr>
            <a:spLocks noGrp="1"/>
          </p:cNvSpPr>
          <p:nvPr>
            <p:ph type="sldNum" sz="quarter" idx="12"/>
          </p:nvPr>
        </p:nvSpPr>
        <p:spPr/>
        <p:txBody>
          <a:bodyPr/>
          <a:lstStyle/>
          <a:p>
            <a:fld id="{49AF3754-513F-4C7C-B0CB-A6D7CE546219}" type="slidenum">
              <a:rPr lang="fa-IR" smtClean="0">
                <a:solidFill>
                  <a:srgbClr val="F8F8F8"/>
                </a:solidFill>
              </a:rPr>
              <a:pPr/>
              <a:t>‹#›</a:t>
            </a:fld>
            <a:endParaRPr lang="fa-IR">
              <a:solidFill>
                <a:srgbClr val="F8F8F8"/>
              </a:solidFill>
            </a:endParaRPr>
          </a:p>
        </p:txBody>
      </p:sp>
    </p:spTree>
    <p:extLst>
      <p:ext uri="{BB962C8B-B14F-4D97-AF65-F5344CB8AC3E}">
        <p14:creationId xmlns:p14="http://schemas.microsoft.com/office/powerpoint/2010/main" val="3792275913"/>
      </p:ext>
    </p:extLst>
  </p:cSld>
  <p:clrMapOvr>
    <a:masterClrMapping/>
  </p:clrMapOvr>
  <p:transition spd="slow">
    <p:cove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E9451B-6E4B-49D8-801E-762129289FC6}" type="datetime8">
              <a:rPr lang="fa-IR" smtClean="0">
                <a:solidFill>
                  <a:srgbClr val="F8F8F8"/>
                </a:solidFill>
              </a:rPr>
              <a:pPr/>
              <a:t>18/مارس/11</a:t>
            </a:fld>
            <a:endParaRPr lang="fa-IR">
              <a:solidFill>
                <a:srgbClr val="F8F8F8"/>
              </a:solidFill>
            </a:endParaRPr>
          </a:p>
        </p:txBody>
      </p:sp>
      <p:sp>
        <p:nvSpPr>
          <p:cNvPr id="5" name="Footer Placeholder 4"/>
          <p:cNvSpPr>
            <a:spLocks noGrp="1"/>
          </p:cNvSpPr>
          <p:nvPr>
            <p:ph type="ftr" sz="quarter" idx="11"/>
          </p:nvPr>
        </p:nvSpPr>
        <p:spPr/>
        <p:txBody>
          <a:bodyPr/>
          <a:lstStyle/>
          <a:p>
            <a:endParaRPr lang="fa-IR">
              <a:solidFill>
                <a:srgbClr val="F8F8F8"/>
              </a:solidFill>
            </a:endParaRPr>
          </a:p>
        </p:txBody>
      </p:sp>
      <p:sp>
        <p:nvSpPr>
          <p:cNvPr id="6" name="Slide Number Placeholder 5"/>
          <p:cNvSpPr>
            <a:spLocks noGrp="1"/>
          </p:cNvSpPr>
          <p:nvPr>
            <p:ph type="sldNum" sz="quarter" idx="12"/>
          </p:nvPr>
        </p:nvSpPr>
        <p:spPr/>
        <p:txBody>
          <a:bodyPr/>
          <a:lstStyle/>
          <a:p>
            <a:fld id="{49AF3754-513F-4C7C-B0CB-A6D7CE546219}" type="slidenum">
              <a:rPr lang="fa-IR" smtClean="0">
                <a:solidFill>
                  <a:srgbClr val="F8F8F8"/>
                </a:solidFill>
              </a:rPr>
              <a:pPr/>
              <a:t>‹#›</a:t>
            </a:fld>
            <a:endParaRPr lang="fa-IR">
              <a:solidFill>
                <a:srgbClr val="F8F8F8"/>
              </a:solidFill>
            </a:endParaRPr>
          </a:p>
        </p:txBody>
      </p:sp>
    </p:spTree>
    <p:extLst>
      <p:ext uri="{BB962C8B-B14F-4D97-AF65-F5344CB8AC3E}">
        <p14:creationId xmlns:p14="http://schemas.microsoft.com/office/powerpoint/2010/main" val="2334919449"/>
      </p:ext>
    </p:extLst>
  </p:cSld>
  <p:clrMapOvr>
    <a:masterClrMapping/>
  </p:clrMapOvr>
  <p:transition spd="slow">
    <p:cove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82A546-790C-4CA6-B463-0C8D021164F3}" type="datetime8">
              <a:rPr lang="fa-IR" smtClean="0">
                <a:solidFill>
                  <a:srgbClr val="F8F8F8"/>
                </a:solidFill>
              </a:rPr>
              <a:pPr/>
              <a:t>18/مارس/11</a:t>
            </a:fld>
            <a:endParaRPr lang="fa-IR">
              <a:solidFill>
                <a:srgbClr val="F8F8F8"/>
              </a:solidFill>
            </a:endParaRPr>
          </a:p>
        </p:txBody>
      </p:sp>
      <p:sp>
        <p:nvSpPr>
          <p:cNvPr id="5" name="Footer Placeholder 4"/>
          <p:cNvSpPr>
            <a:spLocks noGrp="1"/>
          </p:cNvSpPr>
          <p:nvPr>
            <p:ph type="ftr" sz="quarter" idx="11"/>
          </p:nvPr>
        </p:nvSpPr>
        <p:spPr/>
        <p:txBody>
          <a:bodyPr/>
          <a:lstStyle/>
          <a:p>
            <a:endParaRPr lang="fa-IR">
              <a:solidFill>
                <a:srgbClr val="F8F8F8"/>
              </a:solidFill>
            </a:endParaRPr>
          </a:p>
        </p:txBody>
      </p:sp>
      <p:sp>
        <p:nvSpPr>
          <p:cNvPr id="6" name="Slide Number Placeholder 5"/>
          <p:cNvSpPr>
            <a:spLocks noGrp="1"/>
          </p:cNvSpPr>
          <p:nvPr>
            <p:ph type="sldNum" sz="quarter" idx="12"/>
          </p:nvPr>
        </p:nvSpPr>
        <p:spPr/>
        <p:txBody>
          <a:bodyPr/>
          <a:lstStyle/>
          <a:p>
            <a:fld id="{49AF3754-513F-4C7C-B0CB-A6D7CE546219}" type="slidenum">
              <a:rPr lang="fa-IR" smtClean="0">
                <a:solidFill>
                  <a:srgbClr val="F8F8F8"/>
                </a:solidFill>
              </a:rPr>
              <a:pPr/>
              <a:t>‹#›</a:t>
            </a:fld>
            <a:endParaRPr lang="fa-IR">
              <a:solidFill>
                <a:srgbClr val="F8F8F8"/>
              </a:solidFill>
            </a:endParaRPr>
          </a:p>
        </p:txBody>
      </p:sp>
    </p:spTree>
    <p:extLst>
      <p:ext uri="{BB962C8B-B14F-4D97-AF65-F5344CB8AC3E}">
        <p14:creationId xmlns:p14="http://schemas.microsoft.com/office/powerpoint/2010/main" val="504359543"/>
      </p:ext>
    </p:extLst>
  </p:cSld>
  <p:clrMapOvr>
    <a:masterClrMapping/>
  </p:clrMapOvr>
  <p:transition spd="slow">
    <p:cove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7FDC29B2-3AB0-4D0D-ADBF-AF1E12181AC8}" type="datetime8">
              <a:rPr lang="fa-IR" smtClean="0">
                <a:solidFill>
                  <a:srgbClr val="000000"/>
                </a:solidFill>
              </a:rPr>
              <a:pPr/>
              <a:t>18/مارس/11</a:t>
            </a:fld>
            <a:endParaRPr lang="fa-IR">
              <a:solidFill>
                <a:srgbClr val="000000"/>
              </a:solidFill>
            </a:endParaRPr>
          </a:p>
        </p:txBody>
      </p:sp>
      <p:sp>
        <p:nvSpPr>
          <p:cNvPr id="91" name="Footer Placeholder 90"/>
          <p:cNvSpPr>
            <a:spLocks noGrp="1"/>
          </p:cNvSpPr>
          <p:nvPr>
            <p:ph type="ftr" sz="quarter" idx="11"/>
          </p:nvPr>
        </p:nvSpPr>
        <p:spPr/>
        <p:txBody>
          <a:bodyPr/>
          <a:lstStyle/>
          <a:p>
            <a:endParaRPr lang="fa-IR">
              <a:solidFill>
                <a:srgbClr val="000000"/>
              </a:solidFill>
            </a:endParaRPr>
          </a:p>
        </p:txBody>
      </p:sp>
      <p:sp>
        <p:nvSpPr>
          <p:cNvPr id="92" name="Slide Number Placeholder 91"/>
          <p:cNvSpPr>
            <a:spLocks noGrp="1"/>
          </p:cNvSpPr>
          <p:nvPr>
            <p:ph type="sldNum" sz="quarter" idx="12"/>
          </p:nvPr>
        </p:nvSpPr>
        <p:spPr/>
        <p:txBody>
          <a:bodyPr/>
          <a:lstStyle/>
          <a:p>
            <a:fld id="{49AF3754-513F-4C7C-B0CB-A6D7CE546219}" type="slidenum">
              <a:rPr lang="fa-IR" smtClean="0">
                <a:solidFill>
                  <a:srgbClr val="000000"/>
                </a:solidFill>
              </a:rPr>
              <a:pPr/>
              <a:t>‹#›</a:t>
            </a:fld>
            <a:endParaRPr lang="fa-IR">
              <a:solidFill>
                <a:srgbClr val="000000"/>
              </a:solidFill>
            </a:endParaRPr>
          </a:p>
        </p:txBody>
      </p:sp>
    </p:spTree>
    <p:extLst>
      <p:ext uri="{BB962C8B-B14F-4D97-AF65-F5344CB8AC3E}">
        <p14:creationId xmlns:p14="http://schemas.microsoft.com/office/powerpoint/2010/main" val="2724346228"/>
      </p:ext>
    </p:extLst>
  </p:cSld>
  <p:clrMapOvr>
    <a:overrideClrMapping bg1="lt1" tx1="dk1" bg2="lt2" tx2="dk2" accent1="accent1" accent2="accent2" accent3="accent3" accent4="accent4" accent5="accent5" accent6="accent6" hlink="hlink" folHlink="folHlink"/>
  </p:clrMapOvr>
  <p:transition spd="slow">
    <p:cove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3838F3-CF38-4CB6-A31A-8D49BA65ACCE}" type="datetime8">
              <a:rPr lang="fa-IR" smtClean="0">
                <a:solidFill>
                  <a:srgbClr val="F8F8F8"/>
                </a:solidFill>
              </a:rPr>
              <a:pPr/>
              <a:t>18/مارس/11</a:t>
            </a:fld>
            <a:endParaRPr lang="fa-IR">
              <a:solidFill>
                <a:srgbClr val="F8F8F8"/>
              </a:solidFill>
            </a:endParaRPr>
          </a:p>
        </p:txBody>
      </p:sp>
      <p:sp>
        <p:nvSpPr>
          <p:cNvPr id="6" name="Footer Placeholder 5"/>
          <p:cNvSpPr>
            <a:spLocks noGrp="1"/>
          </p:cNvSpPr>
          <p:nvPr>
            <p:ph type="ftr" sz="quarter" idx="11"/>
          </p:nvPr>
        </p:nvSpPr>
        <p:spPr/>
        <p:txBody>
          <a:bodyPr/>
          <a:lstStyle/>
          <a:p>
            <a:endParaRPr lang="fa-IR">
              <a:solidFill>
                <a:srgbClr val="F8F8F8"/>
              </a:solidFill>
            </a:endParaRPr>
          </a:p>
        </p:txBody>
      </p:sp>
      <p:sp>
        <p:nvSpPr>
          <p:cNvPr id="7" name="Slide Number Placeholder 6"/>
          <p:cNvSpPr>
            <a:spLocks noGrp="1"/>
          </p:cNvSpPr>
          <p:nvPr>
            <p:ph type="sldNum" sz="quarter" idx="12"/>
          </p:nvPr>
        </p:nvSpPr>
        <p:spPr/>
        <p:txBody>
          <a:bodyPr/>
          <a:lstStyle/>
          <a:p>
            <a:fld id="{49AF3754-513F-4C7C-B0CB-A6D7CE546219}" type="slidenum">
              <a:rPr lang="fa-IR" smtClean="0">
                <a:solidFill>
                  <a:srgbClr val="F8F8F8"/>
                </a:solidFill>
              </a:rPr>
              <a:pPr/>
              <a:t>‹#›</a:t>
            </a:fld>
            <a:endParaRPr lang="fa-IR">
              <a:solidFill>
                <a:srgbClr val="F8F8F8"/>
              </a:solidFill>
            </a:endParaRPr>
          </a:p>
        </p:txBody>
      </p:sp>
    </p:spTree>
    <p:extLst>
      <p:ext uri="{BB962C8B-B14F-4D97-AF65-F5344CB8AC3E}">
        <p14:creationId xmlns:p14="http://schemas.microsoft.com/office/powerpoint/2010/main" val="3198165942"/>
      </p:ext>
    </p:extLst>
  </p:cSld>
  <p:clrMapOvr>
    <a:masterClrMapping/>
  </p:clrMapOvr>
  <p:transition spd="slow">
    <p:cove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CD331F-015F-4E6D-BC82-B0868980CFCE}" type="datetime8">
              <a:rPr lang="fa-IR" smtClean="0">
                <a:solidFill>
                  <a:srgbClr val="F8F8F8"/>
                </a:solidFill>
              </a:rPr>
              <a:pPr/>
              <a:t>18/مارس/11</a:t>
            </a:fld>
            <a:endParaRPr lang="fa-IR">
              <a:solidFill>
                <a:srgbClr val="F8F8F8"/>
              </a:solidFill>
            </a:endParaRPr>
          </a:p>
        </p:txBody>
      </p:sp>
      <p:sp>
        <p:nvSpPr>
          <p:cNvPr id="8" name="Footer Placeholder 7"/>
          <p:cNvSpPr>
            <a:spLocks noGrp="1"/>
          </p:cNvSpPr>
          <p:nvPr>
            <p:ph type="ftr" sz="quarter" idx="11"/>
          </p:nvPr>
        </p:nvSpPr>
        <p:spPr/>
        <p:txBody>
          <a:bodyPr/>
          <a:lstStyle/>
          <a:p>
            <a:endParaRPr lang="fa-IR">
              <a:solidFill>
                <a:srgbClr val="F8F8F8"/>
              </a:solidFill>
            </a:endParaRPr>
          </a:p>
        </p:txBody>
      </p:sp>
      <p:sp>
        <p:nvSpPr>
          <p:cNvPr id="9" name="Slide Number Placeholder 8"/>
          <p:cNvSpPr>
            <a:spLocks noGrp="1"/>
          </p:cNvSpPr>
          <p:nvPr>
            <p:ph type="sldNum" sz="quarter" idx="12"/>
          </p:nvPr>
        </p:nvSpPr>
        <p:spPr/>
        <p:txBody>
          <a:bodyPr/>
          <a:lstStyle/>
          <a:p>
            <a:fld id="{49AF3754-513F-4C7C-B0CB-A6D7CE546219}" type="slidenum">
              <a:rPr lang="fa-IR" smtClean="0">
                <a:solidFill>
                  <a:srgbClr val="F8F8F8"/>
                </a:solidFill>
              </a:rPr>
              <a:pPr/>
              <a:t>‹#›</a:t>
            </a:fld>
            <a:endParaRPr lang="fa-IR">
              <a:solidFill>
                <a:srgbClr val="F8F8F8"/>
              </a:solidFill>
            </a:endParaRPr>
          </a:p>
        </p:txBody>
      </p:sp>
    </p:spTree>
    <p:extLst>
      <p:ext uri="{BB962C8B-B14F-4D97-AF65-F5344CB8AC3E}">
        <p14:creationId xmlns:p14="http://schemas.microsoft.com/office/powerpoint/2010/main" val="1652894027"/>
      </p:ext>
    </p:extLst>
  </p:cSld>
  <p:clrMapOvr>
    <a:masterClrMapping/>
  </p:clrMapOvr>
  <p:transition spd="slow">
    <p:cove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B1CB3A-CEDF-4165-895D-A2094C5E36A1}" type="datetime8">
              <a:rPr lang="fa-IR" smtClean="0">
                <a:solidFill>
                  <a:srgbClr val="F8F8F8"/>
                </a:solidFill>
              </a:rPr>
              <a:pPr/>
              <a:t>18/مارس/11</a:t>
            </a:fld>
            <a:endParaRPr lang="fa-IR">
              <a:solidFill>
                <a:srgbClr val="F8F8F8"/>
              </a:solidFill>
            </a:endParaRPr>
          </a:p>
        </p:txBody>
      </p:sp>
      <p:sp>
        <p:nvSpPr>
          <p:cNvPr id="4" name="Footer Placeholder 3"/>
          <p:cNvSpPr>
            <a:spLocks noGrp="1"/>
          </p:cNvSpPr>
          <p:nvPr>
            <p:ph type="ftr" sz="quarter" idx="11"/>
          </p:nvPr>
        </p:nvSpPr>
        <p:spPr/>
        <p:txBody>
          <a:bodyPr/>
          <a:lstStyle/>
          <a:p>
            <a:endParaRPr lang="fa-IR">
              <a:solidFill>
                <a:srgbClr val="F8F8F8"/>
              </a:solidFill>
            </a:endParaRPr>
          </a:p>
        </p:txBody>
      </p:sp>
      <p:sp>
        <p:nvSpPr>
          <p:cNvPr id="5" name="Slide Number Placeholder 4"/>
          <p:cNvSpPr>
            <a:spLocks noGrp="1"/>
          </p:cNvSpPr>
          <p:nvPr>
            <p:ph type="sldNum" sz="quarter" idx="12"/>
          </p:nvPr>
        </p:nvSpPr>
        <p:spPr/>
        <p:txBody>
          <a:bodyPr/>
          <a:lstStyle/>
          <a:p>
            <a:fld id="{49AF3754-513F-4C7C-B0CB-A6D7CE546219}" type="slidenum">
              <a:rPr lang="fa-IR" smtClean="0">
                <a:solidFill>
                  <a:srgbClr val="F8F8F8"/>
                </a:solidFill>
              </a:rPr>
              <a:pPr/>
              <a:t>‹#›</a:t>
            </a:fld>
            <a:endParaRPr lang="fa-IR">
              <a:solidFill>
                <a:srgbClr val="F8F8F8"/>
              </a:solidFill>
            </a:endParaRPr>
          </a:p>
        </p:txBody>
      </p:sp>
    </p:spTree>
    <p:extLst>
      <p:ext uri="{BB962C8B-B14F-4D97-AF65-F5344CB8AC3E}">
        <p14:creationId xmlns:p14="http://schemas.microsoft.com/office/powerpoint/2010/main" val="666992281"/>
      </p:ext>
    </p:extLst>
  </p:cSld>
  <p:clrMapOvr>
    <a:masterClrMapping/>
  </p:clrMapOvr>
  <p:transition spd="slow">
    <p:cove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1C5A43-04B4-4A3F-B33A-EB169B02A379}" type="datetime8">
              <a:rPr lang="fa-IR" smtClean="0">
                <a:solidFill>
                  <a:srgbClr val="F8F8F8"/>
                </a:solidFill>
              </a:rPr>
              <a:pPr/>
              <a:t>18/مارس/11</a:t>
            </a:fld>
            <a:endParaRPr lang="fa-IR">
              <a:solidFill>
                <a:srgbClr val="F8F8F8"/>
              </a:solidFill>
            </a:endParaRPr>
          </a:p>
        </p:txBody>
      </p:sp>
      <p:sp>
        <p:nvSpPr>
          <p:cNvPr id="3" name="Footer Placeholder 2"/>
          <p:cNvSpPr>
            <a:spLocks noGrp="1"/>
          </p:cNvSpPr>
          <p:nvPr>
            <p:ph type="ftr" sz="quarter" idx="11"/>
          </p:nvPr>
        </p:nvSpPr>
        <p:spPr/>
        <p:txBody>
          <a:bodyPr/>
          <a:lstStyle/>
          <a:p>
            <a:endParaRPr lang="fa-IR">
              <a:solidFill>
                <a:srgbClr val="F8F8F8"/>
              </a:solidFill>
            </a:endParaRPr>
          </a:p>
        </p:txBody>
      </p:sp>
      <p:sp>
        <p:nvSpPr>
          <p:cNvPr id="4" name="Slide Number Placeholder 3"/>
          <p:cNvSpPr>
            <a:spLocks noGrp="1"/>
          </p:cNvSpPr>
          <p:nvPr>
            <p:ph type="sldNum" sz="quarter" idx="12"/>
          </p:nvPr>
        </p:nvSpPr>
        <p:spPr/>
        <p:txBody>
          <a:bodyPr/>
          <a:lstStyle/>
          <a:p>
            <a:fld id="{49AF3754-513F-4C7C-B0CB-A6D7CE546219}" type="slidenum">
              <a:rPr lang="fa-IR" smtClean="0">
                <a:solidFill>
                  <a:srgbClr val="F8F8F8"/>
                </a:solidFill>
              </a:rPr>
              <a:pPr/>
              <a:t>‹#›</a:t>
            </a:fld>
            <a:endParaRPr lang="fa-IR">
              <a:solidFill>
                <a:srgbClr val="F8F8F8"/>
              </a:solidFill>
            </a:endParaRPr>
          </a:p>
        </p:txBody>
      </p:sp>
    </p:spTree>
    <p:extLst>
      <p:ext uri="{BB962C8B-B14F-4D97-AF65-F5344CB8AC3E}">
        <p14:creationId xmlns:p14="http://schemas.microsoft.com/office/powerpoint/2010/main" val="2913267335"/>
      </p:ext>
    </p:extLst>
  </p:cSld>
  <p:clrMapOvr>
    <a:masterClrMapping/>
  </p:clrMapOvr>
  <p:transition spd="slow">
    <p:cove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9B0FD0-A1D8-445F-BEE3-D60FE8C346ED}" type="datetime8">
              <a:rPr lang="fa-IR" smtClean="0">
                <a:solidFill>
                  <a:srgbClr val="F8F8F8"/>
                </a:solidFill>
              </a:rPr>
              <a:pPr/>
              <a:t>18/مارس/11</a:t>
            </a:fld>
            <a:endParaRPr lang="fa-IR">
              <a:solidFill>
                <a:srgbClr val="F8F8F8"/>
              </a:solidFill>
            </a:endParaRPr>
          </a:p>
        </p:txBody>
      </p:sp>
      <p:sp>
        <p:nvSpPr>
          <p:cNvPr id="6" name="Footer Placeholder 5"/>
          <p:cNvSpPr>
            <a:spLocks noGrp="1"/>
          </p:cNvSpPr>
          <p:nvPr>
            <p:ph type="ftr" sz="quarter" idx="11"/>
          </p:nvPr>
        </p:nvSpPr>
        <p:spPr/>
        <p:txBody>
          <a:bodyPr/>
          <a:lstStyle/>
          <a:p>
            <a:endParaRPr lang="fa-IR">
              <a:solidFill>
                <a:srgbClr val="F8F8F8"/>
              </a:solidFill>
            </a:endParaRPr>
          </a:p>
        </p:txBody>
      </p:sp>
      <p:sp>
        <p:nvSpPr>
          <p:cNvPr id="7" name="Slide Number Placeholder 6"/>
          <p:cNvSpPr>
            <a:spLocks noGrp="1"/>
          </p:cNvSpPr>
          <p:nvPr>
            <p:ph type="sldNum" sz="quarter" idx="12"/>
          </p:nvPr>
        </p:nvSpPr>
        <p:spPr/>
        <p:txBody>
          <a:bodyPr/>
          <a:lstStyle/>
          <a:p>
            <a:fld id="{49AF3754-513F-4C7C-B0CB-A6D7CE546219}" type="slidenum">
              <a:rPr lang="fa-IR" smtClean="0">
                <a:solidFill>
                  <a:srgbClr val="F8F8F8"/>
                </a:solidFill>
              </a:rPr>
              <a:pPr/>
              <a:t>‹#›</a:t>
            </a:fld>
            <a:endParaRPr lang="fa-IR">
              <a:solidFill>
                <a:srgbClr val="F8F8F8"/>
              </a:solidFill>
            </a:endParaRP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24767961"/>
      </p:ext>
    </p:extLst>
  </p:cSld>
  <p:clrMapOvr>
    <a:masterClrMapping/>
  </p:clrMapOvr>
  <p:transition spd="slow">
    <p:cove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5AF9717B-D78D-4DC4-8693-4F1BB9C35BEA}" type="datetime8">
              <a:rPr lang="fa-IR" smtClean="0">
                <a:solidFill>
                  <a:srgbClr val="F8F8F8"/>
                </a:solidFill>
              </a:rPr>
              <a:pPr/>
              <a:t>18/مارس/11</a:t>
            </a:fld>
            <a:endParaRPr lang="fa-IR">
              <a:solidFill>
                <a:srgbClr val="F8F8F8"/>
              </a:solidFill>
            </a:endParaRPr>
          </a:p>
        </p:txBody>
      </p:sp>
      <p:sp>
        <p:nvSpPr>
          <p:cNvPr id="6" name="Footer Placeholder 5"/>
          <p:cNvSpPr>
            <a:spLocks noGrp="1"/>
          </p:cNvSpPr>
          <p:nvPr>
            <p:ph type="ftr" sz="quarter" idx="11"/>
          </p:nvPr>
        </p:nvSpPr>
        <p:spPr/>
        <p:txBody>
          <a:bodyPr/>
          <a:lstStyle/>
          <a:p>
            <a:endParaRPr lang="fa-IR">
              <a:solidFill>
                <a:srgbClr val="F8F8F8"/>
              </a:solidFill>
            </a:endParaRPr>
          </a:p>
        </p:txBody>
      </p:sp>
      <p:sp>
        <p:nvSpPr>
          <p:cNvPr id="7" name="Slide Number Placeholder 6"/>
          <p:cNvSpPr>
            <a:spLocks noGrp="1"/>
          </p:cNvSpPr>
          <p:nvPr>
            <p:ph type="sldNum" sz="quarter" idx="12"/>
          </p:nvPr>
        </p:nvSpPr>
        <p:spPr/>
        <p:txBody>
          <a:bodyPr/>
          <a:lstStyle/>
          <a:p>
            <a:fld id="{49AF3754-513F-4C7C-B0CB-A6D7CE546219}" type="slidenum">
              <a:rPr lang="fa-IR" smtClean="0">
                <a:solidFill>
                  <a:srgbClr val="F8F8F8"/>
                </a:solidFill>
              </a:rPr>
              <a:pPr/>
              <a:t>‹#›</a:t>
            </a:fld>
            <a:endParaRPr lang="fa-IR">
              <a:solidFill>
                <a:srgbClr val="F8F8F8"/>
              </a:solidFill>
            </a:endParaRP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03051154"/>
      </p:ext>
    </p:extLst>
  </p:cSld>
  <p:clrMapOvr>
    <a:masterClrMapping/>
  </p:clrMapOvr>
  <p:transition spd="slow">
    <p:cove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pPr rtl="1"/>
            <a:fld id="{3243BEAF-BB7E-4B2D-89C9-FEA11816300B}" type="datetime8">
              <a:rPr lang="fa-IR" smtClean="0">
                <a:solidFill>
                  <a:srgbClr val="F8F8F8"/>
                </a:solidFill>
              </a:rPr>
              <a:pPr rtl="1"/>
              <a:t>18/مارس/11</a:t>
            </a:fld>
            <a:endParaRPr lang="fa-IR">
              <a:solidFill>
                <a:srgbClr val="F8F8F8"/>
              </a:solidFill>
            </a:endParaRP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pPr rtl="1"/>
            <a:endParaRPr lang="fa-IR">
              <a:solidFill>
                <a:srgbClr val="F8F8F8"/>
              </a:solidFill>
            </a:endParaRP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pPr rtl="1"/>
            <a:fld id="{49AF3754-513F-4C7C-B0CB-A6D7CE546219}" type="slidenum">
              <a:rPr lang="fa-IR" smtClean="0">
                <a:solidFill>
                  <a:srgbClr val="F8F8F8"/>
                </a:solidFill>
              </a:rPr>
              <a:pPr rtl="1"/>
              <a:t>‹#›</a:t>
            </a:fld>
            <a:endParaRPr lang="fa-IR">
              <a:solidFill>
                <a:srgbClr val="F8F8F8"/>
              </a:solidFill>
            </a:endParaRPr>
          </a:p>
        </p:txBody>
      </p:sp>
    </p:spTree>
    <p:extLst>
      <p:ext uri="{BB962C8B-B14F-4D97-AF65-F5344CB8AC3E}">
        <p14:creationId xmlns:p14="http://schemas.microsoft.com/office/powerpoint/2010/main" val="357872196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over/>
  </p:transition>
  <p:timing>
    <p:tnLst>
      <p:par>
        <p:cTn id="1" dur="indefinite" restart="never" nodeType="tmRoot"/>
      </p:par>
    </p:tnLst>
  </p:timing>
  <p:hf hdr="0" ftr="0" dt="0"/>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1</a:t>
            </a:fld>
            <a:endParaRPr lang="fa-IR">
              <a:solidFill>
                <a:srgbClr val="F8F8F8"/>
              </a:solidFill>
            </a:endParaRPr>
          </a:p>
        </p:txBody>
      </p:sp>
      <p:sp>
        <p:nvSpPr>
          <p:cNvPr id="11" name="Subtitle 2"/>
          <p:cNvSpPr txBox="1">
            <a:spLocks/>
          </p:cNvSpPr>
          <p:nvPr/>
        </p:nvSpPr>
        <p:spPr>
          <a:xfrm>
            <a:off x="4167188" y="980728"/>
            <a:ext cx="4138612" cy="619472"/>
          </a:xfrm>
          <a:prstGeom prst="rect">
            <a:avLst/>
          </a:prstGeom>
        </p:spPr>
        <p:txBody>
          <a:bodyPr vert="horz" lIns="91440" tIns="45720" rIns="91440" bIns="45720" rtlCol="0">
            <a:normAutofit/>
          </a:bodyPr>
          <a:lstStyle/>
          <a:p>
            <a:pPr marL="0" marR="0" lvl="0" indent="0" algn="l" defTabSz="914400" rtl="1"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None/>
              <a:tabLst/>
              <a:defRPr/>
            </a:pPr>
            <a:r>
              <a:rPr kumimoji="0" lang="fa-IR" sz="2400" b="0" i="1" u="none" strike="noStrike" kern="1200" cap="none" spc="0" normalizeH="0" baseline="0" noProof="0" smtClean="0">
                <a:ln>
                  <a:noFill/>
                </a:ln>
                <a:solidFill>
                  <a:schemeClr val="tx2"/>
                </a:solidFill>
                <a:effectLst/>
                <a:uLnTx/>
                <a:uFillTx/>
                <a:latin typeface="+mn-lt"/>
                <a:ea typeface="+mn-ea"/>
                <a:cs typeface="+mn-cs"/>
              </a:rPr>
              <a:t> </a:t>
            </a:r>
            <a:endParaRPr kumimoji="0" lang="en-US" sz="2400" b="0" i="0" u="none" strike="noStrike" kern="1200" cap="none" spc="0" normalizeH="0" baseline="0" noProof="0" dirty="0">
              <a:ln>
                <a:noFill/>
              </a:ln>
              <a:solidFill>
                <a:schemeClr val="tx2"/>
              </a:solidFill>
              <a:effectLst/>
              <a:uLnTx/>
              <a:uFillTx/>
              <a:latin typeface="+mn-lt"/>
              <a:ea typeface="+mn-ea"/>
              <a:cs typeface="+mn-cs"/>
            </a:endParaRPr>
          </a:p>
        </p:txBody>
      </p:sp>
      <p:sp>
        <p:nvSpPr>
          <p:cNvPr id="12"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3"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5"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6"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8" name="Slide Number Placeholder 1"/>
          <p:cNvSpPr txBox="1">
            <a:spLocks/>
          </p:cNvSpPr>
          <p:nvPr/>
        </p:nvSpPr>
        <p:spPr>
          <a:xfrm>
            <a:off x="6553200" y="6312408"/>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49AF3754-513F-4C7C-B0CB-A6D7CE546219}" type="slidenum">
              <a:rPr kumimoji="0" lang="fa-IR" sz="1200" b="0" i="0" u="none" strike="noStrike" kern="1200" cap="none" spc="0" normalizeH="0" baseline="0" noProof="0" smtClean="0">
                <a:ln>
                  <a:noFill/>
                </a:ln>
                <a:solidFill>
                  <a:srgbClr val="F8F8F8"/>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a-IR" sz="1200" b="0" i="0" u="none" strike="noStrike" kern="1200" cap="none" spc="0" normalizeH="0" baseline="0" noProof="0">
              <a:ln>
                <a:noFill/>
              </a:ln>
              <a:solidFill>
                <a:srgbClr val="F8F8F8"/>
              </a:solidFill>
              <a:effectLst/>
              <a:uLnTx/>
              <a:uFillTx/>
              <a:latin typeface="+mn-lt"/>
              <a:ea typeface="+mn-ea"/>
              <a:cs typeface="+mn-cs"/>
            </a:endParaRPr>
          </a:p>
        </p:txBody>
      </p:sp>
      <p:pic>
        <p:nvPicPr>
          <p:cNvPr id="19" name="Picture 2" descr="J:\Bauhausمدرسه\Bauhausمدرسه\1.jpg"/>
          <p:cNvPicPr>
            <a:picLocks noChangeAspect="1" noChangeArrowheads="1"/>
          </p:cNvPicPr>
          <p:nvPr/>
        </p:nvPicPr>
        <p:blipFill>
          <a:blip r:embed="rId2"/>
          <a:srcRect/>
          <a:stretch>
            <a:fillRect/>
          </a:stretch>
        </p:blipFill>
        <p:spPr bwMode="auto">
          <a:xfrm>
            <a:off x="685800" y="762000"/>
            <a:ext cx="5077600" cy="3357563"/>
          </a:xfrm>
          <a:prstGeom prst="rect">
            <a:avLst/>
          </a:prstGeom>
          <a:ln>
            <a:noFill/>
          </a:ln>
          <a:effectLst>
            <a:softEdge rad="112500"/>
          </a:effectLst>
        </p:spPr>
      </p:pic>
      <p:pic>
        <p:nvPicPr>
          <p:cNvPr id="20" name="Picture 2" descr="C:\Documents and Settings\home\Desktop\bauhaus\Untitled-1.jpg"/>
          <p:cNvPicPr>
            <a:picLocks noChangeAspect="1" noChangeArrowheads="1"/>
          </p:cNvPicPr>
          <p:nvPr/>
        </p:nvPicPr>
        <p:blipFill>
          <a:blip r:embed="rId3" cstate="print"/>
          <a:srcRect/>
          <a:stretch>
            <a:fillRect/>
          </a:stretch>
        </p:blipFill>
        <p:spPr bwMode="auto">
          <a:xfrm>
            <a:off x="5715000" y="1752600"/>
            <a:ext cx="2757230" cy="3870726"/>
          </a:xfrm>
          <a:prstGeom prst="rect">
            <a:avLst/>
          </a:prstGeom>
          <a:ln>
            <a:noFill/>
          </a:ln>
          <a:effectLst>
            <a:softEdge rad="112500"/>
          </a:effectLst>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3429000"/>
            <a:ext cx="3888432" cy="2916324"/>
          </a:xfrm>
          <a:prstGeom prst="rect">
            <a:avLst/>
          </a:prstGeom>
          <a:ln>
            <a:noFill/>
          </a:ln>
          <a:effectLst>
            <a:softEdge rad="112500"/>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80">
                                          <p:stCondLst>
                                            <p:cond delay="0"/>
                                          </p:stCondLst>
                                        </p:cTn>
                                        <p:tgtEl>
                                          <p:spTgt spid="20"/>
                                        </p:tgtEl>
                                      </p:cBhvr>
                                    </p:animEffect>
                                    <p:anim calcmode="lin" valueType="num">
                                      <p:cBhvr>
                                        <p:cTn id="2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1" dur="26">
                                          <p:stCondLst>
                                            <p:cond delay="650"/>
                                          </p:stCondLst>
                                        </p:cTn>
                                        <p:tgtEl>
                                          <p:spTgt spid="20"/>
                                        </p:tgtEl>
                                      </p:cBhvr>
                                      <p:to x="100000" y="60000"/>
                                    </p:animScale>
                                    <p:animScale>
                                      <p:cBhvr>
                                        <p:cTn id="32" dur="166" decel="50000">
                                          <p:stCondLst>
                                            <p:cond delay="676"/>
                                          </p:stCondLst>
                                        </p:cTn>
                                        <p:tgtEl>
                                          <p:spTgt spid="20"/>
                                        </p:tgtEl>
                                      </p:cBhvr>
                                      <p:to x="100000" y="100000"/>
                                    </p:animScale>
                                    <p:animScale>
                                      <p:cBhvr>
                                        <p:cTn id="33" dur="26">
                                          <p:stCondLst>
                                            <p:cond delay="1312"/>
                                          </p:stCondLst>
                                        </p:cTn>
                                        <p:tgtEl>
                                          <p:spTgt spid="20"/>
                                        </p:tgtEl>
                                      </p:cBhvr>
                                      <p:to x="100000" y="80000"/>
                                    </p:animScale>
                                    <p:animScale>
                                      <p:cBhvr>
                                        <p:cTn id="34" dur="166" decel="50000">
                                          <p:stCondLst>
                                            <p:cond delay="1338"/>
                                          </p:stCondLst>
                                        </p:cTn>
                                        <p:tgtEl>
                                          <p:spTgt spid="20"/>
                                        </p:tgtEl>
                                      </p:cBhvr>
                                      <p:to x="100000" y="100000"/>
                                    </p:animScale>
                                    <p:animScale>
                                      <p:cBhvr>
                                        <p:cTn id="35" dur="26">
                                          <p:stCondLst>
                                            <p:cond delay="1642"/>
                                          </p:stCondLst>
                                        </p:cTn>
                                        <p:tgtEl>
                                          <p:spTgt spid="20"/>
                                        </p:tgtEl>
                                      </p:cBhvr>
                                      <p:to x="100000" y="90000"/>
                                    </p:animScale>
                                    <p:animScale>
                                      <p:cBhvr>
                                        <p:cTn id="36" dur="166" decel="50000">
                                          <p:stCondLst>
                                            <p:cond delay="1668"/>
                                          </p:stCondLst>
                                        </p:cTn>
                                        <p:tgtEl>
                                          <p:spTgt spid="20"/>
                                        </p:tgtEl>
                                      </p:cBhvr>
                                      <p:to x="100000" y="100000"/>
                                    </p:animScale>
                                    <p:animScale>
                                      <p:cBhvr>
                                        <p:cTn id="37" dur="26">
                                          <p:stCondLst>
                                            <p:cond delay="1808"/>
                                          </p:stCondLst>
                                        </p:cTn>
                                        <p:tgtEl>
                                          <p:spTgt spid="20"/>
                                        </p:tgtEl>
                                      </p:cBhvr>
                                      <p:to x="100000" y="95000"/>
                                    </p:animScale>
                                    <p:animScale>
                                      <p:cBhvr>
                                        <p:cTn id="38" dur="166" decel="50000">
                                          <p:stCondLst>
                                            <p:cond delay="1834"/>
                                          </p:stCondLst>
                                        </p:cTn>
                                        <p:tgtEl>
                                          <p:spTgt spid="2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80">
                                          <p:stCondLst>
                                            <p:cond delay="0"/>
                                          </p:stCondLst>
                                        </p:cTn>
                                        <p:tgtEl>
                                          <p:spTgt spid="21"/>
                                        </p:tgtEl>
                                      </p:cBhvr>
                                    </p:animEffect>
                                    <p:anim calcmode="lin" valueType="num">
                                      <p:cBhvr>
                                        <p:cTn id="4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9" dur="26">
                                          <p:stCondLst>
                                            <p:cond delay="650"/>
                                          </p:stCondLst>
                                        </p:cTn>
                                        <p:tgtEl>
                                          <p:spTgt spid="21"/>
                                        </p:tgtEl>
                                      </p:cBhvr>
                                      <p:to x="100000" y="60000"/>
                                    </p:animScale>
                                    <p:animScale>
                                      <p:cBhvr>
                                        <p:cTn id="50" dur="166" decel="50000">
                                          <p:stCondLst>
                                            <p:cond delay="676"/>
                                          </p:stCondLst>
                                        </p:cTn>
                                        <p:tgtEl>
                                          <p:spTgt spid="21"/>
                                        </p:tgtEl>
                                      </p:cBhvr>
                                      <p:to x="100000" y="100000"/>
                                    </p:animScale>
                                    <p:animScale>
                                      <p:cBhvr>
                                        <p:cTn id="51" dur="26">
                                          <p:stCondLst>
                                            <p:cond delay="1312"/>
                                          </p:stCondLst>
                                        </p:cTn>
                                        <p:tgtEl>
                                          <p:spTgt spid="21"/>
                                        </p:tgtEl>
                                      </p:cBhvr>
                                      <p:to x="100000" y="80000"/>
                                    </p:animScale>
                                    <p:animScale>
                                      <p:cBhvr>
                                        <p:cTn id="52" dur="166" decel="50000">
                                          <p:stCondLst>
                                            <p:cond delay="1338"/>
                                          </p:stCondLst>
                                        </p:cTn>
                                        <p:tgtEl>
                                          <p:spTgt spid="21"/>
                                        </p:tgtEl>
                                      </p:cBhvr>
                                      <p:to x="100000" y="100000"/>
                                    </p:animScale>
                                    <p:animScale>
                                      <p:cBhvr>
                                        <p:cTn id="53" dur="26">
                                          <p:stCondLst>
                                            <p:cond delay="1642"/>
                                          </p:stCondLst>
                                        </p:cTn>
                                        <p:tgtEl>
                                          <p:spTgt spid="21"/>
                                        </p:tgtEl>
                                      </p:cBhvr>
                                      <p:to x="100000" y="90000"/>
                                    </p:animScale>
                                    <p:animScale>
                                      <p:cBhvr>
                                        <p:cTn id="54" dur="166" decel="50000">
                                          <p:stCondLst>
                                            <p:cond delay="1668"/>
                                          </p:stCondLst>
                                        </p:cTn>
                                        <p:tgtEl>
                                          <p:spTgt spid="21"/>
                                        </p:tgtEl>
                                      </p:cBhvr>
                                      <p:to x="100000" y="100000"/>
                                    </p:animScale>
                                    <p:animScale>
                                      <p:cBhvr>
                                        <p:cTn id="55" dur="26">
                                          <p:stCondLst>
                                            <p:cond delay="1808"/>
                                          </p:stCondLst>
                                        </p:cTn>
                                        <p:tgtEl>
                                          <p:spTgt spid="21"/>
                                        </p:tgtEl>
                                      </p:cBhvr>
                                      <p:to x="100000" y="95000"/>
                                    </p:animScale>
                                    <p:animScale>
                                      <p:cBhvr>
                                        <p:cTn id="5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10</a:t>
            </a:fld>
            <a:endParaRPr lang="fa-IR">
              <a:solidFill>
                <a:srgbClr val="F8F8F8"/>
              </a:solidFill>
            </a:endParaRPr>
          </a:p>
        </p:txBody>
      </p:sp>
      <p:pic>
        <p:nvPicPr>
          <p:cNvPr id="11" name="Picture 10" descr="C:\Documents and Settings\home\Desktop\bauhaus\plan.jpg"/>
          <p:cNvPicPr>
            <a:picLocks noChangeAspect="1" noChangeArrowheads="1"/>
          </p:cNvPicPr>
          <p:nvPr/>
        </p:nvPicPr>
        <p:blipFill>
          <a:blip r:embed="rId2" cstate="print"/>
          <a:srcRect/>
          <a:stretch>
            <a:fillRect/>
          </a:stretch>
        </p:blipFill>
        <p:spPr bwMode="auto">
          <a:xfrm rot="5400000">
            <a:off x="1138231" y="885656"/>
            <a:ext cx="5044288" cy="5949151"/>
          </a:xfrm>
          <a:prstGeom prst="rect">
            <a:avLst/>
          </a:prstGeom>
          <a:noFill/>
          <a:ln w="38100">
            <a:solidFill>
              <a:schemeClr val="tx1"/>
            </a:solidFill>
          </a:ln>
        </p:spPr>
      </p:pic>
      <p:sp>
        <p:nvSpPr>
          <p:cNvPr id="12" name="TextBox 11"/>
          <p:cNvSpPr txBox="1"/>
          <p:nvPr/>
        </p:nvSpPr>
        <p:spPr>
          <a:xfrm>
            <a:off x="5181633" y="3783599"/>
            <a:ext cx="1212530" cy="707886"/>
          </a:xfrm>
          <a:prstGeom prst="rect">
            <a:avLst/>
          </a:prstGeom>
          <a:noFill/>
        </p:spPr>
        <p:txBody>
          <a:bodyPr wrap="square" rtlCol="0">
            <a:spAutoFit/>
          </a:bodyPr>
          <a:lstStyle/>
          <a:p>
            <a:pPr algn="r" rtl="1"/>
            <a:r>
              <a:rPr lang="fa-IR" sz="2000" b="1" dirty="0">
                <a:solidFill>
                  <a:srgbClr val="FF0000"/>
                </a:solidFill>
                <a:cs typeface="B Compset" pitchFamily="2" charset="-78"/>
              </a:rPr>
              <a:t>خوابگاه دانشجویان </a:t>
            </a:r>
            <a:endParaRPr lang="en-US" sz="2000" b="1" dirty="0">
              <a:solidFill>
                <a:srgbClr val="FF0000"/>
              </a:solidFill>
              <a:cs typeface="B Compset" pitchFamily="2" charset="-78"/>
            </a:endParaRPr>
          </a:p>
        </p:txBody>
      </p:sp>
      <p:sp>
        <p:nvSpPr>
          <p:cNvPr id="13" name="TextBox 12"/>
          <p:cNvSpPr txBox="1"/>
          <p:nvPr/>
        </p:nvSpPr>
        <p:spPr>
          <a:xfrm>
            <a:off x="3038491" y="2624760"/>
            <a:ext cx="845619" cy="461665"/>
          </a:xfrm>
          <a:prstGeom prst="rect">
            <a:avLst/>
          </a:prstGeom>
          <a:noFill/>
        </p:spPr>
        <p:txBody>
          <a:bodyPr wrap="square" rtlCol="0">
            <a:spAutoFit/>
          </a:bodyPr>
          <a:lstStyle/>
          <a:p>
            <a:pPr algn="r" rtl="1"/>
            <a:r>
              <a:rPr lang="fa-IR" sz="2400" dirty="0" smtClean="0">
                <a:solidFill>
                  <a:srgbClr val="FF0000"/>
                </a:solidFill>
                <a:effectLst>
                  <a:outerShdw blurRad="38100" dist="38100" dir="2700000" algn="tl">
                    <a:srgbClr val="000000">
                      <a:alpha val="43137"/>
                    </a:srgbClr>
                  </a:outerShdw>
                </a:effectLst>
                <a:cs typeface="B Compset" pitchFamily="2" charset="-78"/>
              </a:rPr>
              <a:t>اداری</a:t>
            </a:r>
            <a:endParaRPr lang="en-US" sz="2400" dirty="0">
              <a:solidFill>
                <a:srgbClr val="FF0000"/>
              </a:solidFill>
              <a:effectLst>
                <a:outerShdw blurRad="38100" dist="38100" dir="2700000" algn="tl">
                  <a:srgbClr val="000000">
                    <a:alpha val="43137"/>
                  </a:srgbClr>
                </a:outerShdw>
              </a:effectLst>
              <a:cs typeface="B Compset" pitchFamily="2" charset="-78"/>
            </a:endParaRPr>
          </a:p>
        </p:txBody>
      </p:sp>
      <p:sp>
        <p:nvSpPr>
          <p:cNvPr id="14" name="TextBox 13"/>
          <p:cNvSpPr txBox="1"/>
          <p:nvPr/>
        </p:nvSpPr>
        <p:spPr>
          <a:xfrm>
            <a:off x="1323980" y="4839338"/>
            <a:ext cx="1164025" cy="461665"/>
          </a:xfrm>
          <a:prstGeom prst="rect">
            <a:avLst/>
          </a:prstGeom>
          <a:noFill/>
        </p:spPr>
        <p:txBody>
          <a:bodyPr wrap="square" rtlCol="0">
            <a:spAutoFit/>
          </a:bodyPr>
          <a:lstStyle/>
          <a:p>
            <a:pPr algn="r" rtl="1"/>
            <a:r>
              <a:rPr lang="fa-IR" sz="2400" dirty="0">
                <a:solidFill>
                  <a:srgbClr val="FF0000"/>
                </a:solidFill>
                <a:effectLst>
                  <a:outerShdw blurRad="38100" dist="38100" dir="2700000" algn="tl">
                    <a:srgbClr val="000000">
                      <a:alpha val="43137"/>
                    </a:srgbClr>
                  </a:outerShdw>
                </a:effectLst>
                <a:cs typeface="B Compset" pitchFamily="2" charset="-78"/>
              </a:rPr>
              <a:t>کارگاه</a:t>
            </a:r>
            <a:endParaRPr lang="en-US" sz="2400" dirty="0">
              <a:solidFill>
                <a:srgbClr val="FF0000"/>
              </a:solidFill>
              <a:effectLst>
                <a:outerShdw blurRad="38100" dist="38100" dir="2700000" algn="tl">
                  <a:srgbClr val="000000">
                    <a:alpha val="43137"/>
                  </a:srgbClr>
                </a:outerShdw>
              </a:effectLst>
              <a:cs typeface="B Compset" pitchFamily="2" charset="-78"/>
            </a:endParaRPr>
          </a:p>
        </p:txBody>
      </p:sp>
      <p:sp>
        <p:nvSpPr>
          <p:cNvPr id="15" name="TextBox 14"/>
          <p:cNvSpPr txBox="1"/>
          <p:nvPr/>
        </p:nvSpPr>
        <p:spPr>
          <a:xfrm>
            <a:off x="1252541" y="1410314"/>
            <a:ext cx="1862191" cy="461665"/>
          </a:xfrm>
          <a:prstGeom prst="rect">
            <a:avLst/>
          </a:prstGeom>
          <a:noFill/>
        </p:spPr>
        <p:txBody>
          <a:bodyPr wrap="square" rtlCol="0">
            <a:spAutoFit/>
          </a:bodyPr>
          <a:lstStyle/>
          <a:p>
            <a:pPr algn="r" rtl="1"/>
            <a:r>
              <a:rPr lang="fa-IR" sz="2400" dirty="0">
                <a:solidFill>
                  <a:srgbClr val="FF0000"/>
                </a:solidFill>
                <a:effectLst>
                  <a:outerShdw blurRad="38100" dist="38100" dir="2700000" algn="tl">
                    <a:srgbClr val="000000">
                      <a:alpha val="43137"/>
                    </a:srgbClr>
                  </a:outerShdw>
                </a:effectLst>
                <a:cs typeface="B Compset" pitchFamily="2" charset="-78"/>
              </a:rPr>
              <a:t>دانشکده فنی</a:t>
            </a:r>
            <a:endParaRPr lang="en-US" sz="2400" dirty="0">
              <a:solidFill>
                <a:srgbClr val="FF0000"/>
              </a:solidFill>
              <a:effectLst>
                <a:outerShdw blurRad="38100" dist="38100" dir="2700000" algn="tl">
                  <a:srgbClr val="000000">
                    <a:alpha val="43137"/>
                  </a:srgbClr>
                </a:outerShdw>
              </a:effectLst>
              <a:cs typeface="B Compset" pitchFamily="2" charset="-78"/>
            </a:endParaRPr>
          </a:p>
        </p:txBody>
      </p:sp>
      <p:sp>
        <p:nvSpPr>
          <p:cNvPr id="16" name="TextBox 15"/>
          <p:cNvSpPr txBox="1"/>
          <p:nvPr/>
        </p:nvSpPr>
        <p:spPr>
          <a:xfrm>
            <a:off x="4572000" y="5357826"/>
            <a:ext cx="1230900" cy="461665"/>
          </a:xfrm>
          <a:prstGeom prst="rect">
            <a:avLst/>
          </a:prstGeom>
          <a:noFill/>
        </p:spPr>
        <p:txBody>
          <a:bodyPr wrap="square" rtlCol="0">
            <a:spAutoFit/>
          </a:bodyPr>
          <a:lstStyle/>
          <a:p>
            <a:pPr algn="r" rtl="1"/>
            <a:r>
              <a:rPr lang="fa-IR" sz="2400" dirty="0">
                <a:solidFill>
                  <a:srgbClr val="FF0000"/>
                </a:solidFill>
                <a:effectLst>
                  <a:outerShdw blurRad="38100" dist="38100" dir="2700000" algn="tl">
                    <a:srgbClr val="000000">
                      <a:alpha val="43137"/>
                    </a:srgbClr>
                  </a:outerShdw>
                </a:effectLst>
                <a:cs typeface="B Compset" pitchFamily="2" charset="-78"/>
              </a:rPr>
              <a:t>زمین بازی</a:t>
            </a:r>
            <a:endParaRPr lang="en-US" sz="2400" dirty="0">
              <a:solidFill>
                <a:srgbClr val="FF0000"/>
              </a:solidFill>
              <a:effectLst>
                <a:outerShdw blurRad="38100" dist="38100" dir="2700000" algn="tl">
                  <a:srgbClr val="000000">
                    <a:alpha val="43137"/>
                  </a:srgbClr>
                </a:outerShdw>
              </a:effectLst>
              <a:cs typeface="B Compset" pitchFamily="2" charset="-78"/>
            </a:endParaRPr>
          </a:p>
        </p:txBody>
      </p:sp>
      <p:sp>
        <p:nvSpPr>
          <p:cNvPr id="17" name="TextBox 16"/>
          <p:cNvSpPr txBox="1"/>
          <p:nvPr/>
        </p:nvSpPr>
        <p:spPr>
          <a:xfrm>
            <a:off x="4286248" y="3500438"/>
            <a:ext cx="845619" cy="1015663"/>
          </a:xfrm>
          <a:prstGeom prst="rect">
            <a:avLst/>
          </a:prstGeom>
          <a:noFill/>
        </p:spPr>
        <p:txBody>
          <a:bodyPr wrap="square" rtlCol="0">
            <a:spAutoFit/>
          </a:bodyPr>
          <a:lstStyle/>
          <a:p>
            <a:pPr algn="r" rtl="1"/>
            <a:r>
              <a:rPr lang="fa-IR" sz="2000" dirty="0">
                <a:solidFill>
                  <a:srgbClr val="FF0000"/>
                </a:solidFill>
                <a:cs typeface="B Compset" pitchFamily="2" charset="-78"/>
              </a:rPr>
              <a:t>آمفی تئاتر و رستوران</a:t>
            </a:r>
            <a:endParaRPr lang="en-US" sz="2000" dirty="0">
              <a:solidFill>
                <a:srgbClr val="FF0000"/>
              </a:solidFill>
              <a:cs typeface="B Compset" pitchFamily="2" charset="-78"/>
            </a:endParaRPr>
          </a:p>
        </p:txBody>
      </p:sp>
      <p:sp>
        <p:nvSpPr>
          <p:cNvPr id="18" name="Text Box 4"/>
          <p:cNvSpPr txBox="1">
            <a:spLocks noChangeArrowheads="1"/>
          </p:cNvSpPr>
          <p:nvPr/>
        </p:nvSpPr>
        <p:spPr bwMode="auto">
          <a:xfrm>
            <a:off x="5410200" y="914400"/>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dirty="0" smtClean="0">
                <a:solidFill>
                  <a:prstClr val="white"/>
                </a:solidFill>
              </a:rPr>
              <a:t>چیدمان فضا ها</a:t>
            </a:r>
            <a:endParaRPr lang="en-US" sz="2400" dirty="0">
              <a:solidFill>
                <a:prstClr val="white"/>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0" name="TextBox 19"/>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
                                        <p:tgtEl>
                                          <p:spTgt spid="11"/>
                                        </p:tgtEl>
                                      </p:cBhvr>
                                    </p:animEffect>
                                    <p:anim calcmode="lin" valueType="num">
                                      <p:cBhvr>
                                        <p:cTn id="8" dur="400" fill="hold"/>
                                        <p:tgtEl>
                                          <p:spTgt spid="11"/>
                                        </p:tgtEl>
                                        <p:attrNameLst>
                                          <p:attrName>ppt_x</p:attrName>
                                        </p:attrNameLst>
                                      </p:cBhvr>
                                      <p:tavLst>
                                        <p:tav tm="0">
                                          <p:val>
                                            <p:strVal val="#ppt_x"/>
                                          </p:val>
                                        </p:tav>
                                        <p:tav tm="100000">
                                          <p:val>
                                            <p:strVal val="#ppt_x"/>
                                          </p:val>
                                        </p:tav>
                                      </p:tavLst>
                                    </p:anim>
                                    <p:anim calcmode="lin" valueType="num">
                                      <p:cBhvr>
                                        <p:cTn id="9" dur="400" fill="hold"/>
                                        <p:tgtEl>
                                          <p:spTgt spid="1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3" presetClass="entr" presetSubtype="36"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2000" fill="hold"/>
                                        <p:tgtEl>
                                          <p:spTgt spid="12"/>
                                        </p:tgtEl>
                                        <p:attrNameLst>
                                          <p:attrName>ppt_w</p:attrName>
                                        </p:attrNameLst>
                                      </p:cBhvr>
                                      <p:tavLst>
                                        <p:tav tm="0">
                                          <p:val>
                                            <p:strVal val="(6*min(max(#ppt_w*#ppt_h,.3),1)-7.4)/-.7*#ppt_w"/>
                                          </p:val>
                                        </p:tav>
                                        <p:tav tm="100000">
                                          <p:val>
                                            <p:strVal val="#ppt_w"/>
                                          </p:val>
                                        </p:tav>
                                      </p:tavLst>
                                    </p:anim>
                                    <p:anim calcmode="lin" valueType="num">
                                      <p:cBhvr>
                                        <p:cTn id="17" dur="2000" fill="hold"/>
                                        <p:tgtEl>
                                          <p:spTgt spid="12"/>
                                        </p:tgtEl>
                                        <p:attrNameLst>
                                          <p:attrName>ppt_h</p:attrName>
                                        </p:attrNameLst>
                                      </p:cBhvr>
                                      <p:tavLst>
                                        <p:tav tm="0">
                                          <p:val>
                                            <p:strVal val="(6*min(max(#ppt_w*#ppt_h,.3),1)-7.4)/-.7*#ppt_h"/>
                                          </p:val>
                                        </p:tav>
                                        <p:tav tm="100000">
                                          <p:val>
                                            <p:strVal val="#ppt_h"/>
                                          </p:val>
                                        </p:tav>
                                      </p:tavLst>
                                    </p:anim>
                                    <p:anim calcmode="lin" valueType="num">
                                      <p:cBhvr>
                                        <p:cTn id="18" dur="2000" fill="hold"/>
                                        <p:tgtEl>
                                          <p:spTgt spid="12"/>
                                        </p:tgtEl>
                                        <p:attrNameLst>
                                          <p:attrName>ppt_x</p:attrName>
                                        </p:attrNameLst>
                                      </p:cBhvr>
                                      <p:tavLst>
                                        <p:tav tm="0">
                                          <p:val>
                                            <p:fltVal val="0.5"/>
                                          </p:val>
                                        </p:tav>
                                        <p:tav tm="100000">
                                          <p:val>
                                            <p:strVal val="#ppt_x"/>
                                          </p:val>
                                        </p:tav>
                                      </p:tavLst>
                                    </p:anim>
                                    <p:anim calcmode="lin" valueType="num">
                                      <p:cBhvr>
                                        <p:cTn id="19" dur="2000" fill="hold"/>
                                        <p:tgtEl>
                                          <p:spTgt spid="12"/>
                                        </p:tgtEl>
                                        <p:attrNameLst>
                                          <p:attrName>ppt_y</p:attrName>
                                        </p:attrNameLst>
                                      </p:cBhvr>
                                      <p:tavLst>
                                        <p:tav tm="0">
                                          <p:val>
                                            <p:strVal val="1+(6*min(max(#ppt_w*#ppt_h,.3),1)-7.4)/-.7*#ppt_h/2"/>
                                          </p:val>
                                        </p:tav>
                                        <p:tav tm="100000">
                                          <p:val>
                                            <p:strVal val="#ppt_y"/>
                                          </p:val>
                                        </p:tav>
                                      </p:tavLst>
                                    </p:anim>
                                  </p:childTnLst>
                                </p:cTn>
                              </p:par>
                              <p:par>
                                <p:cTn id="20" presetID="23" presetClass="entr" presetSubtype="3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2000" fill="hold"/>
                                        <p:tgtEl>
                                          <p:spTgt spid="13"/>
                                        </p:tgtEl>
                                        <p:attrNameLst>
                                          <p:attrName>ppt_w</p:attrName>
                                        </p:attrNameLst>
                                      </p:cBhvr>
                                      <p:tavLst>
                                        <p:tav tm="0">
                                          <p:val>
                                            <p:strVal val="(6*min(max(#ppt_w*#ppt_h,.3),1)-7.4)/-.7*#ppt_w"/>
                                          </p:val>
                                        </p:tav>
                                        <p:tav tm="100000">
                                          <p:val>
                                            <p:strVal val="#ppt_w"/>
                                          </p:val>
                                        </p:tav>
                                      </p:tavLst>
                                    </p:anim>
                                    <p:anim calcmode="lin" valueType="num">
                                      <p:cBhvr>
                                        <p:cTn id="23" dur="2000" fill="hold"/>
                                        <p:tgtEl>
                                          <p:spTgt spid="13"/>
                                        </p:tgtEl>
                                        <p:attrNameLst>
                                          <p:attrName>ppt_h</p:attrName>
                                        </p:attrNameLst>
                                      </p:cBhvr>
                                      <p:tavLst>
                                        <p:tav tm="0">
                                          <p:val>
                                            <p:strVal val="(6*min(max(#ppt_w*#ppt_h,.3),1)-7.4)/-.7*#ppt_h"/>
                                          </p:val>
                                        </p:tav>
                                        <p:tav tm="100000">
                                          <p:val>
                                            <p:strVal val="#ppt_h"/>
                                          </p:val>
                                        </p:tav>
                                      </p:tavLst>
                                    </p:anim>
                                    <p:anim calcmode="lin" valueType="num">
                                      <p:cBhvr>
                                        <p:cTn id="24" dur="2000" fill="hold"/>
                                        <p:tgtEl>
                                          <p:spTgt spid="13"/>
                                        </p:tgtEl>
                                        <p:attrNameLst>
                                          <p:attrName>ppt_x</p:attrName>
                                        </p:attrNameLst>
                                      </p:cBhvr>
                                      <p:tavLst>
                                        <p:tav tm="0">
                                          <p:val>
                                            <p:fltVal val="0.5"/>
                                          </p:val>
                                        </p:tav>
                                        <p:tav tm="100000">
                                          <p:val>
                                            <p:strVal val="#ppt_x"/>
                                          </p:val>
                                        </p:tav>
                                      </p:tavLst>
                                    </p:anim>
                                    <p:anim calcmode="lin" valueType="num">
                                      <p:cBhvr>
                                        <p:cTn id="25" dur="2000" fill="hold"/>
                                        <p:tgtEl>
                                          <p:spTgt spid="13"/>
                                        </p:tgtEl>
                                        <p:attrNameLst>
                                          <p:attrName>ppt_y</p:attrName>
                                        </p:attrNameLst>
                                      </p:cBhvr>
                                      <p:tavLst>
                                        <p:tav tm="0">
                                          <p:val>
                                            <p:strVal val="1+(6*min(max(#ppt_w*#ppt_h,.3),1)-7.4)/-.7*#ppt_h/2"/>
                                          </p:val>
                                        </p:tav>
                                        <p:tav tm="100000">
                                          <p:val>
                                            <p:strVal val="#ppt_y"/>
                                          </p:val>
                                        </p:tav>
                                      </p:tavLst>
                                    </p:anim>
                                  </p:childTnLst>
                                </p:cTn>
                              </p:par>
                              <p:par>
                                <p:cTn id="26" presetID="23" presetClass="entr" presetSubtype="3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2000" fill="hold"/>
                                        <p:tgtEl>
                                          <p:spTgt spid="14"/>
                                        </p:tgtEl>
                                        <p:attrNameLst>
                                          <p:attrName>ppt_w</p:attrName>
                                        </p:attrNameLst>
                                      </p:cBhvr>
                                      <p:tavLst>
                                        <p:tav tm="0">
                                          <p:val>
                                            <p:strVal val="(6*min(max(#ppt_w*#ppt_h,.3),1)-7.4)/-.7*#ppt_w"/>
                                          </p:val>
                                        </p:tav>
                                        <p:tav tm="100000">
                                          <p:val>
                                            <p:strVal val="#ppt_w"/>
                                          </p:val>
                                        </p:tav>
                                      </p:tavLst>
                                    </p:anim>
                                    <p:anim calcmode="lin" valueType="num">
                                      <p:cBhvr>
                                        <p:cTn id="29" dur="2000" fill="hold"/>
                                        <p:tgtEl>
                                          <p:spTgt spid="14"/>
                                        </p:tgtEl>
                                        <p:attrNameLst>
                                          <p:attrName>ppt_h</p:attrName>
                                        </p:attrNameLst>
                                      </p:cBhvr>
                                      <p:tavLst>
                                        <p:tav tm="0">
                                          <p:val>
                                            <p:strVal val="(6*min(max(#ppt_w*#ppt_h,.3),1)-7.4)/-.7*#ppt_h"/>
                                          </p:val>
                                        </p:tav>
                                        <p:tav tm="100000">
                                          <p:val>
                                            <p:strVal val="#ppt_h"/>
                                          </p:val>
                                        </p:tav>
                                      </p:tavLst>
                                    </p:anim>
                                    <p:anim calcmode="lin" valueType="num">
                                      <p:cBhvr>
                                        <p:cTn id="30" dur="2000" fill="hold"/>
                                        <p:tgtEl>
                                          <p:spTgt spid="14"/>
                                        </p:tgtEl>
                                        <p:attrNameLst>
                                          <p:attrName>ppt_x</p:attrName>
                                        </p:attrNameLst>
                                      </p:cBhvr>
                                      <p:tavLst>
                                        <p:tav tm="0">
                                          <p:val>
                                            <p:fltVal val="0.5"/>
                                          </p:val>
                                        </p:tav>
                                        <p:tav tm="100000">
                                          <p:val>
                                            <p:strVal val="#ppt_x"/>
                                          </p:val>
                                        </p:tav>
                                      </p:tavLst>
                                    </p:anim>
                                    <p:anim calcmode="lin" valueType="num">
                                      <p:cBhvr>
                                        <p:cTn id="31" dur="2000" fill="hold"/>
                                        <p:tgtEl>
                                          <p:spTgt spid="14"/>
                                        </p:tgtEl>
                                        <p:attrNameLst>
                                          <p:attrName>ppt_y</p:attrName>
                                        </p:attrNameLst>
                                      </p:cBhvr>
                                      <p:tavLst>
                                        <p:tav tm="0">
                                          <p:val>
                                            <p:strVal val="1+(6*min(max(#ppt_w*#ppt_h,.3),1)-7.4)/-.7*#ppt_h/2"/>
                                          </p:val>
                                        </p:tav>
                                        <p:tav tm="100000">
                                          <p:val>
                                            <p:strVal val="#ppt_y"/>
                                          </p:val>
                                        </p:tav>
                                      </p:tavLst>
                                    </p:anim>
                                  </p:childTnLst>
                                </p:cTn>
                              </p:par>
                              <p:par>
                                <p:cTn id="32" presetID="23" presetClass="entr" presetSubtype="3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2000" fill="hold"/>
                                        <p:tgtEl>
                                          <p:spTgt spid="15"/>
                                        </p:tgtEl>
                                        <p:attrNameLst>
                                          <p:attrName>ppt_w</p:attrName>
                                        </p:attrNameLst>
                                      </p:cBhvr>
                                      <p:tavLst>
                                        <p:tav tm="0">
                                          <p:val>
                                            <p:strVal val="(6*min(max(#ppt_w*#ppt_h,.3),1)-7.4)/-.7*#ppt_w"/>
                                          </p:val>
                                        </p:tav>
                                        <p:tav tm="100000">
                                          <p:val>
                                            <p:strVal val="#ppt_w"/>
                                          </p:val>
                                        </p:tav>
                                      </p:tavLst>
                                    </p:anim>
                                    <p:anim calcmode="lin" valueType="num">
                                      <p:cBhvr>
                                        <p:cTn id="35" dur="2000" fill="hold"/>
                                        <p:tgtEl>
                                          <p:spTgt spid="15"/>
                                        </p:tgtEl>
                                        <p:attrNameLst>
                                          <p:attrName>ppt_h</p:attrName>
                                        </p:attrNameLst>
                                      </p:cBhvr>
                                      <p:tavLst>
                                        <p:tav tm="0">
                                          <p:val>
                                            <p:strVal val="(6*min(max(#ppt_w*#ppt_h,.3),1)-7.4)/-.7*#ppt_h"/>
                                          </p:val>
                                        </p:tav>
                                        <p:tav tm="100000">
                                          <p:val>
                                            <p:strVal val="#ppt_h"/>
                                          </p:val>
                                        </p:tav>
                                      </p:tavLst>
                                    </p:anim>
                                    <p:anim calcmode="lin" valueType="num">
                                      <p:cBhvr>
                                        <p:cTn id="36" dur="2000" fill="hold"/>
                                        <p:tgtEl>
                                          <p:spTgt spid="15"/>
                                        </p:tgtEl>
                                        <p:attrNameLst>
                                          <p:attrName>ppt_x</p:attrName>
                                        </p:attrNameLst>
                                      </p:cBhvr>
                                      <p:tavLst>
                                        <p:tav tm="0">
                                          <p:val>
                                            <p:fltVal val="0.5"/>
                                          </p:val>
                                        </p:tav>
                                        <p:tav tm="100000">
                                          <p:val>
                                            <p:strVal val="#ppt_x"/>
                                          </p:val>
                                        </p:tav>
                                      </p:tavLst>
                                    </p:anim>
                                    <p:anim calcmode="lin" valueType="num">
                                      <p:cBhvr>
                                        <p:cTn id="37" dur="2000" fill="hold"/>
                                        <p:tgtEl>
                                          <p:spTgt spid="15"/>
                                        </p:tgtEl>
                                        <p:attrNameLst>
                                          <p:attrName>ppt_y</p:attrName>
                                        </p:attrNameLst>
                                      </p:cBhvr>
                                      <p:tavLst>
                                        <p:tav tm="0">
                                          <p:val>
                                            <p:strVal val="1+(6*min(max(#ppt_w*#ppt_h,.3),1)-7.4)/-.7*#ppt_h/2"/>
                                          </p:val>
                                        </p:tav>
                                        <p:tav tm="100000">
                                          <p:val>
                                            <p:strVal val="#ppt_y"/>
                                          </p:val>
                                        </p:tav>
                                      </p:tavLst>
                                    </p:anim>
                                  </p:childTnLst>
                                </p:cTn>
                              </p:par>
                              <p:par>
                                <p:cTn id="38" presetID="23" presetClass="entr" presetSubtype="3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2000" fill="hold"/>
                                        <p:tgtEl>
                                          <p:spTgt spid="16"/>
                                        </p:tgtEl>
                                        <p:attrNameLst>
                                          <p:attrName>ppt_w</p:attrName>
                                        </p:attrNameLst>
                                      </p:cBhvr>
                                      <p:tavLst>
                                        <p:tav tm="0">
                                          <p:val>
                                            <p:strVal val="(6*min(max(#ppt_w*#ppt_h,.3),1)-7.4)/-.7*#ppt_w"/>
                                          </p:val>
                                        </p:tav>
                                        <p:tav tm="100000">
                                          <p:val>
                                            <p:strVal val="#ppt_w"/>
                                          </p:val>
                                        </p:tav>
                                      </p:tavLst>
                                    </p:anim>
                                    <p:anim calcmode="lin" valueType="num">
                                      <p:cBhvr>
                                        <p:cTn id="41" dur="2000" fill="hold"/>
                                        <p:tgtEl>
                                          <p:spTgt spid="16"/>
                                        </p:tgtEl>
                                        <p:attrNameLst>
                                          <p:attrName>ppt_h</p:attrName>
                                        </p:attrNameLst>
                                      </p:cBhvr>
                                      <p:tavLst>
                                        <p:tav tm="0">
                                          <p:val>
                                            <p:strVal val="(6*min(max(#ppt_w*#ppt_h,.3),1)-7.4)/-.7*#ppt_h"/>
                                          </p:val>
                                        </p:tav>
                                        <p:tav tm="100000">
                                          <p:val>
                                            <p:strVal val="#ppt_h"/>
                                          </p:val>
                                        </p:tav>
                                      </p:tavLst>
                                    </p:anim>
                                    <p:anim calcmode="lin" valueType="num">
                                      <p:cBhvr>
                                        <p:cTn id="42" dur="2000" fill="hold"/>
                                        <p:tgtEl>
                                          <p:spTgt spid="16"/>
                                        </p:tgtEl>
                                        <p:attrNameLst>
                                          <p:attrName>ppt_x</p:attrName>
                                        </p:attrNameLst>
                                      </p:cBhvr>
                                      <p:tavLst>
                                        <p:tav tm="0">
                                          <p:val>
                                            <p:fltVal val="0.5"/>
                                          </p:val>
                                        </p:tav>
                                        <p:tav tm="100000">
                                          <p:val>
                                            <p:strVal val="#ppt_x"/>
                                          </p:val>
                                        </p:tav>
                                      </p:tavLst>
                                    </p:anim>
                                    <p:anim calcmode="lin" valueType="num">
                                      <p:cBhvr>
                                        <p:cTn id="43" dur="2000" fill="hold"/>
                                        <p:tgtEl>
                                          <p:spTgt spid="16"/>
                                        </p:tgtEl>
                                        <p:attrNameLst>
                                          <p:attrName>ppt_y</p:attrName>
                                        </p:attrNameLst>
                                      </p:cBhvr>
                                      <p:tavLst>
                                        <p:tav tm="0">
                                          <p:val>
                                            <p:strVal val="1+(6*min(max(#ppt_w*#ppt_h,.3),1)-7.4)/-.7*#ppt_h/2"/>
                                          </p:val>
                                        </p:tav>
                                        <p:tav tm="100000">
                                          <p:val>
                                            <p:strVal val="#ppt_y"/>
                                          </p:val>
                                        </p:tav>
                                      </p:tavLst>
                                    </p:anim>
                                  </p:childTnLst>
                                </p:cTn>
                              </p:par>
                              <p:par>
                                <p:cTn id="44" presetID="23" presetClass="entr" presetSubtype="3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2000" fill="hold"/>
                                        <p:tgtEl>
                                          <p:spTgt spid="17"/>
                                        </p:tgtEl>
                                        <p:attrNameLst>
                                          <p:attrName>ppt_w</p:attrName>
                                        </p:attrNameLst>
                                      </p:cBhvr>
                                      <p:tavLst>
                                        <p:tav tm="0">
                                          <p:val>
                                            <p:strVal val="(6*min(max(#ppt_w*#ppt_h,.3),1)-7.4)/-.7*#ppt_w"/>
                                          </p:val>
                                        </p:tav>
                                        <p:tav tm="100000">
                                          <p:val>
                                            <p:strVal val="#ppt_w"/>
                                          </p:val>
                                        </p:tav>
                                      </p:tavLst>
                                    </p:anim>
                                    <p:anim calcmode="lin" valueType="num">
                                      <p:cBhvr>
                                        <p:cTn id="47" dur="2000" fill="hold"/>
                                        <p:tgtEl>
                                          <p:spTgt spid="17"/>
                                        </p:tgtEl>
                                        <p:attrNameLst>
                                          <p:attrName>ppt_h</p:attrName>
                                        </p:attrNameLst>
                                      </p:cBhvr>
                                      <p:tavLst>
                                        <p:tav tm="0">
                                          <p:val>
                                            <p:strVal val="(6*min(max(#ppt_w*#ppt_h,.3),1)-7.4)/-.7*#ppt_h"/>
                                          </p:val>
                                        </p:tav>
                                        <p:tav tm="100000">
                                          <p:val>
                                            <p:strVal val="#ppt_h"/>
                                          </p:val>
                                        </p:tav>
                                      </p:tavLst>
                                    </p:anim>
                                    <p:anim calcmode="lin" valueType="num">
                                      <p:cBhvr>
                                        <p:cTn id="48" dur="2000" fill="hold"/>
                                        <p:tgtEl>
                                          <p:spTgt spid="17"/>
                                        </p:tgtEl>
                                        <p:attrNameLst>
                                          <p:attrName>ppt_x</p:attrName>
                                        </p:attrNameLst>
                                      </p:cBhvr>
                                      <p:tavLst>
                                        <p:tav tm="0">
                                          <p:val>
                                            <p:fltVal val="0.5"/>
                                          </p:val>
                                        </p:tav>
                                        <p:tav tm="100000">
                                          <p:val>
                                            <p:strVal val="#ppt_x"/>
                                          </p:val>
                                        </p:tav>
                                      </p:tavLst>
                                    </p:anim>
                                    <p:anim calcmode="lin" valueType="num">
                                      <p:cBhvr>
                                        <p:cTn id="49" dur="2000" fill="hold"/>
                                        <p:tgtEl>
                                          <p:spTgt spid="17"/>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11</a:t>
            </a:fld>
            <a:endParaRPr lang="fa-IR">
              <a:solidFill>
                <a:srgbClr val="F8F8F8"/>
              </a:solidFill>
            </a:endParaRPr>
          </a:p>
        </p:txBody>
      </p:sp>
      <p:sp>
        <p:nvSpPr>
          <p:cNvPr id="11" name="Title 1"/>
          <p:cNvSpPr txBox="1">
            <a:spLocks/>
          </p:cNvSpPr>
          <p:nvPr/>
        </p:nvSpPr>
        <p:spPr>
          <a:xfrm>
            <a:off x="415182" y="1142984"/>
            <a:ext cx="7851648" cy="1828800"/>
          </a:xfrm>
          <a:prstGeom prst="rect">
            <a:avLst/>
          </a:prstGeom>
        </p:spPr>
        <p:txBody>
          <a:bodyPr>
            <a:noAutofit/>
          </a:bodyPr>
          <a:lstStyle>
            <a:lvl1pPr algn="l" rtl="1"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r"/>
            <a:r>
              <a:rPr lang="fa-IR" sz="3200" dirty="0" smtClean="0">
                <a:solidFill>
                  <a:schemeClr val="tx1"/>
                </a:solidFill>
                <a:latin typeface="Haettenschweiler" pitchFamily="34" charset="0"/>
                <a:cs typeface="Kamran" pitchFamily="2" charset="-78"/>
              </a:rPr>
              <a:t>با اختصاص دادن یک بخش از پیکره کل مدرسه به کارهای علمی و پژوهشی و قرار دادن نام بال علم بر این بخش نوعی تفکیک عملکردی در سازماندهی ریز فضاها به چشم می خورد که این تفکیک با قرارگیری یک فضای اداری به عنوان واسط و ناظر تقویت شده است</a:t>
            </a:r>
            <a:endParaRPr lang="fa-IR" sz="3200" dirty="0">
              <a:solidFill>
                <a:schemeClr val="tx1"/>
              </a:solidFill>
              <a:latin typeface="Haettenschweiler" pitchFamily="34" charset="0"/>
              <a:cs typeface="Kamran" pitchFamily="2" charset="-78"/>
            </a:endParaRPr>
          </a:p>
        </p:txBody>
      </p:sp>
      <p:pic>
        <p:nvPicPr>
          <p:cNvPr id="12" name="Picture 2" descr="C:\Documents and Settings\home\Desktop\bauhaus\gropius_bauhaus01.jpg"/>
          <p:cNvPicPr>
            <a:picLocks noChangeAspect="1" noChangeArrowheads="1"/>
          </p:cNvPicPr>
          <p:nvPr/>
        </p:nvPicPr>
        <p:blipFill>
          <a:blip r:embed="rId2" cstate="print"/>
          <a:srcRect/>
          <a:stretch>
            <a:fillRect/>
          </a:stretch>
        </p:blipFill>
        <p:spPr bwMode="auto">
          <a:xfrm>
            <a:off x="2129695" y="3429000"/>
            <a:ext cx="4467225" cy="2933700"/>
          </a:xfrm>
          <a:prstGeom prst="rect">
            <a:avLst/>
          </a:prstGeom>
          <a:noFill/>
          <a:ln w="41275">
            <a:solidFill>
              <a:schemeClr val="tx1">
                <a:lumMod val="95000"/>
                <a:lumOff val="5000"/>
              </a:schemeClr>
            </a:solidFill>
          </a:ln>
        </p:spPr>
      </p:pic>
      <p:sp>
        <p:nvSpPr>
          <p:cNvPr id="13" name="Left Arrow 12"/>
          <p:cNvSpPr/>
          <p:nvPr/>
        </p:nvSpPr>
        <p:spPr>
          <a:xfrm rot="20743578">
            <a:off x="6273098" y="4572008"/>
            <a:ext cx="500066" cy="35719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5" name="TextBox 14"/>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2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11"/>
                                        </p:tgtEl>
                                        <p:attrNameLst>
                                          <p:attrName>ppt_x</p:attrName>
                                          <p:attrName>ppt_y</p:attrName>
                                        </p:attrNameLst>
                                      </p:cBhvr>
                                    </p:animMotion>
                                    <p:animEffect transition="in" filter="fade">
                                      <p:cBhvr>
                                        <p:cTn id="9" dur="2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0" fill="hold"/>
                                        <p:tgtEl>
                                          <p:spTgt spid="12"/>
                                        </p:tgtEl>
                                        <p:attrNameLst>
                                          <p:attrName>ppt_w</p:attrName>
                                        </p:attrNameLst>
                                      </p:cBhvr>
                                      <p:tavLst>
                                        <p:tav tm="0">
                                          <p:val>
                                            <p:fltVal val="0"/>
                                          </p:val>
                                        </p:tav>
                                        <p:tav tm="100000">
                                          <p:val>
                                            <p:strVal val="#ppt_w"/>
                                          </p:val>
                                        </p:tav>
                                      </p:tavLst>
                                    </p:anim>
                                    <p:anim calcmode="lin" valueType="num">
                                      <p:cBhvr>
                                        <p:cTn id="1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32" presetClass="emph" presetSubtype="0" repeatCount="2000" fill="hold" grpId="1" nodeType="clickEffect">
                                  <p:stCondLst>
                                    <p:cond delay="0"/>
                                  </p:stCondLst>
                                  <p:childTnLst>
                                    <p:animClr clrSpc="rgb" dir="cw">
                                      <p:cBhvr override="childStyle">
                                        <p:cTn id="25" dur="200" fill="hold"/>
                                        <p:tgtEl>
                                          <p:spTgt spid="13"/>
                                        </p:tgtEl>
                                        <p:attrNameLst>
                                          <p:attrName>style.color</p:attrName>
                                        </p:attrNameLst>
                                      </p:cBhvr>
                                      <p:to>
                                        <a:srgbClr val="FC2828"/>
                                      </p:to>
                                    </p:animClr>
                                    <p:animClr clrSpc="rgb" dir="cw">
                                      <p:cBhvr>
                                        <p:cTn id="26" dur="200" fill="hold"/>
                                        <p:tgtEl>
                                          <p:spTgt spid="13"/>
                                        </p:tgtEl>
                                        <p:attrNameLst>
                                          <p:attrName>fillcolor</p:attrName>
                                        </p:attrNameLst>
                                      </p:cBhvr>
                                      <p:to>
                                        <a:srgbClr val="FC2828"/>
                                      </p:to>
                                    </p:animClr>
                                    <p:set>
                                      <p:cBhvr>
                                        <p:cTn id="27" dur="200" fill="hold"/>
                                        <p:tgtEl>
                                          <p:spTgt spid="13"/>
                                        </p:tgtEl>
                                        <p:attrNameLst>
                                          <p:attrName>fill.type</p:attrName>
                                        </p:attrNameLst>
                                      </p:cBhvr>
                                      <p:to>
                                        <p:strVal val="solid"/>
                                      </p:to>
                                    </p:set>
                                    <p:set>
                                      <p:cBhvr>
                                        <p:cTn id="28" dur="200" fill="hold"/>
                                        <p:tgtEl>
                                          <p:spTgt spid="13"/>
                                        </p:tgtEl>
                                        <p:attrNameLst>
                                          <p:attrName>fill.on</p:attrName>
                                        </p:attrNameLst>
                                      </p:cBhvr>
                                      <p:to>
                                        <p:strVal val="true"/>
                                      </p:to>
                                    </p:se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733800" y="990600"/>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12</a:t>
            </a:fld>
            <a:endParaRPr lang="fa-IR">
              <a:solidFill>
                <a:srgbClr val="F8F8F8"/>
              </a:solidFill>
            </a:endParaRPr>
          </a:p>
        </p:txBody>
      </p:sp>
      <p:sp>
        <p:nvSpPr>
          <p:cNvPr id="12" name="Title 1"/>
          <p:cNvSpPr txBox="1">
            <a:spLocks/>
          </p:cNvSpPr>
          <p:nvPr/>
        </p:nvSpPr>
        <p:spPr>
          <a:xfrm>
            <a:off x="228600" y="762000"/>
            <a:ext cx="7851648" cy="900130"/>
          </a:xfrm>
          <a:prstGeom prst="rect">
            <a:avLst/>
          </a:prstGeom>
        </p:spPr>
        <p:txBody>
          <a:bodyPr>
            <a:normAutofit/>
          </a:bodyPr>
          <a:lstStyle>
            <a:lvl1pPr algn="l" rtl="1"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r"/>
            <a:r>
              <a:rPr lang="fa-IR" sz="3200" dirty="0" smtClean="0">
                <a:solidFill>
                  <a:schemeClr val="tx1"/>
                </a:solidFill>
                <a:latin typeface="IranNastaliq" pitchFamily="18" charset="0"/>
                <a:cs typeface="Kamran" pitchFamily="2" charset="-78"/>
              </a:rPr>
              <a:t>پلی که دو قسمت مدرسه را به هم وصل می کند </a:t>
            </a:r>
            <a:endParaRPr lang="en-US" sz="2800" dirty="0">
              <a:solidFill>
                <a:schemeClr val="tx1"/>
              </a:solidFill>
              <a:cs typeface="Kamran" pitchFamily="2" charset="-78"/>
            </a:endParaRPr>
          </a:p>
        </p:txBody>
      </p:sp>
      <p:pic>
        <p:nvPicPr>
          <p:cNvPr id="13" name="Picture 2" descr="C:\Documents and Settings\home\Desktop\bauhaus\cid_1136145462_3_22.jpg"/>
          <p:cNvPicPr>
            <a:picLocks noChangeAspect="1" noChangeArrowheads="1"/>
          </p:cNvPicPr>
          <p:nvPr/>
        </p:nvPicPr>
        <p:blipFill>
          <a:blip r:embed="rId2" cstate="print"/>
          <a:srcRect/>
          <a:stretch>
            <a:fillRect/>
          </a:stretch>
        </p:blipFill>
        <p:spPr bwMode="auto">
          <a:xfrm>
            <a:off x="1619672" y="1740095"/>
            <a:ext cx="6261100" cy="4389437"/>
          </a:xfrm>
          <a:prstGeom prst="rect">
            <a:avLst/>
          </a:prstGeom>
          <a:ln>
            <a:noFill/>
          </a:ln>
          <a:effectLst>
            <a:softEdge rad="112500"/>
          </a:effectLst>
        </p:spPr>
      </p:pic>
      <p:pic>
        <p:nvPicPr>
          <p:cNvPr id="2050" name="Picture 2" descr="J:\Bauhausمدرسه\Bauhausمدرسه\3.jpg"/>
          <p:cNvPicPr>
            <a:picLocks noChangeAspect="1" noChangeArrowheads="1"/>
          </p:cNvPicPr>
          <p:nvPr/>
        </p:nvPicPr>
        <p:blipFill>
          <a:blip r:embed="rId3"/>
          <a:srcRect/>
          <a:stretch>
            <a:fillRect/>
          </a:stretch>
        </p:blipFill>
        <p:spPr bwMode="auto">
          <a:xfrm>
            <a:off x="762000" y="1471231"/>
            <a:ext cx="7086600" cy="4234243"/>
          </a:xfrm>
          <a:prstGeom prst="rect">
            <a:avLst/>
          </a:prstGeom>
          <a:ln>
            <a:noFill/>
          </a:ln>
          <a:effectLst>
            <a:softEdge rad="112500"/>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5" name="TextBox 14"/>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1000" fill="hold"/>
                                        <p:tgtEl>
                                          <p:spTgt spid="2050"/>
                                        </p:tgtEl>
                                        <p:attrNameLst>
                                          <p:attrName>ppt_x</p:attrName>
                                        </p:attrNameLst>
                                      </p:cBhvr>
                                      <p:tavLst>
                                        <p:tav tm="0">
                                          <p:val>
                                            <p:strVal val="#ppt_x-.2"/>
                                          </p:val>
                                        </p:tav>
                                        <p:tav tm="100000">
                                          <p:val>
                                            <p:strVal val="#ppt_x"/>
                                          </p:val>
                                        </p:tav>
                                      </p:tavLst>
                                    </p:anim>
                                    <p:anim calcmode="lin" valueType="num">
                                      <p:cBhvr>
                                        <p:cTn id="13" dur="1000" fill="hold"/>
                                        <p:tgtEl>
                                          <p:spTgt spid="205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13</a:t>
            </a:fld>
            <a:endParaRPr lang="fa-IR">
              <a:solidFill>
                <a:srgbClr val="F8F8F8"/>
              </a:solidFill>
            </a:endParaRPr>
          </a:p>
        </p:txBody>
      </p:sp>
      <p:sp>
        <p:nvSpPr>
          <p:cNvPr id="11" name="Rectangle 10"/>
          <p:cNvSpPr/>
          <p:nvPr/>
        </p:nvSpPr>
        <p:spPr>
          <a:xfrm>
            <a:off x="5715000" y="762000"/>
            <a:ext cx="2335896" cy="923330"/>
          </a:xfrm>
          <a:prstGeom prst="rect">
            <a:avLst/>
          </a:prstGeom>
          <a:noFill/>
        </p:spPr>
        <p:txBody>
          <a:bodyPr wrap="none" lIns="91440" tIns="45720" rIns="91440" bIns="45720">
            <a:spAutoFit/>
          </a:bodyPr>
          <a:lstStyle/>
          <a:p>
            <a:pPr algn="ctr"/>
            <a:r>
              <a:rPr lang="fa-IR"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pitchFamily="2" charset="-78"/>
              </a:rPr>
              <a:t>همجواری ها:</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cs typeface="B Kamran" pitchFamily="2" charset="-78"/>
            </a:endParaRPr>
          </a:p>
        </p:txBody>
      </p:sp>
      <p:sp>
        <p:nvSpPr>
          <p:cNvPr id="12" name="TextBox 11"/>
          <p:cNvSpPr txBox="1"/>
          <p:nvPr/>
        </p:nvSpPr>
        <p:spPr>
          <a:xfrm>
            <a:off x="1066800" y="1556792"/>
            <a:ext cx="7494958" cy="646331"/>
          </a:xfrm>
          <a:prstGeom prst="rect">
            <a:avLst/>
          </a:prstGeom>
          <a:noFill/>
        </p:spPr>
        <p:txBody>
          <a:bodyPr wrap="square" rtlCol="1">
            <a:spAutoFit/>
          </a:bodyPr>
          <a:lstStyle/>
          <a:p>
            <a:pPr algn="r"/>
            <a:r>
              <a:rPr lang="fa-IR" sz="3600" dirty="0" smtClean="0">
                <a:cs typeface="B Kamran" pitchFamily="2" charset="-78"/>
              </a:rPr>
              <a:t>*آمفی </a:t>
            </a:r>
            <a:r>
              <a:rPr lang="fa-IR" sz="3600" dirty="0">
                <a:cs typeface="B Kamran" pitchFamily="2" charset="-78"/>
              </a:rPr>
              <a:t>تئاتر و رستوران دارای دید و منظر  به خیابان و فضای باز</a:t>
            </a:r>
          </a:p>
        </p:txBody>
      </p:sp>
      <p:sp>
        <p:nvSpPr>
          <p:cNvPr id="13" name="TextBox 12"/>
          <p:cNvSpPr txBox="1"/>
          <p:nvPr/>
        </p:nvSpPr>
        <p:spPr>
          <a:xfrm>
            <a:off x="1143000" y="2895600"/>
            <a:ext cx="7381800" cy="1200329"/>
          </a:xfrm>
          <a:prstGeom prst="rect">
            <a:avLst/>
          </a:prstGeom>
          <a:noFill/>
        </p:spPr>
        <p:txBody>
          <a:bodyPr wrap="square" rtlCol="1">
            <a:spAutoFit/>
          </a:bodyPr>
          <a:lstStyle/>
          <a:p>
            <a:pPr algn="r"/>
            <a:r>
              <a:rPr lang="fa-IR" sz="3600" dirty="0">
                <a:cs typeface="B Kamran" pitchFamily="2" charset="-78"/>
              </a:rPr>
              <a:t>*</a:t>
            </a:r>
            <a:r>
              <a:rPr lang="fa-IR" sz="3600" dirty="0" smtClean="0">
                <a:cs typeface="B Kamran" pitchFamily="2" charset="-78"/>
              </a:rPr>
              <a:t>فضای </a:t>
            </a:r>
            <a:r>
              <a:rPr lang="fa-IR" sz="3600" dirty="0">
                <a:cs typeface="B Kamran" pitchFamily="2" charset="-78"/>
              </a:rPr>
              <a:t>آموزشی که نیازمند سکوت می باشد در نزدیکی بافت مسکونی است</a:t>
            </a:r>
          </a:p>
        </p:txBody>
      </p:sp>
      <p:sp>
        <p:nvSpPr>
          <p:cNvPr id="14" name="TextBox 13"/>
          <p:cNvSpPr txBox="1"/>
          <p:nvPr/>
        </p:nvSpPr>
        <p:spPr>
          <a:xfrm>
            <a:off x="762000" y="4581128"/>
            <a:ext cx="7799758" cy="1200329"/>
          </a:xfrm>
          <a:prstGeom prst="rect">
            <a:avLst/>
          </a:prstGeom>
          <a:noFill/>
        </p:spPr>
        <p:txBody>
          <a:bodyPr wrap="square" rtlCol="1">
            <a:spAutoFit/>
          </a:bodyPr>
          <a:lstStyle/>
          <a:p>
            <a:pPr algn="r"/>
            <a:r>
              <a:rPr lang="fa-IR" sz="3600" dirty="0" smtClean="0">
                <a:cs typeface="B Kamran" pitchFamily="2" charset="-78"/>
              </a:rPr>
              <a:t>*قرارگیری </a:t>
            </a:r>
            <a:r>
              <a:rPr lang="fa-IR" sz="3600" dirty="0">
                <a:cs typeface="B Kamran" pitchFamily="2" charset="-78"/>
              </a:rPr>
              <a:t>فضای اداری بر روی خیابان (درارتفاع) مانع ورود افراد غیر محصل به آن حوزه.</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6" name="TextBox 15"/>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14</a:t>
            </a:fld>
            <a:endParaRPr lang="fa-IR">
              <a:solidFill>
                <a:srgbClr val="F8F8F8"/>
              </a:solidFill>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6908800" cy="5181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TextBox 12"/>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15</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r>
              <a:rPr kumimoji="0" lang="fa-IR" sz="4000" b="1" i="0" u="none" strike="noStrike" kern="1200" cap="none" spc="50" normalizeH="0" baseline="0" noProof="0" dirty="0" smtClean="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rPr>
              <a:t>دید و منظر:</a:t>
            </a: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smtClean="0">
              <a:ln>
                <a:noFill/>
              </a:ln>
              <a:solidFill>
                <a:schemeClr val="tx2"/>
              </a:solidFill>
              <a:effectLst/>
              <a:uLnTx/>
              <a:uFillTx/>
              <a:latin typeface="+mn-lt"/>
              <a:ea typeface="+mn-ea"/>
              <a:cs typeface="B Kamran" pitchFamily="2" charset="-78"/>
            </a:endParaRPr>
          </a:p>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r>
              <a:rPr kumimoji="0" lang="fa-IR" sz="2800" b="0" i="0" u="none" strike="noStrike" kern="1200" cap="none" spc="0" normalizeH="0" baseline="0" noProof="0" dirty="0" smtClean="0">
                <a:ln>
                  <a:noFill/>
                </a:ln>
                <a:solidFill>
                  <a:schemeClr val="tx2"/>
                </a:solidFill>
                <a:effectLst/>
                <a:uLnTx/>
                <a:uFillTx/>
                <a:latin typeface="+mn-lt"/>
                <a:ea typeface="+mn-ea"/>
                <a:cs typeface="B Kamran" pitchFamily="2" charset="-78"/>
              </a:rPr>
              <a:t>*سبک بنا با امکان دید مناسب از بیرون به درون ، حس آزادی و نه اجبار دارد.</a:t>
            </a:r>
          </a:p>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r>
              <a:rPr kumimoji="0" lang="fa-IR" sz="2800" b="0" i="0" u="none" strike="noStrike" kern="1200" cap="none" spc="0" normalizeH="0" baseline="0" noProof="0" dirty="0" smtClean="0">
                <a:ln>
                  <a:noFill/>
                </a:ln>
                <a:solidFill>
                  <a:schemeClr val="tx2"/>
                </a:solidFill>
                <a:effectLst/>
                <a:uLnTx/>
                <a:uFillTx/>
                <a:latin typeface="+mn-lt"/>
                <a:ea typeface="+mn-ea"/>
                <a:cs typeface="B Kamran" pitchFamily="2" charset="-78"/>
              </a:rPr>
              <a:t> *دید خارج به داخل پروژ ه همراه با شکل گیری پیش فرضهای خاص از فضا و نورپردازی مصنوعی و چشمگیر بنا و نور پردازی طبیعی  آسمان است.</a:t>
            </a:r>
          </a:p>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latin typeface="+mn-lt"/>
              <a:ea typeface="+mn-ea"/>
              <a:cs typeface="B Kamran" pitchFamily="2" charset="-78"/>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4" name="TextBox 13"/>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035" y="2139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6" name="TextBox 15"/>
          <p:cNvSpPr txBox="1"/>
          <p:nvPr/>
        </p:nvSpPr>
        <p:spPr>
          <a:xfrm>
            <a:off x="245753" y="65253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16</a:t>
            </a:fld>
            <a:endParaRPr lang="fa-IR">
              <a:solidFill>
                <a:srgbClr val="F8F8F8"/>
              </a:solidFill>
            </a:endParaRPr>
          </a:p>
        </p:txBody>
      </p:sp>
      <p:sp>
        <p:nvSpPr>
          <p:cNvPr id="11" name="Slide Number Placeholder 4"/>
          <p:cNvSpPr txBox="1">
            <a:spLocks/>
          </p:cNvSpPr>
          <p:nvPr/>
        </p:nvSpPr>
        <p:spPr>
          <a:xfrm>
            <a:off x="8401038" y="6170822"/>
            <a:ext cx="502920" cy="50292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4563A1E-0AA0-4569-B5EE-0B1DBB5C4A9B}" type="slidenum">
              <a:rPr kumimoji="0" lang="fa-IR" sz="12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a-IR" sz="1200" b="0" i="0" u="none" strike="noStrike" kern="1200" cap="none" spc="0" normalizeH="0" baseline="0" noProof="0">
              <a:ln>
                <a:noFill/>
              </a:ln>
              <a:solidFill>
                <a:schemeClr val="tx2"/>
              </a:solidFill>
              <a:effectLst/>
              <a:uLnTx/>
              <a:uFillTx/>
              <a:latin typeface="+mn-lt"/>
              <a:ea typeface="+mn-ea"/>
              <a:cs typeface="+mn-cs"/>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675" y="762000"/>
            <a:ext cx="3697342" cy="2765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477000" y="1828800"/>
            <a:ext cx="2304256" cy="830997"/>
          </a:xfrm>
          <a:prstGeom prst="rect">
            <a:avLst/>
          </a:prstGeom>
          <a:noFill/>
        </p:spPr>
        <p:txBody>
          <a:bodyPr wrap="square" rtlCol="1">
            <a:spAutoFit/>
          </a:bodyPr>
          <a:lstStyle/>
          <a:p>
            <a:r>
              <a:rPr lang="fa-IR" sz="4800" dirty="0" smtClean="0">
                <a:solidFill>
                  <a:srgbClr val="977C71"/>
                </a:solidFill>
                <a:cs typeface="B Kamran" pitchFamily="2" charset="-78"/>
              </a:rPr>
              <a:t>دید از بیرون</a:t>
            </a:r>
            <a:endParaRPr lang="fa-IR" sz="4800" dirty="0">
              <a:solidFill>
                <a:srgbClr val="977C71"/>
              </a:solidFill>
              <a:cs typeface="B Kamran" pitchFamily="2" charset="-78"/>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8" y="3527727"/>
            <a:ext cx="3516132" cy="2644473"/>
          </a:xfrm>
          <a:prstGeom prst="rect">
            <a:avLst/>
          </a:prstGeom>
        </p:spPr>
      </p:pic>
      <p:sp>
        <p:nvSpPr>
          <p:cNvPr id="15" name="TextBox 14"/>
          <p:cNvSpPr txBox="1"/>
          <p:nvPr/>
        </p:nvSpPr>
        <p:spPr>
          <a:xfrm>
            <a:off x="609600" y="4724400"/>
            <a:ext cx="1962473" cy="830997"/>
          </a:xfrm>
          <a:prstGeom prst="rect">
            <a:avLst/>
          </a:prstGeom>
          <a:noFill/>
        </p:spPr>
        <p:txBody>
          <a:bodyPr wrap="square" rtlCol="1">
            <a:spAutoFit/>
          </a:bodyPr>
          <a:lstStyle/>
          <a:p>
            <a:r>
              <a:rPr lang="fa-IR" sz="4800" dirty="0" smtClean="0">
                <a:solidFill>
                  <a:schemeClr val="bg2">
                    <a:lumMod val="75000"/>
                  </a:schemeClr>
                </a:solidFill>
                <a:cs typeface="B Kamran" pitchFamily="2" charset="-78"/>
              </a:rPr>
              <a:t>دید از داخل</a:t>
            </a:r>
            <a:endParaRPr lang="fa-IR" sz="4800" dirty="0">
              <a:solidFill>
                <a:schemeClr val="bg2">
                  <a:lumMod val="75000"/>
                </a:schemeClr>
              </a:solidFill>
              <a:cs typeface="B Kamran" pitchFamily="2" charset="-78"/>
            </a:endParaRPr>
          </a:p>
        </p:txBody>
      </p:sp>
      <p:sp>
        <p:nvSpPr>
          <p:cNvPr id="16" name="Right Arrow 15"/>
          <p:cNvSpPr/>
          <p:nvPr/>
        </p:nvSpPr>
        <p:spPr>
          <a:xfrm>
            <a:off x="2590800" y="4876800"/>
            <a:ext cx="2088232" cy="504056"/>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7" name="Left Arrow 16"/>
          <p:cNvSpPr/>
          <p:nvPr/>
        </p:nvSpPr>
        <p:spPr>
          <a:xfrm>
            <a:off x="4724400" y="2057400"/>
            <a:ext cx="1728192" cy="491575"/>
          </a:xfrm>
          <a:prstGeom prst="leftArrow">
            <a:avLst/>
          </a:prstGeom>
          <a:solidFill>
            <a:srgbClr val="977C71"/>
          </a:solidFill>
          <a:ln>
            <a:solidFill>
              <a:srgbClr val="977C7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977C71"/>
              </a:solidFill>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9" name="TextBox 18"/>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17</a:t>
            </a:fld>
            <a:endParaRPr lang="fa-IR">
              <a:solidFill>
                <a:srgbClr val="F8F8F8"/>
              </a:solidFill>
            </a:endParaRPr>
          </a:p>
        </p:txBody>
      </p:sp>
      <p:sp>
        <p:nvSpPr>
          <p:cNvPr id="11" name="Slide Number Placeholder 1"/>
          <p:cNvSpPr txBox="1">
            <a:spLocks/>
          </p:cNvSpPr>
          <p:nvPr/>
        </p:nvSpPr>
        <p:spPr>
          <a:xfrm>
            <a:off x="8844280" y="6583680"/>
            <a:ext cx="582966" cy="27432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4563A1E-0AA0-4569-B5EE-0B1DBB5C4A9B}" type="slidenum">
              <a:rPr kumimoji="0" lang="fa-IR" sz="12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a-IR" sz="1200" b="0" i="0" u="none" strike="noStrike" kern="1200" cap="none" spc="0" normalizeH="0" baseline="0" noProof="0">
              <a:ln>
                <a:noFill/>
              </a:ln>
              <a:solidFill>
                <a:schemeClr val="tx2"/>
              </a:solidFill>
              <a:effectLst/>
              <a:uLnTx/>
              <a:uFillTx/>
              <a:latin typeface="+mn-lt"/>
              <a:ea typeface="+mn-ea"/>
              <a:cs typeface="+mn-cs"/>
            </a:endParaRPr>
          </a:p>
        </p:txBody>
      </p:sp>
      <p:sp>
        <p:nvSpPr>
          <p:cNvPr id="12" name="Content Placeholder 2"/>
          <p:cNvSpPr txBox="1">
            <a:spLocks/>
          </p:cNvSpPr>
          <p:nvPr/>
        </p:nvSpPr>
        <p:spPr>
          <a:xfrm>
            <a:off x="4495800" y="838200"/>
            <a:ext cx="3886200" cy="914400"/>
          </a:xfrm>
          <a:prstGeom prst="rect">
            <a:avLst/>
          </a:prstGeom>
        </p:spPr>
        <p:txBody>
          <a:bodyPr vert="horz" lIns="91440" tIns="45720" rIns="91440" bIns="45720" rtlCol="0">
            <a:noAutofit/>
          </a:bodyPr>
          <a:lstStyle/>
          <a:p>
            <a:pPr marL="274320" marR="0" lvl="0" indent="-274320" algn="l"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r>
              <a:rPr kumimoji="0" lang="fa-IR" sz="4400" b="0" i="0" u="none" strike="noStrike" kern="1200" cap="none" spc="0" normalizeH="0" baseline="0" noProof="0" dirty="0" smtClean="0">
                <a:ln>
                  <a:noFill/>
                </a:ln>
                <a:effectLst/>
                <a:uLnTx/>
                <a:uFillTx/>
                <a:latin typeface="+mn-lt"/>
                <a:ea typeface="+mn-ea"/>
                <a:cs typeface="B Kamran" pitchFamily="2" charset="-78"/>
              </a:rPr>
              <a:t>مسیر های دسترسی:</a:t>
            </a:r>
            <a:endParaRPr kumimoji="0" lang="fa-IR" sz="4400" b="0" i="0" u="none" strike="noStrike" kern="1200" cap="none" spc="0" normalizeH="0" baseline="0" noProof="0" dirty="0">
              <a:ln>
                <a:noFill/>
              </a:ln>
              <a:effectLst/>
              <a:uLnTx/>
              <a:uFillTx/>
              <a:latin typeface="+mn-lt"/>
              <a:ea typeface="+mn-ea"/>
              <a:cs typeface="B Kamran" pitchFamily="2" charset="-78"/>
            </a:endParaRP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734" y="1752600"/>
            <a:ext cx="4551734" cy="468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Left Arrow 13"/>
          <p:cNvSpPr/>
          <p:nvPr/>
        </p:nvSpPr>
        <p:spPr>
          <a:xfrm>
            <a:off x="4677544" y="5673824"/>
            <a:ext cx="115212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5" name="TextBox 14"/>
          <p:cNvSpPr txBox="1"/>
          <p:nvPr/>
        </p:nvSpPr>
        <p:spPr>
          <a:xfrm>
            <a:off x="5938192" y="5520226"/>
            <a:ext cx="1763688" cy="523220"/>
          </a:xfrm>
          <a:prstGeom prst="rect">
            <a:avLst/>
          </a:prstGeom>
          <a:noFill/>
        </p:spPr>
        <p:txBody>
          <a:bodyPr wrap="square" rtlCol="1">
            <a:spAutoFit/>
          </a:bodyPr>
          <a:lstStyle/>
          <a:p>
            <a:r>
              <a:rPr lang="fa-IR" sz="2800" b="1" dirty="0" smtClean="0">
                <a:cs typeface="B Kamran" pitchFamily="2" charset="-78"/>
              </a:rPr>
              <a:t>دسترسی سواره</a:t>
            </a:r>
            <a:endParaRPr lang="fa-IR" sz="2800" b="1" dirty="0">
              <a:cs typeface="B Kamran" pitchFamily="2" charset="-78"/>
            </a:endParaRPr>
          </a:p>
        </p:txBody>
      </p:sp>
      <p:sp>
        <p:nvSpPr>
          <p:cNvPr id="16" name="TextBox 15"/>
          <p:cNvSpPr txBox="1"/>
          <p:nvPr/>
        </p:nvSpPr>
        <p:spPr>
          <a:xfrm>
            <a:off x="6019800" y="2590800"/>
            <a:ext cx="2016224" cy="584775"/>
          </a:xfrm>
          <a:prstGeom prst="rect">
            <a:avLst/>
          </a:prstGeom>
          <a:noFill/>
        </p:spPr>
        <p:txBody>
          <a:bodyPr wrap="square" rtlCol="1">
            <a:spAutoFit/>
          </a:bodyPr>
          <a:lstStyle/>
          <a:p>
            <a:r>
              <a:rPr lang="fa-IR" sz="3200" b="1" dirty="0" smtClean="0">
                <a:cs typeface="B Kamran" pitchFamily="2" charset="-78"/>
              </a:rPr>
              <a:t>دسترسی پیاده</a:t>
            </a:r>
            <a:endParaRPr lang="fa-IR" sz="3200" b="1" dirty="0">
              <a:cs typeface="B Kamran" pitchFamily="2" charset="-78"/>
            </a:endParaRPr>
          </a:p>
        </p:txBody>
      </p:sp>
      <p:sp>
        <p:nvSpPr>
          <p:cNvPr id="17" name="Left Arrow 16"/>
          <p:cNvSpPr/>
          <p:nvPr/>
        </p:nvSpPr>
        <p:spPr>
          <a:xfrm>
            <a:off x="5334000" y="2743200"/>
            <a:ext cx="720080"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9" name="TextBox 18"/>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91000" y="1066800"/>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18</a:t>
            </a:fld>
            <a:endParaRPr lang="fa-IR">
              <a:solidFill>
                <a:srgbClr val="F8F8F8"/>
              </a:solidFill>
            </a:endParaRPr>
          </a:p>
        </p:txBody>
      </p:sp>
      <p:sp>
        <p:nvSpPr>
          <p:cNvPr id="11" name="Title 1"/>
          <p:cNvSpPr txBox="1">
            <a:spLocks/>
          </p:cNvSpPr>
          <p:nvPr/>
        </p:nvSpPr>
        <p:spPr>
          <a:xfrm>
            <a:off x="5562600" y="685800"/>
            <a:ext cx="2390060" cy="1054394"/>
          </a:xfrm>
          <a:prstGeom prst="rect">
            <a:avLst/>
          </a:prstGeom>
        </p:spPr>
        <p:txBody>
          <a:bodyPr/>
          <a:lstStyle/>
          <a:p>
            <a:pPr marL="0" marR="0" lvl="0" indent="0" algn="r" defTabSz="914400" rtl="0" eaLnBrk="1" fontAlgn="auto" latinLnBrk="0" hangingPunct="1">
              <a:lnSpc>
                <a:spcPct val="100000"/>
              </a:lnSpc>
              <a:spcBef>
                <a:spcPct val="0"/>
              </a:spcBef>
              <a:spcAft>
                <a:spcPts val="0"/>
              </a:spcAft>
              <a:buClrTx/>
              <a:buSzTx/>
              <a:buFontTx/>
              <a:buNone/>
              <a:tabLst>
                <a:tab pos="3830638" algn="l"/>
              </a:tabLst>
              <a:defRPr/>
            </a:pPr>
            <a:r>
              <a:rPr kumimoji="0" lang="fa-IR" sz="4400" b="1" i="0" u="none" strike="noStrike" kern="1200" cap="none" spc="50" normalizeH="0" baseline="0" noProof="0" dirty="0" smtClean="0">
                <a:ln w="13335" cmpd="sng">
                  <a:solidFill>
                    <a:schemeClr val="accent1">
                      <a:lumMod val="50000"/>
                    </a:schemeClr>
                  </a:solidFill>
                  <a:prstDash val="solid"/>
                </a:ln>
                <a:solidFill>
                  <a:schemeClr val="accent6">
                    <a:tint val="1000"/>
                  </a:schemeClr>
                </a:solidFill>
                <a:effectLst/>
                <a:uLnTx/>
                <a:uFillTx/>
                <a:latin typeface="+mj-lt"/>
                <a:ea typeface="+mj-ea"/>
                <a:cs typeface="B Kamran" pitchFamily="2" charset="-78"/>
              </a:rPr>
              <a:t>ورودی:</a:t>
            </a:r>
            <a:endParaRPr kumimoji="0" lang="fa-IR" sz="44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B Kamran" pitchFamily="2" charset="-78"/>
            </a:endParaRPr>
          </a:p>
        </p:txBody>
      </p:sp>
      <p:pic>
        <p:nvPicPr>
          <p:cNvPr id="1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762000"/>
            <a:ext cx="2456780" cy="31207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447800"/>
            <a:ext cx="4541176" cy="5040560"/>
          </a:xfrm>
          <a:prstGeom prst="rect">
            <a:avLst/>
          </a:prstGeom>
        </p:spPr>
      </p:pic>
      <p:sp>
        <p:nvSpPr>
          <p:cNvPr id="14" name="Right Arrow 13"/>
          <p:cNvSpPr/>
          <p:nvPr/>
        </p:nvSpPr>
        <p:spPr>
          <a:xfrm>
            <a:off x="4777680" y="4625752"/>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5" name="Right Arrow 14"/>
          <p:cNvSpPr/>
          <p:nvPr/>
        </p:nvSpPr>
        <p:spPr>
          <a:xfrm>
            <a:off x="6145832" y="3425974"/>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6" name="Up Arrow 15"/>
          <p:cNvSpPr/>
          <p:nvPr/>
        </p:nvSpPr>
        <p:spPr>
          <a:xfrm>
            <a:off x="5425752" y="2753544"/>
            <a:ext cx="216024"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7" name="Down Arrow 16"/>
          <p:cNvSpPr/>
          <p:nvPr/>
        </p:nvSpPr>
        <p:spPr>
          <a:xfrm>
            <a:off x="5425752" y="3257600"/>
            <a:ext cx="216024" cy="276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8" name="Down Arrow 17"/>
          <p:cNvSpPr/>
          <p:nvPr/>
        </p:nvSpPr>
        <p:spPr>
          <a:xfrm>
            <a:off x="5502262" y="4049688"/>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9" name="Left Arrow 18"/>
          <p:cNvSpPr/>
          <p:nvPr/>
        </p:nvSpPr>
        <p:spPr>
          <a:xfrm>
            <a:off x="5281736" y="2177480"/>
            <a:ext cx="220526"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0" name="Right Arrow 19"/>
          <p:cNvSpPr/>
          <p:nvPr/>
        </p:nvSpPr>
        <p:spPr>
          <a:xfrm>
            <a:off x="5641776" y="2177480"/>
            <a:ext cx="28353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3074" name="Picture 2" descr="J:\Bauhausمدرسه\Bauhausمدرسه\14.jpg"/>
          <p:cNvPicPr>
            <a:picLocks noChangeAspect="1" noChangeArrowheads="1"/>
          </p:cNvPicPr>
          <p:nvPr/>
        </p:nvPicPr>
        <p:blipFill>
          <a:blip r:embed="rId4"/>
          <a:srcRect/>
          <a:stretch>
            <a:fillRect/>
          </a:stretch>
        </p:blipFill>
        <p:spPr bwMode="auto">
          <a:xfrm>
            <a:off x="1828800" y="914400"/>
            <a:ext cx="4419600" cy="4419600"/>
          </a:xfrm>
          <a:prstGeom prst="rect">
            <a:avLst/>
          </a:prstGeom>
          <a:ln>
            <a:noFill/>
          </a:ln>
          <a:effectLst>
            <a:softEdge rad="112500"/>
          </a:effectLst>
        </p:spPr>
      </p:pic>
      <p:sp>
        <p:nvSpPr>
          <p:cNvPr id="21" name="TextBox 20"/>
          <p:cNvSpPr txBox="1"/>
          <p:nvPr/>
        </p:nvSpPr>
        <p:spPr>
          <a:xfrm>
            <a:off x="304800" y="4038600"/>
            <a:ext cx="3240360" cy="2554545"/>
          </a:xfrm>
          <a:prstGeom prst="rect">
            <a:avLst/>
          </a:prstGeom>
          <a:noFill/>
        </p:spPr>
        <p:txBody>
          <a:bodyPr wrap="square" rtlCol="1">
            <a:spAutoFit/>
          </a:bodyPr>
          <a:lstStyle/>
          <a:p>
            <a:pPr algn="r"/>
            <a:r>
              <a:rPr lang="fa-IR" sz="3200" b="1" dirty="0" smtClean="0">
                <a:cs typeface="Kamran" pitchFamily="2" charset="-78"/>
              </a:rPr>
              <a:t>*ورودی </a:t>
            </a:r>
            <a:r>
              <a:rPr lang="fa-IR" sz="3200" b="1" dirty="0">
                <a:cs typeface="Kamran" pitchFamily="2" charset="-78"/>
              </a:rPr>
              <a:t>منظم و ساده از نظر هندسی شاید تا حدی بیان کننده </a:t>
            </a:r>
            <a:r>
              <a:rPr lang="fa-IR" sz="3200" b="1" dirty="0" smtClean="0">
                <a:cs typeface="Kamran" pitchFamily="2" charset="-78"/>
              </a:rPr>
              <a:t>تفاوت </a:t>
            </a:r>
            <a:r>
              <a:rPr lang="fa-IR" sz="3200" b="1" dirty="0">
                <a:cs typeface="Kamran" pitchFamily="2" charset="-78"/>
              </a:rPr>
              <a:t>فضای داخل مدرسه و خارج آن باشد.</a:t>
            </a:r>
            <a:br>
              <a:rPr lang="fa-IR" sz="3200" b="1" dirty="0">
                <a:cs typeface="Kamran" pitchFamily="2" charset="-78"/>
              </a:rPr>
            </a:br>
            <a:endParaRPr lang="fa-IR" sz="3200" b="1" dirty="0">
              <a:cs typeface="Kamran" pitchFamily="2" charset="-78"/>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3" name="TextBox 22"/>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checkerboard(across)">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91000" y="1066800"/>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19</a:t>
            </a:fld>
            <a:endParaRPr lang="fa-IR">
              <a:solidFill>
                <a:srgbClr val="F8F8F8"/>
              </a:solidFill>
            </a:endParaRPr>
          </a:p>
        </p:txBody>
      </p:sp>
      <p:sp>
        <p:nvSpPr>
          <p:cNvPr id="11" name="Title 1"/>
          <p:cNvSpPr txBox="1">
            <a:spLocks/>
          </p:cNvSpPr>
          <p:nvPr/>
        </p:nvSpPr>
        <p:spPr>
          <a:xfrm>
            <a:off x="5562600" y="685800"/>
            <a:ext cx="2390060" cy="1054394"/>
          </a:xfrm>
          <a:prstGeom prst="rect">
            <a:avLst/>
          </a:prstGeom>
        </p:spPr>
        <p:txBody>
          <a:bodyPr/>
          <a:lstStyle/>
          <a:p>
            <a:pPr marL="0" marR="0" lvl="0" indent="0" algn="r" defTabSz="914400" rtl="0" eaLnBrk="1" fontAlgn="auto" latinLnBrk="0" hangingPunct="1">
              <a:lnSpc>
                <a:spcPct val="100000"/>
              </a:lnSpc>
              <a:spcBef>
                <a:spcPct val="0"/>
              </a:spcBef>
              <a:spcAft>
                <a:spcPts val="0"/>
              </a:spcAft>
              <a:buClrTx/>
              <a:buSzTx/>
              <a:buFontTx/>
              <a:buNone/>
              <a:tabLst>
                <a:tab pos="3830638" algn="l"/>
              </a:tabLst>
              <a:defRPr/>
            </a:pPr>
            <a:r>
              <a:rPr kumimoji="0" lang="fa-IR" sz="4400" b="1" i="0" u="none" strike="noStrike" kern="1200" cap="none" spc="50" normalizeH="0" baseline="0" noProof="0" dirty="0" smtClean="0">
                <a:ln w="13335" cmpd="sng">
                  <a:solidFill>
                    <a:schemeClr val="accent1">
                      <a:lumMod val="50000"/>
                    </a:schemeClr>
                  </a:solidFill>
                  <a:prstDash val="solid"/>
                </a:ln>
                <a:solidFill>
                  <a:schemeClr val="accent6">
                    <a:tint val="1000"/>
                  </a:schemeClr>
                </a:solidFill>
                <a:effectLst/>
                <a:uLnTx/>
                <a:uFillTx/>
                <a:latin typeface="+mj-lt"/>
                <a:ea typeface="+mj-ea"/>
                <a:cs typeface="B Kamran" pitchFamily="2" charset="-78"/>
              </a:rPr>
              <a:t>غذا</a:t>
            </a:r>
            <a:r>
              <a:rPr kumimoji="0" lang="fa-IR" sz="4400" b="1" i="0" u="none" strike="noStrike" kern="1200" cap="none" spc="50" normalizeH="0" noProof="0" dirty="0" smtClean="0">
                <a:ln w="13335" cmpd="sng">
                  <a:solidFill>
                    <a:schemeClr val="accent1">
                      <a:lumMod val="50000"/>
                    </a:schemeClr>
                  </a:solidFill>
                  <a:prstDash val="solid"/>
                </a:ln>
                <a:solidFill>
                  <a:schemeClr val="accent6">
                    <a:tint val="1000"/>
                  </a:schemeClr>
                </a:solidFill>
                <a:effectLst/>
                <a:uLnTx/>
                <a:uFillTx/>
                <a:latin typeface="+mj-lt"/>
                <a:ea typeface="+mj-ea"/>
                <a:cs typeface="B Kamran" pitchFamily="2" charset="-78"/>
              </a:rPr>
              <a:t> خوری</a:t>
            </a:r>
            <a:r>
              <a:rPr kumimoji="0" lang="fa-IR" sz="4400" b="1" i="0" u="none" strike="noStrike" kern="1200" cap="none" spc="50" normalizeH="0" baseline="0" noProof="0" dirty="0" smtClean="0">
                <a:ln w="13335" cmpd="sng">
                  <a:solidFill>
                    <a:schemeClr val="accent1">
                      <a:lumMod val="50000"/>
                    </a:schemeClr>
                  </a:solidFill>
                  <a:prstDash val="solid"/>
                </a:ln>
                <a:solidFill>
                  <a:schemeClr val="accent6">
                    <a:tint val="1000"/>
                  </a:schemeClr>
                </a:solidFill>
                <a:effectLst/>
                <a:uLnTx/>
                <a:uFillTx/>
                <a:latin typeface="+mj-lt"/>
                <a:ea typeface="+mj-ea"/>
                <a:cs typeface="B Kamran" pitchFamily="2" charset="-78"/>
              </a:rPr>
              <a:t>:</a:t>
            </a:r>
            <a:endParaRPr kumimoji="0" lang="fa-IR" sz="44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B Kamran" pitchFamily="2" charset="-78"/>
            </a:endParaRPr>
          </a:p>
        </p:txBody>
      </p:sp>
      <p:pic>
        <p:nvPicPr>
          <p:cNvPr id="1026" name="Picture 2" descr="C:\Users\LOTUS\Desktop\باهاوس\2.jpg"/>
          <p:cNvPicPr>
            <a:picLocks noChangeAspect="1" noChangeArrowheads="1"/>
          </p:cNvPicPr>
          <p:nvPr/>
        </p:nvPicPr>
        <p:blipFill>
          <a:blip r:embed="rId2"/>
          <a:srcRect/>
          <a:stretch>
            <a:fillRect/>
          </a:stretch>
        </p:blipFill>
        <p:spPr bwMode="auto">
          <a:xfrm>
            <a:off x="785786" y="3000372"/>
            <a:ext cx="7379730" cy="3334710"/>
          </a:xfrm>
          <a:prstGeom prst="rect">
            <a:avLst/>
          </a:prstGeom>
          <a:noFill/>
        </p:spPr>
      </p:pic>
      <p:sp>
        <p:nvSpPr>
          <p:cNvPr id="26" name="Left Arrow 25"/>
          <p:cNvSpPr/>
          <p:nvPr/>
        </p:nvSpPr>
        <p:spPr>
          <a:xfrm rot="13213412">
            <a:off x="3822237" y="3593231"/>
            <a:ext cx="1818608" cy="5563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57224" y="2143116"/>
            <a:ext cx="7500990" cy="523220"/>
          </a:xfrm>
          <a:prstGeom prst="rect">
            <a:avLst/>
          </a:prstGeom>
        </p:spPr>
        <p:txBody>
          <a:bodyPr wrap="square">
            <a:spAutoFit/>
          </a:bodyPr>
          <a:lstStyle/>
          <a:p>
            <a:pPr lvl="0" algn="r">
              <a:spcBef>
                <a:spcPct val="0"/>
              </a:spcBef>
              <a:tabLst>
                <a:tab pos="3830638" algn="l"/>
              </a:tabLst>
              <a:defRPr/>
            </a:pPr>
            <a:r>
              <a:rPr lang="fa-IR" sz="2800" b="1" spc="50" dirty="0" smtClean="0">
                <a:ln w="13335" cmpd="sng">
                  <a:solidFill>
                    <a:schemeClr val="accent1">
                      <a:lumMod val="50000"/>
                    </a:schemeClr>
                  </a:solidFill>
                  <a:prstDash val="solid"/>
                </a:ln>
                <a:latin typeface="Kamran"/>
                <a:cs typeface="B Kamran" pitchFamily="2" charset="-78"/>
              </a:rPr>
              <a:t>غذا خوری از طریق یک بلوک صاف و مسطح متصل می شود به خوابگاه .</a:t>
            </a:r>
            <a:r>
              <a:rPr lang="en-US" sz="2800" b="1" spc="50" dirty="0" smtClean="0">
                <a:ln w="13335" cmpd="sng">
                  <a:solidFill>
                    <a:schemeClr val="accent1">
                      <a:lumMod val="50000"/>
                    </a:schemeClr>
                  </a:solidFill>
                  <a:prstDash val="solid"/>
                </a:ln>
                <a:latin typeface="Kamran"/>
                <a:cs typeface="B Kamran" pitchFamily="2" charset="-78"/>
              </a:rPr>
              <a:t> </a:t>
            </a:r>
            <a:endParaRPr lang="fa-IR" sz="2800" b="1" spc="50" dirty="0">
              <a:ln w="13335" cmpd="sng">
                <a:solidFill>
                  <a:schemeClr val="accent1">
                    <a:lumMod val="50000"/>
                  </a:schemeClr>
                </a:solidFill>
                <a:prstDash val="solid"/>
              </a:ln>
              <a:latin typeface="Kamran"/>
              <a:cs typeface="B Kamran" pitchFamily="2" charset="-7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5" name="TextBox 14"/>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19357" y="1503192"/>
            <a:ext cx="4536503" cy="4247317"/>
          </a:xfrm>
          <a:prstGeom prst="rect">
            <a:avLst/>
          </a:prstGeom>
          <a:noFill/>
        </p:spPr>
        <p:txBody>
          <a:bodyPr wrap="square" rtlCol="1">
            <a:spAutoFit/>
          </a:bodyPr>
          <a:lstStyle/>
          <a:p>
            <a:pPr algn="r"/>
            <a:r>
              <a:rPr lang="fa-IR" b="1" dirty="0">
                <a:solidFill>
                  <a:srgbClr val="FFC000"/>
                </a:solidFill>
                <a:cs typeface="Kamran" pitchFamily="2" charset="-78"/>
              </a:rPr>
              <a:t>والتر گروپیوس </a:t>
            </a:r>
            <a:r>
              <a:rPr lang="en-US" b="1" dirty="0" smtClean="0">
                <a:solidFill>
                  <a:srgbClr val="FFC000"/>
                </a:solidFill>
                <a:cs typeface="Kamran" pitchFamily="2" charset="-78"/>
              </a:rPr>
              <a:t> </a:t>
            </a:r>
            <a:r>
              <a:rPr lang="fa-IR" b="1" dirty="0">
                <a:solidFill>
                  <a:srgbClr val="FFC000"/>
                </a:solidFill>
                <a:cs typeface="Kamran" pitchFamily="2" charset="-78"/>
              </a:rPr>
              <a:t>معمار </a:t>
            </a:r>
            <a:r>
              <a:rPr lang="fa-IR" b="1" dirty="0" smtClean="0">
                <a:solidFill>
                  <a:srgbClr val="FFC000"/>
                </a:solidFill>
                <a:cs typeface="Kamran" pitchFamily="2" charset="-78"/>
              </a:rPr>
              <a:t>برجسته آلمانی </a:t>
            </a:r>
            <a:r>
              <a:rPr lang="fa-IR" b="1" dirty="0">
                <a:solidFill>
                  <a:srgbClr val="FFC000"/>
                </a:solidFill>
                <a:cs typeface="Kamran" pitchFamily="2" charset="-78"/>
              </a:rPr>
              <a:t>و بنیان‌گذار مدرسهٔ مشهور </a:t>
            </a:r>
            <a:r>
              <a:rPr lang="fa-IR" b="1" dirty="0" smtClean="0">
                <a:solidFill>
                  <a:srgbClr val="FFC000"/>
                </a:solidFill>
                <a:cs typeface="Kamran" pitchFamily="2" charset="-78"/>
              </a:rPr>
              <a:t>باهاوس </a:t>
            </a:r>
            <a:r>
              <a:rPr lang="fa-IR" b="1" dirty="0">
                <a:solidFill>
                  <a:srgbClr val="FFC000"/>
                </a:solidFill>
                <a:cs typeface="Kamran" pitchFamily="2" charset="-78"/>
              </a:rPr>
              <a:t>بود</a:t>
            </a:r>
            <a:r>
              <a:rPr lang="fa-IR" b="1" dirty="0" smtClean="0">
                <a:solidFill>
                  <a:srgbClr val="FFC000"/>
                </a:solidFill>
                <a:cs typeface="Kamran" pitchFamily="2" charset="-78"/>
              </a:rPr>
              <a:t>.</a:t>
            </a:r>
            <a:endParaRPr lang="fa-IR" b="1" dirty="0">
              <a:solidFill>
                <a:srgbClr val="FFC000"/>
              </a:solidFill>
              <a:cs typeface="Kamran" pitchFamily="2" charset="-78"/>
            </a:endParaRPr>
          </a:p>
          <a:p>
            <a:pPr algn="r"/>
            <a:r>
              <a:rPr lang="fa-IR" b="1" dirty="0">
                <a:solidFill>
                  <a:srgbClr val="FFC000"/>
                </a:solidFill>
                <a:cs typeface="Kamran" pitchFamily="2" charset="-78"/>
              </a:rPr>
              <a:t>گروپیوس پس از تحصیل در مونیخ (۱۹۰۳-۱۹۰۴) و برلین (۱۹۰۵-۱۹۰۷) به دفتر پِتِر </a:t>
            </a:r>
            <a:r>
              <a:rPr lang="fa-IR" b="1" dirty="0" smtClean="0">
                <a:solidFill>
                  <a:srgbClr val="FFC000"/>
                </a:solidFill>
                <a:cs typeface="Kamran" pitchFamily="2" charset="-78"/>
              </a:rPr>
              <a:t>بِه‌ رِنس </a:t>
            </a:r>
            <a:r>
              <a:rPr lang="fa-IR" b="1" dirty="0">
                <a:solidFill>
                  <a:srgbClr val="FFC000"/>
                </a:solidFill>
                <a:cs typeface="Kamran" pitchFamily="2" charset="-78"/>
              </a:rPr>
              <a:t>پیوست و نزد او به اهمیت و شکوه پیشرفت صنعتی به عنوان نمودی از ظهور یک فرهنگ تازه پی برد. </a:t>
            </a:r>
            <a:endParaRPr lang="fa-IR" b="1" dirty="0" smtClean="0">
              <a:solidFill>
                <a:srgbClr val="FFC000"/>
              </a:solidFill>
              <a:cs typeface="Kamran" pitchFamily="2" charset="-78"/>
            </a:endParaRPr>
          </a:p>
          <a:p>
            <a:pPr algn="r"/>
            <a:r>
              <a:rPr lang="fa-IR" b="1" dirty="0" smtClean="0">
                <a:solidFill>
                  <a:srgbClr val="FFC000"/>
                </a:solidFill>
                <a:cs typeface="Kamran" pitchFamily="2" charset="-78"/>
              </a:rPr>
              <a:t>از </a:t>
            </a:r>
            <a:r>
              <a:rPr lang="fa-IR" b="1" dirty="0">
                <a:solidFill>
                  <a:srgbClr val="FFC000"/>
                </a:solidFill>
                <a:cs typeface="Kamran" pitchFamily="2" charset="-78"/>
              </a:rPr>
              <a:t>۱۹۱۰ تا ۱۹۲۵ با آدولف مایِر همکار بود. حاصل فعالیت وی در این سالها </a:t>
            </a:r>
            <a:r>
              <a:rPr lang="fa-IR" b="1" dirty="0" smtClean="0">
                <a:solidFill>
                  <a:srgbClr val="FFC000"/>
                </a:solidFill>
                <a:cs typeface="Kamran" pitchFamily="2" charset="-78"/>
              </a:rPr>
              <a:t>کارخانه فاگوس </a:t>
            </a:r>
            <a:r>
              <a:rPr lang="fa-IR" b="1" dirty="0">
                <a:solidFill>
                  <a:srgbClr val="FFC000"/>
                </a:solidFill>
                <a:cs typeface="Kamran" pitchFamily="2" charset="-78"/>
              </a:rPr>
              <a:t>بود که از شاخصترین نمادهای جنبش مدرن به شمار می‌آید. </a:t>
            </a:r>
            <a:endParaRPr lang="fa-IR" b="1" dirty="0" smtClean="0">
              <a:solidFill>
                <a:srgbClr val="FFC000"/>
              </a:solidFill>
              <a:cs typeface="Kamran" pitchFamily="2" charset="-78"/>
            </a:endParaRPr>
          </a:p>
          <a:p>
            <a:pPr algn="r"/>
            <a:r>
              <a:rPr lang="fa-IR" b="1" dirty="0" smtClean="0">
                <a:solidFill>
                  <a:srgbClr val="FFC000"/>
                </a:solidFill>
                <a:cs typeface="Kamran" pitchFamily="2" charset="-78"/>
              </a:rPr>
              <a:t>در </a:t>
            </a:r>
            <a:r>
              <a:rPr lang="fa-IR" b="1" dirty="0">
                <a:solidFill>
                  <a:srgbClr val="FFC000"/>
                </a:solidFill>
                <a:cs typeface="Kamran" pitchFamily="2" charset="-78"/>
              </a:rPr>
              <a:t>۱۹۱۹ باوهاوس را در وایمار تأسیس کرد که والاترین دستاورد فعالیتهای آموزشی او به منظور تلفیق خلاقیت هنری با مقتضیات تولید صنعتی بود. تغییر مکان مدرسه به دِسائو در ۱۹۲۵ آغاز عصر فناوری در معماری مدرن بود که از معماران معاصر هلند تأثیر می‌پذیرفت و به آفرینش چندین اثر دارای اهمیت بین‌المللی انجامید</a:t>
            </a:r>
            <a:r>
              <a:rPr lang="fa-IR" b="1" dirty="0" smtClean="0">
                <a:solidFill>
                  <a:srgbClr val="FFC000"/>
                </a:solidFill>
                <a:cs typeface="Kamran" pitchFamily="2" charset="-78"/>
              </a:rPr>
              <a:t>.</a:t>
            </a:r>
          </a:p>
          <a:p>
            <a:pPr algn="r"/>
            <a:r>
              <a:rPr lang="fa-IR" b="1" dirty="0" smtClean="0">
                <a:solidFill>
                  <a:srgbClr val="FFC000"/>
                </a:solidFill>
                <a:cs typeface="Kamran" pitchFamily="2" charset="-78"/>
              </a:rPr>
              <a:t> </a:t>
            </a:r>
            <a:r>
              <a:rPr lang="fa-IR" b="1" dirty="0">
                <a:solidFill>
                  <a:srgbClr val="FFC000"/>
                </a:solidFill>
                <a:cs typeface="Kamran" pitchFamily="2" charset="-78"/>
              </a:rPr>
              <a:t>گروپیوس در ۱۹۲۸ باوهاوس را ترک کرد و به آزمودن اندیشه‌های جدیدی در شهرسازی و تیپولوژی خانه مشغول شد. با روی کار آمدن نازیسم به انگلیس، و سپس در ۱۹۳۷ به بستن مهاجرت کرد، در آنجا به تدریس در دانشگاه هاروارد پرداخت و به فعالیتهای حرفه‌ای خود نیز ادامه </a:t>
            </a:r>
            <a:r>
              <a:rPr lang="fa-IR" b="1" dirty="0" smtClean="0">
                <a:solidFill>
                  <a:srgbClr val="FFC000"/>
                </a:solidFill>
                <a:cs typeface="Kamran" pitchFamily="2" charset="-78"/>
              </a:rPr>
              <a:t>داد.</a:t>
            </a:r>
            <a:endParaRPr lang="fa-IR" b="1" dirty="0">
              <a:solidFill>
                <a:srgbClr val="FFC000"/>
              </a:solidFill>
              <a:cs typeface="Kamran" pitchFamily="2" charset="-78"/>
            </a:endParaRPr>
          </a:p>
        </p:txBody>
      </p:sp>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2</a:t>
            </a:fld>
            <a:endParaRPr lang="fa-IR">
              <a:solidFill>
                <a:srgbClr val="F8F8F8"/>
              </a:solidFill>
            </a:endParaRPr>
          </a:p>
        </p:txBody>
      </p:sp>
      <p:sp>
        <p:nvSpPr>
          <p:cNvPr id="11" name="Slide Number Placeholder 5"/>
          <p:cNvSpPr txBox="1">
            <a:spLocks/>
          </p:cNvSpPr>
          <p:nvPr/>
        </p:nvSpPr>
        <p:spPr>
          <a:xfrm>
            <a:off x="8158480" y="6380233"/>
            <a:ext cx="582966" cy="27432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4563A1E-0AA0-4569-B5EE-0B1DBB5C4A9B}" type="slidenum">
              <a:rPr kumimoji="0" lang="fa-IR" sz="12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a-IR" sz="1200" b="0" i="0" u="none" strike="noStrike" kern="1200" cap="none" spc="0" normalizeH="0" baseline="0" noProof="0">
              <a:ln>
                <a:noFill/>
              </a:ln>
              <a:solidFill>
                <a:schemeClr val="tx2"/>
              </a:solidFill>
              <a:effectLst/>
              <a:uLnTx/>
              <a:uFillTx/>
              <a:latin typeface="+mn-lt"/>
              <a:ea typeface="+mn-ea"/>
              <a:cs typeface="+mn-cs"/>
            </a:endParaRPr>
          </a:p>
        </p:txBody>
      </p:sp>
      <p:sp>
        <p:nvSpPr>
          <p:cNvPr id="12" name="Title 1"/>
          <p:cNvSpPr txBox="1">
            <a:spLocks/>
          </p:cNvSpPr>
          <p:nvPr/>
        </p:nvSpPr>
        <p:spPr>
          <a:xfrm>
            <a:off x="6553200" y="762000"/>
            <a:ext cx="8381260" cy="1054394"/>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r>
              <a:rPr kumimoji="0" lang="fa-IR" sz="4800" b="1" i="0" u="none" strike="noStrike" kern="1200" cap="none" spc="50" normalizeH="0" baseline="0" noProof="0" dirty="0" smtClean="0">
                <a:ln w="13335" cmpd="sng">
                  <a:solidFill>
                    <a:schemeClr val="accent1">
                      <a:lumMod val="50000"/>
                    </a:schemeClr>
                  </a:solidFill>
                  <a:prstDash val="solid"/>
                </a:ln>
                <a:solidFill>
                  <a:schemeClr val="accent4">
                    <a:lumMod val="60000"/>
                    <a:lumOff val="40000"/>
                  </a:schemeClr>
                </a:solidFill>
                <a:effectLst/>
                <a:uLnTx/>
                <a:uFillTx/>
                <a:latin typeface="+mj-lt"/>
                <a:ea typeface="+mj-ea"/>
                <a:cs typeface="B Kamran" pitchFamily="2" charset="-78"/>
              </a:rPr>
              <a:t>بیوگرافی</a:t>
            </a:r>
            <a:endParaRPr kumimoji="0" lang="fa-IR" sz="4800" b="1" i="0" u="none" strike="noStrike" kern="1200" cap="none" spc="50" normalizeH="0" baseline="0" noProof="0" dirty="0">
              <a:ln w="13335" cmpd="sng">
                <a:solidFill>
                  <a:schemeClr val="accent1">
                    <a:lumMod val="50000"/>
                  </a:schemeClr>
                </a:solidFill>
                <a:prstDash val="solid"/>
              </a:ln>
              <a:solidFill>
                <a:schemeClr val="accent4">
                  <a:lumMod val="60000"/>
                  <a:lumOff val="40000"/>
                </a:schemeClr>
              </a:solidFill>
              <a:effectLst/>
              <a:uLnTx/>
              <a:uFillTx/>
              <a:latin typeface="+mj-lt"/>
              <a:ea typeface="+mj-ea"/>
              <a:cs typeface="B Kamran" pitchFamily="2" charset="-78"/>
            </a:endParaRP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10" y="785794"/>
            <a:ext cx="3810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srcRect/>
          <a:stretch>
            <a:fillRect/>
          </a:stretch>
        </p:blipFill>
        <p:spPr bwMode="auto">
          <a:xfrm>
            <a:off x="491931" y="4027101"/>
            <a:ext cx="1647825" cy="2381250"/>
          </a:xfrm>
          <a:prstGeom prst="rect">
            <a:avLst/>
          </a:prstGeom>
          <a:noFill/>
          <a:ln w="9525">
            <a:noFill/>
            <a:miter lim="800000"/>
            <a:headEnd/>
            <a:tailEnd/>
          </a:ln>
          <a:effec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6" name="TextBox 15"/>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20</a:t>
            </a:fld>
            <a:endParaRPr lang="fa-IR">
              <a:solidFill>
                <a:srgbClr val="F8F8F8"/>
              </a:solidFill>
            </a:endParaRPr>
          </a:p>
        </p:txBody>
      </p:sp>
      <p:sp>
        <p:nvSpPr>
          <p:cNvPr id="11" name="Title 1"/>
          <p:cNvSpPr txBox="1">
            <a:spLocks/>
          </p:cNvSpPr>
          <p:nvPr/>
        </p:nvSpPr>
        <p:spPr>
          <a:xfrm>
            <a:off x="6858000" y="990600"/>
            <a:ext cx="1277888" cy="509442"/>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r>
              <a:rPr kumimoji="0" lang="fa-IR" sz="4400" b="1" i="0" u="none" strike="noStrike" kern="1200" cap="none" spc="50" normalizeH="0" baseline="0" noProof="0" dirty="0" smtClean="0">
                <a:ln w="13335" cmpd="sng">
                  <a:solidFill>
                    <a:schemeClr val="accent1">
                      <a:lumMod val="50000"/>
                    </a:schemeClr>
                  </a:solidFill>
                  <a:prstDash val="solid"/>
                </a:ln>
                <a:effectLst/>
                <a:uLnTx/>
                <a:uFillTx/>
                <a:latin typeface="+mj-lt"/>
                <a:ea typeface="+mj-ea"/>
                <a:cs typeface="B Kamran" pitchFamily="2" charset="-78"/>
              </a:rPr>
              <a:t>دیاگرام</a:t>
            </a:r>
            <a:endParaRPr kumimoji="0" lang="fa-IR" sz="4400" b="1" i="0" u="none" strike="noStrike" kern="1200" cap="none" spc="50" normalizeH="0" baseline="0" noProof="0" dirty="0">
              <a:ln w="13335" cmpd="sng">
                <a:solidFill>
                  <a:schemeClr val="accent1">
                    <a:lumMod val="50000"/>
                  </a:schemeClr>
                </a:solidFill>
                <a:prstDash val="solid"/>
              </a:ln>
              <a:effectLst/>
              <a:uLnTx/>
              <a:uFillTx/>
              <a:latin typeface="+mj-lt"/>
              <a:ea typeface="+mj-ea"/>
              <a:cs typeface="B Kamran" pitchFamily="2" charset="-78"/>
            </a:endParaRPr>
          </a:p>
        </p:txBody>
      </p:sp>
      <p:sp>
        <p:nvSpPr>
          <p:cNvPr id="13" name="Flowchart: Connector 12"/>
          <p:cNvSpPr/>
          <p:nvPr/>
        </p:nvSpPr>
        <p:spPr>
          <a:xfrm>
            <a:off x="3030432" y="1047800"/>
            <a:ext cx="1584176" cy="143542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4" name="Flowchart: Connector 13"/>
          <p:cNvSpPr/>
          <p:nvPr/>
        </p:nvSpPr>
        <p:spPr>
          <a:xfrm>
            <a:off x="2291198" y="3048247"/>
            <a:ext cx="648072" cy="64807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5" name="Flowchart: Connector 14"/>
          <p:cNvSpPr/>
          <p:nvPr/>
        </p:nvSpPr>
        <p:spPr>
          <a:xfrm>
            <a:off x="3390472" y="2947824"/>
            <a:ext cx="1152128" cy="123991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6" name="Flowchart: Connector 15"/>
          <p:cNvSpPr/>
          <p:nvPr/>
        </p:nvSpPr>
        <p:spPr>
          <a:xfrm>
            <a:off x="1905000" y="4648200"/>
            <a:ext cx="1315298" cy="14401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7" name="Flowchart: Connector 16"/>
          <p:cNvSpPr/>
          <p:nvPr/>
        </p:nvSpPr>
        <p:spPr>
          <a:xfrm>
            <a:off x="4974648" y="3027721"/>
            <a:ext cx="1080120" cy="116001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8" name="Flowchart: Connector 17"/>
          <p:cNvSpPr/>
          <p:nvPr/>
        </p:nvSpPr>
        <p:spPr>
          <a:xfrm>
            <a:off x="6486816" y="3099729"/>
            <a:ext cx="936104" cy="108800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9" name="Flowchart: Connector 18"/>
          <p:cNvSpPr/>
          <p:nvPr/>
        </p:nvSpPr>
        <p:spPr>
          <a:xfrm>
            <a:off x="6359351" y="4432176"/>
            <a:ext cx="648072" cy="64807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0" name="TextBox 19"/>
          <p:cNvSpPr txBox="1"/>
          <p:nvPr/>
        </p:nvSpPr>
        <p:spPr>
          <a:xfrm>
            <a:off x="2133600" y="5029200"/>
            <a:ext cx="1040532" cy="646331"/>
          </a:xfrm>
          <a:prstGeom prst="rect">
            <a:avLst/>
          </a:prstGeom>
          <a:noFill/>
        </p:spPr>
        <p:txBody>
          <a:bodyPr wrap="square" rtlCol="1">
            <a:spAutoFit/>
          </a:bodyPr>
          <a:lstStyle/>
          <a:p>
            <a:r>
              <a:rPr lang="fa-IR" sz="3600" b="1" dirty="0" smtClean="0">
                <a:solidFill>
                  <a:schemeClr val="bg1"/>
                </a:solidFill>
                <a:cs typeface="B Kamran" pitchFamily="2" charset="-78"/>
              </a:rPr>
              <a:t>کارگاه</a:t>
            </a:r>
            <a:endParaRPr lang="fa-IR" sz="3600" b="1" dirty="0">
              <a:solidFill>
                <a:schemeClr val="bg1"/>
              </a:solidFill>
              <a:cs typeface="B Kamran" pitchFamily="2" charset="-78"/>
            </a:endParaRPr>
          </a:p>
        </p:txBody>
      </p:sp>
      <p:sp>
        <p:nvSpPr>
          <p:cNvPr id="21" name="TextBox 20"/>
          <p:cNvSpPr txBox="1"/>
          <p:nvPr/>
        </p:nvSpPr>
        <p:spPr>
          <a:xfrm>
            <a:off x="3352800" y="1447800"/>
            <a:ext cx="1432887" cy="523220"/>
          </a:xfrm>
          <a:prstGeom prst="rect">
            <a:avLst/>
          </a:prstGeom>
          <a:noFill/>
        </p:spPr>
        <p:txBody>
          <a:bodyPr wrap="square" rtlCol="1">
            <a:spAutoFit/>
          </a:bodyPr>
          <a:lstStyle/>
          <a:p>
            <a:r>
              <a:rPr lang="fa-IR" sz="2800" b="1" dirty="0" smtClean="0">
                <a:solidFill>
                  <a:schemeClr val="bg1"/>
                </a:solidFill>
                <a:cs typeface="B Kamran" pitchFamily="2" charset="-78"/>
              </a:rPr>
              <a:t>دانشکده فنی</a:t>
            </a:r>
            <a:endParaRPr lang="fa-IR" sz="2800" b="1" dirty="0">
              <a:solidFill>
                <a:schemeClr val="bg1"/>
              </a:solidFill>
              <a:cs typeface="B Kamran" pitchFamily="2" charset="-78"/>
            </a:endParaRPr>
          </a:p>
        </p:txBody>
      </p:sp>
      <p:sp>
        <p:nvSpPr>
          <p:cNvPr id="22" name="TextBox 21"/>
          <p:cNvSpPr txBox="1"/>
          <p:nvPr/>
        </p:nvSpPr>
        <p:spPr>
          <a:xfrm>
            <a:off x="3657600" y="3276600"/>
            <a:ext cx="1080120" cy="523220"/>
          </a:xfrm>
          <a:prstGeom prst="rect">
            <a:avLst/>
          </a:prstGeom>
          <a:noFill/>
        </p:spPr>
        <p:txBody>
          <a:bodyPr wrap="square" rtlCol="1">
            <a:spAutoFit/>
          </a:bodyPr>
          <a:lstStyle/>
          <a:p>
            <a:r>
              <a:rPr lang="fa-IR" sz="2800" b="1" dirty="0" smtClean="0">
                <a:solidFill>
                  <a:schemeClr val="bg1"/>
                </a:solidFill>
                <a:cs typeface="B Kamran" pitchFamily="2" charset="-78"/>
              </a:rPr>
              <a:t>اداری</a:t>
            </a:r>
            <a:endParaRPr lang="fa-IR" sz="2800" b="1" dirty="0">
              <a:solidFill>
                <a:schemeClr val="bg1"/>
              </a:solidFill>
              <a:cs typeface="B Kamran" pitchFamily="2" charset="-78"/>
            </a:endParaRPr>
          </a:p>
        </p:txBody>
      </p:sp>
      <p:sp>
        <p:nvSpPr>
          <p:cNvPr id="23" name="TextBox 22"/>
          <p:cNvSpPr txBox="1"/>
          <p:nvPr/>
        </p:nvSpPr>
        <p:spPr>
          <a:xfrm>
            <a:off x="4953295" y="3283867"/>
            <a:ext cx="1008112" cy="707886"/>
          </a:xfrm>
          <a:prstGeom prst="rect">
            <a:avLst/>
          </a:prstGeom>
          <a:noFill/>
        </p:spPr>
        <p:txBody>
          <a:bodyPr wrap="square" rtlCol="1">
            <a:spAutoFit/>
          </a:bodyPr>
          <a:lstStyle/>
          <a:p>
            <a:r>
              <a:rPr lang="fa-IR" sz="2000" b="1" dirty="0" smtClean="0">
                <a:solidFill>
                  <a:schemeClr val="bg1"/>
                </a:solidFill>
                <a:cs typeface="B Kamran" pitchFamily="2" charset="-78"/>
              </a:rPr>
              <a:t>آمفی تئاتر و رستوران</a:t>
            </a:r>
            <a:endParaRPr lang="fa-IR" sz="2000" b="1" dirty="0">
              <a:solidFill>
                <a:schemeClr val="bg1"/>
              </a:solidFill>
              <a:cs typeface="B Kamran" pitchFamily="2" charset="-78"/>
            </a:endParaRPr>
          </a:p>
        </p:txBody>
      </p:sp>
      <p:sp>
        <p:nvSpPr>
          <p:cNvPr id="24" name="TextBox 23"/>
          <p:cNvSpPr txBox="1"/>
          <p:nvPr/>
        </p:nvSpPr>
        <p:spPr>
          <a:xfrm>
            <a:off x="6477000" y="3200400"/>
            <a:ext cx="1139533" cy="830997"/>
          </a:xfrm>
          <a:prstGeom prst="rect">
            <a:avLst/>
          </a:prstGeom>
          <a:noFill/>
        </p:spPr>
        <p:txBody>
          <a:bodyPr wrap="square" rtlCol="1">
            <a:spAutoFit/>
          </a:bodyPr>
          <a:lstStyle/>
          <a:p>
            <a:r>
              <a:rPr lang="fa-IR" sz="2400" b="1" dirty="0" smtClean="0">
                <a:solidFill>
                  <a:schemeClr val="bg1"/>
                </a:solidFill>
                <a:cs typeface="B Kamran" pitchFamily="2" charset="-78"/>
              </a:rPr>
              <a:t>خوابگاه دانشجویان</a:t>
            </a:r>
            <a:endParaRPr lang="fa-IR" sz="2400" b="1" dirty="0">
              <a:solidFill>
                <a:schemeClr val="bg1"/>
              </a:solidFill>
              <a:cs typeface="B Kamran" pitchFamily="2" charset="-78"/>
            </a:endParaRPr>
          </a:p>
        </p:txBody>
      </p:sp>
      <p:sp>
        <p:nvSpPr>
          <p:cNvPr id="25" name="TextBox 24"/>
          <p:cNvSpPr txBox="1"/>
          <p:nvPr/>
        </p:nvSpPr>
        <p:spPr>
          <a:xfrm>
            <a:off x="6477000" y="4419600"/>
            <a:ext cx="879150" cy="646331"/>
          </a:xfrm>
          <a:prstGeom prst="rect">
            <a:avLst/>
          </a:prstGeom>
          <a:noFill/>
        </p:spPr>
        <p:txBody>
          <a:bodyPr wrap="square" rtlCol="1">
            <a:spAutoFit/>
          </a:bodyPr>
          <a:lstStyle/>
          <a:p>
            <a:r>
              <a:rPr lang="fa-IR" b="1" dirty="0">
                <a:solidFill>
                  <a:schemeClr val="bg1"/>
                </a:solidFill>
                <a:cs typeface="B Kamran" pitchFamily="2" charset="-78"/>
              </a:rPr>
              <a:t>ارتباط عمودی</a:t>
            </a:r>
          </a:p>
        </p:txBody>
      </p:sp>
      <p:sp>
        <p:nvSpPr>
          <p:cNvPr id="26" name="Rectangle 25"/>
          <p:cNvSpPr/>
          <p:nvPr/>
        </p:nvSpPr>
        <p:spPr>
          <a:xfrm>
            <a:off x="2286000" y="3048000"/>
            <a:ext cx="708252" cy="646331"/>
          </a:xfrm>
          <a:prstGeom prst="rect">
            <a:avLst/>
          </a:prstGeom>
        </p:spPr>
        <p:txBody>
          <a:bodyPr wrap="square">
            <a:spAutoFit/>
          </a:bodyPr>
          <a:lstStyle/>
          <a:p>
            <a:r>
              <a:rPr lang="fa-IR" b="1" dirty="0">
                <a:solidFill>
                  <a:schemeClr val="bg1"/>
                </a:solidFill>
                <a:cs typeface="B Kamran" pitchFamily="2" charset="-78"/>
              </a:rPr>
              <a:t>ارتباط عمودی</a:t>
            </a:r>
          </a:p>
        </p:txBody>
      </p:sp>
      <p:cxnSp>
        <p:nvCxnSpPr>
          <p:cNvPr id="27" name="Straight Connector 26"/>
          <p:cNvCxnSpPr>
            <a:endCxn id="14" idx="4"/>
          </p:cNvCxnSpPr>
          <p:nvPr/>
        </p:nvCxnSpPr>
        <p:spPr>
          <a:xfrm flipV="1">
            <a:off x="2615234" y="3696319"/>
            <a:ext cx="0" cy="9518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4" idx="6"/>
          </p:cNvCxnSpPr>
          <p:nvPr/>
        </p:nvCxnSpPr>
        <p:spPr>
          <a:xfrm>
            <a:off x="2939270" y="3372283"/>
            <a:ext cx="6216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3" idx="4"/>
          </p:cNvCxnSpPr>
          <p:nvPr/>
        </p:nvCxnSpPr>
        <p:spPr>
          <a:xfrm>
            <a:off x="3822520" y="2483228"/>
            <a:ext cx="0" cy="4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5" idx="6"/>
          </p:cNvCxnSpPr>
          <p:nvPr/>
        </p:nvCxnSpPr>
        <p:spPr>
          <a:xfrm flipV="1">
            <a:off x="4542600" y="3567780"/>
            <a:ext cx="50405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7" idx="6"/>
          </p:cNvCxnSpPr>
          <p:nvPr/>
        </p:nvCxnSpPr>
        <p:spPr>
          <a:xfrm flipV="1">
            <a:off x="6054768" y="3602795"/>
            <a:ext cx="513080" cy="4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840557" y="4187737"/>
            <a:ext cx="0" cy="388455"/>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4" name="TextBox 33"/>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7467600" y="914400"/>
            <a:ext cx="1395412" cy="619472"/>
          </a:xfrm>
        </p:spPr>
        <p:txBody>
          <a:bodyPr>
            <a:normAutofit/>
          </a:bodyPr>
          <a:lstStyle/>
          <a:p>
            <a:pPr marL="0" indent="0" rtl="1">
              <a:buNone/>
            </a:pPr>
            <a:r>
              <a:rPr lang="fa-IR" i="1" dirty="0" smtClean="0">
                <a:solidFill>
                  <a:srgbClr val="FFC000"/>
                </a:solidFill>
              </a:rPr>
              <a:t>پلان</a:t>
            </a:r>
            <a:endParaRPr lang="en-US" dirty="0">
              <a:solidFill>
                <a:srgbClr val="FFC000"/>
              </a:solidFill>
            </a:endParaRPr>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21</a:t>
            </a:fld>
            <a:endParaRPr lang="fa-IR">
              <a:solidFill>
                <a:srgbClr val="F8F8F8"/>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498454"/>
            <a:ext cx="6091254" cy="5014856"/>
          </a:xfrm>
          <a:prstGeom prst="rect">
            <a:avLst/>
          </a:prstGeom>
        </p:spPr>
      </p:pic>
      <p:sp>
        <p:nvSpPr>
          <p:cNvPr id="12" name="TextBox 11"/>
          <p:cNvSpPr txBox="1"/>
          <p:nvPr/>
        </p:nvSpPr>
        <p:spPr>
          <a:xfrm>
            <a:off x="6143636" y="785794"/>
            <a:ext cx="2590800" cy="646331"/>
          </a:xfrm>
          <a:prstGeom prst="rect">
            <a:avLst/>
          </a:prstGeom>
          <a:noFill/>
        </p:spPr>
        <p:txBody>
          <a:bodyPr wrap="square" rtlCol="1">
            <a:spAutoFit/>
          </a:bodyPr>
          <a:lstStyle/>
          <a:p>
            <a:r>
              <a:rPr lang="fa-IR" sz="3600" b="1" dirty="0" smtClean="0">
                <a:solidFill>
                  <a:srgbClr val="FFC000"/>
                </a:solidFill>
                <a:cs typeface="B Kamran" pitchFamily="2" charset="-78"/>
              </a:rPr>
              <a:t>زیر زمین:</a:t>
            </a:r>
            <a:endParaRPr lang="fa-IR" sz="3600" b="1" dirty="0">
              <a:solidFill>
                <a:srgbClr val="FFC000"/>
              </a:solidFill>
              <a:cs typeface="B Kamran" pitchFamily="2" charset="-78"/>
            </a:endParaRPr>
          </a:p>
        </p:txBody>
      </p:sp>
      <p:pic>
        <p:nvPicPr>
          <p:cNvPr id="13" name="Picture 12" descr="C:\Users\LOTUS\Desktop\باهاوس\24.jpg"/>
          <p:cNvPicPr/>
          <p:nvPr/>
        </p:nvPicPr>
        <p:blipFill>
          <a:blip r:embed="rId3"/>
          <a:srcRect t="60328" r="75811"/>
          <a:stretch>
            <a:fillRect/>
          </a:stretch>
        </p:blipFill>
        <p:spPr bwMode="auto">
          <a:xfrm>
            <a:off x="6858016" y="1498454"/>
            <a:ext cx="1437610" cy="5014856"/>
          </a:xfrm>
          <a:prstGeom prst="rect">
            <a:avLst/>
          </a:prstGeom>
          <a:noFill/>
          <a:ln w="9525">
            <a:noFill/>
            <a:miter lim="800000"/>
            <a:headEnd/>
            <a:tailEnd/>
          </a:ln>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5" name="TextBox 14"/>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472" y="1214422"/>
            <a:ext cx="6429420" cy="5276848"/>
          </a:xfrm>
          <a:prstGeom prst="rect">
            <a:avLst/>
          </a:prstGeom>
        </p:spPr>
        <p:style>
          <a:lnRef idx="2">
            <a:schemeClr val="dk1"/>
          </a:lnRef>
          <a:fillRef idx="1">
            <a:schemeClr val="lt1"/>
          </a:fillRef>
          <a:effectRef idx="0">
            <a:schemeClr val="dk1"/>
          </a:effectRef>
          <a:fontRef idx="minor">
            <a:schemeClr val="dk1"/>
          </a:fontRef>
        </p:style>
      </p:pic>
      <p:sp>
        <p:nvSpPr>
          <p:cNvPr id="14" name="TextBox 13"/>
          <p:cNvSpPr txBox="1"/>
          <p:nvPr/>
        </p:nvSpPr>
        <p:spPr>
          <a:xfrm>
            <a:off x="6248400" y="533400"/>
            <a:ext cx="2664296" cy="646331"/>
          </a:xfrm>
          <a:prstGeom prst="rect">
            <a:avLst/>
          </a:prstGeom>
          <a:noFill/>
        </p:spPr>
        <p:txBody>
          <a:bodyPr wrap="square" rtlCol="1">
            <a:spAutoFit/>
          </a:bodyPr>
          <a:lstStyle/>
          <a:p>
            <a:pPr algn="r"/>
            <a:r>
              <a:rPr lang="fa-IR" sz="3600" b="1" dirty="0" smtClean="0">
                <a:cs typeface="B Kamran" pitchFamily="2" charset="-78"/>
              </a:rPr>
              <a:t>پلان همکف:</a:t>
            </a:r>
            <a:endParaRPr lang="fa-IR" sz="3600" b="1" dirty="0">
              <a:cs typeface="B Kamran" pitchFamily="2" charset="-78"/>
            </a:endParaRPr>
          </a:p>
        </p:txBody>
      </p:sp>
      <p:sp>
        <p:nvSpPr>
          <p:cNvPr id="23" name="Rectangle 22"/>
          <p:cNvSpPr/>
          <p:nvPr/>
        </p:nvSpPr>
        <p:spPr>
          <a:xfrm>
            <a:off x="771600" y="3599502"/>
            <a:ext cx="312906" cy="369332"/>
          </a:xfrm>
          <a:prstGeom prst="rect">
            <a:avLst/>
          </a:prstGeom>
        </p:spPr>
        <p:txBody>
          <a:bodyPr wrap="none">
            <a:spAutoFit/>
          </a:bodyPr>
          <a:lstStyle/>
          <a:p>
            <a:r>
              <a:rPr lang="en-US" dirty="0">
                <a:solidFill>
                  <a:srgbClr val="C00000"/>
                </a:solidFill>
              </a:rPr>
              <a:t>1</a:t>
            </a:r>
            <a:endParaRPr lang="fa-IR" dirty="0"/>
          </a:p>
        </p:txBody>
      </p:sp>
      <p:sp>
        <p:nvSpPr>
          <p:cNvPr id="24" name="Rectangle 23"/>
          <p:cNvSpPr/>
          <p:nvPr/>
        </p:nvSpPr>
        <p:spPr>
          <a:xfrm>
            <a:off x="771600" y="4942656"/>
            <a:ext cx="312906" cy="369332"/>
          </a:xfrm>
          <a:prstGeom prst="rect">
            <a:avLst/>
          </a:prstGeom>
        </p:spPr>
        <p:txBody>
          <a:bodyPr wrap="none">
            <a:spAutoFit/>
          </a:bodyPr>
          <a:lstStyle/>
          <a:p>
            <a:r>
              <a:rPr lang="en-US" dirty="0">
                <a:solidFill>
                  <a:srgbClr val="FFC000"/>
                </a:solidFill>
              </a:rPr>
              <a:t>2</a:t>
            </a:r>
            <a:endParaRPr lang="fa-IR" dirty="0">
              <a:solidFill>
                <a:srgbClr val="FFC000"/>
              </a:solidFill>
            </a:endParaRPr>
          </a:p>
        </p:txBody>
      </p:sp>
      <p:sp>
        <p:nvSpPr>
          <p:cNvPr id="25" name="Rectangle 24"/>
          <p:cNvSpPr/>
          <p:nvPr/>
        </p:nvSpPr>
        <p:spPr>
          <a:xfrm>
            <a:off x="1491680" y="5133156"/>
            <a:ext cx="312906" cy="369332"/>
          </a:xfrm>
          <a:prstGeom prst="rect">
            <a:avLst/>
          </a:prstGeom>
        </p:spPr>
        <p:txBody>
          <a:bodyPr wrap="none">
            <a:spAutoFit/>
          </a:bodyPr>
          <a:lstStyle/>
          <a:p>
            <a:r>
              <a:rPr lang="en-US" dirty="0">
                <a:solidFill>
                  <a:srgbClr val="FFC000"/>
                </a:solidFill>
              </a:rPr>
              <a:t>2</a:t>
            </a:r>
            <a:endParaRPr lang="fa-IR" dirty="0">
              <a:solidFill>
                <a:srgbClr val="FFC000"/>
              </a:solidFill>
            </a:endParaRPr>
          </a:p>
        </p:txBody>
      </p:sp>
      <p:sp>
        <p:nvSpPr>
          <p:cNvPr id="26" name="Rectangle 25"/>
          <p:cNvSpPr/>
          <p:nvPr/>
        </p:nvSpPr>
        <p:spPr>
          <a:xfrm>
            <a:off x="1335227" y="3527147"/>
            <a:ext cx="312906" cy="369332"/>
          </a:xfrm>
          <a:prstGeom prst="rect">
            <a:avLst/>
          </a:prstGeom>
        </p:spPr>
        <p:txBody>
          <a:bodyPr wrap="none">
            <a:spAutoFit/>
          </a:bodyPr>
          <a:lstStyle/>
          <a:p>
            <a:r>
              <a:rPr lang="en-US" dirty="0">
                <a:solidFill>
                  <a:srgbClr val="92D050"/>
                </a:solidFill>
              </a:rPr>
              <a:t>3</a:t>
            </a:r>
            <a:endParaRPr lang="fa-IR" dirty="0">
              <a:solidFill>
                <a:srgbClr val="92D050"/>
              </a:solidFill>
            </a:endParaRPr>
          </a:p>
        </p:txBody>
      </p:sp>
      <p:sp>
        <p:nvSpPr>
          <p:cNvPr id="27" name="Rectangle 26"/>
          <p:cNvSpPr/>
          <p:nvPr/>
        </p:nvSpPr>
        <p:spPr>
          <a:xfrm>
            <a:off x="1089839" y="4150568"/>
            <a:ext cx="312906" cy="369332"/>
          </a:xfrm>
          <a:prstGeom prst="rect">
            <a:avLst/>
          </a:prstGeom>
        </p:spPr>
        <p:txBody>
          <a:bodyPr wrap="none">
            <a:spAutoFit/>
          </a:bodyPr>
          <a:lstStyle/>
          <a:p>
            <a:r>
              <a:rPr lang="en-US" dirty="0">
                <a:solidFill>
                  <a:srgbClr val="00B0F0"/>
                </a:solidFill>
              </a:rPr>
              <a:t>4</a:t>
            </a:r>
            <a:endParaRPr lang="fa-IR" dirty="0">
              <a:solidFill>
                <a:srgbClr val="00B0F0"/>
              </a:solidFill>
            </a:endParaRPr>
          </a:p>
        </p:txBody>
      </p:sp>
      <p:sp>
        <p:nvSpPr>
          <p:cNvPr id="30" name="Rectangle 29"/>
          <p:cNvSpPr/>
          <p:nvPr/>
        </p:nvSpPr>
        <p:spPr>
          <a:xfrm>
            <a:off x="1590983" y="4153500"/>
            <a:ext cx="312906" cy="369332"/>
          </a:xfrm>
          <a:prstGeom prst="rect">
            <a:avLst/>
          </a:prstGeom>
        </p:spPr>
        <p:txBody>
          <a:bodyPr wrap="none">
            <a:spAutoFit/>
          </a:bodyPr>
          <a:lstStyle/>
          <a:p>
            <a:r>
              <a:rPr lang="en-US" dirty="0">
                <a:solidFill>
                  <a:srgbClr val="002060"/>
                </a:solidFill>
              </a:rPr>
              <a:t>5</a:t>
            </a:r>
            <a:endParaRPr lang="fa-IR" dirty="0">
              <a:solidFill>
                <a:srgbClr val="002060"/>
              </a:solidFill>
            </a:endParaRPr>
          </a:p>
        </p:txBody>
      </p:sp>
      <p:sp>
        <p:nvSpPr>
          <p:cNvPr id="31" name="Rectangle 30"/>
          <p:cNvSpPr/>
          <p:nvPr/>
        </p:nvSpPr>
        <p:spPr>
          <a:xfrm>
            <a:off x="3560590" y="4137352"/>
            <a:ext cx="312906" cy="369332"/>
          </a:xfrm>
          <a:prstGeom prst="rect">
            <a:avLst/>
          </a:prstGeom>
        </p:spPr>
        <p:txBody>
          <a:bodyPr wrap="none">
            <a:spAutoFit/>
          </a:bodyPr>
          <a:lstStyle/>
          <a:p>
            <a:r>
              <a:rPr lang="en-US" dirty="0">
                <a:solidFill>
                  <a:srgbClr val="002060"/>
                </a:solidFill>
              </a:rPr>
              <a:t>5</a:t>
            </a:r>
            <a:endParaRPr lang="fa-IR" dirty="0">
              <a:solidFill>
                <a:srgbClr val="002060"/>
              </a:solidFill>
            </a:endParaRPr>
          </a:p>
        </p:txBody>
      </p:sp>
      <p:pic>
        <p:nvPicPr>
          <p:cNvPr id="32" name="Picture 31" descr="C:\Users\LOTUS\Desktop\باهاوس\24.jpg"/>
          <p:cNvPicPr/>
          <p:nvPr/>
        </p:nvPicPr>
        <p:blipFill>
          <a:blip r:embed="rId3"/>
          <a:srcRect t="60328" r="75811"/>
          <a:stretch>
            <a:fillRect/>
          </a:stretch>
        </p:blipFill>
        <p:spPr bwMode="auto">
          <a:xfrm>
            <a:off x="7000892" y="1214422"/>
            <a:ext cx="1437610" cy="5286412"/>
          </a:xfrm>
          <a:prstGeom prst="rect">
            <a:avLst/>
          </a:prstGeom>
          <a:noFill/>
          <a:ln w="9525">
            <a:noFill/>
            <a:miter lim="800000"/>
            <a:headEnd/>
            <a:tailEnd/>
          </a:ln>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5" name="TextBox 14"/>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23</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latin typeface="+mn-lt"/>
              <a:ea typeface="+mn-ea"/>
              <a:cs typeface="B Kamran" pitchFamily="2" charset="-78"/>
            </a:endParaRPr>
          </a:p>
        </p:txBody>
      </p:sp>
      <p:sp>
        <p:nvSpPr>
          <p:cNvPr id="14" name="TextBox 13"/>
          <p:cNvSpPr txBox="1"/>
          <p:nvPr/>
        </p:nvSpPr>
        <p:spPr>
          <a:xfrm>
            <a:off x="5334000" y="838200"/>
            <a:ext cx="2880320" cy="646331"/>
          </a:xfrm>
          <a:prstGeom prst="rect">
            <a:avLst/>
          </a:prstGeom>
          <a:noFill/>
        </p:spPr>
        <p:txBody>
          <a:bodyPr wrap="square" rtlCol="1">
            <a:spAutoFit/>
          </a:bodyPr>
          <a:lstStyle/>
          <a:p>
            <a:pPr algn="r"/>
            <a:r>
              <a:rPr lang="fa-IR" sz="3600" b="1" dirty="0" smtClean="0">
                <a:cs typeface="B Kamran" pitchFamily="2" charset="-78"/>
              </a:rPr>
              <a:t>پلان طبقه اول:</a:t>
            </a:r>
            <a:endParaRPr lang="fa-IR" sz="3600" b="1" dirty="0">
              <a:cs typeface="B Kamran" pitchFamily="2" charset="-78"/>
            </a:endParaRPr>
          </a:p>
        </p:txBody>
      </p:sp>
      <p:pic>
        <p:nvPicPr>
          <p:cNvPr id="16" name="Picture 15" descr="C:\Users\LOTUS\Desktop\باهاوس\24.jpg"/>
          <p:cNvPicPr/>
          <p:nvPr/>
        </p:nvPicPr>
        <p:blipFill>
          <a:blip r:embed="rId2"/>
          <a:srcRect t="61283"/>
          <a:stretch>
            <a:fillRect/>
          </a:stretch>
        </p:blipFill>
        <p:spPr bwMode="auto">
          <a:xfrm>
            <a:off x="785786" y="1428736"/>
            <a:ext cx="7358114" cy="4714908"/>
          </a:xfrm>
          <a:prstGeom prst="rect">
            <a:avLst/>
          </a:prstGeom>
          <a:noFill/>
          <a:ln w="9525">
            <a:noFill/>
            <a:miter lim="800000"/>
            <a:headEnd/>
            <a:tailEnd/>
          </a:ln>
        </p:spPr>
      </p:pic>
      <p:sp>
        <p:nvSpPr>
          <p:cNvPr id="18" name="Left Arrow 17"/>
          <p:cNvSpPr/>
          <p:nvPr/>
        </p:nvSpPr>
        <p:spPr>
          <a:xfrm rot="20261552">
            <a:off x="6249175" y="3435772"/>
            <a:ext cx="857256" cy="348699"/>
          </a:xfrm>
          <a:prstGeom prst="leftArrow">
            <a:avLst/>
          </a:prstGeom>
          <a:solidFill>
            <a:srgbClr val="977C71"/>
          </a:solidFill>
          <a:ln>
            <a:solidFill>
              <a:srgbClr val="977C7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977C71"/>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7" name="TextBox 16"/>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24</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latin typeface="+mn-lt"/>
              <a:ea typeface="+mn-ea"/>
              <a:cs typeface="B Kamran" pitchFamily="2" charset="-78"/>
            </a:endParaRPr>
          </a:p>
        </p:txBody>
      </p:sp>
      <p:sp>
        <p:nvSpPr>
          <p:cNvPr id="13" name="Slide Number Placeholder 4"/>
          <p:cNvSpPr txBox="1">
            <a:spLocks/>
          </p:cNvSpPr>
          <p:nvPr/>
        </p:nvSpPr>
        <p:spPr>
          <a:xfrm>
            <a:off x="8129016" y="5734050"/>
            <a:ext cx="609600" cy="521208"/>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4563A1E-0AA0-4569-B5EE-0B1DBB5C4A9B}" type="slidenum">
              <a:rPr kumimoji="0" lang="fa-IR" sz="12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a-IR" sz="1200" b="0" i="0" u="none" strike="noStrike" kern="1200" cap="none" spc="0" normalizeH="0" baseline="0" noProof="0">
              <a:ln>
                <a:noFill/>
              </a:ln>
              <a:solidFill>
                <a:schemeClr val="tx2"/>
              </a:solidFill>
              <a:effectLst/>
              <a:uLnTx/>
              <a:uFillTx/>
              <a:latin typeface="+mn-lt"/>
              <a:ea typeface="+mn-ea"/>
              <a:cs typeface="+mn-cs"/>
            </a:endParaRPr>
          </a:p>
        </p:txBody>
      </p:sp>
      <p:sp>
        <p:nvSpPr>
          <p:cNvPr id="15" name="TextBox 14"/>
          <p:cNvSpPr txBox="1"/>
          <p:nvPr/>
        </p:nvSpPr>
        <p:spPr>
          <a:xfrm>
            <a:off x="5334000" y="762000"/>
            <a:ext cx="2858616" cy="646331"/>
          </a:xfrm>
          <a:prstGeom prst="rect">
            <a:avLst/>
          </a:prstGeom>
          <a:noFill/>
        </p:spPr>
        <p:txBody>
          <a:bodyPr wrap="square" rtlCol="1">
            <a:spAutoFit/>
          </a:bodyPr>
          <a:lstStyle/>
          <a:p>
            <a:pPr algn="r"/>
            <a:r>
              <a:rPr lang="fa-IR" sz="3600" b="1" dirty="0" smtClean="0">
                <a:cs typeface="B Kamran" pitchFamily="2" charset="-78"/>
              </a:rPr>
              <a:t>پلان طبقه دوم:</a:t>
            </a:r>
            <a:endParaRPr lang="fa-IR" sz="3600" b="1" dirty="0">
              <a:cs typeface="B Kamran" pitchFamily="2" charset="-78"/>
            </a:endParaRPr>
          </a:p>
        </p:txBody>
      </p:sp>
      <p:pic>
        <p:nvPicPr>
          <p:cNvPr id="17" name="Picture 16" descr="C:\Users\LOTUS\Desktop\باهاوس\24.jpg"/>
          <p:cNvPicPr/>
          <p:nvPr/>
        </p:nvPicPr>
        <p:blipFill>
          <a:blip r:embed="rId2"/>
          <a:srcRect t="60328" r="75811"/>
          <a:stretch>
            <a:fillRect/>
          </a:stretch>
        </p:blipFill>
        <p:spPr bwMode="auto">
          <a:xfrm>
            <a:off x="642910" y="1500174"/>
            <a:ext cx="1437610" cy="4714908"/>
          </a:xfrm>
          <a:prstGeom prst="rect">
            <a:avLst/>
          </a:prstGeom>
          <a:noFill/>
          <a:ln w="9525">
            <a:noFill/>
            <a:miter lim="800000"/>
            <a:headEnd/>
            <a:tailEnd/>
          </a:ln>
        </p:spPr>
      </p:pic>
      <p:pic>
        <p:nvPicPr>
          <p:cNvPr id="16" name="Picture 15" descr="C:\Users\LOTUS\Desktop\باهاوس\24.jpg"/>
          <p:cNvPicPr/>
          <p:nvPr/>
        </p:nvPicPr>
        <p:blipFill>
          <a:blip r:embed="rId2"/>
          <a:srcRect l="28409" t="34112" b="32544"/>
          <a:stretch>
            <a:fillRect/>
          </a:stretch>
        </p:blipFill>
        <p:spPr bwMode="auto">
          <a:xfrm>
            <a:off x="1714480" y="1500174"/>
            <a:ext cx="6429420" cy="4714908"/>
          </a:xfrm>
          <a:prstGeom prst="rect">
            <a:avLst/>
          </a:prstGeom>
          <a:noFill/>
          <a:ln w="9525">
            <a:noFill/>
            <a:miter lim="800000"/>
            <a:headEnd/>
            <a:tailEnd/>
          </a:ln>
        </p:spPr>
      </p:pic>
      <p:sp>
        <p:nvSpPr>
          <p:cNvPr id="18" name="Left Arrow 17"/>
          <p:cNvSpPr/>
          <p:nvPr/>
        </p:nvSpPr>
        <p:spPr>
          <a:xfrm rot="15424061">
            <a:off x="2101435" y="2798262"/>
            <a:ext cx="928694" cy="214313"/>
          </a:xfrm>
          <a:prstGeom prst="leftArrow">
            <a:avLst/>
          </a:prstGeom>
          <a:solidFill>
            <a:srgbClr val="977C71"/>
          </a:solidFill>
          <a:ln>
            <a:solidFill>
              <a:srgbClr val="977C7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977C71"/>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0" name="TextBox 19"/>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25</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latin typeface="+mn-lt"/>
              <a:ea typeface="+mn-ea"/>
              <a:cs typeface="B Kamran" pitchFamily="2" charset="-78"/>
            </a:endParaRPr>
          </a:p>
        </p:txBody>
      </p:sp>
      <p:sp>
        <p:nvSpPr>
          <p:cNvPr id="13" name="Slide Number Placeholder 4"/>
          <p:cNvSpPr txBox="1">
            <a:spLocks/>
          </p:cNvSpPr>
          <p:nvPr/>
        </p:nvSpPr>
        <p:spPr>
          <a:xfrm>
            <a:off x="8129016" y="5734050"/>
            <a:ext cx="609600" cy="521208"/>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4563A1E-0AA0-4569-B5EE-0B1DBB5C4A9B}" type="slidenum">
              <a:rPr kumimoji="0" lang="fa-IR" sz="12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a-IR" sz="1200" b="0" i="0" u="none" strike="noStrike" kern="1200" cap="none" spc="0" normalizeH="0" baseline="0" noProof="0">
              <a:ln>
                <a:noFill/>
              </a:ln>
              <a:solidFill>
                <a:schemeClr val="tx2"/>
              </a:solidFill>
              <a:effectLst/>
              <a:uLnTx/>
              <a:uFillTx/>
              <a:latin typeface="+mn-lt"/>
              <a:ea typeface="+mn-ea"/>
              <a:cs typeface="+mn-cs"/>
            </a:endParaRPr>
          </a:p>
        </p:txBody>
      </p:sp>
      <p:sp>
        <p:nvSpPr>
          <p:cNvPr id="15" name="TextBox 14"/>
          <p:cNvSpPr txBox="1"/>
          <p:nvPr/>
        </p:nvSpPr>
        <p:spPr>
          <a:xfrm>
            <a:off x="5334000" y="762000"/>
            <a:ext cx="2858616" cy="646331"/>
          </a:xfrm>
          <a:prstGeom prst="rect">
            <a:avLst/>
          </a:prstGeom>
          <a:noFill/>
        </p:spPr>
        <p:txBody>
          <a:bodyPr wrap="square" rtlCol="1">
            <a:spAutoFit/>
          </a:bodyPr>
          <a:lstStyle/>
          <a:p>
            <a:pPr algn="r"/>
            <a:r>
              <a:rPr lang="fa-IR" sz="3600" b="1" dirty="0" smtClean="0">
                <a:cs typeface="B Kamran" pitchFamily="2" charset="-78"/>
              </a:rPr>
              <a:t>پلان طبقه دوم:</a:t>
            </a:r>
            <a:endParaRPr lang="fa-IR" sz="3600" b="1" dirty="0">
              <a:cs typeface="B Kamran" pitchFamily="2" charset="-78"/>
            </a:endParaRPr>
          </a:p>
        </p:txBody>
      </p:sp>
      <p:pic>
        <p:nvPicPr>
          <p:cNvPr id="17" name="Picture 16" descr="C:\Users\LOTUS\Desktop\باهاوس\24.jpg"/>
          <p:cNvPicPr/>
          <p:nvPr/>
        </p:nvPicPr>
        <p:blipFill>
          <a:blip r:embed="rId2"/>
          <a:srcRect t="60328" r="75811"/>
          <a:stretch>
            <a:fillRect/>
          </a:stretch>
        </p:blipFill>
        <p:spPr bwMode="auto">
          <a:xfrm>
            <a:off x="785786" y="1500174"/>
            <a:ext cx="1437610" cy="4643469"/>
          </a:xfrm>
          <a:prstGeom prst="rect">
            <a:avLst/>
          </a:prstGeom>
          <a:noFill/>
          <a:ln w="9525">
            <a:noFill/>
            <a:miter lim="800000"/>
            <a:headEnd/>
            <a:tailEnd/>
          </a:ln>
        </p:spPr>
      </p:pic>
      <p:pic>
        <p:nvPicPr>
          <p:cNvPr id="18" name="Picture 17" descr="C:\Users\LOTUS\Desktop\باهاوس\24.jpg"/>
          <p:cNvPicPr/>
          <p:nvPr/>
        </p:nvPicPr>
        <p:blipFill>
          <a:blip r:embed="rId2"/>
          <a:srcRect l="25442" b="65184"/>
          <a:stretch>
            <a:fillRect/>
          </a:stretch>
        </p:blipFill>
        <p:spPr bwMode="auto">
          <a:xfrm>
            <a:off x="2214547" y="1500175"/>
            <a:ext cx="5786478" cy="4643470"/>
          </a:xfrm>
          <a:prstGeom prst="rect">
            <a:avLst/>
          </a:prstGeom>
          <a:noFill/>
          <a:ln w="9525">
            <a:noFill/>
            <a:miter lim="800000"/>
            <a:headEnd/>
            <a:tailEnd/>
          </a:ln>
        </p:spPr>
      </p:pic>
      <p:sp>
        <p:nvSpPr>
          <p:cNvPr id="19" name="Left Arrow 18"/>
          <p:cNvSpPr/>
          <p:nvPr/>
        </p:nvSpPr>
        <p:spPr>
          <a:xfrm rot="20050991">
            <a:off x="5686992" y="3053882"/>
            <a:ext cx="1000132" cy="428628"/>
          </a:xfrm>
          <a:prstGeom prst="leftArrow">
            <a:avLst/>
          </a:prstGeom>
          <a:solidFill>
            <a:srgbClr val="977C71"/>
          </a:solidFill>
          <a:ln>
            <a:solidFill>
              <a:srgbClr val="977C7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977C71"/>
              </a:solidFill>
            </a:endParaRPr>
          </a:p>
        </p:txBody>
      </p:sp>
      <p:sp>
        <p:nvSpPr>
          <p:cNvPr id="20" name="Left Arrow 19"/>
          <p:cNvSpPr/>
          <p:nvPr/>
        </p:nvSpPr>
        <p:spPr>
          <a:xfrm rot="1074227">
            <a:off x="3763268" y="4386089"/>
            <a:ext cx="717004" cy="428628"/>
          </a:xfrm>
          <a:prstGeom prst="leftArrow">
            <a:avLst/>
          </a:prstGeom>
          <a:solidFill>
            <a:srgbClr val="977C71"/>
          </a:solidFill>
          <a:ln>
            <a:solidFill>
              <a:srgbClr val="977C7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977C71"/>
              </a:solidFill>
            </a:endParaRPr>
          </a:p>
        </p:txBody>
      </p:sp>
      <p:sp>
        <p:nvSpPr>
          <p:cNvPr id="21" name="Left Arrow 20"/>
          <p:cNvSpPr/>
          <p:nvPr/>
        </p:nvSpPr>
        <p:spPr>
          <a:xfrm rot="10571249">
            <a:off x="2156565" y="4238181"/>
            <a:ext cx="717004" cy="428628"/>
          </a:xfrm>
          <a:prstGeom prst="leftArrow">
            <a:avLst/>
          </a:prstGeom>
          <a:solidFill>
            <a:srgbClr val="977C71"/>
          </a:solidFill>
          <a:ln>
            <a:solidFill>
              <a:srgbClr val="977C7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977C71"/>
              </a:solidFill>
            </a:endParaRPr>
          </a:p>
        </p:txBody>
      </p:sp>
      <p:sp>
        <p:nvSpPr>
          <p:cNvPr id="22" name="Left Arrow 21"/>
          <p:cNvSpPr/>
          <p:nvPr/>
        </p:nvSpPr>
        <p:spPr>
          <a:xfrm rot="6425084">
            <a:off x="3094918" y="5263404"/>
            <a:ext cx="717004" cy="428628"/>
          </a:xfrm>
          <a:prstGeom prst="leftArrow">
            <a:avLst/>
          </a:prstGeom>
          <a:solidFill>
            <a:srgbClr val="977C71"/>
          </a:solidFill>
          <a:ln>
            <a:solidFill>
              <a:srgbClr val="977C7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977C71"/>
              </a:solidFill>
            </a:endParaRPr>
          </a:p>
        </p:txBody>
      </p:sp>
      <p:sp>
        <p:nvSpPr>
          <p:cNvPr id="23" name="Left Arrow 22"/>
          <p:cNvSpPr/>
          <p:nvPr/>
        </p:nvSpPr>
        <p:spPr>
          <a:xfrm rot="6425084">
            <a:off x="2523414" y="5263404"/>
            <a:ext cx="717004" cy="428628"/>
          </a:xfrm>
          <a:prstGeom prst="leftArrow">
            <a:avLst/>
          </a:prstGeom>
          <a:solidFill>
            <a:srgbClr val="977C71"/>
          </a:solidFill>
          <a:ln>
            <a:solidFill>
              <a:srgbClr val="977C7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977C71"/>
              </a:solidFill>
            </a:endParaRPr>
          </a:p>
        </p:txBody>
      </p:sp>
      <p:sp>
        <p:nvSpPr>
          <p:cNvPr id="24" name="Left Arrow 23"/>
          <p:cNvSpPr/>
          <p:nvPr/>
        </p:nvSpPr>
        <p:spPr>
          <a:xfrm rot="6425084">
            <a:off x="5715529" y="5046587"/>
            <a:ext cx="717004" cy="428628"/>
          </a:xfrm>
          <a:prstGeom prst="leftArrow">
            <a:avLst/>
          </a:prstGeom>
          <a:solidFill>
            <a:srgbClr val="977C71"/>
          </a:solidFill>
          <a:ln>
            <a:solidFill>
              <a:srgbClr val="977C7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977C71"/>
              </a:solidFill>
            </a:endParaRPr>
          </a:p>
        </p:txBody>
      </p:sp>
      <p:sp>
        <p:nvSpPr>
          <p:cNvPr id="25" name="Left Arrow 24"/>
          <p:cNvSpPr/>
          <p:nvPr/>
        </p:nvSpPr>
        <p:spPr>
          <a:xfrm rot="6425084">
            <a:off x="4952306" y="4977652"/>
            <a:ext cx="717004" cy="428628"/>
          </a:xfrm>
          <a:prstGeom prst="leftArrow">
            <a:avLst/>
          </a:prstGeom>
          <a:solidFill>
            <a:srgbClr val="977C71"/>
          </a:solidFill>
          <a:ln>
            <a:solidFill>
              <a:srgbClr val="977C7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977C71"/>
              </a:solidFill>
            </a:endParaRPr>
          </a:p>
        </p:txBody>
      </p:sp>
      <p:sp>
        <p:nvSpPr>
          <p:cNvPr id="26" name="Left Arrow 25"/>
          <p:cNvSpPr/>
          <p:nvPr/>
        </p:nvSpPr>
        <p:spPr>
          <a:xfrm rot="1074227">
            <a:off x="3763268" y="4386090"/>
            <a:ext cx="717004" cy="428628"/>
          </a:xfrm>
          <a:prstGeom prst="leftArrow">
            <a:avLst/>
          </a:prstGeom>
          <a:solidFill>
            <a:srgbClr val="977C71"/>
          </a:solidFill>
          <a:ln>
            <a:solidFill>
              <a:srgbClr val="977C7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977C71"/>
              </a:solidFill>
            </a:endParaRPr>
          </a:p>
        </p:txBody>
      </p:sp>
      <p:sp>
        <p:nvSpPr>
          <p:cNvPr id="27" name="Left Arrow 26"/>
          <p:cNvSpPr/>
          <p:nvPr/>
        </p:nvSpPr>
        <p:spPr>
          <a:xfrm rot="10571249">
            <a:off x="2156565" y="4238182"/>
            <a:ext cx="717004" cy="428628"/>
          </a:xfrm>
          <a:prstGeom prst="leftArrow">
            <a:avLst/>
          </a:prstGeom>
          <a:solidFill>
            <a:srgbClr val="977C71"/>
          </a:solidFill>
          <a:ln>
            <a:solidFill>
              <a:srgbClr val="977C7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977C71"/>
              </a:solidFill>
            </a:endParaRPr>
          </a:p>
        </p:txBody>
      </p:sp>
      <p:sp>
        <p:nvSpPr>
          <p:cNvPr id="28" name="Left Arrow 27"/>
          <p:cNvSpPr/>
          <p:nvPr/>
        </p:nvSpPr>
        <p:spPr>
          <a:xfrm rot="6425084">
            <a:off x="3094918" y="5263405"/>
            <a:ext cx="717004" cy="428628"/>
          </a:xfrm>
          <a:prstGeom prst="leftArrow">
            <a:avLst/>
          </a:prstGeom>
          <a:solidFill>
            <a:srgbClr val="977C71"/>
          </a:solidFill>
          <a:ln>
            <a:solidFill>
              <a:srgbClr val="977C7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977C71"/>
              </a:solidFill>
            </a:endParaRPr>
          </a:p>
        </p:txBody>
      </p:sp>
      <p:sp>
        <p:nvSpPr>
          <p:cNvPr id="29" name="Left Arrow 28"/>
          <p:cNvSpPr/>
          <p:nvPr/>
        </p:nvSpPr>
        <p:spPr>
          <a:xfrm rot="6425084">
            <a:off x="5715529" y="5046588"/>
            <a:ext cx="717004" cy="428628"/>
          </a:xfrm>
          <a:prstGeom prst="leftArrow">
            <a:avLst/>
          </a:prstGeom>
          <a:solidFill>
            <a:srgbClr val="977C71"/>
          </a:solidFill>
          <a:ln>
            <a:solidFill>
              <a:srgbClr val="977C7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977C71"/>
              </a:solidFill>
            </a:endParaRPr>
          </a:p>
        </p:txBody>
      </p:sp>
      <p:sp>
        <p:nvSpPr>
          <p:cNvPr id="30" name="Left Arrow 29"/>
          <p:cNvSpPr/>
          <p:nvPr/>
        </p:nvSpPr>
        <p:spPr>
          <a:xfrm rot="6425084">
            <a:off x="4952306" y="4977653"/>
            <a:ext cx="717004" cy="428628"/>
          </a:xfrm>
          <a:prstGeom prst="leftArrow">
            <a:avLst/>
          </a:prstGeom>
          <a:solidFill>
            <a:srgbClr val="977C71"/>
          </a:solidFill>
          <a:ln>
            <a:solidFill>
              <a:srgbClr val="977C7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977C71"/>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2" name="TextBox 31"/>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6"/>
                                        </p:tgtEl>
                                      </p:cBhvr>
                                      <p:by x="150000" y="150000"/>
                                    </p:animScale>
                                  </p:childTnLst>
                                </p:cTn>
                              </p:par>
                              <p:par>
                                <p:cTn id="7" presetID="6" presetClass="emph" presetSubtype="0" fill="hold" grpId="0" nodeType="withEffect">
                                  <p:stCondLst>
                                    <p:cond delay="0"/>
                                  </p:stCondLst>
                                  <p:childTnLst>
                                    <p:animScale>
                                      <p:cBhvr>
                                        <p:cTn id="8" dur="2000" fill="hold"/>
                                        <p:tgtEl>
                                          <p:spTgt spid="27"/>
                                        </p:tgtEl>
                                      </p:cBhvr>
                                      <p:by x="150000" y="150000"/>
                                    </p:animScale>
                                  </p:childTnLst>
                                </p:cTn>
                              </p:par>
                              <p:par>
                                <p:cTn id="9" presetID="6" presetClass="emph" presetSubtype="0" fill="hold" grpId="0" nodeType="withEffect">
                                  <p:stCondLst>
                                    <p:cond delay="0"/>
                                  </p:stCondLst>
                                  <p:childTnLst>
                                    <p:animScale>
                                      <p:cBhvr>
                                        <p:cTn id="10" dur="2000" fill="hold"/>
                                        <p:tgtEl>
                                          <p:spTgt spid="28"/>
                                        </p:tgtEl>
                                      </p:cBhvr>
                                      <p:by x="150000" y="150000"/>
                                    </p:animScale>
                                  </p:childTnLst>
                                </p:cTn>
                              </p:par>
                              <p:par>
                                <p:cTn id="11" presetID="6" presetClass="emph" presetSubtype="0" fill="hold" grpId="0" nodeType="withEffect">
                                  <p:stCondLst>
                                    <p:cond delay="0"/>
                                  </p:stCondLst>
                                  <p:childTnLst>
                                    <p:animScale>
                                      <p:cBhvr>
                                        <p:cTn id="12" dur="2000" fill="hold"/>
                                        <p:tgtEl>
                                          <p:spTgt spid="29"/>
                                        </p:tgtEl>
                                      </p:cBhvr>
                                      <p:by x="150000" y="150000"/>
                                    </p:animScale>
                                  </p:childTnLst>
                                </p:cTn>
                              </p:par>
                              <p:par>
                                <p:cTn id="13" presetID="6" presetClass="emph" presetSubtype="0" fill="hold" grpId="0" nodeType="withEffect">
                                  <p:stCondLst>
                                    <p:cond delay="0"/>
                                  </p:stCondLst>
                                  <p:childTnLst>
                                    <p:animScale>
                                      <p:cBhvr>
                                        <p:cTn id="14" dur="2000" fill="hold"/>
                                        <p:tgtEl>
                                          <p:spTgt spid="30"/>
                                        </p:tgtEl>
                                      </p:cBhvr>
                                      <p:by x="150000" y="150000"/>
                                    </p:animScale>
                                  </p:childTnLst>
                                </p:cTn>
                              </p:par>
                              <p:par>
                                <p:cTn id="15" presetID="6" presetClass="emph" presetSubtype="0" fill="hold" grpId="0" nodeType="withEffect">
                                  <p:stCondLst>
                                    <p:cond delay="0"/>
                                  </p:stCondLst>
                                  <p:childTnLst>
                                    <p:animScale>
                                      <p:cBhvr>
                                        <p:cTn id="16" dur="2000" fill="hold"/>
                                        <p:tgtEl>
                                          <p:spTgt spid="23"/>
                                        </p:tgtEl>
                                      </p:cBhvr>
                                      <p:by x="150000" y="150000"/>
                                    </p:animScale>
                                  </p:childTnLst>
                                </p:cTn>
                              </p:par>
                              <p:par>
                                <p:cTn id="17" presetID="6" presetClass="emph" presetSubtype="0" fill="hold" grpId="0" nodeType="withEffect">
                                  <p:stCondLst>
                                    <p:cond delay="0"/>
                                  </p:stCondLst>
                                  <p:childTnLst>
                                    <p:animScale>
                                      <p:cBhvr>
                                        <p:cTn id="18"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6" grpId="0" animBg="1"/>
      <p:bldP spid="27" grpId="0" animBg="1"/>
      <p:bldP spid="28" grpId="0" animBg="1"/>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26</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latin typeface="+mn-lt"/>
              <a:ea typeface="+mn-ea"/>
              <a:cs typeface="B Kamran" pitchFamily="2" charset="-78"/>
            </a:endParaRPr>
          </a:p>
        </p:txBody>
      </p:sp>
      <p:sp>
        <p:nvSpPr>
          <p:cNvPr id="13" name="Subtitle 2"/>
          <p:cNvSpPr txBox="1">
            <a:spLocks/>
          </p:cNvSpPr>
          <p:nvPr/>
        </p:nvSpPr>
        <p:spPr>
          <a:xfrm>
            <a:off x="6248400" y="1676400"/>
            <a:ext cx="2197224" cy="4608512"/>
          </a:xfrm>
          <a:prstGeom prst="rect">
            <a:avLst/>
          </a:prstGeom>
        </p:spPr>
        <p:txBody>
          <a:bodyPr>
            <a:no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r>
              <a:rPr kumimoji="0" lang="fa-IR" sz="2400" b="1" i="0" u="none" strike="noStrike" kern="1200" cap="none" spc="0" normalizeH="0" baseline="0" noProof="0" dirty="0" smtClean="0">
                <a:ln>
                  <a:noFill/>
                </a:ln>
                <a:effectLst/>
                <a:uLnTx/>
                <a:uFillTx/>
                <a:cs typeface="Kamran" pitchFamily="2" charset="-78"/>
              </a:rPr>
              <a:t>1.کارگاه ها</a:t>
            </a:r>
          </a:p>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400" b="1" i="0" u="none" strike="noStrike" kern="1200" cap="none" spc="0" normalizeH="0" baseline="0" noProof="0" dirty="0" smtClean="0">
              <a:ln>
                <a:noFill/>
              </a:ln>
              <a:effectLst/>
              <a:uLnTx/>
              <a:uFillTx/>
              <a:cs typeface="Kamran" pitchFamily="2" charset="-78"/>
            </a:endParaRPr>
          </a:p>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r>
              <a:rPr kumimoji="0" lang="fa-IR" sz="2400" b="1" i="0" u="none" strike="noStrike" kern="1200" cap="none" spc="0" normalizeH="0" baseline="0" noProof="0" dirty="0" smtClean="0">
                <a:ln>
                  <a:noFill/>
                </a:ln>
                <a:effectLst/>
                <a:uLnTx/>
                <a:uFillTx/>
                <a:cs typeface="Kamran" pitchFamily="2" charset="-78"/>
              </a:rPr>
              <a:t>2.آمفی تئاتر و رستوران</a:t>
            </a:r>
          </a:p>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400" b="1" i="0" u="none" strike="noStrike" kern="1200" cap="none" spc="0" normalizeH="0" baseline="0" noProof="0" dirty="0" smtClean="0">
              <a:ln>
                <a:noFill/>
              </a:ln>
              <a:effectLst/>
              <a:uLnTx/>
              <a:uFillTx/>
              <a:cs typeface="Kamran" pitchFamily="2" charset="-78"/>
            </a:endParaRPr>
          </a:p>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r>
              <a:rPr kumimoji="0" lang="fa-IR" sz="2400" b="1" i="0" u="none" strike="noStrike" kern="1200" cap="none" spc="0" normalizeH="0" baseline="0" noProof="0" dirty="0" smtClean="0">
                <a:ln>
                  <a:noFill/>
                </a:ln>
                <a:effectLst/>
                <a:uLnTx/>
                <a:uFillTx/>
                <a:cs typeface="Kamran" pitchFamily="2" charset="-78"/>
              </a:rPr>
              <a:t>3.خوابگاه های دانشجویی</a:t>
            </a:r>
          </a:p>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400" b="1" i="0" u="none" strike="noStrike" kern="1200" cap="none" spc="0" normalizeH="0" baseline="0" noProof="0" dirty="0" smtClean="0">
              <a:ln>
                <a:noFill/>
              </a:ln>
              <a:effectLst/>
              <a:uLnTx/>
              <a:uFillTx/>
              <a:cs typeface="Kamran" pitchFamily="2" charset="-78"/>
            </a:endParaRPr>
          </a:p>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r>
              <a:rPr kumimoji="0" lang="fa-IR" sz="2400" b="1" i="0" u="none" strike="noStrike" kern="1200" cap="none" spc="0" normalizeH="0" baseline="0" noProof="0" dirty="0" smtClean="0">
                <a:ln>
                  <a:noFill/>
                </a:ln>
                <a:effectLst/>
                <a:uLnTx/>
                <a:uFillTx/>
                <a:cs typeface="Kamran" pitchFamily="2" charset="-78"/>
              </a:rPr>
              <a:t>4.مدیریت ( اداری)</a:t>
            </a:r>
          </a:p>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400" b="1" i="0" u="none" strike="noStrike" kern="1200" cap="none" spc="0" normalizeH="0" baseline="0" noProof="0" dirty="0" smtClean="0">
              <a:ln>
                <a:noFill/>
              </a:ln>
              <a:effectLst/>
              <a:uLnTx/>
              <a:uFillTx/>
              <a:cs typeface="Kamran" pitchFamily="2" charset="-78"/>
            </a:endParaRPr>
          </a:p>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r>
              <a:rPr kumimoji="0" lang="fa-IR" sz="2400" b="1" i="0" u="none" strike="noStrike" kern="1200" cap="none" spc="0" normalizeH="0" baseline="0" noProof="0" dirty="0" smtClean="0">
                <a:ln>
                  <a:noFill/>
                </a:ln>
                <a:effectLst/>
                <a:uLnTx/>
                <a:uFillTx/>
                <a:cs typeface="Kamran" pitchFamily="2" charset="-78"/>
              </a:rPr>
              <a:t>5.دانشکده فنی</a:t>
            </a:r>
          </a:p>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400" b="1" i="0" u="none" strike="noStrike" kern="1200" cap="none" spc="0" normalizeH="0" baseline="0" noProof="0" dirty="0">
              <a:ln>
                <a:noFill/>
              </a:ln>
              <a:effectLst/>
              <a:uLnTx/>
              <a:uFillTx/>
              <a:cs typeface="Kamran" pitchFamily="2" charset="-78"/>
            </a:endParaRPr>
          </a:p>
        </p:txBody>
      </p:sp>
      <p:sp>
        <p:nvSpPr>
          <p:cNvPr id="14" name="Slide Number Placeholder 3"/>
          <p:cNvSpPr txBox="1">
            <a:spLocks/>
          </p:cNvSpPr>
          <p:nvPr/>
        </p:nvSpPr>
        <p:spPr>
          <a:xfrm>
            <a:off x="8234680" y="6355080"/>
            <a:ext cx="582966" cy="27432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74563A1E-0AA0-4569-B5EE-0B1DBB5C4A9B}" type="slidenum">
              <a:rPr kumimoji="0" lang="fa-IR" sz="1200" b="0" i="0" u="none" strike="noStrike" kern="1200" cap="none" spc="0" normalizeH="0" baseline="0" noProof="0" smtClean="0">
                <a:ln>
                  <a:noFill/>
                </a:ln>
                <a:solidFill>
                  <a:schemeClr val="tx2"/>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fa-IR" sz="1200" b="0" i="0" u="none" strike="noStrike" kern="1200" cap="none" spc="0" normalizeH="0" baseline="0" noProof="0">
              <a:ln>
                <a:noFill/>
              </a:ln>
              <a:solidFill>
                <a:schemeClr val="tx2"/>
              </a:solidFill>
              <a:effectLst/>
              <a:uLnTx/>
              <a:uFillTx/>
              <a:latin typeface="+mn-lt"/>
              <a:ea typeface="+mn-ea"/>
              <a:cs typeface="+mn-cs"/>
            </a:endParaRPr>
          </a:p>
        </p:txBody>
      </p:sp>
      <p:sp>
        <p:nvSpPr>
          <p:cNvPr id="15" name="Title 1"/>
          <p:cNvSpPr txBox="1">
            <a:spLocks/>
          </p:cNvSpPr>
          <p:nvPr/>
        </p:nvSpPr>
        <p:spPr>
          <a:xfrm>
            <a:off x="6172200" y="914400"/>
            <a:ext cx="2227784" cy="446981"/>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r>
              <a:rPr kumimoji="0" lang="fa-IR" sz="3600" b="1" i="0" u="none" strike="noStrike" kern="1200" cap="none" spc="50" normalizeH="0" baseline="0" noProof="0" dirty="0" smtClean="0">
                <a:ln w="13335" cmpd="sng">
                  <a:solidFill>
                    <a:schemeClr val="accent1">
                      <a:lumMod val="50000"/>
                    </a:schemeClr>
                  </a:solidFill>
                  <a:prstDash val="solid"/>
                </a:ln>
                <a:effectLst/>
                <a:uLnTx/>
                <a:uFillTx/>
                <a:latin typeface="+mj-lt"/>
                <a:ea typeface="+mj-ea"/>
                <a:cs typeface="B Kamran" pitchFamily="2" charset="-78"/>
              </a:rPr>
              <a:t>عملکرد فرم:</a:t>
            </a:r>
            <a:endParaRPr kumimoji="0" lang="fa-IR" sz="3600" b="1" i="0" u="none" strike="noStrike" kern="1200" cap="none" spc="50" normalizeH="0" baseline="0" noProof="0" dirty="0">
              <a:ln w="13335" cmpd="sng">
                <a:solidFill>
                  <a:schemeClr val="accent1">
                    <a:lumMod val="50000"/>
                  </a:schemeClr>
                </a:solidFill>
                <a:prstDash val="solid"/>
              </a:ln>
              <a:effectLst/>
              <a:uLnTx/>
              <a:uFillTx/>
              <a:latin typeface="+mj-lt"/>
              <a:ea typeface="+mj-ea"/>
              <a:cs typeface="B Kamran" pitchFamily="2" charset="-78"/>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143000"/>
            <a:ext cx="5256584" cy="5323047"/>
          </a:xfrm>
          <a:prstGeom prst="rect">
            <a:avLst/>
          </a:prstGeom>
          <a:ln>
            <a:noFill/>
          </a:ln>
          <a:effectLst>
            <a:softEdge rad="112500"/>
          </a:effectLst>
        </p:spPr>
      </p:pic>
      <p:sp>
        <p:nvSpPr>
          <p:cNvPr id="17" name="TextBox 16"/>
          <p:cNvSpPr txBox="1"/>
          <p:nvPr/>
        </p:nvSpPr>
        <p:spPr>
          <a:xfrm>
            <a:off x="2358405" y="1863081"/>
            <a:ext cx="216024" cy="369332"/>
          </a:xfrm>
          <a:prstGeom prst="rect">
            <a:avLst/>
          </a:prstGeom>
          <a:noFill/>
        </p:spPr>
        <p:txBody>
          <a:bodyPr wrap="square" rtlCol="1">
            <a:spAutoFit/>
          </a:bodyPr>
          <a:lstStyle/>
          <a:p>
            <a:r>
              <a:rPr lang="en-US" dirty="0">
                <a:solidFill>
                  <a:schemeClr val="bg2">
                    <a:lumMod val="50000"/>
                  </a:schemeClr>
                </a:solidFill>
              </a:rPr>
              <a:t>1</a:t>
            </a:r>
            <a:endParaRPr lang="fa-IR" dirty="0">
              <a:solidFill>
                <a:schemeClr val="bg2">
                  <a:lumMod val="50000"/>
                </a:schemeClr>
              </a:solidFill>
            </a:endParaRPr>
          </a:p>
        </p:txBody>
      </p:sp>
      <p:sp>
        <p:nvSpPr>
          <p:cNvPr id="18" name="TextBox 17"/>
          <p:cNvSpPr txBox="1"/>
          <p:nvPr/>
        </p:nvSpPr>
        <p:spPr>
          <a:xfrm>
            <a:off x="2062336" y="3815190"/>
            <a:ext cx="216024" cy="369332"/>
          </a:xfrm>
          <a:prstGeom prst="rect">
            <a:avLst/>
          </a:prstGeom>
          <a:noFill/>
        </p:spPr>
        <p:txBody>
          <a:bodyPr wrap="square" rtlCol="1">
            <a:spAutoFit/>
          </a:bodyPr>
          <a:lstStyle/>
          <a:p>
            <a:r>
              <a:rPr lang="en-US" dirty="0" smtClean="0">
                <a:solidFill>
                  <a:schemeClr val="bg2">
                    <a:lumMod val="50000"/>
                  </a:schemeClr>
                </a:solidFill>
              </a:rPr>
              <a:t>2</a:t>
            </a:r>
            <a:endParaRPr lang="fa-IR" dirty="0">
              <a:solidFill>
                <a:schemeClr val="bg2">
                  <a:lumMod val="50000"/>
                </a:schemeClr>
              </a:solidFill>
            </a:endParaRPr>
          </a:p>
        </p:txBody>
      </p:sp>
      <p:sp>
        <p:nvSpPr>
          <p:cNvPr id="19" name="TextBox 18"/>
          <p:cNvSpPr txBox="1"/>
          <p:nvPr/>
        </p:nvSpPr>
        <p:spPr>
          <a:xfrm>
            <a:off x="1270248" y="3997946"/>
            <a:ext cx="288032" cy="369332"/>
          </a:xfrm>
          <a:prstGeom prst="rect">
            <a:avLst/>
          </a:prstGeom>
          <a:noFill/>
        </p:spPr>
        <p:txBody>
          <a:bodyPr wrap="square" rtlCol="1">
            <a:spAutoFit/>
          </a:bodyPr>
          <a:lstStyle/>
          <a:p>
            <a:r>
              <a:rPr lang="en-US" dirty="0" smtClean="0">
                <a:solidFill>
                  <a:schemeClr val="bg2">
                    <a:lumMod val="50000"/>
                  </a:schemeClr>
                </a:solidFill>
              </a:rPr>
              <a:t>3</a:t>
            </a:r>
            <a:endParaRPr lang="fa-IR" dirty="0">
              <a:solidFill>
                <a:schemeClr val="bg2">
                  <a:lumMod val="50000"/>
                </a:schemeClr>
              </a:solidFill>
            </a:endParaRPr>
          </a:p>
        </p:txBody>
      </p:sp>
      <p:sp>
        <p:nvSpPr>
          <p:cNvPr id="20" name="TextBox 19"/>
          <p:cNvSpPr txBox="1"/>
          <p:nvPr/>
        </p:nvSpPr>
        <p:spPr>
          <a:xfrm>
            <a:off x="3130860" y="3815190"/>
            <a:ext cx="216024" cy="369332"/>
          </a:xfrm>
          <a:prstGeom prst="rect">
            <a:avLst/>
          </a:prstGeom>
          <a:noFill/>
        </p:spPr>
        <p:txBody>
          <a:bodyPr wrap="square" rtlCol="1">
            <a:spAutoFit/>
          </a:bodyPr>
          <a:lstStyle/>
          <a:p>
            <a:r>
              <a:rPr lang="en-US" dirty="0" smtClean="0">
                <a:solidFill>
                  <a:schemeClr val="bg2">
                    <a:lumMod val="50000"/>
                  </a:schemeClr>
                </a:solidFill>
              </a:rPr>
              <a:t>4</a:t>
            </a:r>
            <a:endParaRPr lang="fa-IR" dirty="0">
              <a:solidFill>
                <a:schemeClr val="bg2">
                  <a:lumMod val="50000"/>
                </a:schemeClr>
              </a:solidFill>
            </a:endParaRPr>
          </a:p>
        </p:txBody>
      </p:sp>
      <p:sp>
        <p:nvSpPr>
          <p:cNvPr id="21" name="TextBox 20"/>
          <p:cNvSpPr txBox="1"/>
          <p:nvPr/>
        </p:nvSpPr>
        <p:spPr>
          <a:xfrm>
            <a:off x="4371553" y="4239345"/>
            <a:ext cx="216024" cy="369332"/>
          </a:xfrm>
          <a:prstGeom prst="rect">
            <a:avLst/>
          </a:prstGeom>
          <a:noFill/>
        </p:spPr>
        <p:txBody>
          <a:bodyPr wrap="square" rtlCol="1">
            <a:spAutoFit/>
          </a:bodyPr>
          <a:lstStyle/>
          <a:p>
            <a:r>
              <a:rPr lang="en-US" dirty="0" smtClean="0">
                <a:solidFill>
                  <a:schemeClr val="bg2">
                    <a:lumMod val="50000"/>
                  </a:schemeClr>
                </a:solidFill>
              </a:rPr>
              <a:t>5</a:t>
            </a:r>
            <a:endParaRPr lang="fa-IR" dirty="0">
              <a:solidFill>
                <a:schemeClr val="bg2">
                  <a:lumMod val="50000"/>
                </a:schemeClr>
              </a:solidFil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3" name="TextBox 22"/>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27</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latin typeface="+mn-lt"/>
              <a:ea typeface="+mn-ea"/>
              <a:cs typeface="B Kamran" pitchFamily="2" charset="-78"/>
            </a:endParaRPr>
          </a:p>
        </p:txBody>
      </p:sp>
      <p:pic>
        <p:nvPicPr>
          <p:cNvPr id="13"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133600"/>
            <a:ext cx="5560038" cy="4406900"/>
          </a:xfrm>
          <a:prstGeom prst="rect">
            <a:avLst/>
          </a:prstGeom>
        </p:spPr>
      </p:pic>
      <p:sp>
        <p:nvSpPr>
          <p:cNvPr id="14" name="Slide Number Placeholder 2"/>
          <p:cNvSpPr txBox="1">
            <a:spLocks/>
          </p:cNvSpPr>
          <p:nvPr/>
        </p:nvSpPr>
        <p:spPr>
          <a:xfrm>
            <a:off x="8234680" y="6355080"/>
            <a:ext cx="582966" cy="27432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4563A1E-0AA0-4569-B5EE-0B1DBB5C4A9B}" type="slidenum">
              <a:rPr kumimoji="0" lang="fa-IR" sz="12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a-IR" sz="1200" b="0" i="0" u="none" strike="noStrike" kern="1200" cap="none" spc="0" normalizeH="0" baseline="0" noProof="0">
              <a:ln>
                <a:noFill/>
              </a:ln>
              <a:solidFill>
                <a:schemeClr val="tx2"/>
              </a:solidFill>
              <a:effectLst/>
              <a:uLnTx/>
              <a:uFillTx/>
              <a:latin typeface="+mn-lt"/>
              <a:ea typeface="+mn-ea"/>
              <a:cs typeface="+mn-cs"/>
            </a:endParaRPr>
          </a:p>
        </p:txBody>
      </p:sp>
      <p:sp>
        <p:nvSpPr>
          <p:cNvPr id="15" name="Title 3"/>
          <p:cNvSpPr txBox="1">
            <a:spLocks/>
          </p:cNvSpPr>
          <p:nvPr/>
        </p:nvSpPr>
        <p:spPr>
          <a:xfrm>
            <a:off x="838200" y="990600"/>
            <a:ext cx="7391400" cy="1054394"/>
          </a:xfrm>
          <a:prstGeom prst="rect">
            <a:avLst/>
          </a:prstGeom>
        </p:spPr>
        <p:txBody>
          <a:bodyPr/>
          <a:lstStyle/>
          <a:p>
            <a:pPr marL="0" marR="0" lvl="0" indent="0" algn="r" defTabSz="914400" rtl="0" eaLnBrk="1" fontAlgn="auto" latinLnBrk="0" hangingPunct="1">
              <a:lnSpc>
                <a:spcPct val="100000"/>
              </a:lnSpc>
              <a:spcBef>
                <a:spcPct val="0"/>
              </a:spcBef>
              <a:spcAft>
                <a:spcPts val="0"/>
              </a:spcAft>
              <a:buClrTx/>
              <a:buSzTx/>
              <a:buFontTx/>
              <a:buNone/>
              <a:tabLst>
                <a:tab pos="3830638" algn="l"/>
              </a:tabLst>
              <a:defRPr/>
            </a:pPr>
            <a:r>
              <a:rPr kumimoji="0" lang="fa-IR" sz="2000" b="1" i="0" u="none" strike="noStrike" kern="1200" cap="none" spc="50" normalizeH="0" baseline="0" noProof="0" dirty="0" smtClean="0">
                <a:ln w="13335" cmpd="sng">
                  <a:solidFill>
                    <a:schemeClr val="accent1">
                      <a:lumMod val="50000"/>
                    </a:schemeClr>
                  </a:solidFill>
                  <a:prstDash val="solid"/>
                </a:ln>
                <a:effectLst/>
                <a:uLnTx/>
                <a:uFillTx/>
                <a:latin typeface="+mj-lt"/>
                <a:ea typeface="+mj-ea"/>
                <a:cs typeface="Kamran" pitchFamily="2" charset="-78"/>
              </a:rPr>
              <a:t>با اختصاص دادن یک بخش از پیکره کل مدرسه به کارهای علمی و پژوهشی و قرار دادن نام بال علم بر این بخش نوعی تفکیک عملکردی در سازماندهی ریز فضاها به چشم می خورد که این تفکیک با قرارگیری یک فضای اداری به عنوان واسط و ناظر تقویت شده است</a:t>
            </a:r>
            <a:endParaRPr kumimoji="0" lang="fa-IR" sz="2000" b="1" i="0" u="none" strike="noStrike" kern="1200" cap="none" spc="50" normalizeH="0" baseline="0" noProof="0" dirty="0">
              <a:ln w="13335" cmpd="sng">
                <a:solidFill>
                  <a:schemeClr val="accent1">
                    <a:lumMod val="50000"/>
                  </a:schemeClr>
                </a:solidFill>
                <a:prstDash val="solid"/>
              </a:ln>
              <a:effectLst/>
              <a:uLnTx/>
              <a:uFillTx/>
              <a:latin typeface="+mj-lt"/>
              <a:ea typeface="+mj-ea"/>
              <a:cs typeface="Kamran" pitchFamily="2" charset="-78"/>
            </a:endParaRPr>
          </a:p>
        </p:txBody>
      </p:sp>
      <p:sp>
        <p:nvSpPr>
          <p:cNvPr id="16" name="Down Arrow 15"/>
          <p:cNvSpPr/>
          <p:nvPr/>
        </p:nvSpPr>
        <p:spPr>
          <a:xfrm>
            <a:off x="4800600" y="4191000"/>
            <a:ext cx="1152128" cy="504056"/>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2">
                  <a:lumMod val="75000"/>
                </a:schemeClr>
              </a:solidFill>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8" name="TextBox 17"/>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cs typeface="Kamran" pitchFamily="2" charset="-78"/>
              </a:rPr>
              <a:t> </a:t>
            </a:r>
            <a:endParaRPr lang="en-US" dirty="0">
              <a:cs typeface="Kamran" pitchFamily="2" charset="-78"/>
            </a:endParaRPr>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cs typeface="Kamran" pitchFamily="2" charset="-78"/>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cs typeface="Kamran" pitchFamily="2" charset="-78"/>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cs typeface="Kamran" pitchFamily="2" charset="-78"/>
              </a:rPr>
              <a:t>مدرسه باوهاوس </a:t>
            </a:r>
            <a:endParaRPr lang="en-US" sz="2400" b="1" dirty="0">
              <a:solidFill>
                <a:prstClr val="white"/>
              </a:solidFill>
              <a:cs typeface="Kamran" pitchFamily="2" charset="-78"/>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cs typeface="Kamran" pitchFamily="2" charset="-78"/>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cs typeface="Kamran" pitchFamily="2" charset="-78"/>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cs typeface="Kamran" pitchFamily="2" charset="-78"/>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cs typeface="Kamran" pitchFamily="2" charset="-78"/>
              </a:rPr>
              <a:pPr/>
              <a:t>28</a:t>
            </a:fld>
            <a:endParaRPr lang="fa-IR">
              <a:solidFill>
                <a:srgbClr val="F8F8F8"/>
              </a:solidFill>
              <a:cs typeface="Kamran" pitchFamily="2" charset="-78"/>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cs typeface="Kamran" pitchFamily="2" charset="-78"/>
            </a:endParaRPr>
          </a:p>
        </p:txBody>
      </p:sp>
      <p:sp>
        <p:nvSpPr>
          <p:cNvPr id="13" name="Flowchart: Process 12"/>
          <p:cNvSpPr/>
          <p:nvPr/>
        </p:nvSpPr>
        <p:spPr>
          <a:xfrm>
            <a:off x="1331640" y="3717032"/>
            <a:ext cx="432048" cy="36004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cs typeface="Kamran" pitchFamily="2" charset="-78"/>
            </a:endParaRPr>
          </a:p>
        </p:txBody>
      </p:sp>
      <p:sp>
        <p:nvSpPr>
          <p:cNvPr id="14" name="Flowchart: Process 13"/>
          <p:cNvSpPr/>
          <p:nvPr/>
        </p:nvSpPr>
        <p:spPr>
          <a:xfrm>
            <a:off x="3347864" y="3717032"/>
            <a:ext cx="360040" cy="36004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cs typeface="Kamran" pitchFamily="2" charset="-78"/>
            </a:endParaRPr>
          </a:p>
        </p:txBody>
      </p:sp>
      <p:sp>
        <p:nvSpPr>
          <p:cNvPr id="15" name="Flowchart: Process 14"/>
          <p:cNvSpPr/>
          <p:nvPr/>
        </p:nvSpPr>
        <p:spPr>
          <a:xfrm>
            <a:off x="5796136" y="4509120"/>
            <a:ext cx="144016" cy="36004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cs typeface="Kamran" pitchFamily="2" charset="-78"/>
            </a:endParaRPr>
          </a:p>
        </p:txBody>
      </p:sp>
      <p:sp>
        <p:nvSpPr>
          <p:cNvPr id="16" name="Flowchart: Process 15"/>
          <p:cNvSpPr/>
          <p:nvPr/>
        </p:nvSpPr>
        <p:spPr>
          <a:xfrm>
            <a:off x="3275856" y="1916832"/>
            <a:ext cx="244272" cy="28803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cs typeface="Kamran" pitchFamily="2" charset="-78"/>
            </a:endParaRPr>
          </a:p>
        </p:txBody>
      </p:sp>
      <p:sp>
        <p:nvSpPr>
          <p:cNvPr id="17" name="Title 1"/>
          <p:cNvSpPr txBox="1">
            <a:spLocks/>
          </p:cNvSpPr>
          <p:nvPr/>
        </p:nvSpPr>
        <p:spPr>
          <a:xfrm>
            <a:off x="4495800" y="152400"/>
            <a:ext cx="3581400" cy="2164807"/>
          </a:xfrm>
          <a:prstGeom prst="rect">
            <a:avLst/>
          </a:prstGeom>
        </p:spPr>
        <p:txBody>
          <a:bodyPr vert="horz" lIns="91440" tIns="45720" rIns="91440" bIns="45720" rtlCol="0" anchor="ctr">
            <a:normAutofit/>
          </a:bodyPr>
          <a:lstStyle>
            <a:lvl1pPr algn="r" defTabSz="914400" rtl="1" eaLnBrk="1" latinLnBrk="0" hangingPunct="1">
              <a:spcBef>
                <a:spcPct val="0"/>
              </a:spcBef>
              <a:buNone/>
              <a:defRPr sz="4200" kern="1200" cap="all" spc="150" baseline="0">
                <a:ln>
                  <a:noFill/>
                </a:ln>
                <a:solidFill>
                  <a:schemeClr val="bg1"/>
                </a:solidFill>
                <a:effectLst/>
                <a:latin typeface="+mj-lt"/>
                <a:ea typeface="+mj-ea"/>
                <a:cs typeface="+mj-cs"/>
              </a:defRPr>
            </a:lvl1pPr>
          </a:lstStyle>
          <a:p>
            <a:r>
              <a:rPr lang="fa-IR" sz="3600" dirty="0" smtClean="0">
                <a:solidFill>
                  <a:schemeClr val="tx1"/>
                </a:solidFill>
                <a:effectLst>
                  <a:outerShdw blurRad="38100" dist="38100" dir="2700000" algn="tl">
                    <a:srgbClr val="000000">
                      <a:alpha val="43137"/>
                    </a:srgbClr>
                  </a:outerShdw>
                </a:effectLst>
                <a:latin typeface="IranNastaliq" pitchFamily="18" charset="0"/>
                <a:cs typeface="Kamran" pitchFamily="2" charset="-78"/>
              </a:rPr>
              <a:t>ارتباطات افقی و عمودی</a:t>
            </a:r>
            <a:endParaRPr lang="fa-IR" sz="3600" dirty="0">
              <a:solidFill>
                <a:schemeClr val="tx1"/>
              </a:solidFill>
              <a:effectLst>
                <a:outerShdw blurRad="38100" dist="38100" dir="2700000" algn="tl">
                  <a:srgbClr val="000000">
                    <a:alpha val="43137"/>
                  </a:srgbClr>
                </a:outerShdw>
              </a:effectLst>
              <a:cs typeface="Kamran" pitchFamily="2" charset="-78"/>
            </a:endParaRPr>
          </a:p>
        </p:txBody>
      </p:sp>
      <p:pic>
        <p:nvPicPr>
          <p:cNvPr id="18" name="Picture 2" descr="C:\Documents and Settings\home\Desktop\bauhaus\Bauhaus_Plan_1.jpg"/>
          <p:cNvPicPr>
            <a:picLocks noChangeAspect="1" noChangeArrowheads="1"/>
          </p:cNvPicPr>
          <p:nvPr/>
        </p:nvPicPr>
        <p:blipFill>
          <a:blip r:embed="rId2" cstate="print"/>
          <a:srcRect/>
          <a:stretch>
            <a:fillRect/>
          </a:stretch>
        </p:blipFill>
        <p:spPr bwMode="auto">
          <a:xfrm>
            <a:off x="334938" y="404664"/>
            <a:ext cx="6109270" cy="5965145"/>
          </a:xfrm>
          <a:prstGeom prst="rect">
            <a:avLst/>
          </a:prstGeom>
          <a:noFill/>
          <a:ln w="38100">
            <a:solidFill>
              <a:schemeClr val="tx1"/>
            </a:solidFill>
          </a:ln>
        </p:spPr>
      </p:pic>
      <p:sp>
        <p:nvSpPr>
          <p:cNvPr id="19" name="Rectangle 18"/>
          <p:cNvSpPr/>
          <p:nvPr/>
        </p:nvSpPr>
        <p:spPr>
          <a:xfrm>
            <a:off x="1855742" y="2083529"/>
            <a:ext cx="357190" cy="357190"/>
          </a:xfrm>
          <a:prstGeom prst="rect">
            <a:avLst/>
          </a:prstGeom>
          <a:solidFill>
            <a:srgbClr val="00B0F0">
              <a:alpha val="59000"/>
            </a:srgb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cs typeface="Kamran" pitchFamily="2" charset="-78"/>
            </a:endParaRPr>
          </a:p>
        </p:txBody>
      </p:sp>
      <p:sp>
        <p:nvSpPr>
          <p:cNvPr id="20" name="Rectangle 19"/>
          <p:cNvSpPr/>
          <p:nvPr/>
        </p:nvSpPr>
        <p:spPr>
          <a:xfrm>
            <a:off x="1784304" y="3655165"/>
            <a:ext cx="357190" cy="357190"/>
          </a:xfrm>
          <a:prstGeom prst="rect">
            <a:avLst/>
          </a:prstGeom>
          <a:solidFill>
            <a:srgbClr val="00B0F0">
              <a:alpha val="59000"/>
            </a:srgb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cs typeface="Kamran" pitchFamily="2" charset="-78"/>
            </a:endParaRPr>
          </a:p>
        </p:txBody>
      </p:sp>
      <p:sp>
        <p:nvSpPr>
          <p:cNvPr id="21" name="Rectangle 20"/>
          <p:cNvSpPr/>
          <p:nvPr/>
        </p:nvSpPr>
        <p:spPr>
          <a:xfrm>
            <a:off x="3427378" y="3583727"/>
            <a:ext cx="214314" cy="285752"/>
          </a:xfrm>
          <a:prstGeom prst="rect">
            <a:avLst/>
          </a:prstGeom>
          <a:solidFill>
            <a:srgbClr val="00B0F0">
              <a:alpha val="59000"/>
            </a:srgb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cs typeface="Kamran" pitchFamily="2" charset="-78"/>
            </a:endParaRPr>
          </a:p>
        </p:txBody>
      </p:sp>
      <p:sp>
        <p:nvSpPr>
          <p:cNvPr id="22" name="Rectangle 21"/>
          <p:cNvSpPr/>
          <p:nvPr/>
        </p:nvSpPr>
        <p:spPr>
          <a:xfrm>
            <a:off x="1049318" y="5599903"/>
            <a:ext cx="357190" cy="214314"/>
          </a:xfrm>
          <a:prstGeom prst="rect">
            <a:avLst/>
          </a:prstGeom>
          <a:solidFill>
            <a:srgbClr val="00B0F0">
              <a:alpha val="59000"/>
            </a:srgb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cs typeface="Kamran" pitchFamily="2" charset="-78"/>
            </a:endParaRPr>
          </a:p>
        </p:txBody>
      </p:sp>
      <p:sp>
        <p:nvSpPr>
          <p:cNvPr id="23" name="Half Frame 22"/>
          <p:cNvSpPr/>
          <p:nvPr/>
        </p:nvSpPr>
        <p:spPr>
          <a:xfrm>
            <a:off x="1712866" y="1940653"/>
            <a:ext cx="571504" cy="285752"/>
          </a:xfrm>
          <a:prstGeom prst="halfFrame">
            <a:avLst>
              <a:gd name="adj1" fmla="val 20857"/>
              <a:gd name="adj2" fmla="val 1961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cs typeface="Kamran" pitchFamily="2" charset="-78"/>
            </a:endParaRPr>
          </a:p>
        </p:txBody>
      </p:sp>
      <p:sp>
        <p:nvSpPr>
          <p:cNvPr id="24" name="Half Frame 23"/>
          <p:cNvSpPr/>
          <p:nvPr/>
        </p:nvSpPr>
        <p:spPr>
          <a:xfrm rot="10800000" flipH="1">
            <a:off x="3713132" y="3798041"/>
            <a:ext cx="214313" cy="142876"/>
          </a:xfrm>
          <a:prstGeom prst="halfFrame">
            <a:avLst>
              <a:gd name="adj1" fmla="val 20857"/>
              <a:gd name="adj2" fmla="val 1961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cs typeface="Kamran" pitchFamily="2" charset="-78"/>
            </a:endParaRPr>
          </a:p>
        </p:txBody>
      </p:sp>
      <p:sp>
        <p:nvSpPr>
          <p:cNvPr id="25" name="Rectangle 24"/>
          <p:cNvSpPr/>
          <p:nvPr/>
        </p:nvSpPr>
        <p:spPr>
          <a:xfrm>
            <a:off x="8436619" y="4725541"/>
            <a:ext cx="357190" cy="357190"/>
          </a:xfrm>
          <a:prstGeom prst="rect">
            <a:avLst/>
          </a:prstGeom>
          <a:solidFill>
            <a:srgbClr val="00B0F0">
              <a:alpha val="59000"/>
            </a:srgb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cs typeface="Kamran" pitchFamily="2" charset="-78"/>
            </a:endParaRPr>
          </a:p>
        </p:txBody>
      </p:sp>
      <p:sp>
        <p:nvSpPr>
          <p:cNvPr id="26" name="TextBox 25"/>
          <p:cNvSpPr txBox="1"/>
          <p:nvPr/>
        </p:nvSpPr>
        <p:spPr>
          <a:xfrm>
            <a:off x="6300192" y="4684494"/>
            <a:ext cx="1785950" cy="369332"/>
          </a:xfrm>
          <a:prstGeom prst="rect">
            <a:avLst/>
          </a:prstGeom>
          <a:noFill/>
        </p:spPr>
        <p:txBody>
          <a:bodyPr wrap="square" rtlCol="0">
            <a:spAutoFit/>
          </a:bodyPr>
          <a:lstStyle/>
          <a:p>
            <a:pPr algn="r" rtl="1"/>
            <a:r>
              <a:rPr lang="fa-IR" b="1" dirty="0">
                <a:solidFill>
                  <a:prstClr val="white"/>
                </a:solidFill>
                <a:cs typeface="Kamran" pitchFamily="2" charset="-78"/>
              </a:rPr>
              <a:t>ارتباطات عمودی</a:t>
            </a:r>
            <a:endParaRPr lang="en-US" b="1" dirty="0">
              <a:solidFill>
                <a:prstClr val="white"/>
              </a:solidFill>
              <a:cs typeface="Kamran" pitchFamily="2" charset="-78"/>
            </a:endParaRPr>
          </a:p>
        </p:txBody>
      </p:sp>
      <p:sp>
        <p:nvSpPr>
          <p:cNvPr id="27" name="Half Frame 26"/>
          <p:cNvSpPr/>
          <p:nvPr/>
        </p:nvSpPr>
        <p:spPr>
          <a:xfrm>
            <a:off x="8365181" y="5528465"/>
            <a:ext cx="500066" cy="357190"/>
          </a:xfrm>
          <a:prstGeom prst="halfFram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prstClr val="white"/>
              </a:solidFill>
              <a:cs typeface="Kamran" pitchFamily="2" charset="-78"/>
            </a:endParaRPr>
          </a:p>
        </p:txBody>
      </p:sp>
      <p:sp>
        <p:nvSpPr>
          <p:cNvPr id="28" name="TextBox 27"/>
          <p:cNvSpPr txBox="1"/>
          <p:nvPr/>
        </p:nvSpPr>
        <p:spPr>
          <a:xfrm>
            <a:off x="6444208" y="5516323"/>
            <a:ext cx="1785950" cy="369332"/>
          </a:xfrm>
          <a:prstGeom prst="rect">
            <a:avLst/>
          </a:prstGeom>
          <a:noFill/>
        </p:spPr>
        <p:txBody>
          <a:bodyPr wrap="square" rtlCol="0">
            <a:spAutoFit/>
          </a:bodyPr>
          <a:lstStyle/>
          <a:p>
            <a:pPr algn="r" rtl="1"/>
            <a:r>
              <a:rPr lang="fa-IR" b="1" dirty="0">
                <a:solidFill>
                  <a:prstClr val="white"/>
                </a:solidFill>
                <a:cs typeface="Kamran" pitchFamily="2" charset="-78"/>
              </a:rPr>
              <a:t>ارتباطات افقی</a:t>
            </a:r>
            <a:endParaRPr lang="en-US" b="1" dirty="0">
              <a:solidFill>
                <a:prstClr val="white"/>
              </a:solidFill>
              <a:cs typeface="Kamran" pitchFamily="2" charset="-78"/>
            </a:endParaRPr>
          </a:p>
        </p:txBody>
      </p:sp>
      <p:pic>
        <p:nvPicPr>
          <p:cNvPr id="29" name="Picture 2" descr="I:\Bauhausمدرسه\Bauhausمدرسه\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57200"/>
            <a:ext cx="3866685" cy="5157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1" name="TextBox 30"/>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 calcmode="lin" valueType="num">
                                      <p:cBhvr>
                                        <p:cTn id="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80">
                                          <p:stCondLst>
                                            <p:cond delay="0"/>
                                          </p:stCondLst>
                                        </p:cTn>
                                        <p:tgtEl>
                                          <p:spTgt spid="18"/>
                                        </p:tgtEl>
                                      </p:cBhvr>
                                    </p:animEffect>
                                    <p:anim calcmode="lin" valueType="num">
                                      <p:cBhvr>
                                        <p:cTn id="1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2" dur="26">
                                          <p:stCondLst>
                                            <p:cond delay="650"/>
                                          </p:stCondLst>
                                        </p:cTn>
                                        <p:tgtEl>
                                          <p:spTgt spid="18"/>
                                        </p:tgtEl>
                                      </p:cBhvr>
                                      <p:to x="100000" y="60000"/>
                                    </p:animScale>
                                    <p:animScale>
                                      <p:cBhvr>
                                        <p:cTn id="23" dur="166" decel="50000">
                                          <p:stCondLst>
                                            <p:cond delay="676"/>
                                          </p:stCondLst>
                                        </p:cTn>
                                        <p:tgtEl>
                                          <p:spTgt spid="18"/>
                                        </p:tgtEl>
                                      </p:cBhvr>
                                      <p:to x="100000" y="100000"/>
                                    </p:animScale>
                                    <p:animScale>
                                      <p:cBhvr>
                                        <p:cTn id="24" dur="26">
                                          <p:stCondLst>
                                            <p:cond delay="1312"/>
                                          </p:stCondLst>
                                        </p:cTn>
                                        <p:tgtEl>
                                          <p:spTgt spid="18"/>
                                        </p:tgtEl>
                                      </p:cBhvr>
                                      <p:to x="100000" y="80000"/>
                                    </p:animScale>
                                    <p:animScale>
                                      <p:cBhvr>
                                        <p:cTn id="25" dur="166" decel="50000">
                                          <p:stCondLst>
                                            <p:cond delay="1338"/>
                                          </p:stCondLst>
                                        </p:cTn>
                                        <p:tgtEl>
                                          <p:spTgt spid="18"/>
                                        </p:tgtEl>
                                      </p:cBhvr>
                                      <p:to x="100000" y="100000"/>
                                    </p:animScale>
                                    <p:animScale>
                                      <p:cBhvr>
                                        <p:cTn id="26" dur="26">
                                          <p:stCondLst>
                                            <p:cond delay="1642"/>
                                          </p:stCondLst>
                                        </p:cTn>
                                        <p:tgtEl>
                                          <p:spTgt spid="18"/>
                                        </p:tgtEl>
                                      </p:cBhvr>
                                      <p:to x="100000" y="90000"/>
                                    </p:animScale>
                                    <p:animScale>
                                      <p:cBhvr>
                                        <p:cTn id="27" dur="166" decel="50000">
                                          <p:stCondLst>
                                            <p:cond delay="1668"/>
                                          </p:stCondLst>
                                        </p:cTn>
                                        <p:tgtEl>
                                          <p:spTgt spid="18"/>
                                        </p:tgtEl>
                                      </p:cBhvr>
                                      <p:to x="100000" y="100000"/>
                                    </p:animScale>
                                    <p:animScale>
                                      <p:cBhvr>
                                        <p:cTn id="28" dur="26">
                                          <p:stCondLst>
                                            <p:cond delay="1808"/>
                                          </p:stCondLst>
                                        </p:cTn>
                                        <p:tgtEl>
                                          <p:spTgt spid="18"/>
                                        </p:tgtEl>
                                      </p:cBhvr>
                                      <p:to x="100000" y="95000"/>
                                    </p:animScale>
                                    <p:animScale>
                                      <p:cBhvr>
                                        <p:cTn id="29" dur="166" decel="50000">
                                          <p:stCondLst>
                                            <p:cond delay="1834"/>
                                          </p:stCondLst>
                                        </p:cTn>
                                        <p:tgtEl>
                                          <p:spTgt spid="18"/>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20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3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6*min(max(#ppt_w*#ppt_h,.3),1)-7.4)/-.7*#ppt_w"/>
                                          </p:val>
                                        </p:tav>
                                        <p:tav tm="100000">
                                          <p:val>
                                            <p:strVal val="#ppt_w"/>
                                          </p:val>
                                        </p:tav>
                                      </p:tavLst>
                                    </p:anim>
                                    <p:anim calcmode="lin" valueType="num">
                                      <p:cBhvr>
                                        <p:cTn id="43" dur="2000" fill="hold"/>
                                        <p:tgtEl>
                                          <p:spTgt spid="19"/>
                                        </p:tgtEl>
                                        <p:attrNameLst>
                                          <p:attrName>ppt_h</p:attrName>
                                        </p:attrNameLst>
                                      </p:cBhvr>
                                      <p:tavLst>
                                        <p:tav tm="0">
                                          <p:val>
                                            <p:strVal val="(6*min(max(#ppt_w*#ppt_h,.3),1)-7.4)/-.7*#ppt_h"/>
                                          </p:val>
                                        </p:tav>
                                        <p:tav tm="100000">
                                          <p:val>
                                            <p:strVal val="#ppt_h"/>
                                          </p:val>
                                        </p:tav>
                                      </p:tavLst>
                                    </p:anim>
                                    <p:anim calcmode="lin" valueType="num">
                                      <p:cBhvr>
                                        <p:cTn id="44" dur="2000" fill="hold"/>
                                        <p:tgtEl>
                                          <p:spTgt spid="19"/>
                                        </p:tgtEl>
                                        <p:attrNameLst>
                                          <p:attrName>ppt_x</p:attrName>
                                        </p:attrNameLst>
                                      </p:cBhvr>
                                      <p:tavLst>
                                        <p:tav tm="0">
                                          <p:val>
                                            <p:fltVal val="0.5"/>
                                          </p:val>
                                        </p:tav>
                                        <p:tav tm="100000">
                                          <p:val>
                                            <p:strVal val="#ppt_x"/>
                                          </p:val>
                                        </p:tav>
                                      </p:tavLst>
                                    </p:anim>
                                    <p:anim calcmode="lin" valueType="num">
                                      <p:cBhvr>
                                        <p:cTn id="45" dur="2000" fill="hold"/>
                                        <p:tgtEl>
                                          <p:spTgt spid="19"/>
                                        </p:tgtEl>
                                        <p:attrNameLst>
                                          <p:attrName>ppt_y</p:attrName>
                                        </p:attrNameLst>
                                      </p:cBhvr>
                                      <p:tavLst>
                                        <p:tav tm="0">
                                          <p:val>
                                            <p:strVal val="1+(6*min(max(#ppt_w*#ppt_h,.3),1)-7.4)/-.7*#ppt_h/2"/>
                                          </p:val>
                                        </p:tav>
                                        <p:tav tm="100000">
                                          <p:val>
                                            <p:strVal val="#ppt_y"/>
                                          </p:val>
                                        </p:tav>
                                      </p:tavLst>
                                    </p:anim>
                                  </p:childTnLst>
                                </p:cTn>
                              </p:par>
                              <p:par>
                                <p:cTn id="46" presetID="23" presetClass="entr" presetSubtype="36"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2000" fill="hold"/>
                                        <p:tgtEl>
                                          <p:spTgt spid="20"/>
                                        </p:tgtEl>
                                        <p:attrNameLst>
                                          <p:attrName>ppt_w</p:attrName>
                                        </p:attrNameLst>
                                      </p:cBhvr>
                                      <p:tavLst>
                                        <p:tav tm="0">
                                          <p:val>
                                            <p:strVal val="(6*min(max(#ppt_w*#ppt_h,.3),1)-7.4)/-.7*#ppt_w"/>
                                          </p:val>
                                        </p:tav>
                                        <p:tav tm="100000">
                                          <p:val>
                                            <p:strVal val="#ppt_w"/>
                                          </p:val>
                                        </p:tav>
                                      </p:tavLst>
                                    </p:anim>
                                    <p:anim calcmode="lin" valueType="num">
                                      <p:cBhvr>
                                        <p:cTn id="49" dur="2000" fill="hold"/>
                                        <p:tgtEl>
                                          <p:spTgt spid="20"/>
                                        </p:tgtEl>
                                        <p:attrNameLst>
                                          <p:attrName>ppt_h</p:attrName>
                                        </p:attrNameLst>
                                      </p:cBhvr>
                                      <p:tavLst>
                                        <p:tav tm="0">
                                          <p:val>
                                            <p:strVal val="(6*min(max(#ppt_w*#ppt_h,.3),1)-7.4)/-.7*#ppt_h"/>
                                          </p:val>
                                        </p:tav>
                                        <p:tav tm="100000">
                                          <p:val>
                                            <p:strVal val="#ppt_h"/>
                                          </p:val>
                                        </p:tav>
                                      </p:tavLst>
                                    </p:anim>
                                    <p:anim calcmode="lin" valueType="num">
                                      <p:cBhvr>
                                        <p:cTn id="50" dur="2000" fill="hold"/>
                                        <p:tgtEl>
                                          <p:spTgt spid="20"/>
                                        </p:tgtEl>
                                        <p:attrNameLst>
                                          <p:attrName>ppt_x</p:attrName>
                                        </p:attrNameLst>
                                      </p:cBhvr>
                                      <p:tavLst>
                                        <p:tav tm="0">
                                          <p:val>
                                            <p:fltVal val="0.5"/>
                                          </p:val>
                                        </p:tav>
                                        <p:tav tm="100000">
                                          <p:val>
                                            <p:strVal val="#ppt_x"/>
                                          </p:val>
                                        </p:tav>
                                      </p:tavLst>
                                    </p:anim>
                                    <p:anim calcmode="lin" valueType="num">
                                      <p:cBhvr>
                                        <p:cTn id="51" dur="2000" fill="hold"/>
                                        <p:tgtEl>
                                          <p:spTgt spid="20"/>
                                        </p:tgtEl>
                                        <p:attrNameLst>
                                          <p:attrName>ppt_y</p:attrName>
                                        </p:attrNameLst>
                                      </p:cBhvr>
                                      <p:tavLst>
                                        <p:tav tm="0">
                                          <p:val>
                                            <p:strVal val="1+(6*min(max(#ppt_w*#ppt_h,.3),1)-7.4)/-.7*#ppt_h/2"/>
                                          </p:val>
                                        </p:tav>
                                        <p:tav tm="100000">
                                          <p:val>
                                            <p:strVal val="#ppt_y"/>
                                          </p:val>
                                        </p:tav>
                                      </p:tavLst>
                                    </p:anim>
                                  </p:childTnLst>
                                </p:cTn>
                              </p:par>
                              <p:par>
                                <p:cTn id="52" presetID="23" presetClass="entr" presetSubtype="36"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2000" fill="hold"/>
                                        <p:tgtEl>
                                          <p:spTgt spid="22"/>
                                        </p:tgtEl>
                                        <p:attrNameLst>
                                          <p:attrName>ppt_w</p:attrName>
                                        </p:attrNameLst>
                                      </p:cBhvr>
                                      <p:tavLst>
                                        <p:tav tm="0">
                                          <p:val>
                                            <p:strVal val="(6*min(max(#ppt_w*#ppt_h,.3),1)-7.4)/-.7*#ppt_w"/>
                                          </p:val>
                                        </p:tav>
                                        <p:tav tm="100000">
                                          <p:val>
                                            <p:strVal val="#ppt_w"/>
                                          </p:val>
                                        </p:tav>
                                      </p:tavLst>
                                    </p:anim>
                                    <p:anim calcmode="lin" valueType="num">
                                      <p:cBhvr>
                                        <p:cTn id="55" dur="2000" fill="hold"/>
                                        <p:tgtEl>
                                          <p:spTgt spid="22"/>
                                        </p:tgtEl>
                                        <p:attrNameLst>
                                          <p:attrName>ppt_h</p:attrName>
                                        </p:attrNameLst>
                                      </p:cBhvr>
                                      <p:tavLst>
                                        <p:tav tm="0">
                                          <p:val>
                                            <p:strVal val="(6*min(max(#ppt_w*#ppt_h,.3),1)-7.4)/-.7*#ppt_h"/>
                                          </p:val>
                                        </p:tav>
                                        <p:tav tm="100000">
                                          <p:val>
                                            <p:strVal val="#ppt_h"/>
                                          </p:val>
                                        </p:tav>
                                      </p:tavLst>
                                    </p:anim>
                                    <p:anim calcmode="lin" valueType="num">
                                      <p:cBhvr>
                                        <p:cTn id="56" dur="2000" fill="hold"/>
                                        <p:tgtEl>
                                          <p:spTgt spid="22"/>
                                        </p:tgtEl>
                                        <p:attrNameLst>
                                          <p:attrName>ppt_x</p:attrName>
                                        </p:attrNameLst>
                                      </p:cBhvr>
                                      <p:tavLst>
                                        <p:tav tm="0">
                                          <p:val>
                                            <p:fltVal val="0.5"/>
                                          </p:val>
                                        </p:tav>
                                        <p:tav tm="100000">
                                          <p:val>
                                            <p:strVal val="#ppt_x"/>
                                          </p:val>
                                        </p:tav>
                                      </p:tavLst>
                                    </p:anim>
                                    <p:anim calcmode="lin" valueType="num">
                                      <p:cBhvr>
                                        <p:cTn id="57" dur="2000" fill="hold"/>
                                        <p:tgtEl>
                                          <p:spTgt spid="22"/>
                                        </p:tgtEl>
                                        <p:attrNameLst>
                                          <p:attrName>ppt_y</p:attrName>
                                        </p:attrNameLst>
                                      </p:cBhvr>
                                      <p:tavLst>
                                        <p:tav tm="0">
                                          <p:val>
                                            <p:strVal val="1+(6*min(max(#ppt_w*#ppt_h,.3),1)-7.4)/-.7*#ppt_h/2"/>
                                          </p:val>
                                        </p:tav>
                                        <p:tav tm="100000">
                                          <p:val>
                                            <p:strVal val="#ppt_y"/>
                                          </p:val>
                                        </p:tav>
                                      </p:tavLst>
                                    </p:anim>
                                  </p:childTnLst>
                                </p:cTn>
                              </p:par>
                              <p:par>
                                <p:cTn id="58" presetID="23" presetClass="entr" presetSubtype="36"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2000" fill="hold"/>
                                        <p:tgtEl>
                                          <p:spTgt spid="21"/>
                                        </p:tgtEl>
                                        <p:attrNameLst>
                                          <p:attrName>ppt_w</p:attrName>
                                        </p:attrNameLst>
                                      </p:cBhvr>
                                      <p:tavLst>
                                        <p:tav tm="0">
                                          <p:val>
                                            <p:strVal val="(6*min(max(#ppt_w*#ppt_h,.3),1)-7.4)/-.7*#ppt_w"/>
                                          </p:val>
                                        </p:tav>
                                        <p:tav tm="100000">
                                          <p:val>
                                            <p:strVal val="#ppt_w"/>
                                          </p:val>
                                        </p:tav>
                                      </p:tavLst>
                                    </p:anim>
                                    <p:anim calcmode="lin" valueType="num">
                                      <p:cBhvr>
                                        <p:cTn id="61" dur="2000" fill="hold"/>
                                        <p:tgtEl>
                                          <p:spTgt spid="21"/>
                                        </p:tgtEl>
                                        <p:attrNameLst>
                                          <p:attrName>ppt_h</p:attrName>
                                        </p:attrNameLst>
                                      </p:cBhvr>
                                      <p:tavLst>
                                        <p:tav tm="0">
                                          <p:val>
                                            <p:strVal val="(6*min(max(#ppt_w*#ppt_h,.3),1)-7.4)/-.7*#ppt_h"/>
                                          </p:val>
                                        </p:tav>
                                        <p:tav tm="100000">
                                          <p:val>
                                            <p:strVal val="#ppt_h"/>
                                          </p:val>
                                        </p:tav>
                                      </p:tavLst>
                                    </p:anim>
                                    <p:anim calcmode="lin" valueType="num">
                                      <p:cBhvr>
                                        <p:cTn id="62" dur="2000" fill="hold"/>
                                        <p:tgtEl>
                                          <p:spTgt spid="21"/>
                                        </p:tgtEl>
                                        <p:attrNameLst>
                                          <p:attrName>ppt_x</p:attrName>
                                        </p:attrNameLst>
                                      </p:cBhvr>
                                      <p:tavLst>
                                        <p:tav tm="0">
                                          <p:val>
                                            <p:fltVal val="0.5"/>
                                          </p:val>
                                        </p:tav>
                                        <p:tav tm="100000">
                                          <p:val>
                                            <p:strVal val="#ppt_x"/>
                                          </p:val>
                                        </p:tav>
                                      </p:tavLst>
                                    </p:anim>
                                    <p:anim calcmode="lin" valueType="num">
                                      <p:cBhvr>
                                        <p:cTn id="63" dur="2000" fill="hold"/>
                                        <p:tgtEl>
                                          <p:spTgt spid="21"/>
                                        </p:tgtEl>
                                        <p:attrNameLst>
                                          <p:attrName>ppt_y</p:attrName>
                                        </p:attrNameLst>
                                      </p:cBhvr>
                                      <p:tavLst>
                                        <p:tav tm="0">
                                          <p:val>
                                            <p:strVal val="1+(6*min(max(#ppt_w*#ppt_h,.3),1)-7.4)/-.7*#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2000"/>
                                        <p:tgtEl>
                                          <p:spTgt spid="2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20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36"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p:cTn id="76" dur="2000" fill="hold"/>
                                        <p:tgtEl>
                                          <p:spTgt spid="24"/>
                                        </p:tgtEl>
                                        <p:attrNameLst>
                                          <p:attrName>ppt_w</p:attrName>
                                        </p:attrNameLst>
                                      </p:cBhvr>
                                      <p:tavLst>
                                        <p:tav tm="0">
                                          <p:val>
                                            <p:strVal val="(6*min(max(#ppt_w*#ppt_h,.3),1)-7.4)/-.7*#ppt_w"/>
                                          </p:val>
                                        </p:tav>
                                        <p:tav tm="100000">
                                          <p:val>
                                            <p:strVal val="#ppt_w"/>
                                          </p:val>
                                        </p:tav>
                                      </p:tavLst>
                                    </p:anim>
                                    <p:anim calcmode="lin" valueType="num">
                                      <p:cBhvr>
                                        <p:cTn id="77" dur="2000" fill="hold"/>
                                        <p:tgtEl>
                                          <p:spTgt spid="24"/>
                                        </p:tgtEl>
                                        <p:attrNameLst>
                                          <p:attrName>ppt_h</p:attrName>
                                        </p:attrNameLst>
                                      </p:cBhvr>
                                      <p:tavLst>
                                        <p:tav tm="0">
                                          <p:val>
                                            <p:strVal val="(6*min(max(#ppt_w*#ppt_h,.3),1)-7.4)/-.7*#ppt_h"/>
                                          </p:val>
                                        </p:tav>
                                        <p:tav tm="100000">
                                          <p:val>
                                            <p:strVal val="#ppt_h"/>
                                          </p:val>
                                        </p:tav>
                                      </p:tavLst>
                                    </p:anim>
                                    <p:anim calcmode="lin" valueType="num">
                                      <p:cBhvr>
                                        <p:cTn id="78" dur="2000" fill="hold"/>
                                        <p:tgtEl>
                                          <p:spTgt spid="24"/>
                                        </p:tgtEl>
                                        <p:attrNameLst>
                                          <p:attrName>ppt_x</p:attrName>
                                        </p:attrNameLst>
                                      </p:cBhvr>
                                      <p:tavLst>
                                        <p:tav tm="0">
                                          <p:val>
                                            <p:fltVal val="0.5"/>
                                          </p:val>
                                        </p:tav>
                                        <p:tav tm="100000">
                                          <p:val>
                                            <p:strVal val="#ppt_x"/>
                                          </p:val>
                                        </p:tav>
                                      </p:tavLst>
                                    </p:anim>
                                    <p:anim calcmode="lin" valueType="num">
                                      <p:cBhvr>
                                        <p:cTn id="79" dur="2000" fill="hold"/>
                                        <p:tgtEl>
                                          <p:spTgt spid="24"/>
                                        </p:tgtEl>
                                        <p:attrNameLst>
                                          <p:attrName>ppt_y</p:attrName>
                                        </p:attrNameLst>
                                      </p:cBhvr>
                                      <p:tavLst>
                                        <p:tav tm="0">
                                          <p:val>
                                            <p:strVal val="1+(6*min(max(#ppt_w*#ppt_h,.3),1)-7.4)/-.7*#ppt_h/2"/>
                                          </p:val>
                                        </p:tav>
                                        <p:tav tm="100000">
                                          <p:val>
                                            <p:strVal val="#ppt_y"/>
                                          </p:val>
                                        </p:tav>
                                      </p:tavLst>
                                    </p:anim>
                                  </p:childTnLst>
                                </p:cTn>
                              </p:par>
                              <p:par>
                                <p:cTn id="80" presetID="23" presetClass="entr" presetSubtype="36"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2000" fill="hold"/>
                                        <p:tgtEl>
                                          <p:spTgt spid="23"/>
                                        </p:tgtEl>
                                        <p:attrNameLst>
                                          <p:attrName>ppt_w</p:attrName>
                                        </p:attrNameLst>
                                      </p:cBhvr>
                                      <p:tavLst>
                                        <p:tav tm="0">
                                          <p:val>
                                            <p:strVal val="(6*min(max(#ppt_w*#ppt_h,.3),1)-7.4)/-.7*#ppt_w"/>
                                          </p:val>
                                        </p:tav>
                                        <p:tav tm="100000">
                                          <p:val>
                                            <p:strVal val="#ppt_w"/>
                                          </p:val>
                                        </p:tav>
                                      </p:tavLst>
                                    </p:anim>
                                    <p:anim calcmode="lin" valueType="num">
                                      <p:cBhvr>
                                        <p:cTn id="83" dur="2000" fill="hold"/>
                                        <p:tgtEl>
                                          <p:spTgt spid="23"/>
                                        </p:tgtEl>
                                        <p:attrNameLst>
                                          <p:attrName>ppt_h</p:attrName>
                                        </p:attrNameLst>
                                      </p:cBhvr>
                                      <p:tavLst>
                                        <p:tav tm="0">
                                          <p:val>
                                            <p:strVal val="(6*min(max(#ppt_w*#ppt_h,.3),1)-7.4)/-.7*#ppt_h"/>
                                          </p:val>
                                        </p:tav>
                                        <p:tav tm="100000">
                                          <p:val>
                                            <p:strVal val="#ppt_h"/>
                                          </p:val>
                                        </p:tav>
                                      </p:tavLst>
                                    </p:anim>
                                    <p:anim calcmode="lin" valueType="num">
                                      <p:cBhvr>
                                        <p:cTn id="84" dur="2000" fill="hold"/>
                                        <p:tgtEl>
                                          <p:spTgt spid="23"/>
                                        </p:tgtEl>
                                        <p:attrNameLst>
                                          <p:attrName>ppt_x</p:attrName>
                                        </p:attrNameLst>
                                      </p:cBhvr>
                                      <p:tavLst>
                                        <p:tav tm="0">
                                          <p:val>
                                            <p:fltVal val="0.5"/>
                                          </p:val>
                                        </p:tav>
                                        <p:tav tm="100000">
                                          <p:val>
                                            <p:strVal val="#ppt_x"/>
                                          </p:val>
                                        </p:tav>
                                      </p:tavLst>
                                    </p:anim>
                                    <p:anim calcmode="lin" valueType="num">
                                      <p:cBhvr>
                                        <p:cTn id="85" dur="2000" fill="hold"/>
                                        <p:tgtEl>
                                          <p:spTgt spid="23"/>
                                        </p:tgtEl>
                                        <p:attrNameLst>
                                          <p:attrName>ppt_y</p:attrName>
                                        </p:attrNameLst>
                                      </p:cBhvr>
                                      <p:tavLst>
                                        <p:tav tm="0">
                                          <p:val>
                                            <p:strVal val="1+(6*min(max(#ppt_w*#ppt_h,.3),1)-7.4)/-.7*#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6" presetClass="entr" presetSubtype="16"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circle(in)">
                                      <p:cBhvr>
                                        <p:cTn id="9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1" grpId="0" animBg="1"/>
      <p:bldP spid="22" grpId="0" animBg="1"/>
      <p:bldP spid="23" grpId="0" animBg="1"/>
      <p:bldP spid="24" grpId="0" animBg="1"/>
      <p:bldP spid="25" grpId="0" animBg="1"/>
      <p:bldP spid="26" grpId="0"/>
      <p:bldP spid="27" grpId="0" animBg="1"/>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7924800" y="914400"/>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29</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3" name="Slide Number Placeholder 3"/>
          <p:cNvSpPr txBox="1">
            <a:spLocks/>
          </p:cNvSpPr>
          <p:nvPr/>
        </p:nvSpPr>
        <p:spPr>
          <a:xfrm>
            <a:off x="8234680" y="6355080"/>
            <a:ext cx="582966" cy="27432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74563A1E-0AA0-4569-B5EE-0B1DBB5C4A9B}" type="slidenum">
              <a:rPr kumimoji="0" lang="fa-IR" sz="1200" b="0" i="0" u="none" strike="noStrike" kern="1200" cap="none" spc="0" normalizeH="0" baseline="0" noProof="0" smtClean="0">
                <a:ln>
                  <a:noFill/>
                </a:ln>
                <a:solidFill>
                  <a:schemeClr val="tx2"/>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fa-IR" sz="1200" b="0" i="0" u="none" strike="noStrike" kern="1200" cap="none" spc="0" normalizeH="0" baseline="0" noProof="0">
              <a:ln>
                <a:noFill/>
              </a:ln>
              <a:solidFill>
                <a:schemeClr val="tx2"/>
              </a:solidFill>
              <a:effectLst/>
              <a:uLnTx/>
              <a:uFillTx/>
              <a:latin typeface="+mn-lt"/>
              <a:ea typeface="+mn-ea"/>
              <a:cs typeface="+mn-cs"/>
            </a:endParaRPr>
          </a:p>
        </p:txBody>
      </p:sp>
      <p:sp>
        <p:nvSpPr>
          <p:cNvPr id="14" name="Title 1"/>
          <p:cNvSpPr txBox="1">
            <a:spLocks/>
          </p:cNvSpPr>
          <p:nvPr/>
        </p:nvSpPr>
        <p:spPr>
          <a:xfrm>
            <a:off x="6214120" y="762000"/>
            <a:ext cx="2929880" cy="173608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r>
              <a:rPr kumimoji="0" lang="fa-IR" sz="3600" b="1" i="0" u="none" strike="noStrike" kern="1200" cap="none" spc="50" normalizeH="0" baseline="0" noProof="0" dirty="0" smtClean="0">
                <a:ln w="13335" cmpd="sng">
                  <a:solidFill>
                    <a:schemeClr val="accent1">
                      <a:lumMod val="50000"/>
                    </a:schemeClr>
                  </a:solidFill>
                  <a:prstDash val="solid"/>
                </a:ln>
                <a:effectLst/>
                <a:uLnTx/>
                <a:uFillTx/>
                <a:latin typeface="+mj-lt"/>
                <a:ea typeface="+mj-ea"/>
                <a:cs typeface="B Kamran" pitchFamily="2" charset="-78"/>
              </a:rPr>
              <a:t>سیرکولاسیون</a:t>
            </a:r>
            <a:endParaRPr kumimoji="0" lang="fa-IR" sz="3600" b="1" i="0" u="none" strike="noStrike" kern="1200" cap="none" spc="50" normalizeH="0" baseline="0" noProof="0" dirty="0">
              <a:ln w="13335" cmpd="sng">
                <a:solidFill>
                  <a:schemeClr val="accent1">
                    <a:lumMod val="50000"/>
                  </a:schemeClr>
                </a:solidFill>
                <a:prstDash val="solid"/>
              </a:ln>
              <a:effectLst/>
              <a:uLnTx/>
              <a:uFillTx/>
              <a:latin typeface="+mj-lt"/>
              <a:ea typeface="+mj-ea"/>
              <a:cs typeface="B Kamran" pitchFamily="2" charset="-78"/>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066800"/>
            <a:ext cx="5597800" cy="5522662"/>
          </a:xfrm>
          <a:prstGeom prst="rect">
            <a:avLst/>
          </a:prstGeom>
        </p:spPr>
      </p:pic>
      <p:sp>
        <p:nvSpPr>
          <p:cNvPr id="16" name="Flowchart: Process 15"/>
          <p:cNvSpPr/>
          <p:nvPr/>
        </p:nvSpPr>
        <p:spPr>
          <a:xfrm>
            <a:off x="1201767" y="3573016"/>
            <a:ext cx="2722161" cy="45719"/>
          </a:xfrm>
          <a:prstGeom prst="flowChartProcess">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7" name="Flowchart: Process 16"/>
          <p:cNvSpPr/>
          <p:nvPr/>
        </p:nvSpPr>
        <p:spPr>
          <a:xfrm>
            <a:off x="1156048" y="3573016"/>
            <a:ext cx="45719" cy="1080120"/>
          </a:xfrm>
          <a:prstGeom prst="flowChartProcess">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2">
                  <a:lumMod val="75000"/>
                </a:schemeClr>
              </a:solidFill>
            </a:endParaRPr>
          </a:p>
        </p:txBody>
      </p:sp>
      <p:sp>
        <p:nvSpPr>
          <p:cNvPr id="18" name="Flowchart: Process 17"/>
          <p:cNvSpPr/>
          <p:nvPr/>
        </p:nvSpPr>
        <p:spPr>
          <a:xfrm>
            <a:off x="3419872" y="1537612"/>
            <a:ext cx="720080" cy="45719"/>
          </a:xfrm>
          <a:prstGeom prst="flowChartProcess">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9" name="Up Arrow 18"/>
          <p:cNvSpPr/>
          <p:nvPr/>
        </p:nvSpPr>
        <p:spPr>
          <a:xfrm>
            <a:off x="3433029" y="1386237"/>
            <a:ext cx="88289" cy="98547"/>
          </a:xfrm>
          <a:prstGeom prst="up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0" name="Up Arrow 19"/>
          <p:cNvSpPr/>
          <p:nvPr/>
        </p:nvSpPr>
        <p:spPr>
          <a:xfrm>
            <a:off x="3614187" y="1386237"/>
            <a:ext cx="88289" cy="98547"/>
          </a:xfrm>
          <a:prstGeom prst="up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1" name="Up Arrow 20"/>
          <p:cNvSpPr/>
          <p:nvPr/>
        </p:nvSpPr>
        <p:spPr>
          <a:xfrm>
            <a:off x="4065035" y="1385535"/>
            <a:ext cx="88289" cy="98547"/>
          </a:xfrm>
          <a:prstGeom prst="up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2" name="Up Arrow 21"/>
          <p:cNvSpPr/>
          <p:nvPr/>
        </p:nvSpPr>
        <p:spPr>
          <a:xfrm>
            <a:off x="3835639" y="1386891"/>
            <a:ext cx="88289" cy="98547"/>
          </a:xfrm>
          <a:prstGeom prst="up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3" name="Down Arrow 22"/>
          <p:cNvSpPr/>
          <p:nvPr/>
        </p:nvSpPr>
        <p:spPr>
          <a:xfrm>
            <a:off x="3433029" y="1628800"/>
            <a:ext cx="88289" cy="72008"/>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4" name="Down Arrow 23"/>
          <p:cNvSpPr/>
          <p:nvPr/>
        </p:nvSpPr>
        <p:spPr>
          <a:xfrm>
            <a:off x="3614187" y="1628800"/>
            <a:ext cx="88289" cy="72008"/>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5" name="Down Arrow 24"/>
          <p:cNvSpPr/>
          <p:nvPr/>
        </p:nvSpPr>
        <p:spPr>
          <a:xfrm>
            <a:off x="3835638" y="1628800"/>
            <a:ext cx="88289" cy="72008"/>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6" name="Down Arrow 25"/>
          <p:cNvSpPr/>
          <p:nvPr/>
        </p:nvSpPr>
        <p:spPr>
          <a:xfrm>
            <a:off x="4065035" y="1628800"/>
            <a:ext cx="88289" cy="72008"/>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7" name="Flowchart: Process 26"/>
          <p:cNvSpPr/>
          <p:nvPr/>
        </p:nvSpPr>
        <p:spPr>
          <a:xfrm>
            <a:off x="4932040" y="4509120"/>
            <a:ext cx="792088" cy="45719"/>
          </a:xfrm>
          <a:prstGeom prst="flowChartProcess">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8" name="Up Arrow 27"/>
          <p:cNvSpPr/>
          <p:nvPr/>
        </p:nvSpPr>
        <p:spPr>
          <a:xfrm>
            <a:off x="3861839" y="3422959"/>
            <a:ext cx="88289" cy="98547"/>
          </a:xfrm>
          <a:prstGeom prst="up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9" name="Up Arrow 28"/>
          <p:cNvSpPr/>
          <p:nvPr/>
        </p:nvSpPr>
        <p:spPr>
          <a:xfrm>
            <a:off x="3103976" y="3422959"/>
            <a:ext cx="88289" cy="98547"/>
          </a:xfrm>
          <a:prstGeom prst="up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0" name="Up Arrow 29"/>
          <p:cNvSpPr/>
          <p:nvPr/>
        </p:nvSpPr>
        <p:spPr>
          <a:xfrm>
            <a:off x="2915816" y="3422959"/>
            <a:ext cx="88289" cy="98547"/>
          </a:xfrm>
          <a:prstGeom prst="up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1" name="Up Arrow 30"/>
          <p:cNvSpPr/>
          <p:nvPr/>
        </p:nvSpPr>
        <p:spPr>
          <a:xfrm>
            <a:off x="2123728" y="3422959"/>
            <a:ext cx="88289" cy="98547"/>
          </a:xfrm>
          <a:prstGeom prst="up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2" name="Up Arrow 31"/>
          <p:cNvSpPr/>
          <p:nvPr/>
        </p:nvSpPr>
        <p:spPr>
          <a:xfrm>
            <a:off x="1763688" y="3422958"/>
            <a:ext cx="88289" cy="98547"/>
          </a:xfrm>
          <a:prstGeom prst="up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3" name="Up Arrow 32"/>
          <p:cNvSpPr/>
          <p:nvPr/>
        </p:nvSpPr>
        <p:spPr>
          <a:xfrm>
            <a:off x="1159951" y="3422957"/>
            <a:ext cx="152400" cy="100837"/>
          </a:xfrm>
          <a:prstGeom prst="up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4" name="Up Arrow 33"/>
          <p:cNvSpPr/>
          <p:nvPr/>
        </p:nvSpPr>
        <p:spPr>
          <a:xfrm>
            <a:off x="5536037" y="4365104"/>
            <a:ext cx="88289" cy="98547"/>
          </a:xfrm>
          <a:prstGeom prst="up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5" name="Up Arrow 34"/>
          <p:cNvSpPr/>
          <p:nvPr/>
        </p:nvSpPr>
        <p:spPr>
          <a:xfrm>
            <a:off x="5283939" y="4354057"/>
            <a:ext cx="88289" cy="98547"/>
          </a:xfrm>
          <a:prstGeom prst="up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6" name="Down Arrow 35"/>
          <p:cNvSpPr/>
          <p:nvPr/>
        </p:nvSpPr>
        <p:spPr>
          <a:xfrm>
            <a:off x="5652120" y="4581128"/>
            <a:ext cx="72008" cy="72008"/>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7" name="Down Arrow 36"/>
          <p:cNvSpPr/>
          <p:nvPr/>
        </p:nvSpPr>
        <p:spPr>
          <a:xfrm>
            <a:off x="5372228" y="4581128"/>
            <a:ext cx="72008" cy="72008"/>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8" name="Down Arrow 37"/>
          <p:cNvSpPr/>
          <p:nvPr/>
        </p:nvSpPr>
        <p:spPr>
          <a:xfrm>
            <a:off x="5076056" y="4581128"/>
            <a:ext cx="72008" cy="72008"/>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9" name="Left Arrow 38"/>
          <p:cNvSpPr/>
          <p:nvPr/>
        </p:nvSpPr>
        <p:spPr>
          <a:xfrm>
            <a:off x="1043608" y="4653136"/>
            <a:ext cx="72008" cy="144016"/>
          </a:xfrm>
          <a:prstGeom prst="lef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0" name="Left Arrow 39"/>
          <p:cNvSpPr/>
          <p:nvPr/>
        </p:nvSpPr>
        <p:spPr>
          <a:xfrm>
            <a:off x="1007360" y="3501008"/>
            <a:ext cx="72008" cy="144016"/>
          </a:xfrm>
          <a:prstGeom prst="lef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1" name="Left Arrow 40"/>
          <p:cNvSpPr/>
          <p:nvPr/>
        </p:nvSpPr>
        <p:spPr>
          <a:xfrm>
            <a:off x="1007604" y="3789040"/>
            <a:ext cx="72008" cy="144016"/>
          </a:xfrm>
          <a:prstGeom prst="lef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2" name="Left Arrow 41"/>
          <p:cNvSpPr/>
          <p:nvPr/>
        </p:nvSpPr>
        <p:spPr>
          <a:xfrm>
            <a:off x="1007604" y="4077072"/>
            <a:ext cx="72008" cy="144016"/>
          </a:xfrm>
          <a:prstGeom prst="lef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3" name="Right Arrow 42"/>
          <p:cNvSpPr/>
          <p:nvPr/>
        </p:nvSpPr>
        <p:spPr>
          <a:xfrm>
            <a:off x="1236150" y="4677872"/>
            <a:ext cx="76201" cy="119280"/>
          </a:xfrm>
          <a:prstGeom prst="righ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4" name="Right Arrow 43"/>
          <p:cNvSpPr/>
          <p:nvPr/>
        </p:nvSpPr>
        <p:spPr>
          <a:xfrm>
            <a:off x="1274250" y="4053436"/>
            <a:ext cx="76201" cy="119280"/>
          </a:xfrm>
          <a:prstGeom prst="righ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5" name="Flowchart: Process 44"/>
          <p:cNvSpPr/>
          <p:nvPr/>
        </p:nvSpPr>
        <p:spPr>
          <a:xfrm>
            <a:off x="3878209" y="3595875"/>
            <a:ext cx="45719" cy="435477"/>
          </a:xfrm>
          <a:prstGeom prst="flowChartProcess">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6" name="Flowchart: Process 45"/>
          <p:cNvSpPr/>
          <p:nvPr/>
        </p:nvSpPr>
        <p:spPr>
          <a:xfrm>
            <a:off x="3779912" y="4031352"/>
            <a:ext cx="216024" cy="45719"/>
          </a:xfrm>
          <a:prstGeom prst="flowChartProcess">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7" name="Down Arrow 46"/>
          <p:cNvSpPr/>
          <p:nvPr/>
        </p:nvSpPr>
        <p:spPr>
          <a:xfrm>
            <a:off x="3869979" y="4136712"/>
            <a:ext cx="72008" cy="72008"/>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8" name="Left Arrow 47"/>
          <p:cNvSpPr/>
          <p:nvPr/>
        </p:nvSpPr>
        <p:spPr>
          <a:xfrm>
            <a:off x="3666472" y="4031352"/>
            <a:ext cx="72008" cy="144016"/>
          </a:xfrm>
          <a:prstGeom prst="lef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9" name="Right Arrow 48"/>
          <p:cNvSpPr/>
          <p:nvPr/>
        </p:nvSpPr>
        <p:spPr>
          <a:xfrm>
            <a:off x="4062654" y="4043720"/>
            <a:ext cx="76201" cy="119280"/>
          </a:xfrm>
          <a:prstGeom prst="righ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0" name="Left Arrow 49"/>
          <p:cNvSpPr/>
          <p:nvPr/>
        </p:nvSpPr>
        <p:spPr>
          <a:xfrm>
            <a:off x="4788024" y="4463651"/>
            <a:ext cx="72008" cy="144016"/>
          </a:xfrm>
          <a:prstGeom prst="lef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026" name="Picture 2" descr="K:\Bauhausمدرسه\Bauhausمدرسه\15.jpg"/>
          <p:cNvPicPr>
            <a:picLocks noChangeAspect="1" noChangeArrowheads="1"/>
          </p:cNvPicPr>
          <p:nvPr/>
        </p:nvPicPr>
        <p:blipFill>
          <a:blip r:embed="rId3"/>
          <a:srcRect/>
          <a:stretch>
            <a:fillRect/>
          </a:stretch>
        </p:blipFill>
        <p:spPr bwMode="auto">
          <a:xfrm>
            <a:off x="6072198" y="1285860"/>
            <a:ext cx="2452678" cy="3749317"/>
          </a:xfrm>
          <a:prstGeom prst="rect">
            <a:avLst/>
          </a:prstGeom>
          <a:noFill/>
        </p:spPr>
      </p:pic>
      <p:pic>
        <p:nvPicPr>
          <p:cNvPr id="1027" name="Picture 3" descr="K:\Bauhausمدرسه\Bauhausمدرسه\19.jpg"/>
          <p:cNvPicPr>
            <a:picLocks noChangeAspect="1" noChangeArrowheads="1"/>
          </p:cNvPicPr>
          <p:nvPr/>
        </p:nvPicPr>
        <p:blipFill>
          <a:blip r:embed="rId4"/>
          <a:srcRect/>
          <a:stretch>
            <a:fillRect/>
          </a:stretch>
        </p:blipFill>
        <p:spPr bwMode="auto">
          <a:xfrm>
            <a:off x="4357686" y="3071810"/>
            <a:ext cx="2643206" cy="3526149"/>
          </a:xfrm>
          <a:prstGeom prst="rect">
            <a:avLst/>
          </a:prstGeom>
          <a:noFill/>
        </p:spPr>
      </p:pic>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2" name="TextBox 51"/>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diamond(in)">
                                      <p:cBhvr>
                                        <p:cTn id="1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3</a:t>
            </a:fld>
            <a:endParaRPr lang="fa-IR">
              <a:solidFill>
                <a:srgbClr val="F8F8F8"/>
              </a:solidFill>
            </a:endParaRPr>
          </a:p>
        </p:txBody>
      </p:sp>
      <p:sp>
        <p:nvSpPr>
          <p:cNvPr id="11" name="Content Placeholder 2"/>
          <p:cNvSpPr txBox="1">
            <a:spLocks/>
          </p:cNvSpPr>
          <p:nvPr/>
        </p:nvSpPr>
        <p:spPr>
          <a:xfrm>
            <a:off x="380999" y="1719071"/>
            <a:ext cx="8077201" cy="4407408"/>
          </a:xfrm>
          <a:prstGeom prst="rect">
            <a:avLst/>
          </a:prstGeom>
        </p:spPr>
        <p:txBody>
          <a:bodyPr>
            <a:no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r>
              <a:rPr kumimoji="0" lang="fa-IR" sz="2400" i="0" u="none" strike="noStrike" kern="1200" cap="none" spc="0" normalizeH="0" baseline="0" noProof="0" dirty="0" smtClean="0">
                <a:ln>
                  <a:noFill/>
                </a:ln>
                <a:effectLst/>
                <a:uLnTx/>
                <a:uFillTx/>
                <a:cs typeface="Kamran" pitchFamily="2" charset="-78"/>
              </a:rPr>
              <a:t>باهاوس در سال 1919 توسط والتر گروپیوس در شهر سنتی و قدیمی وایمار تأسیس شد. هدف اولیه از تأسیس مدرسه باهاوس، ایجاد مکانی بود که ترکیبی از مدارس معماری، صنایع دستی (چون نجاری، آهنگری و...) و آکادمی هنری بود.</a:t>
            </a:r>
          </a:p>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r>
              <a:rPr kumimoji="0" lang="fa-IR" sz="2400" i="0" u="none" strike="noStrike" kern="1200" cap="none" spc="0" normalizeH="0" baseline="0" noProof="0" dirty="0" smtClean="0">
                <a:ln>
                  <a:noFill/>
                </a:ln>
                <a:effectLst/>
                <a:uLnTx/>
                <a:uFillTx/>
                <a:cs typeface="Kamran" pitchFamily="2" charset="-78"/>
              </a:rPr>
              <a:t>گروپیوس اعتقاد داشت که با پایان جنگ جهانی اول، دوره جدیدی از تاریخ آغاز شده است و قصد داشت در مدرسه باهاوس، سبک معماری جدیدی را که بازتابی از این دوران باشد، به وجود بیاورد. به اعتقاد گروپیوس، این سبک معماری که می شد اصول آن را به تمام کالاهای مصرفی تعمیم داد، باید ارزان، کارکردگرا و سازگار با تولید انبوه می بود. گروپیوس برای دستیابی به این هدف، می خواست هنرمندان و صنعت گران را با هم متحد کند تا به محصولی کارکردی و قابل استفاده، و در عین حال با ارزش از لحاظ هنری، دست یابد. این ایده در بیانیه افتتاحیه مدرسه باهاوس به خوبی مشخص است: «ما در پی آنیم که جامعه تازه ای از هنرمندان پدید آوریم تا در میان آن ها دیگر تعصب حرفه ای که اکنون چون دیواری بلند هنرمندان و صنعتگران را از هم جدا می سازد، وجود نداشته باشد.»</a:t>
            </a:r>
            <a:endParaRPr kumimoji="0" lang="fa-IR" sz="2400" i="0" u="none" strike="noStrike" kern="1200" cap="none" spc="0" normalizeH="0" baseline="0" noProof="0" dirty="0">
              <a:ln>
                <a:noFill/>
              </a:ln>
              <a:effectLst/>
              <a:uLnTx/>
              <a:uFillTx/>
              <a:cs typeface="Kamran" pitchFamily="2" charset="-78"/>
            </a:endParaRPr>
          </a:p>
        </p:txBody>
      </p:sp>
      <p:sp>
        <p:nvSpPr>
          <p:cNvPr id="13" name="Title 1"/>
          <p:cNvSpPr txBox="1">
            <a:spLocks/>
          </p:cNvSpPr>
          <p:nvPr/>
        </p:nvSpPr>
        <p:spPr>
          <a:xfrm>
            <a:off x="6781800" y="685800"/>
            <a:ext cx="8381260" cy="1054394"/>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r>
              <a:rPr kumimoji="0" lang="fa-IR" sz="6000" b="1" i="0" u="none" strike="noStrike" kern="1200" cap="none" spc="50" normalizeH="0" baseline="0" noProof="0" dirty="0" smtClean="0">
                <a:ln w="13335" cmpd="sng">
                  <a:solidFill>
                    <a:schemeClr val="accent1">
                      <a:lumMod val="50000"/>
                    </a:schemeClr>
                  </a:solidFill>
                  <a:prstDash val="solid"/>
                </a:ln>
                <a:solidFill>
                  <a:schemeClr val="accent4">
                    <a:lumMod val="60000"/>
                    <a:lumOff val="40000"/>
                  </a:schemeClr>
                </a:solidFill>
                <a:effectLst/>
                <a:uLnTx/>
                <a:uFillTx/>
                <a:latin typeface="+mj-lt"/>
                <a:ea typeface="+mj-ea"/>
                <a:cs typeface="B Kamran" pitchFamily="2" charset="-78"/>
              </a:rPr>
              <a:t> هدف</a:t>
            </a:r>
            <a:endParaRPr kumimoji="0" lang="fa-IR" sz="6000" b="1" i="0" u="none" strike="noStrike" kern="1200" cap="none" spc="50" normalizeH="0" baseline="0" noProof="0" dirty="0">
              <a:ln w="13335" cmpd="sng">
                <a:solidFill>
                  <a:schemeClr val="accent1">
                    <a:lumMod val="50000"/>
                  </a:schemeClr>
                </a:solidFill>
                <a:prstDash val="solid"/>
              </a:ln>
              <a:solidFill>
                <a:schemeClr val="accent4">
                  <a:lumMod val="60000"/>
                  <a:lumOff val="40000"/>
                </a:schemeClr>
              </a:solidFill>
              <a:effectLst/>
              <a:uLnTx/>
              <a:uFillTx/>
              <a:latin typeface="+mj-lt"/>
              <a:ea typeface="+mj-ea"/>
              <a:cs typeface="B Kamran" pitchFamily="2" charset="-78"/>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4" name="TextBox 13"/>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1">
                                            <p:txEl>
                                              <p:pRg st="0" end="0"/>
                                            </p:txEl>
                                          </p:spTgt>
                                        </p:tgtEl>
                                        <p:attrNameLst>
                                          <p:attrName>style.color</p:attrName>
                                        </p:attrNameLst>
                                      </p:cBhvr>
                                      <p:to>
                                        <a:schemeClr val="accent2"/>
                                      </p:to>
                                    </p:animClr>
                                    <p:animClr clrSpc="rgb" dir="cw">
                                      <p:cBhvr>
                                        <p:cTn id="7" dur="500" fill="hold"/>
                                        <p:tgtEl>
                                          <p:spTgt spid="11">
                                            <p:txEl>
                                              <p:pRg st="0" end="0"/>
                                            </p:txEl>
                                          </p:spTgt>
                                        </p:tgtEl>
                                        <p:attrNameLst>
                                          <p:attrName>fillcolor</p:attrName>
                                        </p:attrNameLst>
                                      </p:cBhvr>
                                      <p:to>
                                        <a:schemeClr val="accent2"/>
                                      </p:to>
                                    </p:animClr>
                                    <p:set>
                                      <p:cBhvr>
                                        <p:cTn id="8" dur="500" fill="hold"/>
                                        <p:tgtEl>
                                          <p:spTgt spid="11">
                                            <p:txEl>
                                              <p:pRg st="0" end="0"/>
                                            </p:txEl>
                                          </p:spTgt>
                                        </p:tgtEl>
                                        <p:attrNameLst>
                                          <p:attrName>fill.type</p:attrName>
                                        </p:attrNameLst>
                                      </p:cBhvr>
                                      <p:to>
                                        <p:strVal val="solid"/>
                                      </p:to>
                                    </p:set>
                                    <p:set>
                                      <p:cBhvr>
                                        <p:cTn id="9" dur="500" fill="hold"/>
                                        <p:tgtEl>
                                          <p:spTgt spid="11">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1">
                                            <p:txEl>
                                              <p:pRg st="1" end="1"/>
                                            </p:txEl>
                                          </p:spTgt>
                                        </p:tgtEl>
                                        <p:attrNameLst>
                                          <p:attrName>style.color</p:attrName>
                                        </p:attrNameLst>
                                      </p:cBhvr>
                                      <p:to>
                                        <a:schemeClr val="accent2"/>
                                      </p:to>
                                    </p:animClr>
                                    <p:animClr clrSpc="rgb" dir="cw">
                                      <p:cBhvr>
                                        <p:cTn id="12" dur="500" fill="hold"/>
                                        <p:tgtEl>
                                          <p:spTgt spid="11">
                                            <p:txEl>
                                              <p:pRg st="1" end="1"/>
                                            </p:txEl>
                                          </p:spTgt>
                                        </p:tgtEl>
                                        <p:attrNameLst>
                                          <p:attrName>fillcolor</p:attrName>
                                        </p:attrNameLst>
                                      </p:cBhvr>
                                      <p:to>
                                        <a:schemeClr val="accent2"/>
                                      </p:to>
                                    </p:animClr>
                                    <p:set>
                                      <p:cBhvr>
                                        <p:cTn id="13" dur="500" fill="hold"/>
                                        <p:tgtEl>
                                          <p:spTgt spid="11">
                                            <p:txEl>
                                              <p:pRg st="1" end="1"/>
                                            </p:txEl>
                                          </p:spTgt>
                                        </p:tgtEl>
                                        <p:attrNameLst>
                                          <p:attrName>fill.type</p:attrName>
                                        </p:attrNameLst>
                                      </p:cBhvr>
                                      <p:to>
                                        <p:strVal val="solid"/>
                                      </p:to>
                                    </p:set>
                                    <p:set>
                                      <p:cBhvr>
                                        <p:cTn id="14" dur="500" fill="hold"/>
                                        <p:tgtEl>
                                          <p:spTgt spid="11">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30</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latin typeface="+mn-lt"/>
              <a:ea typeface="+mn-ea"/>
              <a:cs typeface="B Kamran" pitchFamily="2" charset="-78"/>
            </a:endParaRPr>
          </a:p>
        </p:txBody>
      </p:sp>
      <p:sp>
        <p:nvSpPr>
          <p:cNvPr id="13" name="Slide Number Placeholder 3"/>
          <p:cNvSpPr txBox="1">
            <a:spLocks/>
          </p:cNvSpPr>
          <p:nvPr/>
        </p:nvSpPr>
        <p:spPr>
          <a:xfrm>
            <a:off x="8234680" y="6355080"/>
            <a:ext cx="582966" cy="27432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74563A1E-0AA0-4569-B5EE-0B1DBB5C4A9B}" type="slidenum">
              <a:rPr kumimoji="0" lang="fa-IR" sz="1200" b="0" i="0" u="none" strike="noStrike" kern="1200" cap="none" spc="0" normalizeH="0" baseline="0" noProof="0" smtClean="0">
                <a:ln>
                  <a:noFill/>
                </a:ln>
                <a:solidFill>
                  <a:schemeClr val="tx2"/>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fa-IR" sz="1200" b="0" i="0" u="none" strike="noStrike" kern="1200" cap="none" spc="0" normalizeH="0" baseline="0" noProof="0">
              <a:ln>
                <a:noFill/>
              </a:ln>
              <a:solidFill>
                <a:schemeClr val="tx2"/>
              </a:solidFill>
              <a:effectLst/>
              <a:uLnTx/>
              <a:uFillTx/>
              <a:latin typeface="+mn-lt"/>
              <a:ea typeface="+mn-ea"/>
              <a:cs typeface="+mn-cs"/>
            </a:endParaRPr>
          </a:p>
        </p:txBody>
      </p:sp>
      <p:sp>
        <p:nvSpPr>
          <p:cNvPr id="14" name="Title 1"/>
          <p:cNvSpPr txBox="1">
            <a:spLocks/>
          </p:cNvSpPr>
          <p:nvPr/>
        </p:nvSpPr>
        <p:spPr>
          <a:xfrm>
            <a:off x="6444208" y="2204864"/>
            <a:ext cx="2425824" cy="1952104"/>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r>
              <a:rPr kumimoji="0" lang="fa-IR" sz="5400" b="1" i="0" u="none" strike="noStrike" kern="1200" cap="none" spc="50" normalizeH="0" baseline="0" noProof="0" smtClean="0">
                <a:ln w="13335" cmpd="sng">
                  <a:solidFill>
                    <a:schemeClr val="accent1">
                      <a:lumMod val="50000"/>
                    </a:schemeClr>
                  </a:solidFill>
                  <a:prstDash val="solid"/>
                </a:ln>
                <a:solidFill>
                  <a:schemeClr val="tx2">
                    <a:lumMod val="75000"/>
                  </a:schemeClr>
                </a:solidFill>
                <a:effectLst/>
                <a:uLnTx/>
                <a:uFillTx/>
                <a:latin typeface="+mj-lt"/>
                <a:ea typeface="+mj-ea"/>
                <a:cs typeface="B Kamran" pitchFamily="2" charset="-78"/>
              </a:rPr>
              <a:t>نور گیری</a:t>
            </a:r>
            <a:endParaRPr kumimoji="0" lang="fa-IR" sz="5400" b="1" i="0" u="none" strike="noStrike" kern="1200" cap="none" spc="50" normalizeH="0" baseline="0" noProof="0" dirty="0">
              <a:ln w="13335" cmpd="sng">
                <a:solidFill>
                  <a:schemeClr val="accent1">
                    <a:lumMod val="50000"/>
                  </a:schemeClr>
                </a:solidFill>
                <a:prstDash val="solid"/>
              </a:ln>
              <a:solidFill>
                <a:schemeClr val="tx2">
                  <a:lumMod val="75000"/>
                </a:schemeClr>
              </a:solidFill>
              <a:effectLst/>
              <a:uLnTx/>
              <a:uFillTx/>
              <a:latin typeface="+mj-lt"/>
              <a:ea typeface="+mj-ea"/>
              <a:cs typeface="B Kamran" pitchFamily="2" charset="-78"/>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329" y="404664"/>
            <a:ext cx="6130967" cy="6048672"/>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7" name="TextBox 16"/>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31</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latin typeface="+mn-lt"/>
              <a:ea typeface="+mn-ea"/>
              <a:cs typeface="B Kamran" pitchFamily="2" charset="-78"/>
            </a:endParaRPr>
          </a:p>
        </p:txBody>
      </p:sp>
      <p:sp>
        <p:nvSpPr>
          <p:cNvPr id="13" name="Slide Number Placeholder 3"/>
          <p:cNvSpPr txBox="1">
            <a:spLocks/>
          </p:cNvSpPr>
          <p:nvPr/>
        </p:nvSpPr>
        <p:spPr>
          <a:xfrm>
            <a:off x="6339609" y="5736853"/>
            <a:ext cx="609600" cy="52120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563A1E-0AA0-4569-B5EE-0B1DBB5C4A9B}" type="slidenum">
              <a:rPr kumimoji="0" lang="fa-IR"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fa-IR" sz="1800" b="0" i="0" u="none" strike="noStrike" kern="1200" cap="none" spc="0" normalizeH="0" baseline="0" noProof="0">
              <a:ln>
                <a:noFill/>
              </a:ln>
              <a:solidFill>
                <a:schemeClr val="tx1"/>
              </a:solidFill>
              <a:effectLst/>
              <a:uLnTx/>
              <a:uFillTx/>
              <a:latin typeface="+mn-lt"/>
              <a:ea typeface="+mn-ea"/>
              <a:cs typeface="+mn-cs"/>
            </a:endParaRPr>
          </a:p>
        </p:txBody>
      </p:sp>
      <p:sp>
        <p:nvSpPr>
          <p:cNvPr id="14" name="Title 1"/>
          <p:cNvSpPr txBox="1">
            <a:spLocks/>
          </p:cNvSpPr>
          <p:nvPr/>
        </p:nvSpPr>
        <p:spPr>
          <a:xfrm>
            <a:off x="6172200" y="381000"/>
            <a:ext cx="1868424" cy="1114444"/>
          </a:xfrm>
          <a:prstGeom prst="rect">
            <a:avLst/>
          </a:prstGeom>
        </p:spPr>
        <p:txBody>
          <a:bodyPr vert="horz" anchor="b">
            <a:normAutofit fontScale="55000" lnSpcReduction="20000"/>
          </a:bodyPr>
          <a:lstStyle>
            <a:lvl1pPr algn="l" rtl="1" eaLnBrk="1" latinLnBrk="0" hangingPunct="1">
              <a:spcBef>
                <a:spcPct val="0"/>
              </a:spcBef>
              <a:buNone/>
              <a:defRPr kumimoji="0" sz="3000" b="0" kern="1200" cap="small" baseline="0">
                <a:solidFill>
                  <a:schemeClr val="tx2"/>
                </a:solidFill>
                <a:latin typeface="+mj-lt"/>
                <a:ea typeface="+mj-ea"/>
                <a:cs typeface="+mj-cs"/>
              </a:defRPr>
            </a:lvl1pPr>
          </a:lstStyle>
          <a:p>
            <a:pPr algn="r"/>
            <a:r>
              <a:rPr lang="fa-IR" sz="7300" dirty="0" smtClean="0">
                <a:effectLst>
                  <a:outerShdw blurRad="38100" dist="38100" dir="2700000" algn="tl">
                    <a:srgbClr val="000000">
                      <a:alpha val="43137"/>
                    </a:srgbClr>
                  </a:outerShdw>
                </a:effectLst>
                <a:latin typeface="IranNastaliq" pitchFamily="18" charset="0"/>
                <a:cs typeface="Kamran" pitchFamily="2" charset="-78"/>
              </a:rPr>
              <a:t>بررسی نور</a:t>
            </a:r>
            <a:endParaRPr lang="fa-IR" dirty="0">
              <a:effectLst>
                <a:outerShdw blurRad="38100" dist="38100" dir="2700000" algn="tl">
                  <a:srgbClr val="000000">
                    <a:alpha val="43137"/>
                  </a:srgbClr>
                </a:outerShdw>
              </a:effectLst>
              <a:latin typeface="IranNastaliq" pitchFamily="18" charset="0"/>
              <a:cs typeface="Kamran" pitchFamily="2" charset="-78"/>
            </a:endParaRPr>
          </a:p>
        </p:txBody>
      </p:sp>
      <p:pic>
        <p:nvPicPr>
          <p:cNvPr id="15" name="Picture 2" descr="C:\Documents and Settings\home\Desktop\bauhaus\gropius_bauhaus01.jpg"/>
          <p:cNvPicPr>
            <a:picLocks noChangeAspect="1" noChangeArrowheads="1"/>
          </p:cNvPicPr>
          <p:nvPr/>
        </p:nvPicPr>
        <p:blipFill>
          <a:blip r:embed="rId2" cstate="print"/>
          <a:srcRect/>
          <a:stretch>
            <a:fillRect/>
          </a:stretch>
        </p:blipFill>
        <p:spPr bwMode="auto">
          <a:xfrm>
            <a:off x="734693" y="1717292"/>
            <a:ext cx="7326954" cy="4811731"/>
          </a:xfrm>
          <a:prstGeom prst="rect">
            <a:avLst/>
          </a:prstGeom>
          <a:ln>
            <a:noFill/>
          </a:ln>
          <a:effectLst>
            <a:softEdge rad="112500"/>
          </a:effectLst>
        </p:spPr>
      </p:pic>
      <p:sp>
        <p:nvSpPr>
          <p:cNvPr id="16" name="Notched Right Arrow 15"/>
          <p:cNvSpPr/>
          <p:nvPr/>
        </p:nvSpPr>
        <p:spPr>
          <a:xfrm rot="2232717">
            <a:off x="6257147" y="1979566"/>
            <a:ext cx="1271966" cy="500066"/>
          </a:xfrm>
          <a:prstGeom prst="notched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ln>
                <a:solidFill>
                  <a:schemeClr val="tx1"/>
                </a:solidFill>
              </a:ln>
              <a:solidFill>
                <a:schemeClr val="tx1"/>
              </a:solidFill>
            </a:endParaRPr>
          </a:p>
        </p:txBody>
      </p:sp>
      <p:sp>
        <p:nvSpPr>
          <p:cNvPr id="17" name="Curved Down Arrow 16"/>
          <p:cNvSpPr/>
          <p:nvPr/>
        </p:nvSpPr>
        <p:spPr>
          <a:xfrm rot="20691741">
            <a:off x="1617110" y="1876850"/>
            <a:ext cx="3571900" cy="1214446"/>
          </a:xfrm>
          <a:prstGeom prst="curvedDown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solidFill>
                <a:schemeClr val="tx1">
                  <a:lumMod val="85000"/>
                </a:schemeClr>
              </a:solidFill>
            </a:endParaRPr>
          </a:p>
        </p:txBody>
      </p:sp>
      <p:cxnSp>
        <p:nvCxnSpPr>
          <p:cNvPr id="18" name="Straight Arrow Connector 17"/>
          <p:cNvCxnSpPr/>
          <p:nvPr/>
        </p:nvCxnSpPr>
        <p:spPr>
          <a:xfrm rot="10800000" flipV="1">
            <a:off x="7378427" y="3860431"/>
            <a:ext cx="928694" cy="428628"/>
          </a:xfrm>
          <a:prstGeom prst="straightConnector1">
            <a:avLst/>
          </a:prstGeom>
          <a:ln w="2540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flipV="1">
            <a:off x="5092411" y="3074613"/>
            <a:ext cx="1071570" cy="357190"/>
          </a:xfrm>
          <a:prstGeom prst="straightConnector1">
            <a:avLst/>
          </a:prstGeom>
          <a:ln w="2540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1" name="TextBox 20"/>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32</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latin typeface="+mn-lt"/>
              <a:ea typeface="+mn-ea"/>
              <a:cs typeface="B Kamran" pitchFamily="2" charset="-78"/>
            </a:endParaRPr>
          </a:p>
        </p:txBody>
      </p:sp>
      <p:sp>
        <p:nvSpPr>
          <p:cNvPr id="13" name="Slide Number Placeholder 2"/>
          <p:cNvSpPr txBox="1">
            <a:spLocks/>
          </p:cNvSpPr>
          <p:nvPr/>
        </p:nvSpPr>
        <p:spPr>
          <a:xfrm>
            <a:off x="8613648" y="6305550"/>
            <a:ext cx="457200" cy="47625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4563A1E-0AA0-4569-B5EE-0B1DBB5C4A9B}" type="slidenum">
              <a:rPr kumimoji="0" lang="fa-IR" sz="12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a-IR" sz="1200" b="0" i="0" u="none" strike="noStrike" kern="1200" cap="none" spc="0" normalizeH="0" baseline="0" noProof="0">
              <a:ln>
                <a:noFill/>
              </a:ln>
              <a:solidFill>
                <a:schemeClr val="tx2"/>
              </a:solidFill>
              <a:effectLst/>
              <a:uLnTx/>
              <a:uFillTx/>
              <a:latin typeface="+mn-lt"/>
              <a:ea typeface="+mn-ea"/>
              <a:cs typeface="+mn-cs"/>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990600"/>
            <a:ext cx="5609957" cy="3573015"/>
          </a:xfrm>
          <a:prstGeom prst="rect">
            <a:avLst/>
          </a:prstGeom>
          <a:ln>
            <a:noFill/>
          </a:ln>
          <a:effectLst>
            <a:softEdge rad="112500"/>
          </a:effectLst>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2895600"/>
            <a:ext cx="5310553" cy="3302985"/>
          </a:xfrm>
          <a:prstGeom prst="rect">
            <a:avLst/>
          </a:prstGeom>
          <a:ln>
            <a:noFill/>
          </a:ln>
          <a:effectLst>
            <a:softEdge rad="112500"/>
          </a:effectLst>
        </p:spPr>
      </p:pic>
      <p:sp>
        <p:nvSpPr>
          <p:cNvPr id="16" name="Title 1"/>
          <p:cNvSpPr txBox="1">
            <a:spLocks/>
          </p:cNvSpPr>
          <p:nvPr/>
        </p:nvSpPr>
        <p:spPr>
          <a:xfrm>
            <a:off x="6705600" y="762000"/>
            <a:ext cx="184976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tab pos="3830638" algn="l"/>
              </a:tabLst>
              <a:defRPr/>
            </a:pPr>
            <a:r>
              <a:rPr kumimoji="0" lang="fa-IR" sz="5400" b="1" i="0" u="none" strike="noStrike" kern="1200" cap="none" spc="50" normalizeH="0" baseline="0" noProof="0" dirty="0" smtClean="0">
                <a:ln w="13335" cmpd="sng">
                  <a:solidFill>
                    <a:schemeClr val="accent1">
                      <a:lumMod val="50000"/>
                    </a:schemeClr>
                  </a:solidFill>
                  <a:prstDash val="solid"/>
                </a:ln>
                <a:effectLst/>
                <a:uLnTx/>
                <a:uFillTx/>
                <a:latin typeface="+mj-lt"/>
                <a:ea typeface="+mj-ea"/>
                <a:cs typeface="B Kamran" pitchFamily="2" charset="-78"/>
              </a:rPr>
              <a:t>نما</a:t>
            </a:r>
            <a:endParaRPr kumimoji="0" lang="fa-IR" sz="5400" b="1" i="0" u="none" strike="noStrike" kern="1200" cap="none" spc="50" normalizeH="0" baseline="0" noProof="0" dirty="0">
              <a:ln w="13335" cmpd="sng">
                <a:solidFill>
                  <a:schemeClr val="accent1">
                    <a:lumMod val="50000"/>
                  </a:schemeClr>
                </a:solidFill>
                <a:prstDash val="solid"/>
              </a:ln>
              <a:effectLst/>
              <a:uLnTx/>
              <a:uFillTx/>
              <a:latin typeface="+mj-lt"/>
              <a:ea typeface="+mj-ea"/>
              <a:cs typeface="B Kamran" pitchFamily="2" charset="-78"/>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8" name="TextBox 17"/>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33</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latin typeface="+mn-lt"/>
              <a:ea typeface="+mn-ea"/>
              <a:cs typeface="B Kamran" pitchFamily="2" charset="-78"/>
            </a:endParaRPr>
          </a:p>
        </p:txBody>
      </p:sp>
      <p:sp>
        <p:nvSpPr>
          <p:cNvPr id="13" name="Title 1"/>
          <p:cNvSpPr txBox="1">
            <a:spLocks/>
          </p:cNvSpPr>
          <p:nvPr/>
        </p:nvSpPr>
        <p:spPr>
          <a:xfrm>
            <a:off x="6705600" y="609600"/>
            <a:ext cx="184976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tab pos="3830638" algn="l"/>
              </a:tabLst>
              <a:defRPr/>
            </a:pPr>
            <a:r>
              <a:rPr kumimoji="0" lang="fa-IR" sz="5400" b="1" i="0" u="none" strike="noStrike" kern="1200" cap="none" spc="50" normalizeH="0" baseline="0" noProof="0" dirty="0" smtClean="0">
                <a:ln w="13335" cmpd="sng">
                  <a:solidFill>
                    <a:schemeClr val="accent1">
                      <a:lumMod val="50000"/>
                    </a:schemeClr>
                  </a:solidFill>
                  <a:prstDash val="solid"/>
                </a:ln>
                <a:effectLst/>
                <a:uLnTx/>
                <a:uFillTx/>
                <a:latin typeface="+mj-lt"/>
                <a:ea typeface="+mj-ea"/>
                <a:cs typeface="B Kamran" pitchFamily="2" charset="-78"/>
              </a:rPr>
              <a:t>نما</a:t>
            </a:r>
            <a:endParaRPr kumimoji="0" lang="fa-IR" sz="5400" b="1" i="0" u="none" strike="noStrike" kern="1200" cap="none" spc="50" normalizeH="0" baseline="0" noProof="0" dirty="0">
              <a:ln w="13335" cmpd="sng">
                <a:solidFill>
                  <a:schemeClr val="accent1">
                    <a:lumMod val="50000"/>
                  </a:schemeClr>
                </a:solidFill>
                <a:prstDash val="solid"/>
              </a:ln>
              <a:effectLst/>
              <a:uLnTx/>
              <a:uFillTx/>
              <a:latin typeface="+mj-lt"/>
              <a:ea typeface="+mj-ea"/>
              <a:cs typeface="B Kamran" pitchFamily="2" charset="-78"/>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828800"/>
            <a:ext cx="3056388" cy="2871345"/>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914400"/>
            <a:ext cx="5504688" cy="156667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4724400"/>
            <a:ext cx="5687568" cy="182499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8" name="TextBox 17"/>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0" fill="hold"/>
                                        <p:tgtEl>
                                          <p:spTgt spid="14"/>
                                        </p:tgtEl>
                                        <p:attrNameLst>
                                          <p:attrName>ppt_x</p:attrName>
                                        </p:attrNameLst>
                                      </p:cBhvr>
                                      <p:tavLst>
                                        <p:tav tm="0">
                                          <p:val>
                                            <p:strVal val="#ppt_x"/>
                                          </p:val>
                                        </p:tav>
                                        <p:tav tm="100000">
                                          <p:val>
                                            <p:strVal val="#ppt_x"/>
                                          </p:val>
                                        </p:tav>
                                      </p:tavLst>
                                    </p:anim>
                                    <p:anim calcmode="lin" valueType="num">
                                      <p:cBhvr additive="base">
                                        <p:cTn id="15" dur="5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34</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latin typeface="+mn-lt"/>
              <a:ea typeface="+mn-ea"/>
              <a:cs typeface="B Kamran" pitchFamily="2" charset="-78"/>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295400"/>
            <a:ext cx="4104457" cy="3409111"/>
          </a:xfrm>
          <a:prstGeom prst="rect">
            <a:avLst/>
          </a:prstGeom>
        </p:spPr>
      </p:pic>
      <p:sp>
        <p:nvSpPr>
          <p:cNvPr id="15" name="Rectangle 14"/>
          <p:cNvSpPr/>
          <p:nvPr/>
        </p:nvSpPr>
        <p:spPr>
          <a:xfrm>
            <a:off x="4038600" y="762000"/>
            <a:ext cx="4866903" cy="769441"/>
          </a:xfrm>
          <a:prstGeom prst="rect">
            <a:avLst/>
          </a:prstGeom>
        </p:spPr>
        <p:txBody>
          <a:bodyPr wrap="square">
            <a:spAutoFit/>
          </a:bodyPr>
          <a:lstStyle/>
          <a:p>
            <a:pPr lvl="0"/>
            <a:r>
              <a:rPr lang="fa-IR" sz="4400" b="1" dirty="0">
                <a:cs typeface="B Kamran" pitchFamily="2" charset="-78"/>
              </a:rPr>
              <a:t>نمایی از خوابگاه دانشجویان</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124200"/>
            <a:ext cx="3215428" cy="3448888"/>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4114800"/>
            <a:ext cx="3498751" cy="2324752"/>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9" name="TextBox 18"/>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35</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latin typeface="+mn-lt"/>
              <a:ea typeface="+mn-ea"/>
              <a:cs typeface="B Kamran" pitchFamily="2" charset="-78"/>
            </a:endParaRPr>
          </a:p>
        </p:txBody>
      </p:sp>
      <p:pic>
        <p:nvPicPr>
          <p:cNvPr id="14" name="Picture 3" descr="C:\Documents and Settings\home\Desktop\bauhaus\416478418_52f891fb5a_o-546x374.jpg"/>
          <p:cNvPicPr>
            <a:picLocks noChangeAspect="1" noChangeArrowheads="1"/>
          </p:cNvPicPr>
          <p:nvPr/>
        </p:nvPicPr>
        <p:blipFill>
          <a:blip r:embed="rId2" cstate="print"/>
          <a:srcRect/>
          <a:stretch>
            <a:fillRect/>
          </a:stretch>
        </p:blipFill>
        <p:spPr bwMode="auto">
          <a:xfrm>
            <a:off x="914400" y="609600"/>
            <a:ext cx="4357687" cy="3357562"/>
          </a:xfrm>
          <a:prstGeom prst="rect">
            <a:avLst/>
          </a:prstGeom>
          <a:ln>
            <a:noFill/>
          </a:ln>
          <a:effectLst>
            <a:softEdge rad="112500"/>
          </a:effectLst>
        </p:spPr>
      </p:pic>
      <p:pic>
        <p:nvPicPr>
          <p:cNvPr id="15" name="Picture 2" descr="C:\Documents and Settings\home\Desktop\bauhaus\balconies in Bauhaus - Dessau designed by Walter Gropius.jpg"/>
          <p:cNvPicPr>
            <a:picLocks noChangeAspect="1" noChangeArrowheads="1"/>
          </p:cNvPicPr>
          <p:nvPr/>
        </p:nvPicPr>
        <p:blipFill>
          <a:blip r:embed="rId3" cstate="print"/>
          <a:srcRect/>
          <a:stretch>
            <a:fillRect/>
          </a:stretch>
        </p:blipFill>
        <p:spPr bwMode="auto">
          <a:xfrm>
            <a:off x="3733800" y="3124200"/>
            <a:ext cx="4429156" cy="3286148"/>
          </a:xfrm>
          <a:prstGeom prst="rect">
            <a:avLst/>
          </a:prstGeom>
          <a:ln>
            <a:noFill/>
          </a:ln>
          <a:effectLst>
            <a:softEdge rad="112500"/>
          </a:effectLst>
        </p:spPr>
      </p:pic>
      <p:sp>
        <p:nvSpPr>
          <p:cNvPr id="16" name="Rectangle 15"/>
          <p:cNvSpPr/>
          <p:nvPr/>
        </p:nvSpPr>
        <p:spPr>
          <a:xfrm>
            <a:off x="6019800" y="762000"/>
            <a:ext cx="2218318" cy="707886"/>
          </a:xfrm>
          <a:prstGeom prst="rect">
            <a:avLst/>
          </a:prstGeom>
        </p:spPr>
        <p:txBody>
          <a:bodyPr wrap="square">
            <a:spAutoFit/>
          </a:bodyPr>
          <a:lstStyle/>
          <a:p>
            <a:pPr algn="r"/>
            <a:r>
              <a:rPr lang="fa-IR" sz="4000" dirty="0" smtClean="0">
                <a:effectLst>
                  <a:outerShdw blurRad="38100" dist="38100" dir="2700000" algn="tl">
                    <a:srgbClr val="000000">
                      <a:alpha val="43137"/>
                    </a:srgbClr>
                  </a:outerShdw>
                </a:effectLst>
                <a:latin typeface="IranNastaliq" pitchFamily="18" charset="0"/>
                <a:cs typeface="Kamran" pitchFamily="2" charset="-78"/>
              </a:rPr>
              <a:t>تراسهای </a:t>
            </a:r>
            <a:r>
              <a:rPr lang="fa-IR" sz="4000" dirty="0">
                <a:effectLst>
                  <a:outerShdw blurRad="38100" dist="38100" dir="2700000" algn="tl">
                    <a:srgbClr val="000000">
                      <a:alpha val="43137"/>
                    </a:srgbClr>
                  </a:outerShdw>
                </a:effectLst>
                <a:latin typeface="IranNastaliq" pitchFamily="18" charset="0"/>
                <a:cs typeface="Kamran" pitchFamily="2" charset="-78"/>
              </a:rPr>
              <a:t>خوابگاه</a:t>
            </a:r>
            <a:endParaRPr lang="en-US" sz="4000" dirty="0">
              <a:cs typeface="Kamran" pitchFamily="2" charset="-78"/>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8" name="TextBox 17"/>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2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14"/>
                                        </p:tgtEl>
                                        <p:attrNameLst>
                                          <p:attrName>ppt_x</p:attrName>
                                          <p:attrName>ppt_y</p:attrName>
                                        </p:attrNameLst>
                                      </p:cBhvr>
                                    </p:animMotion>
                                    <p:animEffect transition="in" filter="fade">
                                      <p:cBhvr>
                                        <p:cTn id="9" dur="2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36</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3" name="Slide Number Placeholder 3"/>
          <p:cNvSpPr txBox="1">
            <a:spLocks/>
          </p:cNvSpPr>
          <p:nvPr/>
        </p:nvSpPr>
        <p:spPr>
          <a:xfrm>
            <a:off x="8234680" y="6355080"/>
            <a:ext cx="582966" cy="27432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74563A1E-0AA0-4569-B5EE-0B1DBB5C4A9B}" type="slidenum">
              <a:rPr kumimoji="0" lang="fa-IR" sz="1200" b="0" i="0" u="none" strike="noStrike" kern="1200" cap="none" spc="0" normalizeH="0" baseline="0" noProof="0" smtClean="0">
                <a:ln>
                  <a:noFill/>
                </a:ln>
                <a:solidFill>
                  <a:schemeClr val="tx2"/>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fa-IR" sz="1200" b="0" i="0" u="none" strike="noStrike" kern="1200" cap="none" spc="0" normalizeH="0" baseline="0" noProof="0">
              <a:ln>
                <a:noFill/>
              </a:ln>
              <a:solidFill>
                <a:schemeClr val="tx2"/>
              </a:solidFill>
              <a:effectLst/>
              <a:uLnTx/>
              <a:uFillTx/>
              <a:latin typeface="+mn-lt"/>
              <a:ea typeface="+mn-ea"/>
              <a:cs typeface="+mn-cs"/>
            </a:endParaRPr>
          </a:p>
        </p:txBody>
      </p:sp>
      <p:sp>
        <p:nvSpPr>
          <p:cNvPr id="14" name="Title 1"/>
          <p:cNvSpPr txBox="1">
            <a:spLocks/>
          </p:cNvSpPr>
          <p:nvPr/>
        </p:nvSpPr>
        <p:spPr>
          <a:xfrm>
            <a:off x="6705600" y="762000"/>
            <a:ext cx="1734528" cy="91514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tab pos="3830638" algn="l"/>
              </a:tabLst>
              <a:defRPr/>
            </a:pPr>
            <a:r>
              <a:rPr kumimoji="0" lang="fa-IR" sz="4000" b="1" i="0" u="none" strike="noStrike" kern="1200" cap="none" spc="50" normalizeH="0" baseline="0" noProof="0" dirty="0" smtClean="0">
                <a:ln w="13335" cmpd="sng">
                  <a:solidFill>
                    <a:schemeClr val="accent1">
                      <a:lumMod val="50000"/>
                    </a:schemeClr>
                  </a:solidFill>
                  <a:prstDash val="solid"/>
                </a:ln>
                <a:effectLst/>
                <a:uLnTx/>
                <a:uFillTx/>
                <a:latin typeface="+mj-lt"/>
                <a:ea typeface="+mj-ea"/>
                <a:cs typeface="B Kamran" pitchFamily="2" charset="-78"/>
              </a:rPr>
              <a:t>برش</a:t>
            </a:r>
            <a:endParaRPr kumimoji="0" lang="fa-IR" sz="6600" b="1" i="0" u="none" strike="noStrike" kern="1200" cap="none" spc="50" normalizeH="0" baseline="0" noProof="0" dirty="0">
              <a:ln w="13335" cmpd="sng">
                <a:solidFill>
                  <a:schemeClr val="accent1">
                    <a:lumMod val="50000"/>
                  </a:schemeClr>
                </a:solidFill>
                <a:prstDash val="solid"/>
              </a:ln>
              <a:effectLst/>
              <a:uLnTx/>
              <a:uFillTx/>
              <a:latin typeface="+mj-lt"/>
              <a:ea typeface="+mj-ea"/>
              <a:cs typeface="B Kamran" pitchFamily="2" charset="-78"/>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717032"/>
            <a:ext cx="6378312" cy="2834555"/>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143000"/>
            <a:ext cx="6378312" cy="288032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8" name="TextBox 17"/>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37</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latin typeface="+mn-lt"/>
              <a:ea typeface="+mn-ea"/>
              <a:cs typeface="B Kamran" pitchFamily="2" charset="-78"/>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371600"/>
            <a:ext cx="4720859" cy="3320624"/>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914400"/>
            <a:ext cx="3888432" cy="2916324"/>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3733800"/>
            <a:ext cx="4321925" cy="287099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8" name="TextBox 17"/>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to="" calcmode="lin" valueType="num">
                                      <p:cBhvr>
                                        <p:cTn id="7" dur="1" fill="hold"/>
                                        <p:tgtEl>
                                          <p:spTgt spid="1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0" fill="hold"/>
                                        <p:tgtEl>
                                          <p:spTgt spid="15"/>
                                        </p:tgtEl>
                                        <p:attrNameLst>
                                          <p:attrName>ppt_w</p:attrName>
                                        </p:attrNameLst>
                                      </p:cBhvr>
                                      <p:tavLst>
                                        <p:tav tm="0" fmla="#ppt_w*sin(2.5*pi*$)">
                                          <p:val>
                                            <p:fltVal val="0"/>
                                          </p:val>
                                        </p:tav>
                                        <p:tav tm="100000">
                                          <p:val>
                                            <p:fltVal val="1"/>
                                          </p:val>
                                        </p:tav>
                                      </p:tavLst>
                                    </p:anim>
                                    <p:anim calcmode="lin" valueType="num">
                                      <p:cBhvr>
                                        <p:cTn id="20" dur="5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38</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latin typeface="+mn-lt"/>
              <a:ea typeface="+mn-ea"/>
              <a:cs typeface="B Kamran" pitchFamily="2" charset="-78"/>
            </a:endParaRPr>
          </a:p>
        </p:txBody>
      </p:sp>
      <p:sp>
        <p:nvSpPr>
          <p:cNvPr id="13" name="Slide Number Placeholder 3"/>
          <p:cNvSpPr txBox="1">
            <a:spLocks/>
          </p:cNvSpPr>
          <p:nvPr/>
        </p:nvSpPr>
        <p:spPr>
          <a:xfrm>
            <a:off x="8234680" y="6355080"/>
            <a:ext cx="582966" cy="27432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74563A1E-0AA0-4569-B5EE-0B1DBB5C4A9B}" type="slidenum">
              <a:rPr kumimoji="0" lang="fa-IR" sz="1200" b="0" i="0" u="none" strike="noStrike" kern="1200" cap="none" spc="0" normalizeH="0" baseline="0" noProof="0" smtClean="0">
                <a:ln>
                  <a:noFill/>
                </a:ln>
                <a:solidFill>
                  <a:schemeClr val="tx2"/>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fa-IR" sz="1200" b="0" i="0" u="none" strike="noStrike" kern="1200" cap="none" spc="0" normalizeH="0" baseline="0" noProof="0">
              <a:ln>
                <a:noFill/>
              </a:ln>
              <a:solidFill>
                <a:schemeClr val="tx2"/>
              </a:solidFill>
              <a:effectLst/>
              <a:uLnTx/>
              <a:uFillTx/>
              <a:latin typeface="+mn-lt"/>
              <a:ea typeface="+mn-ea"/>
              <a:cs typeface="+mn-cs"/>
            </a:endParaRPr>
          </a:p>
        </p:txBody>
      </p:sp>
      <p:sp>
        <p:nvSpPr>
          <p:cNvPr id="14" name="Title 1"/>
          <p:cNvSpPr txBox="1">
            <a:spLocks/>
          </p:cNvSpPr>
          <p:nvPr/>
        </p:nvSpPr>
        <p:spPr>
          <a:xfrm>
            <a:off x="6781800" y="685800"/>
            <a:ext cx="1345704" cy="127468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tab pos="3830638" algn="l"/>
              </a:tabLst>
              <a:defRPr/>
            </a:pPr>
            <a:r>
              <a:rPr kumimoji="0" lang="fa-IR" sz="5400" b="1" i="0" u="none" strike="noStrike" kern="1200" cap="none" spc="50" normalizeH="0" baseline="0" noProof="0" dirty="0" smtClean="0">
                <a:ln w="13335" cmpd="sng">
                  <a:solidFill>
                    <a:schemeClr val="accent1">
                      <a:lumMod val="50000"/>
                    </a:schemeClr>
                  </a:solidFill>
                  <a:prstDash val="solid"/>
                </a:ln>
                <a:solidFill>
                  <a:schemeClr val="tx1">
                    <a:lumMod val="95000"/>
                  </a:schemeClr>
                </a:solidFill>
                <a:effectLst/>
                <a:uLnTx/>
                <a:uFillTx/>
                <a:latin typeface="+mj-lt"/>
                <a:ea typeface="+mj-ea"/>
                <a:cs typeface="B Kamran" pitchFamily="2" charset="-78"/>
              </a:rPr>
              <a:t>سازه</a:t>
            </a:r>
            <a:endParaRPr kumimoji="0" lang="fa-IR" sz="5400" b="1" i="0" u="none" strike="noStrike" kern="1200" cap="none" spc="50" normalizeH="0" baseline="0" noProof="0" dirty="0">
              <a:ln w="13335" cmpd="sng">
                <a:solidFill>
                  <a:schemeClr val="accent1">
                    <a:lumMod val="50000"/>
                  </a:schemeClr>
                </a:solidFill>
                <a:prstDash val="solid"/>
              </a:ln>
              <a:solidFill>
                <a:schemeClr val="tx1">
                  <a:lumMod val="95000"/>
                </a:schemeClr>
              </a:solidFill>
              <a:effectLst/>
              <a:uLnTx/>
              <a:uFillTx/>
              <a:latin typeface="+mj-lt"/>
              <a:ea typeface="+mj-ea"/>
              <a:cs typeface="B Kamran" pitchFamily="2" charset="-78"/>
            </a:endParaRPr>
          </a:p>
        </p:txBody>
      </p:sp>
      <p:sp>
        <p:nvSpPr>
          <p:cNvPr id="15" name="TextBox 14"/>
          <p:cNvSpPr txBox="1"/>
          <p:nvPr/>
        </p:nvSpPr>
        <p:spPr>
          <a:xfrm>
            <a:off x="762000" y="838200"/>
            <a:ext cx="6048672" cy="2677656"/>
          </a:xfrm>
          <a:prstGeom prst="rect">
            <a:avLst/>
          </a:prstGeom>
          <a:noFill/>
        </p:spPr>
        <p:txBody>
          <a:bodyPr wrap="square" rtlCol="1">
            <a:spAutoFit/>
          </a:bodyPr>
          <a:lstStyle/>
          <a:p>
            <a:pPr algn="r"/>
            <a:r>
              <a:rPr lang="fa-IR" sz="2800" b="1" dirty="0" smtClean="0">
                <a:solidFill>
                  <a:schemeClr val="tx1">
                    <a:lumMod val="95000"/>
                  </a:schemeClr>
                </a:solidFill>
                <a:cs typeface="Kamran" pitchFamily="2" charset="-78"/>
              </a:rPr>
              <a:t>*قسمت </a:t>
            </a:r>
            <a:r>
              <a:rPr lang="fa-IR" sz="2800" b="1" dirty="0">
                <a:solidFill>
                  <a:schemeClr val="tx1">
                    <a:lumMod val="95000"/>
                  </a:schemeClr>
                </a:solidFill>
                <a:cs typeface="Kamran" pitchFamily="2" charset="-78"/>
              </a:rPr>
              <a:t>اعظم بنا, از بتن مسلح, ساخته شده بود و در قسمت كارگاهها بلوكهاي بتنيِ كف و پايه هاي قارچي شكل, طوري در مجموعه نگاهدارنده بنا تركيب شده بودند كه در جلوي بنا, امكان ساختن ديوار شيشه اي به ارتفاع سه طبقه را بدون هيچ انقطاعي بوجود آورده بودند.اين نخستين كاربرد نماي تمام شيشه در يك ساختمان صنعتي بود. </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3124200"/>
            <a:ext cx="5200032" cy="3466688"/>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8" name="TextBox 17"/>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to="" calcmode="lin" valueType="num">
                                      <p:cBhvr>
                                        <p:cTn id="14"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cs typeface="Kamran" pitchFamily="2" charset="-78"/>
              </a:rPr>
              <a:t> </a:t>
            </a:r>
            <a:endParaRPr lang="en-US" dirty="0">
              <a:cs typeface="Kamran" pitchFamily="2" charset="-78"/>
            </a:endParaRPr>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cs typeface="Kamran" pitchFamily="2" charset="-78"/>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cs typeface="Kamran" pitchFamily="2" charset="-78"/>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cs typeface="Kamran" pitchFamily="2" charset="-78"/>
              </a:rPr>
              <a:t>مدرسه باوهاوس </a:t>
            </a:r>
            <a:endParaRPr lang="en-US" sz="2400" b="1" dirty="0">
              <a:solidFill>
                <a:prstClr val="white"/>
              </a:solidFill>
              <a:cs typeface="Kamran" pitchFamily="2" charset="-78"/>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cs typeface="Kamran" pitchFamily="2" charset="-78"/>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cs typeface="Kamran" pitchFamily="2" charset="-78"/>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cs typeface="Kamran" pitchFamily="2" charset="-78"/>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cs typeface="Kamran" pitchFamily="2" charset="-78"/>
              </a:rPr>
              <a:pPr/>
              <a:t>39</a:t>
            </a:fld>
            <a:endParaRPr lang="fa-IR">
              <a:solidFill>
                <a:srgbClr val="F8F8F8"/>
              </a:solidFill>
              <a:cs typeface="Kamran" pitchFamily="2" charset="-78"/>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cs typeface="Kamran" pitchFamily="2" charset="-78"/>
            </a:endParaRPr>
          </a:p>
        </p:txBody>
      </p:sp>
      <p:sp>
        <p:nvSpPr>
          <p:cNvPr id="17" name="Slide Number Placeholder 2"/>
          <p:cNvSpPr txBox="1">
            <a:spLocks/>
          </p:cNvSpPr>
          <p:nvPr/>
        </p:nvSpPr>
        <p:spPr>
          <a:xfrm>
            <a:off x="8234680" y="6355080"/>
            <a:ext cx="582966" cy="27432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4563A1E-0AA0-4569-B5EE-0B1DBB5C4A9B}" type="slidenum">
              <a:rPr kumimoji="0" lang="fa-IR" sz="1200" b="0" i="0" u="none" strike="noStrike" kern="1200" cap="none" spc="0" normalizeH="0" baseline="0" noProof="0" smtClean="0">
                <a:ln>
                  <a:noFill/>
                </a:ln>
                <a:solidFill>
                  <a:schemeClr val="tx2"/>
                </a:solidFill>
                <a:effectLst/>
                <a:uLnTx/>
                <a:uFillTx/>
                <a:cs typeface="Kamran" pitchFamily="2" charset="-78"/>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a-IR" sz="1200" b="0" i="0" u="none" strike="noStrike" kern="1200" cap="none" spc="0" normalizeH="0" baseline="0" noProof="0">
              <a:ln>
                <a:noFill/>
              </a:ln>
              <a:solidFill>
                <a:schemeClr val="tx2"/>
              </a:solidFill>
              <a:effectLst/>
              <a:uLnTx/>
              <a:uFillTx/>
              <a:cs typeface="Kamran" pitchFamily="2" charset="-78"/>
            </a:endParaRPr>
          </a:p>
        </p:txBody>
      </p:sp>
      <p:sp>
        <p:nvSpPr>
          <p:cNvPr id="18" name="Title 1"/>
          <p:cNvSpPr txBox="1">
            <a:spLocks/>
          </p:cNvSpPr>
          <p:nvPr/>
        </p:nvSpPr>
        <p:spPr>
          <a:xfrm>
            <a:off x="6019800" y="533400"/>
            <a:ext cx="2049832" cy="1143001"/>
          </a:xfrm>
          <a:prstGeom prst="rect">
            <a:avLst/>
          </a:prstGeom>
        </p:spPr>
        <p:txBody>
          <a:bodyPr vert="horz" lIns="91440" tIns="45720" rIns="91440" bIns="45720" rtlCol="0" anchor="ctr">
            <a:normAutofit/>
          </a:bodyPr>
          <a:lstStyle>
            <a:lvl1pPr algn="ctr" defTabSz="914400" rtl="1"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r"/>
            <a:r>
              <a:rPr lang="fa-IR" sz="5400" dirty="0" smtClean="0">
                <a:solidFill>
                  <a:schemeClr val="tx1">
                    <a:lumMod val="95000"/>
                  </a:schemeClr>
                </a:solidFill>
                <a:effectLst>
                  <a:outerShdw blurRad="38100" dist="38100" dir="2700000" algn="tl">
                    <a:srgbClr val="000000">
                      <a:alpha val="43137"/>
                    </a:srgbClr>
                  </a:outerShdw>
                </a:effectLst>
                <a:latin typeface="IranNastaliq" pitchFamily="18" charset="0"/>
                <a:cs typeface="Kamran" pitchFamily="2" charset="-78"/>
              </a:rPr>
              <a:t>سازه</a:t>
            </a:r>
            <a:r>
              <a:rPr lang="fa-IR" sz="4400" dirty="0" smtClean="0">
                <a:solidFill>
                  <a:schemeClr val="tx1">
                    <a:lumMod val="95000"/>
                  </a:schemeClr>
                </a:solidFill>
                <a:cs typeface="Kamran" pitchFamily="2" charset="-78"/>
              </a:rPr>
              <a:t> </a:t>
            </a:r>
            <a:endParaRPr lang="en-US" sz="2400" dirty="0">
              <a:solidFill>
                <a:schemeClr val="tx1">
                  <a:lumMod val="95000"/>
                </a:schemeClr>
              </a:solidFill>
              <a:cs typeface="Kamran" pitchFamily="2" charset="-78"/>
            </a:endParaRPr>
          </a:p>
        </p:txBody>
      </p:sp>
      <p:pic>
        <p:nvPicPr>
          <p:cNvPr id="19" name="Picture 2" descr="C:\Documents and Settings\home\Desktop\bauhaus\cour.jpg"/>
          <p:cNvPicPr>
            <a:picLocks noChangeAspect="1" noChangeArrowheads="1"/>
          </p:cNvPicPr>
          <p:nvPr/>
        </p:nvPicPr>
        <p:blipFill>
          <a:blip r:embed="rId2" cstate="print"/>
          <a:srcRect/>
          <a:stretch>
            <a:fillRect/>
          </a:stretch>
        </p:blipFill>
        <p:spPr bwMode="auto">
          <a:xfrm>
            <a:off x="914400" y="990600"/>
            <a:ext cx="4143375" cy="5103813"/>
          </a:xfrm>
          <a:prstGeom prst="rect">
            <a:avLst/>
          </a:prstGeom>
          <a:noFill/>
          <a:ln w="38100">
            <a:solidFill>
              <a:schemeClr val="tx1"/>
            </a:solidFill>
          </a:ln>
        </p:spPr>
      </p:pic>
      <p:sp>
        <p:nvSpPr>
          <p:cNvPr id="20" name="Rectangle 19"/>
          <p:cNvSpPr/>
          <p:nvPr/>
        </p:nvSpPr>
        <p:spPr>
          <a:xfrm>
            <a:off x="4648200" y="1712009"/>
            <a:ext cx="3581401" cy="1323439"/>
          </a:xfrm>
          <a:prstGeom prst="rect">
            <a:avLst/>
          </a:prstGeom>
        </p:spPr>
        <p:txBody>
          <a:bodyPr wrap="square">
            <a:spAutoFit/>
          </a:bodyPr>
          <a:lstStyle/>
          <a:p>
            <a:pPr algn="r" rtl="1"/>
            <a:r>
              <a:rPr lang="fa-IR" sz="4000" dirty="0">
                <a:latin typeface="IranNastaliq" pitchFamily="18" charset="0"/>
                <a:cs typeface="Kamran" pitchFamily="2" charset="-78"/>
              </a:rPr>
              <a:t>دیوارهای غیر باربر در ساختمان آتلیه ها</a:t>
            </a:r>
            <a:endParaRPr lang="en-US" sz="4000" dirty="0">
              <a:latin typeface="IranNastaliq" pitchFamily="18" charset="0"/>
              <a:cs typeface="Kamran" pitchFamily="2" charset="-78"/>
            </a:endParaRPr>
          </a:p>
        </p:txBody>
      </p:sp>
      <p:pic>
        <p:nvPicPr>
          <p:cNvPr id="4098" name="Picture 2" descr="J:\Bauhausمدرسه\Bauhausمدرسه\8.jpg"/>
          <p:cNvPicPr>
            <a:picLocks noChangeAspect="1" noChangeArrowheads="1"/>
          </p:cNvPicPr>
          <p:nvPr/>
        </p:nvPicPr>
        <p:blipFill>
          <a:blip r:embed="rId3"/>
          <a:srcRect/>
          <a:stretch>
            <a:fillRect/>
          </a:stretch>
        </p:blipFill>
        <p:spPr bwMode="auto">
          <a:xfrm>
            <a:off x="4500562" y="1500174"/>
            <a:ext cx="3782568" cy="5181600"/>
          </a:xfrm>
          <a:prstGeom prst="rect">
            <a:avLst/>
          </a:prstGeom>
          <a:noFill/>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2" name="TextBox 21"/>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8"/>
                                        </p:tgtEl>
                                        <p:attrNameLst>
                                          <p:attrName>ppt_y</p:attrName>
                                        </p:attrNameLst>
                                      </p:cBhvr>
                                      <p:tavLst>
                                        <p:tav tm="0">
                                          <p:val>
                                            <p:strVal val="#ppt_y"/>
                                          </p:val>
                                        </p:tav>
                                        <p:tav tm="100000">
                                          <p:val>
                                            <p:strVal val="#ppt_y"/>
                                          </p:val>
                                        </p:tav>
                                      </p:tavLst>
                                    </p:anim>
                                    <p:anim calcmode="lin" valueType="num">
                                      <p:cBhvr>
                                        <p:cTn id="9" dur="2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35"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anim calcmode="lin" valueType="num">
                                      <p:cBhvr>
                                        <p:cTn id="17" dur="2000" fill="hold"/>
                                        <p:tgtEl>
                                          <p:spTgt spid="20"/>
                                        </p:tgtEl>
                                        <p:attrNameLst>
                                          <p:attrName>style.rotation</p:attrName>
                                        </p:attrNameLst>
                                      </p:cBhvr>
                                      <p:tavLst>
                                        <p:tav tm="0">
                                          <p:val>
                                            <p:fltVal val="720"/>
                                          </p:val>
                                        </p:tav>
                                        <p:tav tm="100000">
                                          <p:val>
                                            <p:fltVal val="0"/>
                                          </p:val>
                                        </p:tav>
                                      </p:tavLst>
                                    </p:anim>
                                    <p:anim calcmode="lin" valueType="num">
                                      <p:cBhvr>
                                        <p:cTn id="18" dur="2000" fill="hold"/>
                                        <p:tgtEl>
                                          <p:spTgt spid="20"/>
                                        </p:tgtEl>
                                        <p:attrNameLst>
                                          <p:attrName>ppt_h</p:attrName>
                                        </p:attrNameLst>
                                      </p:cBhvr>
                                      <p:tavLst>
                                        <p:tav tm="0">
                                          <p:val>
                                            <p:fltVal val="0"/>
                                          </p:val>
                                        </p:tav>
                                        <p:tav tm="100000">
                                          <p:val>
                                            <p:strVal val="#ppt_h"/>
                                          </p:val>
                                        </p:tav>
                                      </p:tavLst>
                                    </p:anim>
                                    <p:anim calcmode="lin" valueType="num">
                                      <p:cBhvr>
                                        <p:cTn id="19" dur="2000" fill="hold"/>
                                        <p:tgtEl>
                                          <p:spTgt spid="20"/>
                                        </p:tgtEl>
                                        <p:attrNameLst>
                                          <p:attrName>ppt_w</p:attrName>
                                        </p:attrNameLst>
                                      </p:cBhvr>
                                      <p:tavLst>
                                        <p:tav tm="0">
                                          <p:val>
                                            <p:fltVal val="0"/>
                                          </p:val>
                                        </p:tav>
                                        <p:tav tm="100000">
                                          <p:val>
                                            <p:strVal val="#ppt_w"/>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 to="" calcmode="lin" valueType="num">
                                      <p:cBhvr>
                                        <p:cTn id="29" dur="1" fill="hold"/>
                                        <p:tgtEl>
                                          <p:spTgt spid="409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4</a:t>
            </a:fld>
            <a:endParaRPr lang="fa-IR">
              <a:solidFill>
                <a:srgbClr val="F8F8F8"/>
              </a:solidFill>
            </a:endParaRPr>
          </a:p>
        </p:txBody>
      </p:sp>
      <p:sp>
        <p:nvSpPr>
          <p:cNvPr id="11" name="Content Placeholder 1"/>
          <p:cNvSpPr txBox="1">
            <a:spLocks/>
          </p:cNvSpPr>
          <p:nvPr/>
        </p:nvSpPr>
        <p:spPr>
          <a:xfrm>
            <a:off x="323528" y="1772816"/>
            <a:ext cx="8407893" cy="4407408"/>
          </a:xfrm>
          <a:prstGeom prst="rect">
            <a:avLst/>
          </a:prstGeom>
        </p:spPr>
        <p:txBody>
          <a:bodyPr>
            <a:normAutofit fontScale="85000" lnSpcReduction="20000"/>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en-US" sz="2400" b="0" i="0" u="none" strike="noStrike" kern="1200" cap="none" spc="0" normalizeH="0" baseline="0" noProof="0" dirty="0" smtClean="0">
              <a:ln>
                <a:noFill/>
              </a:ln>
              <a:solidFill>
                <a:schemeClr val="tx2"/>
              </a:solidFill>
              <a:effectLst/>
              <a:uLnTx/>
              <a:uFillTx/>
              <a:cs typeface="Kamran" pitchFamily="2" charset="-78"/>
            </a:endParaRPr>
          </a:p>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r>
              <a:rPr kumimoji="0" lang="ar-SA" sz="2400" b="1" i="0" u="none" strike="noStrike" kern="1200" cap="none" spc="0" normalizeH="0" baseline="0" noProof="0" dirty="0" smtClean="0">
                <a:ln>
                  <a:noFill/>
                </a:ln>
                <a:solidFill>
                  <a:schemeClr val="tx2"/>
                </a:solidFill>
                <a:effectLst/>
                <a:uLnTx/>
                <a:uFillTx/>
                <a:cs typeface="Kamran" pitchFamily="2" charset="-78"/>
              </a:rPr>
              <a:t>والتر گروپیوس</a:t>
            </a:r>
            <a:r>
              <a:rPr kumimoji="0" lang="ar-SA" sz="2400" b="0" i="0" u="none" strike="noStrike" kern="1200" cap="none" spc="0" normalizeH="0" baseline="0" noProof="0" dirty="0" smtClean="0">
                <a:ln>
                  <a:noFill/>
                </a:ln>
                <a:solidFill>
                  <a:schemeClr val="tx2"/>
                </a:solidFill>
                <a:effectLst/>
                <a:uLnTx/>
                <a:uFillTx/>
                <a:cs typeface="Kamran" pitchFamily="2" charset="-78"/>
              </a:rPr>
              <a:t> </a:t>
            </a:r>
            <a:r>
              <a:rPr kumimoji="0" lang="en-US" sz="2400" b="0" i="0" u="none" strike="noStrike" kern="1200" cap="none" spc="0" normalizeH="0" baseline="0" noProof="0" dirty="0" smtClean="0">
                <a:ln>
                  <a:noFill/>
                </a:ln>
                <a:solidFill>
                  <a:schemeClr val="tx2"/>
                </a:solidFill>
                <a:effectLst/>
                <a:uLnTx/>
                <a:uFillTx/>
                <a:cs typeface="Kamran" pitchFamily="2" charset="-78"/>
              </a:rPr>
              <a:t>: </a:t>
            </a:r>
            <a:r>
              <a:rPr kumimoji="0" lang="ar-SA" sz="2400" b="0" i="0" u="none" strike="noStrike" kern="1200" cap="none" spc="0" normalizeH="0" baseline="0" noProof="0" dirty="0" smtClean="0">
                <a:ln>
                  <a:noFill/>
                </a:ln>
                <a:solidFill>
                  <a:schemeClr val="tx2"/>
                </a:solidFill>
                <a:effectLst/>
                <a:uLnTx/>
                <a:uFillTx/>
                <a:cs typeface="Kamran" pitchFamily="2" charset="-78"/>
              </a:rPr>
              <a:t>در سال </a:t>
            </a:r>
            <a:r>
              <a:rPr kumimoji="0" lang="fa-IR" sz="2400" b="0" i="0" u="none" strike="noStrike" kern="1200" cap="none" spc="0" normalizeH="0" baseline="0" noProof="0" dirty="0" smtClean="0">
                <a:ln>
                  <a:noFill/>
                </a:ln>
                <a:solidFill>
                  <a:schemeClr val="tx2"/>
                </a:solidFill>
                <a:effectLst/>
                <a:uLnTx/>
                <a:uFillTx/>
                <a:cs typeface="Kamran" pitchFamily="2" charset="-78"/>
              </a:rPr>
              <a:t>۱۹۱۹</a:t>
            </a:r>
            <a:r>
              <a:rPr kumimoji="0" lang="ar-SA" sz="2400" b="0" i="0" u="none" strike="noStrike" kern="1200" cap="none" spc="0" normalizeH="0" baseline="0" noProof="0" dirty="0" smtClean="0">
                <a:ln>
                  <a:noFill/>
                </a:ln>
                <a:solidFill>
                  <a:schemeClr val="tx2"/>
                </a:solidFill>
                <a:effectLst/>
                <a:uLnTx/>
                <a:uFillTx/>
                <a:cs typeface="Kamran" pitchFamily="2" charset="-78"/>
              </a:rPr>
              <a:t> با ادغام آکادمی هنرهای زیبا و مدرسه هنرها و پیشه‌ها، مدرسه باوهاوس را در وایمار بنیان نهاد. او در نخستین بیانیه خود، نظر ویلیام ماریس درباره تعالی صنایع دستی را با فکر وحدت همهٔ هنرها </a:t>
            </a:r>
            <a:r>
              <a:rPr kumimoji="0" lang="en-US" sz="2400" b="0" i="0" u="none" strike="noStrike" kern="1200" cap="none" spc="0" normalizeH="0" baseline="0" noProof="0" dirty="0" smtClean="0">
                <a:ln>
                  <a:noFill/>
                </a:ln>
                <a:solidFill>
                  <a:schemeClr val="tx2"/>
                </a:solidFill>
                <a:effectLst/>
                <a:uLnTx/>
                <a:uFillTx/>
                <a:cs typeface="Kamran" pitchFamily="2" charset="-78"/>
              </a:rPr>
              <a:t>(</a:t>
            </a:r>
            <a:r>
              <a:rPr kumimoji="0" lang="ar-SA" sz="2400" b="0" i="0" u="none" strike="noStrike" kern="1200" cap="none" spc="0" normalizeH="0" baseline="0" noProof="0" dirty="0" smtClean="0">
                <a:ln>
                  <a:noFill/>
                </a:ln>
                <a:solidFill>
                  <a:schemeClr val="tx2"/>
                </a:solidFill>
                <a:effectLst/>
                <a:uLnTx/>
                <a:uFillTx/>
                <a:cs typeface="Kamran" pitchFamily="2" charset="-78"/>
              </a:rPr>
              <a:t>با رعایت تقدم معماری) درآمیخت و مرزبندی میان جنبه‌های تزیینی و کاربردی در هنرها را مردود شمرد. او چندی بعد در سال </a:t>
            </a:r>
            <a:r>
              <a:rPr kumimoji="0" lang="fa-IR" sz="2400" b="0" i="0" u="none" strike="noStrike" kern="1200" cap="none" spc="0" normalizeH="0" baseline="0" noProof="0" dirty="0" smtClean="0">
                <a:ln>
                  <a:noFill/>
                </a:ln>
                <a:solidFill>
                  <a:schemeClr val="tx2"/>
                </a:solidFill>
                <a:effectLst/>
                <a:uLnTx/>
                <a:uFillTx/>
                <a:cs typeface="Kamran" pitchFamily="2" charset="-78"/>
              </a:rPr>
              <a:t>۱۹۲۳</a:t>
            </a:r>
            <a:r>
              <a:rPr kumimoji="0" lang="ar-SA" sz="2400" b="0" i="0" u="none" strike="noStrike" kern="1200" cap="none" spc="0" normalizeH="0" baseline="0" noProof="0" dirty="0" smtClean="0">
                <a:ln>
                  <a:noFill/>
                </a:ln>
                <a:solidFill>
                  <a:schemeClr val="tx2"/>
                </a:solidFill>
                <a:effectLst/>
                <a:uLnTx/>
                <a:uFillTx/>
                <a:cs typeface="Kamran" pitchFamily="2" charset="-78"/>
              </a:rPr>
              <a:t> اهمیت طراح-صنعتگر در تولید صنعتی کلان را مورد تاکید قرار داد، که به عنوان اصل عمده‌ آموزه باوهاوس دانسته شد. پس از آن کارگاه‌های باوهاوس به صورت آزمایشگاه‌های ساخت پیش نمونه برای تولید ماشینی درآمدند و بسیاری از فرآورده‌های این کارگاه‌ها (به خصوص میز و صندلی، منسوجات و لوازم چراغ برقی) با موافقت صاحبان صنایع در خط تولید کارخانه‌ای قرار گرفتند. سبک فرآورده‌های باوهاوس خصلت هندسی و ساده داشت و به سبب صرفه‌جویی در وسایل و مطالعه در کیفیت مواد از پالودگی خط و شکل برخوردار بود. با طراحی تعدادی ساختمان تازه در دسائو (که نتیجه کار گروهی گروپیوس، معلمان و شاگردان بود) باوهاوس از وایمار به مکان جدید انتقال یافت. پس از این تغییر مکان، تأثیر باوهاوس در معماری و هنرهای کاربردی اروپا رخ نمود و تا پایان جنگ دوم نیز پایدار ماند. در سال </a:t>
            </a:r>
            <a:r>
              <a:rPr kumimoji="0" lang="fa-IR" sz="2400" b="0" i="0" u="none" strike="noStrike" kern="1200" cap="none" spc="0" normalizeH="0" baseline="0" noProof="0" dirty="0" smtClean="0">
                <a:ln>
                  <a:noFill/>
                </a:ln>
                <a:solidFill>
                  <a:schemeClr val="tx2"/>
                </a:solidFill>
                <a:effectLst/>
                <a:uLnTx/>
                <a:uFillTx/>
                <a:cs typeface="Kamran" pitchFamily="2" charset="-78"/>
              </a:rPr>
              <a:t>۱۹۳۲</a:t>
            </a:r>
            <a:r>
              <a:rPr kumimoji="0" lang="ar-SA" sz="2400" b="0" i="0" u="none" strike="noStrike" kern="1200" cap="none" spc="0" normalizeH="0" baseline="0" noProof="0" dirty="0" smtClean="0">
                <a:ln>
                  <a:noFill/>
                </a:ln>
                <a:solidFill>
                  <a:schemeClr val="tx2"/>
                </a:solidFill>
                <a:effectLst/>
                <a:uLnTx/>
                <a:uFillTx/>
                <a:cs typeface="Kamran" pitchFamily="2" charset="-78"/>
              </a:rPr>
              <a:t> میس ون باوهاوس را به برلین انتقال داد، اما فعالیت آن در برلین دیری نپایید چراکه یک سال بعد، در </a:t>
            </a:r>
            <a:r>
              <a:rPr kumimoji="0" lang="fa-IR" sz="2400" b="0" i="0" u="none" strike="noStrike" kern="1200" cap="none" spc="0" normalizeH="0" baseline="0" noProof="0" dirty="0" smtClean="0">
                <a:ln>
                  <a:noFill/>
                </a:ln>
                <a:solidFill>
                  <a:schemeClr val="tx2"/>
                </a:solidFill>
                <a:effectLst/>
                <a:uLnTx/>
                <a:uFillTx/>
                <a:cs typeface="Kamran" pitchFamily="2" charset="-78"/>
              </a:rPr>
              <a:t>۱۱</a:t>
            </a:r>
            <a:r>
              <a:rPr kumimoji="0" lang="ar-SA" sz="2400" b="0" i="0" u="none" strike="noStrike" kern="1200" cap="none" spc="0" normalizeH="0" baseline="0" noProof="0" dirty="0" smtClean="0">
                <a:ln>
                  <a:noFill/>
                </a:ln>
                <a:solidFill>
                  <a:schemeClr val="tx2"/>
                </a:solidFill>
                <a:effectLst/>
                <a:uLnTx/>
                <a:uFillTx/>
                <a:cs typeface="Kamran" pitchFamily="2" charset="-78"/>
              </a:rPr>
              <a:t> آوریل </a:t>
            </a:r>
            <a:r>
              <a:rPr kumimoji="0" lang="fa-IR" sz="2400" b="0" i="0" u="none" strike="noStrike" kern="1200" cap="none" spc="0" normalizeH="0" baseline="0" noProof="0" dirty="0" smtClean="0">
                <a:ln>
                  <a:noFill/>
                </a:ln>
                <a:solidFill>
                  <a:schemeClr val="tx2"/>
                </a:solidFill>
                <a:effectLst/>
                <a:uLnTx/>
                <a:uFillTx/>
                <a:cs typeface="Kamran" pitchFamily="2" charset="-78"/>
              </a:rPr>
              <a:t>۱۹۳۳</a:t>
            </a:r>
            <a:r>
              <a:rPr kumimoji="0" lang="ar-SA" sz="2400" b="0" i="0" u="none" strike="noStrike" kern="1200" cap="none" spc="0" normalizeH="0" baseline="0" noProof="0" dirty="0" smtClean="0">
                <a:ln>
                  <a:noFill/>
                </a:ln>
                <a:solidFill>
                  <a:schemeClr val="tx2"/>
                </a:solidFill>
                <a:effectLst/>
                <a:uLnTx/>
                <a:uFillTx/>
                <a:cs typeface="Kamran" pitchFamily="2" charset="-78"/>
              </a:rPr>
              <a:t> دولت نازی باوهاوس را تعطیل کرد. چندی بعد موهولی ناگی و برخی دیگر از معلمان مدرسهٔ جدیدی به همین نام در شیکاگو برپا کردند. تا اواخر دههٔ </a:t>
            </a:r>
            <a:r>
              <a:rPr kumimoji="0" lang="fa-IR" sz="2400" b="0" i="0" u="none" strike="noStrike" kern="1200" cap="none" spc="0" normalizeH="0" baseline="0" noProof="0" dirty="0" smtClean="0">
                <a:ln>
                  <a:noFill/>
                </a:ln>
                <a:solidFill>
                  <a:schemeClr val="tx2"/>
                </a:solidFill>
                <a:effectLst/>
                <a:uLnTx/>
                <a:uFillTx/>
                <a:cs typeface="Kamran" pitchFamily="2" charset="-78"/>
              </a:rPr>
              <a:t>۱۹۶۰ </a:t>
            </a:r>
            <a:r>
              <a:rPr kumimoji="0" lang="ar-SA" sz="2400" b="0" i="0" u="none" strike="noStrike" kern="1200" cap="none" spc="0" normalizeH="0" baseline="0" noProof="0" dirty="0" smtClean="0">
                <a:ln>
                  <a:noFill/>
                </a:ln>
                <a:solidFill>
                  <a:schemeClr val="tx2"/>
                </a:solidFill>
                <a:effectLst/>
                <a:uLnTx/>
                <a:uFillTx/>
                <a:cs typeface="Kamran" pitchFamily="2" charset="-78"/>
              </a:rPr>
              <a:t>اکثر مدارس طراحی و معماری اروپا و ایلات متحده دست‌کم بخشی از برنامه‌های آموزشی باوهاوس را پذیرفتند. </a:t>
            </a:r>
            <a:endParaRPr kumimoji="0" lang="en-US" sz="2400" b="0" i="0" u="none" strike="noStrike" kern="1200" cap="none" spc="0" normalizeH="0" baseline="0" noProof="0" dirty="0" smtClean="0">
              <a:ln>
                <a:noFill/>
              </a:ln>
              <a:solidFill>
                <a:schemeClr val="tx2"/>
              </a:solidFill>
              <a:effectLst/>
              <a:uLnTx/>
              <a:uFillTx/>
              <a:cs typeface="Kamran" pitchFamily="2" charset="-78"/>
            </a:endParaRPr>
          </a:p>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en-US" sz="2400" b="0" i="0" u="none" strike="noStrike" kern="1200" cap="none" spc="0" normalizeH="0" baseline="0" noProof="0" dirty="0" smtClean="0">
              <a:ln>
                <a:noFill/>
              </a:ln>
              <a:solidFill>
                <a:schemeClr val="tx2"/>
              </a:solidFill>
              <a:effectLst/>
              <a:uLnTx/>
              <a:uFillTx/>
              <a:cs typeface="Kamran" pitchFamily="2" charset="-78"/>
            </a:endParaRPr>
          </a:p>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en-US" sz="2400" b="0" i="0" u="none" strike="noStrike" kern="1200" cap="none" spc="0" normalizeH="0" baseline="0" noProof="0" dirty="0">
              <a:ln>
                <a:noFill/>
              </a:ln>
              <a:solidFill>
                <a:schemeClr val="tx2"/>
              </a:solidFill>
              <a:effectLst/>
              <a:uLnTx/>
              <a:uFillTx/>
              <a:cs typeface="Kamran" pitchFamily="2" charset="-78"/>
            </a:endParaRPr>
          </a:p>
        </p:txBody>
      </p:sp>
      <p:sp>
        <p:nvSpPr>
          <p:cNvPr id="12" name="Slide Number Placeholder 2"/>
          <p:cNvSpPr txBox="1">
            <a:spLocks/>
          </p:cNvSpPr>
          <p:nvPr/>
        </p:nvSpPr>
        <p:spPr>
          <a:xfrm>
            <a:off x="8234680" y="6355080"/>
            <a:ext cx="582966" cy="27432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4563A1E-0AA0-4569-B5EE-0B1DBB5C4A9B}" type="slidenum">
              <a:rPr kumimoji="0" lang="fa-IR" sz="12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a-IR" sz="1200" b="0" i="0" u="none" strike="noStrike" kern="1200" cap="none" spc="0" normalizeH="0" baseline="0" noProof="0">
              <a:ln>
                <a:noFill/>
              </a:ln>
              <a:solidFill>
                <a:schemeClr val="tx2"/>
              </a:solidFill>
              <a:effectLst/>
              <a:uLnTx/>
              <a:uFillTx/>
              <a:latin typeface="+mn-lt"/>
              <a:ea typeface="+mn-ea"/>
              <a:cs typeface="+mn-cs"/>
            </a:endParaRPr>
          </a:p>
        </p:txBody>
      </p:sp>
      <p:sp>
        <p:nvSpPr>
          <p:cNvPr id="13" name="Title 3"/>
          <p:cNvSpPr txBox="1">
            <a:spLocks/>
          </p:cNvSpPr>
          <p:nvPr/>
        </p:nvSpPr>
        <p:spPr>
          <a:xfrm>
            <a:off x="6477000" y="838200"/>
            <a:ext cx="1981200" cy="901994"/>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r>
              <a:rPr kumimoji="0" lang="fa-IR" sz="3600" b="1" i="0" u="none" strike="noStrike" kern="1200" cap="none" spc="50" normalizeH="0" baseline="0" noProof="0" dirty="0" smtClean="0">
                <a:ln w="13335" cmpd="sng">
                  <a:solidFill>
                    <a:schemeClr val="accent1">
                      <a:lumMod val="50000"/>
                    </a:schemeClr>
                  </a:solidFill>
                  <a:prstDash val="solid"/>
                </a:ln>
                <a:solidFill>
                  <a:schemeClr val="accent6">
                    <a:tint val="1000"/>
                  </a:schemeClr>
                </a:solidFill>
                <a:effectLst/>
                <a:uLnTx/>
                <a:uFillTx/>
                <a:latin typeface="+mj-lt"/>
                <a:ea typeface="+mj-ea"/>
                <a:cs typeface="+mj-cs"/>
              </a:rPr>
              <a:t>بی</a:t>
            </a:r>
            <a:r>
              <a:rPr lang="fa-IR" sz="3600" b="1" spc="50" dirty="0" smtClean="0">
                <a:ln w="13335" cmpd="sng">
                  <a:solidFill>
                    <a:schemeClr val="accent1">
                      <a:lumMod val="50000"/>
                    </a:schemeClr>
                  </a:solidFill>
                  <a:prstDash val="solid"/>
                </a:ln>
                <a:solidFill>
                  <a:schemeClr val="accent6">
                    <a:tint val="1000"/>
                  </a:schemeClr>
                </a:solidFill>
                <a:latin typeface="+mj-lt"/>
                <a:ea typeface="+mj-ea"/>
                <a:cs typeface="+mj-cs"/>
              </a:rPr>
              <a:t>و</a:t>
            </a:r>
            <a:r>
              <a:rPr kumimoji="0" lang="fa-IR" sz="3600" b="1" i="0" u="none" strike="noStrike" kern="1200" cap="none" spc="50" normalizeH="0" baseline="0" noProof="0" dirty="0" smtClean="0">
                <a:ln w="13335" cmpd="sng">
                  <a:solidFill>
                    <a:schemeClr val="accent1">
                      <a:lumMod val="50000"/>
                    </a:schemeClr>
                  </a:solidFill>
                  <a:prstDash val="solid"/>
                </a:ln>
                <a:solidFill>
                  <a:schemeClr val="accent6">
                    <a:tint val="1000"/>
                  </a:schemeClr>
                </a:solidFill>
                <a:effectLst/>
                <a:uLnTx/>
                <a:uFillTx/>
                <a:latin typeface="+mj-lt"/>
                <a:ea typeface="+mj-ea"/>
                <a:cs typeface="+mj-cs"/>
              </a:rPr>
              <a:t>گرافی</a:t>
            </a:r>
            <a:br>
              <a:rPr kumimoji="0" lang="fa-IR" sz="3600" b="1" i="0" u="none" strike="noStrike" kern="1200" cap="none" spc="50" normalizeH="0" baseline="0" noProof="0" dirty="0" smtClean="0">
                <a:ln w="13335" cmpd="sng">
                  <a:solidFill>
                    <a:schemeClr val="accent1">
                      <a:lumMod val="50000"/>
                    </a:schemeClr>
                  </a:solidFill>
                  <a:prstDash val="solid"/>
                </a:ln>
                <a:solidFill>
                  <a:schemeClr val="accent6">
                    <a:tint val="1000"/>
                  </a:schemeClr>
                </a:solidFill>
                <a:effectLst/>
                <a:uLnTx/>
                <a:uFillTx/>
                <a:latin typeface="+mj-lt"/>
                <a:ea typeface="+mj-ea"/>
                <a:cs typeface="+mj-cs"/>
              </a:rPr>
            </a:br>
            <a:endParaRPr kumimoji="0" lang="en-US" sz="36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mj-cs"/>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5" name="TextBox 14"/>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676400"/>
            <a:ext cx="4464496" cy="4889963"/>
          </a:xfrm>
          <a:prstGeom prst="rect">
            <a:avLst/>
          </a:prstGeom>
        </p:spPr>
      </p:pic>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40</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latin typeface="+mn-lt"/>
              <a:ea typeface="+mn-ea"/>
              <a:cs typeface="B Kamran" pitchFamily="2" charset="-78"/>
            </a:endParaRPr>
          </a:p>
        </p:txBody>
      </p:sp>
      <p:sp>
        <p:nvSpPr>
          <p:cNvPr id="13" name="Slide Number Placeholder 1"/>
          <p:cNvSpPr txBox="1">
            <a:spLocks/>
          </p:cNvSpPr>
          <p:nvPr/>
        </p:nvSpPr>
        <p:spPr>
          <a:xfrm>
            <a:off x="8234680" y="6355080"/>
            <a:ext cx="582966" cy="27432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4563A1E-0AA0-4569-B5EE-0B1DBB5C4A9B}" type="slidenum">
              <a:rPr kumimoji="0" lang="fa-IR" sz="12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a-IR" sz="1200" b="0" i="0" u="none" strike="noStrike" kern="1200" cap="none" spc="0" normalizeH="0" baseline="0" noProof="0">
              <a:ln>
                <a:noFill/>
              </a:ln>
              <a:solidFill>
                <a:schemeClr val="tx2"/>
              </a:solidFill>
              <a:effectLst/>
              <a:uLnTx/>
              <a:uFillTx/>
              <a:latin typeface="+mn-lt"/>
              <a:ea typeface="+mn-ea"/>
              <a:cs typeface="+mn-cs"/>
            </a:endParaRPr>
          </a:p>
        </p:txBody>
      </p:sp>
      <p:sp>
        <p:nvSpPr>
          <p:cNvPr id="14" name="Title 2"/>
          <p:cNvSpPr txBox="1">
            <a:spLocks/>
          </p:cNvSpPr>
          <p:nvPr/>
        </p:nvSpPr>
        <p:spPr>
          <a:xfrm>
            <a:off x="762000" y="914400"/>
            <a:ext cx="7467600" cy="1054394"/>
          </a:xfrm>
          <a:prstGeom prst="rect">
            <a:avLst/>
          </a:prstGeom>
        </p:spPr>
        <p:txBody>
          <a:bodyPr/>
          <a:lstStyle/>
          <a:p>
            <a:pPr marL="0" marR="0" lvl="0" indent="0" algn="r" defTabSz="914400" rtl="0" eaLnBrk="1" fontAlgn="auto" latinLnBrk="0" hangingPunct="1">
              <a:lnSpc>
                <a:spcPct val="100000"/>
              </a:lnSpc>
              <a:spcBef>
                <a:spcPct val="0"/>
              </a:spcBef>
              <a:spcAft>
                <a:spcPts val="0"/>
              </a:spcAft>
              <a:buClrTx/>
              <a:buSzTx/>
              <a:buFontTx/>
              <a:buNone/>
              <a:tabLst>
                <a:tab pos="3830638" algn="l"/>
              </a:tabLst>
              <a:defRPr/>
            </a:pPr>
            <a:r>
              <a:rPr kumimoji="0" lang="fa-IR" sz="2800" b="1" i="0" u="none" strike="noStrike" kern="1200" cap="none" spc="50" normalizeH="0" baseline="0" noProof="0" dirty="0" smtClean="0">
                <a:ln w="13335" cmpd="sng">
                  <a:solidFill>
                    <a:schemeClr val="accent1">
                      <a:lumMod val="50000"/>
                    </a:schemeClr>
                  </a:solidFill>
                  <a:prstDash val="solid"/>
                </a:ln>
                <a:solidFill>
                  <a:schemeClr val="tx1">
                    <a:lumMod val="95000"/>
                  </a:schemeClr>
                </a:solidFill>
                <a:effectLst/>
                <a:uLnTx/>
                <a:uFillTx/>
                <a:latin typeface="+mj-lt"/>
                <a:ea typeface="+mj-ea"/>
                <a:cs typeface="Kamran" pitchFamily="2" charset="-78"/>
              </a:rPr>
              <a:t>قسمتي از بنا كه شامل كارگاههاي اين مدرسه است. با استفاده از شيشه، قسمتِ داخلي و خارجي بنا در آن واحد ديده مي شود.</a:t>
            </a:r>
            <a:endParaRPr kumimoji="0" lang="fa-IR" sz="2800" b="1" i="0" u="none" strike="noStrike" kern="1200" cap="none" spc="50" normalizeH="0" baseline="0" noProof="0" dirty="0">
              <a:ln w="13335" cmpd="sng">
                <a:solidFill>
                  <a:schemeClr val="accent1">
                    <a:lumMod val="50000"/>
                  </a:schemeClr>
                </a:solidFill>
                <a:prstDash val="solid"/>
              </a:ln>
              <a:solidFill>
                <a:schemeClr val="tx1">
                  <a:lumMod val="95000"/>
                </a:schemeClr>
              </a:solidFill>
              <a:effectLst/>
              <a:uLnTx/>
              <a:uFillTx/>
              <a:latin typeface="+mj-lt"/>
              <a:ea typeface="+mj-ea"/>
              <a:cs typeface="Kamran" pitchFamily="2" charset="-78"/>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7" name="TextBox 16"/>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plus(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plus(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41</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latin typeface="+mn-lt"/>
              <a:ea typeface="+mn-ea"/>
              <a:cs typeface="B Kamran" pitchFamily="2" charset="-78"/>
            </a:endParaRPr>
          </a:p>
        </p:txBody>
      </p:sp>
      <p:pic>
        <p:nvPicPr>
          <p:cNvPr id="13" name="Picture 2" descr="C:\Documents and Settings\home\Desktop\bauhaus\bau.jpg"/>
          <p:cNvPicPr>
            <a:picLocks noChangeAspect="1" noChangeArrowheads="1"/>
          </p:cNvPicPr>
          <p:nvPr/>
        </p:nvPicPr>
        <p:blipFill>
          <a:blip r:embed="rId2" cstate="print"/>
          <a:srcRect/>
          <a:stretch>
            <a:fillRect/>
          </a:stretch>
        </p:blipFill>
        <p:spPr bwMode="auto">
          <a:xfrm>
            <a:off x="457200" y="838200"/>
            <a:ext cx="5806590" cy="4357718"/>
          </a:xfrm>
          <a:prstGeom prst="rect">
            <a:avLst/>
          </a:prstGeom>
          <a:noFill/>
          <a:ln w="38100">
            <a:solidFill>
              <a:schemeClr val="tx1"/>
            </a:solidFill>
          </a:ln>
        </p:spPr>
      </p:pic>
      <p:sp>
        <p:nvSpPr>
          <p:cNvPr id="14" name="Title 1"/>
          <p:cNvSpPr txBox="1">
            <a:spLocks/>
          </p:cNvSpPr>
          <p:nvPr/>
        </p:nvSpPr>
        <p:spPr>
          <a:xfrm>
            <a:off x="6629400" y="762000"/>
            <a:ext cx="1921768" cy="173608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tab pos="3830638" algn="l"/>
              </a:tabLst>
              <a:defRPr/>
            </a:pPr>
            <a:r>
              <a:rPr kumimoji="0" lang="fa-IR" sz="4800" b="1" i="0" u="none" strike="noStrike" kern="1200" cap="none" spc="50" normalizeH="0" baseline="0" noProof="0" dirty="0" smtClean="0">
                <a:ln w="13335" cmpd="sng">
                  <a:solidFill>
                    <a:schemeClr val="accent1">
                      <a:lumMod val="50000"/>
                    </a:schemeClr>
                  </a:solidFill>
                  <a:prstDash val="solid"/>
                </a:ln>
                <a:solidFill>
                  <a:schemeClr val="tx1">
                    <a:lumMod val="95000"/>
                  </a:schemeClr>
                </a:solidFill>
                <a:effectLst/>
                <a:uLnTx/>
                <a:uFillTx/>
                <a:latin typeface="+mj-lt"/>
                <a:ea typeface="+mj-ea"/>
                <a:cs typeface="Kamran" pitchFamily="2" charset="-78"/>
              </a:rPr>
              <a:t>داخلی</a:t>
            </a:r>
            <a:endParaRPr kumimoji="0" lang="fa-IR" sz="4800" b="1" i="0" u="none" strike="noStrike" kern="1200" cap="none" spc="50" normalizeH="0" baseline="0" noProof="0" dirty="0">
              <a:ln w="13335" cmpd="sng">
                <a:solidFill>
                  <a:schemeClr val="accent1">
                    <a:lumMod val="50000"/>
                  </a:schemeClr>
                </a:solidFill>
                <a:prstDash val="solid"/>
              </a:ln>
              <a:solidFill>
                <a:schemeClr val="tx1">
                  <a:lumMod val="95000"/>
                </a:schemeClr>
              </a:solidFill>
              <a:effectLst/>
              <a:uLnTx/>
              <a:uFillTx/>
              <a:latin typeface="+mj-lt"/>
              <a:ea typeface="+mj-ea"/>
              <a:cs typeface="Kamran" pitchFamily="2" charset="-78"/>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3505200"/>
            <a:ext cx="4080453" cy="306034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048000"/>
            <a:ext cx="4032448" cy="302902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8" name="TextBox 17"/>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42</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latin typeface="+mn-lt"/>
              <a:ea typeface="+mn-ea"/>
              <a:cs typeface="B Kamran" pitchFamily="2" charset="-78"/>
            </a:endParaRPr>
          </a:p>
        </p:txBody>
      </p:sp>
      <p:sp>
        <p:nvSpPr>
          <p:cNvPr id="13" name="Slide Number Placeholder 1"/>
          <p:cNvSpPr txBox="1">
            <a:spLocks/>
          </p:cNvSpPr>
          <p:nvPr/>
        </p:nvSpPr>
        <p:spPr>
          <a:xfrm>
            <a:off x="8234680" y="6590776"/>
            <a:ext cx="582966" cy="27432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4563A1E-0AA0-4569-B5EE-0B1DBB5C4A9B}" type="slidenum">
              <a:rPr kumimoji="0" lang="fa-IR" sz="1200" b="0" i="0" u="none" strike="noStrike" kern="1200" cap="none" spc="0" normalizeH="0" baseline="0" noProof="0" smtClean="0">
                <a:ln>
                  <a:noFill/>
                </a:ln>
                <a:solidFill>
                  <a:schemeClr val="tx2"/>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a-IR" sz="1200" b="0" i="0" u="none" strike="noStrike" kern="1200" cap="none" spc="0" normalizeH="0" baseline="0" noProof="0">
              <a:ln>
                <a:noFill/>
              </a:ln>
              <a:solidFill>
                <a:schemeClr val="tx2"/>
              </a:solidFill>
              <a:effectLst/>
              <a:uLnTx/>
              <a:uFillTx/>
              <a:latin typeface="+mn-lt"/>
              <a:ea typeface="+mn-ea"/>
              <a:cs typeface="+mn-cs"/>
            </a:endParaRPr>
          </a:p>
        </p:txBody>
      </p:sp>
      <p:sp>
        <p:nvSpPr>
          <p:cNvPr id="14" name="Title 1"/>
          <p:cNvSpPr txBox="1">
            <a:spLocks/>
          </p:cNvSpPr>
          <p:nvPr/>
        </p:nvSpPr>
        <p:spPr>
          <a:xfrm>
            <a:off x="304800" y="609600"/>
            <a:ext cx="7851648" cy="1374650"/>
          </a:xfrm>
          <a:prstGeom prst="rect">
            <a:avLst/>
          </a:prstGeom>
        </p:spPr>
        <p:txBody>
          <a:bodyPr vert="horz" lIns="91440" tIns="45720" rIns="91440" bIns="45720" rtlCol="0" anchor="ctr">
            <a:normAutofit/>
          </a:bodyPr>
          <a:lstStyle>
            <a:lvl1pPr algn="ctr" defTabSz="914400" rtl="1"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r"/>
            <a:r>
              <a:rPr lang="fa-IR" sz="3600" dirty="0" smtClean="0">
                <a:solidFill>
                  <a:schemeClr val="tx1">
                    <a:lumMod val="95000"/>
                  </a:schemeClr>
                </a:solidFill>
                <a:effectLst>
                  <a:outerShdw blurRad="38100" dist="38100" dir="2700000" algn="tl">
                    <a:srgbClr val="000000">
                      <a:alpha val="43137"/>
                    </a:srgbClr>
                  </a:outerShdw>
                </a:effectLst>
                <a:latin typeface="IranNastaliq" pitchFamily="18" charset="0"/>
                <a:cs typeface="Kamran" pitchFamily="2" charset="-78"/>
              </a:rPr>
              <a:t>خط آسمان</a:t>
            </a:r>
            <a:endParaRPr lang="en-US" sz="3600" dirty="0">
              <a:solidFill>
                <a:schemeClr val="tx1">
                  <a:lumMod val="95000"/>
                </a:schemeClr>
              </a:solidFill>
              <a:effectLst>
                <a:outerShdw blurRad="38100" dist="38100" dir="2700000" algn="tl">
                  <a:srgbClr val="000000">
                    <a:alpha val="43137"/>
                  </a:srgbClr>
                </a:outerShdw>
              </a:effectLst>
              <a:latin typeface="IranNastaliq" pitchFamily="18" charset="0"/>
              <a:cs typeface="Kamran" pitchFamily="2" charset="-78"/>
            </a:endParaRPr>
          </a:p>
        </p:txBody>
      </p:sp>
      <p:pic>
        <p:nvPicPr>
          <p:cNvPr id="15" name="Picture 2" descr="G:\bahaus\gropius_bauhaus01.jpg"/>
          <p:cNvPicPr>
            <a:picLocks noChangeAspect="1" noChangeArrowheads="1"/>
          </p:cNvPicPr>
          <p:nvPr/>
        </p:nvPicPr>
        <p:blipFill>
          <a:blip r:embed="rId2" cstate="print"/>
          <a:srcRect/>
          <a:stretch>
            <a:fillRect/>
          </a:stretch>
        </p:blipFill>
        <p:spPr bwMode="auto">
          <a:xfrm>
            <a:off x="1219200" y="3200400"/>
            <a:ext cx="5610787" cy="2933700"/>
          </a:xfrm>
          <a:prstGeom prst="rect">
            <a:avLst/>
          </a:prstGeom>
          <a:noFill/>
          <a:ln w="38100">
            <a:solidFill>
              <a:schemeClr val="tx1"/>
            </a:solidFill>
          </a:ln>
        </p:spPr>
      </p:pic>
      <p:cxnSp>
        <p:nvCxnSpPr>
          <p:cNvPr id="16" name="Straight Connector 15"/>
          <p:cNvCxnSpPr/>
          <p:nvPr/>
        </p:nvCxnSpPr>
        <p:spPr>
          <a:xfrm rot="10800000">
            <a:off x="3733800" y="2133600"/>
            <a:ext cx="2357454"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3448048" y="2419352"/>
            <a:ext cx="571504"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2733668" y="2705104"/>
            <a:ext cx="100013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2207415" y="2135985"/>
            <a:ext cx="107157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a:off x="1662098" y="1633534"/>
            <a:ext cx="107157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Freeform 20"/>
          <p:cNvSpPr/>
          <p:nvPr/>
        </p:nvSpPr>
        <p:spPr>
          <a:xfrm>
            <a:off x="1524000" y="990600"/>
            <a:ext cx="4875040" cy="714380"/>
          </a:xfrm>
          <a:custGeom>
            <a:avLst/>
            <a:gdLst>
              <a:gd name="connsiteX0" fmla="*/ 0 w 4790364"/>
              <a:gd name="connsiteY0" fmla="*/ 143301 h 852984"/>
              <a:gd name="connsiteX1" fmla="*/ 1255594 w 4790364"/>
              <a:gd name="connsiteY1" fmla="*/ 102358 h 852984"/>
              <a:gd name="connsiteX2" fmla="*/ 2101755 w 4790364"/>
              <a:gd name="connsiteY2" fmla="*/ 757450 h 852984"/>
              <a:gd name="connsiteX3" fmla="*/ 4790364 w 4790364"/>
              <a:gd name="connsiteY3" fmla="*/ 675564 h 852984"/>
            </a:gdLst>
            <a:ahLst/>
            <a:cxnLst>
              <a:cxn ang="0">
                <a:pos x="connsiteX0" y="connsiteY0"/>
              </a:cxn>
              <a:cxn ang="0">
                <a:pos x="connsiteX1" y="connsiteY1"/>
              </a:cxn>
              <a:cxn ang="0">
                <a:pos x="connsiteX2" y="connsiteY2"/>
              </a:cxn>
              <a:cxn ang="0">
                <a:pos x="connsiteX3" y="connsiteY3"/>
              </a:cxn>
            </a:cxnLst>
            <a:rect l="l" t="t" r="r" b="b"/>
            <a:pathLst>
              <a:path w="4790364" h="852984">
                <a:moveTo>
                  <a:pt x="0" y="143301"/>
                </a:moveTo>
                <a:cubicBezTo>
                  <a:pt x="452651" y="71650"/>
                  <a:pt x="905302" y="0"/>
                  <a:pt x="1255594" y="102358"/>
                </a:cubicBezTo>
                <a:cubicBezTo>
                  <a:pt x="1605886" y="204716"/>
                  <a:pt x="1512627" y="661916"/>
                  <a:pt x="2101755" y="757450"/>
                </a:cubicBezTo>
                <a:cubicBezTo>
                  <a:pt x="2690883" y="852984"/>
                  <a:pt x="4374107" y="655092"/>
                  <a:pt x="4790364" y="675564"/>
                </a:cubicBezTo>
              </a:path>
            </a:pathLst>
          </a:custGeom>
          <a:solidFill>
            <a:srgbClr val="00B0F0"/>
          </a:solidFill>
          <a:ln w="381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rtl="1"/>
            <a:endParaRPr lang="fa-IR">
              <a:solidFill>
                <a:prstClr val="white"/>
              </a:solidFill>
            </a:endParaRPr>
          </a:p>
        </p:txBody>
      </p:sp>
      <p:cxnSp>
        <p:nvCxnSpPr>
          <p:cNvPr id="22" name="Straight Connector 21"/>
          <p:cNvCxnSpPr/>
          <p:nvPr/>
        </p:nvCxnSpPr>
        <p:spPr>
          <a:xfrm rot="5400000">
            <a:off x="983437" y="2312196"/>
            <a:ext cx="135732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5662626" y="2562229"/>
            <a:ext cx="857256"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5" name="TextBox 24"/>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43</a:t>
            </a:fld>
            <a:endParaRPr lang="fa-IR">
              <a:solidFill>
                <a:srgbClr val="F8F8F8"/>
              </a:solidFill>
            </a:endParaRPr>
          </a:p>
        </p:txBody>
      </p:sp>
      <p:sp>
        <p:nvSpPr>
          <p:cNvPr id="11" name="Title 1"/>
          <p:cNvSpPr txBox="1">
            <a:spLocks/>
          </p:cNvSpPr>
          <p:nvPr/>
        </p:nvSpPr>
        <p:spPr>
          <a:xfrm>
            <a:off x="6019800" y="838200"/>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600201" y="2204864"/>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latin typeface="+mn-lt"/>
              <a:ea typeface="+mn-ea"/>
              <a:cs typeface="B Kamran" pitchFamily="2" charset="-78"/>
            </a:endParaRPr>
          </a:p>
        </p:txBody>
      </p:sp>
      <p:sp>
        <p:nvSpPr>
          <p:cNvPr id="13" name="Title 1"/>
          <p:cNvSpPr txBox="1">
            <a:spLocks/>
          </p:cNvSpPr>
          <p:nvPr/>
        </p:nvSpPr>
        <p:spPr>
          <a:xfrm>
            <a:off x="5257800" y="457200"/>
            <a:ext cx="3048000" cy="1368152"/>
          </a:xfrm>
          <a:prstGeom prst="rect">
            <a:avLst/>
          </a:prstGeom>
        </p:spPr>
        <p:txBody>
          <a:bodyPr vert="horz" lIns="91440" tIns="45720" rIns="91440" bIns="45720" rtlCol="0" anchor="ctr">
            <a:normAutofit/>
          </a:bodyPr>
          <a:lstStyle>
            <a:lvl1pPr algn="ctr" defTabSz="914400" rtl="1" eaLnBrk="1" latinLnBrk="0" hangingPunct="1">
              <a:spcBef>
                <a:spcPct val="0"/>
              </a:spcBef>
              <a:buNone/>
              <a:defRPr sz="3200" kern="1200" cap="all" spc="200" baseline="0">
                <a:ln>
                  <a:noFill/>
                </a:ln>
                <a:solidFill>
                  <a:schemeClr val="bg1"/>
                </a:solidFill>
                <a:effectLst/>
                <a:latin typeface="+mj-lt"/>
                <a:ea typeface="+mj-ea"/>
                <a:cs typeface="+mj-cs"/>
              </a:defRPr>
            </a:lvl1pPr>
          </a:lstStyle>
          <a:p>
            <a:r>
              <a:rPr lang="fa-IR" sz="4400" dirty="0" smtClean="0">
                <a:solidFill>
                  <a:schemeClr val="tx1">
                    <a:lumMod val="95000"/>
                  </a:schemeClr>
                </a:solidFill>
                <a:effectLst>
                  <a:outerShdw blurRad="38100" dist="38100" dir="2700000" algn="tl">
                    <a:srgbClr val="000000">
                      <a:alpha val="43137"/>
                    </a:srgbClr>
                  </a:outerShdw>
                </a:effectLst>
                <a:latin typeface="IranNastaliq" pitchFamily="18" charset="0"/>
                <a:cs typeface="Kamran" pitchFamily="2" charset="-78"/>
              </a:rPr>
              <a:t>حذفي و الحاقي</a:t>
            </a:r>
            <a:endParaRPr lang="fa-IR" sz="4400" dirty="0">
              <a:solidFill>
                <a:schemeClr val="tx1">
                  <a:lumMod val="95000"/>
                </a:schemeClr>
              </a:solidFill>
              <a:effectLst>
                <a:outerShdw blurRad="38100" dist="38100" dir="2700000" algn="tl">
                  <a:srgbClr val="000000">
                    <a:alpha val="43137"/>
                  </a:srgbClr>
                </a:outerShdw>
              </a:effectLst>
              <a:latin typeface="IranNastaliq" pitchFamily="18" charset="0"/>
              <a:cs typeface="Kamran" pitchFamily="2" charset="-78"/>
            </a:endParaRPr>
          </a:p>
        </p:txBody>
      </p:sp>
      <p:pic>
        <p:nvPicPr>
          <p:cNvPr id="14" name="Picture 13" descr="55.jpg"/>
          <p:cNvPicPr>
            <a:picLocks noChangeAspect="1"/>
          </p:cNvPicPr>
          <p:nvPr/>
        </p:nvPicPr>
        <p:blipFill>
          <a:blip r:embed="rId2" cstate="print"/>
          <a:stretch>
            <a:fillRect/>
          </a:stretch>
        </p:blipFill>
        <p:spPr>
          <a:xfrm>
            <a:off x="4788024" y="1928802"/>
            <a:ext cx="3600400" cy="44846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54.jpg"/>
          <p:cNvPicPr>
            <a:picLocks noChangeAspect="1"/>
          </p:cNvPicPr>
          <p:nvPr/>
        </p:nvPicPr>
        <p:blipFill>
          <a:blip r:embed="rId3" cstate="print"/>
          <a:stretch>
            <a:fillRect/>
          </a:stretch>
        </p:blipFill>
        <p:spPr>
          <a:xfrm>
            <a:off x="824219" y="1928802"/>
            <a:ext cx="3603765" cy="4458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7" name="TextBox 16"/>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3"/>
                                        </p:tgtEl>
                                        <p:attrNameLst>
                                          <p:attrName>ppt_y</p:attrName>
                                        </p:attrNameLst>
                                      </p:cBhvr>
                                      <p:tavLst>
                                        <p:tav tm="0">
                                          <p:val>
                                            <p:strVal val="#ppt_y"/>
                                          </p:val>
                                        </p:tav>
                                        <p:tav tm="100000">
                                          <p:val>
                                            <p:strVal val="#ppt_y"/>
                                          </p:val>
                                        </p:tav>
                                      </p:tavLst>
                                    </p:anim>
                                    <p:anim calcmode="lin" valueType="num">
                                      <p:cBhvr>
                                        <p:cTn id="9" dur="20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strips(downRight)">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edge">
                                      <p:cBhvr>
                                        <p:cTn id="2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44</a:t>
            </a:fld>
            <a:endParaRPr lang="fa-IR">
              <a:solidFill>
                <a:srgbClr val="F8F8F8"/>
              </a:solidFill>
            </a:endParaRPr>
          </a:p>
        </p:txBody>
      </p:sp>
      <p:sp>
        <p:nvSpPr>
          <p:cNvPr id="11" name="Title 1"/>
          <p:cNvSpPr txBox="1">
            <a:spLocks/>
          </p:cNvSpPr>
          <p:nvPr/>
        </p:nvSpPr>
        <p:spPr>
          <a:xfrm>
            <a:off x="6143636" y="857232"/>
            <a:ext cx="2057400" cy="1089427"/>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tab pos="3830638" algn="l"/>
              </a:tabLst>
              <a:defRPr/>
            </a:pPr>
            <a:endParaRPr kumimoji="0" lang="fa-IR" sz="4000" b="1" i="0" u="none" strike="noStrike" kern="1200" cap="none" spc="50" normalizeH="0" baseline="0" noProof="0" dirty="0">
              <a:ln w="13335" cmpd="sng">
                <a:solidFill>
                  <a:schemeClr val="accent1">
                    <a:lumMod val="50000"/>
                  </a:schemeClr>
                </a:solidFill>
                <a:prstDash val="solid"/>
              </a:ln>
              <a:solidFill>
                <a:schemeClr val="accent6">
                  <a:tint val="1000"/>
                </a:schemeClr>
              </a:solidFill>
              <a:effectLst/>
              <a:uLnTx/>
              <a:uFillTx/>
              <a:latin typeface="+mj-lt"/>
              <a:ea typeface="+mj-ea"/>
              <a:cs typeface="Kamran" pitchFamily="2" charset="-78"/>
            </a:endParaRPr>
          </a:p>
        </p:txBody>
      </p:sp>
      <p:sp>
        <p:nvSpPr>
          <p:cNvPr id="12" name="Content Placeholder 4"/>
          <p:cNvSpPr txBox="1">
            <a:spLocks/>
          </p:cNvSpPr>
          <p:nvPr/>
        </p:nvSpPr>
        <p:spPr>
          <a:xfrm>
            <a:off x="-1285916" y="3929066"/>
            <a:ext cx="6629400" cy="3744416"/>
          </a:xfrm>
          <a:prstGeom prst="rect">
            <a:avLst/>
          </a:prstGeom>
        </p:spPr>
        <p:txBody>
          <a:bodyPr>
            <a:normAutofit/>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endParaRPr kumimoji="0" lang="fa-IR" sz="2800" b="0" i="0" u="none" strike="noStrike" kern="1200" cap="none" spc="0" normalizeH="0" baseline="0" noProof="0" dirty="0">
              <a:ln>
                <a:noFill/>
              </a:ln>
              <a:solidFill>
                <a:schemeClr val="tx2"/>
              </a:solidFill>
              <a:effectLst/>
              <a:uLnTx/>
              <a:uFillTx/>
              <a:latin typeface="+mn-lt"/>
              <a:ea typeface="+mn-ea"/>
              <a:cs typeface="B Kamran" pitchFamily="2" charset="-78"/>
            </a:endParaRPr>
          </a:p>
        </p:txBody>
      </p:sp>
      <p:sp>
        <p:nvSpPr>
          <p:cNvPr id="13" name="Rectangle 12"/>
          <p:cNvSpPr/>
          <p:nvPr/>
        </p:nvSpPr>
        <p:spPr>
          <a:xfrm>
            <a:off x="6423605" y="497687"/>
            <a:ext cx="1532792" cy="1323439"/>
          </a:xfrm>
          <a:prstGeom prst="rect">
            <a:avLst/>
          </a:prstGeom>
        </p:spPr>
        <p:txBody>
          <a:bodyPr wrap="none">
            <a:spAutoFit/>
          </a:bodyPr>
          <a:lstStyle/>
          <a:p>
            <a:r>
              <a:rPr lang="fa-IR" sz="8000" dirty="0" smtClean="0">
                <a:solidFill>
                  <a:schemeClr val="tx1">
                    <a:lumMod val="95000"/>
                  </a:schemeClr>
                </a:solidFill>
                <a:effectLst>
                  <a:outerShdw blurRad="38100" dist="38100" dir="2700000" algn="tl">
                    <a:srgbClr val="000000">
                      <a:alpha val="43137"/>
                    </a:srgbClr>
                  </a:outerShdw>
                </a:effectLst>
                <a:latin typeface="IranNastaliq" pitchFamily="18" charset="0"/>
                <a:cs typeface="Kamran"/>
              </a:rPr>
              <a:t>پایان </a:t>
            </a:r>
            <a:endParaRPr lang="fa-IR" sz="8000" dirty="0">
              <a:solidFill>
                <a:schemeClr val="tx1">
                  <a:lumMod val="95000"/>
                </a:schemeClr>
              </a:solidFill>
              <a:effectLst>
                <a:outerShdw blurRad="38100" dist="38100" dir="2700000" algn="tl">
                  <a:srgbClr val="000000">
                    <a:alpha val="43137"/>
                  </a:srgbClr>
                </a:outerShdw>
              </a:effectLst>
              <a:latin typeface="IranNastaliq" pitchFamily="18" charset="0"/>
              <a:cs typeface="Kamran"/>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231" y="721105"/>
            <a:ext cx="4487390" cy="448739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5" name="TextBox 14"/>
          <p:cNvSpPr txBox="1"/>
          <p:nvPr/>
        </p:nvSpPr>
        <p:spPr>
          <a:xfrm>
            <a:off x="1139564" y="5297679"/>
            <a:ext cx="3936492" cy="523220"/>
          </a:xfrm>
          <a:prstGeom prst="rect">
            <a:avLst/>
          </a:prstGeom>
          <a:noFill/>
        </p:spPr>
        <p:txBody>
          <a:bodyPr wrap="square" rtlCol="0">
            <a:spAutoFit/>
          </a:bodyPr>
          <a:lstStyle/>
          <a:p>
            <a:r>
              <a:rPr lang="en-US" sz="2800" dirty="0" smtClean="0">
                <a:solidFill>
                  <a:srgbClr val="28BB1A"/>
                </a:solidFill>
                <a:latin typeface="Calibri" panose="020F0502020204030204" pitchFamily="34" charset="0"/>
              </a:rPr>
              <a:t>Telegram.me/</a:t>
            </a:r>
            <a:r>
              <a:rPr lang="en-US" sz="2800" dirty="0" err="1" smtClean="0">
                <a:solidFill>
                  <a:srgbClr val="28BB1A"/>
                </a:solidFill>
                <a:latin typeface="Calibri" panose="020F0502020204030204" pitchFamily="34" charset="0"/>
              </a:rPr>
              <a:t>citystand</a:t>
            </a:r>
            <a:endParaRPr lang="en-US" sz="2800" dirty="0">
              <a:solidFill>
                <a:srgbClr val="28BB1A"/>
              </a:solidFill>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5</a:t>
            </a:fld>
            <a:endParaRPr lang="fa-IR">
              <a:solidFill>
                <a:srgbClr val="F8F8F8"/>
              </a:solidFill>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38400"/>
            <a:ext cx="7391400" cy="3429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762000" y="1219200"/>
            <a:ext cx="7315200" cy="1200329"/>
          </a:xfrm>
          <a:prstGeom prst="rect">
            <a:avLst/>
          </a:prstGeom>
        </p:spPr>
        <p:txBody>
          <a:bodyPr wrap="square">
            <a:spAutoFit/>
          </a:bodyPr>
          <a:lstStyle/>
          <a:p>
            <a:pPr lvl="0" algn="r"/>
            <a:r>
              <a:rPr lang="ar-SA" sz="2400" dirty="0" smtClean="0">
                <a:solidFill>
                  <a:schemeClr val="tx2"/>
                </a:solidFill>
                <a:cs typeface="Kamran" pitchFamily="2" charset="-78"/>
              </a:rPr>
              <a:t>تعدادی از هنرمندان بزرگ قرن بیستم همچون پل کله، واسیلی کاندینسکی، والتر گروپیوس، موهولی ناگی، جوزف آلبرز و دیگران در این مدرسه هنری تدریس می‌کردند</a:t>
            </a:r>
            <a:r>
              <a:rPr lang="en-US" sz="2400" dirty="0" smtClean="0">
                <a:solidFill>
                  <a:schemeClr val="tx2"/>
                </a:solidFill>
                <a:cs typeface="Kamran" pitchFamily="2" charset="-78"/>
              </a:rPr>
              <a:t>.</a:t>
            </a:r>
          </a:p>
          <a:p>
            <a:pPr algn="r"/>
            <a:r>
              <a:rPr lang="ar-SA" sz="2400" dirty="0" smtClean="0">
                <a:solidFill>
                  <a:schemeClr val="tx2"/>
                </a:solidFill>
                <a:cs typeface="Kamran" pitchFamily="2" charset="-78"/>
              </a:rPr>
              <a:t> </a:t>
            </a:r>
            <a:endParaRPr lang="en-US" sz="2400" dirty="0">
              <a:cs typeface="Kamran" pitchFamily="2" charset="-78"/>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4" name="TextBox 13"/>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6</a:t>
            </a:fld>
            <a:endParaRPr lang="fa-IR">
              <a:solidFill>
                <a:srgbClr val="F8F8F8"/>
              </a:solidFill>
            </a:endParaRPr>
          </a:p>
        </p:txBody>
      </p:sp>
      <p:sp>
        <p:nvSpPr>
          <p:cNvPr id="11" name="Content Placeholder 1"/>
          <p:cNvSpPr txBox="1">
            <a:spLocks/>
          </p:cNvSpPr>
          <p:nvPr/>
        </p:nvSpPr>
        <p:spPr>
          <a:xfrm>
            <a:off x="5710667" y="2612587"/>
            <a:ext cx="2584541" cy="3201805"/>
          </a:xfrm>
          <a:prstGeom prst="rect">
            <a:avLst/>
          </a:prstGeom>
        </p:spPr>
        <p:txBody>
          <a:bodyPr/>
          <a:lstStyle/>
          <a:p>
            <a:pPr marL="274320" marR="0" lvl="0" indent="-274320" algn="r" defTabSz="914400" rtl="0" eaLnBrk="1" fontAlgn="auto" latinLnBrk="0" hangingPunct="1">
              <a:lnSpc>
                <a:spcPct val="100000"/>
              </a:lnSpc>
              <a:spcBef>
                <a:spcPct val="20000"/>
              </a:spcBef>
              <a:spcAft>
                <a:spcPts val="0"/>
              </a:spcAft>
              <a:buClr>
                <a:schemeClr val="accent1">
                  <a:lumMod val="60000"/>
                  <a:lumOff val="40000"/>
                </a:schemeClr>
              </a:buClr>
              <a:buSzTx/>
              <a:buFont typeface="Arial" pitchFamily="34" charset="0"/>
              <a:buChar char="•"/>
              <a:tabLst/>
              <a:defRPr/>
            </a:pPr>
            <a:r>
              <a:rPr kumimoji="0" lang="fa-IR" sz="2400" b="1" i="0" u="none" strike="noStrike" kern="1200" cap="none" spc="0" normalizeH="0" baseline="0" noProof="0" dirty="0" smtClean="0">
                <a:ln>
                  <a:noFill/>
                </a:ln>
                <a:solidFill>
                  <a:schemeClr val="tx2"/>
                </a:solidFill>
                <a:effectLst/>
                <a:uLnTx/>
                <a:uFillTx/>
                <a:cs typeface="Kamran" pitchFamily="2" charset="-78"/>
              </a:rPr>
              <a:t>ایده فرم بنا از علامت نازی های آلمانی در جنگ جهانی اول گرفته شده است.</a:t>
            </a:r>
            <a:endParaRPr kumimoji="0" lang="fa-IR" sz="2400" b="1" i="0" u="none" strike="noStrike" kern="1200" cap="none" spc="0" normalizeH="0" baseline="0" noProof="0" dirty="0">
              <a:ln>
                <a:noFill/>
              </a:ln>
              <a:solidFill>
                <a:schemeClr val="tx2"/>
              </a:solidFill>
              <a:effectLst/>
              <a:uLnTx/>
              <a:uFillTx/>
              <a:cs typeface="Kamran" pitchFamily="2" charset="-78"/>
            </a:endParaRPr>
          </a:p>
        </p:txBody>
      </p:sp>
      <p:sp>
        <p:nvSpPr>
          <p:cNvPr id="13" name="Title 3"/>
          <p:cNvSpPr txBox="1">
            <a:spLocks/>
          </p:cNvSpPr>
          <p:nvPr/>
        </p:nvSpPr>
        <p:spPr>
          <a:xfrm>
            <a:off x="5943600" y="762000"/>
            <a:ext cx="2758008" cy="1066800"/>
          </a:xfrm>
          <a:prstGeom prst="rect">
            <a:avLst/>
          </a:prstGeom>
        </p:spPr>
        <p:txBody>
          <a:bodyPr>
            <a:normAutofit lnSpcReduction="10000"/>
          </a:bodyPr>
          <a:lstStyle/>
          <a:p>
            <a:pPr marL="0" marR="0" lvl="0" indent="0" algn="r" defTabSz="914400" rtl="0" eaLnBrk="1" fontAlgn="auto" latinLnBrk="0" hangingPunct="1">
              <a:lnSpc>
                <a:spcPct val="100000"/>
              </a:lnSpc>
              <a:spcBef>
                <a:spcPct val="0"/>
              </a:spcBef>
              <a:spcAft>
                <a:spcPts val="0"/>
              </a:spcAft>
              <a:buClrTx/>
              <a:buSzTx/>
              <a:buFontTx/>
              <a:buNone/>
              <a:tabLst>
                <a:tab pos="3830638" algn="l"/>
              </a:tabLst>
              <a:defRPr/>
            </a:pPr>
            <a:r>
              <a:rPr kumimoji="0" lang="fa-IR" sz="6600" b="1" i="0" u="none" strike="noStrike" kern="1200" cap="none" spc="50" normalizeH="0" baseline="0" noProof="0" dirty="0" smtClean="0">
                <a:ln w="13335" cmpd="sng">
                  <a:solidFill>
                    <a:schemeClr val="accent1">
                      <a:lumMod val="50000"/>
                    </a:schemeClr>
                  </a:solidFill>
                  <a:prstDash val="solid"/>
                </a:ln>
                <a:solidFill>
                  <a:schemeClr val="bg1"/>
                </a:solidFill>
                <a:effectLst/>
                <a:uLnTx/>
                <a:uFillTx/>
                <a:latin typeface="+mj-lt"/>
                <a:ea typeface="+mj-ea"/>
                <a:cs typeface="B Kamran" pitchFamily="2" charset="-78"/>
              </a:rPr>
              <a:t>    </a:t>
            </a:r>
            <a:r>
              <a:rPr kumimoji="0" lang="fa-IR" sz="6600" b="1" i="0" u="none" strike="noStrike" kern="1200" cap="none" spc="50" normalizeH="0" baseline="0" noProof="0" dirty="0" smtClean="0">
                <a:ln w="13335" cmpd="sng">
                  <a:solidFill>
                    <a:schemeClr val="accent1">
                      <a:lumMod val="50000"/>
                    </a:schemeClr>
                  </a:solidFill>
                  <a:prstDash val="solid"/>
                </a:ln>
                <a:effectLst/>
                <a:uLnTx/>
                <a:uFillTx/>
                <a:latin typeface="+mj-lt"/>
                <a:ea typeface="+mj-ea"/>
                <a:cs typeface="B Kamran" pitchFamily="2" charset="-78"/>
              </a:rPr>
              <a:t>ایده:</a:t>
            </a:r>
            <a:endParaRPr kumimoji="0" lang="fa-IR" sz="6600" b="1" i="0" u="none" strike="noStrike" kern="1200" cap="none" spc="50" normalizeH="0" baseline="0" noProof="0" dirty="0">
              <a:ln w="13335" cmpd="sng">
                <a:solidFill>
                  <a:schemeClr val="accent1">
                    <a:lumMod val="50000"/>
                  </a:schemeClr>
                </a:solidFill>
                <a:prstDash val="solid"/>
              </a:ln>
              <a:effectLst/>
              <a:uLnTx/>
              <a:uFillTx/>
              <a:latin typeface="+mj-lt"/>
              <a:ea typeface="+mj-ea"/>
              <a:cs typeface="B Kamran" pitchFamily="2" charset="-78"/>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930" y="1787562"/>
            <a:ext cx="3931433" cy="388843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h="31750"/>
            <a:contourClr>
              <a:srgbClr val="333333"/>
            </a:contourClr>
          </a:sp3d>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6" name="TextBox 15"/>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7</a:t>
            </a:fld>
            <a:endParaRPr lang="fa-IR">
              <a:solidFill>
                <a:srgbClr val="F8F8F8"/>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676400"/>
            <a:ext cx="5904656" cy="4858816"/>
          </a:xfrm>
          <a:prstGeom prst="rect">
            <a:avLst/>
          </a:prstGeom>
          <a:ln>
            <a:noFill/>
          </a:ln>
          <a:effectLst>
            <a:softEdge rad="112500"/>
          </a:effectLst>
        </p:spPr>
      </p:pic>
      <p:cxnSp>
        <p:nvCxnSpPr>
          <p:cNvPr id="12" name="Straight Connector 11"/>
          <p:cNvCxnSpPr/>
          <p:nvPr/>
        </p:nvCxnSpPr>
        <p:spPr>
          <a:xfrm>
            <a:off x="4612910" y="1895685"/>
            <a:ext cx="12961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909054" y="1895685"/>
            <a:ext cx="0" cy="11816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693030" y="3077344"/>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93030" y="3077344"/>
            <a:ext cx="0" cy="1296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612910" y="1925216"/>
            <a:ext cx="0" cy="792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612910" y="2717304"/>
            <a:ext cx="2706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883597" y="2717304"/>
            <a:ext cx="0"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236646" y="3581400"/>
            <a:ext cx="26642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236646" y="3581400"/>
            <a:ext cx="0" cy="18722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236646" y="5453608"/>
            <a:ext cx="10081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244758" y="4085456"/>
            <a:ext cx="0" cy="1368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244758" y="4085456"/>
            <a:ext cx="13681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612910" y="4085456"/>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62264" y="1895685"/>
            <a:ext cx="12467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662264" y="1925216"/>
            <a:ext cx="0" cy="792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286000" y="3581400"/>
            <a:ext cx="2614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286000" y="5453608"/>
            <a:ext cx="1008112"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429000" y="838200"/>
            <a:ext cx="4464496" cy="707886"/>
          </a:xfrm>
          <a:prstGeom prst="rect">
            <a:avLst/>
          </a:prstGeom>
          <a:noFill/>
        </p:spPr>
        <p:txBody>
          <a:bodyPr wrap="square" rtlCol="1">
            <a:spAutoFit/>
          </a:bodyPr>
          <a:lstStyle/>
          <a:p>
            <a:r>
              <a:rPr lang="fa-IR" sz="4000" b="1" dirty="0">
                <a:cs typeface="B Kamran" pitchFamily="2" charset="-78"/>
              </a:rPr>
              <a:t>نحوه قرار گیری توده در </a:t>
            </a:r>
            <a:r>
              <a:rPr lang="fa-IR" sz="4000" b="1" dirty="0" smtClean="0">
                <a:cs typeface="B Kamran" pitchFamily="2" charset="-78"/>
              </a:rPr>
              <a:t>سایت</a:t>
            </a:r>
            <a:endParaRPr lang="fa-IR" sz="4000" b="1" dirty="0">
              <a:cs typeface="B Kamran" pitchFamily="2" charset="-78"/>
            </a:endParaRPr>
          </a:p>
        </p:txBody>
      </p:sp>
      <p:sp>
        <p:nvSpPr>
          <p:cNvPr id="32" name="Rectangle 31"/>
          <p:cNvSpPr/>
          <p:nvPr/>
        </p:nvSpPr>
        <p:spPr>
          <a:xfrm>
            <a:off x="7215206" y="4929198"/>
            <a:ext cx="571504" cy="369332"/>
          </a:xfrm>
          <a:prstGeom prst="rect">
            <a:avLst/>
          </a:prstGeom>
        </p:spPr>
        <p:txBody>
          <a:bodyPr wrap="square">
            <a:spAutoFit/>
          </a:bodyPr>
          <a:lstStyle/>
          <a:p>
            <a:r>
              <a:rPr lang="fa-IR" b="1" dirty="0" smtClean="0">
                <a:solidFill>
                  <a:srgbClr val="FF0000"/>
                </a:solidFill>
                <a:cs typeface="B Kamran" pitchFamily="2" charset="-78"/>
              </a:rPr>
              <a:t>شمال</a:t>
            </a:r>
            <a:endParaRPr lang="fa-IR" b="1" dirty="0">
              <a:solidFill>
                <a:srgbClr val="FF0000"/>
              </a:solidFill>
              <a:cs typeface="B Kamran" pitchFamily="2" charset="-78"/>
            </a:endParaRPr>
          </a:p>
        </p:txBody>
      </p:sp>
      <p:sp>
        <p:nvSpPr>
          <p:cNvPr id="34" name="Left Arrow 33"/>
          <p:cNvSpPr/>
          <p:nvPr/>
        </p:nvSpPr>
        <p:spPr>
          <a:xfrm>
            <a:off x="6858016" y="5000636"/>
            <a:ext cx="285752" cy="2143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6" name="TextBox 35"/>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circle(in)">
                                      <p:cBhvr>
                                        <p:cTn id="7" dur="20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7188" y="980728"/>
            <a:ext cx="4138612" cy="619472"/>
          </a:xfrm>
        </p:spPr>
        <p:txBody>
          <a:bodyPr>
            <a:normAutofit/>
          </a:bodyPr>
          <a:lstStyle/>
          <a:p>
            <a:pPr marL="0" indent="0" rtl="1">
              <a:buNone/>
            </a:pPr>
            <a:r>
              <a:rPr lang="fa-IR" i="1" dirty="0" smtClean="0"/>
              <a:t>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b="1" dirty="0" smtClean="0">
                <a:solidFill>
                  <a:prstClr val="white"/>
                </a:solidFill>
              </a:rPr>
              <a:t>مدرسه باوهاوس </a:t>
            </a:r>
            <a:endParaRPr lang="en-US" sz="2400" b="1"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8172400" y="980728"/>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8</a:t>
            </a:fld>
            <a:endParaRPr lang="fa-IR">
              <a:solidFill>
                <a:srgbClr val="F8F8F8"/>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371600"/>
            <a:ext cx="5040560" cy="510429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TextBox 12"/>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553200" y="990600"/>
            <a:ext cx="1752600" cy="619472"/>
          </a:xfrm>
        </p:spPr>
        <p:txBody>
          <a:bodyPr>
            <a:normAutofit/>
          </a:bodyPr>
          <a:lstStyle/>
          <a:p>
            <a:pPr marL="0" indent="0" rtl="1">
              <a:buNone/>
            </a:pPr>
            <a:r>
              <a:rPr lang="fa-IR" i="1" dirty="0" smtClean="0"/>
              <a:t>انالیز سایت  </a:t>
            </a:r>
            <a:endParaRPr lang="en-US" dirty="0"/>
          </a:p>
        </p:txBody>
      </p:sp>
      <p:sp>
        <p:nvSpPr>
          <p:cNvPr id="5" name="Line 2"/>
          <p:cNvSpPr>
            <a:spLocks noChangeShapeType="1"/>
          </p:cNvSpPr>
          <p:nvPr/>
        </p:nvSpPr>
        <p:spPr bwMode="auto">
          <a:xfrm>
            <a:off x="8684209" y="152400"/>
            <a:ext cx="0" cy="6553200"/>
          </a:xfrm>
          <a:prstGeom prst="line">
            <a:avLst/>
          </a:prstGeom>
          <a:noFill/>
          <a:ln w="762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6" name="Line 3"/>
          <p:cNvSpPr>
            <a:spLocks noChangeShapeType="1"/>
          </p:cNvSpPr>
          <p:nvPr/>
        </p:nvSpPr>
        <p:spPr bwMode="auto">
          <a:xfrm>
            <a:off x="539463" y="619012"/>
            <a:ext cx="0" cy="3381149"/>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7" name="Text Box 4"/>
          <p:cNvSpPr txBox="1">
            <a:spLocks noChangeArrowheads="1"/>
          </p:cNvSpPr>
          <p:nvPr/>
        </p:nvSpPr>
        <p:spPr bwMode="auto">
          <a:xfrm>
            <a:off x="5638800" y="332656"/>
            <a:ext cx="2677616" cy="460710"/>
          </a:xfrm>
          <a:prstGeom prst="rect">
            <a:avLst/>
          </a:prstGeom>
          <a:noFill/>
          <a:ln w="9525">
            <a:noFill/>
            <a:miter lim="800000"/>
            <a:headEnd/>
            <a:tailEnd/>
          </a:ln>
          <a:effectLst/>
        </p:spPr>
        <p:txBody>
          <a:bodyPr wrap="square" lIns="90493" tIns="45247" rIns="90493" bIns="45247">
            <a:spAutoFit/>
          </a:bodyPr>
          <a:lstStyle/>
          <a:p>
            <a:pPr algn="r" defTabSz="908170" rtl="1">
              <a:spcBef>
                <a:spcPct val="50000"/>
              </a:spcBef>
            </a:pPr>
            <a:r>
              <a:rPr lang="fa-IR" sz="2400" dirty="0" smtClean="0">
                <a:solidFill>
                  <a:prstClr val="white"/>
                </a:solidFill>
              </a:rPr>
              <a:t>مدرسه باوهاوس </a:t>
            </a:r>
            <a:endParaRPr lang="en-US" sz="2400" dirty="0">
              <a:solidFill>
                <a:prstClr val="white"/>
              </a:solidFill>
            </a:endParaRPr>
          </a:p>
        </p:txBody>
      </p:sp>
      <p:sp>
        <p:nvSpPr>
          <p:cNvPr id="8" name="Line 5"/>
          <p:cNvSpPr>
            <a:spLocks noChangeShapeType="1"/>
          </p:cNvSpPr>
          <p:nvPr/>
        </p:nvSpPr>
        <p:spPr bwMode="auto">
          <a:xfrm>
            <a:off x="539463" y="619012"/>
            <a:ext cx="5175537" cy="1676"/>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9" name="Line 6"/>
          <p:cNvSpPr>
            <a:spLocks noChangeShapeType="1"/>
          </p:cNvSpPr>
          <p:nvPr/>
        </p:nvSpPr>
        <p:spPr bwMode="auto">
          <a:xfrm>
            <a:off x="8381840" y="620688"/>
            <a:ext cx="302369" cy="0"/>
          </a:xfrm>
          <a:prstGeom prst="line">
            <a:avLst/>
          </a:prstGeom>
          <a:noFill/>
          <a:ln w="38100">
            <a:solidFill>
              <a:schemeClr val="tx1"/>
            </a:solidFill>
            <a:round/>
            <a:headEnd/>
            <a:tailEnd/>
          </a:ln>
          <a:effectLst/>
        </p:spPr>
        <p:txBody>
          <a:bodyPr lIns="56675" tIns="28337" rIns="56675" bIns="28337"/>
          <a:lstStyle/>
          <a:p>
            <a:pPr algn="r" rtl="1"/>
            <a:endParaRPr lang="fa-IR">
              <a:solidFill>
                <a:prstClr val="white"/>
              </a:solidFill>
            </a:endParaRPr>
          </a:p>
        </p:txBody>
      </p:sp>
      <p:sp>
        <p:nvSpPr>
          <p:cNvPr id="10" name="Oval 8"/>
          <p:cNvSpPr>
            <a:spLocks noChangeArrowheads="1"/>
          </p:cNvSpPr>
          <p:nvPr/>
        </p:nvSpPr>
        <p:spPr bwMode="auto">
          <a:xfrm>
            <a:off x="7924800" y="1066800"/>
            <a:ext cx="349403" cy="357358"/>
          </a:xfrm>
          <a:prstGeom prst="ellipse">
            <a:avLst/>
          </a:prstGeom>
          <a:solidFill>
            <a:srgbClr val="FF9900"/>
          </a:solidFill>
          <a:ln w="9525">
            <a:solidFill>
              <a:schemeClr val="tx1"/>
            </a:solidFill>
            <a:round/>
            <a:headEnd/>
            <a:tailEnd/>
          </a:ln>
          <a:effectLst/>
        </p:spPr>
        <p:txBody>
          <a:bodyPr wrap="none" lIns="56675" tIns="28337" rIns="56675" bIns="28337" anchor="ctr"/>
          <a:lstStyle/>
          <a:p>
            <a:pPr algn="r" rtl="1"/>
            <a:endParaRPr lang="fa-IR">
              <a:solidFill>
                <a:prstClr val="white"/>
              </a:solidFill>
            </a:endParaRPr>
          </a:p>
        </p:txBody>
      </p:sp>
      <p:sp>
        <p:nvSpPr>
          <p:cNvPr id="2" name="Slide Number Placeholder 1"/>
          <p:cNvSpPr>
            <a:spLocks noGrp="1"/>
          </p:cNvSpPr>
          <p:nvPr>
            <p:ph type="sldNum" sz="quarter" idx="12"/>
          </p:nvPr>
        </p:nvSpPr>
        <p:spPr/>
        <p:txBody>
          <a:bodyPr/>
          <a:lstStyle/>
          <a:p>
            <a:fld id="{49AF3754-513F-4C7C-B0CB-A6D7CE546219}" type="slidenum">
              <a:rPr lang="fa-IR" smtClean="0">
                <a:solidFill>
                  <a:srgbClr val="F8F8F8"/>
                </a:solidFill>
              </a:rPr>
              <a:pPr/>
              <a:t>9</a:t>
            </a:fld>
            <a:endParaRPr lang="fa-IR">
              <a:solidFill>
                <a:srgbClr val="F8F8F8"/>
              </a:solidFill>
            </a:endParaRPr>
          </a:p>
        </p:txBody>
      </p:sp>
      <p:pic>
        <p:nvPicPr>
          <p:cNvPr id="12" name="Content Placeholder 6" descr="Bauhaus_Site_Plan.jpg"/>
          <p:cNvPicPr>
            <a:picLocks noChangeAspect="1"/>
          </p:cNvPicPr>
          <p:nvPr/>
        </p:nvPicPr>
        <p:blipFill>
          <a:blip r:embed="rId2" cstate="print"/>
          <a:stretch>
            <a:fillRect/>
          </a:stretch>
        </p:blipFill>
        <p:spPr>
          <a:xfrm>
            <a:off x="685800" y="1600200"/>
            <a:ext cx="4214842" cy="4708669"/>
          </a:xfrm>
          <a:prstGeom prst="rect">
            <a:avLst/>
          </a:prstGeom>
        </p:spPr>
      </p:pic>
      <p:sp>
        <p:nvSpPr>
          <p:cNvPr id="13" name="Rectangle 12"/>
          <p:cNvSpPr/>
          <p:nvPr/>
        </p:nvSpPr>
        <p:spPr>
          <a:xfrm>
            <a:off x="5294312" y="2125435"/>
            <a:ext cx="3384376" cy="2062103"/>
          </a:xfrm>
          <a:prstGeom prst="rect">
            <a:avLst/>
          </a:prstGeom>
        </p:spPr>
        <p:txBody>
          <a:bodyPr wrap="square">
            <a:spAutoFit/>
          </a:bodyPr>
          <a:lstStyle/>
          <a:p>
            <a:pPr algn="r">
              <a:buNone/>
            </a:pPr>
            <a:r>
              <a:rPr lang="fa-IR" sz="3200" dirty="0">
                <a:latin typeface="IranNastaliq" pitchFamily="18" charset="0"/>
                <a:cs typeface="Kamran" pitchFamily="2" charset="-78"/>
              </a:rPr>
              <a:t>این مجموعه مربع یا مستطیل ساده ای نیست ، بلکه شبیه پرک های فرفره بر سطح زمین خود گشوده است</a:t>
            </a:r>
          </a:p>
        </p:txBody>
      </p:sp>
      <p:sp>
        <p:nvSpPr>
          <p:cNvPr id="14" name="Rectangle 13"/>
          <p:cNvSpPr/>
          <p:nvPr/>
        </p:nvSpPr>
        <p:spPr>
          <a:xfrm>
            <a:off x="4153538" y="4079830"/>
            <a:ext cx="553357" cy="369332"/>
          </a:xfrm>
          <a:prstGeom prst="rect">
            <a:avLst/>
          </a:prstGeom>
        </p:spPr>
        <p:txBody>
          <a:bodyPr wrap="none">
            <a:spAutoFit/>
          </a:bodyPr>
          <a:lstStyle/>
          <a:p>
            <a:r>
              <a:rPr lang="fa-IR" dirty="0">
                <a:effectLst>
                  <a:outerShdw blurRad="38100" dist="38100" dir="2700000" algn="tl">
                    <a:srgbClr val="000000">
                      <a:alpha val="43137"/>
                    </a:srgbClr>
                  </a:outerShdw>
                </a:effectLst>
                <a:latin typeface="IranNastaliq" pitchFamily="18" charset="0"/>
                <a:cs typeface="IranNastaliq" pitchFamily="18" charset="0"/>
              </a:rPr>
              <a:t>فرم بنا</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5" y="61546"/>
            <a:ext cx="700454" cy="700454"/>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6" name="TextBox 15"/>
          <p:cNvSpPr txBox="1"/>
          <p:nvPr/>
        </p:nvSpPr>
        <p:spPr>
          <a:xfrm>
            <a:off x="93353" y="6372928"/>
            <a:ext cx="2808312" cy="369332"/>
          </a:xfrm>
          <a:prstGeom prst="rect">
            <a:avLst/>
          </a:prstGeom>
          <a:noFill/>
        </p:spPr>
        <p:txBody>
          <a:bodyPr wrap="square" rtlCol="0">
            <a:spAutoFit/>
          </a:bodyPr>
          <a:lstStyle/>
          <a:p>
            <a:r>
              <a:rPr lang="en-US" dirty="0" smtClean="0">
                <a:latin typeface="Calibri" panose="020F0502020204030204" pitchFamily="34" charset="0"/>
              </a:rPr>
              <a:t>Telegram.me/</a:t>
            </a:r>
            <a:r>
              <a:rPr lang="en-US" dirty="0" err="1" smtClean="0">
                <a:latin typeface="Calibri" panose="020F0502020204030204" pitchFamily="34" charset="0"/>
              </a:rPr>
              <a:t>citystand</a:t>
            </a:r>
            <a:endParaRPr lang="en-US" dirty="0">
              <a:latin typeface="Calibri" panose="020F0502020204030204" pitchFamily="34" charset="0"/>
            </a:endParaRPr>
          </a:p>
        </p:txBody>
      </p:sp>
    </p:spTree>
    <p:extLst>
      <p:ext uri="{BB962C8B-B14F-4D97-AF65-F5344CB8AC3E}">
        <p14:creationId xmlns:p14="http://schemas.microsoft.com/office/powerpoint/2010/main" val="359451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atch">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Candara"/>
        <a:ea typeface=""/>
        <a:cs typeface="2  Bardiya"/>
      </a:majorFont>
      <a:minorFont>
        <a:latin typeface="Candara"/>
        <a:ea typeface=""/>
        <a:cs typeface="2  Bardiya"/>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762</TotalTime>
  <Words>1200</Words>
  <Application>Microsoft Office PowerPoint</Application>
  <PresentationFormat>On-screen Show (4:3)</PresentationFormat>
  <Paragraphs>294</Paragraphs>
  <Slides>44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2  Bardiya</vt:lpstr>
      <vt:lpstr>Arial</vt:lpstr>
      <vt:lpstr>B Compset</vt:lpstr>
      <vt:lpstr>B Kamran</vt:lpstr>
      <vt:lpstr>Calibri</vt:lpstr>
      <vt:lpstr>Candara</vt:lpstr>
      <vt:lpstr>Haettenschweiler</vt:lpstr>
      <vt:lpstr>IranNastaliq</vt:lpstr>
      <vt:lpstr>Kamran</vt:lpstr>
      <vt:lpstr>Thatch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mehran</dc:creator>
  <cp:lastModifiedBy>kamal</cp:lastModifiedBy>
  <cp:revision>155</cp:revision>
  <dcterms:created xsi:type="dcterms:W3CDTF">2006-08-16T00:00:00Z</dcterms:created>
  <dcterms:modified xsi:type="dcterms:W3CDTF">2018-03-11T07:36:44Z</dcterms:modified>
</cp:coreProperties>
</file>