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2" r:id="rId1"/>
  </p:sldMasterIdLst>
  <p:notesMasterIdLst>
    <p:notesMasterId r:id="rId72"/>
  </p:notesMasterIdLst>
  <p:handoutMasterIdLst>
    <p:handoutMasterId r:id="rId73"/>
  </p:handoutMasterIdLst>
  <p:sldIdLst>
    <p:sldId id="410" r:id="rId2"/>
    <p:sldId id="406" r:id="rId3"/>
    <p:sldId id="407" r:id="rId4"/>
    <p:sldId id="257" r:id="rId5"/>
    <p:sldId id="270" r:id="rId6"/>
    <p:sldId id="258" r:id="rId7"/>
    <p:sldId id="260" r:id="rId8"/>
    <p:sldId id="264" r:id="rId9"/>
    <p:sldId id="265" r:id="rId10"/>
    <p:sldId id="266" r:id="rId11"/>
    <p:sldId id="267" r:id="rId12"/>
    <p:sldId id="268" r:id="rId13"/>
    <p:sldId id="269" r:id="rId14"/>
    <p:sldId id="271" r:id="rId15"/>
    <p:sldId id="272" r:id="rId16"/>
    <p:sldId id="273" r:id="rId17"/>
    <p:sldId id="274" r:id="rId18"/>
    <p:sldId id="275" r:id="rId19"/>
    <p:sldId id="276" r:id="rId20"/>
    <p:sldId id="277" r:id="rId21"/>
    <p:sldId id="278" r:id="rId22"/>
    <p:sldId id="279" r:id="rId23"/>
    <p:sldId id="280" r:id="rId24"/>
    <p:sldId id="281" r:id="rId25"/>
    <p:sldId id="353" r:id="rId26"/>
    <p:sldId id="318" r:id="rId27"/>
    <p:sldId id="283" r:id="rId28"/>
    <p:sldId id="372" r:id="rId29"/>
    <p:sldId id="284" r:id="rId30"/>
    <p:sldId id="285" r:id="rId31"/>
    <p:sldId id="375" r:id="rId32"/>
    <p:sldId id="303" r:id="rId33"/>
    <p:sldId id="304" r:id="rId34"/>
    <p:sldId id="305" r:id="rId35"/>
    <p:sldId id="363" r:id="rId36"/>
    <p:sldId id="306" r:id="rId37"/>
    <p:sldId id="307" r:id="rId38"/>
    <p:sldId id="309" r:id="rId39"/>
    <p:sldId id="313" r:id="rId40"/>
    <p:sldId id="322" r:id="rId41"/>
    <p:sldId id="323" r:id="rId42"/>
    <p:sldId id="324" r:id="rId43"/>
    <p:sldId id="325" r:id="rId44"/>
    <p:sldId id="326" r:id="rId45"/>
    <p:sldId id="384" r:id="rId46"/>
    <p:sldId id="328" r:id="rId47"/>
    <p:sldId id="329" r:id="rId48"/>
    <p:sldId id="330" r:id="rId49"/>
    <p:sldId id="331" r:id="rId50"/>
    <p:sldId id="368" r:id="rId51"/>
    <p:sldId id="364" r:id="rId52"/>
    <p:sldId id="332" r:id="rId53"/>
    <p:sldId id="333" r:id="rId54"/>
    <p:sldId id="335" r:id="rId55"/>
    <p:sldId id="398" r:id="rId56"/>
    <p:sldId id="336" r:id="rId57"/>
    <p:sldId id="337" r:id="rId58"/>
    <p:sldId id="338" r:id="rId59"/>
    <p:sldId id="339" r:id="rId60"/>
    <p:sldId id="340" r:id="rId61"/>
    <p:sldId id="341" r:id="rId62"/>
    <p:sldId id="342" r:id="rId63"/>
    <p:sldId id="343" r:id="rId64"/>
    <p:sldId id="344" r:id="rId65"/>
    <p:sldId id="345" r:id="rId66"/>
    <p:sldId id="346" r:id="rId67"/>
    <p:sldId id="347" r:id="rId68"/>
    <p:sldId id="348" r:id="rId69"/>
    <p:sldId id="349" r:id="rId70"/>
    <p:sldId id="409" r:id="rId71"/>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70" d="100"/>
          <a:sy n="70" d="100"/>
        </p:scale>
        <p:origin x="660"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086"/>
    </p:cViewPr>
  </p:sorterViewPr>
  <p:notesViewPr>
    <p:cSldViewPr>
      <p:cViewPr varScale="1">
        <p:scale>
          <a:sx n="60" d="100"/>
          <a:sy n="60" d="100"/>
        </p:scale>
        <p:origin x="-2478"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sz="quarter" idx="1"/>
          </p:nvPr>
        </p:nvSpPr>
        <p:spPr>
          <a:xfrm>
            <a:off x="1588" y="0"/>
            <a:ext cx="2971800" cy="457200"/>
          </a:xfrm>
          <a:prstGeom prst="rect">
            <a:avLst/>
          </a:prstGeom>
        </p:spPr>
        <p:txBody>
          <a:bodyPr vert="horz" lIns="91440" tIns="45720" rIns="91440" bIns="45720" rtlCol="1"/>
          <a:lstStyle>
            <a:lvl1pPr algn="l">
              <a:defRPr sz="1200"/>
            </a:lvl1pPr>
          </a:lstStyle>
          <a:p>
            <a:fld id="{90688704-C19B-4401-84FB-5D312D8D9BE9}" type="datetimeFigureOut">
              <a:rPr lang="fa-IR" smtClean="0"/>
              <a:pPr/>
              <a:t>1439/06/24</a:t>
            </a:fld>
            <a:endParaRPr lang="fa-IR"/>
          </a:p>
        </p:txBody>
      </p:sp>
      <p:sp>
        <p:nvSpPr>
          <p:cNvPr id="4" name="Footer Placeholder 3"/>
          <p:cNvSpPr>
            <a:spLocks noGrp="1"/>
          </p:cNvSpPr>
          <p:nvPr>
            <p:ph type="ftr" sz="quarter" idx="2"/>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5" name="Slide Number Placeholder 4"/>
          <p:cNvSpPr>
            <a:spLocks noGrp="1"/>
          </p:cNvSpPr>
          <p:nvPr>
            <p:ph type="sldNum" sz="quarter" idx="3"/>
          </p:nvPr>
        </p:nvSpPr>
        <p:spPr>
          <a:xfrm>
            <a:off x="1588" y="8685213"/>
            <a:ext cx="2971800" cy="457200"/>
          </a:xfrm>
          <a:prstGeom prst="rect">
            <a:avLst/>
          </a:prstGeom>
        </p:spPr>
        <p:txBody>
          <a:bodyPr vert="horz" lIns="91440" tIns="45720" rIns="91440" bIns="45720" rtlCol="1" anchor="b"/>
          <a:lstStyle>
            <a:lvl1pPr algn="l">
              <a:defRPr sz="1200"/>
            </a:lvl1pPr>
          </a:lstStyle>
          <a:p>
            <a:fld id="{596BF0BE-7E01-4D69-BA02-AF344814A043}" type="slidenum">
              <a:rPr lang="fa-IR" smtClean="0"/>
              <a:pPr/>
              <a:t>‹#›</a:t>
            </a:fld>
            <a:endParaRPr lang="fa-IR"/>
          </a:p>
        </p:txBody>
      </p:sp>
    </p:spTree>
    <p:extLst>
      <p:ext uri="{BB962C8B-B14F-4D97-AF65-F5344CB8AC3E}">
        <p14:creationId xmlns:p14="http://schemas.microsoft.com/office/powerpoint/2010/main" val="12192328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8E54AF63-E868-4FFB-A6AD-A99AFB1AA6DB}" type="datetimeFigureOut">
              <a:rPr lang="fa-IR" smtClean="0"/>
              <a:pPr/>
              <a:t>1439/06/24</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0434BE25-7B93-4DE1-8AED-B82C1E84D85D}" type="slidenum">
              <a:rPr lang="fa-IR" smtClean="0"/>
              <a:pPr/>
              <a:t>‹#›</a:t>
            </a:fld>
            <a:endParaRPr lang="fa-IR"/>
          </a:p>
        </p:txBody>
      </p:sp>
    </p:spTree>
    <p:extLst>
      <p:ext uri="{BB962C8B-B14F-4D97-AF65-F5344CB8AC3E}">
        <p14:creationId xmlns:p14="http://schemas.microsoft.com/office/powerpoint/2010/main" val="2357195529"/>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B2A0D07D-D3F0-45E7-AD3C-02C5DF5CE1DD}" type="datetimeFigureOut">
              <a:rPr lang="fa-IR" smtClean="0"/>
              <a:pPr/>
              <a:t>1439/06/24</a:t>
            </a:fld>
            <a:endParaRPr lang="fa-IR"/>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fa-IR"/>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29EB2139-C9DE-423A-87ED-09906A331F8E}" type="slidenum">
              <a:rPr lang="fa-IR" smtClean="0"/>
              <a:pPr/>
              <a:t>‹#›</a:t>
            </a:fld>
            <a:endParaRPr lang="fa-IR"/>
          </a:p>
        </p:txBody>
      </p:sp>
      <p:sp>
        <p:nvSpPr>
          <p:cNvPr id="30" name="Rectangle 29"/>
          <p:cNvSpPr/>
          <p:nvPr userDrawn="1"/>
        </p:nvSpPr>
        <p:spPr>
          <a:xfrm>
            <a:off x="-200949" y="-76200"/>
            <a:ext cx="5357818" cy="461665"/>
          </a:xfrm>
          <a:prstGeom prst="rect">
            <a:avLst/>
          </a:prstGeom>
        </p:spPr>
        <p:txBody>
          <a:bodyPr wrap="square">
            <a:spAutoFit/>
          </a:bodyPr>
          <a:lstStyle/>
          <a:p>
            <a:pPr algn="ctr" rtl="0">
              <a:spcBef>
                <a:spcPct val="0"/>
              </a:spcBef>
              <a:buFontTx/>
              <a:buNone/>
            </a:pPr>
            <a:r>
              <a:rPr lang="en-US" altLang="fa-IR" sz="2400" b="1" dirty="0" smtClean="0">
                <a:solidFill>
                  <a:srgbClr val="FF0000"/>
                </a:solidFill>
                <a:latin typeface="Tahoma" panose="020B0604030504040204" pitchFamily="34" charset="0"/>
                <a:cs typeface="B Titr" panose="00000700000000000000" pitchFamily="2" charset="-78"/>
              </a:rPr>
              <a:t>@</a:t>
            </a:r>
            <a:r>
              <a:rPr lang="en-US" altLang="fa-IR" sz="2400" b="1" dirty="0" err="1" smtClean="0">
                <a:solidFill>
                  <a:srgbClr val="FF0000"/>
                </a:solidFill>
                <a:latin typeface="Tahoma" panose="020B0604030504040204" pitchFamily="34" charset="0"/>
                <a:cs typeface="B Titr" panose="00000700000000000000" pitchFamily="2" charset="-78"/>
              </a:rPr>
              <a:t>PptBank</a:t>
            </a:r>
            <a:r>
              <a:rPr lang="en-US" altLang="fa-IR" sz="2400" b="1" baseline="0" dirty="0" smtClean="0">
                <a:solidFill>
                  <a:srgbClr val="FF0000"/>
                </a:solidFill>
                <a:latin typeface="Tahoma" panose="020B0604030504040204" pitchFamily="34" charset="0"/>
                <a:cs typeface="B Titr" panose="00000700000000000000" pitchFamily="2" charset="-78"/>
              </a:rPr>
              <a:t> </a:t>
            </a:r>
            <a:r>
              <a:rPr lang="fa-IR" altLang="fa-IR" sz="2400" b="1" dirty="0" smtClean="0">
                <a:solidFill>
                  <a:srgbClr val="FF0000"/>
                </a:solidFill>
                <a:latin typeface="Tahoma" panose="020B0604030504040204" pitchFamily="34" charset="0"/>
                <a:cs typeface="B Titr" panose="00000700000000000000" pitchFamily="2" charset="-78"/>
              </a:rPr>
              <a:t> کانال تلگرامی بانک پاور پوینت</a:t>
            </a:r>
            <a:endParaRPr lang="en-US" altLang="fa-IR" sz="2400" b="1" dirty="0">
              <a:solidFill>
                <a:srgbClr val="FF0000"/>
              </a:solidFill>
              <a:latin typeface="Tahoma" panose="020B0604030504040204" pitchFamily="34" charset="0"/>
              <a:cs typeface="B Titr" panose="00000700000000000000" pitchFamily="2" charset="-78"/>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2A0D07D-D3F0-45E7-AD3C-02C5DF5CE1DD}" type="datetimeFigureOut">
              <a:rPr lang="fa-IR" smtClean="0"/>
              <a:pPr/>
              <a:t>1439/06/24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29EB2139-C9DE-423A-87ED-09906A331F8E}" type="slidenum">
              <a:rPr lang="fa-IR" smtClean="0"/>
              <a:pPr/>
              <a:t>‹#›</a:t>
            </a:fld>
            <a:endParaRPr lang="fa-I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2A0D07D-D3F0-45E7-AD3C-02C5DF5CE1DD}" type="datetimeFigureOut">
              <a:rPr lang="fa-IR" smtClean="0"/>
              <a:pPr/>
              <a:t>1439/06/24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29EB2139-C9DE-423A-87ED-09906A331F8E}" type="slidenum">
              <a:rPr lang="fa-IR" smtClean="0"/>
              <a:pPr/>
              <a:t>‹#›</a:t>
            </a:fld>
            <a:endParaRPr lang="fa-I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B2A0D07D-D3F0-45E7-AD3C-02C5DF5CE1DD}" type="datetimeFigureOut">
              <a:rPr lang="fa-IR" smtClean="0"/>
              <a:pPr/>
              <a:t>1439/06/24</a:t>
            </a:fld>
            <a:endParaRPr lang="fa-IR"/>
          </a:p>
        </p:txBody>
      </p:sp>
      <p:sp>
        <p:nvSpPr>
          <p:cNvPr id="9" name="Slide Number Placeholder 8"/>
          <p:cNvSpPr>
            <a:spLocks noGrp="1"/>
          </p:cNvSpPr>
          <p:nvPr>
            <p:ph type="sldNum" sz="quarter" idx="15"/>
          </p:nvPr>
        </p:nvSpPr>
        <p:spPr/>
        <p:txBody>
          <a:bodyPr rtlCol="0"/>
          <a:lstStyle/>
          <a:p>
            <a:fld id="{29EB2139-C9DE-423A-87ED-09906A331F8E}" type="slidenum">
              <a:rPr lang="fa-IR" smtClean="0"/>
              <a:pPr/>
              <a:t>‹#›</a:t>
            </a:fld>
            <a:endParaRPr lang="fa-IR"/>
          </a:p>
        </p:txBody>
      </p:sp>
      <p:sp>
        <p:nvSpPr>
          <p:cNvPr id="10" name="Footer Placeholder 9"/>
          <p:cNvSpPr>
            <a:spLocks noGrp="1"/>
          </p:cNvSpPr>
          <p:nvPr>
            <p:ph type="ftr" sz="quarter" idx="16"/>
          </p:nvPr>
        </p:nvSpPr>
        <p:spPr/>
        <p:txBody>
          <a:bodyPr rtlCol="0"/>
          <a:lstStyle/>
          <a:p>
            <a:endParaRPr lang="fa-I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B2A0D07D-D3F0-45E7-AD3C-02C5DF5CE1DD}" type="datetimeFigureOut">
              <a:rPr lang="fa-IR" smtClean="0"/>
              <a:pPr/>
              <a:t>1439/06/24</a:t>
            </a:fld>
            <a:endParaRPr lang="fa-IR"/>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fa-IR"/>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29EB2139-C9DE-423A-87ED-09906A331F8E}" type="slidenum">
              <a:rPr lang="fa-IR" smtClean="0"/>
              <a:pPr/>
              <a:t>‹#›</a:t>
            </a:fld>
            <a:endParaRPr lang="fa-IR"/>
          </a:p>
        </p:txBody>
      </p:sp>
      <p:sp>
        <p:nvSpPr>
          <p:cNvPr id="24" name="Rectangle 23"/>
          <p:cNvSpPr/>
          <p:nvPr userDrawn="1"/>
        </p:nvSpPr>
        <p:spPr>
          <a:xfrm>
            <a:off x="-200949" y="-76200"/>
            <a:ext cx="5357818" cy="461665"/>
          </a:xfrm>
          <a:prstGeom prst="rect">
            <a:avLst/>
          </a:prstGeom>
        </p:spPr>
        <p:txBody>
          <a:bodyPr wrap="square">
            <a:spAutoFit/>
          </a:bodyPr>
          <a:lstStyle/>
          <a:p>
            <a:pPr algn="ctr" rtl="0">
              <a:spcBef>
                <a:spcPct val="0"/>
              </a:spcBef>
              <a:buFontTx/>
              <a:buNone/>
            </a:pPr>
            <a:r>
              <a:rPr lang="en-US" altLang="fa-IR" sz="2400" b="1" dirty="0" smtClean="0">
                <a:solidFill>
                  <a:srgbClr val="FF0000"/>
                </a:solidFill>
                <a:latin typeface="Tahoma" panose="020B0604030504040204" pitchFamily="34" charset="0"/>
                <a:cs typeface="B Titr" panose="00000700000000000000" pitchFamily="2" charset="-78"/>
              </a:rPr>
              <a:t>@</a:t>
            </a:r>
            <a:r>
              <a:rPr lang="en-US" altLang="fa-IR" sz="2400" b="1" dirty="0" err="1" smtClean="0">
                <a:solidFill>
                  <a:srgbClr val="FF0000"/>
                </a:solidFill>
                <a:latin typeface="Tahoma" panose="020B0604030504040204" pitchFamily="34" charset="0"/>
                <a:cs typeface="B Titr" panose="00000700000000000000" pitchFamily="2" charset="-78"/>
              </a:rPr>
              <a:t>PptBank</a:t>
            </a:r>
            <a:r>
              <a:rPr lang="en-US" altLang="fa-IR" sz="2400" b="1" baseline="0" dirty="0" smtClean="0">
                <a:solidFill>
                  <a:srgbClr val="FF0000"/>
                </a:solidFill>
                <a:latin typeface="Tahoma" panose="020B0604030504040204" pitchFamily="34" charset="0"/>
                <a:cs typeface="B Titr" panose="00000700000000000000" pitchFamily="2" charset="-78"/>
              </a:rPr>
              <a:t> </a:t>
            </a:r>
            <a:r>
              <a:rPr lang="fa-IR" altLang="fa-IR" sz="2400" b="1" dirty="0" smtClean="0">
                <a:solidFill>
                  <a:srgbClr val="FF0000"/>
                </a:solidFill>
                <a:latin typeface="Tahoma" panose="020B0604030504040204" pitchFamily="34" charset="0"/>
                <a:cs typeface="B Titr" panose="00000700000000000000" pitchFamily="2" charset="-78"/>
              </a:rPr>
              <a:t> کانال تلگرامی بانک پاور پوینت</a:t>
            </a:r>
            <a:endParaRPr lang="en-US" altLang="fa-IR" sz="2400" b="1" dirty="0">
              <a:solidFill>
                <a:srgbClr val="FF0000"/>
              </a:solidFill>
              <a:latin typeface="Tahoma" panose="020B0604030504040204" pitchFamily="34" charset="0"/>
              <a:cs typeface="B Titr" panose="00000700000000000000" pitchFamily="2" charset="-78"/>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B2A0D07D-D3F0-45E7-AD3C-02C5DF5CE1DD}" type="datetimeFigureOut">
              <a:rPr lang="fa-IR" smtClean="0"/>
              <a:pPr/>
              <a:t>1439/06/24</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29EB2139-C9DE-423A-87ED-09906A331F8E}" type="slidenum">
              <a:rPr lang="fa-IR" smtClean="0"/>
              <a:pPr/>
              <a:t>‹#›</a:t>
            </a:fld>
            <a:endParaRPr lang="fa-IR"/>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B2A0D07D-D3F0-45E7-AD3C-02C5DF5CE1DD}" type="datetimeFigureOut">
              <a:rPr lang="fa-IR" smtClean="0"/>
              <a:pPr/>
              <a:t>1439/06/24</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29EB2139-C9DE-423A-87ED-09906A331F8E}" type="slidenum">
              <a:rPr lang="fa-IR" smtClean="0"/>
              <a:pPr/>
              <a:t>‹#›</a:t>
            </a:fld>
            <a:endParaRPr lang="fa-IR"/>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B2A0D07D-D3F0-45E7-AD3C-02C5DF5CE1DD}" type="datetimeFigureOut">
              <a:rPr lang="fa-IR" smtClean="0"/>
              <a:pPr/>
              <a:t>1439/06/24</a:t>
            </a:fld>
            <a:endParaRPr lang="fa-IR"/>
          </a:p>
        </p:txBody>
      </p:sp>
      <p:sp>
        <p:nvSpPr>
          <p:cNvPr id="7" name="Slide Number Placeholder 6"/>
          <p:cNvSpPr>
            <a:spLocks noGrp="1"/>
          </p:cNvSpPr>
          <p:nvPr>
            <p:ph type="sldNum" sz="quarter" idx="11"/>
          </p:nvPr>
        </p:nvSpPr>
        <p:spPr/>
        <p:txBody>
          <a:bodyPr rtlCol="0"/>
          <a:lstStyle/>
          <a:p>
            <a:fld id="{29EB2139-C9DE-423A-87ED-09906A331F8E}" type="slidenum">
              <a:rPr lang="fa-IR" smtClean="0"/>
              <a:pPr/>
              <a:t>‹#›</a:t>
            </a:fld>
            <a:endParaRPr lang="fa-IR"/>
          </a:p>
        </p:txBody>
      </p:sp>
      <p:sp>
        <p:nvSpPr>
          <p:cNvPr id="8" name="Footer Placeholder 7"/>
          <p:cNvSpPr>
            <a:spLocks noGrp="1"/>
          </p:cNvSpPr>
          <p:nvPr>
            <p:ph type="ftr" sz="quarter" idx="12"/>
          </p:nvPr>
        </p:nvSpPr>
        <p:spPr/>
        <p:txBody>
          <a:bodyPr rtlCol="0"/>
          <a:lstStyle/>
          <a:p>
            <a:endParaRPr lang="fa-I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A0D07D-D3F0-45E7-AD3C-02C5DF5CE1DD}" type="datetimeFigureOut">
              <a:rPr lang="fa-IR" smtClean="0"/>
              <a:pPr/>
              <a:t>1439/06/24</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29EB2139-C9DE-423A-87ED-09906A331F8E}" type="slidenum">
              <a:rPr lang="fa-IR" smtClean="0"/>
              <a:pPr/>
              <a:t>‹#›</a:t>
            </a:fld>
            <a:endParaRPr lang="fa-I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B2A0D07D-D3F0-45E7-AD3C-02C5DF5CE1DD}" type="datetimeFigureOut">
              <a:rPr lang="fa-IR" smtClean="0"/>
              <a:pPr/>
              <a:t>1439/06/24</a:t>
            </a:fld>
            <a:endParaRPr lang="fa-IR"/>
          </a:p>
        </p:txBody>
      </p:sp>
      <p:sp>
        <p:nvSpPr>
          <p:cNvPr id="22" name="Slide Number Placeholder 21"/>
          <p:cNvSpPr>
            <a:spLocks noGrp="1"/>
          </p:cNvSpPr>
          <p:nvPr>
            <p:ph type="sldNum" sz="quarter" idx="15"/>
          </p:nvPr>
        </p:nvSpPr>
        <p:spPr/>
        <p:txBody>
          <a:bodyPr rtlCol="0"/>
          <a:lstStyle/>
          <a:p>
            <a:fld id="{29EB2139-C9DE-423A-87ED-09906A331F8E}" type="slidenum">
              <a:rPr lang="fa-IR" smtClean="0"/>
              <a:pPr/>
              <a:t>‹#›</a:t>
            </a:fld>
            <a:endParaRPr lang="fa-IR"/>
          </a:p>
        </p:txBody>
      </p:sp>
      <p:sp>
        <p:nvSpPr>
          <p:cNvPr id="23" name="Footer Placeholder 22"/>
          <p:cNvSpPr>
            <a:spLocks noGrp="1"/>
          </p:cNvSpPr>
          <p:nvPr>
            <p:ph type="ftr" sz="quarter" idx="16"/>
          </p:nvPr>
        </p:nvSpPr>
        <p:spPr/>
        <p:txBody>
          <a:bodyPr rtlCol="0"/>
          <a:lstStyle/>
          <a:p>
            <a:endParaRPr lang="fa-I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B2A0D07D-D3F0-45E7-AD3C-02C5DF5CE1DD}" type="datetimeFigureOut">
              <a:rPr lang="fa-IR" smtClean="0"/>
              <a:pPr/>
              <a:t>1439/06/24</a:t>
            </a:fld>
            <a:endParaRPr lang="fa-IR"/>
          </a:p>
        </p:txBody>
      </p:sp>
      <p:sp>
        <p:nvSpPr>
          <p:cNvPr id="18" name="Slide Number Placeholder 17"/>
          <p:cNvSpPr>
            <a:spLocks noGrp="1"/>
          </p:cNvSpPr>
          <p:nvPr>
            <p:ph type="sldNum" sz="quarter" idx="11"/>
          </p:nvPr>
        </p:nvSpPr>
        <p:spPr/>
        <p:txBody>
          <a:bodyPr rtlCol="0"/>
          <a:lstStyle/>
          <a:p>
            <a:fld id="{29EB2139-C9DE-423A-87ED-09906A331F8E}" type="slidenum">
              <a:rPr lang="fa-IR" smtClean="0"/>
              <a:pPr/>
              <a:t>‹#›</a:t>
            </a:fld>
            <a:endParaRPr lang="fa-IR"/>
          </a:p>
        </p:txBody>
      </p:sp>
      <p:sp>
        <p:nvSpPr>
          <p:cNvPr id="21" name="Footer Placeholder 20"/>
          <p:cNvSpPr>
            <a:spLocks noGrp="1"/>
          </p:cNvSpPr>
          <p:nvPr>
            <p:ph type="ftr" sz="quarter" idx="12"/>
          </p:nvPr>
        </p:nvSpPr>
        <p:spPr/>
        <p:txBody>
          <a:bodyPr rtlCol="0"/>
          <a:lstStyle/>
          <a:p>
            <a:endParaRPr lang="fa-I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B2A0D07D-D3F0-45E7-AD3C-02C5DF5CE1DD}" type="datetimeFigureOut">
              <a:rPr lang="fa-IR" smtClean="0"/>
              <a:pPr/>
              <a:t>1439/06/24</a:t>
            </a:fld>
            <a:endParaRPr lang="fa-IR"/>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fa-IR"/>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29EB2139-C9DE-423A-87ED-09906A331F8E}" type="slidenum">
              <a:rPr lang="fa-IR" smtClean="0"/>
              <a:pPr/>
              <a:t>‹#›</a:t>
            </a:fld>
            <a:endParaRPr lang="fa-IR"/>
          </a:p>
        </p:txBody>
      </p:sp>
      <p:sp>
        <p:nvSpPr>
          <p:cNvPr id="15" name="Rectangle 14"/>
          <p:cNvSpPr/>
          <p:nvPr userDrawn="1"/>
        </p:nvSpPr>
        <p:spPr>
          <a:xfrm>
            <a:off x="-200949" y="-76200"/>
            <a:ext cx="5357818" cy="461665"/>
          </a:xfrm>
          <a:prstGeom prst="rect">
            <a:avLst/>
          </a:prstGeom>
        </p:spPr>
        <p:txBody>
          <a:bodyPr wrap="square">
            <a:spAutoFit/>
          </a:bodyPr>
          <a:lstStyle/>
          <a:p>
            <a:pPr algn="ctr" rtl="0">
              <a:spcBef>
                <a:spcPct val="0"/>
              </a:spcBef>
              <a:buFontTx/>
              <a:buNone/>
            </a:pPr>
            <a:r>
              <a:rPr lang="en-US" altLang="fa-IR" sz="2400" b="1" dirty="0" smtClean="0">
                <a:solidFill>
                  <a:srgbClr val="FF0000"/>
                </a:solidFill>
                <a:latin typeface="Tahoma" panose="020B0604030504040204" pitchFamily="34" charset="0"/>
                <a:cs typeface="B Titr" panose="00000700000000000000" pitchFamily="2" charset="-78"/>
              </a:rPr>
              <a:t>@</a:t>
            </a:r>
            <a:r>
              <a:rPr lang="en-US" altLang="fa-IR" sz="2400" b="1" dirty="0" err="1" smtClean="0">
                <a:solidFill>
                  <a:srgbClr val="FF0000"/>
                </a:solidFill>
                <a:latin typeface="Tahoma" panose="020B0604030504040204" pitchFamily="34" charset="0"/>
                <a:cs typeface="B Titr" panose="00000700000000000000" pitchFamily="2" charset="-78"/>
              </a:rPr>
              <a:t>PptBank</a:t>
            </a:r>
            <a:r>
              <a:rPr lang="en-US" altLang="fa-IR" sz="2400" b="1" baseline="0" dirty="0" smtClean="0">
                <a:solidFill>
                  <a:srgbClr val="FF0000"/>
                </a:solidFill>
                <a:latin typeface="Tahoma" panose="020B0604030504040204" pitchFamily="34" charset="0"/>
                <a:cs typeface="B Titr" panose="00000700000000000000" pitchFamily="2" charset="-78"/>
              </a:rPr>
              <a:t> </a:t>
            </a:r>
            <a:r>
              <a:rPr lang="fa-IR" altLang="fa-IR" sz="2400" b="1" dirty="0" smtClean="0">
                <a:solidFill>
                  <a:srgbClr val="FF0000"/>
                </a:solidFill>
                <a:latin typeface="Tahoma" panose="020B0604030504040204" pitchFamily="34" charset="0"/>
                <a:cs typeface="B Titr" panose="00000700000000000000" pitchFamily="2" charset="-78"/>
              </a:rPr>
              <a:t> کانال تلگرامی بانک پاور پوینت</a:t>
            </a:r>
            <a:endParaRPr lang="en-US" altLang="fa-IR" sz="2400" b="1" dirty="0">
              <a:solidFill>
                <a:srgbClr val="FF0000"/>
              </a:solidFill>
              <a:latin typeface="Tahoma" panose="020B0604030504040204" pitchFamily="34" charset="0"/>
              <a:cs typeface="B Titr" panose="00000700000000000000" pitchFamily="2" charset="-78"/>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1"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r" rtl="1"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r" rtl="1"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r" rtl="1"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r" rtl="1"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r" rtl="1"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r" rtl="1"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r" rtl="1"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r" rtl="1"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r" rtl="1"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3"/>
          <p:cNvSpPr>
            <a:spLocks noGrp="1"/>
          </p:cNvSpPr>
          <p:nvPr>
            <p:ph type="title"/>
          </p:nvPr>
        </p:nvSpPr>
        <p:spPr/>
        <p:txBody>
          <a:bodyPr>
            <a:normAutofit/>
          </a:bodyPr>
          <a:lstStyle/>
          <a:p>
            <a:pPr algn="ctr"/>
            <a:r>
              <a:rPr lang="fa-IR" sz="2800" dirty="0" smtClean="0"/>
              <a:t>بسمه تعالی</a:t>
            </a:r>
            <a:endParaRPr lang="fa-IR" sz="2800" dirty="0"/>
          </a:p>
        </p:txBody>
      </p:sp>
      <p:sp>
        <p:nvSpPr>
          <p:cNvPr id="4" name="Content Placeholder 4"/>
          <p:cNvSpPr>
            <a:spLocks noGrp="1"/>
          </p:cNvSpPr>
          <p:nvPr>
            <p:ph sz="quarter" idx="1"/>
          </p:nvPr>
        </p:nvSpPr>
        <p:spPr/>
        <p:txBody>
          <a:bodyPr>
            <a:normAutofit/>
          </a:bodyPr>
          <a:lstStyle/>
          <a:p>
            <a:pPr algn="ctr"/>
            <a:r>
              <a:rPr lang="fa-IR" sz="4400" b="1" i="1" dirty="0" smtClean="0"/>
              <a:t>پروژه ی طرح مرمتی خانه ی پروین اعتصامی</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428604"/>
            <a:ext cx="3971924" cy="1006496"/>
          </a:xfrm>
        </p:spPr>
        <p:txBody>
          <a:bodyPr/>
          <a:lstStyle/>
          <a:p>
            <a:pPr algn="ctr"/>
            <a:r>
              <a:rPr lang="fa-IR" sz="2400" dirty="0" smtClean="0"/>
              <a:t>رفع خطر :</a:t>
            </a:r>
            <a:endParaRPr lang="fa-IR" sz="2400" dirty="0"/>
          </a:p>
        </p:txBody>
      </p:sp>
      <p:sp>
        <p:nvSpPr>
          <p:cNvPr id="9" name="Text Placeholder 8"/>
          <p:cNvSpPr>
            <a:spLocks noGrp="1"/>
          </p:cNvSpPr>
          <p:nvPr>
            <p:ph type="body" idx="2"/>
          </p:nvPr>
        </p:nvSpPr>
        <p:spPr>
          <a:xfrm>
            <a:off x="357158" y="1571612"/>
            <a:ext cx="4000528" cy="4554551"/>
          </a:xfrm>
        </p:spPr>
        <p:txBody>
          <a:bodyPr>
            <a:normAutofit/>
          </a:bodyPr>
          <a:lstStyle/>
          <a:p>
            <a:r>
              <a:rPr lang="fa-IR" sz="2400" dirty="0" smtClean="0"/>
              <a:t>   ج:جلوگیری از خارج شدن سنگ ازاره :</a:t>
            </a:r>
          </a:p>
          <a:p>
            <a:r>
              <a:rPr lang="fa-IR" sz="2400" dirty="0" smtClean="0"/>
              <a:t> برای جلوگیری از خارج شدن سنگ ازاره در دیواره های خارجی (نمای خارجی) خانه ی پروین اعتصامی از شمع کوبی و تزریق ملات بین سنگ ها استفاده کرده اند.</a:t>
            </a:r>
            <a:endParaRPr lang="fa-IR" sz="2400" dirty="0"/>
          </a:p>
        </p:txBody>
      </p:sp>
      <p:pic>
        <p:nvPicPr>
          <p:cNvPr id="10" name="Picture 3" descr="K:\kh.parvin\My Disc\asibhaye nama\sang.bmp"/>
          <p:cNvPicPr>
            <a:picLocks noGrp="1" noChangeAspect="1" noChangeArrowheads="1"/>
          </p:cNvPicPr>
          <p:nvPr>
            <p:ph sz="quarter" idx="1"/>
          </p:nvPr>
        </p:nvPicPr>
        <p:blipFill>
          <a:blip r:embed="rId2"/>
          <a:stretch>
            <a:fillRect/>
          </a:stretch>
        </p:blipFill>
        <p:spPr bwMode="auto">
          <a:xfrm>
            <a:off x="4643438" y="1071546"/>
            <a:ext cx="3852866" cy="5429288"/>
          </a:xfrm>
          <a:prstGeom prst="rect">
            <a:avLst/>
          </a:prstGeom>
          <a:ln>
            <a:noFill/>
          </a:ln>
          <a:effectLst>
            <a:softEdge rad="112500"/>
          </a:effectLst>
        </p:spPr>
      </p:pic>
    </p:spTree>
  </p:cSld>
  <p:clrMapOvr>
    <a:masterClrMapping/>
  </p:clrMapOvr>
  <p:transition advTm="3000">
    <p:newsflash/>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fa-IR" dirty="0" smtClean="0"/>
              <a:t>رفع خطر :</a:t>
            </a:r>
            <a:endParaRPr lang="fa-IR" dirty="0"/>
          </a:p>
        </p:txBody>
      </p:sp>
      <p:sp>
        <p:nvSpPr>
          <p:cNvPr id="8" name="Content Placeholder 7"/>
          <p:cNvSpPr>
            <a:spLocks noGrp="1"/>
          </p:cNvSpPr>
          <p:nvPr>
            <p:ph sz="quarter" idx="1"/>
          </p:nvPr>
        </p:nvSpPr>
        <p:spPr/>
        <p:txBody>
          <a:bodyPr>
            <a:normAutofit fontScale="92500" lnSpcReduction="10000"/>
          </a:bodyPr>
          <a:lstStyle/>
          <a:p>
            <a:r>
              <a:rPr lang="fa-IR" sz="2800" i="1" dirty="0" smtClean="0"/>
              <a:t>د:  توقف بهره برداری از سرویس موجود در بخش غربی زیرزمین:</a:t>
            </a:r>
          </a:p>
          <a:p>
            <a:r>
              <a:rPr lang="fa-IR" sz="2400" dirty="0" smtClean="0"/>
              <a:t>برای جلوگیری از رطوبت بیشتر و رطوبت صعودی در دیوارها، بهره برداری از این سرویس بهداشتی که جزء الحاقیات بنا می باشد متوقف شده است.</a:t>
            </a:r>
          </a:p>
          <a:p>
            <a:r>
              <a:rPr lang="fa-IR" sz="2800" i="1" dirty="0" smtClean="0"/>
              <a:t>ه : پاکسازی و سمپاشی بنا :</a:t>
            </a:r>
          </a:p>
          <a:p>
            <a:r>
              <a:rPr lang="fa-IR" sz="2400" dirty="0" smtClean="0"/>
              <a:t>در مرحله رفع خطر در زیرزمین به علت لانه سازی حیوانات موذی و حشرات مختلف  مانند سوسک ، موش و ... و همچنین به منظور جلوگیری از تخریب بیشتر ساختمان که خود ناشی از آمونیاکی بودن فضولات حیوانات می باشد و نیز خوردگی حاصل از لانه سازی آنها ، مجبور به سمپاشی کردن کل ساختمان برای از بین بردن نسل این حشرات شده اند.</a:t>
            </a:r>
          </a:p>
          <a:p>
            <a:r>
              <a:rPr lang="fa-IR" sz="2400" dirty="0" smtClean="0"/>
              <a:t>و: همچنین به دلیل غیر استفاده بودن محل، به خصوص در قسمت زیرزمین ، محل عملا تبدیل به یک آشغال دانی بزرگ شده بود ، که میراث فرهنگی توسط کارکنان خود محل را پاکسازی کرده بود.</a:t>
            </a:r>
            <a:endParaRPr lang="fa-IR" sz="2400" dirty="0"/>
          </a:p>
        </p:txBody>
      </p:sp>
    </p:spTree>
  </p:cSld>
  <p:clrMapOvr>
    <a:masterClrMapping/>
  </p:clrMapOvr>
  <p:transition advTm="3000">
    <p:newsflash/>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6"/>
          <p:cNvSpPr>
            <a:spLocks noGrp="1"/>
          </p:cNvSpPr>
          <p:nvPr>
            <p:ph type="title"/>
          </p:nvPr>
        </p:nvSpPr>
        <p:spPr>
          <a:xfrm>
            <a:off x="428596" y="1071546"/>
            <a:ext cx="8229600" cy="1143000"/>
          </a:xfrm>
        </p:spPr>
        <p:txBody>
          <a:bodyPr>
            <a:normAutofit/>
          </a:bodyPr>
          <a:lstStyle/>
          <a:p>
            <a:r>
              <a:rPr lang="fa-IR" sz="5400" dirty="0" smtClean="0"/>
              <a:t>فصل دوم :</a:t>
            </a:r>
            <a:endParaRPr lang="fa-IR" sz="5400" dirty="0"/>
          </a:p>
        </p:txBody>
      </p:sp>
      <p:sp>
        <p:nvSpPr>
          <p:cNvPr id="8" name="Content Placeholder 7"/>
          <p:cNvSpPr>
            <a:spLocks noGrp="1"/>
          </p:cNvSpPr>
          <p:nvPr>
            <p:ph sz="quarter" idx="1"/>
          </p:nvPr>
        </p:nvSpPr>
        <p:spPr>
          <a:xfrm>
            <a:off x="714348" y="2643182"/>
            <a:ext cx="8229600" cy="4525963"/>
          </a:xfrm>
        </p:spPr>
        <p:txBody>
          <a:bodyPr/>
          <a:lstStyle/>
          <a:p>
            <a:pPr algn="ctr"/>
            <a:endParaRPr lang="fa-IR" dirty="0" smtClean="0"/>
          </a:p>
          <a:p>
            <a:pPr algn="ctr"/>
            <a:r>
              <a:rPr lang="fa-IR" dirty="0" smtClean="0"/>
              <a:t>بیوگرافی</a:t>
            </a:r>
          </a:p>
          <a:p>
            <a:pPr algn="ctr"/>
            <a:endParaRPr lang="fa-IR" dirty="0" smtClean="0"/>
          </a:p>
          <a:p>
            <a:pPr algn="ctr"/>
            <a:r>
              <a:rPr lang="fa-IR" dirty="0" smtClean="0"/>
              <a:t>مطالعات تاریخی بنا</a:t>
            </a:r>
          </a:p>
          <a:p>
            <a:pPr algn="ctr"/>
            <a:endParaRPr lang="fa-IR" dirty="0"/>
          </a:p>
        </p:txBody>
      </p:sp>
    </p:spTree>
  </p:cSld>
  <p:clrMapOvr>
    <a:masterClrMapping/>
  </p:clrMapOvr>
  <p:transition advTm="3000">
    <p:newsflash/>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6"/>
          <p:cNvSpPr>
            <a:spLocks noGrp="1"/>
          </p:cNvSpPr>
          <p:nvPr>
            <p:ph type="title"/>
          </p:nvPr>
        </p:nvSpPr>
        <p:spPr>
          <a:xfrm>
            <a:off x="500034" y="-214338"/>
            <a:ext cx="8229600" cy="1143000"/>
          </a:xfrm>
        </p:spPr>
        <p:txBody>
          <a:bodyPr/>
          <a:lstStyle/>
          <a:p>
            <a:r>
              <a:rPr lang="fa-IR" dirty="0" smtClean="0"/>
              <a:t>بیوگرافی :</a:t>
            </a:r>
            <a:endParaRPr lang="fa-IR" dirty="0"/>
          </a:p>
        </p:txBody>
      </p:sp>
      <p:sp>
        <p:nvSpPr>
          <p:cNvPr id="8" name="Content Placeholder 7"/>
          <p:cNvSpPr>
            <a:spLocks noGrp="1"/>
          </p:cNvSpPr>
          <p:nvPr>
            <p:ph sz="quarter" idx="1"/>
          </p:nvPr>
        </p:nvSpPr>
        <p:spPr>
          <a:xfrm>
            <a:off x="500034" y="928670"/>
            <a:ext cx="8229600" cy="4525963"/>
          </a:xfrm>
        </p:spPr>
        <p:txBody>
          <a:bodyPr>
            <a:noAutofit/>
          </a:bodyPr>
          <a:lstStyle/>
          <a:p>
            <a:r>
              <a:rPr lang="fa-IR" sz="2800" i="1" dirty="0" smtClean="0"/>
              <a:t>سرگذشت  پروین اعتصامی و اطلاعاتی در مورد خانه پروین اعتصامی از سوی سازمان میراث فرهنگی :</a:t>
            </a:r>
            <a:endParaRPr lang="en-US" sz="2800" dirty="0" smtClean="0"/>
          </a:p>
          <a:p>
            <a:r>
              <a:rPr lang="fa-IR" sz="2400" dirty="0" smtClean="0"/>
              <a:t>پروین اعتصامی شاعر بزرگ ایران در 25 اسفند ماه 1285 هجری خورشیدی در شهر تبریز به دنیا آمدو در کودکی همراه پدر به تهران آمد .</a:t>
            </a:r>
          </a:p>
          <a:p>
            <a:endParaRPr lang="en-US" sz="2400" dirty="0" smtClean="0"/>
          </a:p>
          <a:p>
            <a:r>
              <a:rPr lang="fa-IR" sz="2400" i="1" dirty="0" smtClean="0"/>
              <a:t> اعتصامی</a:t>
            </a:r>
            <a:r>
              <a:rPr lang="fa-IR" sz="2400" dirty="0" smtClean="0"/>
              <a:t> ، ادبیات فارسی و عربی را نزد پدر ادیب خود بیاموخت و سپس زبان انگلیسی را در مدرسه دخترانه آمریکایی به سال 1303 هجری خورشیدی به پایان رسانید. پروین در سال 1313 با پسر عموی پدرش ازدواج نموده و همراه شوهر به کرمانشاه رفت ولی پس از دو ماه و نیم بر اثر عدم تفاهم با شوهر خود ،او را ترک کرده و به منزل پدرش بازگشت  پس از 9 ماه با بخشیدن مهریه خود طلاق گرفتو تا پایان عمر بی همسر به سر برد و به سرودن اشعار و به کار بردن قریحه تابناکش مشغول بود.</a:t>
            </a:r>
            <a:endParaRPr lang="en-US" sz="2400" dirty="0" smtClean="0"/>
          </a:p>
        </p:txBody>
      </p:sp>
    </p:spTree>
  </p:cSld>
  <p:clrMapOvr>
    <a:masterClrMapping/>
  </p:clrMapOvr>
  <p:transition advTm="3000">
    <p:newsflash/>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500034" y="1000108"/>
            <a:ext cx="8229600" cy="4525963"/>
          </a:xfrm>
        </p:spPr>
        <p:txBody>
          <a:bodyPr>
            <a:normAutofit/>
          </a:bodyPr>
          <a:lstStyle/>
          <a:p>
            <a:pPr marL="342900" lvl="1" indent="-342900">
              <a:buFont typeface="Arial" pitchFamily="34" charset="0"/>
              <a:buChar char="•"/>
            </a:pPr>
            <a:r>
              <a:rPr lang="fa-IR" sz="2400" dirty="0" smtClean="0"/>
              <a:t>مونس و همدم و مددکار او پدر دانشمند و سخن شناسش یوسف اعتصامی به سال 1316 در گذشت و پروین را یکه و تنها گذاشت.غم مرگ پدر روح حساس پروین را سخت ازرده و پریشان ساخت و بر او تاثیری بس عمیق گذاشت  تا اینکه در نیمه شب شنبه  16 فروردین 1320 در سن 35 سالگی دار فانی را وداع گفته و به سرای جاویدان شتافت .</a:t>
            </a:r>
          </a:p>
          <a:p>
            <a:pPr marL="342900" lvl="1" indent="-342900">
              <a:buNone/>
            </a:pPr>
            <a:endParaRPr lang="fa-IR" sz="2400" dirty="0" smtClean="0"/>
          </a:p>
          <a:p>
            <a:r>
              <a:rPr lang="fa-IR" sz="2400" dirty="0" smtClean="0"/>
              <a:t>پیکر پروین را در صحن جدید قم در مقبره خانوادگی اعتصامی ، کنار پدرش به خاک سپردند و بر سر سنگ آرامگاهش شعری را که خود برای روز مرگش سروده بود حک کردند:</a:t>
            </a:r>
            <a:endParaRPr lang="en-US" sz="2400" dirty="0" smtClean="0"/>
          </a:p>
        </p:txBody>
      </p:sp>
    </p:spTree>
  </p:cSld>
  <p:clrMapOvr>
    <a:masterClrMapping/>
  </p:clrMapOvr>
  <p:transition advTm="3000">
    <p:newsflash/>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r>
              <a:rPr lang="fa-IR" dirty="0" smtClean="0"/>
              <a:t>اینکه خاک سیهش بالین است</a:t>
            </a:r>
            <a:endParaRPr lang="en-US" dirty="0" smtClean="0"/>
          </a:p>
          <a:p>
            <a:r>
              <a:rPr lang="fa-IR" dirty="0" smtClean="0"/>
              <a:t>اختر چرخ ادب پروین است</a:t>
            </a:r>
            <a:endParaRPr lang="en-US" dirty="0" smtClean="0"/>
          </a:p>
          <a:p>
            <a:r>
              <a:rPr lang="fa-IR" dirty="0" smtClean="0"/>
              <a:t>گرچه جز تلخی از ایام ندید</a:t>
            </a:r>
            <a:endParaRPr lang="en-US" dirty="0" smtClean="0"/>
          </a:p>
          <a:p>
            <a:r>
              <a:rPr lang="fa-IR" dirty="0" smtClean="0"/>
              <a:t>هر چه خواهی،سخنش شیرین است</a:t>
            </a:r>
            <a:endParaRPr lang="en-US" dirty="0" smtClean="0"/>
          </a:p>
          <a:p>
            <a:r>
              <a:rPr lang="fa-IR" dirty="0" smtClean="0"/>
              <a:t>صاحب آن همه گفتار ،امروز</a:t>
            </a:r>
            <a:endParaRPr lang="en-US" dirty="0" smtClean="0"/>
          </a:p>
          <a:p>
            <a:r>
              <a:rPr lang="fa-IR" dirty="0" smtClean="0"/>
              <a:t>سائل فاتحه و یاسین است..</a:t>
            </a:r>
          </a:p>
          <a:p>
            <a:endParaRPr lang="fa-IR" dirty="0"/>
          </a:p>
        </p:txBody>
      </p:sp>
    </p:spTree>
  </p:cSld>
  <p:clrMapOvr>
    <a:masterClrMapping/>
  </p:clrMapOvr>
  <p:transition advTm="3000">
    <p:newsflash/>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مطالعات تاریخی بنا:</a:t>
            </a:r>
            <a:endParaRPr lang="fa-IR" dirty="0"/>
          </a:p>
        </p:txBody>
      </p:sp>
      <p:sp>
        <p:nvSpPr>
          <p:cNvPr id="3" name="Content Placeholder 2"/>
          <p:cNvSpPr>
            <a:spLocks noGrp="1"/>
          </p:cNvSpPr>
          <p:nvPr>
            <p:ph sz="quarter" idx="1"/>
          </p:nvPr>
        </p:nvSpPr>
        <p:spPr/>
        <p:txBody>
          <a:bodyPr>
            <a:normAutofit/>
          </a:bodyPr>
          <a:lstStyle/>
          <a:p>
            <a:r>
              <a:rPr lang="fa-IR" sz="2400" dirty="0" smtClean="0"/>
              <a:t>خانه پروین اعتصامی (شاعر معاصر ایران) در محله چایکنار تبریز در جانب شرقی پل منصور و حد فاصل این پل و شهرداری منطقه یک تبریز و در کوچه ای به نام ساوجبلاغی ها که اینک به یاد این شاعره ی نام آور کوچه پروین اعتصامی نام نهاده شده  قرار دارد.</a:t>
            </a:r>
            <a:endParaRPr lang="en-US" sz="2400" dirty="0" smtClean="0"/>
          </a:p>
          <a:p>
            <a:r>
              <a:rPr lang="fa-IR" sz="2400" dirty="0" smtClean="0"/>
              <a:t>با توجه به شواهد موجود و ویژگیهای معماری  بنا و قدمت آن به دوره پهلوی اول مربوط می شود .</a:t>
            </a:r>
            <a:endParaRPr lang="en-US" sz="2400" dirty="0" smtClean="0"/>
          </a:p>
          <a:p>
            <a:r>
              <a:rPr lang="fa-IR" sz="2400" dirty="0" smtClean="0"/>
              <a:t>نمای ساختمان آجری و حالت قرینه ای دارد.</a:t>
            </a:r>
            <a:endParaRPr lang="en-US" sz="2400" dirty="0" smtClean="0"/>
          </a:p>
          <a:p>
            <a:r>
              <a:rPr lang="fa-IR" sz="2400" dirty="0" smtClean="0"/>
              <a:t>بنا در دو طبقه (اول و زیرزمین) احداث شده و در نیم طبقه ( بالای طبقه اول) دو اتاق گوشواره (بهار خواب) احداث شده و سردابه و آب انبار بنا نیز در حیاط ساختمان قرار دارد .</a:t>
            </a:r>
            <a:endParaRPr lang="en-US" sz="2400" dirty="0" smtClean="0"/>
          </a:p>
          <a:p>
            <a:endParaRPr lang="fa-IR" sz="2400" dirty="0"/>
          </a:p>
        </p:txBody>
      </p:sp>
    </p:spTree>
  </p:cSld>
  <p:clrMapOvr>
    <a:masterClrMapping/>
  </p:clrMapOvr>
  <p:transition advTm="3000">
    <p:newsflash/>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ontent Placeholder 5"/>
          <p:cNvSpPr>
            <a:spLocks noGrp="1"/>
          </p:cNvSpPr>
          <p:nvPr>
            <p:ph sz="quarter" idx="1"/>
          </p:nvPr>
        </p:nvSpPr>
        <p:spPr>
          <a:xfrm>
            <a:off x="500034" y="571480"/>
            <a:ext cx="8229600" cy="4525963"/>
          </a:xfrm>
        </p:spPr>
        <p:txBody>
          <a:bodyPr>
            <a:noAutofit/>
          </a:bodyPr>
          <a:lstStyle/>
          <a:p>
            <a:r>
              <a:rPr lang="fa-IR" sz="2400" dirty="0" smtClean="0"/>
              <a:t>مساحت زیر بنای کل طبقات در حدود 600 متر مربع و مساحت حیاط آن 900 متر مربع می باشد.</a:t>
            </a:r>
            <a:endParaRPr lang="en-US" sz="2400" dirty="0" smtClean="0"/>
          </a:p>
          <a:p>
            <a:r>
              <a:rPr lang="fa-IR" sz="2400" dirty="0" smtClean="0"/>
              <a:t>ساختمان در ضلع شمالی عرصه این خانه احداث شده و ورود به آن از دو ورودی (پلکان) میسر می باشد.</a:t>
            </a:r>
            <a:endParaRPr lang="en-US" sz="2400" dirty="0" smtClean="0"/>
          </a:p>
          <a:p>
            <a:r>
              <a:rPr lang="fa-IR" sz="2400" dirty="0" smtClean="0"/>
              <a:t>طبقه زیرزمین شامل حوضخانه و اتاق های تابستان نشین و فضاهای خدمات است.پلان حوضخانه فرم چلیپایی شکل دارد. در طبقه اول شش اتاق و یک طنبی (سرسرا) قرار دارد.</a:t>
            </a:r>
            <a:endParaRPr lang="en-US" sz="2400" dirty="0" smtClean="0"/>
          </a:p>
          <a:p>
            <a:r>
              <a:rPr lang="fa-IR" sz="2400" dirty="0" smtClean="0"/>
              <a:t>مصالح بکار رفته در احداث بنا، آجر، خشت و چوب است.</a:t>
            </a:r>
            <a:endParaRPr lang="en-US" sz="2400" dirty="0" smtClean="0"/>
          </a:p>
          <a:p>
            <a:r>
              <a:rPr lang="fa-IR" sz="2400" dirty="0" smtClean="0"/>
              <a:t>حیاط مشجر  و حوض سنگی موجود در وسط آن نیز بر زیبایی این خانه تاریخی افزوده است.</a:t>
            </a:r>
            <a:endParaRPr lang="en-US" sz="2400" dirty="0" smtClean="0"/>
          </a:p>
          <a:p>
            <a:r>
              <a:rPr lang="fa-IR" sz="2400" dirty="0" smtClean="0"/>
              <a:t>سازمان میراث فرهنگی ،صنایع دستی و گردشگری در راستای ارج نهادن به مقام این شاعر توانا ، با توجه به جایگاه این شاعر معاصر در عرصه ی  ادب و فرهنگ ایران زمین و ارزشهای معماری و تاریخی این خانه تاریخی در سال 1385 اقدام به ثبت این اثر در فهرست آثار ملی کشور تحت شماره  18681 نموده است.</a:t>
            </a:r>
            <a:endParaRPr lang="en-US" sz="2400" dirty="0" smtClean="0"/>
          </a:p>
          <a:p>
            <a:endParaRPr lang="fa-IR" sz="2400" dirty="0"/>
          </a:p>
        </p:txBody>
      </p:sp>
    </p:spTree>
  </p:cSld>
  <p:clrMapOvr>
    <a:masterClrMapping/>
  </p:clrMapOvr>
  <p:transition advTm="3000">
    <p:newsflash/>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28596" y="857232"/>
            <a:ext cx="8229600" cy="4525963"/>
          </a:xfrm>
        </p:spPr>
        <p:txBody>
          <a:bodyPr>
            <a:normAutofit/>
          </a:bodyPr>
          <a:lstStyle/>
          <a:p>
            <a:r>
              <a:rPr lang="fa-IR" sz="2400" dirty="0" smtClean="0"/>
              <a:t>این اثر ارزشمند تاریخی و فرهنگی در سال 1386 با اختصاص مبلغ 3950000000 ریال تملک گردیده و متعاقبا عملیات مرمت استحکام بخشی بنا توسط  سازمان میراث فرهنگی ،صنایع  دستی و گردشگری آذربایجانشرقی آغاز گردیده و تاکنون بیش از 400 میلیون ریال در این راستا هزینه صرف شده است.</a:t>
            </a:r>
            <a:endParaRPr lang="en-US" sz="2400" dirty="0" smtClean="0"/>
          </a:p>
          <a:p>
            <a:r>
              <a:rPr lang="fa-IR" sz="2400" dirty="0" smtClean="0"/>
              <a:t>بازسازی و مرمت این اثر از ابتدای سال 1386 آغاز گردیده است.</a:t>
            </a:r>
            <a:endParaRPr lang="en-US" sz="2400" dirty="0" smtClean="0"/>
          </a:p>
          <a:p>
            <a:r>
              <a:rPr lang="fa-IR" sz="2400" dirty="0" smtClean="0"/>
              <a:t>لازم به ذکر است که با وجود آنکه حدود دو میلیون ریال برای بازسازی و مرمت این اثر هزینه شده است، پیش بینی می شود مبلغ دو میلیارد ریال دیگر نیز برای اتمام پروزه لازم است.</a:t>
            </a:r>
            <a:endParaRPr lang="fa-IR" sz="2400" dirty="0"/>
          </a:p>
        </p:txBody>
      </p:sp>
    </p:spTree>
  </p:cSld>
  <p:clrMapOvr>
    <a:masterClrMapping/>
  </p:clrMapOvr>
  <p:transition advTm="3000">
    <p:newsflash/>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533556" y="-24"/>
            <a:ext cx="7467600" cy="1143000"/>
          </a:xfrm>
        </p:spPr>
        <p:txBody>
          <a:bodyPr>
            <a:normAutofit/>
          </a:bodyPr>
          <a:lstStyle/>
          <a:p>
            <a:r>
              <a:rPr lang="fa-IR" sz="3200" b="1" i="1" dirty="0" smtClean="0"/>
              <a:t>اطلاعات گرفته شده توسط کارشناس میراث فرهنگی:</a:t>
            </a:r>
            <a:r>
              <a:rPr lang="en-US" sz="2400" dirty="0" smtClean="0"/>
              <a:t/>
            </a:r>
            <a:br>
              <a:rPr lang="en-US" sz="2400" dirty="0" smtClean="0"/>
            </a:br>
            <a:endParaRPr lang="fa-IR" sz="2400" dirty="0"/>
          </a:p>
        </p:txBody>
      </p:sp>
      <p:sp>
        <p:nvSpPr>
          <p:cNvPr id="3" name="Content Placeholder 2"/>
          <p:cNvSpPr>
            <a:spLocks noGrp="1"/>
          </p:cNvSpPr>
          <p:nvPr>
            <p:ph sz="quarter" idx="1"/>
          </p:nvPr>
        </p:nvSpPr>
        <p:spPr>
          <a:xfrm>
            <a:off x="428596" y="928670"/>
            <a:ext cx="8229600" cy="4525963"/>
          </a:xfrm>
        </p:spPr>
        <p:txBody>
          <a:bodyPr>
            <a:noAutofit/>
          </a:bodyPr>
          <a:lstStyle/>
          <a:p>
            <a:r>
              <a:rPr lang="fa-IR" sz="2200" dirty="0" smtClean="0"/>
              <a:t>خانه ی پروین اعتصامی دارای سر یا درگاه بود که  نسبت عرض  سر در به  تورفتگی آن معمولا یک به دو است که اکنون اثری از آن بر جای نمانده است.</a:t>
            </a:r>
            <a:endParaRPr lang="en-US" sz="2200" dirty="0" smtClean="0"/>
          </a:p>
          <a:p>
            <a:r>
              <a:rPr lang="fa-IR" sz="2200" dirty="0" smtClean="0"/>
              <a:t>در ورودی  ، دو عدد سکو وجود داشته که پاخوره نام داشته اند.</a:t>
            </a:r>
            <a:endParaRPr lang="en-US" sz="2200" dirty="0" smtClean="0"/>
          </a:p>
          <a:p>
            <a:r>
              <a:rPr lang="fa-IR" sz="2200" dirty="0" smtClean="0"/>
              <a:t>در دو طرف تالار یا مهمان خانه در طبقه همکف دالانهایی وجود داشته است که براساس توضیحات استاد به آن تخت گاه می گفتند؛ که این تخت گاهها راهپله هایی به طرف طبقه بالا و زیر زمین داشته است.</a:t>
            </a:r>
            <a:endParaRPr lang="en-US" sz="2200" dirty="0" smtClean="0"/>
          </a:p>
          <a:p>
            <a:r>
              <a:rPr lang="fa-IR" sz="2200" dirty="0" smtClean="0"/>
              <a:t>در قسمت حیاط  که مهمان باغ کوچک بوده ، در قسمت جنوب که پر سایه بوده نشیمن تابستانی افراد خانه بوده و قسمت شرق حیاط ، انبار بوده است.</a:t>
            </a:r>
            <a:endParaRPr lang="en-US" sz="2200" dirty="0" smtClean="0"/>
          </a:p>
          <a:p>
            <a:r>
              <a:rPr lang="fa-IR" sz="2200" dirty="0" smtClean="0"/>
              <a:t>در قسمت بالای تالار ، بالا خانه هایی مطابق پلان وجود داشته است که به اصطلاح به آنها گوشواره می گفتند.</a:t>
            </a:r>
            <a:endParaRPr lang="en-US" sz="2200" dirty="0" smtClean="0"/>
          </a:p>
          <a:p>
            <a:r>
              <a:rPr lang="fa-IR" sz="2200" dirty="0" smtClean="0"/>
              <a:t>برای ایجاد فشار یکنواخت در داخل آب انبار ، انرا به شکل استوانه می ساختند و برای مقاوم ساختن کف آن لایه هایی از سرب در داخل آن می ریختند  که موارد فوق در خانه پروین کاملا رعایت شده است.</a:t>
            </a:r>
            <a:endParaRPr lang="en-US" sz="2200" dirty="0" smtClean="0"/>
          </a:p>
          <a:p>
            <a:r>
              <a:rPr lang="fa-IR" sz="2200" dirty="0" smtClean="0"/>
              <a:t>  جنس آجر های آب انبار مخصوص آب انبار بوده که به رنگ لیمویی بوده است و ملات بین آنها از جنس ساروج بوده است.</a:t>
            </a:r>
            <a:endParaRPr lang="fa-IR" sz="2200" dirty="0"/>
          </a:p>
        </p:txBody>
      </p:sp>
    </p:spTree>
  </p:cSld>
  <p:clrMapOvr>
    <a:masterClrMapping/>
  </p:clrMapOvr>
  <p:transition advTm="3000">
    <p:newsfla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796908"/>
          </a:xfrm>
        </p:spPr>
        <p:txBody>
          <a:bodyPr/>
          <a:lstStyle/>
          <a:p>
            <a:pPr algn="r"/>
            <a:r>
              <a:rPr lang="fa-IR" dirty="0" smtClean="0"/>
              <a:t>فهرست:</a:t>
            </a:r>
            <a:endParaRPr lang="fa-IR" dirty="0"/>
          </a:p>
        </p:txBody>
      </p:sp>
      <p:sp>
        <p:nvSpPr>
          <p:cNvPr id="5" name="Content Placeholder 4"/>
          <p:cNvSpPr>
            <a:spLocks noGrp="1"/>
          </p:cNvSpPr>
          <p:nvPr>
            <p:ph sz="quarter" idx="1"/>
          </p:nvPr>
        </p:nvSpPr>
        <p:spPr/>
        <p:txBody>
          <a:bodyPr>
            <a:noAutofit/>
          </a:bodyPr>
          <a:lstStyle/>
          <a:p>
            <a:pPr fontAlgn="t"/>
            <a:r>
              <a:rPr lang="fa-IR" sz="1800" b="1" dirty="0" smtClean="0"/>
              <a:t>فصل اول:  رفع خطر </a:t>
            </a:r>
            <a:endParaRPr lang="fa-IR" sz="1400" b="1" dirty="0" smtClean="0"/>
          </a:p>
          <a:p>
            <a:pPr fontAlgn="t"/>
            <a:r>
              <a:rPr lang="fa-IR" sz="1800" b="1" dirty="0" smtClean="0"/>
              <a:t>              برنامه استحفاظی</a:t>
            </a:r>
            <a:endParaRPr lang="fa-IR" sz="1400" b="1" dirty="0" smtClean="0"/>
          </a:p>
          <a:p>
            <a:pPr fontAlgn="t">
              <a:buNone/>
            </a:pPr>
            <a:endParaRPr lang="fa-IR" sz="1800" b="1" dirty="0" smtClean="0"/>
          </a:p>
          <a:p>
            <a:pPr fontAlgn="t"/>
            <a:r>
              <a:rPr lang="fa-IR" sz="1800" b="1" dirty="0" smtClean="0"/>
              <a:t>فصل دوم :  بیوگرافی</a:t>
            </a:r>
            <a:endParaRPr lang="fa-IR" sz="1400" b="1" dirty="0" smtClean="0"/>
          </a:p>
          <a:p>
            <a:pPr fontAlgn="t"/>
            <a:r>
              <a:rPr lang="fa-IR" sz="1800" b="1" dirty="0" smtClean="0"/>
              <a:t>              مطالعات تاریخی</a:t>
            </a:r>
            <a:endParaRPr lang="fa-IR" sz="1400" b="1" dirty="0" smtClean="0"/>
          </a:p>
          <a:p>
            <a:pPr fontAlgn="t"/>
            <a:endParaRPr lang="fa-IR" sz="1800" b="1" dirty="0" smtClean="0"/>
          </a:p>
          <a:p>
            <a:pPr fontAlgn="t"/>
            <a:r>
              <a:rPr lang="fa-IR" sz="1800" b="1" dirty="0" smtClean="0"/>
              <a:t>فصل سوم :  مطالعات پلانهای وضع موجود</a:t>
            </a:r>
            <a:endParaRPr lang="fa-IR" sz="1400" b="1" dirty="0" smtClean="0"/>
          </a:p>
          <a:p>
            <a:pPr fontAlgn="t"/>
            <a:r>
              <a:rPr lang="fa-IR" sz="1800" b="1" dirty="0" smtClean="0"/>
              <a:t>               مطالعات سازه بنا </a:t>
            </a:r>
            <a:endParaRPr lang="fa-IR" sz="1400" b="1" dirty="0" smtClean="0"/>
          </a:p>
          <a:p>
            <a:pPr fontAlgn="t"/>
            <a:r>
              <a:rPr lang="fa-IR" sz="1800" b="1" dirty="0" smtClean="0"/>
              <a:t>               مطالعات تاسیسات بنا</a:t>
            </a:r>
            <a:endParaRPr lang="fa-IR" sz="1400" b="1" dirty="0" smtClean="0"/>
          </a:p>
          <a:p>
            <a:pPr fontAlgn="t"/>
            <a:r>
              <a:rPr lang="fa-IR" sz="1800" b="1" dirty="0" smtClean="0"/>
              <a:t>               مطالعات پی</a:t>
            </a:r>
            <a:endParaRPr lang="fa-IR" sz="1400" b="1" dirty="0" smtClean="0"/>
          </a:p>
          <a:p>
            <a:pPr fontAlgn="t"/>
            <a:r>
              <a:rPr lang="fa-IR" sz="1800" b="1" dirty="0" smtClean="0"/>
              <a:t>               مطالعات پله</a:t>
            </a:r>
            <a:endParaRPr lang="fa-IR" sz="1400" b="1" dirty="0" smtClean="0"/>
          </a:p>
          <a:p>
            <a:pPr fontAlgn="t"/>
            <a:r>
              <a:rPr lang="fa-IR" sz="1800" b="1" dirty="0" smtClean="0"/>
              <a:t>               الگوهای اتاقها</a:t>
            </a:r>
            <a:endParaRPr lang="fa-IR" sz="1400" b="1" dirty="0" smtClean="0"/>
          </a:p>
          <a:p>
            <a:pPr fontAlgn="t"/>
            <a:r>
              <a:rPr lang="fa-IR" sz="1800" b="1" dirty="0" smtClean="0"/>
              <a:t>               دسترسی ها</a:t>
            </a:r>
            <a:endParaRPr lang="fa-IR" sz="1400" b="1" dirty="0" smtClean="0"/>
          </a:p>
          <a:p>
            <a:pPr fontAlgn="t"/>
            <a:r>
              <a:rPr lang="fa-IR" sz="1800" b="1" dirty="0" smtClean="0"/>
              <a:t>               شناخت تزئینات</a:t>
            </a:r>
            <a:endParaRPr lang="fa-IR" sz="1200" b="1" dirty="0"/>
          </a:p>
        </p:txBody>
      </p:sp>
    </p:spTree>
  </p:cSld>
  <p:clrMapOvr>
    <a:masterClrMapping/>
  </p:clrMapOvr>
  <p:transition advTm="3000">
    <p:newsflash/>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500042"/>
            <a:ext cx="8229600" cy="1143000"/>
          </a:xfrm>
        </p:spPr>
        <p:txBody>
          <a:bodyPr>
            <a:normAutofit fontScale="90000"/>
          </a:bodyPr>
          <a:lstStyle/>
          <a:p>
            <a:r>
              <a:rPr lang="fa-IR" sz="4000" b="1" i="1" dirty="0" smtClean="0"/>
              <a:t>اطلاعات میدانی:</a:t>
            </a:r>
            <a:r>
              <a:rPr lang="en-US" dirty="0" smtClean="0"/>
              <a:t/>
            </a:r>
            <a:br>
              <a:rPr lang="en-US" dirty="0" smtClean="0"/>
            </a:br>
            <a:endParaRPr lang="fa-IR" dirty="0"/>
          </a:p>
        </p:txBody>
      </p:sp>
      <p:sp>
        <p:nvSpPr>
          <p:cNvPr id="3" name="Content Placeholder 2"/>
          <p:cNvSpPr>
            <a:spLocks noGrp="1"/>
          </p:cNvSpPr>
          <p:nvPr>
            <p:ph sz="quarter" idx="1"/>
          </p:nvPr>
        </p:nvSpPr>
        <p:spPr>
          <a:xfrm>
            <a:off x="457200" y="1984272"/>
            <a:ext cx="7467600" cy="4873752"/>
          </a:xfrm>
        </p:spPr>
        <p:txBody>
          <a:bodyPr>
            <a:normAutofit/>
          </a:bodyPr>
          <a:lstStyle/>
          <a:p>
            <a:r>
              <a:rPr lang="fa-IR" sz="2400" dirty="0" smtClean="0"/>
              <a:t>بر اساس گفته های چند تن از ساکنان قدیمی، این خانه  دارای در اصلی بزرگی بوده که توسط گل میخ تزئین یافته و با قطعات چوبی به هم متصل می گشتند.</a:t>
            </a:r>
          </a:p>
          <a:p>
            <a:endParaRPr lang="en-US" sz="2400" dirty="0" smtClean="0"/>
          </a:p>
          <a:p>
            <a:r>
              <a:rPr lang="fa-IR" sz="2400" dirty="0" smtClean="0"/>
              <a:t>و همچنین در مورد آبانبار ، جهت نگندیدن آب داخل آبانبار ، چندین بار روی آن آهک و نمک می ریختند.</a:t>
            </a:r>
            <a:endParaRPr lang="en-US" sz="2400" dirty="0" smtClean="0"/>
          </a:p>
          <a:p>
            <a:endParaRPr lang="fa-IR" sz="2400" dirty="0"/>
          </a:p>
        </p:txBody>
      </p:sp>
    </p:spTree>
  </p:cSld>
  <p:clrMapOvr>
    <a:masterClrMapping/>
  </p:clrMapOvr>
  <p:transition advTm="3000">
    <p:newsflash/>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285728"/>
            <a:ext cx="8229600" cy="1143000"/>
          </a:xfrm>
        </p:spPr>
        <p:txBody>
          <a:bodyPr>
            <a:normAutofit fontScale="90000"/>
          </a:bodyPr>
          <a:lstStyle/>
          <a:p>
            <a:r>
              <a:rPr lang="fa-IR" sz="4000" b="1" i="1" dirty="0" smtClean="0"/>
              <a:t>توضیحات جامع  خانه پروین اعتصامی:</a:t>
            </a:r>
            <a:r>
              <a:rPr lang="en-US" dirty="0" smtClean="0"/>
              <a:t/>
            </a:r>
            <a:br>
              <a:rPr lang="en-US" dirty="0" smtClean="0"/>
            </a:br>
            <a:endParaRPr lang="fa-IR" dirty="0"/>
          </a:p>
        </p:txBody>
      </p:sp>
      <p:sp>
        <p:nvSpPr>
          <p:cNvPr id="3" name="Content Placeholder 2"/>
          <p:cNvSpPr>
            <a:spLocks noGrp="1"/>
          </p:cNvSpPr>
          <p:nvPr>
            <p:ph sz="quarter" idx="1"/>
          </p:nvPr>
        </p:nvSpPr>
        <p:spPr>
          <a:xfrm>
            <a:off x="142844" y="1000108"/>
            <a:ext cx="8229600" cy="4525963"/>
          </a:xfrm>
        </p:spPr>
        <p:txBody>
          <a:bodyPr>
            <a:noAutofit/>
          </a:bodyPr>
          <a:lstStyle/>
          <a:p>
            <a:r>
              <a:rPr lang="fa-IR" sz="2400" dirty="0" smtClean="0"/>
              <a:t>خانه پروین در دوره قاجار ساخته شده که وسعت این ملک از ملک کنونی بیشتر بوده و در دوره اول پهلوی قسمتی  از ملک دوباره سازی شده و در حال حاضر این قسمت همچنان پا بر جا است. و قسمتی از ملک  که در دوره قاجار ساخته شده در تفکیکات شهرداری در 20 سال اخیر تخریب شده و از بین رفته است.</a:t>
            </a:r>
            <a:endParaRPr lang="en-US" sz="2400" dirty="0" smtClean="0"/>
          </a:p>
          <a:p>
            <a:r>
              <a:rPr lang="fa-IR" sz="2400" dirty="0" smtClean="0"/>
              <a:t>تا چند سال اخیر صاحب ملک جناب آقای محمودی وند بوده که  ملک توسط  میراث فرهنگی  خریداری شد.</a:t>
            </a:r>
            <a:endParaRPr lang="en-US" sz="2400" dirty="0" smtClean="0"/>
          </a:p>
          <a:p>
            <a:r>
              <a:rPr lang="fa-IR" sz="2400" dirty="0" smtClean="0"/>
              <a:t>پلان ملک به شکل مستطیل به ابعاد 34×128 متر بوده است.</a:t>
            </a:r>
            <a:endParaRPr lang="en-US" sz="2400" dirty="0" smtClean="0"/>
          </a:p>
          <a:p>
            <a:r>
              <a:rPr lang="fa-IR" sz="2400" dirty="0" smtClean="0"/>
              <a:t>تزئینات بنا  منحصر به آجر کاری حماسی دوره پهلوی بوده است.</a:t>
            </a:r>
            <a:endParaRPr lang="en-US" sz="2400" dirty="0" smtClean="0"/>
          </a:p>
          <a:p>
            <a:r>
              <a:rPr lang="fa-IR" sz="2400" dirty="0" smtClean="0"/>
              <a:t>طاقهای زیر زمین از مصالح آجر خشتی استفاده شده به ابعاد 20×20 سانتی متر و ملات بین آجر ها ، ساروج (آهک ـ خاک الک شده به یلاوه ی شیره آهک) می باشد.</a:t>
            </a:r>
            <a:endParaRPr lang="en-US" sz="2400" dirty="0" smtClean="0"/>
          </a:p>
          <a:p>
            <a:r>
              <a:rPr lang="fa-IR" sz="2400" dirty="0" smtClean="0"/>
              <a:t>مصالح دیوارهای حمال آجر و سنگ بوده تا مقاومت بیشتری داشته باشند.</a:t>
            </a:r>
            <a:endParaRPr lang="en-US" sz="2400" dirty="0" smtClean="0"/>
          </a:p>
        </p:txBody>
      </p:sp>
    </p:spTree>
  </p:cSld>
  <p:clrMapOvr>
    <a:masterClrMapping/>
  </p:clrMapOvr>
  <p:transition advTm="3000">
    <p:newsflash/>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14282" y="785794"/>
            <a:ext cx="8229600" cy="4525963"/>
          </a:xfrm>
        </p:spPr>
        <p:txBody>
          <a:bodyPr>
            <a:noAutofit/>
          </a:bodyPr>
          <a:lstStyle/>
          <a:p>
            <a:r>
              <a:rPr lang="fa-IR" sz="2000" b="1" dirty="0" smtClean="0"/>
              <a:t>در مکانهایی که رطوبت نسبتا زیادی وجود دارد، از سیستم سنگ و آجر چینی تفلیسی استفاده می شود.</a:t>
            </a:r>
          </a:p>
          <a:p>
            <a:r>
              <a:rPr lang="fa-IR" sz="2000" b="1" dirty="0" smtClean="0"/>
              <a:t>علت وجود آب انبار  این است که در زمانهای قدیم ، هر خانه هفته ای یک روز حق آب داشته که این آب توسط لوله های سفالی یا قنات به آب انبار می رسیده است.</a:t>
            </a:r>
            <a:endParaRPr lang="en-US" sz="2000" b="1" dirty="0" smtClean="0"/>
          </a:p>
          <a:p>
            <a:r>
              <a:rPr lang="fa-IR" sz="2000" b="1" dirty="0" smtClean="0"/>
              <a:t>در کنار آب انبار مکانی بوده که در تابستان جهت نشیمن و استراحت استفاده می شده که به آن پاشیر می گفتند.</a:t>
            </a:r>
            <a:endParaRPr lang="en-US" sz="2000" b="1" dirty="0" smtClean="0"/>
          </a:p>
          <a:p>
            <a:r>
              <a:rPr lang="fa-IR" sz="2000" b="1" dirty="0" smtClean="0"/>
              <a:t>در داخل پاشیر حوضی بوده که آب در آب انبار با استفاده از تلمبه دستی به حوض ریخته می شده است.</a:t>
            </a:r>
            <a:endParaRPr lang="en-US" sz="2000" b="1" dirty="0" smtClean="0"/>
          </a:p>
          <a:p>
            <a:r>
              <a:rPr lang="fa-IR" sz="2000" b="1" dirty="0" smtClean="0"/>
              <a:t>در دوره اول پهلوی  در تیربندی سقفها از روش بغدادی استفاده شده که در این روش فاصله آکس به آکس تیرها 50 سانتی متر بوده و روی تیرها حصیر کشیده می شده و ازروی آن ها خشت می مالیدن.</a:t>
            </a:r>
            <a:endParaRPr lang="en-US" sz="2000" b="1" dirty="0" smtClean="0"/>
          </a:p>
          <a:p>
            <a:r>
              <a:rPr lang="fa-IR" sz="2000" b="1" dirty="0" smtClean="0"/>
              <a:t>در مرمت سقفها تیر ها با استفاده از میل گرد شماره بالا به همدیگر متصل شده که باعث افزایش مقاومت سقف شده است.</a:t>
            </a:r>
            <a:endParaRPr lang="en-US" sz="2000" b="1" dirty="0" smtClean="0"/>
          </a:p>
          <a:p>
            <a:r>
              <a:rPr lang="fa-IR" sz="2000" b="1" dirty="0" smtClean="0"/>
              <a:t>در مورد پی از سنگ چینی روی از روی بستر صورت گرفته  که بیسن این سنگ لاشه ها با ملات ساروج پر شده و این سنگ چینی تا  15 سانتی متر بالاتر از سطح زمین بوده و از روی این پی دیوار کار شده است</a:t>
            </a:r>
            <a:r>
              <a:rPr lang="fa-IR" sz="2000" b="1" i="1" dirty="0" smtClean="0"/>
              <a:t>.</a:t>
            </a:r>
            <a:endParaRPr lang="fa-IR" sz="2000" b="1" dirty="0"/>
          </a:p>
        </p:txBody>
      </p:sp>
    </p:spTree>
  </p:cSld>
  <p:clrMapOvr>
    <a:masterClrMapping/>
  </p:clrMapOvr>
  <p:transition advTm="3000">
    <p:newsflash/>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714356"/>
            <a:ext cx="8229600" cy="1143000"/>
          </a:xfrm>
        </p:spPr>
        <p:txBody>
          <a:bodyPr>
            <a:normAutofit/>
          </a:bodyPr>
          <a:lstStyle/>
          <a:p>
            <a:r>
              <a:rPr lang="fa-IR" sz="5400" dirty="0" smtClean="0"/>
              <a:t>فصل سوم :</a:t>
            </a:r>
            <a:endParaRPr lang="fa-IR" sz="5400" dirty="0"/>
          </a:p>
        </p:txBody>
      </p:sp>
      <p:sp>
        <p:nvSpPr>
          <p:cNvPr id="3" name="Content Placeholder 2"/>
          <p:cNvSpPr>
            <a:spLocks noGrp="1"/>
          </p:cNvSpPr>
          <p:nvPr>
            <p:ph sz="quarter" idx="1"/>
          </p:nvPr>
        </p:nvSpPr>
        <p:spPr>
          <a:xfrm>
            <a:off x="457200" y="2214554"/>
            <a:ext cx="8229600" cy="3911609"/>
          </a:xfrm>
        </p:spPr>
        <p:txBody>
          <a:bodyPr>
            <a:normAutofit/>
          </a:bodyPr>
          <a:lstStyle/>
          <a:p>
            <a:pPr algn="ctr"/>
            <a:r>
              <a:rPr lang="fa-IR" dirty="0" smtClean="0"/>
              <a:t>مطالعات پلانهای وضع موجود بنا</a:t>
            </a:r>
          </a:p>
          <a:p>
            <a:pPr algn="ctr"/>
            <a:r>
              <a:rPr lang="fa-IR" dirty="0" smtClean="0"/>
              <a:t>مطالعات سازهای بنا</a:t>
            </a:r>
          </a:p>
          <a:p>
            <a:pPr algn="ctr"/>
            <a:r>
              <a:rPr lang="fa-IR" dirty="0" smtClean="0"/>
              <a:t>مطالعات تاسیساتی بنا</a:t>
            </a:r>
          </a:p>
          <a:p>
            <a:pPr algn="ctr"/>
            <a:r>
              <a:rPr lang="fa-IR" dirty="0" smtClean="0"/>
              <a:t>مطالعات پی و سازه آن</a:t>
            </a:r>
          </a:p>
          <a:p>
            <a:pPr algn="ctr"/>
            <a:r>
              <a:rPr lang="fa-IR" dirty="0" smtClean="0"/>
              <a:t>مطالعات سازه های پله</a:t>
            </a:r>
          </a:p>
          <a:p>
            <a:pPr algn="ctr"/>
            <a:r>
              <a:rPr lang="fa-IR" dirty="0" smtClean="0"/>
              <a:t>الگوهای اتاق ها</a:t>
            </a:r>
          </a:p>
          <a:p>
            <a:pPr algn="ctr"/>
            <a:r>
              <a:rPr lang="fa-IR" dirty="0" smtClean="0"/>
              <a:t>دسترسی ها</a:t>
            </a:r>
          </a:p>
          <a:p>
            <a:pPr algn="ctr"/>
            <a:r>
              <a:rPr lang="fa-IR" dirty="0" smtClean="0"/>
              <a:t>شناخت تزيینات</a:t>
            </a:r>
            <a:endParaRPr lang="fa-IR" dirty="0"/>
          </a:p>
        </p:txBody>
      </p:sp>
    </p:spTree>
  </p:cSld>
  <p:clrMapOvr>
    <a:masterClrMapping/>
  </p:clrMapOvr>
  <p:transition advTm="3000">
    <p:newsflash/>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itle 8"/>
          <p:cNvSpPr>
            <a:spLocks noGrp="1"/>
          </p:cNvSpPr>
          <p:nvPr>
            <p:ph type="title"/>
          </p:nvPr>
        </p:nvSpPr>
        <p:spPr>
          <a:xfrm>
            <a:off x="428596" y="1643058"/>
            <a:ext cx="8229600" cy="1143000"/>
          </a:xfrm>
        </p:spPr>
        <p:txBody>
          <a:bodyPr>
            <a:noAutofit/>
          </a:bodyPr>
          <a:lstStyle/>
          <a:p>
            <a:r>
              <a:rPr lang="fa-IR" sz="3600" dirty="0" smtClean="0"/>
              <a:t>نقشه های هوایی سایت</a:t>
            </a:r>
            <a:br>
              <a:rPr lang="fa-IR" sz="3600" dirty="0" smtClean="0"/>
            </a:br>
            <a:r>
              <a:rPr lang="fa-IR" sz="2400" dirty="0" smtClean="0"/>
              <a:t/>
            </a:r>
            <a:br>
              <a:rPr lang="fa-IR" sz="2400" dirty="0" smtClean="0"/>
            </a:br>
            <a:r>
              <a:rPr lang="fa-IR" sz="2400" dirty="0" smtClean="0"/>
              <a:t>خانه پروین اعتصامی (شاعر معاصر ایران) در محله چایکنار تبریز در جانب شرقی پل منصور و حد فاصل این پل و شهرداری منطقه یک تبریز و در کوچه ای به نام ساوجبلاغی ها که اینک به یاد این شاعره ی نام آور کوچه پروین اعتصامی نام نهاده شده  قرار دارد.</a:t>
            </a:r>
            <a:r>
              <a:rPr lang="en-US" sz="2400" dirty="0" smtClean="0"/>
              <a:t/>
            </a:r>
            <a:br>
              <a:rPr lang="en-US" sz="2400" dirty="0" smtClean="0"/>
            </a:br>
            <a:endParaRPr lang="fa-IR" sz="2400" dirty="0"/>
          </a:p>
        </p:txBody>
      </p:sp>
      <p:pic>
        <p:nvPicPr>
          <p:cNvPr id="1026" name="Picture 2" descr="M:\shardari1(2).JPG"/>
          <p:cNvPicPr>
            <a:picLocks noGrp="1" noChangeAspect="1" noChangeArrowheads="1"/>
          </p:cNvPicPr>
          <p:nvPr>
            <p:ph sz="quarter" idx="1"/>
          </p:nvPr>
        </p:nvPicPr>
        <p:blipFill>
          <a:blip r:embed="rId2"/>
          <a:srcRect/>
          <a:stretch>
            <a:fillRect/>
          </a:stretch>
        </p:blipFill>
        <p:spPr bwMode="auto">
          <a:xfrm rot="560008">
            <a:off x="466838" y="2918304"/>
            <a:ext cx="3893943" cy="3432366"/>
          </a:xfrm>
          <a:prstGeom prst="rect">
            <a:avLst/>
          </a:prstGeom>
          <a:ln>
            <a:noFill/>
          </a:ln>
          <a:effectLst>
            <a:softEdge rad="112500"/>
          </a:effectLst>
        </p:spPr>
      </p:pic>
      <p:pic>
        <p:nvPicPr>
          <p:cNvPr id="1027" name="Picture 3" descr="M:\shardari1.JPG"/>
          <p:cNvPicPr>
            <a:picLocks noGrp="1" noChangeAspect="1" noChangeArrowheads="1"/>
          </p:cNvPicPr>
          <p:nvPr>
            <p:ph sz="quarter" idx="2"/>
          </p:nvPr>
        </p:nvPicPr>
        <p:blipFill>
          <a:blip r:embed="rId3"/>
          <a:srcRect/>
          <a:stretch>
            <a:fillRect/>
          </a:stretch>
        </p:blipFill>
        <p:spPr bwMode="auto">
          <a:xfrm rot="566965">
            <a:off x="4597572" y="2656941"/>
            <a:ext cx="3916921" cy="3246013"/>
          </a:xfrm>
          <a:prstGeom prst="rect">
            <a:avLst/>
          </a:prstGeom>
          <a:ln>
            <a:noFill/>
          </a:ln>
          <a:effectLst>
            <a:softEdge rad="112500"/>
          </a:effectLst>
        </p:spPr>
      </p:pic>
    </p:spTree>
  </p:cSld>
  <p:clrMapOvr>
    <a:masterClrMapping/>
  </p:clrMapOvr>
  <p:transition advTm="3000">
    <p:newsflash/>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fa-IR"/>
          </a:p>
        </p:txBody>
      </p:sp>
      <p:pic>
        <p:nvPicPr>
          <p:cNvPr id="7" name="Content Placeholder 6" descr="IMG_3273.JPG"/>
          <p:cNvPicPr>
            <a:picLocks noGrp="1" noChangeAspect="1"/>
          </p:cNvPicPr>
          <p:nvPr>
            <p:ph sz="quarter" idx="1"/>
          </p:nvPr>
        </p:nvPicPr>
        <p:blipFill>
          <a:blip r:embed="rId2" cstate="print"/>
          <a:stretch>
            <a:fillRect/>
          </a:stretch>
        </p:blipFill>
        <p:spPr>
          <a:xfrm>
            <a:off x="428596" y="428604"/>
            <a:ext cx="8143932" cy="6107950"/>
          </a:xfrm>
          <a:prstGeom prst="rect">
            <a:avLst/>
          </a:prstGeom>
          <a:ln>
            <a:noFill/>
          </a:ln>
          <a:effectLst>
            <a:softEdge rad="112500"/>
          </a:effectLst>
        </p:spPr>
      </p:pic>
    </p:spTree>
  </p:cSld>
  <p:clrMapOvr>
    <a:masterClrMapping/>
  </p:clrMapOvr>
  <p:transition advTm="3000">
    <p:newsflash/>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Picture 11" descr="IMG_2186.jpg"/>
          <p:cNvPicPr>
            <a:picLocks noChangeAspect="1"/>
          </p:cNvPicPr>
          <p:nvPr/>
        </p:nvPicPr>
        <p:blipFill>
          <a:blip r:embed="rId2" cstate="print"/>
          <a:stretch>
            <a:fillRect/>
          </a:stretch>
        </p:blipFill>
        <p:spPr>
          <a:xfrm>
            <a:off x="1071556" y="214289"/>
            <a:ext cx="6858030" cy="6477021"/>
          </a:xfrm>
          <a:prstGeom prst="rect">
            <a:avLst/>
          </a:prstGeom>
          <a:ln>
            <a:noFill/>
          </a:ln>
          <a:effectLst>
            <a:softEdge rad="112500"/>
          </a:effectLst>
        </p:spPr>
      </p:pic>
    </p:spTree>
  </p:cSld>
  <p:clrMapOvr>
    <a:masterClrMapping/>
  </p:clrMapOvr>
  <p:transition advTm="3000">
    <p:newsflash/>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6"/>
          <p:cNvSpPr>
            <a:spLocks noGrp="1"/>
          </p:cNvSpPr>
          <p:nvPr>
            <p:ph type="title"/>
          </p:nvPr>
        </p:nvSpPr>
        <p:spPr>
          <a:xfrm>
            <a:off x="1000100" y="0"/>
            <a:ext cx="3500462" cy="500066"/>
          </a:xfrm>
        </p:spPr>
        <p:txBody>
          <a:bodyPr>
            <a:noAutofit/>
          </a:bodyPr>
          <a:lstStyle/>
          <a:p>
            <a:pPr algn="ctr"/>
            <a:r>
              <a:rPr lang="fa-IR" sz="2800" dirty="0" smtClean="0"/>
              <a:t>سایت پلان</a:t>
            </a:r>
            <a:endParaRPr lang="fa-IR" sz="2800" dirty="0"/>
          </a:p>
        </p:txBody>
      </p:sp>
      <p:sp>
        <p:nvSpPr>
          <p:cNvPr id="9" name="Text Placeholder 8"/>
          <p:cNvSpPr>
            <a:spLocks noGrp="1"/>
          </p:cNvSpPr>
          <p:nvPr>
            <p:ph type="body" idx="2"/>
          </p:nvPr>
        </p:nvSpPr>
        <p:spPr>
          <a:xfrm>
            <a:off x="285720" y="714356"/>
            <a:ext cx="4643470" cy="6143644"/>
          </a:xfrm>
        </p:spPr>
        <p:txBody>
          <a:bodyPr>
            <a:normAutofit fontScale="77500" lnSpcReduction="20000"/>
          </a:bodyPr>
          <a:lstStyle/>
          <a:p>
            <a:pPr algn="ctr"/>
            <a:r>
              <a:rPr lang="fa-IR" sz="2400" b="1" dirty="0" smtClean="0"/>
              <a:t>کف حیاط از آجرهای کف پوش قدیمی که ابعاد آنها </a:t>
            </a:r>
            <a:r>
              <a:rPr lang="en-US" sz="2400" b="1" dirty="0" smtClean="0"/>
              <a:t>20*20 cm </a:t>
            </a:r>
            <a:r>
              <a:rPr lang="fa-IR" sz="2400" b="1" dirty="0" smtClean="0"/>
              <a:t>است پوشیده شده و سایز آنها از ملات ساروج می باشد.مساحت حیاط 900 متر مربع  می باشد.</a:t>
            </a:r>
          </a:p>
          <a:p>
            <a:pPr algn="ctr"/>
            <a:r>
              <a:rPr lang="fa-IR" sz="2400" b="1" dirty="0" smtClean="0"/>
              <a:t>حیاط مشجر بوده و یک حوض سنگی در وسط آن وجود دارد که بر زیبایی این خانه افزوده است.</a:t>
            </a:r>
          </a:p>
          <a:p>
            <a:pPr algn="ctr"/>
            <a:r>
              <a:rPr lang="fa-IR" sz="2400" b="1" dirty="0" smtClean="0"/>
              <a:t>حیاط به عنوان یک مهمان باغ کوچک بوده و در قسمت جنوب که پراز سایه بوده نشیمنگاه تابستانی افراد خانه بوده و در قسمت شرقی آن آب انبار قرار داشته است.</a:t>
            </a:r>
          </a:p>
          <a:p>
            <a:pPr algn="ctr"/>
            <a:r>
              <a:rPr lang="fa-IR" sz="2400" b="1" dirty="0" smtClean="0"/>
              <a:t>دریچه آب انبار که از آن دریچه آب را پر و خالی می کردند، در امتداد حوض بود و تلمبه ای در کنار حوض بود که آب آب انبار را بالا می آوردند. برای ایجاد فشار یکنواخت داخل آب انبار آنرا به شکل استوانه ای می ساختند و برای مقاوم ساختن کف آن از لایه های سربی در داخل آن استفاده می کردند و جنس آجرها مخصوص انبار بوده که به رنگ لیمویی است و ملات بین آنها از ساروج بوده است و جهت نگندیدن آب داخل آن چندین بار روی آن آهک و نمک می ریختند.</a:t>
            </a:r>
          </a:p>
          <a:p>
            <a:pPr algn="ctr"/>
            <a:r>
              <a:rPr lang="fa-IR" sz="2400" b="1" dirty="0" smtClean="0"/>
              <a:t>علت وجود آب انبار: در زمانهای قدیم هر خانه هفته ای یک روز حق آب داشته است که این اب توسط لوله های سفالی یا قنات به آب انبار می رسیده است.</a:t>
            </a:r>
            <a:endParaRPr lang="fa-IR" sz="2400" b="1" dirty="0"/>
          </a:p>
        </p:txBody>
      </p:sp>
      <p:pic>
        <p:nvPicPr>
          <p:cNvPr id="3074" name="Picture 2"/>
          <p:cNvPicPr>
            <a:picLocks noGrp="1" noChangeAspect="1" noChangeArrowheads="1"/>
          </p:cNvPicPr>
          <p:nvPr>
            <p:ph sz="quarter" idx="1"/>
          </p:nvPr>
        </p:nvPicPr>
        <p:blipFill>
          <a:blip r:embed="rId2"/>
          <a:stretch>
            <a:fillRect/>
          </a:stretch>
        </p:blipFill>
        <p:spPr bwMode="auto">
          <a:xfrm>
            <a:off x="5214942" y="1000108"/>
            <a:ext cx="3409950" cy="4324350"/>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cSld>
  <p:clrMapOvr>
    <a:masterClrMapping/>
  </p:clrMapOvr>
  <p:transition advTm="3000">
    <p:newsflash/>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71462"/>
            <a:ext cx="7467600" cy="1143000"/>
          </a:xfrm>
        </p:spPr>
        <p:txBody>
          <a:bodyPr/>
          <a:lstStyle/>
          <a:p>
            <a:r>
              <a:rPr lang="fa-IR" dirty="0" smtClean="0"/>
              <a:t>کفسازی سایت پلان </a:t>
            </a:r>
            <a:r>
              <a:rPr lang="fa-IR" sz="2400" dirty="0" smtClean="0"/>
              <a:t>1/150</a:t>
            </a:r>
            <a:endParaRPr lang="fa-IR" sz="2400" dirty="0"/>
          </a:p>
        </p:txBody>
      </p:sp>
      <p:pic>
        <p:nvPicPr>
          <p:cNvPr id="7" name="Content Placeholder 6" descr="IMG_3335.JPG"/>
          <p:cNvPicPr>
            <a:picLocks noGrp="1" noChangeAspect="1"/>
          </p:cNvPicPr>
          <p:nvPr>
            <p:ph sz="quarter" idx="1"/>
          </p:nvPr>
        </p:nvPicPr>
        <p:blipFill>
          <a:blip r:embed="rId2"/>
          <a:stretch>
            <a:fillRect/>
          </a:stretch>
        </p:blipFill>
        <p:spPr>
          <a:xfrm>
            <a:off x="714348" y="1357298"/>
            <a:ext cx="7715304" cy="4929222"/>
          </a:xfrm>
          <a:prstGeom prst="rect">
            <a:avLst/>
          </a:prstGeom>
          <a:ln>
            <a:noFill/>
          </a:ln>
          <a:effectLst>
            <a:softEdge rad="112500"/>
          </a:effectLst>
        </p:spPr>
      </p:pic>
    </p:spTree>
  </p:cSld>
  <p:clrMapOvr>
    <a:masterClrMapping/>
  </p:clrMapOvr>
  <p:transition advTm="3000">
    <p:newsflash/>
  </p:transition>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4471990" cy="584182"/>
          </a:xfrm>
        </p:spPr>
        <p:txBody>
          <a:bodyPr>
            <a:normAutofit/>
          </a:bodyPr>
          <a:lstStyle/>
          <a:p>
            <a:pPr algn="ctr"/>
            <a:r>
              <a:rPr lang="fa-IR" sz="2800" b="0" dirty="0" smtClean="0"/>
              <a:t>پلان طبقه اول</a:t>
            </a:r>
            <a:endParaRPr lang="fa-IR" sz="2800" b="0" dirty="0"/>
          </a:p>
        </p:txBody>
      </p:sp>
      <p:sp>
        <p:nvSpPr>
          <p:cNvPr id="4" name="Text Placeholder 3"/>
          <p:cNvSpPr>
            <a:spLocks noGrp="1"/>
          </p:cNvSpPr>
          <p:nvPr>
            <p:ph type="body" idx="2"/>
          </p:nvPr>
        </p:nvSpPr>
        <p:spPr>
          <a:xfrm>
            <a:off x="457200" y="928670"/>
            <a:ext cx="4471990" cy="5197493"/>
          </a:xfrm>
        </p:spPr>
        <p:txBody>
          <a:bodyPr>
            <a:normAutofit fontScale="92500" lnSpcReduction="10000"/>
          </a:bodyPr>
          <a:lstStyle/>
          <a:p>
            <a:pPr algn="ctr"/>
            <a:r>
              <a:rPr lang="fa-IR" sz="2400" dirty="0" smtClean="0"/>
              <a:t>- مساحت زیر بنای کل طبقات در حدود </a:t>
            </a:r>
            <a:r>
              <a:rPr lang="en-US" sz="2400" dirty="0" smtClean="0"/>
              <a:t>600</a:t>
            </a:r>
            <a:r>
              <a:rPr lang="fa-IR" sz="2400" dirty="0" smtClean="0"/>
              <a:t> متر مربع می باشد.</a:t>
            </a:r>
          </a:p>
          <a:p>
            <a:pPr algn="ctr">
              <a:buFontTx/>
              <a:buChar char="-"/>
            </a:pPr>
            <a:r>
              <a:rPr lang="fa-IR" sz="2400" dirty="0" smtClean="0"/>
              <a:t> پلان ملک مستطیل شکل بوده به ابعاد </a:t>
            </a:r>
            <a:r>
              <a:rPr lang="fa-IR" sz="2400" dirty="0" smtClean="0">
                <a:cs typeface="+mj-cs"/>
              </a:rPr>
              <a:t>34*128 متر مربع و تزیینات بنا منحصر به آجرکاری حماسی دوره پهلوی اول بوده.</a:t>
            </a:r>
          </a:p>
          <a:p>
            <a:pPr algn="ctr">
              <a:buFontTx/>
              <a:buChar char="-"/>
            </a:pPr>
            <a:r>
              <a:rPr lang="fa-IR" sz="2400" dirty="0" smtClean="0">
                <a:cs typeface="+mj-cs"/>
              </a:rPr>
              <a:t> طبقه اول شش اتاق و یک طنبی دارد و مصالح به کار رفته در احداث بنا آجر، خشت وچوب است.</a:t>
            </a:r>
          </a:p>
          <a:p>
            <a:pPr algn="ctr">
              <a:buFontTx/>
              <a:buChar char="-"/>
            </a:pPr>
            <a:r>
              <a:rPr lang="fa-IR" sz="2400" dirty="0" smtClean="0">
                <a:cs typeface="+mj-cs"/>
              </a:rPr>
              <a:t> مصالح دیوارهای حمال آجر و سنگ بوده تا مقاومت بیشتری داشته باشد.</a:t>
            </a:r>
          </a:p>
          <a:p>
            <a:pPr algn="ctr">
              <a:buFontTx/>
              <a:buChar char="-"/>
            </a:pPr>
            <a:r>
              <a:rPr lang="fa-IR" sz="2400" dirty="0" smtClean="0">
                <a:cs typeface="+mj-cs"/>
              </a:rPr>
              <a:t>در دو طرف تالار یا مهمان خانه در طبقه اول دالانهایی وجود داشته که به آنها تختگاه می گفتند،که این تختگاها به راه پله هایی به طرف طبقه بالا و زیرزمین داشته است.</a:t>
            </a:r>
            <a:endParaRPr lang="fa-IR" sz="2400" dirty="0"/>
          </a:p>
        </p:txBody>
      </p:sp>
      <p:pic>
        <p:nvPicPr>
          <p:cNvPr id="4102" name="Picture 6"/>
          <p:cNvPicPr>
            <a:picLocks noGrp="1" noChangeAspect="1" noChangeArrowheads="1"/>
          </p:cNvPicPr>
          <p:nvPr>
            <p:ph sz="quarter" idx="1"/>
          </p:nvPr>
        </p:nvPicPr>
        <p:blipFill>
          <a:blip r:embed="rId2"/>
          <a:stretch>
            <a:fillRect/>
          </a:stretch>
        </p:blipFill>
        <p:spPr bwMode="auto">
          <a:xfrm>
            <a:off x="5643570" y="857232"/>
            <a:ext cx="2447925" cy="4600575"/>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cSld>
  <p:clrMapOvr>
    <a:masterClrMapping/>
  </p:clrMapOvr>
  <p:transition advTm="3000">
    <p:newsflash/>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sz="quarter" idx="1"/>
            <p:extLst>
              <p:ext uri="{D42A27DB-BD31-4B8C-83A1-F6EECF244321}">
                <p14:modId xmlns:p14="http://schemas.microsoft.com/office/powerpoint/2010/main" val="244928882"/>
              </p:ext>
            </p:extLst>
          </p:nvPr>
        </p:nvGraphicFramePr>
        <p:xfrm>
          <a:off x="3136612" y="285726"/>
          <a:ext cx="5578792" cy="5636636"/>
        </p:xfrm>
        <a:graphic>
          <a:graphicData uri="http://schemas.openxmlformats.org/drawingml/2006/table">
            <a:tbl>
              <a:tblPr rtl="1" firstRow="1" bandRow="1">
                <a:tableStyleId>{2D5ABB26-0587-4C30-8999-92F81FD0307C}</a:tableStyleId>
              </a:tblPr>
              <a:tblGrid>
                <a:gridCol w="5578792">
                  <a:extLst>
                    <a:ext uri="{9D8B030D-6E8A-4147-A177-3AD203B41FA5}">
                      <a16:colId xmlns:a16="http://schemas.microsoft.com/office/drawing/2014/main" xmlns="" val="20000"/>
                    </a:ext>
                  </a:extLst>
                </a:gridCol>
              </a:tblGrid>
              <a:tr h="898078">
                <a:tc>
                  <a:txBody>
                    <a:bodyPr/>
                    <a:lstStyle/>
                    <a:p>
                      <a:pPr rtl="1"/>
                      <a:r>
                        <a:rPr lang="fa-IR" sz="2400" dirty="0" smtClean="0"/>
                        <a:t>فصل چهارم :   آسیبهای رطوبتی (صعودی و نزولی )</a:t>
                      </a:r>
                    </a:p>
                    <a:p>
                      <a:pPr rtl="1"/>
                      <a:r>
                        <a:rPr lang="fa-IR" sz="2400" dirty="0" smtClean="0"/>
                        <a:t>                   آسیبهای</a:t>
                      </a:r>
                      <a:r>
                        <a:rPr lang="fa-IR" sz="2400" baseline="0" dirty="0" smtClean="0"/>
                        <a:t> عناصر الحاقی و حذفی</a:t>
                      </a:r>
                    </a:p>
                    <a:p>
                      <a:pPr rtl="1"/>
                      <a:r>
                        <a:rPr lang="fa-IR" sz="2400" baseline="0" dirty="0" smtClean="0"/>
                        <a:t>                   آسیبهای تاسیساتی و مکانیکی</a:t>
                      </a:r>
                    </a:p>
                    <a:p>
                      <a:pPr rtl="1"/>
                      <a:r>
                        <a:rPr lang="fa-IR" sz="2400" baseline="0" dirty="0" smtClean="0"/>
                        <a:t>                   آسیبهای ترک</a:t>
                      </a:r>
                    </a:p>
                    <a:p>
                      <a:pPr rtl="1"/>
                      <a:endParaRPr lang="fa-IR" sz="2400" dirty="0"/>
                    </a:p>
                  </a:txBody>
                  <a:tcPr/>
                </a:tc>
                <a:extLst>
                  <a:ext uri="{0D108BD9-81ED-4DB2-BD59-A6C34878D82A}">
                    <a16:rowId xmlns:a16="http://schemas.microsoft.com/office/drawing/2014/main" xmlns="" val="10000"/>
                  </a:ext>
                </a:extLst>
              </a:tr>
              <a:tr h="898078">
                <a:tc>
                  <a:txBody>
                    <a:bodyPr/>
                    <a:lstStyle/>
                    <a:p>
                      <a:pPr rtl="1"/>
                      <a:r>
                        <a:rPr lang="fa-IR" sz="2400" dirty="0" smtClean="0"/>
                        <a:t>فصل پنجم</a:t>
                      </a:r>
                      <a:r>
                        <a:rPr lang="fa-IR" sz="2400" baseline="0" dirty="0" smtClean="0"/>
                        <a:t> :     مبانی طرح مرمتی</a:t>
                      </a:r>
                    </a:p>
                    <a:p>
                      <a:pPr algn="r" rtl="1">
                        <a:buFont typeface="Arial" pitchFamily="34" charset="0"/>
                        <a:buNone/>
                      </a:pPr>
                      <a:r>
                        <a:rPr lang="fa-IR" sz="2400" baseline="0" dirty="0" smtClean="0"/>
                        <a:t>                  - از بین بردن عوامل مخل</a:t>
                      </a:r>
                    </a:p>
                    <a:p>
                      <a:pPr algn="r" rtl="1">
                        <a:buFont typeface="Arial" pitchFamily="34" charset="0"/>
                        <a:buNone/>
                      </a:pPr>
                      <a:r>
                        <a:rPr lang="fa-IR" sz="2400" baseline="0" dirty="0" smtClean="0"/>
                        <a:t>                  - تقویت، بهسازی و تعویض</a:t>
                      </a:r>
                    </a:p>
                    <a:p>
                      <a:pPr algn="r" rtl="1">
                        <a:buFont typeface="Arial" pitchFamily="34" charset="0"/>
                        <a:buNone/>
                      </a:pPr>
                      <a:r>
                        <a:rPr lang="fa-IR" sz="2400" baseline="0" dirty="0" smtClean="0"/>
                        <a:t>                  - مرمت  تزئینات</a:t>
                      </a:r>
                    </a:p>
                    <a:p>
                      <a:pPr algn="r" rtl="1">
                        <a:buFont typeface="Arial" pitchFamily="34" charset="0"/>
                        <a:buNone/>
                      </a:pPr>
                      <a:endParaRPr lang="fa-IR" sz="2400" baseline="0" dirty="0" smtClean="0"/>
                    </a:p>
                  </a:txBody>
                  <a:tcPr/>
                </a:tc>
                <a:extLst>
                  <a:ext uri="{0D108BD9-81ED-4DB2-BD59-A6C34878D82A}">
                    <a16:rowId xmlns:a16="http://schemas.microsoft.com/office/drawing/2014/main" xmlns="" val="10001"/>
                  </a:ext>
                </a:extLst>
              </a:tr>
              <a:tr h="898078">
                <a:tc>
                  <a:txBody>
                    <a:bodyPr/>
                    <a:lstStyle/>
                    <a:p>
                      <a:pPr rtl="1"/>
                      <a:r>
                        <a:rPr lang="fa-IR" sz="2400" dirty="0" smtClean="0"/>
                        <a:t>فصل ششم :</a:t>
                      </a:r>
                      <a:r>
                        <a:rPr lang="fa-IR" sz="2400" baseline="0" dirty="0" smtClean="0"/>
                        <a:t>    طرح مرمتی بنا (درمان)</a:t>
                      </a:r>
                    </a:p>
                    <a:p>
                      <a:pPr rtl="1"/>
                      <a:endParaRPr lang="fa-IR" sz="2400" dirty="0"/>
                    </a:p>
                  </a:txBody>
                  <a:tcPr/>
                </a:tc>
                <a:extLst>
                  <a:ext uri="{0D108BD9-81ED-4DB2-BD59-A6C34878D82A}">
                    <a16:rowId xmlns:a16="http://schemas.microsoft.com/office/drawing/2014/main" xmlns="" val="10002"/>
                  </a:ext>
                </a:extLst>
              </a:tr>
              <a:tr h="898078">
                <a:tc>
                  <a:txBody>
                    <a:bodyPr/>
                    <a:lstStyle/>
                    <a:p>
                      <a:pPr rtl="1"/>
                      <a:r>
                        <a:rPr lang="fa-IR" sz="2400" dirty="0" smtClean="0"/>
                        <a:t>فصل هفتم :    طرح احیاء</a:t>
                      </a:r>
                      <a:endParaRPr lang="fa-IR" sz="2400" dirty="0"/>
                    </a:p>
                  </a:txBody>
                  <a:tcPr/>
                </a:tc>
                <a:extLst>
                  <a:ext uri="{0D108BD9-81ED-4DB2-BD59-A6C34878D82A}">
                    <a16:rowId xmlns:a16="http://schemas.microsoft.com/office/drawing/2014/main" xmlns="" val="10003"/>
                  </a:ext>
                </a:extLst>
              </a:tr>
            </a:tbl>
          </a:graphicData>
        </a:graphic>
      </p:graphicFrame>
    </p:spTree>
  </p:cSld>
  <p:clrMapOvr>
    <a:masterClrMapping/>
  </p:clrMapOvr>
  <p:transition advTm="3000">
    <p:newsflash/>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a:xfrm>
            <a:off x="428596" y="-24"/>
            <a:ext cx="8229600" cy="1143000"/>
          </a:xfrm>
        </p:spPr>
        <p:txBody>
          <a:bodyPr/>
          <a:lstStyle/>
          <a:p>
            <a:pPr algn="ctr"/>
            <a:r>
              <a:rPr lang="fa-IR" dirty="0" smtClean="0"/>
              <a:t>پلان طبقه اول:</a:t>
            </a:r>
            <a:endParaRPr lang="fa-IR" dirty="0"/>
          </a:p>
        </p:txBody>
      </p:sp>
      <p:pic>
        <p:nvPicPr>
          <p:cNvPr id="4" name="Content Placeholder 3" descr="IMG_3267.JPG"/>
          <p:cNvPicPr>
            <a:picLocks noChangeAspect="1"/>
          </p:cNvPicPr>
          <p:nvPr/>
        </p:nvPicPr>
        <p:blipFill>
          <a:blip r:embed="rId2"/>
          <a:stretch>
            <a:fillRect/>
          </a:stretch>
        </p:blipFill>
        <p:spPr>
          <a:xfrm>
            <a:off x="1285852" y="1714488"/>
            <a:ext cx="6286544" cy="4900581"/>
          </a:xfrm>
          <a:prstGeom prst="rect">
            <a:avLst/>
          </a:prstGeom>
          <a:ln>
            <a:noFill/>
          </a:ln>
          <a:effectLst>
            <a:softEdge rad="112500"/>
          </a:effectLst>
        </p:spPr>
      </p:pic>
    </p:spTree>
  </p:cSld>
  <p:clrMapOvr>
    <a:masterClrMapping/>
  </p:clrMapOvr>
  <p:transition advTm="3000">
    <p:newsflash/>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4000" dirty="0" smtClean="0"/>
              <a:t>بررسی طاقهای زیرزمین :</a:t>
            </a:r>
            <a:endParaRPr lang="fa-IR" sz="4000" dirty="0"/>
          </a:p>
        </p:txBody>
      </p:sp>
      <p:pic>
        <p:nvPicPr>
          <p:cNvPr id="4" name="Content Placeholder 3" descr="طاق.JPG"/>
          <p:cNvPicPr>
            <a:picLocks noGrp="1" noChangeAspect="1"/>
          </p:cNvPicPr>
          <p:nvPr>
            <p:ph sz="quarter" idx="1"/>
          </p:nvPr>
        </p:nvPicPr>
        <p:blipFill>
          <a:blip r:embed="rId2"/>
          <a:stretch>
            <a:fillRect/>
          </a:stretch>
        </p:blipFill>
        <p:spPr>
          <a:xfrm>
            <a:off x="285720" y="1357298"/>
            <a:ext cx="8572528" cy="4972072"/>
          </a:xfrm>
          <a:prstGeom prst="rect">
            <a:avLst/>
          </a:prstGeom>
          <a:ln>
            <a:noFill/>
          </a:ln>
          <a:effectLst>
            <a:softEdge rad="112500"/>
          </a:effectLst>
        </p:spPr>
      </p:pic>
    </p:spTree>
  </p:cSld>
  <p:clrMapOvr>
    <a:masterClrMapping/>
  </p:clrMapOvr>
  <p:transition advTm="3000">
    <p:newsflash/>
  </p:transition>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500034" y="642894"/>
            <a:ext cx="8229600" cy="6215106"/>
          </a:xfrm>
        </p:spPr>
        <p:txBody>
          <a:bodyPr>
            <a:normAutofit/>
          </a:bodyPr>
          <a:lstStyle/>
          <a:p>
            <a:pPr lvl="1" algn="ctr"/>
            <a:r>
              <a:rPr lang="fa-IR" sz="2400" dirty="0" smtClean="0"/>
              <a:t>این خانه بر روی خاک بکر نشست و خاک دستی ندارد و خاک سفالی در آن وجود ندارد به همین دلیل از یک پی مقاوم برخوردار است.</a:t>
            </a:r>
          </a:p>
          <a:p>
            <a:pPr algn="ctr"/>
            <a:endParaRPr lang="fa-IR" sz="2400" dirty="0" smtClean="0"/>
          </a:p>
          <a:p>
            <a:pPr algn="ctr"/>
            <a:r>
              <a:rPr lang="fa-IR" dirty="0" smtClean="0"/>
              <a:t>سه دری</a:t>
            </a:r>
            <a:r>
              <a:rPr lang="fa-IR" sz="2600" dirty="0" smtClean="0"/>
              <a:t>:  </a:t>
            </a:r>
          </a:p>
          <a:p>
            <a:pPr algn="ctr"/>
            <a:r>
              <a:rPr lang="fa-IR" sz="2400" dirty="0" smtClean="0"/>
              <a:t>بنا به الگوی معماری اسلامی، (البته در دو اتاق کناری در این خانه ) که شامل یک در، یک پنجره و یک طاقچه می باشد که کاربری آن به عنوان اتاق خواب بوده است ولی طبق آخرین کاربری که به بنا داده شده بود، این اتاق با در و دیوار به دو تکه تقسیم شده بود که بخش درونی آن  به آشپزخانه و بخش بیرونی آن به اتاق غذاخوری تبدیل شده بود که این خود مغایر با الگوی سه دری می باشد.</a:t>
            </a:r>
          </a:p>
          <a:p>
            <a:pPr algn="ctr"/>
            <a:r>
              <a:rPr lang="fa-IR" sz="2400" dirty="0" smtClean="0"/>
              <a:t>همچنین این فضاهای الحاقی به بنا خود باعث ایجاد آسیبهای زیادی به بنا شده  که در بخش آسیب شناسی به آن اشاره خواهد شد.</a:t>
            </a:r>
          </a:p>
        </p:txBody>
      </p:sp>
    </p:spTree>
  </p:cSld>
  <p:clrMapOvr>
    <a:masterClrMapping/>
  </p:clrMapOvr>
  <p:transition advTm="3000">
    <p:newsflash/>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500034" y="714356"/>
            <a:ext cx="8229600" cy="5768997"/>
          </a:xfrm>
        </p:spPr>
        <p:txBody>
          <a:bodyPr>
            <a:normAutofit/>
          </a:bodyPr>
          <a:lstStyle/>
          <a:p>
            <a:pPr>
              <a:buNone/>
            </a:pPr>
            <a:r>
              <a:rPr lang="fa-IR" sz="2400" dirty="0" smtClean="0"/>
              <a:t>     در مورد اتاق های سه دری وسطی می توان گفت که با داشتن دو در و یک پنجره به اتاق سه دری مشهور شده اند که کاربری به عنوان آنها فضای نشیمن بوده است. البته این اتاقها دارای طاقچه نیز بوده است که عملکرد آنها این بوده که علاوه بر کاستن بار دیوارها ، از کناره های آنها به عنوان پایه استفاده می شده و هم مصالحح کمتری در دیوار استفاده می شده است.در نتیجه تقسیم بار به عضو بهتر انجام می شد که در کاربری جدید اتاق ، این طاقچه ها با مصالح آجر پر کرده اند که باعث افزایش بار دیوار  و در نتیجه نشست در ساختمان شده است.</a:t>
            </a:r>
          </a:p>
          <a:p>
            <a:pPr algn="ctr"/>
            <a:r>
              <a:rPr lang="fa-IR" dirty="0" smtClean="0"/>
              <a:t>راهرو ها :</a:t>
            </a:r>
          </a:p>
          <a:p>
            <a:pPr algn="ctr"/>
            <a:r>
              <a:rPr lang="fa-IR" sz="2400" dirty="0" smtClean="0"/>
              <a:t>فضاهایی که با رنگ سبز مشخص شده اند ،چه در کاربری های قدیم و چه در کاربری های جدید به عنوان راهرو و مسیر دسترسی کاربرد داشته اند که به آنها تختگاه نیز گفته می شود.که از هر دو مسیر به فضاهای اتاق های گوشواره ای و طنبی (سرسرا) یا اتاق مهمان و نیز اتاق های سه دری یا نشیمن دسترسی داشته است. و همچنین به سرویس بهداشتی و آشپزخانه ی فعلی و نیز به غلام گردشی نیز راه داشته است.</a:t>
            </a:r>
          </a:p>
          <a:p>
            <a:pPr algn="ctr"/>
            <a:endParaRPr lang="fa-IR" sz="2400" dirty="0" smtClean="0"/>
          </a:p>
          <a:p>
            <a:endParaRPr lang="fa-IR" sz="2400" dirty="0"/>
          </a:p>
        </p:txBody>
      </p:sp>
    </p:spTree>
  </p:cSld>
  <p:clrMapOvr>
    <a:masterClrMapping/>
  </p:clrMapOvr>
  <p:transition advTm="3000">
    <p:newsflash/>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85720" y="214290"/>
            <a:ext cx="8429684" cy="6286544"/>
          </a:xfrm>
        </p:spPr>
        <p:txBody>
          <a:bodyPr>
            <a:normAutofit/>
          </a:bodyPr>
          <a:lstStyle/>
          <a:p>
            <a:pPr algn="ctr"/>
            <a:r>
              <a:rPr lang="fa-IR" dirty="0" smtClean="0"/>
              <a:t>فضای غلام گردشی : </a:t>
            </a:r>
          </a:p>
          <a:p>
            <a:pPr algn="ctr"/>
            <a:r>
              <a:rPr lang="fa-IR" sz="2400" dirty="0" smtClean="0"/>
              <a:t>که در پلان با رنگ زرد مشخص شده است ، فضایی است که برای حفظ حریم احداث شده بود. به طوری که اگر مهمانی در طنبی وجود داشت ، افراد خانه از طریق غلام گردشی رفت و آمد می کردند و از این طریق به پذیرایی از مهمانان می پرداختند. </a:t>
            </a:r>
          </a:p>
          <a:p>
            <a:pPr algn="ctr"/>
            <a:r>
              <a:rPr lang="fa-IR" sz="2400" dirty="0" smtClean="0"/>
              <a:t>که هم اکنون به منظور کم کردن حجم بار وارده بر کف ساختمان و نیز به منظور بزرگتر کردن فضای طنبی دیوار بین غلام گردشی و طنبی بر داشته شده است.</a:t>
            </a:r>
          </a:p>
          <a:p>
            <a:pPr algn="ctr"/>
            <a:r>
              <a:rPr lang="fa-IR" dirty="0" smtClean="0"/>
              <a:t>طنبی یا سرسرا یا پنج دری:</a:t>
            </a:r>
          </a:p>
          <a:p>
            <a:pPr algn="ctr"/>
            <a:r>
              <a:rPr lang="fa-IR" sz="2400" dirty="0" smtClean="0"/>
              <a:t>به دلیل وجود سه پنجره و دو در این فضا که در پلان نیز با رنگ نارنجی مشخص شده است به اتاق پنج دری معروف شده است. کاربرد این فضا به عنوان اتاق مهمان بوده است. البته این فضا خود دارای طاقچه هایی نیز بوده است. در طرح مرمتی به دلایل متعددی در مورد آسیب های وارده بر ساختمان حذفیات مهمی در بنا صورت گرفته که در بخش آسیب شناسی و مرمت بنا راجع به این آسیب ها کاملا توضیح داده شده است. </a:t>
            </a:r>
            <a:endParaRPr lang="fa-IR" sz="2400" dirty="0"/>
          </a:p>
        </p:txBody>
      </p:sp>
    </p:spTree>
  </p:cSld>
  <p:clrMapOvr>
    <a:masterClrMapping/>
  </p:clrMapOvr>
  <p:transition advTm="3000">
    <p:newsflash/>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4000" dirty="0" smtClean="0"/>
              <a:t>پلان طبقه اول ووضع موجود :</a:t>
            </a:r>
            <a:endParaRPr lang="fa-IR" sz="4000" dirty="0"/>
          </a:p>
        </p:txBody>
      </p:sp>
      <p:pic>
        <p:nvPicPr>
          <p:cNvPr id="4" name="Content Placeholder 3" descr="IMG_3296.jpg"/>
          <p:cNvPicPr>
            <a:picLocks noGrp="1" noChangeAspect="1"/>
          </p:cNvPicPr>
          <p:nvPr>
            <p:ph sz="quarter" idx="1"/>
          </p:nvPr>
        </p:nvPicPr>
        <p:blipFill>
          <a:blip r:embed="rId2"/>
          <a:stretch>
            <a:fillRect/>
          </a:stretch>
        </p:blipFill>
        <p:spPr>
          <a:xfrm>
            <a:off x="357158" y="1428736"/>
            <a:ext cx="8358246" cy="4768865"/>
          </a:xfrm>
          <a:prstGeom prst="rect">
            <a:avLst/>
          </a:prstGeom>
          <a:ln>
            <a:noFill/>
          </a:ln>
          <a:effectLst>
            <a:softEdge rad="112500"/>
          </a:effectLst>
        </p:spPr>
      </p:pic>
    </p:spTree>
  </p:cSld>
  <p:clrMapOvr>
    <a:masterClrMapping/>
  </p:clrMapOvr>
  <p:transition advTm="3000">
    <p:newsflash/>
  </p:transition>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28596" y="428604"/>
            <a:ext cx="8229600" cy="5929354"/>
          </a:xfrm>
        </p:spPr>
        <p:txBody>
          <a:bodyPr/>
          <a:lstStyle/>
          <a:p>
            <a:pPr algn="ctr"/>
            <a:r>
              <a:rPr lang="fa-IR" sz="3600" dirty="0" smtClean="0"/>
              <a:t>زیرزمین:</a:t>
            </a:r>
          </a:p>
          <a:p>
            <a:pPr algn="ctr"/>
            <a:endParaRPr lang="fa-IR" sz="3600" dirty="0" smtClean="0"/>
          </a:p>
          <a:p>
            <a:pPr algn="ctr"/>
            <a:r>
              <a:rPr lang="fa-IR" sz="2400" dirty="0" smtClean="0"/>
              <a:t>پی ساختمان روی خاک بکر نشسته و شناژ ندارد. به همین دلیل دیوارها رطوبت و پوسیدگی دارد و به همین دلیل در زیرزمین کانالهایی را برای نم زدائی تعبیه کرده اند تا سیرکولاسیون هوا صورت گیرد.</a:t>
            </a:r>
          </a:p>
          <a:p>
            <a:pPr algn="ctr"/>
            <a:r>
              <a:rPr lang="fa-IR" sz="2400" dirty="0" smtClean="0"/>
              <a:t>دسترسی زیرزمین از 9 در بوده است که صاحب قبلی خانه آنها را با خاک پر کرده بود تا جایی که وقتی وارد زیرزمین می شدیم سرمان به سقف می خورد. مصالح به کار رفته در زیرزمین خشت خام است.در کل این خانه از خشت خام است که به جای گچ وخاک در آن زمان از کاهگل استفاده می کردند و سپس از روی آن نازک کرده بودند.</a:t>
            </a:r>
          </a:p>
          <a:p>
            <a:pPr algn="ctr"/>
            <a:r>
              <a:rPr lang="fa-IR" sz="2400" dirty="0" smtClean="0"/>
              <a:t>البته این طبقه در قدیم دارای حوضخانه که دارای فرم چلیپایی بوده و سقف آن به صورت طاق کلیل آذری کار شده بوده و نیز دارای اتاق های تابستان نشین و نیز فضاهای خدماتی بوده است.</a:t>
            </a:r>
            <a:endParaRPr lang="fa-IR" sz="2400" dirty="0"/>
          </a:p>
        </p:txBody>
      </p:sp>
    </p:spTree>
  </p:cSld>
  <p:clrMapOvr>
    <a:masterClrMapping/>
  </p:clrMapOvr>
  <p:transition advTm="3000">
    <p:newsflash/>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714356"/>
            <a:ext cx="8229600" cy="5411807"/>
          </a:xfrm>
        </p:spPr>
        <p:txBody>
          <a:bodyPr>
            <a:normAutofit/>
          </a:bodyPr>
          <a:lstStyle/>
          <a:p>
            <a:pPr algn="ctr"/>
            <a:r>
              <a:rPr lang="fa-IR" sz="2400" dirty="0" smtClean="0"/>
              <a:t>سقف زیرزمین به صورت طاق گهوارهای کار شده است که در وسط با طاق کلیل آذری به هم گره خورده اند.</a:t>
            </a:r>
          </a:p>
          <a:p>
            <a:pPr algn="ctr"/>
            <a:r>
              <a:rPr lang="fa-IR" sz="2400" dirty="0" smtClean="0"/>
              <a:t>از زیرزمین چند پله می خورد و به حوضخانه می رسد که خود حوضخانه دارای پاشیری بوده که آب در آب انبار با استفاده از تلمبه دستی به حوض ریخته می شد.</a:t>
            </a:r>
          </a:p>
          <a:p>
            <a:pPr algn="ctr"/>
            <a:r>
              <a:rPr lang="fa-IR" sz="2400" dirty="0" smtClean="0"/>
              <a:t>البته در حال حاضر کانالهایی نیز به منظور عبور دادن لوله های تأسیساتی  در اینده احداث شده است که در واقع جزيی از طرح مرمتی بنا می باشد.</a:t>
            </a:r>
          </a:p>
          <a:p>
            <a:pPr algn="ctr"/>
            <a:r>
              <a:rPr lang="fa-IR" sz="2400" dirty="0" smtClean="0"/>
              <a:t>در زیرزمین یک شومینه هم وجود داشته که امروزه پایه هایش رابرداشته اند و دودکش آن گرفته شده است.</a:t>
            </a:r>
          </a:p>
          <a:p>
            <a:pPr algn="ctr"/>
            <a:r>
              <a:rPr lang="fa-IR" sz="2400" dirty="0" smtClean="0"/>
              <a:t>و اما در مورد پله های زیرزمین و در واقع کل پله های موجود در بنا ، می توان گفت که سازه پله چوبی است و نیز مصالح به کارر</a:t>
            </a:r>
            <a:endParaRPr lang="fa-IR" sz="2400" dirty="0"/>
          </a:p>
        </p:txBody>
      </p:sp>
    </p:spTree>
  </p:cSld>
  <p:clrMapOvr>
    <a:masterClrMapping/>
  </p:clrMapOvr>
  <p:transition advTm="3000">
    <p:newsflash/>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500042"/>
            <a:ext cx="8229600" cy="5626121"/>
          </a:xfrm>
        </p:spPr>
        <p:txBody>
          <a:bodyPr>
            <a:normAutofit/>
          </a:bodyPr>
          <a:lstStyle/>
          <a:p>
            <a:pPr algn="ctr"/>
            <a:r>
              <a:rPr lang="fa-IR" sz="2400" dirty="0" smtClean="0"/>
              <a:t>جهت قرارگیری بنا شرقی-غربی است.</a:t>
            </a:r>
          </a:p>
          <a:p>
            <a:pPr algn="ctr"/>
            <a:r>
              <a:rPr lang="fa-IR" sz="2400" dirty="0" smtClean="0"/>
              <a:t>ساختمان در ضلع شمالی این عرصه قرار گرفته است.</a:t>
            </a:r>
          </a:p>
          <a:p>
            <a:pPr algn="ctr"/>
            <a:r>
              <a:rPr lang="fa-IR" sz="2400" dirty="0" smtClean="0"/>
              <a:t>ریتم خاصی در نما به کار رفته است و عناصر پنجره ها تکرار شده و قرینه هستد.</a:t>
            </a:r>
          </a:p>
          <a:p>
            <a:pPr algn="ctr"/>
            <a:r>
              <a:rPr lang="fa-IR" sz="2400" dirty="0" smtClean="0"/>
              <a:t>نمای ورودی ساختمان که با طاق تزیینی زینت داده شده است ، دارای آجر کاری با مصالح آهک و خاک (ساروج) صورت گرفته و در مورد نوع آجرکاری در قسمتهای میانی از آجرکاری تزیینی استفاده شده است.</a:t>
            </a:r>
          </a:p>
          <a:p>
            <a:pPr algn="ctr"/>
            <a:endParaRPr lang="fa-IR" sz="2400" dirty="0" smtClean="0"/>
          </a:p>
          <a:p>
            <a:pPr algn="ctr"/>
            <a:r>
              <a:rPr lang="fa-IR" sz="2400" dirty="0" smtClean="0"/>
              <a:t>تزیینات دور پنجره ها هم از آجر است که به صورت نیم قوس کار شده است (قوس ساده) . در این قوسها عرض چنجره ها را 6 قسمت می کنند و در گوشه ها از یک ششم دایره استفاده می کنند.</a:t>
            </a:r>
            <a:endParaRPr lang="fa-IR" sz="2400" dirty="0"/>
          </a:p>
        </p:txBody>
      </p:sp>
    </p:spTree>
  </p:cSld>
  <p:clrMapOvr>
    <a:masterClrMapping/>
  </p:clrMapOvr>
  <p:transition advTm="3000">
    <p:newsflash/>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5" name="Picture 7" descr="K:\kh.parvin\My Disc\shenakhte bana\tazinat noma\PICT2269.JPG"/>
          <p:cNvPicPr>
            <a:picLocks noGrp="1" noChangeAspect="1" noChangeArrowheads="1"/>
          </p:cNvPicPr>
          <p:nvPr>
            <p:ph sz="quarter" idx="4"/>
          </p:nvPr>
        </p:nvPicPr>
        <p:blipFill>
          <a:blip r:embed="rId2" cstate="print"/>
          <a:srcRect/>
          <a:stretch>
            <a:fillRect/>
          </a:stretch>
        </p:blipFill>
        <p:spPr bwMode="auto">
          <a:xfrm>
            <a:off x="4316439" y="665561"/>
            <a:ext cx="4256089" cy="5978149"/>
          </a:xfrm>
          <a:prstGeom prst="rect">
            <a:avLst/>
          </a:prstGeom>
          <a:ln>
            <a:noFill/>
          </a:ln>
          <a:effectLst>
            <a:softEdge rad="112500"/>
          </a:effectLst>
        </p:spPr>
      </p:pic>
      <p:pic>
        <p:nvPicPr>
          <p:cNvPr id="15" name="Picture 5" descr="K:\kh.parvin\My Disc\shenakhte bana\tazinat noma\PICT2267.JPG"/>
          <p:cNvPicPr>
            <a:picLocks noGrp="1" noChangeAspect="1" noChangeArrowheads="1"/>
          </p:cNvPicPr>
          <p:nvPr>
            <p:ph sz="quarter" idx="4294967295"/>
          </p:nvPr>
        </p:nvPicPr>
        <p:blipFill>
          <a:blip r:embed="rId3" cstate="print"/>
          <a:srcRect/>
          <a:stretch>
            <a:fillRect/>
          </a:stretch>
        </p:blipFill>
        <p:spPr bwMode="auto">
          <a:xfrm>
            <a:off x="198204" y="651712"/>
            <a:ext cx="4016606" cy="6063436"/>
          </a:xfrm>
          <a:prstGeom prst="rect">
            <a:avLst/>
          </a:prstGeom>
          <a:ln>
            <a:noFill/>
          </a:ln>
          <a:effectLst>
            <a:softEdge rad="112500"/>
          </a:effectLst>
        </p:spPr>
      </p:pic>
    </p:spTree>
  </p:cSld>
  <p:clrMapOvr>
    <a:masterClrMapping/>
  </p:clrMapOvr>
  <p:transition advTm="3000">
    <p:newsflash/>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42910" y="1142984"/>
            <a:ext cx="8229600" cy="1143000"/>
          </a:xfrm>
        </p:spPr>
        <p:txBody>
          <a:bodyPr>
            <a:normAutofit/>
          </a:bodyPr>
          <a:lstStyle/>
          <a:p>
            <a:r>
              <a:rPr lang="fa-IR" sz="5400" dirty="0" smtClean="0"/>
              <a:t>فصل اول : </a:t>
            </a:r>
            <a:endParaRPr lang="fa-IR" sz="5400" dirty="0"/>
          </a:p>
        </p:txBody>
      </p:sp>
      <p:sp>
        <p:nvSpPr>
          <p:cNvPr id="3" name="Content Placeholder 2"/>
          <p:cNvSpPr>
            <a:spLocks noGrp="1"/>
          </p:cNvSpPr>
          <p:nvPr>
            <p:ph sz="quarter" idx="1"/>
          </p:nvPr>
        </p:nvSpPr>
        <p:spPr>
          <a:xfrm>
            <a:off x="357158" y="1928802"/>
            <a:ext cx="8229600" cy="4525963"/>
          </a:xfrm>
        </p:spPr>
        <p:txBody>
          <a:bodyPr>
            <a:normAutofit/>
          </a:bodyPr>
          <a:lstStyle/>
          <a:p>
            <a:pPr lvl="2" algn="ctr">
              <a:buNone/>
            </a:pPr>
            <a:endParaRPr lang="fa-IR" sz="2800" dirty="0" smtClean="0"/>
          </a:p>
          <a:p>
            <a:pPr lvl="2" algn="ctr">
              <a:buNone/>
            </a:pPr>
            <a:endParaRPr lang="fa-IR" sz="2800" dirty="0" smtClean="0"/>
          </a:p>
          <a:p>
            <a:pPr lvl="2" algn="ctr">
              <a:buNone/>
            </a:pPr>
            <a:endParaRPr lang="fa-IR" sz="2800" dirty="0" smtClean="0"/>
          </a:p>
          <a:p>
            <a:pPr lvl="2" algn="ctr"/>
            <a:r>
              <a:rPr lang="fa-IR" sz="2800" dirty="0" smtClean="0"/>
              <a:t> رفع خطر</a:t>
            </a:r>
          </a:p>
          <a:p>
            <a:pPr algn="ctr"/>
            <a:r>
              <a:rPr lang="fa-IR" sz="2800" dirty="0" smtClean="0"/>
              <a:t>برنامه ی استحفاضی</a:t>
            </a:r>
          </a:p>
        </p:txBody>
      </p:sp>
    </p:spTree>
  </p:cSld>
  <p:clrMapOvr>
    <a:masterClrMapping/>
  </p:clrMapOvr>
  <p:transition advTm="3000">
    <p:newsflash/>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fa-IR" dirty="0" smtClean="0"/>
              <a:t>فصل چهارم :</a:t>
            </a:r>
            <a:endParaRPr lang="fa-IR" dirty="0"/>
          </a:p>
        </p:txBody>
      </p:sp>
      <p:sp>
        <p:nvSpPr>
          <p:cNvPr id="8" name="Content Placeholder 7"/>
          <p:cNvSpPr>
            <a:spLocks noGrp="1"/>
          </p:cNvSpPr>
          <p:nvPr>
            <p:ph sz="quarter" idx="1"/>
          </p:nvPr>
        </p:nvSpPr>
        <p:spPr/>
        <p:txBody>
          <a:bodyPr/>
          <a:lstStyle/>
          <a:p>
            <a:pPr algn="ctr"/>
            <a:r>
              <a:rPr lang="fa-IR" dirty="0" smtClean="0"/>
              <a:t>آسیبهای رطوبتی (نزولی ، صعودی)</a:t>
            </a:r>
          </a:p>
          <a:p>
            <a:pPr algn="ctr"/>
            <a:r>
              <a:rPr lang="fa-IR" dirty="0" smtClean="0"/>
              <a:t>آسیبهای عناصر حذفی و الحاقی</a:t>
            </a:r>
          </a:p>
          <a:p>
            <a:pPr algn="ctr"/>
            <a:r>
              <a:rPr lang="fa-IR" dirty="0" smtClean="0"/>
              <a:t>آسیبهای تأسیساتی ،مکانیکی</a:t>
            </a:r>
            <a:endParaRPr lang="fa-IR" dirty="0"/>
          </a:p>
        </p:txBody>
      </p:sp>
    </p:spTree>
  </p:cSld>
  <p:clrMapOvr>
    <a:masterClrMapping/>
  </p:clrMapOvr>
  <p:transition advTm="3000">
    <p:newsflash/>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ctrTitle"/>
          </p:nvPr>
        </p:nvSpPr>
        <p:spPr>
          <a:xfrm>
            <a:off x="642910" y="357166"/>
            <a:ext cx="7772400" cy="869947"/>
          </a:xfrm>
        </p:spPr>
        <p:txBody>
          <a:bodyPr>
            <a:normAutofit fontScale="90000"/>
          </a:bodyPr>
          <a:lstStyle/>
          <a:p>
            <a:r>
              <a:rPr lang="fa-IR" dirty="0" smtClean="0"/>
              <a:t>آسیبهای رطوبتی (نزولی ، صعودی) :</a:t>
            </a:r>
            <a:br>
              <a:rPr lang="fa-IR" dirty="0" smtClean="0"/>
            </a:br>
            <a:endParaRPr lang="fa-IR" dirty="0"/>
          </a:p>
        </p:txBody>
      </p:sp>
      <p:sp>
        <p:nvSpPr>
          <p:cNvPr id="5" name="Subtitle 4"/>
          <p:cNvSpPr>
            <a:spLocks noGrp="1"/>
          </p:cNvSpPr>
          <p:nvPr>
            <p:ph type="subTitle" idx="1"/>
          </p:nvPr>
        </p:nvSpPr>
        <p:spPr>
          <a:xfrm>
            <a:off x="357158" y="928670"/>
            <a:ext cx="8572560" cy="5643602"/>
          </a:xfrm>
        </p:spPr>
        <p:txBody>
          <a:bodyPr>
            <a:normAutofit lnSpcReduction="10000"/>
          </a:bodyPr>
          <a:lstStyle/>
          <a:p>
            <a:pPr algn="just"/>
            <a:r>
              <a:rPr lang="fa-IR" sz="2400" dirty="0" smtClean="0">
                <a:solidFill>
                  <a:schemeClr val="tx1"/>
                </a:solidFill>
              </a:rPr>
              <a:t>آسیبهای رطوبتی ،خود شامل آسیبهای نما ، مصاح ، سنگ ، عناصر فلزی می باشد.</a:t>
            </a:r>
          </a:p>
          <a:p>
            <a:pPr algn="just"/>
            <a:r>
              <a:rPr lang="fa-IR" sz="2400" dirty="0" smtClean="0">
                <a:solidFill>
                  <a:schemeClr val="tx1"/>
                </a:solidFill>
              </a:rPr>
              <a:t>آسیبهای نما شامل انواع عناصر نما یعنی عناصر چوبی و عناصر فلزی می باشد.</a:t>
            </a:r>
          </a:p>
          <a:p>
            <a:r>
              <a:rPr lang="fa-IR" sz="3200" dirty="0" smtClean="0">
                <a:solidFill>
                  <a:schemeClr val="tx1"/>
                </a:solidFill>
              </a:rPr>
              <a:t>رطوبت:</a:t>
            </a:r>
          </a:p>
          <a:p>
            <a:pPr algn="just"/>
            <a:r>
              <a:rPr lang="fa-IR" sz="2400" dirty="0" smtClean="0">
                <a:solidFill>
                  <a:schemeClr val="tx1"/>
                </a:solidFill>
              </a:rPr>
              <a:t>رطوبت از جمله عواملی است که بیشترین مقدار آسیب و تخریب را در بنا باعث شده است و با تغییر در نظام ایستایی بنا در انهدام آن مؤثر است.</a:t>
            </a:r>
          </a:p>
          <a:p>
            <a:pPr algn="just"/>
            <a:endParaRPr lang="fa-IR" sz="2400" dirty="0" smtClean="0">
              <a:solidFill>
                <a:schemeClr val="tx1"/>
              </a:solidFill>
            </a:endParaRPr>
          </a:p>
          <a:p>
            <a:pPr algn="just"/>
            <a:r>
              <a:rPr lang="fa-IR" sz="2800" dirty="0" smtClean="0">
                <a:solidFill>
                  <a:schemeClr val="tx1"/>
                </a:solidFill>
              </a:rPr>
              <a:t>رطوبت صعودی:</a:t>
            </a:r>
          </a:p>
          <a:p>
            <a:pPr algn="just"/>
            <a:r>
              <a:rPr lang="fa-IR" sz="2400" dirty="0" smtClean="0">
                <a:solidFill>
                  <a:schemeClr val="tx1"/>
                </a:solidFill>
              </a:rPr>
              <a:t>این رطوبت بر اثر نفوذ آب به پی دیوارها و حرکت آن طبق قانون</a:t>
            </a:r>
          </a:p>
          <a:p>
            <a:pPr algn="just"/>
            <a:r>
              <a:rPr lang="fa-IR" sz="2400" dirty="0" smtClean="0">
                <a:solidFill>
                  <a:schemeClr val="tx1"/>
                </a:solidFill>
              </a:rPr>
              <a:t> لوله های موئین به طرف بالا به وجود می آید.</a:t>
            </a:r>
          </a:p>
          <a:p>
            <a:pPr algn="just"/>
            <a:r>
              <a:rPr lang="fa-IR" sz="2400" dirty="0" smtClean="0">
                <a:solidFill>
                  <a:schemeClr val="tx1"/>
                </a:solidFill>
              </a:rPr>
              <a:t>عوامل مختلفی آنرا به وجود می آوردند :</a:t>
            </a:r>
          </a:p>
          <a:p>
            <a:pPr algn="just"/>
            <a:r>
              <a:rPr lang="fa-IR" sz="2400" dirty="0" smtClean="0">
                <a:solidFill>
                  <a:schemeClr val="tx1"/>
                </a:solidFill>
              </a:rPr>
              <a:t>1- عدم وجود محوطه سازی مناسب در پیرامون بنا</a:t>
            </a:r>
          </a:p>
          <a:p>
            <a:pPr algn="just"/>
            <a:r>
              <a:rPr lang="fa-IR" sz="2400" dirty="0" smtClean="0">
                <a:solidFill>
                  <a:schemeClr val="tx1"/>
                </a:solidFill>
              </a:rPr>
              <a:t>2- ایجاد باغچه و کاشت درخت در نزدیکی پی های بنا</a:t>
            </a:r>
          </a:p>
          <a:p>
            <a:pPr algn="just"/>
            <a:r>
              <a:rPr lang="fa-IR" sz="2400" dirty="0" smtClean="0">
                <a:solidFill>
                  <a:schemeClr val="tx1"/>
                </a:solidFill>
              </a:rPr>
              <a:t>3- گرفتگی پچاههای فاضلاب و تأسیسات آبرسانی در داخل ابنیه </a:t>
            </a:r>
            <a:endParaRPr lang="fa-IR" sz="2400" dirty="0">
              <a:solidFill>
                <a:schemeClr val="tx1"/>
              </a:solidFill>
            </a:endParaRPr>
          </a:p>
        </p:txBody>
      </p:sp>
    </p:spTree>
  </p:cSld>
  <p:clrMapOvr>
    <a:masterClrMapping/>
  </p:clrMapOvr>
  <p:transition advTm="3000">
    <p:newsflash/>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ontent Placeholder 5"/>
          <p:cNvSpPr>
            <a:spLocks noGrp="1"/>
          </p:cNvSpPr>
          <p:nvPr>
            <p:ph sz="quarter" idx="1"/>
          </p:nvPr>
        </p:nvSpPr>
        <p:spPr>
          <a:xfrm>
            <a:off x="142844" y="0"/>
            <a:ext cx="8286808" cy="6429420"/>
          </a:xfrm>
        </p:spPr>
        <p:txBody>
          <a:bodyPr>
            <a:noAutofit/>
          </a:bodyPr>
          <a:lstStyle/>
          <a:p>
            <a:pPr>
              <a:buNone/>
            </a:pPr>
            <a:r>
              <a:rPr lang="fa-IR" sz="2400" dirty="0" smtClean="0"/>
              <a:t>4- بالا آمدن سطح آبهای زیرزمینی</a:t>
            </a:r>
          </a:p>
          <a:p>
            <a:pPr>
              <a:buNone/>
            </a:pPr>
            <a:r>
              <a:rPr lang="fa-IR" sz="2400" dirty="0" smtClean="0"/>
              <a:t>5- افزایش قدرت جذب مصالح به کاررفته در بنا مثل آجر</a:t>
            </a:r>
          </a:p>
          <a:p>
            <a:pPr>
              <a:buNone/>
            </a:pPr>
            <a:r>
              <a:rPr lang="fa-IR" sz="2400" dirty="0" smtClean="0"/>
              <a:t>6- استفاده از مصالح غیر هیدروفیلی از قبیل سیمان ، قیرگونی و رنگ روغن که باعث عدم تنفس بنا و حبس رطوبت در دیواره ها و پی و صعود آن به بخش های بالاتر بنا می شود.</a:t>
            </a:r>
          </a:p>
          <a:p>
            <a:pPr>
              <a:buNone/>
            </a:pPr>
            <a:endParaRPr lang="fa-IR" sz="2400" dirty="0" smtClean="0"/>
          </a:p>
          <a:p>
            <a:pPr>
              <a:buNone/>
            </a:pPr>
            <a:r>
              <a:rPr lang="fa-IR" dirty="0" smtClean="0"/>
              <a:t>رطوبت نزولی :</a:t>
            </a:r>
          </a:p>
          <a:p>
            <a:pPr>
              <a:buNone/>
            </a:pPr>
            <a:r>
              <a:rPr lang="fa-IR" sz="2400" dirty="0" smtClean="0"/>
              <a:t>این رطوبت ناشی از ریزش نزولات آسمانی است.عوامل زیر در تسهیل ایجاد رطوبت نزولی مؤثرند.</a:t>
            </a:r>
          </a:p>
          <a:p>
            <a:pPr>
              <a:buNone/>
            </a:pPr>
            <a:r>
              <a:rPr lang="fa-IR" sz="2400" dirty="0" smtClean="0"/>
              <a:t>1- شیب بندی پوشش پشت بام</a:t>
            </a:r>
          </a:p>
          <a:p>
            <a:pPr>
              <a:buNone/>
            </a:pPr>
            <a:r>
              <a:rPr lang="fa-IR" sz="2400" dirty="0" smtClean="0"/>
              <a:t>2- ناودانها و استقرار آنها در محلهای نامناسب بنا</a:t>
            </a:r>
          </a:p>
          <a:p>
            <a:pPr>
              <a:buNone/>
            </a:pPr>
            <a:r>
              <a:rPr lang="fa-IR" sz="2400" dirty="0" smtClean="0"/>
              <a:t>برای مثال ، در نقاط سردسیر چنانچه ناودانی در خارج بنا قرار گیرد بر اثر یخبندان قابلیت خود را از دست می دهد و آب در پشت ناودان جمع می شود و سپس به نقاط مختلف بنا نفوذ می کند.</a:t>
            </a:r>
          </a:p>
          <a:p>
            <a:pPr>
              <a:buNone/>
            </a:pPr>
            <a:r>
              <a:rPr lang="fa-IR" sz="2400" dirty="0" smtClean="0"/>
              <a:t>     3- اگر تعمیر و تعویض بموقع لایه های عایق کاری (کاهگل و کاشی ...) انجام نگیرد، باعث نفوذ آب به داخل بنا می شود.</a:t>
            </a:r>
          </a:p>
          <a:p>
            <a:pPr>
              <a:buNone/>
            </a:pPr>
            <a:endParaRPr lang="fa-IR" sz="2400" dirty="0"/>
          </a:p>
        </p:txBody>
      </p:sp>
    </p:spTree>
  </p:cSld>
  <p:clrMapOvr>
    <a:masterClrMapping/>
  </p:clrMapOvr>
  <p:transition advTm="3000">
    <p:newsflash/>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42844" y="571480"/>
            <a:ext cx="8229600" cy="5840435"/>
          </a:xfrm>
        </p:spPr>
        <p:txBody>
          <a:bodyPr>
            <a:normAutofit/>
          </a:bodyPr>
          <a:lstStyle/>
          <a:p>
            <a:pPr>
              <a:buNone/>
            </a:pPr>
            <a:r>
              <a:rPr lang="fa-IR" sz="2400" dirty="0" smtClean="0"/>
              <a:t>4- عدم پیش بینی ارتفاع عایق کاری متناسب با ارتفاع برف در هنگام عایق کردن بنا.</a:t>
            </a:r>
          </a:p>
          <a:p>
            <a:pPr>
              <a:buNone/>
            </a:pPr>
            <a:r>
              <a:rPr lang="fa-IR" sz="2400" dirty="0" smtClean="0"/>
              <a:t>5- عدم نگهداری و مراقبت دائم از بنا در فصول مختلف مثل پاک نکردن ناودانها و آبروها و جمع کردن علفهای هرز و استفاده نادرست از بام و ...</a:t>
            </a:r>
          </a:p>
          <a:p>
            <a:pPr>
              <a:buNone/>
            </a:pPr>
            <a:r>
              <a:rPr lang="fa-IR" sz="2400" dirty="0" smtClean="0"/>
              <a:t>6- عدم استفاده از مصالح عایق بومی با توجه به اقلیم و طبیعت بنا، مانند استفاده از قیرگونی بر روی سطح منحنی شیبدار بام.</a:t>
            </a:r>
          </a:p>
          <a:p>
            <a:pPr>
              <a:buNone/>
            </a:pPr>
            <a:r>
              <a:rPr lang="fa-IR" sz="2400" dirty="0" smtClean="0"/>
              <a:t>7- اجرای جزئیات آبچکانها و رخبامها به روش ناصحیح یا استهلاک و فرسایش رخبام و عدم تعویض و تعمیر بموقع آنها.</a:t>
            </a:r>
          </a:p>
          <a:p>
            <a:pPr>
              <a:buNone/>
            </a:pPr>
            <a:endParaRPr lang="fa-IR" sz="2400" dirty="0" smtClean="0"/>
          </a:p>
          <a:p>
            <a:pPr>
              <a:buNone/>
            </a:pPr>
            <a:r>
              <a:rPr lang="fa-IR" dirty="0" smtClean="0"/>
              <a:t>مشاهده صدمات ناشی از رطوبت در بنا :</a:t>
            </a:r>
          </a:p>
          <a:p>
            <a:pPr>
              <a:buNone/>
            </a:pPr>
            <a:r>
              <a:rPr lang="fa-IR" sz="2400" dirty="0" smtClean="0"/>
              <a:t>1- پیدایش و ظهور لکه های رطوبت در کف.</a:t>
            </a:r>
          </a:p>
          <a:p>
            <a:pPr>
              <a:buNone/>
            </a:pPr>
            <a:r>
              <a:rPr lang="fa-IR" sz="2400" dirty="0" smtClean="0"/>
              <a:t>2- لک شدن مدام جداره ها (به صورت رطوبت صعودی)</a:t>
            </a:r>
          </a:p>
          <a:p>
            <a:pPr>
              <a:buNone/>
            </a:pPr>
            <a:r>
              <a:rPr lang="fa-IR" sz="2400" dirty="0" smtClean="0"/>
              <a:t>3- فرسایش و سائیدگی در آمود دیواره که بر اثر رطوبت صعودی و کوران شدید حاصل می شود.</a:t>
            </a:r>
          </a:p>
          <a:p>
            <a:pPr>
              <a:buNone/>
            </a:pPr>
            <a:endParaRPr lang="fa-IR" dirty="0" smtClean="0"/>
          </a:p>
          <a:p>
            <a:pPr>
              <a:buNone/>
            </a:pPr>
            <a:endParaRPr lang="fa-IR" sz="2400" dirty="0" smtClean="0"/>
          </a:p>
        </p:txBody>
      </p:sp>
    </p:spTree>
  </p:cSld>
  <p:clrMapOvr>
    <a:masterClrMapping/>
  </p:clrMapOvr>
  <p:transition advTm="3000">
    <p:newsflash/>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28596" y="714356"/>
            <a:ext cx="8229600" cy="5840435"/>
          </a:xfrm>
        </p:spPr>
        <p:txBody>
          <a:bodyPr>
            <a:normAutofit/>
          </a:bodyPr>
          <a:lstStyle/>
          <a:p>
            <a:pPr>
              <a:buNone/>
            </a:pPr>
            <a:r>
              <a:rPr lang="fa-IR" sz="2400" dirty="0" smtClean="0"/>
              <a:t>4- کدر شدن یکنواخت جداره ها ی اتاق که ممکن است به دلیل اشباع رطوبت هوا پدید آید.</a:t>
            </a:r>
          </a:p>
          <a:p>
            <a:pPr>
              <a:buNone/>
            </a:pPr>
            <a:r>
              <a:rPr lang="fa-IR" sz="2400" dirty="0" smtClean="0"/>
              <a:t>5- پیدایش لکه های چراکنده که به مرور زمان تغییر می یابند. این امر ممکن است به دلیل نفوذپذیری مصالح مختلف باشد( شاید اشباع رطوبت هوا نیز در آن مؤثر باشد).</a:t>
            </a:r>
          </a:p>
          <a:p>
            <a:pPr>
              <a:buNone/>
            </a:pPr>
            <a:r>
              <a:rPr lang="fa-IR" sz="2400" dirty="0" smtClean="0"/>
              <a:t>6- عمل آمدن و پیدایش مصالح نمک دار (شوره زدن) که ممکن است به صورت لکه های متداوم یا لکه های پراکنده باسد.</a:t>
            </a:r>
          </a:p>
          <a:p>
            <a:pPr>
              <a:buNone/>
            </a:pPr>
            <a:r>
              <a:rPr lang="fa-IR" sz="2400" dirty="0" smtClean="0"/>
              <a:t>7- پیدایش انواع قارچهای ریز ناشی از عواملی چون عدم وجود تهویه و راکد ماندن هوا؛ عدم تابش نور خورشید؛ و وجود عوامل ارگانیک زنده. </a:t>
            </a:r>
            <a:endParaRPr lang="fa-IR" sz="2400" dirty="0"/>
          </a:p>
        </p:txBody>
      </p:sp>
    </p:spTree>
  </p:cSld>
  <p:clrMapOvr>
    <a:masterClrMapping/>
  </p:clrMapOvr>
  <p:transition advTm="3000">
    <p:newsflash/>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0090"/>
            <a:ext cx="7467600" cy="1143000"/>
          </a:xfrm>
        </p:spPr>
        <p:txBody>
          <a:bodyPr/>
          <a:lstStyle/>
          <a:p>
            <a:r>
              <a:rPr lang="fa-IR" dirty="0" smtClean="0"/>
              <a:t>آسیبهای رطوبتی :</a:t>
            </a:r>
            <a:endParaRPr lang="fa-IR" dirty="0"/>
          </a:p>
        </p:txBody>
      </p:sp>
      <p:pic>
        <p:nvPicPr>
          <p:cNvPr id="4" name="Content Placeholder 3" descr="IMG_3328.jpg"/>
          <p:cNvPicPr>
            <a:picLocks noGrp="1" noChangeAspect="1"/>
          </p:cNvPicPr>
          <p:nvPr>
            <p:ph sz="quarter" idx="1"/>
          </p:nvPr>
        </p:nvPicPr>
        <p:blipFill>
          <a:blip r:embed="rId2"/>
          <a:stretch>
            <a:fillRect/>
          </a:stretch>
        </p:blipFill>
        <p:spPr>
          <a:xfrm>
            <a:off x="676300" y="714356"/>
            <a:ext cx="7467600" cy="2811956"/>
          </a:xfrm>
          <a:prstGeom prst="rect">
            <a:avLst/>
          </a:prstGeom>
          <a:ln>
            <a:noFill/>
          </a:ln>
          <a:effectLst>
            <a:softEdge rad="112500"/>
          </a:effectLst>
        </p:spPr>
      </p:pic>
      <p:pic>
        <p:nvPicPr>
          <p:cNvPr id="6" name="Content Placeholder 3" descr="IMG_3327.jpg"/>
          <p:cNvPicPr>
            <a:picLocks noChangeAspect="1"/>
          </p:cNvPicPr>
          <p:nvPr/>
        </p:nvPicPr>
        <p:blipFill>
          <a:blip r:embed="rId3"/>
          <a:stretch>
            <a:fillRect/>
          </a:stretch>
        </p:blipFill>
        <p:spPr>
          <a:xfrm>
            <a:off x="642910" y="3422192"/>
            <a:ext cx="7572428" cy="3292956"/>
          </a:xfrm>
          <a:prstGeom prst="rect">
            <a:avLst/>
          </a:prstGeom>
          <a:ln>
            <a:noFill/>
          </a:ln>
          <a:effectLst>
            <a:softEdge rad="112500"/>
          </a:effectLst>
        </p:spPr>
      </p:pic>
    </p:spTree>
  </p:cSld>
  <p:clrMapOvr>
    <a:masterClrMapping/>
  </p:clrMapOvr>
  <p:transition advTm="3000">
    <p:newsflash/>
  </p:transition>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54032"/>
          </a:xfrm>
        </p:spPr>
        <p:txBody>
          <a:bodyPr>
            <a:normAutofit/>
          </a:bodyPr>
          <a:lstStyle/>
          <a:p>
            <a:r>
              <a:rPr lang="fa-IR" sz="3200" dirty="0" smtClean="0"/>
              <a:t>آسیب های موجود در طنبی :</a:t>
            </a:r>
            <a:endParaRPr lang="fa-IR" sz="3200" dirty="0"/>
          </a:p>
        </p:txBody>
      </p:sp>
      <p:sp>
        <p:nvSpPr>
          <p:cNvPr id="3" name="Content Placeholder 2"/>
          <p:cNvSpPr>
            <a:spLocks noGrp="1"/>
          </p:cNvSpPr>
          <p:nvPr>
            <p:ph sz="quarter" idx="1"/>
          </p:nvPr>
        </p:nvSpPr>
        <p:spPr>
          <a:xfrm>
            <a:off x="457200" y="857232"/>
            <a:ext cx="8229600" cy="5268931"/>
          </a:xfrm>
        </p:spPr>
        <p:txBody>
          <a:bodyPr>
            <a:normAutofit/>
          </a:bodyPr>
          <a:lstStyle/>
          <a:p>
            <a:pPr algn="just">
              <a:buNone/>
            </a:pPr>
            <a:r>
              <a:rPr lang="fa-IR" sz="2400" dirty="0" smtClean="0"/>
              <a:t>رطوبت ،پوسیدگی مصالح ، خرابی سقف و ترک روی یوارها و کف از جمله آسیب های موجود در طنبی می باشد.</a:t>
            </a:r>
          </a:p>
          <a:p>
            <a:pPr algn="just">
              <a:buNone/>
            </a:pPr>
            <a:r>
              <a:rPr lang="fa-IR" dirty="0" smtClean="0"/>
              <a:t>دلایل رطوبت :</a:t>
            </a:r>
          </a:p>
          <a:p>
            <a:pPr algn="just">
              <a:buNone/>
            </a:pPr>
            <a:r>
              <a:rPr lang="fa-IR" sz="2400" dirty="0" smtClean="0"/>
              <a:t>از بین رفتن عایق کاری پشت بام و پوسیده شدن تیر و تیرچه های چوبی سقف که رطوبت آن نزول یاست.</a:t>
            </a:r>
          </a:p>
          <a:p>
            <a:pPr algn="just">
              <a:buNone/>
            </a:pPr>
            <a:r>
              <a:rPr lang="fa-IR" dirty="0" smtClean="0"/>
              <a:t>درمان رطوبت و تعمیر سقف :</a:t>
            </a:r>
          </a:p>
          <a:p>
            <a:pPr algn="just">
              <a:buNone/>
            </a:pPr>
            <a:r>
              <a:rPr lang="fa-IR" sz="2400" dirty="0" smtClean="0"/>
              <a:t>برای تعمیر سقف ، کل سقف را از بین بردند یعنی شروع به خراب کردن سقف کردندو دوباره سازی کردند. </a:t>
            </a:r>
          </a:p>
          <a:p>
            <a:pPr algn="just">
              <a:buNone/>
            </a:pPr>
            <a:r>
              <a:rPr lang="fa-IR" sz="2400" dirty="0" smtClean="0"/>
              <a:t>این بار از تیر های چوبی که جنس چوب آن از درخت کاج است استفاده کردندو دو سر چوبها را با استفاده از مازوت سوخته (گازوئیل سوخته) در برابر رطوبت و مریانه مقاومسازی کردند و نزدیک به 60 درصد به آن شیب دادندو نزدیک 90 درصد به ان ارتفاع دادند.</a:t>
            </a:r>
            <a:endParaRPr lang="fa-IR" sz="2400" dirty="0"/>
          </a:p>
        </p:txBody>
      </p:sp>
    </p:spTree>
  </p:cSld>
  <p:clrMapOvr>
    <a:masterClrMapping/>
  </p:clrMapOvr>
  <p:transition advTm="3000">
    <p:newsflash/>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85720" y="428604"/>
            <a:ext cx="8572560" cy="6143668"/>
          </a:xfrm>
        </p:spPr>
        <p:txBody>
          <a:bodyPr>
            <a:normAutofit lnSpcReduction="10000"/>
          </a:bodyPr>
          <a:lstStyle/>
          <a:p>
            <a:pPr algn="just">
              <a:buNone/>
            </a:pPr>
            <a:r>
              <a:rPr lang="fa-IR" sz="2400" dirty="0" smtClean="0"/>
              <a:t>دلیل شیب زیادی که به سقف دادند این است که هر چه قدر شیب زیاد باشد ،در زمستان برف کمتری بر روی بام خواهد ماند و با استفاده از این شیب نا خودآگاه برف موجد روی بام به پایین خواهد آمد.</a:t>
            </a:r>
          </a:p>
          <a:p>
            <a:pPr algn="just">
              <a:buNone/>
            </a:pPr>
            <a:r>
              <a:rPr lang="fa-IR" sz="2400" dirty="0" smtClean="0"/>
              <a:t>در این روش تیر را به 6 قسمت مساوی تقسیم کرده اند و سپس تیرهای عمودی را گذاشته اند و سازه ای همچون خرپا درست کرده اندو آنها را چون کلاف آهنی پیدا نشده بود (در آن دوره ی مرمتی بنا) با سیمای آرماتور قوی به یکدیگر بسته اند.</a:t>
            </a:r>
          </a:p>
          <a:p>
            <a:pPr algn="just">
              <a:buNone/>
            </a:pPr>
            <a:r>
              <a:rPr lang="fa-IR" sz="2400" dirty="0" smtClean="0"/>
              <a:t>در این نوع سقف یک قسمت از انتهای خرپا را که ارتفاع بیشتری دارد، البته در قسمت انتهایی آن ، خالی می گذاشتند یعنی در واقع آن قسمت از خرپا را به جای مثلثی به حالت چهارگوش کار کرده اند.</a:t>
            </a:r>
          </a:p>
          <a:p>
            <a:pPr algn="just">
              <a:buNone/>
            </a:pPr>
            <a:r>
              <a:rPr lang="fa-IR" sz="2400" dirty="0" smtClean="0"/>
              <a:t>که کاربرد این فضا اینست که به عنوان راهرو و کانالی باشد هم برای تأسیسا و هم برای تعمیرات بعدی کهممکن است بنا در آینده داشته باشد.</a:t>
            </a:r>
          </a:p>
          <a:p>
            <a:pPr algn="just">
              <a:buNone/>
            </a:pPr>
            <a:r>
              <a:rPr lang="fa-IR" sz="2400" dirty="0" smtClean="0"/>
              <a:t>سپس از روی چرپاهای اجرا شده  ،پردی عراقی کوبیده اند و پس از آن 3 الی 5 سانتی متر گچ می دهند و سپس 5 سانتی متر سیمان و بعد از آن یک لایه پوکه می دهند که این پوکه ها را قبلا نم می کنند که چسبندگی بیشتری را پیدا کند و پس از آن غلتک کشی می کنند و روی آن را قیرو گونی می دهند و از قسمت درونی نیز رابیتس کار می کنند و سپس گچ سیاه و بعد از آن سفید کاری که مرحله ی آخر کار است.</a:t>
            </a:r>
            <a:endParaRPr lang="fa-IR" sz="2400" dirty="0"/>
          </a:p>
        </p:txBody>
      </p:sp>
    </p:spTree>
  </p:cSld>
  <p:clrMapOvr>
    <a:masterClrMapping/>
  </p:clrMapOvr>
  <p:transition advTm="3000">
    <p:newsflash/>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14282" y="285728"/>
            <a:ext cx="8643998" cy="6357982"/>
          </a:xfrm>
        </p:spPr>
        <p:txBody>
          <a:bodyPr>
            <a:normAutofit/>
          </a:bodyPr>
          <a:lstStyle/>
          <a:p>
            <a:pPr algn="just">
              <a:buNone/>
            </a:pPr>
            <a:r>
              <a:rPr lang="fa-IR" sz="2400" dirty="0" smtClean="0"/>
              <a:t>به علت پسیدگی مصالح و از بین رفتن چسبندگی ملات ، مصالح بر روی هم فشار وارد کرده اند و باعث کج شدن خطوط آجرها و در بعضی نقاط باعث شکستگی آنه شده است.</a:t>
            </a:r>
          </a:p>
          <a:p>
            <a:pPr algn="just">
              <a:buNone/>
            </a:pPr>
            <a:r>
              <a:rPr lang="fa-IR" sz="2400" dirty="0" smtClean="0"/>
              <a:t>بنابراین تنش هایی که در مصالح به وجود می آیند باعث به وجود آمدن ترک بر روی دیوارها می شود. البته کل سفت کاری دیوارها و نازک کاری آنها دوباره انجام گفته است که در مرمت  آنها این بار به جای کاهگل از گچ و خاک و سپس از گچ سفید استفاده شده است.</a:t>
            </a:r>
            <a:endParaRPr lang="fa-IR" sz="2400" dirty="0"/>
          </a:p>
        </p:txBody>
      </p:sp>
    </p:spTree>
  </p:cSld>
  <p:clrMapOvr>
    <a:masterClrMapping/>
  </p:clrMapOvr>
  <p:transition advTm="3000">
    <p:newsflash/>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6908"/>
          </a:xfrm>
        </p:spPr>
        <p:txBody>
          <a:bodyPr>
            <a:normAutofit/>
          </a:bodyPr>
          <a:lstStyle/>
          <a:p>
            <a:r>
              <a:rPr lang="fa-IR" sz="3200" dirty="0" smtClean="0"/>
              <a:t>آسیب های موجود در زیرزمین :</a:t>
            </a:r>
            <a:endParaRPr lang="fa-IR" sz="3200" dirty="0"/>
          </a:p>
        </p:txBody>
      </p:sp>
      <p:sp>
        <p:nvSpPr>
          <p:cNvPr id="3" name="Content Placeholder 2"/>
          <p:cNvSpPr>
            <a:spLocks noGrp="1"/>
          </p:cNvSpPr>
          <p:nvPr>
            <p:ph sz="quarter" idx="1"/>
          </p:nvPr>
        </p:nvSpPr>
        <p:spPr>
          <a:xfrm>
            <a:off x="457200" y="1142984"/>
            <a:ext cx="8229600" cy="5214974"/>
          </a:xfrm>
        </p:spPr>
        <p:txBody>
          <a:bodyPr>
            <a:normAutofit lnSpcReduction="10000"/>
          </a:bodyPr>
          <a:lstStyle/>
          <a:p>
            <a:pPr algn="just">
              <a:buNone/>
            </a:pPr>
            <a:r>
              <a:rPr lang="fa-IR" sz="2400" dirty="0" smtClean="0"/>
              <a:t>رطوبت و پوسیدگی از جمله آسیب های موجود در زیرزمین می باشد.</a:t>
            </a:r>
          </a:p>
          <a:p>
            <a:pPr algn="just">
              <a:buNone/>
            </a:pPr>
            <a:r>
              <a:rPr lang="fa-IR" dirty="0" smtClean="0"/>
              <a:t>دلایل رطوبت :</a:t>
            </a:r>
          </a:p>
          <a:p>
            <a:pPr algn="just">
              <a:buNone/>
            </a:pPr>
            <a:r>
              <a:rPr lang="fa-IR" sz="2400" dirty="0" smtClean="0"/>
              <a:t>اولا هر چه قدر هم خاک سفت و بکر باشد بالاخره درصدی از رطوبت را دارد و می تواند رطوبت را جذب کند.</a:t>
            </a:r>
          </a:p>
          <a:p>
            <a:pPr algn="just">
              <a:buNone/>
            </a:pPr>
            <a:r>
              <a:rPr lang="fa-IR" sz="2400" dirty="0" smtClean="0"/>
              <a:t>دوما ، چون سیرکولاسیون هوا وجود نداشت (به دلیل بسته بودن در های زیرزمین) ذرات بخار هوا به صورت اشباع در آنجا وجود داشت و باعث نم شدن بنا شده بود.</a:t>
            </a:r>
          </a:p>
          <a:p>
            <a:pPr algn="just">
              <a:buNone/>
            </a:pPr>
            <a:r>
              <a:rPr lang="fa-IR" dirty="0" smtClean="0"/>
              <a:t>دلایل پوسیدگی :</a:t>
            </a:r>
          </a:p>
          <a:p>
            <a:pPr algn="just">
              <a:buNone/>
            </a:pPr>
            <a:r>
              <a:rPr lang="fa-IR" sz="2400" dirty="0" smtClean="0"/>
              <a:t>چون مصالح بنا از خشت خام بوده است و نزدیک به 100 سال از ساخته شدن بنا می گذرد؛ بنابراین در اثر گذشت زمان ملات می میرد و حالت چسبندگی خود را از دست می دهد و این باعث می شود مصالح از هم جدا شوند و قسمتهایی از آنها بریزد.</a:t>
            </a:r>
          </a:p>
          <a:p>
            <a:pPr algn="just">
              <a:buNone/>
            </a:pPr>
            <a:r>
              <a:rPr lang="fa-IR" sz="2400" dirty="0" smtClean="0"/>
              <a:t>مصالح طاقهانیز در اثر گذشت زمان پوسیده شده و در اثر اشباع ذرات بخار آب هوا ،رطوبت ایجاد شده و آلونک و شوره زده اند.</a:t>
            </a:r>
          </a:p>
          <a:p>
            <a:pPr algn="just">
              <a:buNone/>
            </a:pPr>
            <a:endParaRPr lang="fa-IR" sz="2400" dirty="0"/>
          </a:p>
        </p:txBody>
      </p:sp>
    </p:spTree>
  </p:cSld>
  <p:clrMapOvr>
    <a:masterClrMapping/>
  </p:clrMapOvr>
  <p:transition advTm="3000">
    <p:newsflash/>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رفع خطر :</a:t>
            </a:r>
            <a:endParaRPr lang="fa-IR" dirty="0"/>
          </a:p>
        </p:txBody>
      </p:sp>
      <p:sp>
        <p:nvSpPr>
          <p:cNvPr id="3" name="Content Placeholder 2"/>
          <p:cNvSpPr>
            <a:spLocks noGrp="1"/>
          </p:cNvSpPr>
          <p:nvPr>
            <p:ph sz="quarter" idx="1"/>
          </p:nvPr>
        </p:nvSpPr>
        <p:spPr/>
        <p:txBody>
          <a:bodyPr>
            <a:normAutofit/>
          </a:bodyPr>
          <a:lstStyle/>
          <a:p>
            <a:r>
              <a:rPr lang="fa-IR" sz="2400" dirty="0" smtClean="0"/>
              <a:t>رفع خطر شامل از بین بردن خطرات ناشی از تخریب ساختمان در طول طرح مرمتی بنا می باشد.</a:t>
            </a:r>
          </a:p>
          <a:p>
            <a:endParaRPr lang="en-US" sz="2400" dirty="0" smtClean="0"/>
          </a:p>
          <a:p>
            <a:pPr>
              <a:buNone/>
            </a:pPr>
            <a:r>
              <a:rPr lang="fa-IR" sz="2800" i="1" dirty="0" smtClean="0"/>
              <a:t>الف: شمع کوبی</a:t>
            </a:r>
          </a:p>
          <a:p>
            <a:pPr>
              <a:buNone/>
            </a:pPr>
            <a:r>
              <a:rPr lang="fa-IR" sz="2800" dirty="0" smtClean="0"/>
              <a:t> </a:t>
            </a:r>
            <a:r>
              <a:rPr lang="fa-IR" sz="2800" i="1" dirty="0" smtClean="0"/>
              <a:t>ب: جلوگیری ازفرو ریختن نما</a:t>
            </a:r>
            <a:endParaRPr lang="en-US" sz="2800" i="1" dirty="0" smtClean="0"/>
          </a:p>
          <a:p>
            <a:r>
              <a:rPr lang="fa-IR" sz="2400" dirty="0" smtClean="0"/>
              <a:t> استفاده از شمع بندی مایل  برای جلوگیری از فرو ریختن نما ، در این نوع شمع بندی بار دیوار تئسط شمع ها یا حائل های مایل به زمین منتقل می شود .</a:t>
            </a:r>
            <a:endParaRPr lang="en-US" sz="2400" dirty="0" smtClean="0"/>
          </a:p>
          <a:p>
            <a:r>
              <a:rPr lang="fa-IR" sz="2400" dirty="0" smtClean="0"/>
              <a:t> تعیین مکان دقیق شمعها از نظر توانایی تحمل حداکثر بار کف و دیوار مهم است. خط مرکز شمع حایل باید با خط مرکز دیوار یا تکیه گاه کف تلاقی کند. </a:t>
            </a:r>
          </a:p>
          <a:p>
            <a:endParaRPr lang="fa-IR" sz="2400" dirty="0"/>
          </a:p>
        </p:txBody>
      </p:sp>
    </p:spTree>
  </p:cSld>
  <p:clrMapOvr>
    <a:masterClrMapping/>
  </p:clrMapOvr>
  <p:transition advTm="3000">
    <p:newsflash/>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54032"/>
          </a:xfrm>
        </p:spPr>
        <p:txBody>
          <a:bodyPr>
            <a:normAutofit/>
          </a:bodyPr>
          <a:lstStyle/>
          <a:p>
            <a:pPr algn="r"/>
            <a:r>
              <a:rPr lang="fa-IR" sz="3200" dirty="0" smtClean="0"/>
              <a:t>ترک در نعل در گاه:</a:t>
            </a:r>
            <a:endParaRPr lang="fa-IR" sz="3200" dirty="0"/>
          </a:p>
        </p:txBody>
      </p:sp>
      <p:sp>
        <p:nvSpPr>
          <p:cNvPr id="3" name="Content Placeholder 2"/>
          <p:cNvSpPr>
            <a:spLocks noGrp="1"/>
          </p:cNvSpPr>
          <p:nvPr>
            <p:ph sz="quarter" idx="1"/>
          </p:nvPr>
        </p:nvSpPr>
        <p:spPr>
          <a:xfrm>
            <a:off x="457200" y="857232"/>
            <a:ext cx="8229600" cy="5268931"/>
          </a:xfrm>
        </p:spPr>
        <p:txBody>
          <a:bodyPr>
            <a:normAutofit/>
          </a:bodyPr>
          <a:lstStyle/>
          <a:p>
            <a:pPr>
              <a:buNone/>
            </a:pPr>
            <a:r>
              <a:rPr lang="fa-IR" sz="2400" dirty="0" smtClean="0"/>
              <a:t>به علتهای زیر ، نعل درگاه و سطوح زیر آن می شکنند:</a:t>
            </a:r>
          </a:p>
          <a:p>
            <a:pPr>
              <a:buNone/>
            </a:pPr>
            <a:r>
              <a:rPr lang="fa-IR" sz="2400" dirty="0" smtClean="0"/>
              <a:t>الف) در اثر نشست ستون زیر نعل درگاه ، به علت اهرم شدن آن ، برش افقی به وجود می آید.</a:t>
            </a:r>
          </a:p>
          <a:p>
            <a:pPr>
              <a:buNone/>
            </a:pPr>
            <a:r>
              <a:rPr lang="fa-IR" sz="2400" dirty="0" smtClean="0"/>
              <a:t>ب) برشهای عمودی به خاطر وجود پیوند و اثر نیروهای فشاری در امتداد تیر نعل در گاه و برشهای طولی بعد از مقدار گیر نعل در گاه  به وجود می آید که در هر دو حالت ،جداره ی ترکها را می تراشیم ، باز می کنیم و سپس گرد آن را می گیریم. بعد محل مرطوب شده را با اصطلاحا گچ تیزون (زود گیر) پر می کنیم و زمینه را با کشته کشی آماده می سازیم و سپس ترکها را به ترتیب مرمت و تعمیر می کنیم.</a:t>
            </a:r>
            <a:endParaRPr lang="fa-IR" sz="2400" dirty="0"/>
          </a:p>
        </p:txBody>
      </p:sp>
    </p:spTree>
  </p:cSld>
  <p:clrMapOvr>
    <a:masterClrMapping/>
  </p:clrMapOvr>
  <p:transition advTm="3000">
    <p:newsflash/>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title"/>
          </p:nvPr>
        </p:nvSpPr>
        <p:spPr>
          <a:xfrm>
            <a:off x="571472" y="142852"/>
            <a:ext cx="8229600" cy="989034"/>
          </a:xfrm>
        </p:spPr>
        <p:txBody>
          <a:bodyPr/>
          <a:lstStyle/>
          <a:p>
            <a:r>
              <a:rPr lang="fa-IR" dirty="0" smtClean="0"/>
              <a:t>ترک :</a:t>
            </a:r>
            <a:endParaRPr lang="fa-IR" dirty="0"/>
          </a:p>
        </p:txBody>
      </p:sp>
      <p:pic>
        <p:nvPicPr>
          <p:cNvPr id="9" name="Content Placeholder 8" descr="IMG_3332.JPG"/>
          <p:cNvPicPr>
            <a:picLocks noGrp="1" noChangeAspect="1"/>
          </p:cNvPicPr>
          <p:nvPr>
            <p:ph sz="quarter" idx="1"/>
          </p:nvPr>
        </p:nvPicPr>
        <p:blipFill>
          <a:blip r:embed="rId2"/>
          <a:stretch>
            <a:fillRect/>
          </a:stretch>
        </p:blipFill>
        <p:spPr>
          <a:xfrm>
            <a:off x="457200" y="2992740"/>
            <a:ext cx="3657600" cy="1786919"/>
          </a:xfrm>
          <a:prstGeom prst="rect">
            <a:avLst/>
          </a:prstGeom>
          <a:ln>
            <a:noFill/>
          </a:ln>
          <a:effectLst>
            <a:softEdge rad="112500"/>
          </a:effectLst>
        </p:spPr>
      </p:pic>
      <p:pic>
        <p:nvPicPr>
          <p:cNvPr id="10" name="Content Placeholder 9" descr="IMG_3331.JPG"/>
          <p:cNvPicPr>
            <a:picLocks noGrp="1" noChangeAspect="1"/>
          </p:cNvPicPr>
          <p:nvPr>
            <p:ph sz="quarter" idx="2"/>
          </p:nvPr>
        </p:nvPicPr>
        <p:blipFill>
          <a:blip r:embed="rId3"/>
          <a:stretch>
            <a:fillRect/>
          </a:stretch>
        </p:blipFill>
        <p:spPr>
          <a:xfrm>
            <a:off x="500034" y="1214421"/>
            <a:ext cx="8286808" cy="5455817"/>
          </a:xfrm>
          <a:prstGeom prst="rect">
            <a:avLst/>
          </a:prstGeom>
          <a:ln>
            <a:noFill/>
          </a:ln>
          <a:effectLst>
            <a:softEdge rad="112500"/>
          </a:effectLst>
        </p:spPr>
      </p:pic>
    </p:spTree>
  </p:cSld>
  <p:clrMapOvr>
    <a:masterClrMapping/>
  </p:clrMapOvr>
  <p:transition advTm="3000">
    <p:newsflash/>
  </p:transition>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500042"/>
            <a:ext cx="8229600" cy="654032"/>
          </a:xfrm>
        </p:spPr>
        <p:txBody>
          <a:bodyPr>
            <a:normAutofit fontScale="90000"/>
          </a:bodyPr>
          <a:lstStyle/>
          <a:p>
            <a:r>
              <a:rPr lang="fa-IR" dirty="0" smtClean="0"/>
              <a:t>آسیبهای عناصر حذفی و الحاقی :</a:t>
            </a:r>
            <a:br>
              <a:rPr lang="fa-IR" dirty="0" smtClean="0"/>
            </a:br>
            <a:endParaRPr lang="fa-IR" dirty="0"/>
          </a:p>
        </p:txBody>
      </p:sp>
      <p:sp>
        <p:nvSpPr>
          <p:cNvPr id="3" name="Content Placeholder 2"/>
          <p:cNvSpPr>
            <a:spLocks noGrp="1"/>
          </p:cNvSpPr>
          <p:nvPr>
            <p:ph sz="quarter" idx="1"/>
          </p:nvPr>
        </p:nvSpPr>
        <p:spPr>
          <a:xfrm>
            <a:off x="457200" y="1071546"/>
            <a:ext cx="8229600" cy="5214974"/>
          </a:xfrm>
        </p:spPr>
        <p:txBody>
          <a:bodyPr>
            <a:normAutofit/>
          </a:bodyPr>
          <a:lstStyle/>
          <a:p>
            <a:pPr algn="just">
              <a:buNone/>
            </a:pPr>
            <a:r>
              <a:rPr lang="fa-IR" sz="2400" dirty="0" smtClean="0"/>
              <a:t>به دلیل حذف و الحاقیات بی جا و بدون توجه به عملکرد بنا باعث به وجود امدن اسیبهای متعدد از قبیل ترکهایی در در تقاطع دیوارها (عدم هشتگیری دیوارها   با هم) ، ترک در نعل در گاهها ، ترک در اطراف ستونهای داخل دیوار و ...</a:t>
            </a:r>
          </a:p>
          <a:p>
            <a:pPr algn="just">
              <a:buNone/>
            </a:pPr>
            <a:r>
              <a:rPr lang="fa-IR" sz="2400" dirty="0" smtClean="0"/>
              <a:t>انواع ترکها شامل  ترکهای عمیق ، نیمه عمیق ، می باشد.</a:t>
            </a:r>
          </a:p>
          <a:p>
            <a:pPr algn="just">
              <a:buNone/>
            </a:pPr>
            <a:endParaRPr lang="fa-IR" sz="2400" dirty="0" smtClean="0"/>
          </a:p>
          <a:p>
            <a:pPr algn="just">
              <a:buNone/>
            </a:pPr>
            <a:r>
              <a:rPr lang="fa-IR" dirty="0" smtClean="0"/>
              <a:t>ترکهایی که در تقاطع دیوارها وجود دارد :</a:t>
            </a:r>
          </a:p>
          <a:p>
            <a:pPr algn="just">
              <a:buNone/>
            </a:pPr>
            <a:r>
              <a:rPr lang="fa-IR" sz="2400" dirty="0" smtClean="0"/>
              <a:t>دیوارها بر اثر نداشتن پیوند با هشتگیر ترک می خورند. در مواقعی شکست و نشست دیوارها ، ترکها کاملا باز و رؤیت می شوند. در بعضی موارد، این ترکها بسیار عمیق هستند؛ به طوری که می توان دست را درون آنها حرکت داد. در این حالت ، چنین عمل می کنیم :</a:t>
            </a:r>
          </a:p>
          <a:p>
            <a:pPr algn="just">
              <a:buNone/>
            </a:pPr>
            <a:r>
              <a:rPr lang="fa-IR" sz="2400" dirty="0" smtClean="0"/>
              <a:t>1- سطح ترک را از دو طرف کاملا با تیشه می تراشیم و پس از جاروو سطوح آن را کاملا مرطوب می کنیم.</a:t>
            </a:r>
          </a:p>
          <a:p>
            <a:pPr algn="just">
              <a:buNone/>
            </a:pPr>
            <a:endParaRPr lang="fa-IR" sz="2400" dirty="0"/>
          </a:p>
        </p:txBody>
      </p:sp>
    </p:spTree>
  </p:cSld>
  <p:clrMapOvr>
    <a:masterClrMapping/>
  </p:clrMapOvr>
  <p:transition advTm="3000">
    <p:newsflash/>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571480"/>
            <a:ext cx="8229600" cy="5554683"/>
          </a:xfrm>
        </p:spPr>
        <p:txBody>
          <a:bodyPr>
            <a:normAutofit/>
          </a:bodyPr>
          <a:lstStyle/>
          <a:p>
            <a:pPr>
              <a:buNone/>
            </a:pPr>
            <a:r>
              <a:rPr lang="fa-IR" sz="2400" dirty="0" smtClean="0"/>
              <a:t>2- چنانچه لازم باشد، کناره های ترک را با قلم و جکش چند سانتی متر باز می کنیم تا نشست گچ با عمق بیشتری انجام شود.</a:t>
            </a:r>
          </a:p>
          <a:p>
            <a:pPr>
              <a:buNone/>
            </a:pPr>
            <a:r>
              <a:rPr lang="fa-IR" sz="2400" dirty="0" smtClean="0"/>
              <a:t>3- ملات گچ تیزون را شلاقی در درون ترک می کوبیم تا سطح ترک کاملا پر شود.</a:t>
            </a:r>
          </a:p>
          <a:p>
            <a:pPr>
              <a:buNone/>
            </a:pPr>
            <a:r>
              <a:rPr lang="fa-IR" sz="2400" dirty="0" smtClean="0"/>
              <a:t>4- پس از پر کردن ترک به شکل سرتاسری و کف کش کردن گچ تیزون ، اندود گچ و خاک را اجرا می کنیم.</a:t>
            </a:r>
          </a:p>
          <a:p>
            <a:pPr>
              <a:buNone/>
            </a:pPr>
            <a:r>
              <a:rPr lang="fa-IR" sz="2400" dirty="0" smtClean="0"/>
              <a:t>5- در صورت نیاز، ترک را شمشه گیری می کنیم تا در سطح گچ کاری یکنواختی به وجود آید.</a:t>
            </a:r>
          </a:p>
          <a:p>
            <a:pPr>
              <a:buNone/>
            </a:pPr>
            <a:r>
              <a:rPr lang="fa-IR" sz="2400" dirty="0" smtClean="0"/>
              <a:t>6- با گچ آماده و سپس گچ کشته ، سطح اندود را ”سفیدکاری“ می کنیم و با پنبه آب زدن برای یکنواخت ، گچکاری را خاتمه می دهیم .</a:t>
            </a:r>
          </a:p>
          <a:p>
            <a:pPr>
              <a:buNone/>
            </a:pPr>
            <a:endParaRPr lang="fa-IR" sz="2400" dirty="0" smtClean="0"/>
          </a:p>
          <a:p>
            <a:pPr>
              <a:buNone/>
            </a:pPr>
            <a:r>
              <a:rPr lang="fa-IR" sz="2400" dirty="0" smtClean="0"/>
              <a:t>توجه شود: چنانچه در محل تقاطع دیوار، دیوار ابزار گرد زده شود، یعنی ماهیچه به وجود آید، ترک مجددی پیش نخواهد آمد.</a:t>
            </a:r>
          </a:p>
          <a:p>
            <a:pPr>
              <a:buNone/>
            </a:pPr>
            <a:endParaRPr lang="fa-IR" sz="2400" dirty="0" smtClean="0"/>
          </a:p>
        </p:txBody>
      </p:sp>
    </p:spTree>
  </p:cSld>
  <p:clrMapOvr>
    <a:masterClrMapping/>
  </p:clrMapOvr>
  <p:transition advTm="3000">
    <p:newsflash/>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6908"/>
          </a:xfrm>
        </p:spPr>
        <p:txBody>
          <a:bodyPr>
            <a:normAutofit/>
          </a:bodyPr>
          <a:lstStyle/>
          <a:p>
            <a:r>
              <a:rPr lang="fa-IR" dirty="0" smtClean="0"/>
              <a:t>آسیبهای تأسیساتی ،مکانیکی:</a:t>
            </a:r>
            <a:endParaRPr lang="fa-IR" dirty="0"/>
          </a:p>
        </p:txBody>
      </p:sp>
      <p:sp>
        <p:nvSpPr>
          <p:cNvPr id="3" name="Content Placeholder 2"/>
          <p:cNvSpPr>
            <a:spLocks noGrp="1"/>
          </p:cNvSpPr>
          <p:nvPr>
            <p:ph sz="quarter" idx="1"/>
          </p:nvPr>
        </p:nvSpPr>
        <p:spPr>
          <a:xfrm>
            <a:off x="457200" y="1285860"/>
            <a:ext cx="8229600" cy="4840303"/>
          </a:xfrm>
        </p:spPr>
        <p:txBody>
          <a:bodyPr>
            <a:normAutofit/>
          </a:bodyPr>
          <a:lstStyle/>
          <a:p>
            <a:pPr algn="just">
              <a:buNone/>
            </a:pPr>
            <a:r>
              <a:rPr lang="fa-IR" sz="2400" dirty="0" smtClean="0"/>
              <a:t>ترک در اثر تعبیه و فعالیت تأسیسات مدرن در داخل بناهای تاریخی نیز ایجاد می شود.</a:t>
            </a:r>
          </a:p>
          <a:p>
            <a:pPr algn="just">
              <a:buNone/>
            </a:pPr>
            <a:r>
              <a:rPr lang="fa-IR" sz="2400" dirty="0" smtClean="0"/>
              <a:t>در بناهای تاریخی و قدیمی ، تأسیسات در خارج از بنا احداث می شد و سیستم تأسیسات گرمایشی و سرمایشی در داخل بنا وجود نداشت.</a:t>
            </a:r>
          </a:p>
          <a:p>
            <a:pPr algn="just">
              <a:buNone/>
            </a:pPr>
            <a:r>
              <a:rPr lang="fa-IR" sz="2400" dirty="0" smtClean="0"/>
              <a:t>در حال حاظر به منظور احیاء بناهای تاریخی ،این تأسیسات اجبارا به داخل بنا منتقل می شود. در بیشتر این بنا ها به علت اجرای نادرست این تأسیسات و در نتیجه نشست آب از لوله ها  و نفوذ آن به زیر پی ها ، نشست و ترک در بنا رخ می دهد.</a:t>
            </a:r>
          </a:p>
          <a:p>
            <a:pPr algn="just">
              <a:buNone/>
            </a:pPr>
            <a:r>
              <a:rPr lang="fa-IR" sz="2400" dirty="0" smtClean="0"/>
              <a:t>بنابراین مداخله در بنای تاریخی  و احداث تأسیسات جدید ، مشروط به رعایت اصولی خاص در طراحی با نگرشی ویژه به طبیعت بنای تاریخی است.</a:t>
            </a:r>
          </a:p>
        </p:txBody>
      </p:sp>
    </p:spTree>
  </p:cSld>
  <p:clrMapOvr>
    <a:masterClrMapping/>
  </p:clrMapOvr>
  <p:transition advTm="3000">
    <p:newsflash/>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descr="g1.bmp"/>
          <p:cNvPicPr>
            <a:picLocks noChangeAspect="1"/>
          </p:cNvPicPr>
          <p:nvPr/>
        </p:nvPicPr>
        <p:blipFill>
          <a:blip r:embed="rId2"/>
          <a:stretch>
            <a:fillRect/>
          </a:stretch>
        </p:blipFill>
        <p:spPr>
          <a:xfrm>
            <a:off x="47593" y="1571612"/>
            <a:ext cx="4452969" cy="4500594"/>
          </a:xfrm>
          <a:prstGeom prst="rect">
            <a:avLst/>
          </a:prstGeom>
          <a:ln>
            <a:noFill/>
          </a:ln>
          <a:effectLst>
            <a:softEdge rad="112500"/>
          </a:effectLst>
        </p:spPr>
      </p:pic>
      <p:sp>
        <p:nvSpPr>
          <p:cNvPr id="10" name="Rectangle 9"/>
          <p:cNvSpPr/>
          <p:nvPr/>
        </p:nvSpPr>
        <p:spPr>
          <a:xfrm>
            <a:off x="3286116" y="568091"/>
            <a:ext cx="2424062" cy="646331"/>
          </a:xfrm>
          <a:prstGeom prst="rect">
            <a:avLst/>
          </a:prstGeom>
        </p:spPr>
        <p:txBody>
          <a:bodyPr wrap="none">
            <a:spAutoFit/>
          </a:bodyPr>
          <a:lstStyle/>
          <a:p>
            <a:r>
              <a:rPr lang="fa-IR" sz="3600" dirty="0" smtClean="0"/>
              <a:t>آسیبهای سازه :</a:t>
            </a:r>
            <a:endParaRPr lang="fa-IR" sz="3600" dirty="0"/>
          </a:p>
        </p:txBody>
      </p:sp>
      <p:pic>
        <p:nvPicPr>
          <p:cNvPr id="12" name="Picture 11" descr="PICT2306.JPG"/>
          <p:cNvPicPr>
            <a:picLocks noChangeAspect="1"/>
          </p:cNvPicPr>
          <p:nvPr/>
        </p:nvPicPr>
        <p:blipFill>
          <a:blip r:embed="rId3" cstate="print"/>
          <a:stretch>
            <a:fillRect/>
          </a:stretch>
        </p:blipFill>
        <p:spPr>
          <a:xfrm>
            <a:off x="4429124" y="1571612"/>
            <a:ext cx="4643470" cy="4572033"/>
          </a:xfrm>
          <a:prstGeom prst="rect">
            <a:avLst/>
          </a:prstGeom>
          <a:ln>
            <a:noFill/>
          </a:ln>
          <a:effectLst>
            <a:softEdge rad="112500"/>
          </a:effectLst>
        </p:spPr>
      </p:pic>
    </p:spTree>
  </p:cSld>
  <p:clrMapOvr>
    <a:masterClrMapping/>
  </p:clrMapOvr>
  <p:transition advTm="3000">
    <p:newsflash/>
  </p:transition>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Title 11"/>
          <p:cNvSpPr>
            <a:spLocks noGrp="1"/>
          </p:cNvSpPr>
          <p:nvPr>
            <p:ph type="title"/>
          </p:nvPr>
        </p:nvSpPr>
        <p:spPr>
          <a:xfrm>
            <a:off x="457200" y="274638"/>
            <a:ext cx="8229600" cy="796908"/>
          </a:xfrm>
        </p:spPr>
        <p:txBody>
          <a:bodyPr>
            <a:noAutofit/>
          </a:bodyPr>
          <a:lstStyle/>
          <a:p>
            <a:r>
              <a:rPr lang="fa-IR" sz="5400" dirty="0" smtClean="0"/>
              <a:t>فصل پنجم :</a:t>
            </a:r>
            <a:endParaRPr lang="fa-IR" sz="5400" dirty="0"/>
          </a:p>
        </p:txBody>
      </p:sp>
      <p:sp>
        <p:nvSpPr>
          <p:cNvPr id="13" name="Content Placeholder 12"/>
          <p:cNvSpPr>
            <a:spLocks noGrp="1"/>
          </p:cNvSpPr>
          <p:nvPr>
            <p:ph sz="quarter" idx="1"/>
          </p:nvPr>
        </p:nvSpPr>
        <p:spPr>
          <a:xfrm>
            <a:off x="500034" y="2214554"/>
            <a:ext cx="8229600" cy="4840303"/>
          </a:xfrm>
        </p:spPr>
        <p:txBody>
          <a:bodyPr>
            <a:normAutofit/>
          </a:bodyPr>
          <a:lstStyle/>
          <a:p>
            <a:pPr algn="ctr"/>
            <a:r>
              <a:rPr lang="fa-IR" sz="3600" dirty="0" smtClean="0"/>
              <a:t>مبانی طرح مرمتی:</a:t>
            </a:r>
          </a:p>
          <a:p>
            <a:pPr algn="ctr">
              <a:buNone/>
            </a:pPr>
            <a:r>
              <a:rPr lang="fa-IR" dirty="0" smtClean="0"/>
              <a:t>1- از بین بردن عوامل مخل</a:t>
            </a:r>
          </a:p>
          <a:p>
            <a:pPr algn="ctr">
              <a:buNone/>
            </a:pPr>
            <a:r>
              <a:rPr lang="fa-IR" dirty="0" smtClean="0"/>
              <a:t>2- تقویت بهسازی و تعویض</a:t>
            </a:r>
          </a:p>
          <a:p>
            <a:pPr algn="ctr">
              <a:buNone/>
            </a:pPr>
            <a:r>
              <a:rPr lang="fa-IR" dirty="0" smtClean="0"/>
              <a:t>3- مرمت تزئینات </a:t>
            </a:r>
            <a:endParaRPr lang="fa-IR" dirty="0"/>
          </a:p>
        </p:txBody>
      </p:sp>
    </p:spTree>
  </p:cSld>
  <p:clrMapOvr>
    <a:masterClrMapping/>
  </p:clrMapOvr>
  <p:transition advTm="3000">
    <p:newsflash/>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46"/>
          </a:xfrm>
        </p:spPr>
        <p:txBody>
          <a:bodyPr/>
          <a:lstStyle/>
          <a:p>
            <a:r>
              <a:rPr lang="fa-IR" dirty="0" smtClean="0"/>
              <a:t>مقدمه :</a:t>
            </a:r>
            <a:endParaRPr lang="fa-IR" dirty="0"/>
          </a:p>
        </p:txBody>
      </p:sp>
      <p:sp>
        <p:nvSpPr>
          <p:cNvPr id="3" name="Content Placeholder 2"/>
          <p:cNvSpPr>
            <a:spLocks noGrp="1"/>
          </p:cNvSpPr>
          <p:nvPr>
            <p:ph sz="quarter" idx="1"/>
          </p:nvPr>
        </p:nvSpPr>
        <p:spPr>
          <a:xfrm>
            <a:off x="457200" y="1142984"/>
            <a:ext cx="8229600" cy="4983179"/>
          </a:xfrm>
        </p:spPr>
        <p:txBody>
          <a:bodyPr>
            <a:normAutofit/>
          </a:bodyPr>
          <a:lstStyle/>
          <a:p>
            <a:r>
              <a:rPr lang="fa-IR" sz="2400" dirty="0" smtClean="0"/>
              <a:t>به منظور جلوگیری از عملکرد بیشتر عوامل مخل و با هدف حفظ وضع موجود بنا از نقطه نظر زمان شروع عملیات حفاظتی ، حفاظت به سه مقوله اساسی زیر تقسیم بندی می شود :</a:t>
            </a:r>
          </a:p>
          <a:p>
            <a:pPr>
              <a:buNone/>
            </a:pPr>
            <a:r>
              <a:rPr lang="fa-IR" sz="2400" dirty="0" smtClean="0"/>
              <a:t> 1- حفاظت هم زمان با استقرار و تجهیز کارگاه مرمتی</a:t>
            </a:r>
          </a:p>
          <a:p>
            <a:pPr>
              <a:buNone/>
            </a:pPr>
            <a:r>
              <a:rPr lang="fa-IR" sz="2400" dirty="0" smtClean="0"/>
              <a:t> 2- حفاظت در حین مرمت</a:t>
            </a:r>
          </a:p>
          <a:p>
            <a:pPr>
              <a:buNone/>
            </a:pPr>
            <a:r>
              <a:rPr lang="fa-IR" sz="2400" dirty="0" smtClean="0"/>
              <a:t> 3- حفاظت در حین احیا</a:t>
            </a:r>
          </a:p>
          <a:p>
            <a:pPr>
              <a:buNone/>
            </a:pPr>
            <a:r>
              <a:rPr lang="fa-IR" sz="2400" dirty="0" smtClean="0"/>
              <a:t> </a:t>
            </a:r>
          </a:p>
          <a:p>
            <a:pPr>
              <a:buNone/>
            </a:pPr>
            <a:r>
              <a:rPr lang="fa-IR" sz="2800" dirty="0" smtClean="0"/>
              <a:t>فهرست اقدامات وفعالیت هایی که در طرح حفاظت انجام می شود :</a:t>
            </a:r>
          </a:p>
          <a:p>
            <a:pPr>
              <a:buNone/>
            </a:pPr>
            <a:r>
              <a:rPr lang="fa-IR" sz="2400" dirty="0" smtClean="0"/>
              <a:t> 1- استقرار پست نگهبانی و تعیین سرایدار و نگهبان در محل.</a:t>
            </a:r>
          </a:p>
          <a:p>
            <a:pPr>
              <a:buNone/>
            </a:pPr>
            <a:r>
              <a:rPr lang="fa-IR" sz="2400" dirty="0" smtClean="0"/>
              <a:t>2- حصار کشی و تعیین محدوده حفاظت جهت جلوگیری از تردد عوامل انسانی و حیوانی .</a:t>
            </a:r>
          </a:p>
        </p:txBody>
      </p:sp>
    </p:spTree>
  </p:cSld>
  <p:clrMapOvr>
    <a:masterClrMapping/>
  </p:clrMapOvr>
  <p:transition advTm="3000">
    <p:newsflash/>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428604"/>
            <a:ext cx="8229600" cy="5697559"/>
          </a:xfrm>
        </p:spPr>
        <p:txBody>
          <a:bodyPr>
            <a:normAutofit fontScale="92500"/>
          </a:bodyPr>
          <a:lstStyle/>
          <a:p>
            <a:pPr algn="just">
              <a:buNone/>
            </a:pPr>
            <a:r>
              <a:rPr lang="fa-IR" sz="2400" dirty="0" smtClean="0"/>
              <a:t>3- تمیز کردن محوطه کارگاه (جمع آوری ، طبقه بندی مواد و مصالح ساختمانی قدیمی ، پاکسازی محیط و انتقال مواد زاید به خارج از کارگاه )</a:t>
            </a:r>
          </a:p>
          <a:p>
            <a:pPr algn="just">
              <a:buNone/>
            </a:pPr>
            <a:r>
              <a:rPr lang="fa-IR" sz="2400" dirty="0" smtClean="0"/>
              <a:t> 4- جمع آوری عوامل گیاهی موجود در بنا و محوطه آن.</a:t>
            </a:r>
          </a:p>
          <a:p>
            <a:pPr algn="just">
              <a:buNone/>
            </a:pPr>
            <a:r>
              <a:rPr lang="fa-IR" sz="2400" dirty="0" smtClean="0"/>
              <a:t> 5- تعیین مناطق خطر جهت جلوگیری از تردد عوامل کارگاهی.</a:t>
            </a:r>
          </a:p>
          <a:p>
            <a:pPr algn="just">
              <a:buNone/>
            </a:pPr>
            <a:r>
              <a:rPr lang="fa-IR" sz="2400" dirty="0" smtClean="0"/>
              <a:t> 6- ایزولاسیون و پوشش موقت( به وسیله چادر، نایلون، ایرانیت، حلب، کاهگل و ...)</a:t>
            </a:r>
          </a:p>
          <a:p>
            <a:pPr algn="just">
              <a:buNone/>
            </a:pPr>
            <a:r>
              <a:rPr lang="fa-IR" sz="2400" dirty="0" smtClean="0"/>
              <a:t> 7- مسدود کردن موقتی برخی از روزنه های موجود در بنا (دودکش ها ، نورگیر ها و ...)</a:t>
            </a:r>
          </a:p>
          <a:p>
            <a:pPr algn="just">
              <a:buNone/>
            </a:pPr>
            <a:r>
              <a:rPr lang="fa-IR" sz="2400" dirty="0" smtClean="0"/>
              <a:t> 8- استحکام بخشی موقت به منظور رفع خطر و ایمن سازی و اعطای ایستایی کافی به بنا (تنگ گذاری ، شمع بندی، داربست و ...)</a:t>
            </a:r>
          </a:p>
          <a:p>
            <a:pPr algn="just">
              <a:buNone/>
            </a:pPr>
            <a:r>
              <a:rPr lang="fa-IR" sz="2400" dirty="0" smtClean="0"/>
              <a:t> 9- نصب شاهدهای گچی ، پس از اجرای عملیات استحکام بخشی موقت.</a:t>
            </a:r>
          </a:p>
          <a:p>
            <a:pPr algn="just">
              <a:buNone/>
            </a:pPr>
            <a:r>
              <a:rPr lang="fa-IR" sz="2400" dirty="0" smtClean="0"/>
              <a:t> 10- کنترل سیستم های دفع نزولات (ناودانها ، ابروها و...) فاضلاب ،قنوات ، جوی ها و... با هدف دور نمودن آبهای سطحی.</a:t>
            </a:r>
          </a:p>
          <a:p>
            <a:pPr algn="just">
              <a:buNone/>
            </a:pPr>
            <a:r>
              <a:rPr lang="fa-IR" sz="2400" dirty="0" smtClean="0"/>
              <a:t> 11- تعمیر اضطراری اجزایی که در معرض خطر قرار دارند.</a:t>
            </a:r>
          </a:p>
          <a:p>
            <a:pPr algn="just">
              <a:buNone/>
            </a:pPr>
            <a:r>
              <a:rPr lang="fa-IR" sz="2400" dirty="0" smtClean="0"/>
              <a:t> 12- سبک کردن متعادل بنا.</a:t>
            </a:r>
            <a:endParaRPr lang="fa-IR" sz="2400" dirty="0"/>
          </a:p>
        </p:txBody>
      </p:sp>
    </p:spTree>
  </p:cSld>
  <p:clrMapOvr>
    <a:masterClrMapping/>
  </p:clrMapOvr>
  <p:transition advTm="3000">
    <p:newsflash/>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500042"/>
            <a:ext cx="8229600" cy="5626121"/>
          </a:xfrm>
        </p:spPr>
        <p:txBody>
          <a:bodyPr>
            <a:normAutofit lnSpcReduction="10000"/>
          </a:bodyPr>
          <a:lstStyle/>
          <a:p>
            <a:pPr algn="just">
              <a:buNone/>
            </a:pPr>
            <a:r>
              <a:rPr lang="fa-IR" sz="2400" dirty="0" smtClean="0"/>
              <a:t>14- نور پردازی در محیط کارگاه .</a:t>
            </a:r>
          </a:p>
          <a:p>
            <a:pPr algn="just">
              <a:buNone/>
            </a:pPr>
            <a:r>
              <a:rPr lang="fa-IR" sz="2400" dirty="0" smtClean="0"/>
              <a:t>15- حفاظت مرمتی از تزئیناتی که در معرض خطر قرار دارند.</a:t>
            </a:r>
          </a:p>
          <a:p>
            <a:pPr algn="just">
              <a:buNone/>
            </a:pPr>
            <a:r>
              <a:rPr lang="fa-IR" sz="2400" dirty="0" smtClean="0"/>
              <a:t>16- حفاظت وضعیت محیط اطراف بنا (جلوگیری از احداث و تخریب بناهای اطراف)</a:t>
            </a:r>
          </a:p>
          <a:p>
            <a:pPr algn="just">
              <a:buNone/>
            </a:pPr>
            <a:endParaRPr lang="fa-IR" sz="2400" dirty="0" smtClean="0"/>
          </a:p>
          <a:p>
            <a:pPr algn="just">
              <a:buNone/>
            </a:pPr>
            <a:r>
              <a:rPr lang="fa-IR" sz="2400" dirty="0" smtClean="0"/>
              <a:t>و اما در توضیح مبانی طرح مرمتی:</a:t>
            </a:r>
          </a:p>
          <a:p>
            <a:pPr algn="just">
              <a:buNone/>
            </a:pPr>
            <a:endParaRPr lang="fa-IR" sz="2400" dirty="0" smtClean="0"/>
          </a:p>
          <a:p>
            <a:pPr algn="just">
              <a:buNone/>
            </a:pPr>
            <a:r>
              <a:rPr lang="fa-IR" sz="2400" dirty="0" smtClean="0"/>
              <a:t> 1- از بین بردن عوامل مخل:</a:t>
            </a:r>
          </a:p>
          <a:p>
            <a:pPr algn="just">
              <a:buNone/>
            </a:pPr>
            <a:r>
              <a:rPr lang="fa-IR" sz="2400" dirty="0" smtClean="0"/>
              <a:t>در این عامل جمع اوری رطوبت عرضی (تأسیسات آب و فاضلاب و ...) مدنظر می باشد – ایجاد کلاف بتن آرمه (ضد زلزله و ...)</a:t>
            </a:r>
          </a:p>
          <a:p>
            <a:pPr algn="just">
              <a:buNone/>
            </a:pPr>
            <a:r>
              <a:rPr lang="fa-IR" sz="2400" dirty="0" smtClean="0"/>
              <a:t>2- تقویت بهسازی و تعویض:</a:t>
            </a:r>
          </a:p>
          <a:p>
            <a:pPr algn="just">
              <a:buNone/>
            </a:pPr>
            <a:endParaRPr lang="fa-IR" sz="2400" dirty="0" smtClean="0"/>
          </a:p>
          <a:p>
            <a:pPr algn="just">
              <a:buNone/>
            </a:pPr>
            <a:r>
              <a:rPr lang="fa-IR" sz="2400" dirty="0" smtClean="0"/>
              <a:t>الف- تقویت ستون ها که ممکن است ثابت یا متحرک باشد ؛ در این مرحله ستون ها را از نظر بار گرانشی تقویت می کنند.</a:t>
            </a:r>
          </a:p>
          <a:p>
            <a:pPr algn="just">
              <a:buNone/>
            </a:pPr>
            <a:endParaRPr lang="fa-IR" sz="2400" dirty="0" smtClean="0"/>
          </a:p>
        </p:txBody>
      </p:sp>
    </p:spTree>
  </p:cSld>
  <p:clrMapOvr>
    <a:masterClrMapping/>
  </p:clrMapOvr>
  <p:transition advTm="3000">
    <p:newsflash/>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K:\kh.parvin\My Disc\asibhaye nama\00-82.JPG"/>
          <p:cNvPicPr>
            <a:picLocks noGrp="1" noChangeAspect="1" noChangeArrowheads="1"/>
          </p:cNvPicPr>
          <p:nvPr>
            <p:ph sz="quarter" idx="2"/>
          </p:nvPr>
        </p:nvPicPr>
        <p:blipFill>
          <a:blip r:embed="rId2" cstate="print"/>
          <a:srcRect/>
          <a:stretch>
            <a:fillRect/>
          </a:stretch>
        </p:blipFill>
        <p:spPr bwMode="auto">
          <a:xfrm>
            <a:off x="285720" y="1357298"/>
            <a:ext cx="3820690" cy="5094253"/>
          </a:xfrm>
          <a:prstGeom prst="rect">
            <a:avLst/>
          </a:prstGeom>
          <a:ln>
            <a:noFill/>
          </a:ln>
          <a:effectLst>
            <a:softEdge rad="112500"/>
          </a:effectLst>
        </p:spPr>
      </p:pic>
      <p:sp>
        <p:nvSpPr>
          <p:cNvPr id="10" name="Text Placeholder 9"/>
          <p:cNvSpPr>
            <a:spLocks noGrp="1"/>
          </p:cNvSpPr>
          <p:nvPr>
            <p:ph type="body" sz="quarter" idx="1"/>
          </p:nvPr>
        </p:nvSpPr>
        <p:spPr>
          <a:xfrm>
            <a:off x="500034" y="428604"/>
            <a:ext cx="4040188" cy="639762"/>
          </a:xfrm>
        </p:spPr>
        <p:txBody>
          <a:bodyPr/>
          <a:lstStyle/>
          <a:p>
            <a:pPr algn="ctr"/>
            <a:r>
              <a:rPr lang="fa-IR" dirty="0" smtClean="0"/>
              <a:t>دیوارهای خارجی محوطه</a:t>
            </a:r>
            <a:endParaRPr lang="fa-IR" dirty="0"/>
          </a:p>
        </p:txBody>
      </p:sp>
      <p:sp>
        <p:nvSpPr>
          <p:cNvPr id="12" name="Text Placeholder 11"/>
          <p:cNvSpPr>
            <a:spLocks noGrp="1"/>
          </p:cNvSpPr>
          <p:nvPr>
            <p:ph type="body" sz="quarter" idx="3"/>
          </p:nvPr>
        </p:nvSpPr>
        <p:spPr>
          <a:xfrm>
            <a:off x="4000496" y="428604"/>
            <a:ext cx="4041775" cy="639762"/>
          </a:xfrm>
        </p:spPr>
        <p:txBody>
          <a:bodyPr/>
          <a:lstStyle/>
          <a:p>
            <a:pPr algn="ctr"/>
            <a:r>
              <a:rPr lang="fa-IR" dirty="0" smtClean="0"/>
              <a:t>دیوارهای خارجی محوطه</a:t>
            </a:r>
            <a:endParaRPr lang="fa-IR" dirty="0"/>
          </a:p>
        </p:txBody>
      </p:sp>
      <p:pic>
        <p:nvPicPr>
          <p:cNvPr id="7" name="Picture 3" descr="K:\kh.parvin\My Disc\asibhaye nama\02-82.JPG"/>
          <p:cNvPicPr>
            <a:picLocks noGrp="1" noChangeAspect="1" noChangeArrowheads="1"/>
          </p:cNvPicPr>
          <p:nvPr>
            <p:ph sz="quarter" idx="2"/>
          </p:nvPr>
        </p:nvPicPr>
        <p:blipFill>
          <a:blip r:embed="rId3" cstate="print"/>
          <a:stretch>
            <a:fillRect/>
          </a:stretch>
        </p:blipFill>
        <p:spPr bwMode="auto">
          <a:xfrm>
            <a:off x="4572000" y="1292412"/>
            <a:ext cx="3958507" cy="5279860"/>
          </a:xfrm>
          <a:prstGeom prst="rect">
            <a:avLst/>
          </a:prstGeom>
          <a:ln>
            <a:noFill/>
          </a:ln>
          <a:effectLst>
            <a:softEdge rad="112500"/>
          </a:effectLst>
        </p:spPr>
      </p:pic>
    </p:spTree>
  </p:cSld>
  <p:clrMapOvr>
    <a:masterClrMapping/>
  </p:clrMapOvr>
  <p:transition advTm="3000">
    <p:newsflash/>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85720" y="428604"/>
            <a:ext cx="8572560" cy="6072230"/>
          </a:xfrm>
        </p:spPr>
        <p:txBody>
          <a:bodyPr>
            <a:normAutofit/>
          </a:bodyPr>
          <a:lstStyle/>
          <a:p>
            <a:pPr algn="just">
              <a:buNone/>
            </a:pPr>
            <a:r>
              <a:rPr lang="fa-IR" sz="2400" dirty="0" smtClean="0"/>
              <a:t>ب – تقویت طاق ها که عبارت است از سقف پوسته ای ، عوض کردن ملات ، دوخت و دوز کردن ترک ، چسب و نگهداری اسکلت.</a:t>
            </a:r>
          </a:p>
          <a:p>
            <a:pPr algn="just">
              <a:buNone/>
            </a:pPr>
            <a:r>
              <a:rPr lang="fa-IR" sz="2400" dirty="0" smtClean="0"/>
              <a:t>ج – پی</a:t>
            </a:r>
          </a:p>
          <a:p>
            <a:pPr algn="just">
              <a:buNone/>
            </a:pPr>
            <a:r>
              <a:rPr lang="fa-IR" sz="2400" dirty="0" smtClean="0"/>
              <a:t>برای تقویت و بهسازی عملکرد پی ، سرتاسر پی و دور آنرا یک دیوار 60 سانتی متری با آجر کار کرده اند.</a:t>
            </a:r>
          </a:p>
          <a:p>
            <a:pPr algn="just">
              <a:buNone/>
            </a:pPr>
            <a:r>
              <a:rPr lang="fa-IR" sz="2400" dirty="0" smtClean="0"/>
              <a:t> د – کف سازی</a:t>
            </a:r>
          </a:p>
          <a:p>
            <a:pPr algn="just">
              <a:buNone/>
            </a:pPr>
            <a:r>
              <a:rPr lang="fa-IR" sz="2400" dirty="0" smtClean="0"/>
              <a:t>قسمتهایی از کفسازی که دچار عوامل مخل شده اند در حیاط باید انها را تعویض کرد.</a:t>
            </a:r>
          </a:p>
          <a:p>
            <a:pPr algn="just">
              <a:buNone/>
            </a:pPr>
            <a:r>
              <a:rPr lang="fa-IR" sz="2400" dirty="0" smtClean="0"/>
              <a:t>تزریق ماسه سیمان و دوغاب؛ برای تقویت طاق های زیرزمین در طبقه اول انجان داده اند.</a:t>
            </a:r>
          </a:p>
          <a:p>
            <a:pPr algn="just">
              <a:buNone/>
            </a:pPr>
            <a:r>
              <a:rPr lang="fa-IR" sz="2400" dirty="0" smtClean="0"/>
              <a:t>ایجاد کلاف های بتنی ، چوبی، و فلزی:</a:t>
            </a:r>
          </a:p>
          <a:p>
            <a:pPr algn="just">
              <a:buNone/>
            </a:pPr>
            <a:r>
              <a:rPr lang="fa-IR" sz="2400" dirty="0" smtClean="0"/>
              <a:t>به این دلیل که سازه ی ساختمان تله بست می باشدو مصالح به کار رفته در ان چوب می باشد.به این دلیل در مرمت سقف طنبی بیز از تیر های چوبی استفاده شده است.</a:t>
            </a:r>
          </a:p>
        </p:txBody>
      </p:sp>
    </p:spTree>
  </p:cSld>
  <p:clrMapOvr>
    <a:masterClrMapping/>
  </p:clrMapOvr>
  <p:transition advTm="3000">
    <p:newsflash/>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500034" y="714356"/>
            <a:ext cx="8229600" cy="5768997"/>
          </a:xfrm>
        </p:spPr>
        <p:txBody>
          <a:bodyPr>
            <a:normAutofit/>
          </a:bodyPr>
          <a:lstStyle/>
          <a:p>
            <a:pPr>
              <a:buNone/>
            </a:pPr>
            <a:r>
              <a:rPr lang="fa-IR" sz="2400" dirty="0" smtClean="0"/>
              <a:t>3- مرمت تزئینات بنا :</a:t>
            </a:r>
          </a:p>
          <a:p>
            <a:pPr>
              <a:buNone/>
            </a:pPr>
            <a:r>
              <a:rPr lang="fa-IR" sz="2400" dirty="0" smtClean="0"/>
              <a:t>در تزئینات نما ، بخشی از نمای ساختمان در حال جدا شدن از خود بنا یعنی جان بنا   بود و همچنین نقاشی نمای داخلی ساختمان در اثر پوسیدگی و رطوبت در حال ریخته شدن بود.</a:t>
            </a:r>
          </a:p>
          <a:p>
            <a:pPr>
              <a:buNone/>
            </a:pPr>
            <a:endParaRPr lang="fa-IR" sz="2400" dirty="0" smtClean="0"/>
          </a:p>
          <a:p>
            <a:pPr>
              <a:buNone/>
            </a:pPr>
            <a:r>
              <a:rPr lang="fa-IR" dirty="0" smtClean="0"/>
              <a:t>سال مرمت و دورانهای مرمتی بنا :</a:t>
            </a:r>
          </a:p>
          <a:p>
            <a:pPr>
              <a:buNone/>
            </a:pPr>
            <a:r>
              <a:rPr lang="fa-IR" sz="2400" dirty="0" smtClean="0"/>
              <a:t>مرمت خانه پروین اعتصامی در دو دوره انجام شده ست:</a:t>
            </a:r>
          </a:p>
          <a:p>
            <a:pPr>
              <a:buNone/>
            </a:pPr>
            <a:r>
              <a:rPr lang="fa-IR" sz="2400" dirty="0" smtClean="0"/>
              <a:t> 1- در سال 1386 که شش تا هفت ماه کار مرمت آن به طول انجامید.</a:t>
            </a:r>
          </a:p>
          <a:p>
            <a:pPr>
              <a:buNone/>
            </a:pPr>
            <a:r>
              <a:rPr lang="fa-IR" sz="2400" dirty="0" smtClean="0"/>
              <a:t> 2- دوره ی دوم مرمتی خانه پروین اعتصامی  در سال 1389 که از اردیبهشت ماه شروع شده و تاکنون نیز ادامه دارد.</a:t>
            </a:r>
          </a:p>
          <a:p>
            <a:pPr>
              <a:buNone/>
            </a:pPr>
            <a:r>
              <a:rPr lang="fa-IR" sz="2400" dirty="0" smtClean="0"/>
              <a:t>در این دوره ی مرمتی بنا ، مرمت جامع شروع شده و اکنون به مرحله سفت کاری آن رسیده که این مرحله نیز به اتمام رسیده و هم اکنون به دلیل شرایط جوی نا مناسب روند کار متوقف شده است.</a:t>
            </a:r>
            <a:endParaRPr lang="fa-IR" sz="2400" dirty="0"/>
          </a:p>
        </p:txBody>
      </p:sp>
    </p:spTree>
  </p:cSld>
  <p:clrMapOvr>
    <a:masterClrMapping/>
  </p:clrMapOvr>
  <p:transition advTm="3000">
    <p:newsflash/>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5400" dirty="0" smtClean="0"/>
              <a:t>فصل ششم :</a:t>
            </a:r>
            <a:endParaRPr lang="fa-IR" sz="5400" dirty="0"/>
          </a:p>
        </p:txBody>
      </p:sp>
      <p:sp>
        <p:nvSpPr>
          <p:cNvPr id="3" name="Content Placeholder 2"/>
          <p:cNvSpPr>
            <a:spLocks noGrp="1"/>
          </p:cNvSpPr>
          <p:nvPr>
            <p:ph sz="quarter" idx="1"/>
          </p:nvPr>
        </p:nvSpPr>
        <p:spPr>
          <a:xfrm>
            <a:off x="500034" y="2332037"/>
            <a:ext cx="8229600" cy="4525963"/>
          </a:xfrm>
        </p:spPr>
        <p:txBody>
          <a:bodyPr/>
          <a:lstStyle/>
          <a:p>
            <a:pPr algn="ctr"/>
            <a:r>
              <a:rPr lang="fa-IR" dirty="0" smtClean="0"/>
              <a:t>طرح مرمتی بنا (درمان )</a:t>
            </a:r>
            <a:endParaRPr lang="fa-IR" dirty="0"/>
          </a:p>
        </p:txBody>
      </p:sp>
    </p:spTree>
  </p:cSld>
  <p:clrMapOvr>
    <a:masterClrMapping/>
  </p:clrMapOvr>
  <p:transition advTm="3000">
    <p:newsflash/>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428604"/>
            <a:ext cx="8229600" cy="5697559"/>
          </a:xfrm>
        </p:spPr>
        <p:txBody>
          <a:bodyPr>
            <a:normAutofit/>
          </a:bodyPr>
          <a:lstStyle/>
          <a:p>
            <a:pPr algn="just">
              <a:buNone/>
            </a:pPr>
            <a:r>
              <a:rPr lang="fa-IR" sz="2800" dirty="0" smtClean="0"/>
              <a:t>درمان اسیبهای موجود در زیرزمین :</a:t>
            </a:r>
          </a:p>
          <a:p>
            <a:pPr algn="just">
              <a:buNone/>
            </a:pPr>
            <a:r>
              <a:rPr lang="fa-IR" sz="2400" dirty="0" smtClean="0"/>
              <a:t> برای از بین بردن رطوبت زیرزمین از  کانالهای نم زدایی استفاده کرده اند.</a:t>
            </a:r>
          </a:p>
          <a:p>
            <a:pPr algn="just">
              <a:buNone/>
            </a:pPr>
            <a:r>
              <a:rPr lang="fa-IR" sz="2400" dirty="0" smtClean="0"/>
              <a:t>برای این کار ابتدا 70 سانتی متر از خاک بکر زیرزمین را خاک برداری کرده اند وسپس تا 20 سانتی متر را آجر چینی انجام داده اند که در بعضی جاها تا 30 سانتی متر هم می رسد.</a:t>
            </a:r>
          </a:p>
          <a:p>
            <a:pPr algn="just">
              <a:buNone/>
            </a:pPr>
            <a:r>
              <a:rPr lang="fa-IR" sz="2400" dirty="0" smtClean="0"/>
              <a:t>دیوارهای زیرزمین روی این آجر چینی ها قرار گرفته است که مثل پایه یا همان پی برای دیوار ها هستند.و سپس کانالهای نمزدایی را حفر کرده اند.عرض این کانالها 120 سانتی متر است و در دیواره ی این کانالها و آن آجرچینی ها  هر سه الی چهار آجر را که کار کرده اند به اندازه ی یک آجر فضای خالی ایجاد می کنند تا سوراخهای در دیوار ایجاد شود.</a:t>
            </a:r>
          </a:p>
          <a:p>
            <a:pPr algn="just">
              <a:buNone/>
            </a:pPr>
            <a:r>
              <a:rPr lang="fa-IR" sz="2400" dirty="0" smtClean="0"/>
              <a:t>این سوراخه و حفره ها به منظور ایجاد سیرکولاسیون هوا تعبیه شده اند و همچنین به عنوان چشت بند برای دیوارها نیز کاربرد دارند.</a:t>
            </a:r>
          </a:p>
          <a:p>
            <a:pPr algn="just">
              <a:buNone/>
            </a:pPr>
            <a:r>
              <a:rPr lang="fa-IR" sz="2400" dirty="0" smtClean="0"/>
              <a:t>این کانالها کاربرد دیگری نیز دارند که از آنها به عنوان کانالهای تأسیسات استفاده خواهد شد و لوله های آب و برق و گاز از این کانالها رد خواهد شد. </a:t>
            </a:r>
            <a:endParaRPr lang="fa-IR" sz="2400" dirty="0"/>
          </a:p>
        </p:txBody>
      </p:sp>
    </p:spTree>
  </p:cSld>
  <p:clrMapOvr>
    <a:masterClrMapping/>
  </p:clrMapOvr>
  <p:transition advTm="3000">
    <p:newsflash/>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428604"/>
            <a:ext cx="8229600" cy="5697559"/>
          </a:xfrm>
        </p:spPr>
        <p:txBody>
          <a:bodyPr>
            <a:normAutofit/>
          </a:bodyPr>
          <a:lstStyle/>
          <a:p>
            <a:pPr>
              <a:buNone/>
            </a:pPr>
            <a:r>
              <a:rPr lang="fa-IR" sz="2400" dirty="0" smtClean="0"/>
              <a:t>بر روی این کانالها درپوشهایی قرار خواهند داد  تا در هنگام تعمیرات بتوان براحتی در پوش ها را باز کرد.</a:t>
            </a:r>
          </a:p>
          <a:p>
            <a:pPr>
              <a:buNone/>
            </a:pPr>
            <a:r>
              <a:rPr lang="fa-IR" sz="2400" dirty="0" smtClean="0"/>
              <a:t>سپس از روی این درپوشها کف سازی می کنند که جنس این کفپوش ها از سنگ اسفراخان خواهد بود و دلیل استفاده از این مصالح اینست که سنگ ها رطوبت موجود در فضارا جذب می کنند و این باعث می شود که هیچگونه رطوبتی در محیط نباشد، بنابراین سایر مصالح از خطر رطوبت در امان خواهند بود.</a:t>
            </a:r>
          </a:p>
          <a:p>
            <a:pPr>
              <a:buNone/>
            </a:pPr>
            <a:endParaRPr lang="fa-IR" sz="2400" dirty="0" smtClean="0"/>
          </a:p>
          <a:p>
            <a:pPr>
              <a:buNone/>
            </a:pPr>
            <a:r>
              <a:rPr lang="fa-IR" sz="2400" dirty="0" smtClean="0"/>
              <a:t>برای درمان پوسیدگی مصالح، آجرهای دیوارها را عوض کردهاند و از ملات ماسه سیمان به جای گل در لایه آجرها استفاده کرده اند. از روی ان گچ خاک خواهند کرد و سپس سفید کاری انجام خواهد شد.</a:t>
            </a:r>
          </a:p>
          <a:p>
            <a:pPr>
              <a:buNone/>
            </a:pPr>
            <a:r>
              <a:rPr lang="fa-IR" sz="2400" dirty="0" smtClean="0"/>
              <a:t> برای از بین بردن آسیب ملاتها ابتدا روی آنها را باز کردهاند و سپس لای خشت خام ها را تمیز کرده اند و سپس روی آنها را دوغاب بسیار رقیق مثل شربت ریخته اند تا براحتی در لای اجرها نفوذ کند.</a:t>
            </a:r>
          </a:p>
          <a:p>
            <a:pPr>
              <a:buNone/>
            </a:pPr>
            <a:r>
              <a:rPr lang="fa-IR" sz="2400" dirty="0" smtClean="0"/>
              <a:t>      این عمل باعث چسبندگی بیشتر می شود.</a:t>
            </a:r>
            <a:endParaRPr lang="fa-IR" sz="2400" dirty="0"/>
          </a:p>
        </p:txBody>
      </p:sp>
    </p:spTree>
  </p:cSld>
  <p:clrMapOvr>
    <a:masterClrMapping/>
  </p:clrMapOvr>
  <p:transition advTm="3000">
    <p:newsflash/>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714356"/>
            <a:ext cx="8229600" cy="5411807"/>
          </a:xfrm>
        </p:spPr>
        <p:txBody>
          <a:bodyPr>
            <a:normAutofit/>
          </a:bodyPr>
          <a:lstStyle/>
          <a:p>
            <a:pPr>
              <a:buNone/>
            </a:pPr>
            <a:r>
              <a:rPr lang="fa-IR" sz="2400" dirty="0" smtClean="0"/>
              <a:t>برای مرمت طاقها ، از دیوارهایی که به انها دیوارهای استنادی گفته می شود  برای نگهداری دیوارها استفاده شده است که حدود 60 سانتی متر ارتفاع داشته است.</a:t>
            </a:r>
          </a:p>
          <a:p>
            <a:pPr>
              <a:buNone/>
            </a:pPr>
            <a:endParaRPr lang="fa-IR" sz="2400" dirty="0" smtClean="0"/>
          </a:p>
          <a:p>
            <a:pPr>
              <a:buNone/>
            </a:pPr>
            <a:r>
              <a:rPr lang="fa-IR" sz="2400" dirty="0" smtClean="0"/>
              <a:t>حوضخانه و پاشیر :</a:t>
            </a:r>
          </a:p>
          <a:p>
            <a:pPr>
              <a:buNone/>
            </a:pPr>
            <a:r>
              <a:rPr lang="fa-IR" sz="2400" dirty="0" smtClean="0"/>
              <a:t>ضلع شمالی حوضخانه طبله کرده بود که آجرهای آنها را نیزعوض کرده اند. قسمتی از دیوار زیرزمین به صورت تفلیسی کار شده بود یعنی مصلحی که به کار برده بودند از اجر و سنگ بوده است.</a:t>
            </a:r>
          </a:p>
          <a:p>
            <a:pPr>
              <a:buNone/>
            </a:pPr>
            <a:r>
              <a:rPr lang="fa-IR" sz="2400" dirty="0" smtClean="0"/>
              <a:t>معمولا در قسمتهایی از ساختمان که احتمال وجود رطوبت صعودی وجود دارد به صورت تفلیسی کار می کنند.</a:t>
            </a:r>
          </a:p>
          <a:p>
            <a:pPr>
              <a:buNone/>
            </a:pPr>
            <a:r>
              <a:rPr lang="fa-IR" sz="2400" dirty="0" smtClean="0"/>
              <a:t>سقف آب انبار نیز تخریب شده بود که این قسمت نیز مرمت شده است.</a:t>
            </a:r>
          </a:p>
          <a:p>
            <a:pPr>
              <a:buNone/>
            </a:pPr>
            <a:endParaRPr lang="fa-IR" sz="2400" dirty="0"/>
          </a:p>
        </p:txBody>
      </p:sp>
    </p:spTree>
  </p:cSld>
  <p:clrMapOvr>
    <a:masterClrMapping/>
  </p:clrMapOvr>
  <p:transition advTm="3000">
    <p:newsflash/>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642918"/>
            <a:ext cx="8229600" cy="5483245"/>
          </a:xfrm>
        </p:spPr>
        <p:txBody>
          <a:bodyPr>
            <a:normAutofit/>
          </a:bodyPr>
          <a:lstStyle/>
          <a:p>
            <a:r>
              <a:rPr lang="fa-IR" sz="2400" dirty="0" smtClean="0"/>
              <a:t>علت وجود ترکهای مویی در ساختمان :</a:t>
            </a:r>
          </a:p>
          <a:p>
            <a:pPr>
              <a:buNone/>
            </a:pPr>
            <a:r>
              <a:rPr lang="fa-IR" sz="2400" dirty="0" smtClean="0"/>
              <a:t> علت وجود ترکهای مویی را باید از سفید کاری و کیفیت سفید کاری جستجو کرد.</a:t>
            </a:r>
          </a:p>
          <a:p>
            <a:pPr>
              <a:buNone/>
            </a:pPr>
            <a:r>
              <a:rPr lang="fa-IR" sz="2400" dirty="0" smtClean="0"/>
              <a:t>به این صورت که ممکن است ملات زیر سفتکاری چسبندگی خود را از دست داده باشد و عامل دیگر به وجود آمدن ترکهای مویی وقوع لرزه های خفیف است که باعث کم شدن اصطکاک بین مصالح شده است.</a:t>
            </a:r>
          </a:p>
          <a:p>
            <a:pPr>
              <a:buNone/>
            </a:pPr>
            <a:r>
              <a:rPr lang="fa-IR" sz="2400" dirty="0" smtClean="0"/>
              <a:t>پاشیر ی که در زیرزمین وجود دارد تبدیل به موتور خانه خواهد شد. </a:t>
            </a:r>
            <a:endParaRPr lang="fa-IR" sz="2400" dirty="0"/>
          </a:p>
        </p:txBody>
      </p:sp>
    </p:spTree>
  </p:cSld>
  <p:clrMapOvr>
    <a:masterClrMapping/>
  </p:clrMapOvr>
  <p:transition advTm="3000">
    <p:newsflash/>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5400" dirty="0" smtClean="0"/>
              <a:t>فصل هفتم :</a:t>
            </a:r>
            <a:endParaRPr lang="fa-IR" sz="5400" dirty="0"/>
          </a:p>
        </p:txBody>
      </p:sp>
      <p:sp>
        <p:nvSpPr>
          <p:cNvPr id="3" name="Content Placeholder 2"/>
          <p:cNvSpPr>
            <a:spLocks noGrp="1"/>
          </p:cNvSpPr>
          <p:nvPr>
            <p:ph sz="quarter" idx="1"/>
          </p:nvPr>
        </p:nvSpPr>
        <p:spPr>
          <a:xfrm>
            <a:off x="357158" y="2332037"/>
            <a:ext cx="8229600" cy="4525963"/>
          </a:xfrm>
        </p:spPr>
        <p:txBody>
          <a:bodyPr>
            <a:normAutofit/>
          </a:bodyPr>
          <a:lstStyle/>
          <a:p>
            <a:pPr algn="ctr"/>
            <a:endParaRPr lang="fa-IR" dirty="0" smtClean="0"/>
          </a:p>
          <a:p>
            <a:pPr algn="ctr"/>
            <a:endParaRPr lang="fa-IR" dirty="0" smtClean="0"/>
          </a:p>
          <a:p>
            <a:pPr algn="ctr"/>
            <a:r>
              <a:rPr lang="fa-IR" dirty="0" smtClean="0"/>
              <a:t>طرح احیا </a:t>
            </a:r>
          </a:p>
        </p:txBody>
      </p:sp>
    </p:spTree>
  </p:cSld>
  <p:clrMapOvr>
    <a:masterClrMapping/>
  </p:clrMapOvr>
  <p:transition advTm="3000">
    <p:newsflash/>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071546"/>
            <a:ext cx="8229600" cy="5054617"/>
          </a:xfrm>
        </p:spPr>
        <p:txBody>
          <a:bodyPr>
            <a:noAutofit/>
          </a:bodyPr>
          <a:lstStyle/>
          <a:p>
            <a:pPr algn="just">
              <a:buFontTx/>
              <a:buChar char="-"/>
            </a:pPr>
            <a:r>
              <a:rPr lang="fa-IR" sz="2400" dirty="0" smtClean="0"/>
              <a:t>انتخاب استراتژی احیا با هدف حفظ ارزشهای بنا :</a:t>
            </a:r>
          </a:p>
          <a:p>
            <a:pPr algn="just">
              <a:buFontTx/>
              <a:buChar char="-"/>
            </a:pPr>
            <a:r>
              <a:rPr lang="fa-IR" sz="2400" dirty="0" smtClean="0"/>
              <a:t>مثلا در نظر داشتند که در داخل بنا با حفظ ارزشهای اجتماعی، فرهنگی، مذهبی و اعتقادی باشد که این بنا که قبلا کاربری مسکونی داشته است بنابراین بعد از مرمت نیز باید کاربری برای آن در نظر گرفت که تقریبا با پلان ها و عوامل دیگر سازگار باشد. </a:t>
            </a:r>
          </a:p>
          <a:p>
            <a:pPr algn="just">
              <a:buFontTx/>
              <a:buChar char="-"/>
            </a:pPr>
            <a:r>
              <a:rPr lang="fa-IR" sz="2400" dirty="0" smtClean="0"/>
              <a:t>اقدامات لازم :</a:t>
            </a:r>
          </a:p>
          <a:p>
            <a:pPr algn="just">
              <a:buFontTx/>
              <a:buChar char="-"/>
            </a:pPr>
            <a:r>
              <a:rPr lang="fa-IR" sz="2400" dirty="0" smtClean="0"/>
              <a:t>براوردن نیازهای مصرف کنندگان آتی</a:t>
            </a:r>
          </a:p>
          <a:p>
            <a:pPr algn="just">
              <a:buFontTx/>
              <a:buChar char="-"/>
            </a:pPr>
            <a:r>
              <a:rPr lang="fa-IR" sz="2400" dirty="0" smtClean="0"/>
              <a:t>ارائه طرح عملکرد متجانس با عملکرد گذشته بنا</a:t>
            </a:r>
          </a:p>
          <a:p>
            <a:pPr algn="just">
              <a:buFontTx/>
              <a:buChar char="-"/>
            </a:pPr>
            <a:r>
              <a:rPr lang="fa-IR" sz="2400" dirty="0" smtClean="0"/>
              <a:t>دادن تغییرات کالبدی مناسب با عملکرد جدید</a:t>
            </a:r>
          </a:p>
          <a:p>
            <a:endParaRPr lang="fa-IR" sz="2400" dirty="0"/>
          </a:p>
        </p:txBody>
      </p:sp>
    </p:spTree>
  </p:cSld>
  <p:clrMapOvr>
    <a:masterClrMapping/>
  </p:clrMapOvr>
  <p:transition advTm="3000">
    <p:newsflash/>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500034" y="1142984"/>
            <a:ext cx="8229600" cy="4525963"/>
          </a:xfrm>
        </p:spPr>
        <p:txBody>
          <a:bodyPr>
            <a:normAutofit/>
          </a:bodyPr>
          <a:lstStyle/>
          <a:p>
            <a:pPr>
              <a:buFontTx/>
              <a:buChar char="-"/>
            </a:pPr>
            <a:r>
              <a:rPr lang="fa-IR" sz="2400" dirty="0" smtClean="0"/>
              <a:t>پیش بینی تأسیسات الکتریکی و مکانیکی متجانس با عملکرد جدید</a:t>
            </a:r>
          </a:p>
          <a:p>
            <a:pPr>
              <a:buFontTx/>
              <a:buChar char="-"/>
            </a:pPr>
            <a:r>
              <a:rPr lang="fa-IR" sz="2400" dirty="0" smtClean="0"/>
              <a:t>پیش بینی نیازهای خدماتی بنا در بافت اطراف بنا (مثل پارکینگ و...) </a:t>
            </a:r>
          </a:p>
          <a:p>
            <a:pPr>
              <a:buFontTx/>
              <a:buChar char="-"/>
            </a:pPr>
            <a:r>
              <a:rPr lang="fa-IR" sz="2400" dirty="0" smtClean="0"/>
              <a:t>حل و فصل مسائل حقوقی ناشی از عملکرد جدید</a:t>
            </a:r>
          </a:p>
          <a:p>
            <a:pPr>
              <a:buFontTx/>
              <a:buChar char="-"/>
            </a:pPr>
            <a:r>
              <a:rPr lang="fa-IR" sz="2400" dirty="0" smtClean="0"/>
              <a:t>لازم به ذکر است که این خانه در آینده بعد از اتمام طرح مرمت به عنوان انجمن زنان استفاده خواهد شد. </a:t>
            </a:r>
          </a:p>
          <a:p>
            <a:pPr>
              <a:buFontTx/>
              <a:buChar char="-"/>
            </a:pPr>
            <a:endParaRPr lang="fa-IR" sz="2400" dirty="0" smtClean="0"/>
          </a:p>
          <a:p>
            <a:r>
              <a:rPr lang="fa-IR" sz="2400" dirty="0" smtClean="0"/>
              <a:t>به دلیل تمام نشدن طرح مرمتی و پا بر جا بودن کارگاه مرمتت ، واگذاری تولیت هنوز انجام نشده است.</a:t>
            </a:r>
          </a:p>
          <a:p>
            <a:pPr algn="just">
              <a:buNone/>
            </a:pPr>
            <a:endParaRPr lang="fa-IR" sz="2400" dirty="0"/>
          </a:p>
        </p:txBody>
      </p:sp>
    </p:spTree>
  </p:cSld>
  <p:clrMapOvr>
    <a:masterClrMapping/>
  </p:clrMapOvr>
  <p:transition advTm="3000">
    <p:newsflash/>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1" name="Picture 3" descr="K:\kh.parvin\My Disc\asibhaye nama\09-82.JPG"/>
          <p:cNvPicPr>
            <a:picLocks noGrp="1" noChangeAspect="1" noChangeArrowheads="1"/>
          </p:cNvPicPr>
          <p:nvPr>
            <p:ph sz="quarter" idx="2"/>
          </p:nvPr>
        </p:nvPicPr>
        <p:blipFill>
          <a:blip r:embed="rId2" cstate="print"/>
          <a:stretch>
            <a:fillRect/>
          </a:stretch>
        </p:blipFill>
        <p:spPr bwMode="auto">
          <a:xfrm>
            <a:off x="214282" y="1142984"/>
            <a:ext cx="4315526" cy="4786346"/>
          </a:xfrm>
          <a:prstGeom prst="rect">
            <a:avLst/>
          </a:prstGeom>
          <a:ln>
            <a:noFill/>
          </a:ln>
          <a:effectLst>
            <a:softEdge rad="112500"/>
          </a:effectLst>
        </p:spPr>
      </p:pic>
      <p:pic>
        <p:nvPicPr>
          <p:cNvPr id="2052" name="Picture 4" descr="K:\kh.parvin\My Disc\asibhaye nama\10-82.JPG"/>
          <p:cNvPicPr>
            <a:picLocks noGrp="1" noChangeAspect="1" noChangeArrowheads="1"/>
          </p:cNvPicPr>
          <p:nvPr>
            <p:ph sz="quarter" idx="4"/>
          </p:nvPr>
        </p:nvPicPr>
        <p:blipFill>
          <a:blip r:embed="rId3" cstate="print"/>
          <a:stretch>
            <a:fillRect/>
          </a:stretch>
        </p:blipFill>
        <p:spPr bwMode="auto">
          <a:xfrm>
            <a:off x="5184699" y="1131053"/>
            <a:ext cx="3745019" cy="4995110"/>
          </a:xfrm>
          <a:prstGeom prst="rect">
            <a:avLst/>
          </a:prstGeom>
          <a:ln>
            <a:noFill/>
          </a:ln>
          <a:effectLst>
            <a:softEdge rad="112500"/>
          </a:effectLst>
        </p:spPr>
      </p:pic>
      <p:sp>
        <p:nvSpPr>
          <p:cNvPr id="3" name="Text Placeholder 2"/>
          <p:cNvSpPr>
            <a:spLocks noGrp="1"/>
          </p:cNvSpPr>
          <p:nvPr>
            <p:ph type="body" sz="quarter" idx="1"/>
          </p:nvPr>
        </p:nvSpPr>
        <p:spPr>
          <a:xfrm>
            <a:off x="457200" y="71414"/>
            <a:ext cx="4040188" cy="639762"/>
          </a:xfrm>
        </p:spPr>
        <p:txBody>
          <a:bodyPr/>
          <a:lstStyle/>
          <a:p>
            <a:pPr algn="ctr"/>
            <a:r>
              <a:rPr lang="fa-IR" dirty="0" smtClean="0"/>
              <a:t>نمای خارجی دیوار</a:t>
            </a:r>
            <a:endParaRPr lang="fa-IR" dirty="0"/>
          </a:p>
        </p:txBody>
      </p:sp>
      <p:sp>
        <p:nvSpPr>
          <p:cNvPr id="5" name="Text Placeholder 4"/>
          <p:cNvSpPr>
            <a:spLocks noGrp="1"/>
          </p:cNvSpPr>
          <p:nvPr>
            <p:ph type="body" sz="quarter" idx="3"/>
          </p:nvPr>
        </p:nvSpPr>
        <p:spPr>
          <a:xfrm>
            <a:off x="4645025" y="71414"/>
            <a:ext cx="4041775" cy="639762"/>
          </a:xfrm>
        </p:spPr>
        <p:txBody>
          <a:bodyPr/>
          <a:lstStyle/>
          <a:p>
            <a:pPr algn="ctr"/>
            <a:r>
              <a:rPr lang="fa-IR" dirty="0" smtClean="0"/>
              <a:t>نمای خارجی دیوار</a:t>
            </a:r>
            <a:endParaRPr lang="fa-IR" dirty="0"/>
          </a:p>
        </p:txBody>
      </p:sp>
    </p:spTree>
  </p:cSld>
  <p:clrMapOvr>
    <a:masterClrMapping/>
  </p:clrMapOvr>
  <p:transition advTm="3000">
    <p:newsflash/>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4437112"/>
            <a:ext cx="7467600" cy="2036840"/>
          </a:xfrm>
        </p:spPr>
        <p:txBody>
          <a:bodyPr>
            <a:normAutofit/>
          </a:bodyPr>
          <a:lstStyle/>
          <a:p>
            <a:pPr algn="ctr">
              <a:buNone/>
            </a:pPr>
            <a:r>
              <a:rPr lang="fa-IR" sz="4000" b="1" dirty="0" smtClean="0"/>
              <a:t>با تشکر فراوان</a:t>
            </a:r>
            <a:endParaRPr lang="fa-IR" sz="4000" b="1" dirty="0"/>
          </a:p>
        </p:txBody>
      </p:sp>
    </p:spTree>
  </p:cSld>
  <p:clrMapOvr>
    <a:masterClrMapping/>
  </p:clrMapOvr>
  <p:transition advTm="3000">
    <p:dissolve/>
  </p:transition>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146" name="Picture 2" descr="K:\kh.parvin\My Disc\asibhaye nama\d-5.bmp"/>
          <p:cNvPicPr>
            <a:picLocks noGrp="1" noChangeAspect="1" noChangeArrowheads="1"/>
          </p:cNvPicPr>
          <p:nvPr>
            <p:ph sz="quarter" idx="2"/>
          </p:nvPr>
        </p:nvPicPr>
        <p:blipFill>
          <a:blip r:embed="rId2"/>
          <a:srcRect/>
          <a:stretch>
            <a:fillRect/>
          </a:stretch>
        </p:blipFill>
        <p:spPr bwMode="auto">
          <a:xfrm>
            <a:off x="285720" y="1428736"/>
            <a:ext cx="4138586" cy="4600588"/>
          </a:xfrm>
          <a:prstGeom prst="rect">
            <a:avLst/>
          </a:prstGeom>
          <a:ln>
            <a:noFill/>
          </a:ln>
          <a:effectLst>
            <a:softEdge rad="112500"/>
          </a:effectLst>
        </p:spPr>
      </p:pic>
      <p:pic>
        <p:nvPicPr>
          <p:cNvPr id="6147" name="Picture 3" descr="K:\kh.parvin\My Disc\asibhaye nama\divare.bmp"/>
          <p:cNvPicPr>
            <a:picLocks noGrp="1" noChangeAspect="1" noChangeArrowheads="1"/>
          </p:cNvPicPr>
          <p:nvPr>
            <p:ph sz="quarter" idx="4"/>
          </p:nvPr>
        </p:nvPicPr>
        <p:blipFill>
          <a:blip r:embed="rId3"/>
          <a:stretch>
            <a:fillRect/>
          </a:stretch>
        </p:blipFill>
        <p:spPr bwMode="auto">
          <a:xfrm>
            <a:off x="4714876" y="1428736"/>
            <a:ext cx="4129893" cy="4522011"/>
          </a:xfrm>
          <a:prstGeom prst="rect">
            <a:avLst/>
          </a:prstGeom>
          <a:ln>
            <a:noFill/>
          </a:ln>
          <a:effectLst>
            <a:softEdge rad="112500"/>
          </a:effectLst>
        </p:spPr>
      </p:pic>
      <p:sp>
        <p:nvSpPr>
          <p:cNvPr id="3" name="Text Placeholder 2"/>
          <p:cNvSpPr>
            <a:spLocks noGrp="1"/>
          </p:cNvSpPr>
          <p:nvPr>
            <p:ph type="body" sz="quarter" idx="1"/>
          </p:nvPr>
        </p:nvSpPr>
        <p:spPr>
          <a:xfrm>
            <a:off x="457200" y="500042"/>
            <a:ext cx="4040188" cy="639762"/>
          </a:xfrm>
        </p:spPr>
        <p:txBody>
          <a:bodyPr/>
          <a:lstStyle/>
          <a:p>
            <a:pPr algn="ctr"/>
            <a:r>
              <a:rPr lang="fa-IR" dirty="0" smtClean="0"/>
              <a:t>نمای خارجی دیوار</a:t>
            </a:r>
            <a:endParaRPr lang="fa-IR" dirty="0"/>
          </a:p>
        </p:txBody>
      </p:sp>
      <p:sp>
        <p:nvSpPr>
          <p:cNvPr id="5" name="Text Placeholder 4"/>
          <p:cNvSpPr>
            <a:spLocks noGrp="1"/>
          </p:cNvSpPr>
          <p:nvPr>
            <p:ph type="body" sz="quarter" idx="3"/>
          </p:nvPr>
        </p:nvSpPr>
        <p:spPr>
          <a:xfrm>
            <a:off x="4645025" y="571480"/>
            <a:ext cx="4041775" cy="639762"/>
          </a:xfrm>
        </p:spPr>
        <p:txBody>
          <a:bodyPr/>
          <a:lstStyle/>
          <a:p>
            <a:pPr algn="ctr"/>
            <a:r>
              <a:rPr lang="fa-IR" dirty="0" smtClean="0"/>
              <a:t>نمای خارجی دیوار</a:t>
            </a:r>
            <a:endParaRPr lang="fa-IR" dirty="0"/>
          </a:p>
        </p:txBody>
      </p:sp>
    </p:spTree>
  </p:cSld>
  <p:clrMapOvr>
    <a:masterClrMapping/>
  </p:clrMapOvr>
  <p:transition advTm="3000">
    <p:newsflash/>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170" name="Picture 2" descr="K:\kh.parvin\My Disc\asibhaye nama\pelle1-1.bmp"/>
          <p:cNvPicPr>
            <a:picLocks noGrp="1" noChangeAspect="1" noChangeArrowheads="1"/>
          </p:cNvPicPr>
          <p:nvPr>
            <p:ph sz="quarter" idx="2"/>
          </p:nvPr>
        </p:nvPicPr>
        <p:blipFill>
          <a:blip r:embed="rId2"/>
          <a:stretch>
            <a:fillRect/>
          </a:stretch>
        </p:blipFill>
        <p:spPr bwMode="auto">
          <a:xfrm>
            <a:off x="214282" y="1428736"/>
            <a:ext cx="4391832" cy="4664887"/>
          </a:xfrm>
          <a:prstGeom prst="rect">
            <a:avLst/>
          </a:prstGeom>
          <a:ln>
            <a:noFill/>
          </a:ln>
          <a:effectLst>
            <a:softEdge rad="112500"/>
          </a:effectLst>
        </p:spPr>
      </p:pic>
      <p:pic>
        <p:nvPicPr>
          <p:cNvPr id="7171" name="Picture 3" descr="K:\kh.parvin\My Disc\asibhaye nama\sang.bmp"/>
          <p:cNvPicPr>
            <a:picLocks noGrp="1" noChangeAspect="1" noChangeArrowheads="1"/>
          </p:cNvPicPr>
          <p:nvPr>
            <p:ph sz="quarter" idx="4"/>
          </p:nvPr>
        </p:nvPicPr>
        <p:blipFill>
          <a:blip r:embed="rId3"/>
          <a:stretch>
            <a:fillRect/>
          </a:stretch>
        </p:blipFill>
        <p:spPr bwMode="auto">
          <a:xfrm>
            <a:off x="4786314" y="1500174"/>
            <a:ext cx="4129893" cy="4522011"/>
          </a:xfrm>
          <a:prstGeom prst="rect">
            <a:avLst/>
          </a:prstGeom>
          <a:ln>
            <a:noFill/>
          </a:ln>
          <a:effectLst>
            <a:softEdge rad="112500"/>
          </a:effectLst>
        </p:spPr>
      </p:pic>
      <p:sp>
        <p:nvSpPr>
          <p:cNvPr id="3" name="Text Placeholder 2"/>
          <p:cNvSpPr>
            <a:spLocks noGrp="1"/>
          </p:cNvSpPr>
          <p:nvPr>
            <p:ph type="body" sz="quarter" idx="1"/>
          </p:nvPr>
        </p:nvSpPr>
        <p:spPr>
          <a:xfrm>
            <a:off x="457200" y="500042"/>
            <a:ext cx="4040188" cy="639762"/>
          </a:xfrm>
        </p:spPr>
        <p:txBody>
          <a:bodyPr/>
          <a:lstStyle/>
          <a:p>
            <a:pPr algn="ctr"/>
            <a:r>
              <a:rPr lang="fa-IR" dirty="0" smtClean="0"/>
              <a:t>نمای خارجی دیوار</a:t>
            </a:r>
            <a:endParaRPr lang="fa-IR" dirty="0"/>
          </a:p>
        </p:txBody>
      </p:sp>
      <p:sp>
        <p:nvSpPr>
          <p:cNvPr id="5" name="Text Placeholder 4"/>
          <p:cNvSpPr>
            <a:spLocks noGrp="1"/>
          </p:cNvSpPr>
          <p:nvPr>
            <p:ph type="body" sz="quarter" idx="3"/>
          </p:nvPr>
        </p:nvSpPr>
        <p:spPr>
          <a:xfrm>
            <a:off x="4645025" y="428604"/>
            <a:ext cx="4041775" cy="639762"/>
          </a:xfrm>
        </p:spPr>
        <p:txBody>
          <a:bodyPr/>
          <a:lstStyle/>
          <a:p>
            <a:pPr algn="ctr"/>
            <a:r>
              <a:rPr lang="fa-IR" dirty="0" smtClean="0"/>
              <a:t>نمای خارجی دیوار</a:t>
            </a:r>
            <a:endParaRPr lang="fa-IR" dirty="0"/>
          </a:p>
        </p:txBody>
      </p:sp>
    </p:spTree>
  </p:cSld>
  <p:clrMapOvr>
    <a:masterClrMapping/>
  </p:clrMapOvr>
  <p:transition advTm="3000">
    <p:newsflash/>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1891</TotalTime>
  <Words>6286</Words>
  <Application>Microsoft Office PowerPoint</Application>
  <PresentationFormat>On-screen Show (4:3)</PresentationFormat>
  <Paragraphs>351</Paragraphs>
  <Slides>70</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70</vt:i4>
      </vt:variant>
    </vt:vector>
  </HeadingPairs>
  <TitlesOfParts>
    <vt:vector size="79" baseType="lpstr">
      <vt:lpstr>Arial</vt:lpstr>
      <vt:lpstr>B Titr</vt:lpstr>
      <vt:lpstr>Calibri</vt:lpstr>
      <vt:lpstr>Century Schoolbook</vt:lpstr>
      <vt:lpstr>Tahoma</vt:lpstr>
      <vt:lpstr>Times New Roman</vt:lpstr>
      <vt:lpstr>Wingdings</vt:lpstr>
      <vt:lpstr>Wingdings 2</vt:lpstr>
      <vt:lpstr>Oriel</vt:lpstr>
      <vt:lpstr>بسمه تعالی</vt:lpstr>
      <vt:lpstr>فهرست:</vt:lpstr>
      <vt:lpstr>PowerPoint Presentation</vt:lpstr>
      <vt:lpstr>فصل اول : </vt:lpstr>
      <vt:lpstr>رفع خطر :</vt:lpstr>
      <vt:lpstr>PowerPoint Presentation</vt:lpstr>
      <vt:lpstr>PowerPoint Presentation</vt:lpstr>
      <vt:lpstr>PowerPoint Presentation</vt:lpstr>
      <vt:lpstr>PowerPoint Presentation</vt:lpstr>
      <vt:lpstr>رفع خطر :</vt:lpstr>
      <vt:lpstr>رفع خطر :</vt:lpstr>
      <vt:lpstr>فصل دوم :</vt:lpstr>
      <vt:lpstr>بیوگرافی :</vt:lpstr>
      <vt:lpstr>PowerPoint Presentation</vt:lpstr>
      <vt:lpstr>PowerPoint Presentation</vt:lpstr>
      <vt:lpstr>مطالعات تاریخی بنا:</vt:lpstr>
      <vt:lpstr>PowerPoint Presentation</vt:lpstr>
      <vt:lpstr>PowerPoint Presentation</vt:lpstr>
      <vt:lpstr>اطلاعات گرفته شده توسط کارشناس میراث فرهنگی: </vt:lpstr>
      <vt:lpstr>اطلاعات میدانی: </vt:lpstr>
      <vt:lpstr>توضیحات جامع  خانه پروین اعتصامی: </vt:lpstr>
      <vt:lpstr>PowerPoint Presentation</vt:lpstr>
      <vt:lpstr>فصل سوم :</vt:lpstr>
      <vt:lpstr>نقشه های هوایی سایت  خانه پروین اعتصامی (شاعر معاصر ایران) در محله چایکنار تبریز در جانب شرقی پل منصور و حد فاصل این پل و شهرداری منطقه یک تبریز و در کوچه ای به نام ساوجبلاغی ها که اینک به یاد این شاعره ی نام آور کوچه پروین اعتصامی نام نهاده شده  قرار دارد. </vt:lpstr>
      <vt:lpstr>PowerPoint Presentation</vt:lpstr>
      <vt:lpstr>PowerPoint Presentation</vt:lpstr>
      <vt:lpstr>سایت پلان</vt:lpstr>
      <vt:lpstr>کفسازی سایت پلان 1/150</vt:lpstr>
      <vt:lpstr>پلان طبقه اول</vt:lpstr>
      <vt:lpstr>پلان طبقه اول:</vt:lpstr>
      <vt:lpstr>بررسی طاقهای زیرزمین :</vt:lpstr>
      <vt:lpstr>PowerPoint Presentation</vt:lpstr>
      <vt:lpstr>PowerPoint Presentation</vt:lpstr>
      <vt:lpstr>PowerPoint Presentation</vt:lpstr>
      <vt:lpstr>پلان طبقه اول ووضع موجود :</vt:lpstr>
      <vt:lpstr>PowerPoint Presentation</vt:lpstr>
      <vt:lpstr>PowerPoint Presentation</vt:lpstr>
      <vt:lpstr>PowerPoint Presentation</vt:lpstr>
      <vt:lpstr>PowerPoint Presentation</vt:lpstr>
      <vt:lpstr>فصل چهارم :</vt:lpstr>
      <vt:lpstr>آسیبهای رطوبتی (نزولی ، صعودی) : </vt:lpstr>
      <vt:lpstr>PowerPoint Presentation</vt:lpstr>
      <vt:lpstr>PowerPoint Presentation</vt:lpstr>
      <vt:lpstr>PowerPoint Presentation</vt:lpstr>
      <vt:lpstr>آسیبهای رطوبتی :</vt:lpstr>
      <vt:lpstr>آسیب های موجود در طنبی :</vt:lpstr>
      <vt:lpstr>PowerPoint Presentation</vt:lpstr>
      <vt:lpstr>PowerPoint Presentation</vt:lpstr>
      <vt:lpstr>آسیب های موجود در زیرزمین :</vt:lpstr>
      <vt:lpstr>ترک در نعل در گاه:</vt:lpstr>
      <vt:lpstr>ترک :</vt:lpstr>
      <vt:lpstr>آسیبهای عناصر حذفی و الحاقی : </vt:lpstr>
      <vt:lpstr>PowerPoint Presentation</vt:lpstr>
      <vt:lpstr>آسیبهای تأسیساتی ،مکانیکی:</vt:lpstr>
      <vt:lpstr>PowerPoint Presentation</vt:lpstr>
      <vt:lpstr>فصل پنجم :</vt:lpstr>
      <vt:lpstr>مقدمه :</vt:lpstr>
      <vt:lpstr>PowerPoint Presentation</vt:lpstr>
      <vt:lpstr>PowerPoint Presentation</vt:lpstr>
      <vt:lpstr>PowerPoint Presentation</vt:lpstr>
      <vt:lpstr>PowerPoint Presentation</vt:lpstr>
      <vt:lpstr>فصل ششم :</vt:lpstr>
      <vt:lpstr>PowerPoint Presentation</vt:lpstr>
      <vt:lpstr>PowerPoint Presentation</vt:lpstr>
      <vt:lpstr>PowerPoint Presentation</vt:lpstr>
      <vt:lpstr>PowerPoint Presentation</vt:lpstr>
      <vt:lpstr>فصل هفتم :</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Parsian Notebook</dc:creator>
  <cp:lastModifiedBy>kamal</cp:lastModifiedBy>
  <cp:revision>205</cp:revision>
  <dcterms:created xsi:type="dcterms:W3CDTF">2009-01-06T07:14:29Z</dcterms:created>
  <dcterms:modified xsi:type="dcterms:W3CDTF">2018-03-10T21:20:28Z</dcterms:modified>
</cp:coreProperties>
</file>