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62"/>
  </p:notesMasterIdLst>
  <p:sldIdLst>
    <p:sldId id="382" r:id="rId2"/>
    <p:sldId id="282" r:id="rId3"/>
    <p:sldId id="290" r:id="rId4"/>
    <p:sldId id="284" r:id="rId5"/>
    <p:sldId id="285" r:id="rId6"/>
    <p:sldId id="281" r:id="rId7"/>
    <p:sldId id="286" r:id="rId8"/>
    <p:sldId id="287" r:id="rId9"/>
    <p:sldId id="288" r:id="rId10"/>
    <p:sldId id="289"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10" r:id="rId28"/>
    <p:sldId id="311" r:id="rId29"/>
    <p:sldId id="314" r:id="rId30"/>
    <p:sldId id="315" r:id="rId31"/>
    <p:sldId id="316" r:id="rId32"/>
    <p:sldId id="317" r:id="rId33"/>
    <p:sldId id="318" r:id="rId34"/>
    <p:sldId id="320"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41" r:id="rId53"/>
    <p:sldId id="343" r:id="rId54"/>
    <p:sldId id="345" r:id="rId55"/>
    <p:sldId id="381" r:id="rId56"/>
    <p:sldId id="349" r:id="rId57"/>
    <p:sldId id="350" r:id="rId58"/>
    <p:sldId id="351" r:id="rId59"/>
    <p:sldId id="352" r:id="rId60"/>
    <p:sldId id="384" r:id="rId6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B338CC7-F14F-426C-B48D-82B49DB3D9DD}" type="datetimeFigureOut">
              <a:rPr lang="fa-IR" smtClean="0"/>
              <a:pPr/>
              <a:t>1439/06/24</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A1A36CC-88E3-4110-9F74-D6CA4CD78DA6}" type="slidenum">
              <a:rPr lang="fa-IR" smtClean="0"/>
              <a:pPr/>
              <a:t>‹#›</a:t>
            </a:fld>
            <a:endParaRPr lang="fa-IR"/>
          </a:p>
        </p:txBody>
      </p:sp>
    </p:spTree>
    <p:extLst>
      <p:ext uri="{BB962C8B-B14F-4D97-AF65-F5344CB8AC3E}">
        <p14:creationId xmlns:p14="http://schemas.microsoft.com/office/powerpoint/2010/main" val="11543723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7A1A36CC-88E3-4110-9F74-D6CA4CD78DA6}" type="slidenum">
              <a:rPr lang="fa-IR" smtClean="0"/>
              <a:pPr/>
              <a:t>10</a:t>
            </a:fld>
            <a:endParaRPr lang="fa-IR"/>
          </a:p>
        </p:txBody>
      </p:sp>
    </p:spTree>
    <p:extLst>
      <p:ext uri="{BB962C8B-B14F-4D97-AF65-F5344CB8AC3E}">
        <p14:creationId xmlns:p14="http://schemas.microsoft.com/office/powerpoint/2010/main" val="374135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p:spPr>
      </p:sp>
      <p:sp>
        <p:nvSpPr>
          <p:cNvPr id="139267"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176220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292308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p:spPr>
      </p:sp>
      <p:sp>
        <p:nvSpPr>
          <p:cNvPr id="141315"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1150923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39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349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A9C1B6-ABD2-4277-8C9B-12980A2E37F9}" type="slidenum">
              <a:rPr lang="pt-BR" smtClean="0"/>
              <a:pPr fontAlgn="base">
                <a:spcBef>
                  <a:spcPct val="0"/>
                </a:spcBef>
                <a:spcAft>
                  <a:spcPct val="0"/>
                </a:spcAft>
                <a:defRPr/>
              </a:pPr>
              <a:t>22</a:t>
            </a:fld>
            <a:endParaRPr lang="pt-BR" smtClean="0"/>
          </a:p>
        </p:txBody>
      </p:sp>
    </p:spTree>
    <p:extLst>
      <p:ext uri="{BB962C8B-B14F-4D97-AF65-F5344CB8AC3E}">
        <p14:creationId xmlns:p14="http://schemas.microsoft.com/office/powerpoint/2010/main" val="206255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49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BECE4904-EF89-4D8F-B060-AD1F16304A71}" type="slidenum">
              <a:rPr lang="pt-BR" smtClean="0"/>
              <a:pPr>
                <a:defRPr/>
              </a:pPr>
              <a:t>23</a:t>
            </a:fld>
            <a:endParaRPr lang="pt-BR"/>
          </a:p>
        </p:txBody>
      </p:sp>
    </p:spTree>
    <p:extLst>
      <p:ext uri="{BB962C8B-B14F-4D97-AF65-F5344CB8AC3E}">
        <p14:creationId xmlns:p14="http://schemas.microsoft.com/office/powerpoint/2010/main" val="332332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90229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60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58DDE329-FC65-43E3-A622-E0A7110F43A6}" type="slidenum">
              <a:rPr lang="pt-BR" smtClean="0"/>
              <a:pPr>
                <a:defRPr/>
              </a:pPr>
              <a:t>25</a:t>
            </a:fld>
            <a:endParaRPr lang="pt-BR"/>
          </a:p>
        </p:txBody>
      </p:sp>
    </p:spTree>
    <p:extLst>
      <p:ext uri="{BB962C8B-B14F-4D97-AF65-F5344CB8AC3E}">
        <p14:creationId xmlns:p14="http://schemas.microsoft.com/office/powerpoint/2010/main" val="247354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70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3B949CB3-3D4B-45B9-8FE0-81A78A769E64}" type="slidenum">
              <a:rPr lang="pt-BR" smtClean="0"/>
              <a:pPr>
                <a:defRPr/>
              </a:pPr>
              <a:t>26</a:t>
            </a:fld>
            <a:endParaRPr lang="pt-BR"/>
          </a:p>
        </p:txBody>
      </p:sp>
    </p:spTree>
    <p:extLst>
      <p:ext uri="{BB962C8B-B14F-4D97-AF65-F5344CB8AC3E}">
        <p14:creationId xmlns:p14="http://schemas.microsoft.com/office/powerpoint/2010/main" val="214827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909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79458419-7715-4769-AACA-5A0B1EC12A9D}" type="slidenum">
              <a:rPr lang="pt-BR" smtClean="0"/>
              <a:pPr>
                <a:defRPr/>
              </a:pPr>
              <a:t>27</a:t>
            </a:fld>
            <a:endParaRPr lang="pt-BR"/>
          </a:p>
        </p:txBody>
      </p:sp>
    </p:spTree>
    <p:extLst>
      <p:ext uri="{BB962C8B-B14F-4D97-AF65-F5344CB8AC3E}">
        <p14:creationId xmlns:p14="http://schemas.microsoft.com/office/powerpoint/2010/main" val="401769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011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77A396BD-506B-4BBF-BAAE-9FA6FAEC8C6F}" type="slidenum">
              <a:rPr lang="pt-BR" smtClean="0"/>
              <a:pPr>
                <a:defRPr/>
              </a:pPr>
              <a:t>28</a:t>
            </a:fld>
            <a:endParaRPr lang="pt-BR"/>
          </a:p>
        </p:txBody>
      </p:sp>
    </p:spTree>
    <p:extLst>
      <p:ext uri="{BB962C8B-B14F-4D97-AF65-F5344CB8AC3E}">
        <p14:creationId xmlns:p14="http://schemas.microsoft.com/office/powerpoint/2010/main" val="428403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680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042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B8393E-3424-43E8-842C-8484A4529540}" type="slidenum">
              <a:rPr lang="pt-BR" smtClean="0"/>
              <a:pPr fontAlgn="base">
                <a:spcBef>
                  <a:spcPct val="0"/>
                </a:spcBef>
                <a:spcAft>
                  <a:spcPct val="0"/>
                </a:spcAft>
                <a:defRPr/>
              </a:pPr>
              <a:t>11</a:t>
            </a:fld>
            <a:endParaRPr lang="pt-BR" smtClean="0"/>
          </a:p>
        </p:txBody>
      </p:sp>
    </p:spTree>
    <p:extLst>
      <p:ext uri="{BB962C8B-B14F-4D97-AF65-F5344CB8AC3E}">
        <p14:creationId xmlns:p14="http://schemas.microsoft.com/office/powerpoint/2010/main" val="4186620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31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FFB33E6F-5AF1-45A1-9772-2FB4E8E3A5E6}" type="slidenum">
              <a:rPr lang="pt-BR" smtClean="0"/>
              <a:pPr>
                <a:defRPr/>
              </a:pPr>
              <a:t>29</a:t>
            </a:fld>
            <a:endParaRPr lang="pt-BR"/>
          </a:p>
        </p:txBody>
      </p:sp>
    </p:spTree>
    <p:extLst>
      <p:ext uri="{BB962C8B-B14F-4D97-AF65-F5344CB8AC3E}">
        <p14:creationId xmlns:p14="http://schemas.microsoft.com/office/powerpoint/2010/main" val="267559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421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F453A27C-AC85-43BE-B371-7825D3FEDBB5}" type="slidenum">
              <a:rPr lang="pt-BR" smtClean="0"/>
              <a:pPr>
                <a:defRPr/>
              </a:pPr>
              <a:t>30</a:t>
            </a:fld>
            <a:endParaRPr lang="pt-BR"/>
          </a:p>
        </p:txBody>
      </p:sp>
    </p:spTree>
    <p:extLst>
      <p:ext uri="{BB962C8B-B14F-4D97-AF65-F5344CB8AC3E}">
        <p14:creationId xmlns:p14="http://schemas.microsoft.com/office/powerpoint/2010/main" val="2854784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523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1B844E81-FA77-4D37-8564-4A4BB9D6EB59}" type="slidenum">
              <a:rPr lang="pt-BR" smtClean="0"/>
              <a:pPr>
                <a:defRPr/>
              </a:pPr>
              <a:t>31</a:t>
            </a:fld>
            <a:endParaRPr lang="pt-BR"/>
          </a:p>
        </p:txBody>
      </p:sp>
    </p:spTree>
    <p:extLst>
      <p:ext uri="{BB962C8B-B14F-4D97-AF65-F5344CB8AC3E}">
        <p14:creationId xmlns:p14="http://schemas.microsoft.com/office/powerpoint/2010/main" val="1340355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625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F165A07F-970E-456A-BE55-CE06ED5B32B1}" type="slidenum">
              <a:rPr lang="pt-BR" smtClean="0"/>
              <a:pPr>
                <a:defRPr/>
              </a:pPr>
              <a:t>32</a:t>
            </a:fld>
            <a:endParaRPr lang="pt-BR"/>
          </a:p>
        </p:txBody>
      </p:sp>
    </p:spTree>
    <p:extLst>
      <p:ext uri="{BB962C8B-B14F-4D97-AF65-F5344CB8AC3E}">
        <p14:creationId xmlns:p14="http://schemas.microsoft.com/office/powerpoint/2010/main" val="56114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728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BD12F307-83D8-4D42-BE39-D5279EA38507}" type="slidenum">
              <a:rPr lang="pt-BR" smtClean="0"/>
              <a:pPr>
                <a:defRPr/>
              </a:pPr>
              <a:t>33</a:t>
            </a:fld>
            <a:endParaRPr lang="pt-BR"/>
          </a:p>
        </p:txBody>
      </p:sp>
    </p:spTree>
    <p:extLst>
      <p:ext uri="{BB962C8B-B14F-4D97-AF65-F5344CB8AC3E}">
        <p14:creationId xmlns:p14="http://schemas.microsoft.com/office/powerpoint/2010/main" val="3262664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93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7588"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96B9BC-4DBC-4FE8-8339-74C96BF2FF04}" type="slidenum">
              <a:rPr lang="pt-BR" smtClean="0"/>
              <a:pPr fontAlgn="base">
                <a:spcBef>
                  <a:spcPct val="0"/>
                </a:spcBef>
                <a:spcAft>
                  <a:spcPct val="0"/>
                </a:spcAft>
                <a:defRPr/>
              </a:pPr>
              <a:t>34</a:t>
            </a:fld>
            <a:endParaRPr lang="pt-BR" smtClean="0"/>
          </a:p>
        </p:txBody>
      </p:sp>
    </p:spTree>
    <p:extLst>
      <p:ext uri="{BB962C8B-B14F-4D97-AF65-F5344CB8AC3E}">
        <p14:creationId xmlns:p14="http://schemas.microsoft.com/office/powerpoint/2010/main" val="130033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3282996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137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861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E9E6C1-53F8-40B4-8E99-CEE9561079A9}" type="slidenum">
              <a:rPr lang="pt-BR" smtClean="0"/>
              <a:pPr fontAlgn="base">
                <a:spcBef>
                  <a:spcPct val="0"/>
                </a:spcBef>
                <a:spcAft>
                  <a:spcPct val="0"/>
                </a:spcAft>
                <a:defRPr/>
              </a:pPr>
              <a:t>36</a:t>
            </a:fld>
            <a:endParaRPr lang="pt-BR" smtClean="0"/>
          </a:p>
        </p:txBody>
      </p:sp>
    </p:spTree>
    <p:extLst>
      <p:ext uri="{BB962C8B-B14F-4D97-AF65-F5344CB8AC3E}">
        <p14:creationId xmlns:p14="http://schemas.microsoft.com/office/powerpoint/2010/main" val="1723569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r>
              <a:rPr lang="pt-BR" dirty="0" smtClean="0"/>
              <a:t>Acesso do lote</a:t>
            </a:r>
          </a:p>
        </p:txBody>
      </p:sp>
    </p:spTree>
    <p:extLst>
      <p:ext uri="{BB962C8B-B14F-4D97-AF65-F5344CB8AC3E}">
        <p14:creationId xmlns:p14="http://schemas.microsoft.com/office/powerpoint/2010/main" val="1655768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32405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78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1444"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FFCBA-BC5E-407A-895A-7ADAAF1F90C9}" type="slidenum">
              <a:rPr lang="pt-BR" smtClean="0"/>
              <a:pPr fontAlgn="base">
                <a:spcBef>
                  <a:spcPct val="0"/>
                </a:spcBef>
                <a:spcAft>
                  <a:spcPct val="0"/>
                </a:spcAft>
                <a:defRPr/>
              </a:pPr>
              <a:t>12</a:t>
            </a:fld>
            <a:endParaRPr lang="pt-BR" smtClean="0"/>
          </a:p>
        </p:txBody>
      </p:sp>
    </p:spTree>
    <p:extLst>
      <p:ext uri="{BB962C8B-B14F-4D97-AF65-F5344CB8AC3E}">
        <p14:creationId xmlns:p14="http://schemas.microsoft.com/office/powerpoint/2010/main" val="249192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240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963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2E87A-E11A-4C25-87E0-35F0EC8DFE88}" type="slidenum">
              <a:rPr lang="pt-BR" smtClean="0"/>
              <a:pPr fontAlgn="base">
                <a:spcBef>
                  <a:spcPct val="0"/>
                </a:spcBef>
                <a:spcAft>
                  <a:spcPct val="0"/>
                </a:spcAft>
                <a:defRPr/>
              </a:pPr>
              <a:t>39</a:t>
            </a:fld>
            <a:endParaRPr lang="pt-BR" smtClean="0"/>
          </a:p>
        </p:txBody>
      </p:sp>
    </p:spTree>
    <p:extLst>
      <p:ext uri="{BB962C8B-B14F-4D97-AF65-F5344CB8AC3E}">
        <p14:creationId xmlns:p14="http://schemas.microsoft.com/office/powerpoint/2010/main" val="2087160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Tree>
    <p:extLst>
      <p:ext uri="{BB962C8B-B14F-4D97-AF65-F5344CB8AC3E}">
        <p14:creationId xmlns:p14="http://schemas.microsoft.com/office/powerpoint/2010/main" val="11927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p:spPr>
      </p:sp>
      <p:sp>
        <p:nvSpPr>
          <p:cNvPr id="154627" name="Rectangle 3"/>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Tree>
    <p:extLst>
      <p:ext uri="{BB962C8B-B14F-4D97-AF65-F5344CB8AC3E}">
        <p14:creationId xmlns:p14="http://schemas.microsoft.com/office/powerpoint/2010/main" val="2337163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34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7066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169EE0-F406-4F68-8C33-4F6EB49B7D9A}" type="slidenum">
              <a:rPr lang="pt-BR" smtClean="0"/>
              <a:pPr fontAlgn="base">
                <a:spcBef>
                  <a:spcPct val="0"/>
                </a:spcBef>
                <a:spcAft>
                  <a:spcPct val="0"/>
                </a:spcAft>
                <a:defRPr/>
              </a:pPr>
              <a:t>42</a:t>
            </a:fld>
            <a:endParaRPr lang="pt-BR" smtClean="0"/>
          </a:p>
        </p:txBody>
      </p:sp>
    </p:spTree>
    <p:extLst>
      <p:ext uri="{BB962C8B-B14F-4D97-AF65-F5344CB8AC3E}">
        <p14:creationId xmlns:p14="http://schemas.microsoft.com/office/powerpoint/2010/main" val="3894579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445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D464BB44-B942-4FF6-947D-E1E21FBFD436}" type="slidenum">
              <a:rPr lang="pt-BR" smtClean="0"/>
              <a:pPr>
                <a:defRPr/>
              </a:pPr>
              <a:t>43</a:t>
            </a:fld>
            <a:endParaRPr lang="pt-BR"/>
          </a:p>
        </p:txBody>
      </p:sp>
    </p:spTree>
    <p:extLst>
      <p:ext uri="{BB962C8B-B14F-4D97-AF65-F5344CB8AC3E}">
        <p14:creationId xmlns:p14="http://schemas.microsoft.com/office/powerpoint/2010/main" val="1471525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54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3E94E606-6881-46F9-8593-BC249A37A64C}" type="slidenum">
              <a:rPr lang="pt-BR" smtClean="0"/>
              <a:pPr>
                <a:defRPr/>
              </a:pPr>
              <a:t>44</a:t>
            </a:fld>
            <a:endParaRPr lang="pt-BR"/>
          </a:p>
        </p:txBody>
      </p:sp>
    </p:spTree>
    <p:extLst>
      <p:ext uri="{BB962C8B-B14F-4D97-AF65-F5344CB8AC3E}">
        <p14:creationId xmlns:p14="http://schemas.microsoft.com/office/powerpoint/2010/main" val="2122334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649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C13547F4-FA90-4331-A67B-CB9EE2431486}" type="slidenum">
              <a:rPr lang="pt-BR" smtClean="0"/>
              <a:pPr>
                <a:defRPr/>
              </a:pPr>
              <a:t>45</a:t>
            </a:fld>
            <a:endParaRPr lang="pt-BR"/>
          </a:p>
        </p:txBody>
      </p:sp>
    </p:spTree>
    <p:extLst>
      <p:ext uri="{BB962C8B-B14F-4D97-AF65-F5344CB8AC3E}">
        <p14:creationId xmlns:p14="http://schemas.microsoft.com/office/powerpoint/2010/main" val="1447354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752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C303F20E-7345-428D-839B-4B05E9375413}" type="slidenum">
              <a:rPr lang="pt-BR" smtClean="0"/>
              <a:pPr>
                <a:defRPr/>
              </a:pPr>
              <a:t>46</a:t>
            </a:fld>
            <a:endParaRPr lang="pt-BR"/>
          </a:p>
        </p:txBody>
      </p:sp>
    </p:spTree>
    <p:extLst>
      <p:ext uri="{BB962C8B-B14F-4D97-AF65-F5344CB8AC3E}">
        <p14:creationId xmlns:p14="http://schemas.microsoft.com/office/powerpoint/2010/main" val="2402239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p:spPr>
      </p:sp>
      <p:sp>
        <p:nvSpPr>
          <p:cNvPr id="145411"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264895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854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Falar sobre como essa ampliação respeitou os elementos aplicados na construção da capela</a:t>
            </a:r>
            <a:endParaRPr lang="pt-BR" dirty="0" smtClean="0"/>
          </a:p>
        </p:txBody>
      </p:sp>
      <p:sp>
        <p:nvSpPr>
          <p:cNvPr id="77828"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E441D6-8890-4693-B90F-245EFFEFD57D}" type="slidenum">
              <a:rPr lang="pt-BR" smtClean="0"/>
              <a:pPr fontAlgn="base">
                <a:spcBef>
                  <a:spcPct val="0"/>
                </a:spcBef>
                <a:spcAft>
                  <a:spcPct val="0"/>
                </a:spcAft>
                <a:defRPr/>
              </a:pPr>
              <a:t>48</a:t>
            </a:fld>
            <a:endParaRPr lang="pt-BR" smtClean="0"/>
          </a:p>
        </p:txBody>
      </p:sp>
    </p:spTree>
    <p:extLst>
      <p:ext uri="{BB962C8B-B14F-4D97-AF65-F5344CB8AC3E}">
        <p14:creationId xmlns:p14="http://schemas.microsoft.com/office/powerpoint/2010/main" val="1887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885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1444"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61D493-4E22-49AD-B755-02951A1D4668}" type="slidenum">
              <a:rPr lang="pt-BR" smtClean="0"/>
              <a:pPr fontAlgn="base">
                <a:spcBef>
                  <a:spcPct val="0"/>
                </a:spcBef>
                <a:spcAft>
                  <a:spcPct val="0"/>
                </a:spcAft>
                <a:defRPr/>
              </a:pPr>
              <a:t>13</a:t>
            </a:fld>
            <a:endParaRPr lang="pt-BR" smtClean="0"/>
          </a:p>
        </p:txBody>
      </p:sp>
    </p:spTree>
    <p:extLst>
      <p:ext uri="{BB962C8B-B14F-4D97-AF65-F5344CB8AC3E}">
        <p14:creationId xmlns:p14="http://schemas.microsoft.com/office/powerpoint/2010/main" val="1048454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95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373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D55A17-B35B-40F2-835C-F43EA1B2095F}" type="slidenum">
              <a:rPr lang="pt-BR" smtClean="0"/>
              <a:pPr fontAlgn="base">
                <a:spcBef>
                  <a:spcPct val="0"/>
                </a:spcBef>
                <a:spcAft>
                  <a:spcPct val="0"/>
                </a:spcAft>
                <a:defRPr/>
              </a:pPr>
              <a:t>49</a:t>
            </a:fld>
            <a:endParaRPr lang="pt-BR" smtClean="0"/>
          </a:p>
        </p:txBody>
      </p:sp>
    </p:spTree>
    <p:extLst>
      <p:ext uri="{BB962C8B-B14F-4D97-AF65-F5344CB8AC3E}">
        <p14:creationId xmlns:p14="http://schemas.microsoft.com/office/powerpoint/2010/main" val="425371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05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578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D102B3-636B-405C-9C32-30638608BA75}" type="slidenum">
              <a:rPr lang="pt-BR" smtClean="0"/>
              <a:pPr fontAlgn="base">
                <a:spcBef>
                  <a:spcPct val="0"/>
                </a:spcBef>
                <a:spcAft>
                  <a:spcPct val="0"/>
                </a:spcAft>
                <a:defRPr/>
              </a:pPr>
              <a:t>50</a:t>
            </a:fld>
            <a:endParaRPr lang="pt-BR" smtClean="0"/>
          </a:p>
        </p:txBody>
      </p:sp>
    </p:spTree>
    <p:extLst>
      <p:ext uri="{BB962C8B-B14F-4D97-AF65-F5344CB8AC3E}">
        <p14:creationId xmlns:p14="http://schemas.microsoft.com/office/powerpoint/2010/main" val="1801317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16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76804"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F9076E-37CF-4F5E-BCB7-A23E0235E3C8}" type="slidenum">
              <a:rPr lang="pt-BR" smtClean="0"/>
              <a:pPr fontAlgn="base">
                <a:spcBef>
                  <a:spcPct val="0"/>
                </a:spcBef>
                <a:spcAft>
                  <a:spcPct val="0"/>
                </a:spcAft>
                <a:defRPr/>
              </a:pPr>
              <a:t>51</a:t>
            </a:fld>
            <a:endParaRPr lang="pt-BR" smtClean="0"/>
          </a:p>
        </p:txBody>
      </p:sp>
    </p:spTree>
    <p:extLst>
      <p:ext uri="{BB962C8B-B14F-4D97-AF65-F5344CB8AC3E}">
        <p14:creationId xmlns:p14="http://schemas.microsoft.com/office/powerpoint/2010/main" val="1384368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469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090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2A154F-D876-4898-BE14-C87F927F9542}" type="slidenum">
              <a:rPr lang="pt-BR" smtClean="0"/>
              <a:pPr fontAlgn="base">
                <a:spcBef>
                  <a:spcPct val="0"/>
                </a:spcBef>
                <a:spcAft>
                  <a:spcPct val="0"/>
                </a:spcAft>
                <a:defRPr/>
              </a:pPr>
              <a:t>52</a:t>
            </a:fld>
            <a:endParaRPr lang="pt-BR" smtClean="0"/>
          </a:p>
        </p:txBody>
      </p:sp>
    </p:spTree>
    <p:extLst>
      <p:ext uri="{BB962C8B-B14F-4D97-AF65-F5344CB8AC3E}">
        <p14:creationId xmlns:p14="http://schemas.microsoft.com/office/powerpoint/2010/main" val="756859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673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475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FF83A-14B9-4EBF-B7B2-6D3156EAFB10}" type="slidenum">
              <a:rPr lang="pt-BR" smtClean="0"/>
              <a:pPr fontAlgn="base">
                <a:spcBef>
                  <a:spcPct val="0"/>
                </a:spcBef>
                <a:spcAft>
                  <a:spcPct val="0"/>
                </a:spcAft>
                <a:defRPr/>
              </a:pPr>
              <a:t>53</a:t>
            </a:fld>
            <a:endParaRPr lang="pt-BR" smtClean="0"/>
          </a:p>
        </p:txBody>
      </p:sp>
    </p:spTree>
    <p:extLst>
      <p:ext uri="{BB962C8B-B14F-4D97-AF65-F5344CB8AC3E}">
        <p14:creationId xmlns:p14="http://schemas.microsoft.com/office/powerpoint/2010/main" val="1933368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87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8602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9957E2-E86A-4C3A-9534-20AB6B296300}" type="slidenum">
              <a:rPr lang="pt-BR" smtClean="0"/>
              <a:pPr fontAlgn="base">
                <a:spcBef>
                  <a:spcPct val="0"/>
                </a:spcBef>
                <a:spcAft>
                  <a:spcPct val="0"/>
                </a:spcAft>
                <a:defRPr/>
              </a:pPr>
              <a:t>54</a:t>
            </a:fld>
            <a:endParaRPr lang="pt-BR" smtClean="0"/>
          </a:p>
        </p:txBody>
      </p:sp>
    </p:spTree>
    <p:extLst>
      <p:ext uri="{BB962C8B-B14F-4D97-AF65-F5344CB8AC3E}">
        <p14:creationId xmlns:p14="http://schemas.microsoft.com/office/powerpoint/2010/main" val="1748283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083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839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301A3-9924-4415-849F-4C48B7DC3969}" type="slidenum">
              <a:rPr lang="pt-BR" smtClean="0"/>
              <a:pPr fontAlgn="base">
                <a:spcBef>
                  <a:spcPct val="0"/>
                </a:spcBef>
                <a:spcAft>
                  <a:spcPct val="0"/>
                </a:spcAft>
                <a:defRPr/>
              </a:pPr>
              <a:t>55</a:t>
            </a:fld>
            <a:endParaRPr lang="pt-BR" smtClean="0"/>
          </a:p>
        </p:txBody>
      </p:sp>
    </p:spTree>
    <p:extLst>
      <p:ext uri="{BB962C8B-B14F-4D97-AF65-F5344CB8AC3E}">
        <p14:creationId xmlns:p14="http://schemas.microsoft.com/office/powerpoint/2010/main" val="38341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288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49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D4792D-1111-478C-9391-7C729127AD7E}" type="slidenum">
              <a:rPr lang="pt-BR" smtClean="0"/>
              <a:pPr fontAlgn="base">
                <a:spcBef>
                  <a:spcPct val="0"/>
                </a:spcBef>
                <a:spcAft>
                  <a:spcPct val="0"/>
                </a:spcAft>
                <a:defRPr/>
              </a:pPr>
              <a:t>56</a:t>
            </a:fld>
            <a:endParaRPr lang="pt-BR" smtClean="0"/>
          </a:p>
        </p:txBody>
      </p:sp>
    </p:spTree>
    <p:extLst>
      <p:ext uri="{BB962C8B-B14F-4D97-AF65-F5344CB8AC3E}">
        <p14:creationId xmlns:p14="http://schemas.microsoft.com/office/powerpoint/2010/main" val="2428416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390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49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C8AE81-A936-4629-8A11-4C8F69DF0FC7}" type="slidenum">
              <a:rPr lang="pt-BR" smtClean="0"/>
              <a:pPr fontAlgn="base">
                <a:spcBef>
                  <a:spcPct val="0"/>
                </a:spcBef>
                <a:spcAft>
                  <a:spcPct val="0"/>
                </a:spcAft>
                <a:defRPr/>
              </a:pPr>
              <a:t>57</a:t>
            </a:fld>
            <a:endParaRPr lang="pt-BR" smtClean="0"/>
          </a:p>
        </p:txBody>
      </p:sp>
    </p:spTree>
    <p:extLst>
      <p:ext uri="{BB962C8B-B14F-4D97-AF65-F5344CB8AC3E}">
        <p14:creationId xmlns:p14="http://schemas.microsoft.com/office/powerpoint/2010/main" val="2408787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49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49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72C410-0C40-40B7-92D4-4CA020C3ADBC}" type="slidenum">
              <a:rPr lang="pt-BR" smtClean="0"/>
              <a:pPr fontAlgn="base">
                <a:spcBef>
                  <a:spcPct val="0"/>
                </a:spcBef>
                <a:spcAft>
                  <a:spcPct val="0"/>
                </a:spcAft>
                <a:defRPr/>
              </a:pPr>
              <a:t>58</a:t>
            </a:fld>
            <a:endParaRPr lang="pt-BR" smtClean="0"/>
          </a:p>
        </p:txBody>
      </p:sp>
    </p:spTree>
    <p:extLst>
      <p:ext uri="{BB962C8B-B14F-4D97-AF65-F5344CB8AC3E}">
        <p14:creationId xmlns:p14="http://schemas.microsoft.com/office/powerpoint/2010/main" val="221687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98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52A4235F-AC74-43BA-8ECE-268C5FE1D611}" type="slidenum">
              <a:rPr lang="pt-BR" smtClean="0"/>
              <a:pPr>
                <a:defRPr/>
              </a:pPr>
              <a:t>14</a:t>
            </a:fld>
            <a:endParaRPr lang="pt-BR"/>
          </a:p>
        </p:txBody>
      </p:sp>
    </p:spTree>
    <p:extLst>
      <p:ext uri="{BB962C8B-B14F-4D97-AF65-F5344CB8AC3E}">
        <p14:creationId xmlns:p14="http://schemas.microsoft.com/office/powerpoint/2010/main" val="3172251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595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49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42AFFF-9F8A-4704-801A-FA7AFF606D9E}" type="slidenum">
              <a:rPr lang="pt-BR" smtClean="0"/>
              <a:pPr fontAlgn="base">
                <a:spcBef>
                  <a:spcPct val="0"/>
                </a:spcBef>
                <a:spcAft>
                  <a:spcPct val="0"/>
                </a:spcAft>
                <a:defRPr/>
              </a:pPr>
              <a:t>59</a:t>
            </a:fld>
            <a:endParaRPr lang="pt-BR" smtClean="0"/>
          </a:p>
        </p:txBody>
      </p:sp>
    </p:spTree>
    <p:extLst>
      <p:ext uri="{BB962C8B-B14F-4D97-AF65-F5344CB8AC3E}">
        <p14:creationId xmlns:p14="http://schemas.microsoft.com/office/powerpoint/2010/main" val="148735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089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5F9F5807-8581-49A0-A2C5-9C57D75ACA0A}" type="slidenum">
              <a:rPr lang="pt-BR" smtClean="0"/>
              <a:pPr>
                <a:defRPr/>
              </a:pPr>
              <a:t>15</a:t>
            </a:fld>
            <a:endParaRPr lang="pt-BR"/>
          </a:p>
        </p:txBody>
      </p:sp>
    </p:spTree>
    <p:extLst>
      <p:ext uri="{BB962C8B-B14F-4D97-AF65-F5344CB8AC3E}">
        <p14:creationId xmlns:p14="http://schemas.microsoft.com/office/powerpoint/2010/main" val="81506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192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2468"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39CBB7-C272-4D28-BC91-23BEC4D93AB8}" type="slidenum">
              <a:rPr lang="pt-BR" smtClean="0"/>
              <a:pPr fontAlgn="base">
                <a:spcBef>
                  <a:spcPct val="0"/>
                </a:spcBef>
                <a:spcAft>
                  <a:spcPct val="0"/>
                </a:spcAft>
                <a:defRPr/>
              </a:pPr>
              <a:t>16</a:t>
            </a:fld>
            <a:endParaRPr lang="pt-BR" smtClean="0"/>
          </a:p>
        </p:txBody>
      </p:sp>
    </p:spTree>
    <p:extLst>
      <p:ext uri="{BB962C8B-B14F-4D97-AF65-F5344CB8AC3E}">
        <p14:creationId xmlns:p14="http://schemas.microsoft.com/office/powerpoint/2010/main" val="97744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294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pt-BR" dirty="0" smtClean="0"/>
          </a:p>
        </p:txBody>
      </p:sp>
      <p:sp>
        <p:nvSpPr>
          <p:cNvPr id="4" name="Espaço Reservado para Número de Slide 3"/>
          <p:cNvSpPr>
            <a:spLocks noGrp="1"/>
          </p:cNvSpPr>
          <p:nvPr>
            <p:ph type="sldNum" sz="quarter" idx="5"/>
          </p:nvPr>
        </p:nvSpPr>
        <p:spPr/>
        <p:txBody>
          <a:bodyPr/>
          <a:lstStyle/>
          <a:p>
            <a:pPr>
              <a:defRPr/>
            </a:pPr>
            <a:fld id="{9227C8C9-31D4-4185-A04C-E090CD4F38F1}" type="slidenum">
              <a:rPr lang="pt-BR" smtClean="0"/>
              <a:pPr>
                <a:defRPr/>
              </a:pPr>
              <a:t>17</a:t>
            </a:fld>
            <a:endParaRPr lang="pt-BR"/>
          </a:p>
        </p:txBody>
      </p:sp>
    </p:spTree>
    <p:extLst>
      <p:ext uri="{BB962C8B-B14F-4D97-AF65-F5344CB8AC3E}">
        <p14:creationId xmlns:p14="http://schemas.microsoft.com/office/powerpoint/2010/main" val="12617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endParaRPr lang="fa-IR" smtClean="0"/>
          </a:p>
        </p:txBody>
      </p:sp>
    </p:spTree>
    <p:extLst>
      <p:ext uri="{BB962C8B-B14F-4D97-AF65-F5344CB8AC3E}">
        <p14:creationId xmlns:p14="http://schemas.microsoft.com/office/powerpoint/2010/main" val="115066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16" name="Slide Number Placeholder 15"/>
          <p:cNvSpPr>
            <a:spLocks noGrp="1"/>
          </p:cNvSpPr>
          <p:nvPr>
            <p:ph type="sldNum" sz="quarter" idx="11"/>
          </p:nvPr>
        </p:nvSpPr>
        <p:spPr/>
        <p:txBody>
          <a:bodyPr/>
          <a:lstStyle/>
          <a:p>
            <a:fld id="{089B1AF7-0B51-4E5B-B8B6-B157AC59E321}" type="slidenum">
              <a:rPr lang="fa-IR" smtClean="0"/>
              <a:pPr/>
              <a:t>‹#›</a:t>
            </a:fld>
            <a:endParaRPr lang="fa-IR"/>
          </a:p>
        </p:txBody>
      </p:sp>
      <p:sp>
        <p:nvSpPr>
          <p:cNvPr id="17" name="Footer Placeholder 16"/>
          <p:cNvSpPr>
            <a:spLocks noGrp="1"/>
          </p:cNvSpPr>
          <p:nvPr>
            <p:ph type="ftr" sz="quarter" idx="12"/>
          </p:nvPr>
        </p:nvSpPr>
        <p:spPr/>
        <p:txBody>
          <a:bodyPr/>
          <a:lstStyle/>
          <a:p>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9B1AF7-0B51-4E5B-B8B6-B157AC59E321}"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9B1AF7-0B51-4E5B-B8B6-B157AC59E321}"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A135E029-C819-4AF1-B11D-EBBE6D4D921B}" type="datetimeFigureOut">
              <a:rPr lang="fa-IR" smtClean="0"/>
              <a:pPr/>
              <a:t>1439/06/24</a:t>
            </a:fld>
            <a:endParaRPr lang="fa-IR"/>
          </a:p>
        </p:txBody>
      </p:sp>
      <p:sp>
        <p:nvSpPr>
          <p:cNvPr id="15" name="Slide Number Placeholder 14"/>
          <p:cNvSpPr>
            <a:spLocks noGrp="1"/>
          </p:cNvSpPr>
          <p:nvPr>
            <p:ph type="sldNum" sz="quarter" idx="15"/>
          </p:nvPr>
        </p:nvSpPr>
        <p:spPr/>
        <p:txBody>
          <a:bodyPr/>
          <a:lstStyle>
            <a:lvl1pPr algn="ctr">
              <a:defRPr/>
            </a:lvl1pPr>
          </a:lstStyle>
          <a:p>
            <a:fld id="{089B1AF7-0B51-4E5B-B8B6-B157AC59E321}" type="slidenum">
              <a:rPr lang="fa-IR" smtClean="0"/>
              <a:pPr/>
              <a:t>‹#›</a:t>
            </a:fld>
            <a:endParaRPr lang="fa-IR"/>
          </a:p>
        </p:txBody>
      </p:sp>
      <p:sp>
        <p:nvSpPr>
          <p:cNvPr id="16" name="Footer Placeholder 15"/>
          <p:cNvSpPr>
            <a:spLocks noGrp="1"/>
          </p:cNvSpPr>
          <p:nvPr>
            <p:ph type="ftr" sz="quarter" idx="16"/>
          </p:nvPr>
        </p:nvSpPr>
        <p:spPr/>
        <p:txBody>
          <a:bodyPr/>
          <a:lstStyle/>
          <a:p>
            <a:endParaRPr lang="fa-I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9B1AF7-0B51-4E5B-B8B6-B157AC59E321}" type="slidenum">
              <a:rPr lang="fa-IR" smtClean="0"/>
              <a:pPr/>
              <a:t>‹#›</a:t>
            </a:fld>
            <a:endParaRPr lang="fa-I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9B1AF7-0B51-4E5B-B8B6-B157AC59E321}"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89B1AF7-0B51-4E5B-B8B6-B157AC59E321}" type="slidenum">
              <a:rPr lang="fa-IR" smtClean="0"/>
              <a:pPr/>
              <a:t>‹#›</a:t>
            </a:fld>
            <a:endParaRPr lang="fa-IR"/>
          </a:p>
        </p:txBody>
      </p:sp>
      <p:sp>
        <p:nvSpPr>
          <p:cNvPr id="8" name="Footer Placeholder 7"/>
          <p:cNvSpPr>
            <a:spLocks noGrp="1"/>
          </p:cNvSpPr>
          <p:nvPr>
            <p:ph type="ftr" sz="quarter" idx="11"/>
          </p:nvPr>
        </p:nvSpPr>
        <p:spPr/>
        <p:txBody>
          <a:bodyPr/>
          <a:lstStyle/>
          <a:p>
            <a:endParaRPr lang="fa-IR"/>
          </a:p>
        </p:txBody>
      </p:sp>
      <p:sp>
        <p:nvSpPr>
          <p:cNvPr id="7" name="Date Placeholder 6"/>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9B1AF7-0B51-4E5B-B8B6-B157AC59E321}"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9B1AF7-0B51-4E5B-B8B6-B157AC59E321}"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A135E029-C819-4AF1-B11D-EBBE6D4D921B}" type="datetimeFigureOut">
              <a:rPr lang="fa-IR" smtClean="0"/>
              <a:pPr/>
              <a:t>1439/06/24</a:t>
            </a:fld>
            <a:endParaRPr lang="fa-IR"/>
          </a:p>
        </p:txBody>
      </p:sp>
      <p:sp>
        <p:nvSpPr>
          <p:cNvPr id="9" name="Slide Number Placeholder 8"/>
          <p:cNvSpPr>
            <a:spLocks noGrp="1"/>
          </p:cNvSpPr>
          <p:nvPr>
            <p:ph type="sldNum" sz="quarter" idx="15"/>
          </p:nvPr>
        </p:nvSpPr>
        <p:spPr/>
        <p:txBody>
          <a:bodyPr/>
          <a:lstStyle/>
          <a:p>
            <a:fld id="{089B1AF7-0B51-4E5B-B8B6-B157AC59E321}" type="slidenum">
              <a:rPr lang="fa-IR" smtClean="0"/>
              <a:pPr/>
              <a:t>‹#›</a:t>
            </a:fld>
            <a:endParaRPr lang="fa-IR"/>
          </a:p>
        </p:txBody>
      </p:sp>
      <p:sp>
        <p:nvSpPr>
          <p:cNvPr id="10" name="Footer Placeholder 9"/>
          <p:cNvSpPr>
            <a:spLocks noGrp="1"/>
          </p:cNvSpPr>
          <p:nvPr>
            <p:ph type="ftr" sz="quarter" idx="16"/>
          </p:nvPr>
        </p:nvSpPr>
        <p:spPr/>
        <p:txBody>
          <a:bodyPr/>
          <a:lstStyle/>
          <a:p>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A135E029-C819-4AF1-B11D-EBBE6D4D921B}" type="datetimeFigureOut">
              <a:rPr lang="fa-IR" smtClean="0"/>
              <a:pPr/>
              <a:t>1439/06/24</a:t>
            </a:fld>
            <a:endParaRPr lang="fa-IR"/>
          </a:p>
        </p:txBody>
      </p:sp>
      <p:sp>
        <p:nvSpPr>
          <p:cNvPr id="9" name="Slide Number Placeholder 8"/>
          <p:cNvSpPr>
            <a:spLocks noGrp="1"/>
          </p:cNvSpPr>
          <p:nvPr>
            <p:ph type="sldNum" sz="quarter" idx="11"/>
          </p:nvPr>
        </p:nvSpPr>
        <p:spPr/>
        <p:txBody>
          <a:bodyPr/>
          <a:lstStyle/>
          <a:p>
            <a:fld id="{089B1AF7-0B51-4E5B-B8B6-B157AC59E321}" type="slidenum">
              <a:rPr lang="fa-IR" smtClean="0"/>
              <a:pPr/>
              <a:t>‹#›</a:t>
            </a:fld>
            <a:endParaRPr lang="fa-IR"/>
          </a:p>
        </p:txBody>
      </p:sp>
      <p:sp>
        <p:nvSpPr>
          <p:cNvPr id="10" name="Footer Placeholder 9"/>
          <p:cNvSpPr>
            <a:spLocks noGrp="1"/>
          </p:cNvSpPr>
          <p:nvPr>
            <p:ph type="ftr" sz="quarter" idx="12"/>
          </p:nvPr>
        </p:nvSpPr>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135E029-C819-4AF1-B11D-EBBE6D4D921B}" type="datetimeFigureOut">
              <a:rPr lang="fa-IR" smtClean="0"/>
              <a:pPr/>
              <a:t>1439/06/24</a:t>
            </a:fld>
            <a:endParaRPr lang="fa-I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a-I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89B1AF7-0B51-4E5B-B8B6-B157AC59E321}" type="slidenum">
              <a:rPr lang="fa-IR" smtClean="0"/>
              <a:pPr/>
              <a:t>‹#›</a:t>
            </a:fld>
            <a:endParaRPr lang="fa-I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76834"/>
          </a:xfrm>
        </p:spPr>
        <p:txBody>
          <a:bodyPr>
            <a:noAutofit/>
          </a:bodyPr>
          <a:lstStyle/>
          <a:p>
            <a:pPr algn="ctr">
              <a:buNone/>
            </a:pPr>
            <a:endParaRPr lang="fa-IR" sz="1000" dirty="0" smtClean="0">
              <a:solidFill>
                <a:srgbClr val="002060"/>
              </a:solidFill>
            </a:endParaRPr>
          </a:p>
          <a:p>
            <a:pPr algn="ctr">
              <a:buNone/>
            </a:pPr>
            <a:r>
              <a:rPr lang="fa-IR" sz="3200" b="1" dirty="0" smtClean="0">
                <a:solidFill>
                  <a:srgbClr val="002060"/>
                </a:solidFill>
              </a:rPr>
              <a:t>تحلیل و بررسی كليسای نور </a:t>
            </a:r>
            <a:r>
              <a:rPr lang="fa-IR" sz="3200" b="1" dirty="0" smtClean="0">
                <a:solidFill>
                  <a:srgbClr val="002060"/>
                </a:solidFill>
              </a:rPr>
              <a:t>اثر </a:t>
            </a:r>
            <a:r>
              <a:rPr lang="fa-IR" sz="3200" b="1" dirty="0" smtClean="0">
                <a:solidFill>
                  <a:srgbClr val="002060"/>
                </a:solidFill>
              </a:rPr>
              <a:t>تادائو آندو </a:t>
            </a:r>
          </a:p>
          <a:p>
            <a:pPr algn="ctr">
              <a:buNone/>
            </a:pPr>
            <a:endParaRPr lang="fa-IR" sz="1100" dirty="0" smtClean="0">
              <a:solidFill>
                <a:srgbClr val="002060"/>
              </a:solidFill>
            </a:endParaRPr>
          </a:p>
          <a:p>
            <a:pPr algn="ctr">
              <a:buNone/>
            </a:pPr>
            <a:endParaRPr lang="fa-IR" sz="1100" dirty="0" smtClean="0">
              <a:solidFill>
                <a:srgbClr val="002060"/>
              </a:solidFill>
            </a:endParaRPr>
          </a:p>
          <a:p>
            <a:pPr algn="ctr">
              <a:buNone/>
            </a:pPr>
            <a:endParaRPr lang="fa-IR" sz="1100" dirty="0" smtClean="0">
              <a:solidFill>
                <a:srgbClr val="002060"/>
              </a:solidFill>
            </a:endParaRPr>
          </a:p>
          <a:p>
            <a:pPr algn="ctr">
              <a:buNone/>
            </a:pPr>
            <a:r>
              <a:rPr lang="fa-IR" sz="2400" dirty="0" smtClean="0">
                <a:solidFill>
                  <a:srgbClr val="002060"/>
                </a:solidFill>
              </a:rPr>
              <a:t>برگردانی و ترجمه متن از زبان اصلی (پرتغالی) </a:t>
            </a:r>
          </a:p>
          <a:p>
            <a:pPr algn="ctr">
              <a:buNone/>
            </a:pPr>
            <a:r>
              <a:rPr lang="fa-IR" sz="2400" dirty="0" smtClean="0">
                <a:solidFill>
                  <a:srgbClr val="002060"/>
                </a:solidFill>
              </a:rPr>
              <a:t>با استفاده از مترجم گوگل از اسلاید 10 الی 59 : </a:t>
            </a:r>
          </a:p>
          <a:p>
            <a:pPr algn="ctr">
              <a:buNone/>
            </a:pPr>
            <a:endParaRPr lang="fa-IR" sz="800" dirty="0" smtClean="0">
              <a:solidFill>
                <a:srgbClr val="002060"/>
              </a:solidFill>
            </a:endParaRPr>
          </a:p>
          <a:p>
            <a:pPr algn="ctr">
              <a:buNone/>
            </a:pPr>
            <a:r>
              <a:rPr lang="fa-IR" sz="2400" dirty="0" smtClean="0">
                <a:solidFill>
                  <a:srgbClr val="002060"/>
                </a:solidFill>
              </a:rPr>
              <a:t>آذر 1391</a:t>
            </a:r>
          </a:p>
        </p:txBody>
      </p:sp>
      <p:sp>
        <p:nvSpPr>
          <p:cNvPr id="3" name="Title 2"/>
          <p:cNvSpPr>
            <a:spLocks noGrp="1"/>
          </p:cNvSpPr>
          <p:nvPr>
            <p:ph type="title"/>
          </p:nvPr>
        </p:nvSpPr>
        <p:spPr/>
        <p:txBody>
          <a:bodyPr>
            <a:normAutofit/>
          </a:bodyPr>
          <a:lstStyle/>
          <a:p>
            <a:pPr algn="ctr"/>
            <a:r>
              <a:rPr lang="fa-IR" sz="6000" dirty="0" smtClean="0">
                <a:solidFill>
                  <a:srgbClr val="002060"/>
                </a:solidFill>
              </a:rPr>
              <a:t>بنام خدا</a:t>
            </a:r>
            <a:endParaRPr lang="fa-IR" sz="6000"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8596" y="4572008"/>
            <a:ext cx="8358246" cy="1569660"/>
          </a:xfrm>
          <a:prstGeom prst="rect">
            <a:avLst/>
          </a:prstGeom>
        </p:spPr>
        <p:txBody>
          <a:bodyPr wrap="square">
            <a:spAutoFit/>
          </a:bodyPr>
          <a:lstStyle/>
          <a:p>
            <a:r>
              <a:rPr lang="en-US" sz="2400" dirty="0">
                <a:solidFill>
                  <a:schemeClr val="bg1"/>
                </a:solidFill>
                <a:latin typeface="Arial" pitchFamily="34" charset="0"/>
                <a:cs typeface="Arial" pitchFamily="34" charset="0"/>
              </a:rPr>
              <a:t/>
            </a:r>
            <a:br>
              <a:rPr lang="en-US" sz="2400" dirty="0">
                <a:solidFill>
                  <a:schemeClr val="bg1"/>
                </a:solidFill>
                <a:latin typeface="Arial" pitchFamily="34" charset="0"/>
                <a:cs typeface="Arial" pitchFamily="34" charset="0"/>
              </a:rPr>
            </a:br>
            <a:r>
              <a:rPr lang="en-US" sz="2400" dirty="0">
                <a:solidFill>
                  <a:schemeClr val="bg1"/>
                </a:solidFill>
                <a:latin typeface="Arial" pitchFamily="34" charset="0"/>
                <a:cs typeface="Arial" pitchFamily="34" charset="0"/>
              </a:rPr>
              <a:t/>
            </a:r>
            <a:br>
              <a:rPr lang="en-US" sz="2400"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 </a:t>
            </a:r>
            <a:r>
              <a:rPr lang="ar-SA" sz="2400" b="1" dirty="0">
                <a:solidFill>
                  <a:schemeClr val="bg1"/>
                </a:solidFill>
                <a:latin typeface="Arial" pitchFamily="34" charset="0"/>
                <a:cs typeface="Arial" pitchFamily="34" charset="0"/>
              </a:rPr>
              <a:t>تابش یک دسته پرتو نور ، با نفوذ در سکوت ژرف آن تاریکی ، شکوه و ظلمت را به همراه می آورد </a:t>
            </a:r>
            <a:endParaRPr lang="fa-IR" sz="2400" dirty="0">
              <a:solidFill>
                <a:schemeClr val="bg1"/>
              </a:solidFill>
              <a:latin typeface="Arial" pitchFamily="34" charset="0"/>
              <a:cs typeface="Arial" pitchFamily="34" charset="0"/>
            </a:endParaRPr>
          </a:p>
        </p:txBody>
      </p:sp>
      <p:sp>
        <p:nvSpPr>
          <p:cNvPr id="6" name="Rectangle 5"/>
          <p:cNvSpPr/>
          <p:nvPr/>
        </p:nvSpPr>
        <p:spPr>
          <a:xfrm>
            <a:off x="4929190" y="785794"/>
            <a:ext cx="3929058" cy="3416320"/>
          </a:xfrm>
          <a:prstGeom prst="rect">
            <a:avLst/>
          </a:prstGeom>
        </p:spPr>
        <p:txBody>
          <a:bodyPr wrap="square">
            <a:spAutoFit/>
          </a:bodyPr>
          <a:lstStyle/>
          <a:p>
            <a:r>
              <a:rPr lang="en-US" sz="2400" b="1" dirty="0">
                <a:solidFill>
                  <a:schemeClr val="bg1"/>
                </a:solidFill>
                <a:latin typeface="Arial" pitchFamily="34" charset="0"/>
                <a:cs typeface="Arial" pitchFamily="34" charset="0"/>
              </a:rPr>
              <a:t>* </a:t>
            </a:r>
            <a:r>
              <a:rPr lang="ar-SA" sz="2400" b="1" dirty="0">
                <a:solidFill>
                  <a:schemeClr val="bg1"/>
                </a:solidFill>
                <a:latin typeface="Arial" pitchFamily="34" charset="0"/>
                <a:cs typeface="Arial" pitchFamily="34" charset="0"/>
              </a:rPr>
              <a:t>من می خواهم بناهای قوی و در عین حال آرامی بیافرینم که صدای آفریننده شان را بتوان شنید</a:t>
            </a:r>
            <a:r>
              <a:rPr lang="en-US" sz="2400" b="1" dirty="0">
                <a:solidFill>
                  <a:schemeClr val="bg1"/>
                </a:solidFill>
                <a:latin typeface="Arial" pitchFamily="34" charset="0"/>
                <a:cs typeface="Arial" pitchFamily="34" charset="0"/>
              </a:rPr>
              <a:t>.</a:t>
            </a:r>
            <a:r>
              <a:rPr lang="en-US" sz="2400" dirty="0">
                <a:solidFill>
                  <a:schemeClr val="bg1"/>
                </a:solidFill>
                <a:latin typeface="Arial" pitchFamily="34" charset="0"/>
                <a:cs typeface="Arial" pitchFamily="34" charset="0"/>
              </a:rPr>
              <a:t/>
            </a:r>
            <a:br>
              <a:rPr lang="en-US" sz="2400" dirty="0">
                <a:solidFill>
                  <a:schemeClr val="bg1"/>
                </a:solidFill>
                <a:latin typeface="Arial" pitchFamily="34" charset="0"/>
                <a:cs typeface="Arial" pitchFamily="34" charset="0"/>
              </a:rPr>
            </a:br>
            <a:r>
              <a:rPr lang="en-US" sz="2400" dirty="0">
                <a:solidFill>
                  <a:schemeClr val="bg1"/>
                </a:solidFill>
                <a:latin typeface="Arial" pitchFamily="34" charset="0"/>
                <a:cs typeface="Arial" pitchFamily="34" charset="0"/>
              </a:rPr>
              <a:t/>
            </a:r>
            <a:br>
              <a:rPr lang="en-US" sz="2400"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 </a:t>
            </a:r>
            <a:r>
              <a:rPr lang="ar-SA" sz="2400" b="1" dirty="0">
                <a:solidFill>
                  <a:schemeClr val="bg1"/>
                </a:solidFill>
                <a:latin typeface="Arial" pitchFamily="34" charset="0"/>
                <a:cs typeface="Arial" pitchFamily="34" charset="0"/>
              </a:rPr>
              <a:t>نور سرچشمه تمام هستی است . نور در همان حال که به سطح چیزها برخورد می کند ، به آنها شکل می دهد و با انباشتن سایه در پشت چیزها ، به آنها عمق می بخشد</a:t>
            </a:r>
            <a:r>
              <a:rPr lang="en-US" sz="2400" b="1" dirty="0">
                <a:solidFill>
                  <a:schemeClr val="bg1"/>
                </a:solidFill>
                <a:latin typeface="Arial" pitchFamily="34" charset="0"/>
                <a:cs typeface="Arial" pitchFamily="34" charset="0"/>
              </a:rPr>
              <a:t>.</a:t>
            </a:r>
            <a:endParaRPr lang="fa-IR" sz="2400" dirty="0">
              <a:solidFill>
                <a:schemeClr val="bg1"/>
              </a:solidFill>
              <a:latin typeface="Arial" pitchFamily="34" charset="0"/>
              <a:cs typeface="Arial" pitchFamily="34" charset="0"/>
            </a:endParaRPr>
          </a:p>
        </p:txBody>
      </p:sp>
      <p:pic>
        <p:nvPicPr>
          <p:cNvPr id="7" name="Picture 6" descr="http://uc-njavan.ir/uploder/files/y88/4-5-6/2zyzhj6.jpg"/>
          <p:cNvPicPr/>
          <p:nvPr/>
        </p:nvPicPr>
        <p:blipFill>
          <a:blip r:embed="rId3" cstate="print"/>
          <a:stretch>
            <a:fillRect/>
          </a:stretch>
        </p:blipFill>
        <p:spPr bwMode="auto">
          <a:xfrm>
            <a:off x="0" y="0"/>
            <a:ext cx="4714876" cy="4643446"/>
          </a:xfrm>
          <a:prstGeom prst="rect">
            <a:avLst/>
          </a:prstGeom>
          <a:noFill/>
          <a:ln>
            <a:noFill/>
          </a:ln>
        </p:spPr>
      </p:pic>
      <p:pic>
        <p:nvPicPr>
          <p:cNvPr id="8" name="Picture 2" descr="C:\Users\Aline\Documents\[2] FAU\PÓS\Estratégias projetuais\TADAO ANDO\imagens\church of the light_cruz.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9" name="CaixaDeTexto 4"/>
          <p:cNvSpPr txBox="1">
            <a:spLocks noChangeArrowheads="1"/>
          </p:cNvSpPr>
          <p:nvPr/>
        </p:nvSpPr>
        <p:spPr bwMode="auto">
          <a:xfrm>
            <a:off x="4932363" y="44450"/>
            <a:ext cx="4103687" cy="820674"/>
          </a:xfrm>
          <a:prstGeom prst="rect">
            <a:avLst/>
          </a:prstGeom>
          <a:noFill/>
          <a:ln w="9525">
            <a:noFill/>
            <a:miter lim="800000"/>
            <a:headEnd/>
            <a:tailEnd/>
          </a:ln>
        </p:spPr>
        <p:txBody>
          <a:bodyPr>
            <a:spAutoFit/>
          </a:bodyPr>
          <a:lstStyle/>
          <a:p>
            <a:pPr algn="r">
              <a:lnSpc>
                <a:spcPct val="150000"/>
              </a:lnSpc>
            </a:pPr>
            <a:r>
              <a:rPr lang="fa-IR" sz="3600" b="1" dirty="0" smtClean="0">
                <a:latin typeface="Arial" pitchFamily="34" charset="0"/>
                <a:cs typeface="Arial" pitchFamily="34" charset="0"/>
              </a:rPr>
              <a:t>کلیسای نور – تادائو آندو</a:t>
            </a:r>
            <a:endParaRPr lang="pt-BR" sz="3200" dirty="0">
              <a:latin typeface="Arial" pitchFamily="34" charset="0"/>
              <a:cs typeface="Arial" pitchFamily="34" charset="0"/>
            </a:endParaRPr>
          </a:p>
        </p:txBody>
      </p:sp>
    </p:spTree>
  </p:cSld>
  <p:clrMapOvr>
    <a:masterClrMapping/>
  </p:clrMapOvr>
  <p:transition spd="slow">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ixaDeTexto 1"/>
          <p:cNvSpPr txBox="1">
            <a:spLocks noChangeArrowheads="1"/>
          </p:cNvSpPr>
          <p:nvPr/>
        </p:nvSpPr>
        <p:spPr bwMode="auto">
          <a:xfrm>
            <a:off x="395288" y="2714620"/>
            <a:ext cx="4105275" cy="3690177"/>
          </a:xfrm>
          <a:prstGeom prst="rect">
            <a:avLst/>
          </a:prstGeom>
          <a:noFill/>
          <a:ln w="9525">
            <a:noFill/>
            <a:miter lim="800000"/>
            <a:headEnd/>
            <a:tailEnd/>
          </a:ln>
        </p:spPr>
        <p:txBody>
          <a:bodyPr>
            <a:spAutoFit/>
          </a:bodyPr>
          <a:lstStyle/>
          <a:p>
            <a:pPr>
              <a:lnSpc>
                <a:spcPct val="200000"/>
              </a:lnSpc>
            </a:pPr>
            <a:r>
              <a:rPr lang="fa-IR" sz="2000" b="1" dirty="0" smtClean="0">
                <a:solidFill>
                  <a:schemeClr val="bg1"/>
                </a:solidFill>
                <a:latin typeface="Arial" pitchFamily="34" charset="0"/>
                <a:cs typeface="Arial" pitchFamily="34" charset="0"/>
              </a:rPr>
              <a:t>محل : اوزاکا، ژاپن</a:t>
            </a:r>
            <a:br>
              <a:rPr lang="fa-IR"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اتمام کار: </a:t>
            </a:r>
            <a:r>
              <a:rPr lang="pt-BR" sz="2000" b="1" dirty="0" smtClean="0">
                <a:solidFill>
                  <a:schemeClr val="bg1"/>
                </a:solidFill>
                <a:latin typeface="Arial" pitchFamily="34" charset="0"/>
                <a:cs typeface="Arial" pitchFamily="34" charset="0"/>
              </a:rPr>
              <a:t>1989 | 1999</a:t>
            </a:r>
            <a:br>
              <a:rPr lang="pt-BR"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مساحت : 838.80 متر مربع</a:t>
            </a:r>
            <a:br>
              <a:rPr lang="fa-IR"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مساحت ساخته شده : </a:t>
            </a:r>
            <a:r>
              <a:rPr lang="pt-BR" sz="2000" b="1" dirty="0" smtClean="0">
                <a:solidFill>
                  <a:schemeClr val="bg1"/>
                </a:solidFill>
                <a:latin typeface="Arial" pitchFamily="34" charset="0"/>
                <a:cs typeface="Arial" pitchFamily="34" charset="0"/>
              </a:rPr>
              <a:t>113.00 </a:t>
            </a:r>
            <a:r>
              <a:rPr lang="fa-IR" sz="2000" b="1" dirty="0" smtClean="0">
                <a:solidFill>
                  <a:schemeClr val="bg1"/>
                </a:solidFill>
                <a:latin typeface="Arial" pitchFamily="34" charset="0"/>
                <a:cs typeface="Arial" pitchFamily="34" charset="0"/>
              </a:rPr>
              <a:t>متر مربع</a:t>
            </a:r>
            <a:br>
              <a:rPr lang="fa-IR"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اسکلت : بتنی</a:t>
            </a:r>
            <a:br>
              <a:rPr lang="fa-IR"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ظرفیت : 100 نفر </a:t>
            </a:r>
          </a:p>
        </p:txBody>
      </p:sp>
      <p:sp>
        <p:nvSpPr>
          <p:cNvPr id="9219" name="CaixaDeTexto 2"/>
          <p:cNvSpPr txBox="1">
            <a:spLocks noChangeArrowheads="1"/>
          </p:cNvSpPr>
          <p:nvPr/>
        </p:nvSpPr>
        <p:spPr bwMode="auto">
          <a:xfrm>
            <a:off x="331788" y="188913"/>
            <a:ext cx="41052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کلیسای نور تادائو آندو</a:t>
            </a:r>
            <a:endParaRPr lang="pt-BR" sz="2800" dirty="0">
              <a:solidFill>
                <a:schemeClr val="bg1"/>
              </a:solidFill>
              <a:latin typeface="Arial" pitchFamily="34" charset="0"/>
              <a:cs typeface="Arial" pitchFamily="34" charset="0"/>
            </a:endParaRPr>
          </a:p>
        </p:txBody>
      </p:sp>
      <p:pic>
        <p:nvPicPr>
          <p:cNvPr id="9220" name="Picture 2" descr="C:\Users\Aline\Documents\[2] FAU\PÓS\Estratégias projetuais\TADAO ANDO\CHURCH OF THE LIGHT\img 4.jpg"/>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descr="foto aerea 1.jpg"/>
          <p:cNvPicPr>
            <a:picLocks noChangeAspect="1"/>
          </p:cNvPicPr>
          <p:nvPr/>
        </p:nvPicPr>
        <p:blipFill>
          <a:blip r:embed="rId3" cstate="print"/>
          <a:srcRect/>
          <a:stretch>
            <a:fillRect/>
          </a:stretch>
        </p:blipFill>
        <p:spPr bwMode="auto">
          <a:xfrm>
            <a:off x="0" y="692150"/>
            <a:ext cx="9144000" cy="5491163"/>
          </a:xfrm>
          <a:prstGeom prst="rect">
            <a:avLst/>
          </a:prstGeom>
          <a:noFill/>
          <a:ln w="9525">
            <a:noFill/>
            <a:miter lim="800000"/>
            <a:headEnd/>
            <a:tailEnd/>
          </a:ln>
        </p:spPr>
      </p:pic>
      <p:sp>
        <p:nvSpPr>
          <p:cNvPr id="3" name="Rectangle 2"/>
          <p:cNvSpPr/>
          <p:nvPr/>
        </p:nvSpPr>
        <p:spPr>
          <a:xfrm>
            <a:off x="3318189" y="214290"/>
            <a:ext cx="2672526" cy="523220"/>
          </a:xfrm>
          <a:prstGeom prst="rect">
            <a:avLst/>
          </a:prstGeom>
        </p:spPr>
        <p:txBody>
          <a:bodyPr wrap="none">
            <a:spAutoFit/>
          </a:bodyPr>
          <a:lstStyle/>
          <a:p>
            <a:r>
              <a:rPr lang="fa-IR" sz="2800" b="1" dirty="0" smtClean="0">
                <a:solidFill>
                  <a:schemeClr val="bg1"/>
                </a:solidFill>
                <a:latin typeface="Arial" pitchFamily="34" charset="0"/>
                <a:cs typeface="Arial" pitchFamily="34" charset="0"/>
              </a:rPr>
              <a:t>تصویر سایت شهری </a:t>
            </a:r>
            <a:endParaRPr lang="fa-I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entorno copy"/>
          <p:cNvPicPr>
            <a:picLocks noChangeAspect="1" noChangeArrowheads="1"/>
          </p:cNvPicPr>
          <p:nvPr/>
        </p:nvPicPr>
        <p:blipFill>
          <a:blip r:embed="rId3" cstate="print"/>
          <a:srcRect/>
          <a:stretch>
            <a:fillRect/>
          </a:stretch>
        </p:blipFill>
        <p:spPr bwMode="auto">
          <a:xfrm>
            <a:off x="1214438" y="890588"/>
            <a:ext cx="6715125" cy="5076825"/>
          </a:xfrm>
          <a:prstGeom prst="rect">
            <a:avLst/>
          </a:prstGeom>
          <a:noFill/>
        </p:spPr>
      </p:pic>
      <p:sp>
        <p:nvSpPr>
          <p:cNvPr id="3" name="Rectangle 2"/>
          <p:cNvSpPr/>
          <p:nvPr/>
        </p:nvSpPr>
        <p:spPr>
          <a:xfrm>
            <a:off x="870408" y="214290"/>
            <a:ext cx="5120312" cy="523220"/>
          </a:xfrm>
          <a:prstGeom prst="rect">
            <a:avLst/>
          </a:prstGeom>
        </p:spPr>
        <p:txBody>
          <a:bodyPr wrap="none">
            <a:spAutoFit/>
          </a:bodyPr>
          <a:lstStyle/>
          <a:p>
            <a:r>
              <a:rPr lang="fa-IR" sz="2800" b="1" dirty="0" smtClean="0">
                <a:solidFill>
                  <a:schemeClr val="bg1"/>
                </a:solidFill>
                <a:latin typeface="Arial" pitchFamily="34" charset="0"/>
                <a:cs typeface="Arial" pitchFamily="34" charset="0"/>
              </a:rPr>
              <a:t>محل استقرار کلیسای نور در سایت شهری</a:t>
            </a:r>
            <a:endParaRPr lang="fa-I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descr="foto aerea 2.jpg"/>
          <p:cNvPicPr>
            <a:picLocks noChangeAspect="1"/>
          </p:cNvPicPr>
          <p:nvPr/>
        </p:nvPicPr>
        <p:blipFill>
          <a:blip r:embed="rId3" cstate="print"/>
          <a:srcRect/>
          <a:stretch>
            <a:fillRect/>
          </a:stretch>
        </p:blipFill>
        <p:spPr bwMode="auto">
          <a:xfrm>
            <a:off x="0" y="1000108"/>
            <a:ext cx="9144000" cy="5491162"/>
          </a:xfrm>
          <a:prstGeom prst="rect">
            <a:avLst/>
          </a:prstGeom>
          <a:noFill/>
          <a:ln w="9525">
            <a:noFill/>
            <a:miter lim="800000"/>
            <a:headEnd/>
            <a:tailEnd/>
          </a:ln>
        </p:spPr>
      </p:pic>
      <p:sp>
        <p:nvSpPr>
          <p:cNvPr id="3" name="Rectangle 2"/>
          <p:cNvSpPr/>
          <p:nvPr/>
        </p:nvSpPr>
        <p:spPr>
          <a:xfrm>
            <a:off x="2194475" y="214290"/>
            <a:ext cx="3796232" cy="523220"/>
          </a:xfrm>
          <a:prstGeom prst="rect">
            <a:avLst/>
          </a:prstGeom>
        </p:spPr>
        <p:txBody>
          <a:bodyPr wrap="none">
            <a:spAutoFit/>
          </a:bodyPr>
          <a:lstStyle/>
          <a:p>
            <a:r>
              <a:rPr lang="fa-IR" sz="2800" b="1" dirty="0" smtClean="0">
                <a:solidFill>
                  <a:schemeClr val="bg1"/>
                </a:solidFill>
                <a:latin typeface="Arial" pitchFamily="34" charset="0"/>
                <a:cs typeface="Arial" pitchFamily="34" charset="0"/>
              </a:rPr>
              <a:t>اجرای مجموعه ی کلیسای نور</a:t>
            </a:r>
            <a:endParaRPr lang="fa-I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descr="foto aerea 3.jpg"/>
          <p:cNvPicPr>
            <a:picLocks noChangeAspect="1"/>
          </p:cNvPicPr>
          <p:nvPr/>
        </p:nvPicPr>
        <p:blipFill>
          <a:blip r:embed="rId3" cstate="print"/>
          <a:srcRect/>
          <a:stretch>
            <a:fillRect/>
          </a:stretch>
        </p:blipFill>
        <p:spPr bwMode="auto">
          <a:xfrm>
            <a:off x="0" y="714356"/>
            <a:ext cx="9144000" cy="5492750"/>
          </a:xfrm>
          <a:prstGeom prst="rect">
            <a:avLst/>
          </a:prstGeom>
          <a:noFill/>
          <a:ln w="9525">
            <a:noFill/>
            <a:miter lim="800000"/>
            <a:headEnd/>
            <a:tailEnd/>
          </a:ln>
        </p:spPr>
      </p:pic>
      <p:sp>
        <p:nvSpPr>
          <p:cNvPr id="4" name="Retângulo 3"/>
          <p:cNvSpPr/>
          <p:nvPr/>
        </p:nvSpPr>
        <p:spPr>
          <a:xfrm>
            <a:off x="2916239" y="2268500"/>
            <a:ext cx="1325666" cy="1223962"/>
          </a:xfrm>
          <a:prstGeom prst="rect">
            <a:avLst/>
          </a:prstGeom>
          <a:noFill/>
          <a:ln w="57150">
            <a:solidFill>
              <a:srgbClr val="C0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316" name="CaixaDeTexto 4"/>
          <p:cNvSpPr txBox="1">
            <a:spLocks noChangeArrowheads="1"/>
          </p:cNvSpPr>
          <p:nvPr/>
        </p:nvSpPr>
        <p:spPr bwMode="auto">
          <a:xfrm>
            <a:off x="4610129" y="142852"/>
            <a:ext cx="4105275" cy="577850"/>
          </a:xfrm>
          <a:prstGeom prst="rect">
            <a:avLst/>
          </a:prstGeom>
          <a:noFill/>
          <a:ln w="9525">
            <a:noFill/>
            <a:miter lim="800000"/>
            <a:headEnd/>
            <a:tailEnd/>
          </a:ln>
        </p:spPr>
        <p:txBody>
          <a:bodyPr>
            <a:spAutoFit/>
          </a:bodyPr>
          <a:lstStyle/>
          <a:p>
            <a:pPr>
              <a:lnSpc>
                <a:spcPct val="150000"/>
              </a:lnSpc>
            </a:pPr>
            <a:r>
              <a:rPr lang="fa-IR" sz="2400" b="1" dirty="0" smtClean="0">
                <a:solidFill>
                  <a:schemeClr val="bg1"/>
                </a:solidFill>
                <a:latin typeface="Arial" pitchFamily="34" charset="0"/>
                <a:cs typeface="Arial" pitchFamily="34" charset="0"/>
              </a:rPr>
              <a:t>محل اقامت پدر کلیسا ( کشیش )</a:t>
            </a:r>
            <a:endParaRPr lang="pt-BR" sz="2400" dirty="0">
              <a:solidFill>
                <a:schemeClr val="bg1"/>
              </a:solidFill>
              <a:latin typeface="Arial" pitchFamily="34" charset="0"/>
              <a:cs typeface="Arial" pitchFamily="34" charset="0"/>
            </a:endParaRPr>
          </a:p>
        </p:txBody>
      </p:sp>
      <p:sp>
        <p:nvSpPr>
          <p:cNvPr id="5" name="Rectangle 4"/>
          <p:cNvSpPr/>
          <p:nvPr/>
        </p:nvSpPr>
        <p:spPr>
          <a:xfrm>
            <a:off x="792762" y="6253483"/>
            <a:ext cx="6779634" cy="461665"/>
          </a:xfrm>
          <a:prstGeom prst="rect">
            <a:avLst/>
          </a:prstGeom>
        </p:spPr>
        <p:txBody>
          <a:bodyPr wrap="square">
            <a:spAutoFit/>
          </a:bodyPr>
          <a:lstStyle/>
          <a:p>
            <a:r>
              <a:rPr lang="fa-IR" sz="2400" dirty="0" smtClean="0">
                <a:solidFill>
                  <a:schemeClr val="bg1"/>
                </a:solidFill>
                <a:latin typeface="Arial" pitchFamily="34" charset="0"/>
                <a:cs typeface="Arial" pitchFamily="34" charset="0"/>
              </a:rPr>
              <a:t>محل اقامت کشیش، تنها ساختمان موجود در مجموعه اصلی</a:t>
            </a:r>
            <a:endParaRPr lang="fa-IR" sz="2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1" descr="foto aerea 3.jpg"/>
          <p:cNvPicPr>
            <a:picLocks noChangeAspect="1"/>
          </p:cNvPicPr>
          <p:nvPr/>
        </p:nvPicPr>
        <p:blipFill>
          <a:blip r:embed="rId3" cstate="print"/>
          <a:srcRect/>
          <a:stretch>
            <a:fillRect/>
          </a:stretch>
        </p:blipFill>
        <p:spPr bwMode="auto">
          <a:xfrm>
            <a:off x="0" y="682625"/>
            <a:ext cx="9144000" cy="5492750"/>
          </a:xfrm>
          <a:prstGeom prst="rect">
            <a:avLst/>
          </a:prstGeom>
          <a:noFill/>
          <a:ln w="9525">
            <a:noFill/>
            <a:miter lim="800000"/>
            <a:headEnd/>
            <a:tailEnd/>
          </a:ln>
        </p:spPr>
      </p:pic>
      <p:sp>
        <p:nvSpPr>
          <p:cNvPr id="6" name="Forma livre 5"/>
          <p:cNvSpPr/>
          <p:nvPr/>
        </p:nvSpPr>
        <p:spPr>
          <a:xfrm>
            <a:off x="4019550" y="2108200"/>
            <a:ext cx="2057400" cy="2425700"/>
          </a:xfrm>
          <a:custGeom>
            <a:avLst/>
            <a:gdLst>
              <a:gd name="connsiteX0" fmla="*/ 0 w 2057400"/>
              <a:gd name="connsiteY0" fmla="*/ 317500 h 2425700"/>
              <a:gd name="connsiteX1" fmla="*/ 781050 w 2057400"/>
              <a:gd name="connsiteY1" fmla="*/ 1358900 h 2425700"/>
              <a:gd name="connsiteX2" fmla="*/ 1066800 w 2057400"/>
              <a:gd name="connsiteY2" fmla="*/ 2425700 h 2425700"/>
              <a:gd name="connsiteX3" fmla="*/ 2057400 w 2057400"/>
              <a:gd name="connsiteY3" fmla="*/ 1987550 h 2425700"/>
              <a:gd name="connsiteX4" fmla="*/ 908050 w 2057400"/>
              <a:gd name="connsiteY4" fmla="*/ 0 h 2425700"/>
              <a:gd name="connsiteX5" fmla="*/ 0 w 2057400"/>
              <a:gd name="connsiteY5" fmla="*/ 317500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2425700">
                <a:moveTo>
                  <a:pt x="0" y="317500"/>
                </a:moveTo>
                <a:lnTo>
                  <a:pt x="781050" y="1358900"/>
                </a:lnTo>
                <a:lnTo>
                  <a:pt x="1066800" y="2425700"/>
                </a:lnTo>
                <a:lnTo>
                  <a:pt x="2057400" y="1987550"/>
                </a:lnTo>
                <a:lnTo>
                  <a:pt x="908050" y="0"/>
                </a:lnTo>
                <a:lnTo>
                  <a:pt x="0" y="317500"/>
                </a:lnTo>
                <a:close/>
              </a:path>
            </a:pathLst>
          </a:custGeom>
          <a:noFill/>
          <a:ln w="57150">
            <a:solidFill>
              <a:srgbClr val="C00000"/>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340" name="CaixaDeTexto 4"/>
          <p:cNvSpPr txBox="1">
            <a:spLocks noChangeArrowheads="1"/>
          </p:cNvSpPr>
          <p:nvPr/>
        </p:nvSpPr>
        <p:spPr bwMode="auto">
          <a:xfrm>
            <a:off x="4610129" y="188913"/>
            <a:ext cx="4105275" cy="578235"/>
          </a:xfrm>
          <a:prstGeom prst="rect">
            <a:avLst/>
          </a:prstGeom>
          <a:noFill/>
          <a:ln w="9525">
            <a:noFill/>
            <a:miter lim="800000"/>
            <a:headEnd/>
            <a:tailEnd/>
          </a:ln>
        </p:spPr>
        <p:txBody>
          <a:bodyPr>
            <a:spAutoFit/>
          </a:bodyPr>
          <a:lstStyle/>
          <a:p>
            <a:pPr>
              <a:lnSpc>
                <a:spcPct val="150000"/>
              </a:lnSpc>
            </a:pPr>
            <a:r>
              <a:rPr lang="fa-IR" sz="2400" b="1" dirty="0" smtClean="0">
                <a:solidFill>
                  <a:schemeClr val="bg1"/>
                </a:solidFill>
                <a:latin typeface="Arial" pitchFamily="34" charset="0"/>
                <a:cs typeface="Arial" pitchFamily="34" charset="0"/>
              </a:rPr>
              <a:t>نمازخانه 1989</a:t>
            </a:r>
            <a:endParaRPr lang="pt-BR" sz="2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1" descr="foto aerea 3.jpg"/>
          <p:cNvPicPr>
            <a:picLocks noChangeAspect="1"/>
          </p:cNvPicPr>
          <p:nvPr/>
        </p:nvPicPr>
        <p:blipFill>
          <a:blip r:embed="rId3" cstate="print"/>
          <a:srcRect/>
          <a:stretch>
            <a:fillRect/>
          </a:stretch>
        </p:blipFill>
        <p:spPr bwMode="auto">
          <a:xfrm>
            <a:off x="0" y="682625"/>
            <a:ext cx="9144000" cy="5492750"/>
          </a:xfrm>
          <a:prstGeom prst="rect">
            <a:avLst/>
          </a:prstGeom>
          <a:noFill/>
          <a:ln w="9525">
            <a:noFill/>
            <a:miter lim="800000"/>
            <a:headEnd/>
            <a:tailEnd/>
          </a:ln>
        </p:spPr>
      </p:pic>
      <p:sp>
        <p:nvSpPr>
          <p:cNvPr id="4" name="Forma livre 3"/>
          <p:cNvSpPr/>
          <p:nvPr/>
        </p:nvSpPr>
        <p:spPr>
          <a:xfrm>
            <a:off x="2825750" y="3074988"/>
            <a:ext cx="2328863" cy="1482725"/>
          </a:xfrm>
          <a:custGeom>
            <a:avLst/>
            <a:gdLst>
              <a:gd name="connsiteX0" fmla="*/ 0 w 2327564"/>
              <a:gd name="connsiteY0" fmla="*/ 235527 h 1482436"/>
              <a:gd name="connsiteX1" fmla="*/ 498764 w 2327564"/>
              <a:gd name="connsiteY1" fmla="*/ 1371600 h 1482436"/>
              <a:gd name="connsiteX2" fmla="*/ 2327564 w 2327564"/>
              <a:gd name="connsiteY2" fmla="*/ 1482436 h 1482436"/>
              <a:gd name="connsiteX3" fmla="*/ 2022764 w 2327564"/>
              <a:gd name="connsiteY3" fmla="*/ 318655 h 1482436"/>
              <a:gd name="connsiteX4" fmla="*/ 1704109 w 2327564"/>
              <a:gd name="connsiteY4" fmla="*/ 0 h 1482436"/>
              <a:gd name="connsiteX5" fmla="*/ 0 w 2327564"/>
              <a:gd name="connsiteY5" fmla="*/ 235527 h 14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564" h="1482436">
                <a:moveTo>
                  <a:pt x="0" y="235527"/>
                </a:moveTo>
                <a:lnTo>
                  <a:pt x="498764" y="1371600"/>
                </a:lnTo>
                <a:lnTo>
                  <a:pt x="2327564" y="1482436"/>
                </a:lnTo>
                <a:lnTo>
                  <a:pt x="2022764" y="318655"/>
                </a:lnTo>
                <a:lnTo>
                  <a:pt x="1704109" y="0"/>
                </a:lnTo>
                <a:lnTo>
                  <a:pt x="0" y="235527"/>
                </a:lnTo>
                <a:close/>
              </a:path>
            </a:pathLst>
          </a:custGeom>
          <a:noFill/>
          <a:ln w="57150">
            <a:solidFill>
              <a:srgbClr val="C00000"/>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5" name="Rectangle 4"/>
          <p:cNvSpPr/>
          <p:nvPr/>
        </p:nvSpPr>
        <p:spPr>
          <a:xfrm>
            <a:off x="2246274" y="6253483"/>
            <a:ext cx="4897495" cy="461665"/>
          </a:xfrm>
          <a:prstGeom prst="rect">
            <a:avLst/>
          </a:prstGeom>
        </p:spPr>
        <p:txBody>
          <a:bodyPr wrap="none">
            <a:spAutoFit/>
          </a:bodyPr>
          <a:lstStyle/>
          <a:p>
            <a:r>
              <a:rPr lang="fa-IR" sz="2400" dirty="0" smtClean="0">
                <a:solidFill>
                  <a:schemeClr val="bg1"/>
                </a:solidFill>
                <a:latin typeface="Arial" pitchFamily="34" charset="0"/>
                <a:cs typeface="Arial" pitchFamily="34" charset="0"/>
              </a:rPr>
              <a:t>گسترش ساختمان مدرسه یکشنبه در سال 1999</a:t>
            </a:r>
            <a:endParaRPr lang="fa-IR" sz="2400" dirty="0">
              <a:solidFill>
                <a:schemeClr val="bg1"/>
              </a:solidFill>
              <a:latin typeface="Arial" pitchFamily="34" charset="0"/>
              <a:cs typeface="Arial" pitchFamily="34" charset="0"/>
            </a:endParaRPr>
          </a:p>
        </p:txBody>
      </p:sp>
      <p:sp>
        <p:nvSpPr>
          <p:cNvPr id="6" name="Rectangle 5"/>
          <p:cNvSpPr/>
          <p:nvPr/>
        </p:nvSpPr>
        <p:spPr>
          <a:xfrm>
            <a:off x="4953256" y="214290"/>
            <a:ext cx="4047903" cy="461665"/>
          </a:xfrm>
          <a:prstGeom prst="rect">
            <a:avLst/>
          </a:prstGeom>
        </p:spPr>
        <p:txBody>
          <a:bodyPr wrap="none">
            <a:spAutoFit/>
          </a:bodyPr>
          <a:lstStyle/>
          <a:p>
            <a:r>
              <a:rPr lang="fa-IR" sz="2400" dirty="0" smtClean="0">
                <a:solidFill>
                  <a:schemeClr val="bg1"/>
                </a:solidFill>
                <a:latin typeface="Arial" pitchFamily="34" charset="0"/>
                <a:cs typeface="Arial" pitchFamily="34" charset="0"/>
              </a:rPr>
              <a:t>ساختمان مدرسه یکشنبه در سال 1999</a:t>
            </a:r>
            <a:endParaRPr lang="fa-IR" sz="2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line\Documents\[2] FAU\PÓS\Estratégias projetuais\TADAO ANDO\imagens\flickr pieroventuri\church of the light_foto 1.jpg"/>
          <p:cNvPicPr>
            <a:picLocks noChangeAspect="1" noChangeArrowheads="1"/>
          </p:cNvPicPr>
          <p:nvPr/>
        </p:nvPicPr>
        <p:blipFill>
          <a:blip r:embed="rId3" cstate="print"/>
          <a:srcRect/>
          <a:stretch>
            <a:fillRect/>
          </a:stretch>
        </p:blipFill>
        <p:spPr bwMode="auto">
          <a:xfrm>
            <a:off x="0" y="-24"/>
            <a:ext cx="9144000" cy="6070600"/>
          </a:xfrm>
          <a:prstGeom prst="rect">
            <a:avLst/>
          </a:prstGeom>
          <a:noFill/>
          <a:ln w="9525">
            <a:noFill/>
            <a:miter lim="800000"/>
            <a:headEnd/>
            <a:tailEnd/>
          </a:ln>
        </p:spPr>
      </p:pic>
      <p:pic>
        <p:nvPicPr>
          <p:cNvPr id="3" name="Imagem 2" descr="foto aerea 3.jpg"/>
          <p:cNvPicPr>
            <a:picLocks noChangeAspect="1"/>
          </p:cNvPicPr>
          <p:nvPr/>
        </p:nvPicPr>
        <p:blipFill>
          <a:blip r:embed="rId4" cstate="print"/>
          <a:stretch>
            <a:fillRect/>
          </a:stretch>
        </p:blipFill>
        <p:spPr>
          <a:xfrm>
            <a:off x="6489700" y="5264150"/>
            <a:ext cx="2654300" cy="1593850"/>
          </a:xfrm>
          <a:prstGeom prst="rect">
            <a:avLst/>
          </a:prstGeom>
          <a:ln>
            <a:solidFill>
              <a:schemeClr val="tx1">
                <a:lumMod val="65000"/>
                <a:lumOff val="35000"/>
              </a:schemeClr>
            </a:solidFill>
          </a:ln>
        </p:spPr>
      </p:pic>
      <p:cxnSp>
        <p:nvCxnSpPr>
          <p:cNvPr id="5" name="Conector de seta reta 4"/>
          <p:cNvCxnSpPr/>
          <p:nvPr/>
        </p:nvCxnSpPr>
        <p:spPr>
          <a:xfrm rot="-600000">
            <a:off x="7092950" y="6453188"/>
            <a:ext cx="28733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8728" y="6072206"/>
            <a:ext cx="4320413" cy="584775"/>
          </a:xfrm>
          <a:prstGeom prst="rect">
            <a:avLst/>
          </a:prstGeom>
        </p:spPr>
        <p:txBody>
          <a:bodyPr wrap="none">
            <a:spAutoFit/>
          </a:bodyPr>
          <a:lstStyle/>
          <a:p>
            <a:r>
              <a:rPr lang="fa-IR" sz="3200" dirty="0" smtClean="0">
                <a:solidFill>
                  <a:schemeClr val="bg1"/>
                </a:solidFill>
                <a:latin typeface="Arial" pitchFamily="34" charset="0"/>
                <a:cs typeface="Arial" pitchFamily="34" charset="0"/>
              </a:rPr>
              <a:t>چشم انداز و منظر شهری کلیسا</a:t>
            </a:r>
            <a:endParaRPr lang="fa-IR"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line\Documents\[2] FAU\PÓS\Estratégias projetuais\TADAO ANDO\imagens\Foto 01 copy.jpg"/>
          <p:cNvPicPr>
            <a:picLocks noChangeAspect="1" noChangeArrowheads="1"/>
          </p:cNvPicPr>
          <p:nvPr/>
        </p:nvPicPr>
        <p:blipFill>
          <a:blip r:embed="rId3" cstate="print"/>
          <a:srcRect/>
          <a:stretch>
            <a:fillRect/>
          </a:stretch>
        </p:blipFill>
        <p:spPr bwMode="auto">
          <a:xfrm>
            <a:off x="0" y="-47607"/>
            <a:ext cx="9144000" cy="6048375"/>
          </a:xfrm>
          <a:prstGeom prst="rect">
            <a:avLst/>
          </a:prstGeom>
          <a:noFill/>
          <a:ln w="9525">
            <a:noFill/>
            <a:miter lim="800000"/>
            <a:headEnd/>
            <a:tailEnd/>
          </a:ln>
        </p:spPr>
      </p:pic>
      <p:pic>
        <p:nvPicPr>
          <p:cNvPr id="3" name="Imagem 2" descr="foto aerea 3.jpg"/>
          <p:cNvPicPr>
            <a:picLocks noChangeAspect="1"/>
          </p:cNvPicPr>
          <p:nvPr/>
        </p:nvPicPr>
        <p:blipFill>
          <a:blip r:embed="rId4" cstate="print"/>
          <a:stretch>
            <a:fillRect/>
          </a:stretch>
        </p:blipFill>
        <p:spPr>
          <a:xfrm>
            <a:off x="6489700" y="5264150"/>
            <a:ext cx="2654300" cy="1593850"/>
          </a:xfrm>
          <a:prstGeom prst="rect">
            <a:avLst/>
          </a:prstGeom>
          <a:ln>
            <a:solidFill>
              <a:schemeClr val="tx1">
                <a:lumMod val="65000"/>
                <a:lumOff val="35000"/>
              </a:schemeClr>
            </a:solidFill>
          </a:ln>
        </p:spPr>
      </p:pic>
      <p:cxnSp>
        <p:nvCxnSpPr>
          <p:cNvPr id="5" name="Conector de seta reta 4"/>
          <p:cNvCxnSpPr/>
          <p:nvPr/>
        </p:nvCxnSpPr>
        <p:spPr>
          <a:xfrm rot="14280000">
            <a:off x="8320087" y="6691313"/>
            <a:ext cx="288925"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28728" y="6072206"/>
            <a:ext cx="4320413" cy="584775"/>
          </a:xfrm>
          <a:prstGeom prst="rect">
            <a:avLst/>
          </a:prstGeom>
        </p:spPr>
        <p:txBody>
          <a:bodyPr wrap="none">
            <a:spAutoFit/>
          </a:bodyPr>
          <a:lstStyle/>
          <a:p>
            <a:r>
              <a:rPr lang="fa-IR" sz="3200" dirty="0" smtClean="0">
                <a:solidFill>
                  <a:schemeClr val="bg1"/>
                </a:solidFill>
                <a:latin typeface="Arial" pitchFamily="34" charset="0"/>
                <a:cs typeface="Arial" pitchFamily="34" charset="0"/>
              </a:rPr>
              <a:t>چشم انداز و منظر شهری کلیسا</a:t>
            </a:r>
            <a:endParaRPr lang="fa-IR"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57200" y="457200"/>
            <a:ext cx="8229600" cy="774700"/>
          </a:xfrm>
          <a:prstGeom prst="rect">
            <a:avLst/>
          </a:prstGeom>
          <a:noFill/>
          <a:ln w="9525">
            <a:noFill/>
            <a:miter lim="800000"/>
            <a:headEnd/>
            <a:tailEnd/>
          </a:ln>
        </p:spPr>
        <p:txBody>
          <a:bodyPr>
            <a:spAutoFit/>
          </a:bodyPr>
          <a:lstStyle/>
          <a:p>
            <a:pPr algn="r" rtl="1">
              <a:lnSpc>
                <a:spcPct val="130000"/>
              </a:lnSpc>
            </a:pPr>
            <a:r>
              <a:rPr lang="fa-IR">
                <a:latin typeface="Calibri" pitchFamily="34" charset="0"/>
              </a:rPr>
              <a:t/>
            </a:r>
            <a:br>
              <a:rPr lang="fa-IR">
                <a:latin typeface="Calibri" pitchFamily="34" charset="0"/>
              </a:rPr>
            </a:br>
            <a:endParaRPr lang="fa-IR">
              <a:latin typeface="Calibri" pitchFamily="34" charset="0"/>
            </a:endParaRPr>
          </a:p>
        </p:txBody>
      </p:sp>
      <p:sp>
        <p:nvSpPr>
          <p:cNvPr id="3" name="Rectangle 2"/>
          <p:cNvSpPr/>
          <p:nvPr/>
        </p:nvSpPr>
        <p:spPr>
          <a:xfrm>
            <a:off x="304800" y="214290"/>
            <a:ext cx="8534400" cy="2923877"/>
          </a:xfrm>
          <a:prstGeom prst="rect">
            <a:avLst/>
          </a:prstGeom>
        </p:spPr>
        <p:txBody>
          <a:bodyPr>
            <a:spAutoFit/>
          </a:bodyPr>
          <a:lstStyle/>
          <a:p>
            <a:pPr algn="justLow" rtl="1">
              <a:defRPr/>
            </a:pPr>
            <a:r>
              <a:rPr lang="fa-IR" sz="4000" b="1" dirty="0">
                <a:solidFill>
                  <a:schemeClr val="bg1"/>
                </a:solidFill>
                <a:latin typeface="Arial" pitchFamily="34" charset="0"/>
                <a:cs typeface="Arial" pitchFamily="34" charset="0"/>
              </a:rPr>
              <a:t>نور </a:t>
            </a:r>
            <a:r>
              <a:rPr lang="fa-IR" sz="4000" b="1" dirty="0" smtClean="0">
                <a:solidFill>
                  <a:schemeClr val="bg1"/>
                </a:solidFill>
                <a:latin typeface="Arial" pitchFamily="34" charset="0"/>
                <a:cs typeface="Arial" pitchFamily="34" charset="0"/>
              </a:rPr>
              <a:t>و فضا در معماری ژاپن</a:t>
            </a:r>
            <a:endParaRPr lang="fa-IR" sz="4000" b="1" dirty="0">
              <a:solidFill>
                <a:schemeClr val="bg1"/>
              </a:solidFill>
              <a:latin typeface="Arial" pitchFamily="34" charset="0"/>
              <a:cs typeface="Arial" pitchFamily="34" charset="0"/>
            </a:endParaRPr>
          </a:p>
          <a:p>
            <a:pPr algn="justLow" rtl="1">
              <a:defRPr/>
            </a:pPr>
            <a:r>
              <a:rPr lang="en-US" sz="2400" b="1" dirty="0">
                <a:solidFill>
                  <a:schemeClr val="bg1"/>
                </a:solidFill>
                <a:latin typeface="Arial" pitchFamily="34" charset="0"/>
                <a:cs typeface="Arial" pitchFamily="34" charset="0"/>
              </a:rPr>
              <a:t/>
            </a:r>
            <a:br>
              <a:rPr lang="en-US" sz="2400" b="1" dirty="0">
                <a:solidFill>
                  <a:schemeClr val="bg1"/>
                </a:solidFill>
                <a:latin typeface="Arial" pitchFamily="34" charset="0"/>
                <a:cs typeface="Arial" pitchFamily="34" charset="0"/>
              </a:rPr>
            </a:br>
            <a:r>
              <a:rPr lang="fa-IR" sz="2000" b="1" dirty="0">
                <a:solidFill>
                  <a:schemeClr val="bg1"/>
                </a:solidFill>
                <a:latin typeface="Arial" pitchFamily="34" charset="0"/>
                <a:cs typeface="Arial" pitchFamily="34" charset="0"/>
              </a:rPr>
              <a:t>نور در هر لحظه شکلی نو به هستی می بخشد و نسبت های بينابينی تازه ای به اشياء می دهد و  معماری نيز نور را در وجود کاملاً موجز آن می فشرد، آفرينش فضا در معماری همان فشردن و پيراستن قدرت نور است</a:t>
            </a:r>
            <a:r>
              <a:rPr lang="fa-IR" sz="2000" b="1" dirty="0" smtClean="0">
                <a:solidFill>
                  <a:schemeClr val="bg1"/>
                </a:solidFill>
                <a:latin typeface="Arial" pitchFamily="34" charset="0"/>
                <a:cs typeface="Arial" pitchFamily="34" charset="0"/>
              </a:rPr>
              <a:t>.</a:t>
            </a:r>
            <a:endParaRPr lang="en-US" sz="2000" b="1" dirty="0" smtClean="0">
              <a:solidFill>
                <a:schemeClr val="bg1"/>
              </a:solidFill>
              <a:latin typeface="Arial" pitchFamily="34" charset="0"/>
              <a:cs typeface="Arial" pitchFamily="34" charset="0"/>
            </a:endParaRPr>
          </a:p>
          <a:p>
            <a:pPr algn="justLow" rtl="1">
              <a:defRPr/>
            </a:pPr>
            <a:r>
              <a:rPr lang="fa-IR" sz="2000" b="1" dirty="0" smtClean="0">
                <a:solidFill>
                  <a:schemeClr val="bg1"/>
                </a:solidFill>
                <a:latin typeface="Arial" pitchFamily="34" charset="0"/>
                <a:cs typeface="Arial" pitchFamily="34" charset="0"/>
              </a:rPr>
              <a:t> </a:t>
            </a:r>
            <a:r>
              <a:rPr lang="fa-IR" sz="2000" b="1" dirty="0">
                <a:solidFill>
                  <a:schemeClr val="bg1"/>
                </a:solidFill>
                <a:latin typeface="Arial" pitchFamily="34" charset="0"/>
                <a:cs typeface="Arial" pitchFamily="34" charset="0"/>
              </a:rPr>
              <a:t>شايد دريافت هايی از اين دست، مثل نسبت ميان معماری و نور، </a:t>
            </a:r>
            <a:r>
              <a:rPr lang="fa-IR" sz="2000" b="1" dirty="0" smtClean="0">
                <a:solidFill>
                  <a:schemeClr val="bg1"/>
                </a:solidFill>
                <a:latin typeface="Arial" pitchFamily="34" charset="0"/>
                <a:cs typeface="Arial" pitchFamily="34" charset="0"/>
              </a:rPr>
              <a:t>آنقدرها </a:t>
            </a:r>
            <a:r>
              <a:rPr lang="fa-IR" sz="2000" b="1" dirty="0">
                <a:solidFill>
                  <a:schemeClr val="bg1"/>
                </a:solidFill>
                <a:latin typeface="Arial" pitchFamily="34" charset="0"/>
                <a:cs typeface="Arial" pitchFamily="34" charset="0"/>
              </a:rPr>
              <a:t>هم بر </a:t>
            </a:r>
            <a:r>
              <a:rPr lang="fa-IR" sz="2000" b="1" dirty="0" smtClean="0">
                <a:solidFill>
                  <a:schemeClr val="bg1"/>
                </a:solidFill>
                <a:latin typeface="Arial" pitchFamily="34" charset="0"/>
                <a:cs typeface="Arial" pitchFamily="34" charset="0"/>
              </a:rPr>
              <a:t>مبنای </a:t>
            </a:r>
            <a:r>
              <a:rPr lang="fa-IR" sz="2000" b="1" dirty="0">
                <a:solidFill>
                  <a:schemeClr val="bg1"/>
                </a:solidFill>
                <a:latin typeface="Arial" pitchFamily="34" charset="0"/>
                <a:cs typeface="Arial" pitchFamily="34" charset="0"/>
              </a:rPr>
              <a:t>ايده ها ساخته نمی شوند ، بلکه از سطح تجربه فضائی که در </a:t>
            </a:r>
            <a:r>
              <a:rPr lang="fa-IR" sz="2000" b="1" dirty="0" smtClean="0">
                <a:solidFill>
                  <a:schemeClr val="bg1"/>
                </a:solidFill>
                <a:latin typeface="Arial" pitchFamily="34" charset="0"/>
                <a:cs typeface="Arial" pitchFamily="34" charset="0"/>
              </a:rPr>
              <a:t>وجود مادی </a:t>
            </a:r>
            <a:r>
              <a:rPr lang="fa-IR" sz="2000" b="1" dirty="0">
                <a:solidFill>
                  <a:schemeClr val="bg1"/>
                </a:solidFill>
                <a:latin typeface="Arial" pitchFamily="34" charset="0"/>
                <a:cs typeface="Arial" pitchFamily="34" charset="0"/>
              </a:rPr>
              <a:t>انسان نقش بسته است گرفتار شده اند</a:t>
            </a:r>
            <a:r>
              <a:rPr lang="fa-IR" sz="2000" b="1" dirty="0" smtClean="0">
                <a:solidFill>
                  <a:schemeClr val="bg1"/>
                </a:solidFill>
                <a:latin typeface="Arial" pitchFamily="34" charset="0"/>
                <a:cs typeface="Arial" pitchFamily="34" charset="0"/>
              </a:rPr>
              <a:t>.</a:t>
            </a:r>
          </a:p>
          <a:p>
            <a:pPr algn="justLow" rtl="1">
              <a:defRPr/>
            </a:pPr>
            <a:endParaRPr lang="fa-IR" sz="2000" b="1" dirty="0">
              <a:solidFill>
                <a:schemeClr val="bg1"/>
              </a:solidFill>
              <a:latin typeface="Arial" pitchFamily="34" charset="0"/>
              <a:cs typeface="Arial" pitchFamily="34" charset="0"/>
            </a:endParaRPr>
          </a:p>
        </p:txBody>
      </p:sp>
      <p:pic>
        <p:nvPicPr>
          <p:cNvPr id="4" name="Picture 10" descr="62591_poster2000"/>
          <p:cNvPicPr>
            <a:picLocks noChangeAspect="1" noChangeArrowheads="1"/>
          </p:cNvPicPr>
          <p:nvPr/>
        </p:nvPicPr>
        <p:blipFill>
          <a:blip r:embed="rId2" cstate="print"/>
          <a:srcRect/>
          <a:stretch>
            <a:fillRect/>
          </a:stretch>
        </p:blipFill>
        <p:spPr bwMode="auto">
          <a:xfrm>
            <a:off x="2963374" y="2857496"/>
            <a:ext cx="3323138" cy="3060000"/>
          </a:xfrm>
          <a:prstGeom prst="rect">
            <a:avLst/>
          </a:prstGeom>
          <a:noFill/>
          <a:ln w="9525">
            <a:noFill/>
            <a:miter lim="800000"/>
            <a:headEnd/>
            <a:tailEnd/>
          </a:ln>
        </p:spPr>
      </p:pic>
      <p:sp>
        <p:nvSpPr>
          <p:cNvPr id="6" name="Rectangle 5"/>
          <p:cNvSpPr/>
          <p:nvPr/>
        </p:nvSpPr>
        <p:spPr>
          <a:xfrm>
            <a:off x="428596" y="6000768"/>
            <a:ext cx="8429684" cy="707886"/>
          </a:xfrm>
          <a:prstGeom prst="rect">
            <a:avLst/>
          </a:prstGeom>
        </p:spPr>
        <p:txBody>
          <a:bodyPr wrap="square">
            <a:spAutoFit/>
          </a:bodyPr>
          <a:lstStyle/>
          <a:p>
            <a:r>
              <a:rPr lang="fa-IR" sz="2000" b="1" dirty="0" smtClean="0">
                <a:solidFill>
                  <a:schemeClr val="bg1"/>
                </a:solidFill>
                <a:latin typeface="Arial" pitchFamily="34" charset="0"/>
                <a:cs typeface="Arial" pitchFamily="34" charset="0"/>
              </a:rPr>
              <a:t>معماری سنتی ژاپن با استفاده از اصول خاصی مانند سادگی فرم، آزادی از فضا ..... بلکه با اتصال مفاهیم به باورهای خود، مشخص می شود.</a:t>
            </a:r>
            <a:endParaRPr lang="fa-IR" sz="2000" b="1" dirty="0">
              <a:solidFill>
                <a:schemeClr val="bg1"/>
              </a:solidFill>
              <a:latin typeface="Arial" pitchFamily="34" charset="0"/>
              <a:cs typeface="Arial" pitchFamily="34" charset="0"/>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line\Documents\[2] FAU\PÓS\Estratégias projetuais\TADAO ANDO\imagens\flickr pieroventuri\church of the light_foto 3.jpg"/>
          <p:cNvPicPr>
            <a:picLocks noChangeAspect="1" noChangeArrowheads="1"/>
          </p:cNvPicPr>
          <p:nvPr/>
        </p:nvPicPr>
        <p:blipFill>
          <a:blip r:embed="rId3" cstate="print"/>
          <a:srcRect/>
          <a:stretch>
            <a:fillRect/>
          </a:stretch>
        </p:blipFill>
        <p:spPr bwMode="auto">
          <a:xfrm>
            <a:off x="0" y="-24"/>
            <a:ext cx="9144000" cy="6070600"/>
          </a:xfrm>
          <a:prstGeom prst="rect">
            <a:avLst/>
          </a:prstGeom>
          <a:noFill/>
          <a:ln w="9525">
            <a:noFill/>
            <a:miter lim="800000"/>
            <a:headEnd/>
            <a:tailEnd/>
          </a:ln>
        </p:spPr>
      </p:pic>
      <p:pic>
        <p:nvPicPr>
          <p:cNvPr id="3" name="Imagem 2" descr="foto aerea 3.jpg"/>
          <p:cNvPicPr>
            <a:picLocks noChangeAspect="1"/>
          </p:cNvPicPr>
          <p:nvPr/>
        </p:nvPicPr>
        <p:blipFill>
          <a:blip r:embed="rId4" cstate="print"/>
          <a:stretch>
            <a:fillRect/>
          </a:stretch>
        </p:blipFill>
        <p:spPr>
          <a:xfrm>
            <a:off x="6489700" y="5264150"/>
            <a:ext cx="2654300" cy="1593850"/>
          </a:xfrm>
          <a:prstGeom prst="rect">
            <a:avLst/>
          </a:prstGeom>
          <a:ln>
            <a:solidFill>
              <a:schemeClr val="tx1">
                <a:lumMod val="65000"/>
                <a:lumOff val="35000"/>
              </a:schemeClr>
            </a:solidFill>
          </a:ln>
        </p:spPr>
      </p:pic>
      <p:cxnSp>
        <p:nvCxnSpPr>
          <p:cNvPr id="4" name="Conector de seta reta 3"/>
          <p:cNvCxnSpPr/>
          <p:nvPr/>
        </p:nvCxnSpPr>
        <p:spPr>
          <a:xfrm rot="1200000" flipH="1">
            <a:off x="8388350" y="6453188"/>
            <a:ext cx="28733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28728" y="6072206"/>
            <a:ext cx="4320413" cy="584775"/>
          </a:xfrm>
          <a:prstGeom prst="rect">
            <a:avLst/>
          </a:prstGeom>
        </p:spPr>
        <p:txBody>
          <a:bodyPr wrap="none">
            <a:spAutoFit/>
          </a:bodyPr>
          <a:lstStyle/>
          <a:p>
            <a:r>
              <a:rPr lang="fa-IR" sz="3200" dirty="0" smtClean="0">
                <a:solidFill>
                  <a:schemeClr val="bg1"/>
                </a:solidFill>
                <a:latin typeface="Arial" pitchFamily="34" charset="0"/>
                <a:cs typeface="Arial" pitchFamily="34" charset="0"/>
              </a:rPr>
              <a:t>چشم انداز و منظر شهری کلیسا</a:t>
            </a:r>
            <a:endParaRPr lang="fa-IR"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line\Documents\[2] FAU\PÓS\Estratégias projetuais\TADAO ANDO\imagens\flickr pieroventuri\church of the light_foto 7.jpg"/>
          <p:cNvPicPr>
            <a:picLocks noChangeAspect="1" noChangeArrowheads="1"/>
          </p:cNvPicPr>
          <p:nvPr/>
        </p:nvPicPr>
        <p:blipFill>
          <a:blip r:embed="rId3" cstate="print"/>
          <a:srcRect/>
          <a:stretch>
            <a:fillRect/>
          </a:stretch>
        </p:blipFill>
        <p:spPr bwMode="auto">
          <a:xfrm>
            <a:off x="0" y="-24"/>
            <a:ext cx="9144000" cy="6070600"/>
          </a:xfrm>
          <a:prstGeom prst="rect">
            <a:avLst/>
          </a:prstGeom>
          <a:noFill/>
          <a:ln w="9525">
            <a:noFill/>
            <a:miter lim="800000"/>
            <a:headEnd/>
            <a:tailEnd/>
          </a:ln>
        </p:spPr>
      </p:pic>
      <p:pic>
        <p:nvPicPr>
          <p:cNvPr id="3" name="Imagem 2" descr="foto aerea 3.jpg"/>
          <p:cNvPicPr>
            <a:picLocks noChangeAspect="1"/>
          </p:cNvPicPr>
          <p:nvPr/>
        </p:nvPicPr>
        <p:blipFill>
          <a:blip r:embed="rId4" cstate="print"/>
          <a:stretch>
            <a:fillRect/>
          </a:stretch>
        </p:blipFill>
        <p:spPr>
          <a:xfrm>
            <a:off x="6489700" y="5264150"/>
            <a:ext cx="2654300" cy="1593850"/>
          </a:xfrm>
          <a:prstGeom prst="rect">
            <a:avLst/>
          </a:prstGeom>
          <a:ln>
            <a:solidFill>
              <a:schemeClr val="tx1">
                <a:lumMod val="65000"/>
                <a:lumOff val="35000"/>
              </a:schemeClr>
            </a:solidFill>
          </a:ln>
        </p:spPr>
      </p:pic>
      <p:cxnSp>
        <p:nvCxnSpPr>
          <p:cNvPr id="4" name="Conector de seta reta 3"/>
          <p:cNvCxnSpPr/>
          <p:nvPr/>
        </p:nvCxnSpPr>
        <p:spPr>
          <a:xfrm flipH="1">
            <a:off x="8027988" y="5732463"/>
            <a:ext cx="288925"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28728" y="6072206"/>
            <a:ext cx="4320413" cy="584775"/>
          </a:xfrm>
          <a:prstGeom prst="rect">
            <a:avLst/>
          </a:prstGeom>
        </p:spPr>
        <p:txBody>
          <a:bodyPr wrap="none">
            <a:spAutoFit/>
          </a:bodyPr>
          <a:lstStyle/>
          <a:p>
            <a:r>
              <a:rPr lang="fa-IR" sz="3200" dirty="0" smtClean="0">
                <a:solidFill>
                  <a:schemeClr val="bg1"/>
                </a:solidFill>
                <a:latin typeface="Arial" pitchFamily="34" charset="0"/>
                <a:cs typeface="Arial" pitchFamily="34" charset="0"/>
              </a:rPr>
              <a:t>چشم انداز و منظر شهری کلیسا</a:t>
            </a:r>
            <a:endParaRPr lang="fa-IR"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line\Documents\[2] FAU\PÓS\Estratégias projetuais\TADAO ANDO\imagens\croqui 1.jpg"/>
          <p:cNvPicPr>
            <a:picLocks noChangeAspect="1" noChangeArrowheads="1"/>
          </p:cNvPicPr>
          <p:nvPr/>
        </p:nvPicPr>
        <p:blipFill>
          <a:blip r:embed="rId3" cstate="print"/>
          <a:srcRect/>
          <a:stretch>
            <a:fillRect/>
          </a:stretch>
        </p:blipFill>
        <p:spPr bwMode="auto">
          <a:xfrm>
            <a:off x="0" y="788988"/>
            <a:ext cx="4572000" cy="6069012"/>
          </a:xfrm>
          <a:prstGeom prst="rect">
            <a:avLst/>
          </a:prstGeom>
          <a:noFill/>
          <a:ln w="9525">
            <a:noFill/>
            <a:miter lim="800000"/>
            <a:headEnd/>
            <a:tailEnd/>
          </a:ln>
        </p:spPr>
      </p:pic>
      <p:pic>
        <p:nvPicPr>
          <p:cNvPr id="20483" name="Picture 3" descr="C:\Users\Aline\Documents\[2] FAU\PÓS\Estratégias projetuais\TADAO ANDO\imagens\croqui 2.jpg"/>
          <p:cNvPicPr>
            <a:picLocks noChangeAspect="1" noChangeArrowheads="1"/>
          </p:cNvPicPr>
          <p:nvPr/>
        </p:nvPicPr>
        <p:blipFill>
          <a:blip r:embed="rId4" cstate="print"/>
          <a:srcRect t="388" r="1370"/>
          <a:stretch>
            <a:fillRect/>
          </a:stretch>
        </p:blipFill>
        <p:spPr bwMode="auto">
          <a:xfrm>
            <a:off x="4648200" y="0"/>
            <a:ext cx="4495800" cy="3244850"/>
          </a:xfrm>
          <a:prstGeom prst="rect">
            <a:avLst/>
          </a:prstGeom>
          <a:noFill/>
          <a:ln w="9525">
            <a:noFill/>
            <a:miter lim="800000"/>
            <a:headEnd/>
            <a:tailEnd/>
          </a:ln>
        </p:spPr>
      </p:pic>
      <p:pic>
        <p:nvPicPr>
          <p:cNvPr id="20484" name="Picture 4" descr="C:\Users\Aline\Documents\[2] FAU\PÓS\Estratégias projetuais\TADAO ANDO\imagens\croqui 3.jpg"/>
          <p:cNvPicPr>
            <a:picLocks noChangeAspect="1" noChangeArrowheads="1"/>
          </p:cNvPicPr>
          <p:nvPr/>
        </p:nvPicPr>
        <p:blipFill>
          <a:blip r:embed="rId5" cstate="print"/>
          <a:srcRect/>
          <a:stretch>
            <a:fillRect/>
          </a:stretch>
        </p:blipFill>
        <p:spPr bwMode="auto">
          <a:xfrm>
            <a:off x="4645025" y="3343275"/>
            <a:ext cx="2519363" cy="3514725"/>
          </a:xfrm>
          <a:prstGeom prst="rect">
            <a:avLst/>
          </a:prstGeom>
          <a:noFill/>
          <a:ln w="9525">
            <a:noFill/>
            <a:miter lim="800000"/>
            <a:headEnd/>
            <a:tailEnd/>
          </a:ln>
        </p:spPr>
      </p:pic>
      <p:sp>
        <p:nvSpPr>
          <p:cNvPr id="5" name="Rectangle 4"/>
          <p:cNvSpPr/>
          <p:nvPr/>
        </p:nvSpPr>
        <p:spPr>
          <a:xfrm>
            <a:off x="7173528" y="3786190"/>
            <a:ext cx="1741182" cy="584775"/>
          </a:xfrm>
          <a:prstGeom prst="rect">
            <a:avLst/>
          </a:prstGeom>
        </p:spPr>
        <p:txBody>
          <a:bodyPr wrap="none">
            <a:spAutoFit/>
          </a:bodyPr>
          <a:lstStyle/>
          <a:p>
            <a:r>
              <a:rPr lang="fa-IR" sz="3200" b="1" dirty="0" smtClean="0">
                <a:solidFill>
                  <a:schemeClr val="bg1"/>
                </a:solidFill>
                <a:latin typeface="Arial" pitchFamily="34" charset="0"/>
                <a:cs typeface="Arial" pitchFamily="34" charset="0"/>
              </a:rPr>
              <a:t>کلیسای نور</a:t>
            </a:r>
            <a:endParaRPr lang="fa-IR" sz="32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line\Desktop\cenas\CENA 2.png"/>
          <p:cNvPicPr>
            <a:picLocks noChangeAspect="1" noChangeArrowheads="1"/>
          </p:cNvPicPr>
          <p:nvPr/>
        </p:nvPicPr>
        <p:blipFill>
          <a:blip r:embed="rId3" cstate="print"/>
          <a:srcRect/>
          <a:stretch>
            <a:fillRect/>
          </a:stretch>
        </p:blipFill>
        <p:spPr bwMode="auto">
          <a:xfrm>
            <a:off x="0" y="1306513"/>
            <a:ext cx="9145588" cy="5551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line\Desktop\cenas\CENA 2.png"/>
          <p:cNvPicPr>
            <a:picLocks noChangeAspect="1" noChangeArrowheads="1"/>
          </p:cNvPicPr>
          <p:nvPr/>
        </p:nvPicPr>
        <p:blipFill>
          <a:blip r:embed="rId3" cstate="print"/>
          <a:srcRect/>
          <a:stretch>
            <a:fillRect/>
          </a:stretch>
        </p:blipFill>
        <p:spPr bwMode="auto">
          <a:xfrm>
            <a:off x="0" y="1306513"/>
            <a:ext cx="9145588" cy="5551487"/>
          </a:xfrm>
          <a:prstGeom prst="rect">
            <a:avLst/>
          </a:prstGeom>
          <a:noFill/>
          <a:ln w="9525">
            <a:noFill/>
            <a:miter lim="800000"/>
            <a:headEnd/>
            <a:tailEnd/>
          </a:ln>
        </p:spPr>
      </p:pic>
      <p:sp>
        <p:nvSpPr>
          <p:cNvPr id="22531" name="CaixaDeTexto 3"/>
          <p:cNvSpPr txBox="1">
            <a:spLocks noChangeArrowheads="1"/>
          </p:cNvSpPr>
          <p:nvPr/>
        </p:nvSpPr>
        <p:spPr bwMode="auto">
          <a:xfrm>
            <a:off x="2987675" y="549275"/>
            <a:ext cx="2016125" cy="461665"/>
          </a:xfrm>
          <a:prstGeom prst="rect">
            <a:avLst/>
          </a:prstGeom>
          <a:noFill/>
          <a:ln w="9525">
            <a:noFill/>
            <a:miter lim="800000"/>
            <a:headEnd/>
            <a:tailEnd/>
          </a:ln>
        </p:spPr>
        <p:txBody>
          <a:bodyPr>
            <a:spAutoFit/>
          </a:bodyPr>
          <a:lstStyle/>
          <a:p>
            <a:r>
              <a:rPr lang="fa-IR" sz="2400" dirty="0" smtClean="0">
                <a:solidFill>
                  <a:schemeClr val="bg1"/>
                </a:solidFill>
                <a:latin typeface="Arial" pitchFamily="34" charset="0"/>
                <a:cs typeface="Arial" pitchFamily="34" charset="0"/>
              </a:rPr>
              <a:t>محل اقامت پدر</a:t>
            </a:r>
            <a:endParaRPr lang="pt-BR" sz="2400" b="1" dirty="0">
              <a:solidFill>
                <a:schemeClr val="bg1"/>
              </a:solidFill>
              <a:latin typeface="Arial" pitchFamily="34" charset="0"/>
              <a:cs typeface="Arial" pitchFamily="34" charset="0"/>
            </a:endParaRPr>
          </a:p>
        </p:txBody>
      </p:sp>
      <p:sp>
        <p:nvSpPr>
          <p:cNvPr id="22532" name="CaixaDeTexto 4"/>
          <p:cNvSpPr txBox="1">
            <a:spLocks noChangeArrowheads="1"/>
          </p:cNvSpPr>
          <p:nvPr/>
        </p:nvSpPr>
        <p:spPr bwMode="auto">
          <a:xfrm>
            <a:off x="1835150" y="1052513"/>
            <a:ext cx="1728788" cy="461665"/>
          </a:xfrm>
          <a:prstGeom prst="rect">
            <a:avLst/>
          </a:prstGeom>
          <a:noFill/>
          <a:ln w="9525">
            <a:noFill/>
            <a:miter lim="800000"/>
            <a:headEnd/>
            <a:tailEnd/>
          </a:ln>
        </p:spPr>
        <p:txBody>
          <a:bodyPr>
            <a:spAutoFit/>
          </a:bodyPr>
          <a:lstStyle/>
          <a:p>
            <a:r>
              <a:rPr lang="fa-IR" sz="2400" dirty="0" smtClean="0">
                <a:solidFill>
                  <a:schemeClr val="bg1"/>
                </a:solidFill>
                <a:latin typeface="Arial" pitchFamily="34" charset="0"/>
                <a:cs typeface="Arial" pitchFamily="34" charset="0"/>
              </a:rPr>
              <a:t>مدرسه یکشنبه</a:t>
            </a:r>
            <a:endParaRPr lang="pt-BR" sz="2400" b="1" dirty="0">
              <a:solidFill>
                <a:schemeClr val="bg1"/>
              </a:solidFill>
              <a:latin typeface="Arial" pitchFamily="34" charset="0"/>
              <a:cs typeface="Arial" pitchFamily="34" charset="0"/>
            </a:endParaRPr>
          </a:p>
        </p:txBody>
      </p:sp>
      <p:cxnSp>
        <p:nvCxnSpPr>
          <p:cNvPr id="8" name="Conector reto 7"/>
          <p:cNvCxnSpPr/>
          <p:nvPr/>
        </p:nvCxnSpPr>
        <p:spPr>
          <a:xfrm flipV="1">
            <a:off x="2627313" y="1412875"/>
            <a:ext cx="0" cy="1728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3924300" y="836613"/>
            <a:ext cx="0" cy="1944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535" name="CaixaDeTexto 10"/>
          <p:cNvSpPr txBox="1">
            <a:spLocks noChangeArrowheads="1"/>
          </p:cNvSpPr>
          <p:nvPr/>
        </p:nvSpPr>
        <p:spPr bwMode="auto">
          <a:xfrm>
            <a:off x="5003800" y="1341438"/>
            <a:ext cx="792163" cy="461665"/>
          </a:xfrm>
          <a:prstGeom prst="rect">
            <a:avLst/>
          </a:prstGeom>
          <a:noFill/>
          <a:ln w="9525">
            <a:noFill/>
            <a:miter lim="800000"/>
            <a:headEnd/>
            <a:tailEnd/>
          </a:ln>
        </p:spPr>
        <p:txBody>
          <a:bodyPr>
            <a:spAutoFit/>
          </a:bodyPr>
          <a:lstStyle/>
          <a:p>
            <a:r>
              <a:rPr lang="fa-IR" sz="2400" b="1" dirty="0" smtClean="0">
                <a:solidFill>
                  <a:schemeClr val="bg1"/>
                </a:solidFill>
                <a:latin typeface="Arial" pitchFamily="34" charset="0"/>
                <a:cs typeface="Arial" pitchFamily="34" charset="0"/>
              </a:rPr>
              <a:t>کلیسا</a:t>
            </a:r>
            <a:endParaRPr lang="pt-BR" sz="2400" b="1" dirty="0">
              <a:solidFill>
                <a:schemeClr val="bg1"/>
              </a:solidFill>
              <a:latin typeface="Arial" pitchFamily="34" charset="0"/>
              <a:cs typeface="Arial" pitchFamily="34" charset="0"/>
            </a:endParaRPr>
          </a:p>
        </p:txBody>
      </p:sp>
      <p:cxnSp>
        <p:nvCxnSpPr>
          <p:cNvPr id="12" name="Conector reto 11"/>
          <p:cNvCxnSpPr/>
          <p:nvPr/>
        </p:nvCxnSpPr>
        <p:spPr>
          <a:xfrm flipV="1">
            <a:off x="5364163" y="1700213"/>
            <a:ext cx="0" cy="1728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line\Desktop\cenas\CENA 3.png"/>
          <p:cNvPicPr>
            <a:picLocks noChangeAspect="1" noChangeArrowheads="1"/>
          </p:cNvPicPr>
          <p:nvPr/>
        </p:nvPicPr>
        <p:blipFill>
          <a:blip r:embed="rId3" cstate="print"/>
          <a:srcRect/>
          <a:stretch>
            <a:fillRect/>
          </a:stretch>
        </p:blipFill>
        <p:spPr bwMode="auto">
          <a:xfrm>
            <a:off x="0" y="1323975"/>
            <a:ext cx="9145588"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line\Desktop\cenas\CENA 3.png"/>
          <p:cNvPicPr>
            <a:picLocks noChangeAspect="1" noChangeArrowheads="1"/>
          </p:cNvPicPr>
          <p:nvPr/>
        </p:nvPicPr>
        <p:blipFill>
          <a:blip r:embed="rId3" cstate="print"/>
          <a:srcRect/>
          <a:stretch>
            <a:fillRect/>
          </a:stretch>
        </p:blipFill>
        <p:spPr bwMode="auto">
          <a:xfrm>
            <a:off x="0" y="1323975"/>
            <a:ext cx="9145588" cy="5534025"/>
          </a:xfrm>
          <a:prstGeom prst="rect">
            <a:avLst/>
          </a:prstGeom>
          <a:noFill/>
          <a:ln w="9525">
            <a:noFill/>
            <a:miter lim="800000"/>
            <a:headEnd/>
            <a:tailEnd/>
          </a:ln>
        </p:spPr>
      </p:pic>
      <p:grpSp>
        <p:nvGrpSpPr>
          <p:cNvPr id="2" name="Grupo 17"/>
          <p:cNvGrpSpPr>
            <a:grpSpLocks/>
          </p:cNvGrpSpPr>
          <p:nvPr/>
        </p:nvGrpSpPr>
        <p:grpSpPr bwMode="auto">
          <a:xfrm>
            <a:off x="3851275" y="3644900"/>
            <a:ext cx="792163" cy="863600"/>
            <a:chOff x="3851920" y="3645024"/>
            <a:chExt cx="792088" cy="864096"/>
          </a:xfrm>
        </p:grpSpPr>
        <p:sp>
          <p:nvSpPr>
            <p:cNvPr id="10" name="Arco 9"/>
            <p:cNvSpPr/>
            <p:nvPr/>
          </p:nvSpPr>
          <p:spPr>
            <a:xfrm rot="11846861">
              <a:off x="4055101" y="3991298"/>
              <a:ext cx="422235" cy="219201"/>
            </a:xfrm>
            <a:prstGeom prst="arc">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pt-BR">
                <a:solidFill>
                  <a:schemeClr val="bg1"/>
                </a:solidFill>
              </a:endParaRPr>
            </a:p>
          </p:txBody>
        </p:sp>
        <p:cxnSp>
          <p:nvCxnSpPr>
            <p:cNvPr id="14" name="Conector reto 13"/>
            <p:cNvCxnSpPr/>
            <p:nvPr/>
          </p:nvCxnSpPr>
          <p:spPr>
            <a:xfrm flipV="1">
              <a:off x="3851920" y="3716503"/>
              <a:ext cx="647639" cy="576593"/>
            </a:xfrm>
            <a:prstGeom prst="line">
              <a:avLst/>
            </a:prstGeom>
            <a:ln/>
          </p:spPr>
          <p:style>
            <a:lnRef idx="2">
              <a:schemeClr val="dk1"/>
            </a:lnRef>
            <a:fillRef idx="1">
              <a:schemeClr val="lt1"/>
            </a:fillRef>
            <a:effectRef idx="0">
              <a:schemeClr val="dk1"/>
            </a:effectRef>
            <a:fontRef idx="minor">
              <a:schemeClr val="dk1"/>
            </a:fontRef>
          </p:style>
        </p:cxnSp>
        <p:cxnSp>
          <p:nvCxnSpPr>
            <p:cNvPr id="16" name="Conector reto 15"/>
            <p:cNvCxnSpPr/>
            <p:nvPr/>
          </p:nvCxnSpPr>
          <p:spPr>
            <a:xfrm flipV="1">
              <a:off x="4118595" y="3645024"/>
              <a:ext cx="380964" cy="649661"/>
            </a:xfrm>
            <a:prstGeom prst="line">
              <a:avLst/>
            </a:prstGeom>
            <a:ln/>
          </p:spPr>
          <p:style>
            <a:lnRef idx="2">
              <a:schemeClr val="dk1"/>
            </a:lnRef>
            <a:fillRef idx="1">
              <a:schemeClr val="lt1"/>
            </a:fillRef>
            <a:effectRef idx="0">
              <a:schemeClr val="dk1"/>
            </a:effectRef>
            <a:fontRef idx="minor">
              <a:schemeClr val="dk1"/>
            </a:fontRef>
          </p:style>
        </p:cxnSp>
        <p:sp>
          <p:nvSpPr>
            <p:cNvPr id="17" name="CaixaDeTexto 16"/>
            <p:cNvSpPr txBox="1"/>
            <p:nvPr/>
          </p:nvSpPr>
          <p:spPr>
            <a:xfrm>
              <a:off x="4067800" y="4200968"/>
              <a:ext cx="576208" cy="30815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pt-BR" sz="1400" dirty="0">
                  <a:solidFill>
                    <a:schemeClr val="bg1"/>
                  </a:solidFill>
                  <a:effectLst>
                    <a:outerShdw blurRad="38100" dist="38100" dir="2700000" algn="tl">
                      <a:srgbClr val="000000">
                        <a:alpha val="43137"/>
                      </a:srgbClr>
                    </a:outerShdw>
                  </a:effectLst>
                  <a:latin typeface="Arial" pitchFamily="34" charset="0"/>
                  <a:ea typeface="Tahoma" pitchFamily="34" charset="0"/>
                  <a:cs typeface="Arial" pitchFamily="34" charset="0"/>
                </a:rPr>
                <a:t>15º</a:t>
              </a:r>
            </a:p>
          </p:txBody>
        </p:sp>
      </p:grpSp>
      <p:sp>
        <p:nvSpPr>
          <p:cNvPr id="8" name="Rectangle 7"/>
          <p:cNvSpPr/>
          <p:nvPr/>
        </p:nvSpPr>
        <p:spPr>
          <a:xfrm>
            <a:off x="4726470" y="642918"/>
            <a:ext cx="3203120" cy="954107"/>
          </a:xfrm>
          <a:prstGeom prst="rect">
            <a:avLst/>
          </a:prstGeom>
        </p:spPr>
        <p:txBody>
          <a:bodyPr wrap="none">
            <a:spAutoFit/>
          </a:bodyPr>
          <a:lstStyle/>
          <a:p>
            <a:r>
              <a:rPr lang="fa-IR" sz="2800" dirty="0" smtClean="0">
                <a:solidFill>
                  <a:schemeClr val="bg1"/>
                </a:solidFill>
                <a:latin typeface="Arial" pitchFamily="34" charset="0"/>
                <a:cs typeface="Arial" pitchFamily="34" charset="0"/>
              </a:rPr>
              <a:t>تقاطع دیوار 15 درجه </a:t>
            </a:r>
          </a:p>
          <a:p>
            <a:r>
              <a:rPr lang="fa-IR" sz="2800" dirty="0" smtClean="0">
                <a:solidFill>
                  <a:schemeClr val="bg1"/>
                </a:solidFill>
                <a:latin typeface="Arial" pitchFamily="34" charset="0"/>
                <a:cs typeface="Arial" pitchFamily="34" charset="0"/>
              </a:rPr>
              <a:t>اضلاع دیوار 6x6x18m</a:t>
            </a:r>
            <a:endParaRPr lang="fa-I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line\Documents\[2] FAU\PÓS\Estratégias projetuais\TADAO ANDO\imagens\church of the light_interna 2.jpg"/>
          <p:cNvPicPr>
            <a:picLocks noChangeAspect="1" noChangeArrowheads="1"/>
          </p:cNvPicPr>
          <p:nvPr/>
        </p:nvPicPr>
        <p:blipFill>
          <a:blip r:embed="rId3" cstate="print"/>
          <a:srcRect/>
          <a:stretch>
            <a:fillRect/>
          </a:stretch>
        </p:blipFill>
        <p:spPr bwMode="auto">
          <a:xfrm>
            <a:off x="4478338" y="0"/>
            <a:ext cx="4665662" cy="6858000"/>
          </a:xfrm>
          <a:prstGeom prst="rect">
            <a:avLst/>
          </a:prstGeom>
          <a:noFill/>
          <a:ln w="9525">
            <a:noFill/>
            <a:miter lim="800000"/>
            <a:headEnd/>
            <a:tailEnd/>
          </a:ln>
        </p:spPr>
      </p:pic>
      <p:sp>
        <p:nvSpPr>
          <p:cNvPr id="27651" name="Retângulo 4"/>
          <p:cNvSpPr>
            <a:spLocks noChangeArrowheads="1"/>
          </p:cNvSpPr>
          <p:nvPr/>
        </p:nvSpPr>
        <p:spPr bwMode="auto">
          <a:xfrm>
            <a:off x="179388" y="134938"/>
            <a:ext cx="4176712" cy="3970318"/>
          </a:xfrm>
          <a:prstGeom prst="rect">
            <a:avLst/>
          </a:prstGeom>
          <a:noFill/>
          <a:ln w="9525">
            <a:noFill/>
            <a:miter lim="800000"/>
            <a:headEnd/>
            <a:tailEnd/>
          </a:ln>
        </p:spPr>
        <p:txBody>
          <a:bodyPr>
            <a:spAutoFit/>
          </a:bodyPr>
          <a:lstStyle/>
          <a:p>
            <a:pPr algn="just">
              <a:lnSpc>
                <a:spcPct val="150000"/>
              </a:lnSpc>
            </a:pPr>
            <a:r>
              <a:rPr lang="fa-IR" sz="2800" dirty="0" smtClean="0">
                <a:solidFill>
                  <a:schemeClr val="bg1"/>
                </a:solidFill>
                <a:latin typeface="Arial" pitchFamily="34" charset="0"/>
                <a:cs typeface="Arial" pitchFamily="34" charset="0"/>
              </a:rPr>
              <a:t>[در صورتی که ماهیتی از فضا و فرم ارائه شده باشد، مردم با تخیل خود می توانند آن را تجسم و تکمیل کنند]</a:t>
            </a:r>
          </a:p>
          <a:p>
            <a:pPr algn="just">
              <a:lnSpc>
                <a:spcPct val="150000"/>
              </a:lnSpc>
            </a:pPr>
            <a:r>
              <a:rPr lang="fa-IR" sz="2800" b="1" dirty="0" smtClean="0">
                <a:solidFill>
                  <a:schemeClr val="bg1"/>
                </a:solidFill>
                <a:latin typeface="Arial" pitchFamily="34" charset="0"/>
                <a:cs typeface="Arial" pitchFamily="34" charset="0"/>
              </a:rPr>
              <a:t>تادائو معتقد است که فضا تنها با حضور مردم کامل می شود</a:t>
            </a:r>
            <a:endParaRPr lang="pt-B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line\Desktop\cenas\CENA 3.png"/>
          <p:cNvPicPr>
            <a:picLocks noChangeAspect="1" noChangeArrowheads="1"/>
          </p:cNvPicPr>
          <p:nvPr/>
        </p:nvPicPr>
        <p:blipFill>
          <a:blip r:embed="rId3" cstate="print"/>
          <a:srcRect/>
          <a:stretch>
            <a:fillRect/>
          </a:stretch>
        </p:blipFill>
        <p:spPr bwMode="auto">
          <a:xfrm>
            <a:off x="0" y="1325563"/>
            <a:ext cx="9145588" cy="5532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Users\Aline\Documents\[2] FAU\PÓS\Estratégias projetuais\TADAO ANDO\imagens\church of the light_imagens\church of the light_foto 9.jpg"/>
          <p:cNvPicPr>
            <a:picLocks noChangeAspect="1" noChangeArrowheads="1"/>
          </p:cNvPicPr>
          <p:nvPr/>
        </p:nvPicPr>
        <p:blipFill>
          <a:blip r:embed="rId3" cstate="print"/>
          <a:srcRect/>
          <a:stretch>
            <a:fillRect/>
          </a:stretch>
        </p:blipFill>
        <p:spPr bwMode="auto">
          <a:xfrm>
            <a:off x="0" y="0"/>
            <a:ext cx="4857752" cy="6858000"/>
          </a:xfrm>
          <a:prstGeom prst="rect">
            <a:avLst/>
          </a:prstGeom>
          <a:noFill/>
          <a:ln w="9525">
            <a:noFill/>
            <a:miter lim="800000"/>
            <a:headEnd/>
            <a:tailEnd/>
          </a:ln>
        </p:spPr>
      </p:pic>
      <p:pic>
        <p:nvPicPr>
          <p:cNvPr id="31747" name="Picture 6" descr="C:\Users\Aline\Documents\[2] FAU\PÓS\Estratégias projetuais\TADAO ANDO\imagens\flickr sufer.dudes\church of the light_foto 11.jpg"/>
          <p:cNvPicPr>
            <a:picLocks noChangeAspect="1" noChangeArrowheads="1"/>
          </p:cNvPicPr>
          <p:nvPr/>
        </p:nvPicPr>
        <p:blipFill>
          <a:blip r:embed="rId4" cstate="print"/>
          <a:srcRect/>
          <a:stretch>
            <a:fillRect/>
          </a:stretch>
        </p:blipFill>
        <p:spPr bwMode="auto">
          <a:xfrm>
            <a:off x="4857753" y="2857496"/>
            <a:ext cx="4286248" cy="4000504"/>
          </a:xfrm>
          <a:prstGeom prst="rect">
            <a:avLst/>
          </a:prstGeom>
          <a:noFill/>
          <a:ln w="9525">
            <a:noFill/>
            <a:miter lim="800000"/>
            <a:headEnd/>
            <a:tailEnd/>
          </a:ln>
        </p:spPr>
      </p:pic>
      <p:sp>
        <p:nvSpPr>
          <p:cNvPr id="5" name="Rectangle 4"/>
          <p:cNvSpPr/>
          <p:nvPr/>
        </p:nvSpPr>
        <p:spPr>
          <a:xfrm>
            <a:off x="4786314" y="214290"/>
            <a:ext cx="4143372" cy="2677656"/>
          </a:xfrm>
          <a:prstGeom prst="rect">
            <a:avLst/>
          </a:prstGeom>
        </p:spPr>
        <p:txBody>
          <a:bodyPr wrap="square">
            <a:spAutoFit/>
          </a:bodyPr>
          <a:lstStyle/>
          <a:p>
            <a:r>
              <a:rPr lang="fa-IR" sz="2400" dirty="0" smtClean="0">
                <a:solidFill>
                  <a:schemeClr val="bg1"/>
                </a:solidFill>
                <a:latin typeface="Arial" pitchFamily="34" charset="0"/>
                <a:cs typeface="Arial" pitchFamily="34" charset="0"/>
              </a:rPr>
              <a:t>شدت و جهت نور با توجه به موقعیت خورشید در نفوذ به دهانه متفاوت است ، تادائو برای ورود نور از علامت صلیب که نماد مسیحیت است استفاده نمود ، برای تحلیل و بررسی این مسئله با توجه به نور الهی و مطالعه توصیفی در این زمینه می توان بحث و گفتگو نمود</a:t>
            </a:r>
            <a:endParaRPr lang="fa-IR" sz="2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57200" y="457200"/>
            <a:ext cx="8229600" cy="774700"/>
          </a:xfrm>
          <a:prstGeom prst="rect">
            <a:avLst/>
          </a:prstGeom>
          <a:noFill/>
          <a:ln w="9525">
            <a:noFill/>
            <a:miter lim="800000"/>
            <a:headEnd/>
            <a:tailEnd/>
          </a:ln>
        </p:spPr>
        <p:txBody>
          <a:bodyPr>
            <a:spAutoFit/>
          </a:bodyPr>
          <a:lstStyle/>
          <a:p>
            <a:pPr algn="r" rtl="1">
              <a:lnSpc>
                <a:spcPct val="130000"/>
              </a:lnSpc>
            </a:pPr>
            <a:r>
              <a:rPr lang="fa-IR">
                <a:latin typeface="Calibri" pitchFamily="34" charset="0"/>
              </a:rPr>
              <a:t/>
            </a:r>
            <a:br>
              <a:rPr lang="fa-IR">
                <a:latin typeface="Calibri" pitchFamily="34" charset="0"/>
              </a:rPr>
            </a:br>
            <a:endParaRPr lang="fa-IR">
              <a:latin typeface="Calibri" pitchFamily="34" charset="0"/>
            </a:endParaRPr>
          </a:p>
        </p:txBody>
      </p:sp>
      <p:sp>
        <p:nvSpPr>
          <p:cNvPr id="3" name="Rectangle 2"/>
          <p:cNvSpPr/>
          <p:nvPr/>
        </p:nvSpPr>
        <p:spPr>
          <a:xfrm>
            <a:off x="3214678" y="214290"/>
            <a:ext cx="5624522" cy="4708981"/>
          </a:xfrm>
          <a:prstGeom prst="rect">
            <a:avLst/>
          </a:prstGeom>
        </p:spPr>
        <p:txBody>
          <a:bodyPr wrap="square">
            <a:spAutoFit/>
          </a:bodyPr>
          <a:lstStyle/>
          <a:p>
            <a:pPr algn="justLow" rtl="1">
              <a:defRPr/>
            </a:pPr>
            <a:r>
              <a:rPr lang="fa-IR" sz="2000" b="1" dirty="0" smtClean="0">
                <a:solidFill>
                  <a:schemeClr val="bg1"/>
                </a:solidFill>
                <a:latin typeface="Arial" pitchFamily="34" charset="0"/>
                <a:cs typeface="Arial" pitchFamily="34" charset="0"/>
              </a:rPr>
              <a:t>در </a:t>
            </a:r>
            <a:r>
              <a:rPr lang="fa-IR" sz="2000" b="1" dirty="0">
                <a:solidFill>
                  <a:schemeClr val="bg1"/>
                </a:solidFill>
                <a:latin typeface="Arial" pitchFamily="34" charset="0"/>
                <a:cs typeface="Arial" pitchFamily="34" charset="0"/>
              </a:rPr>
              <a:t>تجربه هايی از معماری ژاپنی مثل چايخانه، فضا به سادگی به </a:t>
            </a:r>
            <a:r>
              <a:rPr lang="fa-IR" sz="2000" b="1" dirty="0" smtClean="0">
                <a:solidFill>
                  <a:schemeClr val="bg1"/>
                </a:solidFill>
                <a:latin typeface="Arial" pitchFamily="34" charset="0"/>
                <a:cs typeface="Arial" pitchFamily="34" charset="0"/>
              </a:rPr>
              <a:t>وسيله </a:t>
            </a:r>
            <a:r>
              <a:rPr lang="fa-IR" sz="2000" b="1" dirty="0">
                <a:solidFill>
                  <a:schemeClr val="bg1"/>
                </a:solidFill>
                <a:latin typeface="Arial" pitchFamily="34" charset="0"/>
                <a:cs typeface="Arial" pitchFamily="34" charset="0"/>
              </a:rPr>
              <a:t>کاغذ ديواری ای که بر روی يک  قاب چوبی فلزی کشيده شده است، تيغه بندی می شود. نور، با گذر از چنين تيغه ای، کاملاً در درون پراکنده ميگردد، تا با تاريکی در آميزد و فضايی ايجاد کند که با نوری تک رنگ شکل گرفته </a:t>
            </a:r>
            <a:r>
              <a:rPr lang="fa-IR" sz="2000" b="1" dirty="0" smtClean="0">
                <a:solidFill>
                  <a:schemeClr val="bg1"/>
                </a:solidFill>
                <a:latin typeface="Arial" pitchFamily="34" charset="0"/>
                <a:cs typeface="Arial" pitchFamily="34" charset="0"/>
              </a:rPr>
              <a:t>است.</a:t>
            </a:r>
          </a:p>
          <a:p>
            <a:pPr algn="justLow">
              <a:defRPr/>
            </a:pPr>
            <a:r>
              <a:rPr lang="fa-IR" sz="2000" b="1" dirty="0" smtClean="0">
                <a:solidFill>
                  <a:schemeClr val="bg1"/>
                </a:solidFill>
                <a:latin typeface="Arial" pitchFamily="34" charset="0"/>
                <a:cs typeface="Arial" pitchFamily="34" charset="0"/>
              </a:rPr>
              <a:t>معماری ژاپنی عرفاً از طريق فن آوری پر توان خود در تلاش برای شکستن نور به بخشهای مستقل خود بوده است. تغييرات ظريفی که نور بر پايه انرژی ارتعاشی خود به دست می آورد تقريباً به گونه ای نا محسوس به فضا هستی می بخشد.</a:t>
            </a:r>
            <a:endParaRPr lang="en-US" sz="2000" b="1" dirty="0" smtClean="0">
              <a:solidFill>
                <a:schemeClr val="bg1"/>
              </a:solidFill>
              <a:latin typeface="Arial" pitchFamily="34" charset="0"/>
              <a:cs typeface="Arial" pitchFamily="34" charset="0"/>
            </a:endParaRPr>
          </a:p>
          <a:p>
            <a:pPr algn="justLow">
              <a:defRPr/>
            </a:pPr>
            <a:r>
              <a:rPr lang="fa-IR" sz="2000" b="1" dirty="0" smtClean="0">
                <a:solidFill>
                  <a:schemeClr val="bg1"/>
                </a:solidFill>
                <a:latin typeface="Arial" pitchFamily="34" charset="0"/>
                <a:cs typeface="Arial" pitchFamily="34" charset="0"/>
              </a:rPr>
              <a:t>در معماری غربی زمانی ديوارهای سنگی حجيم برای جدا کردن درون از برون به کاربرده شد. پنجره ها، که در داخل ديوارهای ضخيم به گونه ای قرارگرفته بودند که گويا جهان بيرون را نمی پذيرند، کوچک بودند و با دشواری ساخته شده بودند.</a:t>
            </a:r>
            <a:endParaRPr lang="en-US" sz="2000" b="1" dirty="0" smtClean="0">
              <a:solidFill>
                <a:schemeClr val="bg1"/>
              </a:solidFill>
              <a:latin typeface="Arial" pitchFamily="34" charset="0"/>
              <a:cs typeface="Arial" pitchFamily="34" charset="0"/>
            </a:endParaRPr>
          </a:p>
          <a:p>
            <a:pPr algn="justLow">
              <a:defRPr/>
            </a:pPr>
            <a:endParaRPr lang="fa-IR" sz="2000" b="1" dirty="0" smtClean="0">
              <a:solidFill>
                <a:schemeClr val="bg1"/>
              </a:solidFill>
              <a:latin typeface="Arial" pitchFamily="34" charset="0"/>
              <a:cs typeface="Arial" pitchFamily="34" charset="0"/>
            </a:endParaRPr>
          </a:p>
          <a:p>
            <a:pPr algn="justLow" rtl="1">
              <a:defRPr/>
            </a:pPr>
            <a:endParaRPr lang="fa-IR" sz="2000" b="1" dirty="0">
              <a:solidFill>
                <a:schemeClr val="bg1"/>
              </a:solidFill>
              <a:latin typeface="Arial" pitchFamily="34" charset="0"/>
              <a:cs typeface="Arial" pitchFamily="34" charset="0"/>
            </a:endParaRPr>
          </a:p>
        </p:txBody>
      </p:sp>
      <p:pic>
        <p:nvPicPr>
          <p:cNvPr id="4" name="Picture 4" descr="fusuma_shoji"/>
          <p:cNvPicPr>
            <a:picLocks noGrp="1" noChangeAspect="1" noChangeArrowheads="1"/>
          </p:cNvPicPr>
          <p:nvPr>
            <p:ph sz="half" idx="4294967295"/>
          </p:nvPr>
        </p:nvPicPr>
        <p:blipFill>
          <a:blip r:embed="rId2" cstate="print"/>
          <a:srcRect/>
          <a:stretch>
            <a:fillRect/>
          </a:stretch>
        </p:blipFill>
        <p:spPr>
          <a:xfrm>
            <a:off x="0" y="0"/>
            <a:ext cx="3005470" cy="2786058"/>
          </a:xfrm>
          <a:prstGeom prst="rect">
            <a:avLst/>
          </a:prstGeom>
          <a:noFill/>
          <a:ln/>
        </p:spPr>
      </p:pic>
      <p:pic>
        <p:nvPicPr>
          <p:cNvPr id="5" name="Picture 3"/>
          <p:cNvPicPr>
            <a:picLocks noGrp="1" noChangeAspect="1" noChangeArrowheads="1"/>
          </p:cNvPicPr>
          <p:nvPr>
            <p:ph sz="half" idx="4294967295"/>
          </p:nvPr>
        </p:nvPicPr>
        <p:blipFill>
          <a:blip r:embed="rId3" cstate="print"/>
          <a:srcRect/>
          <a:stretch>
            <a:fillRect/>
          </a:stretch>
        </p:blipFill>
        <p:spPr>
          <a:xfrm>
            <a:off x="6143636" y="4786322"/>
            <a:ext cx="3000364" cy="2071678"/>
          </a:xfrm>
          <a:prstGeom prst="rect">
            <a:avLst/>
          </a:prstGeom>
          <a:noFill/>
          <a:ln/>
        </p:spPr>
      </p:pic>
      <p:sp>
        <p:nvSpPr>
          <p:cNvPr id="6" name="Rectangle 5" descr="Ginkakuji_1[1]"/>
          <p:cNvSpPr>
            <a:spLocks noChangeArrowheads="1"/>
          </p:cNvSpPr>
          <p:nvPr/>
        </p:nvSpPr>
        <p:spPr bwMode="auto">
          <a:xfrm>
            <a:off x="0" y="4806000"/>
            <a:ext cx="3000364" cy="2052000"/>
          </a:xfrm>
          <a:prstGeom prst="rect">
            <a:avLst/>
          </a:prstGeom>
          <a:blipFill dpi="0" rotWithShape="0">
            <a:blip r:embed="rId4" cstate="print"/>
            <a:srcRect/>
            <a:stretch>
              <a:fillRect/>
            </a:stretch>
          </a:blipFill>
          <a:ln w="12700">
            <a:solidFill>
              <a:srgbClr val="AF273E"/>
            </a:solidFill>
            <a:miter lim="800000"/>
            <a:headEnd/>
            <a:tailEnd/>
          </a:ln>
          <a:effectLst/>
        </p:spPr>
        <p:txBody>
          <a:bodyPr/>
          <a:lstStyle/>
          <a:p>
            <a:endParaRPr lang="fr-FR" altLang="zh-CN" sz="2800">
              <a:solidFill>
                <a:srgbClr val="FFCC00"/>
              </a:solidFill>
              <a:latin typeface="Arial Black" pitchFamily="34" charset="0"/>
              <a:ea typeface="SimSun" pitchFamily="2" charset="-122"/>
            </a:endParaRPr>
          </a:p>
          <a:p>
            <a:endParaRPr lang="fr-FR" altLang="zh-CN" sz="2800">
              <a:solidFill>
                <a:srgbClr val="FFCC00"/>
              </a:solidFill>
              <a:latin typeface="Arial Black" pitchFamily="34" charset="0"/>
              <a:ea typeface="SimSun" pitchFamily="2" charset="-122"/>
            </a:endParaRPr>
          </a:p>
          <a:p>
            <a:endParaRPr lang="fr-FR" sz="1800">
              <a:latin typeface="Arial" pitchFamily="34" charset="0"/>
            </a:endParaRPr>
          </a:p>
        </p:txBody>
      </p:sp>
      <p:pic>
        <p:nvPicPr>
          <p:cNvPr id="7" name="Picture 5" descr="01 shoujis"/>
          <p:cNvPicPr>
            <a:picLocks noGrp="1" noChangeAspect="1" noChangeArrowheads="1"/>
          </p:cNvPicPr>
          <p:nvPr>
            <p:ph sz="quarter" idx="4294967295"/>
          </p:nvPr>
        </p:nvPicPr>
        <p:blipFill>
          <a:blip r:embed="rId5" cstate="print"/>
          <a:srcRect/>
          <a:stretch>
            <a:fillRect/>
          </a:stretch>
        </p:blipFill>
        <p:spPr>
          <a:xfrm>
            <a:off x="0" y="2806322"/>
            <a:ext cx="3004087" cy="1980000"/>
          </a:xfrm>
          <a:prstGeom prst="rect">
            <a:avLst/>
          </a:prstGeom>
          <a:noFill/>
          <a:ln/>
        </p:spPr>
      </p:pic>
      <p:pic>
        <p:nvPicPr>
          <p:cNvPr id="8" name="Picture 4" descr="04 shoujis"/>
          <p:cNvPicPr>
            <a:picLocks noGrp="1" noChangeAspect="1" noChangeArrowheads="1"/>
          </p:cNvPicPr>
          <p:nvPr>
            <p:ph sz="quarter" idx="4294967295"/>
          </p:nvPr>
        </p:nvPicPr>
        <p:blipFill>
          <a:blip r:embed="rId6" cstate="print"/>
          <a:srcRect/>
          <a:stretch>
            <a:fillRect/>
          </a:stretch>
        </p:blipFill>
        <p:spPr>
          <a:xfrm>
            <a:off x="3000364" y="4806000"/>
            <a:ext cx="3165335" cy="2052000"/>
          </a:xfrm>
          <a:prstGeom prst="rect">
            <a:avLst/>
          </a:prstGeom>
          <a:noFill/>
          <a:ln/>
        </p:spPr>
      </p:pic>
    </p:spTree>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0429" y="928670"/>
            <a:ext cx="4060727" cy="461665"/>
          </a:xfrm>
          <a:prstGeom prst="rect">
            <a:avLst/>
          </a:prstGeom>
        </p:spPr>
        <p:txBody>
          <a:bodyPr wrap="none">
            <a:spAutoFit/>
          </a:bodyPr>
          <a:lstStyle/>
          <a:p>
            <a:r>
              <a:rPr lang="fa-IR" sz="2400" dirty="0" smtClean="0">
                <a:solidFill>
                  <a:schemeClr val="bg1"/>
                </a:solidFill>
                <a:latin typeface="Arial" pitchFamily="34" charset="0"/>
                <a:cs typeface="Arial" pitchFamily="34" charset="0"/>
              </a:rPr>
              <a:t>نور روز در صبح، ظهر و بعد از ظهر</a:t>
            </a:r>
            <a:endParaRPr lang="fa-IR" sz="2400" dirty="0">
              <a:solidFill>
                <a:schemeClr val="bg1"/>
              </a:solidFill>
              <a:latin typeface="Arial" pitchFamily="34" charset="0"/>
              <a:cs typeface="Arial" pitchFamily="34" charset="0"/>
            </a:endParaRPr>
          </a:p>
        </p:txBody>
      </p:sp>
      <p:pic>
        <p:nvPicPr>
          <p:cNvPr id="6" name="Picture 13" descr="Diagrama sol de manhã"/>
          <p:cNvPicPr>
            <a:picLocks noChangeAspect="1" noChangeArrowheads="1"/>
          </p:cNvPicPr>
          <p:nvPr/>
        </p:nvPicPr>
        <p:blipFill>
          <a:blip r:embed="rId3" cstate="print"/>
          <a:srcRect l="14890" t="24347" r="20856" b="13087"/>
          <a:stretch>
            <a:fillRect/>
          </a:stretch>
        </p:blipFill>
        <p:spPr bwMode="auto">
          <a:xfrm>
            <a:off x="0" y="0"/>
            <a:ext cx="5041900" cy="3271838"/>
          </a:xfrm>
          <a:prstGeom prst="rect">
            <a:avLst/>
          </a:prstGeom>
          <a:noFill/>
        </p:spPr>
      </p:pic>
      <p:pic>
        <p:nvPicPr>
          <p:cNvPr id="7" name="Picture 14" descr="Diagrama sol de tarde"/>
          <p:cNvPicPr>
            <a:picLocks noChangeAspect="1" noChangeArrowheads="1"/>
          </p:cNvPicPr>
          <p:nvPr/>
        </p:nvPicPr>
        <p:blipFill>
          <a:blip r:embed="rId4" cstate="print"/>
          <a:srcRect l="33589" t="2533" r="11209" b="19994"/>
          <a:stretch>
            <a:fillRect/>
          </a:stretch>
        </p:blipFill>
        <p:spPr bwMode="auto">
          <a:xfrm>
            <a:off x="5291138" y="2708275"/>
            <a:ext cx="3852862" cy="3605213"/>
          </a:xfrm>
          <a:prstGeom prst="rect">
            <a:avLst/>
          </a:prstGeom>
          <a:noFill/>
        </p:spPr>
      </p:pic>
      <p:pic>
        <p:nvPicPr>
          <p:cNvPr id="8" name="Picture 15" descr="Diagrama sol do meio dia"/>
          <p:cNvPicPr>
            <a:picLocks noChangeAspect="1" noChangeArrowheads="1"/>
          </p:cNvPicPr>
          <p:nvPr/>
        </p:nvPicPr>
        <p:blipFill>
          <a:blip r:embed="rId5" cstate="print"/>
          <a:srcRect l="18434" t="27090" r="10326" b="18140"/>
          <a:stretch>
            <a:fillRect/>
          </a:stretch>
        </p:blipFill>
        <p:spPr bwMode="auto">
          <a:xfrm>
            <a:off x="0" y="3789363"/>
            <a:ext cx="5003800" cy="25654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line\Documents\[2] FAU\PÓS\Estratégias projetuais\TADAO ANDO\imagens\el croquis_img 1.jpg"/>
          <p:cNvPicPr>
            <a:picLocks noChangeAspect="1" noChangeArrowheads="1"/>
          </p:cNvPicPr>
          <p:nvPr/>
        </p:nvPicPr>
        <p:blipFill>
          <a:blip r:embed="rId3" cstate="print"/>
          <a:srcRect/>
          <a:stretch>
            <a:fillRect/>
          </a:stretch>
        </p:blipFill>
        <p:spPr bwMode="auto">
          <a:xfrm>
            <a:off x="0" y="1603375"/>
            <a:ext cx="5292725" cy="5254625"/>
          </a:xfrm>
          <a:prstGeom prst="rect">
            <a:avLst/>
          </a:prstGeom>
          <a:noFill/>
          <a:ln w="9525">
            <a:noFill/>
            <a:miter lim="800000"/>
            <a:headEnd/>
            <a:tailEnd/>
          </a:ln>
        </p:spPr>
      </p:pic>
      <p:sp>
        <p:nvSpPr>
          <p:cNvPr id="4" name="Rectangle 3"/>
          <p:cNvSpPr/>
          <p:nvPr/>
        </p:nvSpPr>
        <p:spPr>
          <a:xfrm>
            <a:off x="0" y="214290"/>
            <a:ext cx="8858248" cy="1384995"/>
          </a:xfrm>
          <a:prstGeom prst="rect">
            <a:avLst/>
          </a:prstGeom>
        </p:spPr>
        <p:txBody>
          <a:bodyPr wrap="square">
            <a:spAutoFit/>
          </a:bodyPr>
          <a:lstStyle/>
          <a:p>
            <a:r>
              <a:rPr lang="fa-IR" sz="3600" b="1" dirty="0" smtClean="0">
                <a:solidFill>
                  <a:schemeClr val="bg1"/>
                </a:solidFill>
                <a:latin typeface="Arial" pitchFamily="34" charset="0"/>
                <a:cs typeface="Arial" pitchFamily="34" charset="0"/>
              </a:rPr>
              <a:t>تادائو:</a:t>
            </a:r>
          </a:p>
          <a:p>
            <a:r>
              <a:rPr lang="fa-IR" sz="2400" dirty="0" smtClean="0">
                <a:solidFill>
                  <a:schemeClr val="bg1"/>
                </a:solidFill>
                <a:latin typeface="Arial" pitchFamily="34" charset="0"/>
                <a:cs typeface="Arial" pitchFamily="34" charset="0"/>
              </a:rPr>
              <a:t>من فکر میکنم توجه به سایه ها مهم است ، آنها نقش مهمی در ساختمان دارند.</a:t>
            </a:r>
          </a:p>
          <a:p>
            <a:r>
              <a:rPr lang="fa-IR" sz="2400" dirty="0" smtClean="0">
                <a:solidFill>
                  <a:schemeClr val="bg1"/>
                </a:solidFill>
                <a:latin typeface="Arial" pitchFamily="34" charset="0"/>
                <a:cs typeface="Arial" pitchFamily="34" charset="0"/>
              </a:rPr>
              <a:t>سایه ها و تاریکی ها در فراهم نمودن فضایی از آرامش و سکوت کمک می کنند.</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3" descr="C:\Users\Aline\Documents\[2] FAU\PÓS\Estratégias projetuais\TADAO ANDO\imagens\church of the light_externa 4.jpg"/>
          <p:cNvPicPr>
            <a:picLocks noChangeAspect="1" noChangeArrowheads="1"/>
          </p:cNvPicPr>
          <p:nvPr/>
        </p:nvPicPr>
        <p:blipFill>
          <a:blip r:embed="rId3" cstate="print"/>
          <a:srcRect/>
          <a:stretch>
            <a:fillRect/>
          </a:stretch>
        </p:blipFill>
        <p:spPr bwMode="auto">
          <a:xfrm>
            <a:off x="1116013" y="500042"/>
            <a:ext cx="7008812" cy="5256212"/>
          </a:xfrm>
          <a:prstGeom prst="rect">
            <a:avLst/>
          </a:prstGeom>
          <a:noFill/>
          <a:ln w="9525">
            <a:noFill/>
            <a:miter lim="800000"/>
            <a:headEnd/>
            <a:tailEnd/>
          </a:ln>
        </p:spPr>
      </p:pic>
      <p:sp>
        <p:nvSpPr>
          <p:cNvPr id="4" name="Rectangle 3"/>
          <p:cNvSpPr/>
          <p:nvPr/>
        </p:nvSpPr>
        <p:spPr>
          <a:xfrm>
            <a:off x="214282" y="5934670"/>
            <a:ext cx="8643998" cy="707886"/>
          </a:xfrm>
          <a:prstGeom prst="rect">
            <a:avLst/>
          </a:prstGeom>
        </p:spPr>
        <p:txBody>
          <a:bodyPr wrap="square">
            <a:spAutoFit/>
          </a:bodyPr>
          <a:lstStyle/>
          <a:p>
            <a:r>
              <a:rPr lang="fa-IR" sz="2000" b="1" dirty="0" smtClean="0">
                <a:solidFill>
                  <a:schemeClr val="bg1"/>
                </a:solidFill>
                <a:latin typeface="Arial" pitchFamily="34" charset="0"/>
                <a:cs typeface="Arial" pitchFamily="34" charset="0"/>
              </a:rPr>
              <a:t>رنگهای دیگری که در گروه رنگهای سیاه و سفید نیستند و یا خارج از مقیاس خاکستری هستند، و در طبیعت سایت موجودند از جمله پوشش های گیاهی سبز از طریق دهانه ساختمان دیده می شوند.</a:t>
            </a:r>
            <a:endParaRPr lang="fa-I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4" descr="C:\Users\Aline\Documents\[2] FAU\PÓS\Estratégias projetuais\TADAO ANDO\imagens\flickr sufer.dudes\church of the light_foto 10.jpg"/>
          <p:cNvPicPr>
            <a:picLocks noChangeAspect="1" noChangeArrowheads="1"/>
          </p:cNvPicPr>
          <p:nvPr/>
        </p:nvPicPr>
        <p:blipFill>
          <a:blip r:embed="rId3" cstate="print"/>
          <a:srcRect/>
          <a:stretch>
            <a:fillRect/>
          </a:stretch>
        </p:blipFill>
        <p:spPr bwMode="auto">
          <a:xfrm>
            <a:off x="7380288" y="115888"/>
            <a:ext cx="1625600" cy="2349500"/>
          </a:xfrm>
          <a:prstGeom prst="rect">
            <a:avLst/>
          </a:prstGeom>
          <a:noFill/>
          <a:ln w="9525">
            <a:noFill/>
            <a:miter lim="800000"/>
            <a:headEnd/>
            <a:tailEnd/>
          </a:ln>
        </p:spPr>
      </p:pic>
      <p:sp>
        <p:nvSpPr>
          <p:cNvPr id="35847" name="CaixaDeTexto 5"/>
          <p:cNvSpPr txBox="1">
            <a:spLocks noChangeArrowheads="1"/>
          </p:cNvSpPr>
          <p:nvPr/>
        </p:nvSpPr>
        <p:spPr bwMode="auto">
          <a:xfrm>
            <a:off x="5786446" y="130175"/>
            <a:ext cx="1452553" cy="523220"/>
          </a:xfrm>
          <a:prstGeom prst="rect">
            <a:avLst/>
          </a:prstGeom>
          <a:noFill/>
          <a:ln w="9525">
            <a:noFill/>
            <a:miter lim="800000"/>
            <a:headEnd/>
            <a:tailEnd/>
          </a:ln>
        </p:spPr>
        <p:txBody>
          <a:bodyPr wrap="square">
            <a:spAutoFit/>
          </a:bodyPr>
          <a:lstStyle/>
          <a:p>
            <a:pPr algn="r"/>
            <a:r>
              <a:rPr lang="fa-IR" sz="2800" b="1" dirty="0" smtClean="0">
                <a:solidFill>
                  <a:schemeClr val="bg1"/>
                </a:solidFill>
                <a:latin typeface="Arial" pitchFamily="34" charset="0"/>
                <a:cs typeface="Arial" pitchFamily="34" charset="0"/>
              </a:rPr>
              <a:t>چوب</a:t>
            </a:r>
            <a:endParaRPr lang="pt-BR" sz="2800" b="1" dirty="0">
              <a:solidFill>
                <a:schemeClr val="bg1"/>
              </a:solidFill>
              <a:latin typeface="Arial" pitchFamily="34" charset="0"/>
              <a:cs typeface="Arial" pitchFamily="34" charset="0"/>
            </a:endParaRPr>
          </a:p>
        </p:txBody>
      </p:sp>
      <p:pic>
        <p:nvPicPr>
          <p:cNvPr id="35848" name="Picture 3" descr="C:\Users\Aline\Desktop\cenas\CENA 5.png"/>
          <p:cNvPicPr>
            <a:picLocks noChangeAspect="1" noChangeArrowheads="1"/>
          </p:cNvPicPr>
          <p:nvPr/>
        </p:nvPicPr>
        <p:blipFill>
          <a:blip r:embed="rId4" cstate="print"/>
          <a:srcRect/>
          <a:stretch>
            <a:fillRect/>
          </a:stretch>
        </p:blipFill>
        <p:spPr bwMode="auto">
          <a:xfrm>
            <a:off x="0" y="1323975"/>
            <a:ext cx="9144000" cy="5534025"/>
          </a:xfrm>
          <a:prstGeom prst="rect">
            <a:avLst/>
          </a:prstGeom>
          <a:noFill/>
          <a:ln w="9525">
            <a:noFill/>
            <a:miter lim="800000"/>
            <a:headEnd/>
            <a:tailEnd/>
          </a:ln>
        </p:spPr>
      </p:pic>
      <p:pic>
        <p:nvPicPr>
          <p:cNvPr id="35849" name="Picture 2" descr="C:\Users\Aline\Documents\[2] FAU\PÓS\Estratégias projetuais\TADAO ANDO\imagens\church of the light_interna.jpg"/>
          <p:cNvPicPr>
            <a:picLocks noChangeAspect="1" noChangeArrowheads="1"/>
          </p:cNvPicPr>
          <p:nvPr/>
        </p:nvPicPr>
        <p:blipFill>
          <a:blip r:embed="rId5" cstate="print">
            <a:lum bright="20000" contrast="10000"/>
          </a:blip>
          <a:srcRect/>
          <a:stretch>
            <a:fillRect/>
          </a:stretch>
        </p:blipFill>
        <p:spPr bwMode="auto">
          <a:xfrm>
            <a:off x="0" y="0"/>
            <a:ext cx="2790928" cy="1857364"/>
          </a:xfrm>
          <a:prstGeom prst="rect">
            <a:avLst/>
          </a:prstGeom>
          <a:noFill/>
          <a:ln w="9525">
            <a:noFill/>
            <a:miter lim="800000"/>
            <a:headEnd/>
            <a:tailEnd/>
          </a:ln>
        </p:spPr>
      </p:pic>
      <p:sp>
        <p:nvSpPr>
          <p:cNvPr id="35850" name="CaixaDeTexto 5"/>
          <p:cNvSpPr txBox="1">
            <a:spLocks noChangeArrowheads="1"/>
          </p:cNvSpPr>
          <p:nvPr/>
        </p:nvSpPr>
        <p:spPr bwMode="auto">
          <a:xfrm>
            <a:off x="2857488" y="1000108"/>
            <a:ext cx="928694" cy="523220"/>
          </a:xfrm>
          <a:prstGeom prst="rect">
            <a:avLst/>
          </a:prstGeom>
          <a:noFill/>
          <a:ln w="9525">
            <a:noFill/>
            <a:miter lim="800000"/>
            <a:headEnd/>
            <a:tailEnd/>
          </a:ln>
        </p:spPr>
        <p:txBody>
          <a:bodyPr wrap="square">
            <a:spAutoFit/>
          </a:bodyPr>
          <a:lstStyle/>
          <a:p>
            <a:pPr algn="l"/>
            <a:r>
              <a:rPr lang="fa-IR" sz="2800" b="1" dirty="0" smtClean="0">
                <a:solidFill>
                  <a:schemeClr val="bg1"/>
                </a:solidFill>
                <a:latin typeface="Arial" pitchFamily="34" charset="0"/>
                <a:cs typeface="Arial" pitchFamily="34" charset="0"/>
              </a:rPr>
              <a:t>بتن</a:t>
            </a:r>
            <a:endParaRPr lang="pt-BR" sz="2800" b="1" dirty="0">
              <a:solidFill>
                <a:schemeClr val="bg1"/>
              </a:solidFill>
              <a:latin typeface="Arial" pitchFamily="34" charset="0"/>
              <a:cs typeface="Arial" pitchFamily="34" charset="0"/>
            </a:endParaRPr>
          </a:p>
        </p:txBody>
      </p:sp>
      <p:sp>
        <p:nvSpPr>
          <p:cNvPr id="7" name="CaixaDeTexto 5"/>
          <p:cNvSpPr txBox="1">
            <a:spLocks noChangeArrowheads="1"/>
          </p:cNvSpPr>
          <p:nvPr/>
        </p:nvSpPr>
        <p:spPr bwMode="auto">
          <a:xfrm>
            <a:off x="3071802" y="691202"/>
            <a:ext cx="4167197" cy="400110"/>
          </a:xfrm>
          <a:prstGeom prst="rect">
            <a:avLst/>
          </a:prstGeom>
          <a:noFill/>
          <a:ln w="9525">
            <a:noFill/>
            <a:miter lim="800000"/>
            <a:headEnd/>
            <a:tailEnd/>
          </a:ln>
        </p:spPr>
        <p:txBody>
          <a:bodyPr wrap="square">
            <a:spAutoFit/>
          </a:bodyPr>
          <a:lstStyle/>
          <a:p>
            <a:pPr algn="r"/>
            <a:r>
              <a:rPr lang="fa-IR" sz="2000" b="1" dirty="0" smtClean="0">
                <a:solidFill>
                  <a:schemeClr val="bg1"/>
                </a:solidFill>
                <a:latin typeface="Arial" pitchFamily="34" charset="0"/>
                <a:cs typeface="Arial" pitchFamily="34" charset="0"/>
              </a:rPr>
              <a:t>استفاده از مصالح چوبی در کنار مصالح بتنی</a:t>
            </a:r>
            <a:endParaRPr lang="pt-B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Users\Aline\Documents\[2] FAU\PÓS\Estratégias projetuais\TADAO ANDO\imagens\flickr sufer.dudes\church of the light_foto 11.jpg"/>
          <p:cNvPicPr>
            <a:picLocks noChangeAspect="1" noChangeArrowheads="1"/>
          </p:cNvPicPr>
          <p:nvPr/>
        </p:nvPicPr>
        <p:blipFill>
          <a:blip r:embed="rId3" cstate="print"/>
          <a:srcRect/>
          <a:stretch>
            <a:fillRect/>
          </a:stretch>
        </p:blipFill>
        <p:spPr bwMode="auto">
          <a:xfrm>
            <a:off x="0" y="1818000"/>
            <a:ext cx="4263000" cy="5040000"/>
          </a:xfrm>
          <a:prstGeom prst="rect">
            <a:avLst/>
          </a:prstGeom>
          <a:noFill/>
          <a:ln w="9525">
            <a:noFill/>
            <a:miter lim="800000"/>
            <a:headEnd/>
            <a:tailEnd/>
          </a:ln>
        </p:spPr>
      </p:pic>
      <p:pic>
        <p:nvPicPr>
          <p:cNvPr id="3" name="Picture 3" descr="C:\Users\Aline\Documents\[2] FAU\PÓS\Estratégias projetuais\TADAO ANDO\imagens\flickr sufer.dudes\church of the light_foto 11.jpg"/>
          <p:cNvPicPr>
            <a:picLocks noChangeAspect="1" noChangeArrowheads="1"/>
          </p:cNvPicPr>
          <p:nvPr/>
        </p:nvPicPr>
        <p:blipFill>
          <a:blip r:embed="rId4" cstate="print"/>
          <a:srcRect/>
          <a:stretch>
            <a:fillRect/>
          </a:stretch>
        </p:blipFill>
        <p:spPr bwMode="auto">
          <a:xfrm>
            <a:off x="4881000" y="1818000"/>
            <a:ext cx="4263000" cy="5040000"/>
          </a:xfrm>
          <a:prstGeom prst="rect">
            <a:avLst/>
          </a:prstGeom>
          <a:noFill/>
          <a:ln w="9525">
            <a:noFill/>
            <a:miter lim="800000"/>
            <a:headEnd/>
            <a:tailEnd/>
          </a:ln>
        </p:spPr>
      </p:pic>
      <p:sp>
        <p:nvSpPr>
          <p:cNvPr id="4" name="CaixaDeTexto 5"/>
          <p:cNvSpPr txBox="1">
            <a:spLocks noChangeArrowheads="1"/>
          </p:cNvSpPr>
          <p:nvPr/>
        </p:nvSpPr>
        <p:spPr bwMode="auto">
          <a:xfrm>
            <a:off x="428596" y="691202"/>
            <a:ext cx="8429684" cy="707886"/>
          </a:xfrm>
          <a:prstGeom prst="rect">
            <a:avLst/>
          </a:prstGeom>
          <a:noFill/>
          <a:ln w="9525">
            <a:noFill/>
            <a:miter lim="800000"/>
            <a:headEnd/>
            <a:tailEnd/>
          </a:ln>
        </p:spPr>
        <p:txBody>
          <a:bodyPr wrap="square">
            <a:spAutoFit/>
          </a:bodyPr>
          <a:lstStyle/>
          <a:p>
            <a:pPr algn="r"/>
            <a:r>
              <a:rPr lang="fa-IR" sz="2000" b="1" dirty="0" smtClean="0">
                <a:solidFill>
                  <a:schemeClr val="bg1"/>
                </a:solidFill>
                <a:latin typeface="Arial" pitchFamily="34" charset="0"/>
                <a:cs typeface="Arial" pitchFamily="34" charset="0"/>
              </a:rPr>
              <a:t>این دو تصویر نشان می دهند که فضای داخلی کلیسای کوچک در مورد سخاوتمندی و گشاده دستی فضا تاکید دارد</a:t>
            </a:r>
            <a:endParaRPr lang="pt-B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a entrada prédio"/>
          <p:cNvPicPr>
            <a:picLocks noChangeAspect="1" noChangeArrowheads="1"/>
          </p:cNvPicPr>
          <p:nvPr/>
        </p:nvPicPr>
        <p:blipFill>
          <a:blip r:embed="rId3" cstate="print"/>
          <a:srcRect l="37828" t="58775"/>
          <a:stretch>
            <a:fillRect/>
          </a:stretch>
        </p:blipFill>
        <p:spPr bwMode="auto">
          <a:xfrm>
            <a:off x="0" y="0"/>
            <a:ext cx="5027613" cy="2222500"/>
          </a:xfrm>
          <a:prstGeom prst="rect">
            <a:avLst/>
          </a:prstGeom>
          <a:noFill/>
        </p:spPr>
      </p:pic>
      <p:pic>
        <p:nvPicPr>
          <p:cNvPr id="6" name="Picture 6" descr="Diagrama bancos"/>
          <p:cNvPicPr>
            <a:picLocks noChangeAspect="1" noChangeArrowheads="1"/>
          </p:cNvPicPr>
          <p:nvPr/>
        </p:nvPicPr>
        <p:blipFill>
          <a:blip r:embed="rId4" cstate="print"/>
          <a:srcRect l="42482" t="58598"/>
          <a:stretch>
            <a:fillRect/>
          </a:stretch>
        </p:blipFill>
        <p:spPr bwMode="auto">
          <a:xfrm>
            <a:off x="4492625" y="2268545"/>
            <a:ext cx="4651375" cy="2232025"/>
          </a:xfrm>
          <a:prstGeom prst="rect">
            <a:avLst/>
          </a:prstGeom>
          <a:noFill/>
        </p:spPr>
      </p:pic>
      <p:pic>
        <p:nvPicPr>
          <p:cNvPr id="7" name="Picture 7" descr="Diagrama altar"/>
          <p:cNvPicPr>
            <a:picLocks noChangeAspect="1" noChangeArrowheads="1"/>
          </p:cNvPicPr>
          <p:nvPr/>
        </p:nvPicPr>
        <p:blipFill>
          <a:blip r:embed="rId5" cstate="print"/>
          <a:srcRect l="38045" t="56479" r="5850"/>
          <a:stretch>
            <a:fillRect/>
          </a:stretch>
        </p:blipFill>
        <p:spPr bwMode="auto">
          <a:xfrm>
            <a:off x="0" y="4511675"/>
            <a:ext cx="4537075" cy="23463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p:cNvPicPr>
            <a:picLocks noChangeAspect="1" noChangeArrowheads="1"/>
          </p:cNvPicPr>
          <p:nvPr/>
        </p:nvPicPr>
        <p:blipFill>
          <a:blip r:embed="rId3" cstate="print"/>
          <a:srcRect/>
          <a:stretch>
            <a:fillRect/>
          </a:stretch>
        </p:blipFill>
        <p:spPr bwMode="auto">
          <a:xfrm>
            <a:off x="1209675" y="623888"/>
            <a:ext cx="7472363" cy="6234112"/>
          </a:xfrm>
          <a:prstGeom prst="rect">
            <a:avLst/>
          </a:prstGeom>
          <a:noFill/>
          <a:ln w="9525">
            <a:noFill/>
            <a:miter lim="800000"/>
            <a:headEnd/>
            <a:tailEnd/>
          </a:ln>
        </p:spPr>
      </p:pic>
      <p:sp>
        <p:nvSpPr>
          <p:cNvPr id="8" name="Seta para cima 7"/>
          <p:cNvSpPr/>
          <p:nvPr/>
        </p:nvSpPr>
        <p:spPr>
          <a:xfrm>
            <a:off x="7596188" y="1557338"/>
            <a:ext cx="360362" cy="431800"/>
          </a:xfrm>
          <a:prstGeom prst="up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40965" name="CaixaDeTexto 8"/>
          <p:cNvSpPr txBox="1">
            <a:spLocks noChangeArrowheads="1"/>
          </p:cNvSpPr>
          <p:nvPr/>
        </p:nvSpPr>
        <p:spPr bwMode="auto">
          <a:xfrm>
            <a:off x="7500958" y="1989138"/>
            <a:ext cx="431800" cy="400050"/>
          </a:xfrm>
          <a:prstGeom prst="rect">
            <a:avLst/>
          </a:prstGeom>
          <a:noFill/>
          <a:ln w="9525">
            <a:noFill/>
            <a:miter lim="800000"/>
            <a:headEnd/>
            <a:tailEnd/>
          </a:ln>
        </p:spPr>
        <p:txBody>
          <a:bodyPr>
            <a:spAutoFit/>
          </a:bodyPr>
          <a:lstStyle/>
          <a:p>
            <a:r>
              <a:rPr lang="pt-BR" sz="2000" dirty="0">
                <a:solidFill>
                  <a:schemeClr val="bg1"/>
                </a:solidFill>
                <a:latin typeface="Calibri" pitchFamily="34" charset="0"/>
              </a:rPr>
              <a:t>N</a:t>
            </a:r>
          </a:p>
        </p:txBody>
      </p:sp>
      <p:sp>
        <p:nvSpPr>
          <p:cNvPr id="6" name="Rectangle 5"/>
          <p:cNvSpPr/>
          <p:nvPr/>
        </p:nvSpPr>
        <p:spPr>
          <a:xfrm>
            <a:off x="4000496" y="5500702"/>
            <a:ext cx="4572000" cy="461665"/>
          </a:xfrm>
          <a:prstGeom prst="rect">
            <a:avLst/>
          </a:prstGeom>
        </p:spPr>
        <p:txBody>
          <a:bodyPr>
            <a:spAutoFit/>
          </a:bodyPr>
          <a:lstStyle/>
          <a:p>
            <a:r>
              <a:rPr lang="fa-IR" sz="2400" b="1" dirty="0" smtClean="0">
                <a:solidFill>
                  <a:schemeClr val="bg1"/>
                </a:solidFill>
                <a:latin typeface="Arial" pitchFamily="34" charset="0"/>
                <a:cs typeface="Arial" pitchFamily="34" charset="0"/>
              </a:rPr>
              <a:t>نحوه قرار گیری دیوارها در سایت</a:t>
            </a:r>
            <a:endParaRPr lang="fa-IR" sz="2400" b="1" dirty="0">
              <a:solidFill>
                <a:schemeClr val="bg1"/>
              </a:solidFill>
              <a:latin typeface="Arial" pitchFamily="34" charset="0"/>
              <a:cs typeface="Arial" pitchFamily="34" charset="0"/>
            </a:endParaRPr>
          </a:p>
        </p:txBody>
      </p:sp>
      <p:sp>
        <p:nvSpPr>
          <p:cNvPr id="7" name="Rectangle 6"/>
          <p:cNvSpPr/>
          <p:nvPr/>
        </p:nvSpPr>
        <p:spPr>
          <a:xfrm>
            <a:off x="4143404" y="214290"/>
            <a:ext cx="4572000" cy="461665"/>
          </a:xfrm>
          <a:prstGeom prst="rect">
            <a:avLst/>
          </a:prstGeom>
        </p:spPr>
        <p:txBody>
          <a:bodyPr>
            <a:spAutoFit/>
          </a:bodyPr>
          <a:lstStyle/>
          <a:p>
            <a:r>
              <a:rPr lang="fa-IR" sz="2400" b="1" dirty="0" smtClean="0">
                <a:solidFill>
                  <a:schemeClr val="bg1"/>
                </a:solidFill>
                <a:latin typeface="Arial" pitchFamily="34" charset="0"/>
                <a:cs typeface="Arial" pitchFamily="34" charset="0"/>
              </a:rPr>
              <a:t>استقرار کلیسای نور 1989</a:t>
            </a:r>
            <a:endParaRPr lang="fa-IR" sz="2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a acesso lote"/>
          <p:cNvPicPr>
            <a:picLocks noChangeAspect="1" noChangeArrowheads="1"/>
          </p:cNvPicPr>
          <p:nvPr/>
        </p:nvPicPr>
        <p:blipFill>
          <a:blip r:embed="rId3" cstate="print"/>
          <a:srcRect b="8804"/>
          <a:stretch>
            <a:fillRect/>
          </a:stretch>
        </p:blipFill>
        <p:spPr bwMode="auto">
          <a:xfrm>
            <a:off x="415925" y="889000"/>
            <a:ext cx="8086725" cy="491648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a áreas verdes"/>
          <p:cNvPicPr>
            <a:picLocks noChangeAspect="1" noChangeArrowheads="1"/>
          </p:cNvPicPr>
          <p:nvPr/>
        </p:nvPicPr>
        <p:blipFill>
          <a:blip r:embed="rId3" cstate="print"/>
          <a:srcRect l="11327" r="15666" b="8804"/>
          <a:stretch>
            <a:fillRect/>
          </a:stretch>
        </p:blipFill>
        <p:spPr bwMode="auto">
          <a:xfrm>
            <a:off x="1916113" y="773113"/>
            <a:ext cx="5903912" cy="491648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aixaDeTexto 2"/>
          <p:cNvSpPr txBox="1">
            <a:spLocks noChangeArrowheads="1"/>
          </p:cNvSpPr>
          <p:nvPr/>
        </p:nvSpPr>
        <p:spPr bwMode="auto">
          <a:xfrm>
            <a:off x="3825905" y="188913"/>
            <a:ext cx="5032375" cy="577850"/>
          </a:xfrm>
          <a:prstGeom prst="rect">
            <a:avLst/>
          </a:prstGeom>
          <a:noFill/>
          <a:ln w="9525">
            <a:noFill/>
            <a:miter lim="800000"/>
            <a:headEnd/>
            <a:tailEnd/>
          </a:ln>
        </p:spPr>
        <p:txBody>
          <a:bodyPr>
            <a:spAutoFit/>
          </a:bodyPr>
          <a:lstStyle/>
          <a:p>
            <a:pPr>
              <a:lnSpc>
                <a:spcPct val="150000"/>
              </a:lnSpc>
            </a:pPr>
            <a:r>
              <a:rPr lang="fa-IR" sz="2400" b="1" dirty="0" smtClean="0">
                <a:solidFill>
                  <a:schemeClr val="bg1"/>
                </a:solidFill>
                <a:latin typeface="Arial" pitchFamily="34" charset="0"/>
                <a:cs typeface="Arial" pitchFamily="34" charset="0"/>
              </a:rPr>
              <a:t>طرح پلان کلیسای نور 1989</a:t>
            </a:r>
            <a:endParaRPr lang="pt-BR" sz="2400" dirty="0">
              <a:solidFill>
                <a:schemeClr val="bg1"/>
              </a:solidFill>
              <a:latin typeface="Arial" pitchFamily="34" charset="0"/>
              <a:cs typeface="Arial" pitchFamily="34" charset="0"/>
            </a:endParaRPr>
          </a:p>
        </p:txBody>
      </p:sp>
      <p:pic>
        <p:nvPicPr>
          <p:cNvPr id="41987" name="Picture 5"/>
          <p:cNvPicPr>
            <a:picLocks noChangeAspect="1" noChangeArrowheads="1"/>
          </p:cNvPicPr>
          <p:nvPr/>
        </p:nvPicPr>
        <p:blipFill>
          <a:blip r:embed="rId3" cstate="print"/>
          <a:srcRect/>
          <a:stretch>
            <a:fillRect/>
          </a:stretch>
        </p:blipFill>
        <p:spPr bwMode="auto">
          <a:xfrm>
            <a:off x="214282" y="1363685"/>
            <a:ext cx="8686800" cy="5280025"/>
          </a:xfrm>
          <a:prstGeom prst="rect">
            <a:avLst/>
          </a:prstGeom>
          <a:noFill/>
          <a:ln w="9525">
            <a:noFill/>
            <a:miter lim="800000"/>
            <a:headEnd/>
            <a:tailEnd/>
          </a:ln>
        </p:spPr>
      </p:pic>
      <p:sp>
        <p:nvSpPr>
          <p:cNvPr id="4" name="Rectangle 3"/>
          <p:cNvSpPr/>
          <p:nvPr/>
        </p:nvSpPr>
        <p:spPr>
          <a:xfrm>
            <a:off x="5688823" y="857232"/>
            <a:ext cx="3169457" cy="400110"/>
          </a:xfrm>
          <a:prstGeom prst="rect">
            <a:avLst/>
          </a:prstGeom>
        </p:spPr>
        <p:txBody>
          <a:bodyPr wrap="none">
            <a:spAutoFit/>
          </a:bodyPr>
          <a:lstStyle/>
          <a:p>
            <a:r>
              <a:rPr lang="fa-IR" sz="2000" b="1" dirty="0" smtClean="0">
                <a:solidFill>
                  <a:schemeClr val="bg1"/>
                </a:solidFill>
                <a:latin typeface="Arial" pitchFamily="34" charset="0"/>
                <a:cs typeface="Arial" pitchFamily="34" charset="0"/>
              </a:rPr>
              <a:t>نقشه پلان در ابعاد (6x6x18) متر</a:t>
            </a:r>
            <a:endParaRPr lang="fa-I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457200" y="457200"/>
            <a:ext cx="8229600" cy="774700"/>
          </a:xfrm>
          <a:prstGeom prst="rect">
            <a:avLst/>
          </a:prstGeom>
          <a:noFill/>
          <a:ln w="9525">
            <a:noFill/>
            <a:miter lim="800000"/>
            <a:headEnd/>
            <a:tailEnd/>
          </a:ln>
        </p:spPr>
        <p:txBody>
          <a:bodyPr>
            <a:spAutoFit/>
          </a:bodyPr>
          <a:lstStyle/>
          <a:p>
            <a:pPr algn="r" rtl="1">
              <a:lnSpc>
                <a:spcPct val="130000"/>
              </a:lnSpc>
            </a:pPr>
            <a:r>
              <a:rPr lang="fa-IR">
                <a:latin typeface="Calibri" pitchFamily="34" charset="0"/>
              </a:rPr>
              <a:t/>
            </a:r>
            <a:br>
              <a:rPr lang="fa-IR">
                <a:latin typeface="Calibri" pitchFamily="34" charset="0"/>
              </a:rPr>
            </a:br>
            <a:endParaRPr lang="fa-IR">
              <a:latin typeface="Calibri" pitchFamily="34" charset="0"/>
            </a:endParaRPr>
          </a:p>
        </p:txBody>
      </p:sp>
      <p:sp>
        <p:nvSpPr>
          <p:cNvPr id="3" name="Rectangle 2"/>
          <p:cNvSpPr/>
          <p:nvPr/>
        </p:nvSpPr>
        <p:spPr>
          <a:xfrm>
            <a:off x="304800" y="571480"/>
            <a:ext cx="8534400" cy="6247864"/>
          </a:xfrm>
          <a:prstGeom prst="rect">
            <a:avLst/>
          </a:prstGeom>
        </p:spPr>
        <p:txBody>
          <a:bodyPr wrap="square">
            <a:spAutoFit/>
          </a:bodyPr>
          <a:lstStyle/>
          <a:p>
            <a:pPr algn="justLow" rtl="1">
              <a:defRPr/>
            </a:pPr>
            <a:r>
              <a:rPr lang="fa-IR" sz="2000" b="1" dirty="0">
                <a:solidFill>
                  <a:schemeClr val="bg1"/>
                </a:solidFill>
                <a:latin typeface="Arial" pitchFamily="34" charset="0"/>
                <a:cs typeface="Arial" pitchFamily="34" charset="0"/>
              </a:rPr>
              <a:t>چنين پنجره هايی، بيش از آنکه به نور </a:t>
            </a:r>
            <a:r>
              <a:rPr lang="fa-IR" sz="2000" b="1" dirty="0" smtClean="0">
                <a:solidFill>
                  <a:schemeClr val="bg1"/>
                </a:solidFill>
                <a:latin typeface="Arial" pitchFamily="34" charset="0"/>
                <a:cs typeface="Arial" pitchFamily="34" charset="0"/>
              </a:rPr>
              <a:t>اجازه </a:t>
            </a:r>
            <a:r>
              <a:rPr lang="fa-IR" sz="2000" b="1" dirty="0">
                <a:solidFill>
                  <a:schemeClr val="bg1"/>
                </a:solidFill>
                <a:latin typeface="Arial" pitchFamily="34" charset="0"/>
                <a:cs typeface="Arial" pitchFamily="34" charset="0"/>
              </a:rPr>
              <a:t>ورود بدهند، با تلالوی شديد می درخشيدند ، به طرزی که گويی تجسد نور می بودند. شايد آنها آرزوی بنيادين </a:t>
            </a:r>
            <a:r>
              <a:rPr lang="fa-IR" sz="2000" b="1" dirty="0" smtClean="0">
                <a:solidFill>
                  <a:schemeClr val="bg1"/>
                </a:solidFill>
                <a:latin typeface="Arial" pitchFamily="34" charset="0"/>
                <a:cs typeface="Arial" pitchFamily="34" charset="0"/>
              </a:rPr>
              <a:t>بشر را </a:t>
            </a:r>
            <a:r>
              <a:rPr lang="fa-IR" sz="2000" b="1" dirty="0">
                <a:solidFill>
                  <a:schemeClr val="bg1"/>
                </a:solidFill>
                <a:latin typeface="Arial" pitchFamily="34" charset="0"/>
                <a:cs typeface="Arial" pitchFamily="34" charset="0"/>
              </a:rPr>
              <a:t>که همانا سکنی گزيدن در تاريکی با نور است</a:t>
            </a:r>
            <a:r>
              <a:rPr lang="fa-IR" sz="2000" b="1" dirty="0" smtClean="0">
                <a:solidFill>
                  <a:schemeClr val="bg1"/>
                </a:solidFill>
                <a:latin typeface="Arial" pitchFamily="34" charset="0"/>
                <a:cs typeface="Arial" pitchFamily="34" charset="0"/>
              </a:rPr>
              <a:t>، بيان </a:t>
            </a:r>
            <a:r>
              <a:rPr lang="fa-IR" sz="2000" b="1" dirty="0">
                <a:solidFill>
                  <a:schemeClr val="bg1"/>
                </a:solidFill>
                <a:latin typeface="Arial" pitchFamily="34" charset="0"/>
                <a:cs typeface="Arial" pitchFamily="34" charset="0"/>
              </a:rPr>
              <a:t>می کردند تابش يک دسته پرتو نور</a:t>
            </a:r>
            <a:r>
              <a:rPr lang="fa-IR" sz="2000" b="1" dirty="0" smtClean="0">
                <a:solidFill>
                  <a:schemeClr val="bg1"/>
                </a:solidFill>
                <a:latin typeface="Arial" pitchFamily="34" charset="0"/>
                <a:cs typeface="Arial" pitchFamily="34" charset="0"/>
              </a:rPr>
              <a:t>، با </a:t>
            </a:r>
            <a:r>
              <a:rPr lang="fa-IR" sz="2000" b="1" dirty="0">
                <a:solidFill>
                  <a:schemeClr val="bg1"/>
                </a:solidFill>
                <a:latin typeface="Arial" pitchFamily="34" charset="0"/>
                <a:cs typeface="Arial" pitchFamily="34" charset="0"/>
              </a:rPr>
              <a:t>نفوذ در سکوت ژرف آن تاريکی، شکوه </a:t>
            </a:r>
            <a:r>
              <a:rPr lang="fa-IR" sz="2000" b="1" dirty="0" smtClean="0">
                <a:solidFill>
                  <a:schemeClr val="bg1"/>
                </a:solidFill>
                <a:latin typeface="Arial" pitchFamily="34" charset="0"/>
                <a:cs typeface="Arial" pitchFamily="34" charset="0"/>
              </a:rPr>
              <a:t>و عظمت </a:t>
            </a:r>
            <a:r>
              <a:rPr lang="fa-IR" sz="2000" b="1" dirty="0">
                <a:solidFill>
                  <a:schemeClr val="bg1"/>
                </a:solidFill>
                <a:latin typeface="Arial" pitchFamily="34" charset="0"/>
                <a:cs typeface="Arial" pitchFamily="34" charset="0"/>
              </a:rPr>
              <a:t>را به همراه می آورد</a:t>
            </a:r>
            <a:r>
              <a:rPr lang="fa-IR" sz="2000" b="1" dirty="0" smtClean="0">
                <a:solidFill>
                  <a:schemeClr val="bg1"/>
                </a:solidFill>
                <a:latin typeface="Arial" pitchFamily="34" charset="0"/>
                <a:cs typeface="Arial" pitchFamily="34" charset="0"/>
              </a:rPr>
              <a:t>. پنجره </a:t>
            </a:r>
            <a:r>
              <a:rPr lang="fa-IR" sz="2000" b="1" dirty="0">
                <a:solidFill>
                  <a:schemeClr val="bg1"/>
                </a:solidFill>
                <a:latin typeface="Arial" pitchFamily="34" charset="0"/>
                <a:cs typeface="Arial" pitchFamily="34" charset="0"/>
              </a:rPr>
              <a:t>ها نه به </a:t>
            </a:r>
            <a:r>
              <a:rPr lang="fa-IR" sz="2000" b="1" dirty="0" smtClean="0">
                <a:solidFill>
                  <a:schemeClr val="bg1"/>
                </a:solidFill>
                <a:latin typeface="Arial" pitchFamily="34" charset="0"/>
                <a:cs typeface="Arial" pitchFamily="34" charset="0"/>
              </a:rPr>
              <a:t>منظور نمايشهای </a:t>
            </a:r>
            <a:r>
              <a:rPr lang="fa-IR" sz="2000" b="1" dirty="0">
                <a:solidFill>
                  <a:schemeClr val="bg1"/>
                </a:solidFill>
                <a:latin typeface="Arial" pitchFamily="34" charset="0"/>
                <a:cs typeface="Arial" pitchFamily="34" charset="0"/>
              </a:rPr>
              <a:t>بصری بلکه صرفاً برای نفوذ بی </a:t>
            </a:r>
            <a:r>
              <a:rPr lang="fa-IR" sz="2000" b="1" dirty="0" smtClean="0">
                <a:solidFill>
                  <a:schemeClr val="bg1"/>
                </a:solidFill>
                <a:latin typeface="Arial" pitchFamily="34" charset="0"/>
                <a:cs typeface="Arial" pitchFamily="34" charset="0"/>
              </a:rPr>
              <a:t>واسطه نور ساخته </a:t>
            </a:r>
            <a:r>
              <a:rPr lang="fa-IR" sz="2000" b="1" dirty="0">
                <a:solidFill>
                  <a:schemeClr val="bg1"/>
                </a:solidFill>
                <a:latin typeface="Arial" pitchFamily="34" charset="0"/>
                <a:cs typeface="Arial" pitchFamily="34" charset="0"/>
              </a:rPr>
              <a:t>می شدند؛ </a:t>
            </a:r>
            <a:r>
              <a:rPr lang="fa-IR" sz="2000" b="1" dirty="0" smtClean="0">
                <a:solidFill>
                  <a:schemeClr val="bg1"/>
                </a:solidFill>
                <a:latin typeface="Arial" pitchFamily="34" charset="0"/>
                <a:cs typeface="Arial" pitchFamily="34" charset="0"/>
              </a:rPr>
              <a:t>و نوری </a:t>
            </a:r>
            <a:r>
              <a:rPr lang="fa-IR" sz="2000" b="1" dirty="0">
                <a:solidFill>
                  <a:schemeClr val="bg1"/>
                </a:solidFill>
                <a:latin typeface="Arial" pitchFamily="34" charset="0"/>
                <a:cs typeface="Arial" pitchFamily="34" charset="0"/>
              </a:rPr>
              <a:t>که به درون رخنه می کرد، فضايی محکم و استوار می ساخت.</a:t>
            </a:r>
            <a:r>
              <a:rPr lang="en-US" sz="2000" b="1" dirty="0">
                <a:solidFill>
                  <a:schemeClr val="bg1"/>
                </a:solidFill>
                <a:latin typeface="Arial" pitchFamily="34" charset="0"/>
                <a:cs typeface="Arial" pitchFamily="34" charset="0"/>
              </a:rPr>
              <a:t/>
            </a:r>
            <a:br>
              <a:rPr lang="en-US" sz="2000" b="1" dirty="0">
                <a:solidFill>
                  <a:schemeClr val="bg1"/>
                </a:solidFill>
                <a:latin typeface="Arial" pitchFamily="34" charset="0"/>
                <a:cs typeface="Arial" pitchFamily="34" charset="0"/>
              </a:rPr>
            </a:br>
            <a:r>
              <a:rPr lang="fa-IR" sz="2000" b="1" dirty="0">
                <a:solidFill>
                  <a:schemeClr val="bg1"/>
                </a:solidFill>
                <a:latin typeface="Arial" pitchFamily="34" charset="0"/>
                <a:cs typeface="Arial" pitchFamily="34" charset="0"/>
              </a:rPr>
              <a:t>روزنه هايی که با دشواری ساخته شده بودند حرکت نور را با ظرافت در درون خود می گرفتند. فضا</a:t>
            </a:r>
            <a:r>
              <a:rPr lang="fa-IR" sz="2000" b="1" dirty="0" smtClean="0">
                <a:solidFill>
                  <a:schemeClr val="bg1"/>
                </a:solidFill>
                <a:latin typeface="Arial" pitchFamily="34" charset="0"/>
                <a:cs typeface="Arial" pitchFamily="34" charset="0"/>
              </a:rPr>
              <a:t>، چونان </a:t>
            </a:r>
            <a:r>
              <a:rPr lang="fa-IR" sz="2000" b="1" dirty="0">
                <a:solidFill>
                  <a:schemeClr val="bg1"/>
                </a:solidFill>
                <a:latin typeface="Arial" pitchFamily="34" charset="0"/>
                <a:cs typeface="Arial" pitchFamily="34" charset="0"/>
              </a:rPr>
              <a:t>يک پيکره با خطی از نور که در تاريکی رخنه کرده بود تراشيده می شد و ظاهر آن پيوسته دگرگون می گشت</a:t>
            </a:r>
            <a:r>
              <a:rPr lang="fa-IR" sz="2000" b="1" dirty="0" smtClean="0">
                <a:solidFill>
                  <a:schemeClr val="bg1"/>
                </a:solidFill>
                <a:latin typeface="Arial" pitchFamily="34" charset="0"/>
                <a:cs typeface="Arial" pitchFamily="34" charset="0"/>
              </a:rPr>
              <a:t>.</a:t>
            </a:r>
          </a:p>
          <a:p>
            <a:pPr algn="justLow">
              <a:defRPr/>
            </a:pPr>
            <a:r>
              <a:rPr lang="fa-IR" sz="2000" b="1" dirty="0" smtClean="0">
                <a:solidFill>
                  <a:schemeClr val="bg1"/>
                </a:solidFill>
                <a:latin typeface="Arial" pitchFamily="34" charset="0"/>
                <a:cs typeface="Arial" pitchFamily="34" charset="0"/>
              </a:rPr>
              <a:t>در دوران مدرن، معماری پنجره ها را از محدوديت های سازه ای رهانيده و به آنها امکان داده است که آزادانه در هر اندازه ای ساخته شوند. اما به جای رسيدن به آزادی نور در معماری، نيروی حياطی نور به گونه ای نا کارآمد پراکنده گشته و از بين رفته است.</a:t>
            </a:r>
            <a:endParaRPr lang="en-US" sz="2000" b="1" dirty="0" smtClean="0">
              <a:solidFill>
                <a:schemeClr val="bg1"/>
              </a:solidFill>
              <a:latin typeface="Arial" pitchFamily="34" charset="0"/>
              <a:cs typeface="Arial" pitchFamily="34" charset="0"/>
            </a:endParaRPr>
          </a:p>
          <a:p>
            <a:pPr algn="justLow">
              <a:defRPr/>
            </a:pPr>
            <a:r>
              <a:rPr lang="en-US" sz="2000" b="1" dirty="0" smtClean="0">
                <a:solidFill>
                  <a:schemeClr val="bg1"/>
                </a:solidFill>
                <a:latin typeface="Arial" pitchFamily="34" charset="0"/>
                <a:cs typeface="Arial" pitchFamily="34" charset="0"/>
              </a:rPr>
              <a:t/>
            </a:r>
            <a:br>
              <a:rPr lang="en-US" sz="2000" b="1" dirty="0" smtClean="0">
                <a:solidFill>
                  <a:schemeClr val="bg1"/>
                </a:solidFill>
                <a:latin typeface="Arial" pitchFamily="34" charset="0"/>
                <a:cs typeface="Arial" pitchFamily="34" charset="0"/>
              </a:rPr>
            </a:br>
            <a:r>
              <a:rPr lang="fa-IR" sz="2000" b="1" dirty="0" smtClean="0">
                <a:solidFill>
                  <a:schemeClr val="bg1"/>
                </a:solidFill>
                <a:latin typeface="Arial" pitchFamily="34" charset="0"/>
                <a:cs typeface="Arial" pitchFamily="34" charset="0"/>
              </a:rPr>
              <a:t>معماری مدرن جهانی با شفافيت فوق العاده بنا نهاده است؛ جهانی با نور يکسان، روشنی يافته به واسطه محروم شدن از بسياری چيزهای ديگر و تهی از تاريکی . اين جهان نور ، که انتشاری هاله گون دارد، قصد مرگ فضا تا حد تاريکی مطلق کرده است.</a:t>
            </a:r>
            <a:endParaRPr lang="en-US" sz="2000" b="1" dirty="0" smtClean="0">
              <a:solidFill>
                <a:schemeClr val="bg1"/>
              </a:solidFill>
              <a:latin typeface="Arial" pitchFamily="34" charset="0"/>
              <a:cs typeface="Arial" pitchFamily="34" charset="0"/>
            </a:endParaRPr>
          </a:p>
          <a:p>
            <a:pPr algn="justLow">
              <a:defRPr/>
            </a:pPr>
            <a:r>
              <a:rPr lang="en-US" sz="2000" b="1" dirty="0" smtClean="0">
                <a:solidFill>
                  <a:schemeClr val="bg1"/>
                </a:solidFill>
                <a:latin typeface="Arial" pitchFamily="34" charset="0"/>
                <a:cs typeface="Arial" pitchFamily="34" charset="0"/>
              </a:rPr>
              <a:t/>
            </a:r>
            <a:br>
              <a:rPr lang="en-US" sz="2000" b="1" dirty="0" smtClean="0">
                <a:solidFill>
                  <a:schemeClr val="bg1"/>
                </a:solidFill>
                <a:latin typeface="Arial" pitchFamily="34" charset="0"/>
                <a:cs typeface="Arial" pitchFamily="34" charset="0"/>
              </a:rPr>
            </a:br>
            <a:endParaRPr lang="en-US" sz="2000" b="1" dirty="0" smtClean="0">
              <a:solidFill>
                <a:schemeClr val="bg1"/>
              </a:solidFill>
              <a:latin typeface="Arial" pitchFamily="34" charset="0"/>
              <a:cs typeface="Arial" pitchFamily="34" charset="0"/>
            </a:endParaRPr>
          </a:p>
          <a:p>
            <a:pPr algn="justLow">
              <a:defRPr/>
            </a:pPr>
            <a:r>
              <a:rPr lang="en-US" sz="2000" b="1" dirty="0" smtClean="0">
                <a:solidFill>
                  <a:schemeClr val="bg1"/>
                </a:solidFill>
                <a:latin typeface="Arial" pitchFamily="34" charset="0"/>
                <a:cs typeface="Arial" pitchFamily="34" charset="0"/>
              </a:rPr>
              <a:t/>
            </a:r>
            <a:br>
              <a:rPr lang="en-US" sz="2000" b="1" dirty="0" smtClean="0">
                <a:solidFill>
                  <a:schemeClr val="bg1"/>
                </a:solidFill>
                <a:latin typeface="Arial" pitchFamily="34" charset="0"/>
                <a:cs typeface="Arial" pitchFamily="34" charset="0"/>
              </a:rPr>
            </a:br>
            <a:endParaRPr lang="fa-IR" sz="2000" b="1" dirty="0" smtClean="0">
              <a:solidFill>
                <a:schemeClr val="bg1"/>
              </a:solidFill>
              <a:latin typeface="Arial" pitchFamily="34" charset="0"/>
              <a:cs typeface="Arial" pitchFamily="34" charset="0"/>
            </a:endParaRPr>
          </a:p>
          <a:p>
            <a:pPr algn="justLow" rtl="1">
              <a:defRPr/>
            </a:pPr>
            <a:endParaRPr lang="fa-IR" sz="2000" b="1" dirty="0">
              <a:solidFill>
                <a:schemeClr val="bg1"/>
              </a:solidFill>
              <a:latin typeface="Arial" pitchFamily="34" charset="0"/>
              <a:cs typeface="Arial" pitchFamily="34" charset="0"/>
            </a:endParaRPr>
          </a:p>
        </p:txBody>
      </p:sp>
    </p:spTree>
  </p:cSld>
  <p:clrMapOvr>
    <a:masterClrMapping/>
  </p:clrMapOvr>
  <p:transition>
    <p:spli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282" y="214290"/>
            <a:ext cx="8429684" cy="830997"/>
          </a:xfrm>
          <a:prstGeom prst="rect">
            <a:avLst/>
          </a:prstGeom>
        </p:spPr>
        <p:txBody>
          <a:bodyPr wrap="square">
            <a:spAutoFit/>
          </a:bodyPr>
          <a:lstStyle/>
          <a:p>
            <a:r>
              <a:rPr lang="fa-IR" sz="2400" dirty="0" smtClean="0">
                <a:solidFill>
                  <a:schemeClr val="bg1"/>
                </a:solidFill>
              </a:rPr>
              <a:t>آبی تیره : مورد استفاده این دیوار برای غیر مستقیم کردن و منعکس کننده نور است.</a:t>
            </a:r>
            <a:br>
              <a:rPr lang="fa-IR" sz="2400" dirty="0" smtClean="0">
                <a:solidFill>
                  <a:schemeClr val="bg1"/>
                </a:solidFill>
              </a:rPr>
            </a:br>
            <a:r>
              <a:rPr lang="fa-IR" sz="2400" dirty="0" smtClean="0">
                <a:solidFill>
                  <a:schemeClr val="bg1"/>
                </a:solidFill>
              </a:rPr>
              <a:t>آبی روشن : دیوارهای اصلی ساختمان.</a:t>
            </a:r>
            <a:endParaRPr lang="fa-IR" sz="2400" dirty="0">
              <a:solidFill>
                <a:schemeClr val="bg1"/>
              </a:solidFill>
            </a:endParaRPr>
          </a:p>
        </p:txBody>
      </p:sp>
      <p:pic>
        <p:nvPicPr>
          <p:cNvPr id="4" name="Picture 4" descr="Diagrama paredes"/>
          <p:cNvPicPr>
            <a:picLocks noChangeAspect="1" noChangeArrowheads="1"/>
          </p:cNvPicPr>
          <p:nvPr/>
        </p:nvPicPr>
        <p:blipFill>
          <a:blip r:embed="rId3" cstate="print"/>
          <a:srcRect l="36258" t="2650" r="7637" b="14517"/>
          <a:stretch>
            <a:fillRect/>
          </a:stretch>
        </p:blipFill>
        <p:spPr bwMode="auto">
          <a:xfrm>
            <a:off x="1763688" y="1070247"/>
            <a:ext cx="5688012" cy="559911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895" y="4886278"/>
            <a:ext cx="2981907" cy="400110"/>
          </a:xfrm>
          <a:prstGeom prst="rect">
            <a:avLst/>
          </a:prstGeom>
        </p:spPr>
        <p:txBody>
          <a:bodyPr wrap="none">
            <a:spAutoFit/>
          </a:bodyPr>
          <a:lstStyle/>
          <a:p>
            <a:r>
              <a:rPr lang="fa-IR" sz="2000" b="1" dirty="0" smtClean="0">
                <a:solidFill>
                  <a:schemeClr val="bg1"/>
                </a:solidFill>
                <a:latin typeface="Arial" pitchFamily="34" charset="0"/>
                <a:cs typeface="Arial" pitchFamily="34" charset="0"/>
              </a:rPr>
              <a:t>منطقه و سطح انعکاس دهنده نور</a:t>
            </a:r>
            <a:endParaRPr lang="fa-IR" sz="2000" b="1" dirty="0">
              <a:solidFill>
                <a:schemeClr val="bg1"/>
              </a:solidFill>
              <a:latin typeface="Arial" pitchFamily="34" charset="0"/>
              <a:cs typeface="Arial" pitchFamily="34" charset="0"/>
            </a:endParaRPr>
          </a:p>
        </p:txBody>
      </p:sp>
      <p:pic>
        <p:nvPicPr>
          <p:cNvPr id="4" name="Picture 4" descr="Diagrama área sombreada"/>
          <p:cNvPicPr>
            <a:picLocks noChangeAspect="1" noChangeArrowheads="1"/>
          </p:cNvPicPr>
          <p:nvPr/>
        </p:nvPicPr>
        <p:blipFill>
          <a:blip r:embed="rId3" cstate="print"/>
          <a:srcRect l="37141"/>
          <a:stretch>
            <a:fillRect/>
          </a:stretch>
        </p:blipFill>
        <p:spPr bwMode="auto">
          <a:xfrm>
            <a:off x="3000364" y="285728"/>
            <a:ext cx="5938838" cy="6299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2"/>
          <p:cNvSpPr txBox="1">
            <a:spLocks noChangeArrowheads="1"/>
          </p:cNvSpPr>
          <p:nvPr/>
        </p:nvSpPr>
        <p:spPr bwMode="auto">
          <a:xfrm>
            <a:off x="3683029" y="188913"/>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مقطع کلیسای نور</a:t>
            </a:r>
            <a:endParaRPr lang="pt-BR" sz="2800" dirty="0">
              <a:solidFill>
                <a:schemeClr val="bg1"/>
              </a:solidFill>
              <a:latin typeface="Arial" pitchFamily="34" charset="0"/>
              <a:cs typeface="Arial" pitchFamily="34" charset="0"/>
            </a:endParaRPr>
          </a:p>
        </p:txBody>
      </p:sp>
      <p:pic>
        <p:nvPicPr>
          <p:cNvPr id="43011" name="Picture 2"/>
          <p:cNvPicPr>
            <a:picLocks noChangeAspect="1" noChangeArrowheads="1"/>
          </p:cNvPicPr>
          <p:nvPr/>
        </p:nvPicPr>
        <p:blipFill>
          <a:blip r:embed="rId3" cstate="print"/>
          <a:srcRect/>
          <a:stretch>
            <a:fillRect/>
          </a:stretch>
        </p:blipFill>
        <p:spPr bwMode="auto">
          <a:xfrm>
            <a:off x="46038" y="2205038"/>
            <a:ext cx="9051925"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C:\Users\Aline\Desktop\cenas\CENA 6.png"/>
          <p:cNvPicPr>
            <a:picLocks noChangeAspect="1" noChangeArrowheads="1"/>
          </p:cNvPicPr>
          <p:nvPr/>
        </p:nvPicPr>
        <p:blipFill>
          <a:blip r:embed="rId3" cstate="print"/>
          <a:srcRect/>
          <a:stretch>
            <a:fillRect/>
          </a:stretch>
        </p:blipFill>
        <p:spPr bwMode="auto">
          <a:xfrm>
            <a:off x="0" y="1323975"/>
            <a:ext cx="9144000" cy="5534025"/>
          </a:xfrm>
          <a:prstGeom prst="rect">
            <a:avLst/>
          </a:prstGeom>
          <a:noFill/>
          <a:ln w="9525">
            <a:noFill/>
            <a:miter lim="800000"/>
            <a:headEnd/>
            <a:tailEnd/>
          </a:ln>
        </p:spPr>
      </p:pic>
      <p:sp>
        <p:nvSpPr>
          <p:cNvPr id="44035" name="CaixaDeTexto 5"/>
          <p:cNvSpPr txBox="1">
            <a:spLocks noChangeArrowheads="1"/>
          </p:cNvSpPr>
          <p:nvPr/>
        </p:nvSpPr>
        <p:spPr bwMode="auto">
          <a:xfrm>
            <a:off x="2987675" y="549275"/>
            <a:ext cx="2016125" cy="461665"/>
          </a:xfrm>
          <a:prstGeom prst="rect">
            <a:avLst/>
          </a:prstGeom>
          <a:noFill/>
          <a:ln w="9525">
            <a:noFill/>
            <a:miter lim="800000"/>
            <a:headEnd/>
            <a:tailEnd/>
          </a:ln>
        </p:spPr>
        <p:txBody>
          <a:bodyPr>
            <a:spAutoFit/>
          </a:bodyPr>
          <a:lstStyle/>
          <a:p>
            <a:r>
              <a:rPr lang="fa-IR" sz="2400" b="1" dirty="0" smtClean="0">
                <a:solidFill>
                  <a:schemeClr val="bg1"/>
                </a:solidFill>
                <a:latin typeface="Arial" pitchFamily="34" charset="0"/>
                <a:cs typeface="Arial" pitchFamily="34" charset="0"/>
              </a:rPr>
              <a:t>محل اقامت پدر</a:t>
            </a:r>
            <a:endParaRPr lang="pt-BR" sz="2400" b="1" dirty="0">
              <a:solidFill>
                <a:schemeClr val="bg1"/>
              </a:solidFill>
              <a:latin typeface="Arial" pitchFamily="34" charset="0"/>
              <a:cs typeface="Arial" pitchFamily="34" charset="0"/>
            </a:endParaRPr>
          </a:p>
        </p:txBody>
      </p:sp>
      <p:sp>
        <p:nvSpPr>
          <p:cNvPr id="44036" name="CaixaDeTexto 6"/>
          <p:cNvSpPr txBox="1">
            <a:spLocks noChangeArrowheads="1"/>
          </p:cNvSpPr>
          <p:nvPr/>
        </p:nvSpPr>
        <p:spPr bwMode="auto">
          <a:xfrm>
            <a:off x="1835150" y="1052513"/>
            <a:ext cx="1728788" cy="461665"/>
          </a:xfrm>
          <a:prstGeom prst="rect">
            <a:avLst/>
          </a:prstGeom>
          <a:noFill/>
          <a:ln w="9525">
            <a:noFill/>
            <a:miter lim="800000"/>
            <a:headEnd/>
            <a:tailEnd/>
          </a:ln>
        </p:spPr>
        <p:txBody>
          <a:bodyPr>
            <a:spAutoFit/>
          </a:bodyPr>
          <a:lstStyle/>
          <a:p>
            <a:r>
              <a:rPr lang="fa-IR" sz="2400" b="1" dirty="0" smtClean="0">
                <a:solidFill>
                  <a:schemeClr val="bg1"/>
                </a:solidFill>
                <a:latin typeface="Arial" pitchFamily="34" charset="0"/>
                <a:cs typeface="Arial" pitchFamily="34" charset="0"/>
              </a:rPr>
              <a:t>مدرسه یکشنبه</a:t>
            </a:r>
            <a:endParaRPr lang="pt-BR" sz="2400" b="1" dirty="0">
              <a:solidFill>
                <a:schemeClr val="bg1"/>
              </a:solidFill>
              <a:latin typeface="Arial" pitchFamily="34" charset="0"/>
              <a:cs typeface="Arial" pitchFamily="34" charset="0"/>
            </a:endParaRPr>
          </a:p>
        </p:txBody>
      </p:sp>
      <p:cxnSp>
        <p:nvCxnSpPr>
          <p:cNvPr id="8" name="Conector reto 7"/>
          <p:cNvCxnSpPr/>
          <p:nvPr/>
        </p:nvCxnSpPr>
        <p:spPr>
          <a:xfrm flipV="1">
            <a:off x="2627313" y="1412875"/>
            <a:ext cx="0" cy="1728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3924300" y="836613"/>
            <a:ext cx="0" cy="1944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039" name="CaixaDeTexto 9"/>
          <p:cNvSpPr txBox="1">
            <a:spLocks noChangeArrowheads="1"/>
          </p:cNvSpPr>
          <p:nvPr/>
        </p:nvSpPr>
        <p:spPr bwMode="auto">
          <a:xfrm>
            <a:off x="5003800" y="1341438"/>
            <a:ext cx="792163" cy="461665"/>
          </a:xfrm>
          <a:prstGeom prst="rect">
            <a:avLst/>
          </a:prstGeom>
          <a:noFill/>
          <a:ln w="9525">
            <a:noFill/>
            <a:miter lim="800000"/>
            <a:headEnd/>
            <a:tailEnd/>
          </a:ln>
        </p:spPr>
        <p:txBody>
          <a:bodyPr>
            <a:spAutoFit/>
          </a:bodyPr>
          <a:lstStyle/>
          <a:p>
            <a:r>
              <a:rPr lang="fa-IR" sz="2400" b="1" dirty="0" smtClean="0">
                <a:solidFill>
                  <a:schemeClr val="bg1"/>
                </a:solidFill>
                <a:latin typeface="Arial" pitchFamily="34" charset="0"/>
                <a:cs typeface="Arial" pitchFamily="34" charset="0"/>
              </a:rPr>
              <a:t>کلیسا</a:t>
            </a:r>
            <a:endParaRPr lang="pt-BR" sz="2400" b="1" dirty="0">
              <a:solidFill>
                <a:schemeClr val="bg1"/>
              </a:solidFill>
              <a:latin typeface="Arial" pitchFamily="34" charset="0"/>
              <a:cs typeface="Arial" pitchFamily="34" charset="0"/>
            </a:endParaRPr>
          </a:p>
        </p:txBody>
      </p:sp>
      <p:cxnSp>
        <p:nvCxnSpPr>
          <p:cNvPr id="11" name="Conector reto 10"/>
          <p:cNvCxnSpPr/>
          <p:nvPr/>
        </p:nvCxnSpPr>
        <p:spPr>
          <a:xfrm flipV="1">
            <a:off x="5364163" y="1700213"/>
            <a:ext cx="0" cy="1728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C:\Users\Aline\Desktop\cenas\CENA 8.png"/>
          <p:cNvPicPr>
            <a:picLocks noChangeAspect="1" noChangeArrowheads="1"/>
          </p:cNvPicPr>
          <p:nvPr/>
        </p:nvPicPr>
        <p:blipFill>
          <a:blip r:embed="rId3" cstate="print"/>
          <a:srcRect/>
          <a:stretch>
            <a:fillRect/>
          </a:stretch>
        </p:blipFill>
        <p:spPr bwMode="auto">
          <a:xfrm>
            <a:off x="0" y="1468438"/>
            <a:ext cx="9145588" cy="5389562"/>
          </a:xfrm>
          <a:prstGeom prst="rect">
            <a:avLst/>
          </a:prstGeom>
          <a:noFill/>
          <a:ln w="9525">
            <a:noFill/>
            <a:miter lim="800000"/>
            <a:headEnd/>
            <a:tailEnd/>
          </a:ln>
        </p:spPr>
      </p:pic>
      <p:sp>
        <p:nvSpPr>
          <p:cNvPr id="45059"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توسعه و گسترش مدرسه یک شنبه</a:t>
            </a:r>
            <a:endParaRPr lang="pt-BR" sz="2800" dirty="0">
              <a:solidFill>
                <a:schemeClr val="bg1"/>
              </a:solidFill>
              <a:latin typeface="Arial" pitchFamily="34" charset="0"/>
              <a:cs typeface="Arial" pitchFamily="34" charset="0"/>
            </a:endParaRPr>
          </a:p>
        </p:txBody>
      </p:sp>
      <p:grpSp>
        <p:nvGrpSpPr>
          <p:cNvPr id="2" name="Grupo 17"/>
          <p:cNvGrpSpPr>
            <a:grpSpLocks/>
          </p:cNvGrpSpPr>
          <p:nvPr/>
        </p:nvGrpSpPr>
        <p:grpSpPr bwMode="auto">
          <a:xfrm rot="-4498932">
            <a:off x="3101975" y="3552825"/>
            <a:ext cx="647700" cy="1079500"/>
            <a:chOff x="3851920" y="3645024"/>
            <a:chExt cx="648072" cy="1079628"/>
          </a:xfrm>
        </p:grpSpPr>
        <p:sp>
          <p:nvSpPr>
            <p:cNvPr id="7" name="Arco 6"/>
            <p:cNvSpPr/>
            <p:nvPr/>
          </p:nvSpPr>
          <p:spPr>
            <a:xfrm rot="11846861">
              <a:off x="4057093" y="3989930"/>
              <a:ext cx="420930" cy="220689"/>
            </a:xfrm>
            <a:prstGeom prst="arc">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pt-BR">
                <a:solidFill>
                  <a:srgbClr val="002060"/>
                </a:solidFill>
              </a:endParaRPr>
            </a:p>
          </p:txBody>
        </p:sp>
        <p:cxnSp>
          <p:nvCxnSpPr>
            <p:cNvPr id="8" name="Conector reto 7"/>
            <p:cNvCxnSpPr/>
            <p:nvPr/>
          </p:nvCxnSpPr>
          <p:spPr>
            <a:xfrm flipV="1">
              <a:off x="3852465" y="3714883"/>
              <a:ext cx="648072" cy="576331"/>
            </a:xfrm>
            <a:prstGeom prst="line">
              <a:avLst/>
            </a:prstGeom>
            <a:ln/>
          </p:spPr>
          <p:style>
            <a:lnRef idx="2">
              <a:schemeClr val="dk1"/>
            </a:lnRef>
            <a:fillRef idx="1">
              <a:schemeClr val="lt1"/>
            </a:fillRef>
            <a:effectRef idx="0">
              <a:schemeClr val="dk1"/>
            </a:effectRef>
            <a:fontRef idx="minor">
              <a:schemeClr val="dk1"/>
            </a:fontRef>
          </p:style>
        </p:cxnSp>
        <p:cxnSp>
          <p:nvCxnSpPr>
            <p:cNvPr id="9" name="Conector reto 8"/>
            <p:cNvCxnSpPr/>
            <p:nvPr/>
          </p:nvCxnSpPr>
          <p:spPr>
            <a:xfrm flipV="1">
              <a:off x="4119980" y="3644081"/>
              <a:ext cx="381219" cy="650952"/>
            </a:xfrm>
            <a:prstGeom prst="line">
              <a:avLst/>
            </a:prstGeom>
            <a:ln/>
          </p:spPr>
          <p:style>
            <a:lnRef idx="2">
              <a:schemeClr val="dk1"/>
            </a:lnRef>
            <a:fillRef idx="1">
              <a:schemeClr val="lt1"/>
            </a:fillRef>
            <a:effectRef idx="0">
              <a:schemeClr val="dk1"/>
            </a:effectRef>
            <a:fontRef idx="minor">
              <a:schemeClr val="dk1"/>
            </a:fontRef>
          </p:style>
        </p:cxnSp>
        <p:sp>
          <p:nvSpPr>
            <p:cNvPr id="10" name="CaixaDeTexto 9"/>
            <p:cNvSpPr txBox="1"/>
            <p:nvPr/>
          </p:nvSpPr>
          <p:spPr>
            <a:xfrm rot="4498932">
              <a:off x="4035610" y="4281260"/>
              <a:ext cx="576330" cy="30815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pt-BR" sz="1400" dirty="0">
                  <a:solidFill>
                    <a:srgbClr val="002060"/>
                  </a:solidFill>
                  <a:effectLst>
                    <a:outerShdw blurRad="38100" dist="38100" dir="2700000" algn="tl">
                      <a:srgbClr val="000000">
                        <a:alpha val="43137"/>
                      </a:srgbClr>
                    </a:outerShdw>
                  </a:effectLst>
                  <a:latin typeface="Arial" pitchFamily="34" charset="0"/>
                  <a:ea typeface="Tahoma" pitchFamily="34" charset="0"/>
                  <a:cs typeface="Arial" pitchFamily="34" charset="0"/>
                </a:rPr>
                <a:t>15º</a:t>
              </a:r>
            </a:p>
          </p:txBody>
        </p:sp>
      </p:grpSp>
      <p:sp>
        <p:nvSpPr>
          <p:cNvPr id="11" name="CaixaDeTexto 3"/>
          <p:cNvSpPr txBox="1">
            <a:spLocks noChangeArrowheads="1"/>
          </p:cNvSpPr>
          <p:nvPr/>
        </p:nvSpPr>
        <p:spPr bwMode="auto">
          <a:xfrm>
            <a:off x="357159" y="627387"/>
            <a:ext cx="8429684" cy="1015663"/>
          </a:xfrm>
          <a:prstGeom prst="rect">
            <a:avLst/>
          </a:prstGeom>
          <a:noFill/>
          <a:ln w="9525">
            <a:noFill/>
            <a:miter lim="800000"/>
            <a:headEnd/>
            <a:tailEnd/>
          </a:ln>
        </p:spPr>
        <p:txBody>
          <a:bodyPr wrap="square">
            <a:spAutoFit/>
          </a:bodyPr>
          <a:lstStyle/>
          <a:p>
            <a:pPr>
              <a:lnSpc>
                <a:spcPct val="150000"/>
              </a:lnSpc>
            </a:pPr>
            <a:r>
              <a:rPr lang="fa-IR" sz="2000" b="1" dirty="0" smtClean="0">
                <a:solidFill>
                  <a:schemeClr val="bg1"/>
                </a:solidFill>
                <a:latin typeface="Arial" pitchFamily="34" charset="0"/>
                <a:cs typeface="Arial" pitchFamily="34" charset="0"/>
              </a:rPr>
              <a:t>در ساخت این بنا ، تادائو با در نظر گرفتن و استفاده از منابع ( طرح ساختمان کلیسای نور ) ، و از جمله حفظ تقاطع 15 درجه ای دیوارها آن را ساخت</a:t>
            </a:r>
            <a:endParaRPr lang="pt-BR" sz="20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C:\Users\Aline\Desktop\cenas\CENA 9.png"/>
          <p:cNvPicPr>
            <a:picLocks noChangeAspect="1" noChangeArrowheads="1"/>
          </p:cNvPicPr>
          <p:nvPr/>
        </p:nvPicPr>
        <p:blipFill>
          <a:blip r:embed="rId3" cstate="print"/>
          <a:srcRect/>
          <a:stretch>
            <a:fillRect/>
          </a:stretch>
        </p:blipFill>
        <p:spPr bwMode="auto">
          <a:xfrm>
            <a:off x="0" y="1468438"/>
            <a:ext cx="9144000" cy="5389562"/>
          </a:xfrm>
          <a:prstGeom prst="rect">
            <a:avLst/>
          </a:prstGeom>
          <a:noFill/>
          <a:ln w="9525">
            <a:noFill/>
            <a:miter lim="800000"/>
            <a:headEnd/>
            <a:tailEnd/>
          </a:ln>
        </p:spPr>
      </p:pic>
      <p:sp>
        <p:nvSpPr>
          <p:cNvPr id="4" name="CaixaDeTexto 3"/>
          <p:cNvSpPr txBox="1">
            <a:spLocks noChangeArrowheads="1"/>
          </p:cNvSpPr>
          <p:nvPr/>
        </p:nvSpPr>
        <p:spPr bwMode="auto">
          <a:xfrm>
            <a:off x="357159" y="627387"/>
            <a:ext cx="8429684" cy="496996"/>
          </a:xfrm>
          <a:prstGeom prst="rect">
            <a:avLst/>
          </a:prstGeom>
          <a:noFill/>
          <a:ln w="9525">
            <a:noFill/>
            <a:miter lim="800000"/>
            <a:headEnd/>
            <a:tailEnd/>
          </a:ln>
        </p:spPr>
        <p:txBody>
          <a:bodyPr wrap="square">
            <a:spAutoFit/>
          </a:bodyPr>
          <a:lstStyle/>
          <a:p>
            <a:pPr>
              <a:lnSpc>
                <a:spcPct val="150000"/>
              </a:lnSpc>
            </a:pPr>
            <a:r>
              <a:rPr lang="fa-IR" sz="2000" b="1" dirty="0" smtClean="0">
                <a:solidFill>
                  <a:schemeClr val="bg1"/>
                </a:solidFill>
                <a:latin typeface="Arial" pitchFamily="34" charset="0"/>
                <a:cs typeface="Arial" pitchFamily="34" charset="0"/>
              </a:rPr>
              <a:t>دهانه اجازه ورود نور بطور غیر مستقیم را می دهد</a:t>
            </a:r>
            <a:endParaRPr lang="pt-BR" sz="2000" dirty="0">
              <a:solidFill>
                <a:schemeClr val="bg1"/>
              </a:solidFill>
              <a:latin typeface="Arial" pitchFamily="34" charset="0"/>
              <a:cs typeface="Arial" pitchFamily="34" charset="0"/>
            </a:endParaRPr>
          </a:p>
        </p:txBody>
      </p:sp>
      <p:sp>
        <p:nvSpPr>
          <p:cNvPr id="5"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توسعه و گسترش 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C:\Users\Aline\Desktop\cenas\CENA 10.png"/>
          <p:cNvPicPr>
            <a:picLocks noChangeAspect="1" noChangeArrowheads="1"/>
          </p:cNvPicPr>
          <p:nvPr/>
        </p:nvPicPr>
        <p:blipFill>
          <a:blip r:embed="rId3" cstate="print"/>
          <a:srcRect/>
          <a:stretch>
            <a:fillRect/>
          </a:stretch>
        </p:blipFill>
        <p:spPr bwMode="auto">
          <a:xfrm>
            <a:off x="0" y="1484313"/>
            <a:ext cx="9144000" cy="5373687"/>
          </a:xfrm>
          <a:prstGeom prst="rect">
            <a:avLst/>
          </a:prstGeom>
          <a:noFill/>
          <a:ln w="9525">
            <a:noFill/>
            <a:miter lim="800000"/>
            <a:headEnd/>
            <a:tailEnd/>
          </a:ln>
        </p:spPr>
      </p:pic>
      <p:sp>
        <p:nvSpPr>
          <p:cNvPr id="4" name="CaixaDeTexto 3"/>
          <p:cNvSpPr txBox="1">
            <a:spLocks noChangeArrowheads="1"/>
          </p:cNvSpPr>
          <p:nvPr/>
        </p:nvSpPr>
        <p:spPr bwMode="auto">
          <a:xfrm>
            <a:off x="357159" y="627387"/>
            <a:ext cx="8429684" cy="496996"/>
          </a:xfrm>
          <a:prstGeom prst="rect">
            <a:avLst/>
          </a:prstGeom>
          <a:noFill/>
          <a:ln w="9525">
            <a:noFill/>
            <a:miter lim="800000"/>
            <a:headEnd/>
            <a:tailEnd/>
          </a:ln>
        </p:spPr>
        <p:txBody>
          <a:bodyPr wrap="square">
            <a:spAutoFit/>
          </a:bodyPr>
          <a:lstStyle/>
          <a:p>
            <a:pPr>
              <a:lnSpc>
                <a:spcPct val="150000"/>
              </a:lnSpc>
            </a:pPr>
            <a:r>
              <a:rPr lang="fa-IR" sz="2000" b="1" dirty="0" smtClean="0">
                <a:solidFill>
                  <a:schemeClr val="bg1"/>
                </a:solidFill>
                <a:latin typeface="Arial" pitchFamily="34" charset="0"/>
                <a:cs typeface="Arial" pitchFamily="34" charset="0"/>
              </a:rPr>
              <a:t>از چوب برای کف پوش و مبلمان داخلی و دیواره ها استفاده شده است</a:t>
            </a:r>
            <a:endParaRPr lang="pt-BR" sz="2000" dirty="0">
              <a:solidFill>
                <a:schemeClr val="bg1"/>
              </a:solidFill>
              <a:latin typeface="Arial" pitchFamily="34" charset="0"/>
              <a:cs typeface="Arial" pitchFamily="34" charset="0"/>
            </a:endParaRPr>
          </a:p>
        </p:txBody>
      </p:sp>
      <p:sp>
        <p:nvSpPr>
          <p:cNvPr id="5"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توسعه و گسترش 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C:\Users\Aline\Desktop\cenas\CENA 11.png"/>
          <p:cNvPicPr>
            <a:picLocks noChangeAspect="1" noChangeArrowheads="1"/>
          </p:cNvPicPr>
          <p:nvPr/>
        </p:nvPicPr>
        <p:blipFill>
          <a:blip r:embed="rId3" cstate="print"/>
          <a:srcRect/>
          <a:stretch>
            <a:fillRect/>
          </a:stretch>
        </p:blipFill>
        <p:spPr bwMode="auto">
          <a:xfrm>
            <a:off x="0" y="1484313"/>
            <a:ext cx="9144000" cy="5373687"/>
          </a:xfrm>
          <a:prstGeom prst="rect">
            <a:avLst/>
          </a:prstGeom>
          <a:noFill/>
          <a:ln w="9525">
            <a:noFill/>
            <a:miter lim="800000"/>
            <a:headEnd/>
            <a:tailEnd/>
          </a:ln>
        </p:spPr>
      </p:pic>
      <p:sp>
        <p:nvSpPr>
          <p:cNvPr id="4"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توسعه و گسترش 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ine\Documents\[2] FAU\PÓS\Estratégias projetuais\TADAO ANDO\imagens\tadao-ando-igreja-da-luz-escola-dominical-perspectiva.jpg"/>
          <p:cNvPicPr>
            <a:picLocks noChangeAspect="1" noChangeArrowheads="1"/>
          </p:cNvPicPr>
          <p:nvPr/>
        </p:nvPicPr>
        <p:blipFill>
          <a:blip r:embed="rId3" cstate="print"/>
          <a:srcRect/>
          <a:stretch>
            <a:fillRect/>
          </a:stretch>
        </p:blipFill>
        <p:spPr bwMode="auto">
          <a:xfrm>
            <a:off x="1238250" y="252413"/>
            <a:ext cx="6667500" cy="6353175"/>
          </a:xfrm>
          <a:prstGeom prst="rect">
            <a:avLst/>
          </a:prstGeom>
          <a:noFill/>
          <a:ln w="9525">
            <a:noFill/>
            <a:miter lim="800000"/>
            <a:headEnd/>
            <a:tailEnd/>
          </a:ln>
        </p:spPr>
      </p:pic>
      <p:sp>
        <p:nvSpPr>
          <p:cNvPr id="5" name="CaixaDeTexto 3"/>
          <p:cNvSpPr txBox="1">
            <a:spLocks noChangeArrowheads="1"/>
          </p:cNvSpPr>
          <p:nvPr/>
        </p:nvSpPr>
        <p:spPr bwMode="auto">
          <a:xfrm>
            <a:off x="1259632" y="404664"/>
            <a:ext cx="4824536" cy="6120679"/>
          </a:xfrm>
          <a:prstGeom prst="rect">
            <a:avLst/>
          </a:prstGeom>
          <a:noFill/>
          <a:ln w="9525">
            <a:noFill/>
            <a:miter lim="800000"/>
            <a:headEnd/>
            <a:tailEnd/>
          </a:ln>
        </p:spPr>
        <p:txBody>
          <a:bodyPr wrap="square">
            <a:spAutoFit/>
          </a:bodyPr>
          <a:lstStyle/>
          <a:p>
            <a:pPr>
              <a:lnSpc>
                <a:spcPct val="150000"/>
              </a:lnSpc>
            </a:pPr>
            <a:r>
              <a:rPr lang="pt-BR" sz="1400" b="1" dirty="0">
                <a:solidFill>
                  <a:srgbClr val="FF0000"/>
                </a:solidFill>
                <a:latin typeface="Tahoma" pitchFamily="34" charset="0"/>
                <a:cs typeface="Tahoma" pitchFamily="34" charset="0"/>
              </a:rPr>
              <a:t>SUNDAY SCHOOL   </a:t>
            </a:r>
            <a:r>
              <a:rPr lang="pt-BR" sz="1400" dirty="0" smtClean="0">
                <a:solidFill>
                  <a:srgbClr val="FF0000"/>
                </a:solidFill>
                <a:latin typeface="Tahoma" pitchFamily="34" charset="0"/>
                <a:cs typeface="Tahoma" pitchFamily="34" charset="0"/>
              </a:rPr>
              <a:t>PERSPECTIVA</a:t>
            </a:r>
            <a:endParaRPr lang="fa-IR" sz="1400" dirty="0" smtClean="0">
              <a:solidFill>
                <a:srgbClr val="FF0000"/>
              </a:solidFill>
              <a:latin typeface="Tahoma" pitchFamily="34" charset="0"/>
              <a:cs typeface="Tahoma"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endParaRPr lang="fa-IR" sz="2800" b="1" dirty="0" smtClean="0">
              <a:solidFill>
                <a:prstClr val="black"/>
              </a:solidFill>
              <a:latin typeface="Arial" pitchFamily="34" charset="0"/>
              <a:cs typeface="Arial" pitchFamily="34" charset="0"/>
            </a:endParaRPr>
          </a:p>
          <a:p>
            <a:pPr lvl="0" algn="l">
              <a:lnSpc>
                <a:spcPct val="150000"/>
              </a:lnSpc>
            </a:pPr>
            <a:r>
              <a:rPr lang="fa-IR" sz="2400" b="1" dirty="0" smtClean="0">
                <a:solidFill>
                  <a:prstClr val="black"/>
                </a:solidFill>
                <a:latin typeface="Arial" pitchFamily="34" charset="0"/>
                <a:cs typeface="Arial" pitchFamily="34" charset="0"/>
              </a:rPr>
              <a:t>پرسپکتیوی از مدرسه یک شنبه</a:t>
            </a:r>
            <a:endParaRPr lang="pt-BR" sz="1200" dirty="0" smtClean="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p:cNvPicPr>
            <a:picLocks noChangeAspect="1" noChangeArrowheads="1"/>
          </p:cNvPicPr>
          <p:nvPr/>
        </p:nvPicPr>
        <p:blipFill>
          <a:blip r:embed="rId3" cstate="print"/>
          <a:srcRect/>
          <a:stretch>
            <a:fillRect/>
          </a:stretch>
        </p:blipFill>
        <p:spPr bwMode="auto">
          <a:xfrm>
            <a:off x="1331913" y="620713"/>
            <a:ext cx="7366000" cy="6237287"/>
          </a:xfrm>
          <a:prstGeom prst="rect">
            <a:avLst/>
          </a:prstGeom>
          <a:noFill/>
          <a:ln w="9525">
            <a:noFill/>
            <a:miter lim="800000"/>
            <a:headEnd/>
            <a:tailEnd/>
          </a:ln>
        </p:spPr>
      </p:pic>
      <p:sp>
        <p:nvSpPr>
          <p:cNvPr id="7" name="Seta para cima 6"/>
          <p:cNvSpPr/>
          <p:nvPr/>
        </p:nvSpPr>
        <p:spPr>
          <a:xfrm>
            <a:off x="7596188" y="1557338"/>
            <a:ext cx="360362" cy="431800"/>
          </a:xfrm>
          <a:prstGeom prst="up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50181" name="CaixaDeTexto 7"/>
          <p:cNvSpPr txBox="1">
            <a:spLocks noChangeArrowheads="1"/>
          </p:cNvSpPr>
          <p:nvPr/>
        </p:nvSpPr>
        <p:spPr bwMode="auto">
          <a:xfrm>
            <a:off x="7500958" y="1989138"/>
            <a:ext cx="431800" cy="400050"/>
          </a:xfrm>
          <a:prstGeom prst="rect">
            <a:avLst/>
          </a:prstGeom>
          <a:noFill/>
          <a:ln w="9525">
            <a:noFill/>
            <a:miter lim="800000"/>
            <a:headEnd/>
            <a:tailEnd/>
          </a:ln>
        </p:spPr>
        <p:txBody>
          <a:bodyPr>
            <a:spAutoFit/>
          </a:bodyPr>
          <a:lstStyle/>
          <a:p>
            <a:r>
              <a:rPr lang="pt-BR" sz="2000" dirty="0">
                <a:solidFill>
                  <a:schemeClr val="bg1"/>
                </a:solidFill>
                <a:latin typeface="Calibri" pitchFamily="34" charset="0"/>
              </a:rPr>
              <a:t>N</a:t>
            </a:r>
          </a:p>
        </p:txBody>
      </p:sp>
      <p:sp>
        <p:nvSpPr>
          <p:cNvPr id="6" name="Rectangle 5"/>
          <p:cNvSpPr/>
          <p:nvPr/>
        </p:nvSpPr>
        <p:spPr>
          <a:xfrm>
            <a:off x="4572000" y="857232"/>
            <a:ext cx="4022255" cy="400110"/>
          </a:xfrm>
          <a:prstGeom prst="rect">
            <a:avLst/>
          </a:prstGeom>
        </p:spPr>
        <p:txBody>
          <a:bodyPr wrap="none">
            <a:spAutoFit/>
          </a:bodyPr>
          <a:lstStyle/>
          <a:p>
            <a:pPr>
              <a:spcBef>
                <a:spcPct val="0"/>
              </a:spcBef>
            </a:pPr>
            <a:r>
              <a:rPr lang="fa-IR" sz="2000" b="1" dirty="0" smtClean="0">
                <a:solidFill>
                  <a:schemeClr val="bg1"/>
                </a:solidFill>
                <a:latin typeface="Arial" pitchFamily="34" charset="0"/>
                <a:cs typeface="Arial" pitchFamily="34" charset="0"/>
              </a:rPr>
              <a:t>تحلیل و بررسی طرح توسعه مدرسه یک شنبه</a:t>
            </a:r>
            <a:endParaRPr lang="pt-BR" sz="2000" b="1" dirty="0" smtClean="0">
              <a:solidFill>
                <a:schemeClr val="bg1"/>
              </a:solidFill>
              <a:latin typeface="Arial" pitchFamily="34" charset="0"/>
              <a:cs typeface="Arial" pitchFamily="34" charset="0"/>
            </a:endParaRPr>
          </a:p>
        </p:txBody>
      </p:sp>
      <p:sp>
        <p:nvSpPr>
          <p:cNvPr id="8" name="CaixaDeTexto 3"/>
          <p:cNvSpPr txBox="1">
            <a:spLocks noChangeArrowheads="1"/>
          </p:cNvSpPr>
          <p:nvPr/>
        </p:nvSpPr>
        <p:spPr bwMode="auto">
          <a:xfrm>
            <a:off x="1285853" y="142852"/>
            <a:ext cx="7500990" cy="738664"/>
          </a:xfrm>
          <a:prstGeom prst="rect">
            <a:avLst/>
          </a:prstGeom>
          <a:noFill/>
          <a:ln w="9525">
            <a:noFill/>
            <a:miter lim="800000"/>
            <a:headEnd/>
            <a:tailEnd/>
          </a:ln>
        </p:spPr>
        <p:txBody>
          <a:bodyPr wrap="square">
            <a:spAutoFit/>
          </a:bodyPr>
          <a:lstStyle/>
          <a:p>
            <a:pPr>
              <a:lnSpc>
                <a:spcPct val="150000"/>
              </a:lnSpc>
            </a:pPr>
            <a:r>
              <a:rPr lang="fa-IR" sz="2800" b="1" dirty="0" smtClean="0">
                <a:solidFill>
                  <a:schemeClr val="bg1"/>
                </a:solidFill>
                <a:latin typeface="Arial" pitchFamily="34" charset="0"/>
                <a:cs typeface="Arial" pitchFamily="34" charset="0"/>
              </a:rPr>
              <a:t>توسعه و گسترش مدرسه یک شنبه 1999</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2"/>
          <p:cNvSpPr>
            <a:spLocks noGrp="1"/>
          </p:cNvSpPr>
          <p:nvPr>
            <p:ph idx="1"/>
          </p:nvPr>
        </p:nvSpPr>
        <p:spPr>
          <a:xfrm>
            <a:off x="457200" y="214290"/>
            <a:ext cx="8229600" cy="6172200"/>
          </a:xfrm>
        </p:spPr>
        <p:txBody>
          <a:bodyPr>
            <a:normAutofit/>
          </a:bodyPr>
          <a:lstStyle/>
          <a:p>
            <a:pPr algn="justLow">
              <a:buFont typeface="Wingdings 2" pitchFamily="18" charset="2"/>
              <a:buNone/>
            </a:pPr>
            <a:r>
              <a:rPr lang="fa-IR" sz="2400" b="1" dirty="0" smtClean="0">
                <a:solidFill>
                  <a:schemeClr val="bg1"/>
                </a:solidFill>
                <a:latin typeface="Arial" pitchFamily="34" charset="0"/>
                <a:cs typeface="Arial" pitchFamily="34" charset="0"/>
              </a:rPr>
              <a:t>  </a:t>
            </a:r>
            <a:r>
              <a:rPr lang="fa-IR" sz="3600" b="1" dirty="0" smtClean="0">
                <a:solidFill>
                  <a:schemeClr val="bg1"/>
                </a:solidFill>
                <a:latin typeface="Arial" pitchFamily="34" charset="0"/>
                <a:cs typeface="Arial" pitchFamily="34" charset="0"/>
              </a:rPr>
              <a:t>معمار نور و سكوت</a:t>
            </a:r>
            <a:endParaRPr lang="en-US" sz="2400" b="1" dirty="0" smtClean="0">
              <a:solidFill>
                <a:schemeClr val="bg1"/>
              </a:solidFill>
              <a:latin typeface="Arial" pitchFamily="34" charset="0"/>
              <a:cs typeface="Arial" pitchFamily="34" charset="0"/>
            </a:endParaRPr>
          </a:p>
          <a:p>
            <a:pPr algn="justLow"/>
            <a:endParaRPr lang="fa-IR" sz="2400" b="1" u="sng" dirty="0" smtClean="0">
              <a:solidFill>
                <a:schemeClr val="bg1"/>
              </a:solidFill>
              <a:latin typeface="Arial" pitchFamily="34" charset="0"/>
              <a:cs typeface="Arial" pitchFamily="34" charset="0"/>
            </a:endParaRPr>
          </a:p>
          <a:p>
            <a:pPr algn="justLow">
              <a:buFont typeface="Wingdings 2" pitchFamily="18" charset="2"/>
              <a:buNone/>
            </a:pPr>
            <a:r>
              <a:rPr lang="fa-IR" sz="2400" b="1" dirty="0" smtClean="0">
                <a:solidFill>
                  <a:schemeClr val="bg1"/>
                </a:solidFill>
                <a:latin typeface="Arial" pitchFamily="34" charset="0"/>
                <a:cs typeface="Arial" pitchFamily="34" charset="0"/>
              </a:rPr>
              <a:t>   تادائو آندو در سال 1941 در اوساكای ژاپن به دنيا آمد، آندو از سن 10-17 سالگی در يك كارگاه نجاری كار مي كرد. وي اغلب به ساخت مدل هاي چوبي از كشتي وهواپيما مي پرداخت ،اوصنعت و ساختار سنتي چوبي ژاپني را از يك نجار كه مغازه ي او در خيابان مقابل خانه شان بود، فرا گرفت. </a:t>
            </a:r>
            <a:r>
              <a:rPr lang="ar-SA" sz="2400" b="1" dirty="0" smtClean="0">
                <a:solidFill>
                  <a:schemeClr val="bg1"/>
                </a:solidFill>
                <a:latin typeface="Arial" pitchFamily="34" charset="0"/>
                <a:cs typeface="Arial" pitchFamily="34" charset="0"/>
              </a:rPr>
              <a:t>تقريباً همه پروژه هاي وي، از بتن عريان به عنوان ماده اوليه ساخته شده اند. او براي به دست آوردن بتن نرم تميز</a:t>
            </a:r>
            <a:r>
              <a:rPr lang="fa-IR" sz="2400" b="1" dirty="0" smtClean="0">
                <a:solidFill>
                  <a:schemeClr val="bg1"/>
                </a:solidFill>
                <a:latin typeface="Arial" pitchFamily="34" charset="0"/>
                <a:cs typeface="Arial" pitchFamily="34" charset="0"/>
              </a:rPr>
              <a:t> </a:t>
            </a:r>
            <a:r>
              <a:rPr lang="ar-SA" sz="2400" b="1" dirty="0" smtClean="0">
                <a:solidFill>
                  <a:schemeClr val="bg1"/>
                </a:solidFill>
                <a:latin typeface="Arial" pitchFamily="34" charset="0"/>
                <a:cs typeface="Arial" pitchFamily="34" charset="0"/>
              </a:rPr>
              <a:t>و</a:t>
            </a:r>
            <a:r>
              <a:rPr lang="fa-IR" sz="2400" b="1" dirty="0" smtClean="0">
                <a:solidFill>
                  <a:schemeClr val="bg1"/>
                </a:solidFill>
                <a:latin typeface="Arial" pitchFamily="34" charset="0"/>
                <a:cs typeface="Arial" pitchFamily="34" charset="0"/>
              </a:rPr>
              <a:t> </a:t>
            </a:r>
            <a:r>
              <a:rPr lang="ar-SA" sz="2400" b="1" dirty="0" smtClean="0">
                <a:solidFill>
                  <a:schemeClr val="bg1"/>
                </a:solidFill>
                <a:latin typeface="Arial" pitchFamily="34" charset="0"/>
                <a:cs typeface="Arial" pitchFamily="34" charset="0"/>
              </a:rPr>
              <a:t>كامل براي ساختمان هايش، دقت زيادي در ساخت و قالب گيري فرم هاي بتني می کرد.</a:t>
            </a:r>
            <a:endParaRPr lang="fa-IR" sz="2400" b="1" dirty="0" smtClean="0">
              <a:solidFill>
                <a:schemeClr val="bg1"/>
              </a:solidFill>
              <a:latin typeface="Arial" pitchFamily="34" charset="0"/>
              <a:cs typeface="Arial" pitchFamily="34" charset="0"/>
            </a:endParaRPr>
          </a:p>
          <a:p>
            <a:pPr marL="265176" indent="-265176" algn="justLow">
              <a:buClr>
                <a:schemeClr val="accent3"/>
              </a:buClr>
              <a:defRPr/>
            </a:pPr>
            <a:r>
              <a:rPr lang="fa-IR" sz="2400" b="1" dirty="0" smtClean="0">
                <a:solidFill>
                  <a:schemeClr val="bg1"/>
                </a:solidFill>
                <a:latin typeface="Arial" pitchFamily="34" charset="0"/>
                <a:cs typeface="Arial" pitchFamily="34" charset="0"/>
              </a:rPr>
              <a:t>برای مثال در کليسای نور، فضا با چنين نوری که من در جستجويش بودم ساخته شده است. در اينجا من جعبه ای با ديوارهای محصور ضخيم بتنی ساختم، که در واقع ساختمان از تاريکی بود. سپس بر يک ديوار شکافی ايجاد کردم که به نور شرايطی بسيار محدود اجازه نفوذ می دهد. در همان حال يک دسته پرتو نور تاريکی رابه سختی می شکند ديوار، کف و سقف، هر يک مانع نور می شوند.</a:t>
            </a:r>
            <a:endParaRPr lang="en-US" sz="2400" b="1" dirty="0" smtClean="0">
              <a:solidFill>
                <a:schemeClr val="bg1"/>
              </a:solidFill>
              <a:latin typeface="Arial" pitchFamily="34" charset="0"/>
              <a:cs typeface="Arial" pitchFamily="34" charset="0"/>
            </a:endParaRPr>
          </a:p>
        </p:txBody>
      </p:sp>
    </p:spTree>
  </p:cSld>
  <p:clrMapOvr>
    <a:masterClrMapping/>
  </p:clrMapOvr>
  <p:transition>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p:cNvPicPr>
            <a:picLocks noChangeAspect="1" noChangeArrowheads="1"/>
          </p:cNvPicPr>
          <p:nvPr/>
        </p:nvPicPr>
        <p:blipFill>
          <a:blip r:embed="rId3" cstate="print"/>
          <a:srcRect/>
          <a:stretch>
            <a:fillRect/>
          </a:stretch>
        </p:blipFill>
        <p:spPr bwMode="auto">
          <a:xfrm>
            <a:off x="-7938" y="1101749"/>
            <a:ext cx="9151938" cy="5756275"/>
          </a:xfrm>
          <a:prstGeom prst="rect">
            <a:avLst/>
          </a:prstGeom>
          <a:noFill/>
          <a:ln w="9525">
            <a:noFill/>
            <a:miter lim="800000"/>
            <a:headEnd/>
            <a:tailEnd/>
          </a:ln>
        </p:spPr>
      </p:pic>
      <p:sp>
        <p:nvSpPr>
          <p:cNvPr id="8" name="CaixaDeTexto 3"/>
          <p:cNvSpPr txBox="1">
            <a:spLocks noChangeArrowheads="1"/>
          </p:cNvSpPr>
          <p:nvPr/>
        </p:nvSpPr>
        <p:spPr bwMode="auto">
          <a:xfrm>
            <a:off x="357159" y="627387"/>
            <a:ext cx="8429684" cy="496996"/>
          </a:xfrm>
          <a:prstGeom prst="rect">
            <a:avLst/>
          </a:prstGeom>
          <a:noFill/>
          <a:ln w="9525">
            <a:noFill/>
            <a:miter lim="800000"/>
            <a:headEnd/>
            <a:tailEnd/>
          </a:ln>
        </p:spPr>
        <p:txBody>
          <a:bodyPr wrap="square">
            <a:spAutoFit/>
          </a:bodyPr>
          <a:lstStyle/>
          <a:p>
            <a:pPr>
              <a:lnSpc>
                <a:spcPct val="150000"/>
              </a:lnSpc>
            </a:pPr>
            <a:r>
              <a:rPr lang="fa-IR" sz="2000" b="1" dirty="0" smtClean="0">
                <a:solidFill>
                  <a:schemeClr val="bg1"/>
                </a:solidFill>
                <a:latin typeface="Arial" pitchFamily="34" charset="0"/>
                <a:cs typeface="Arial" pitchFamily="34" charset="0"/>
              </a:rPr>
              <a:t>نقشه نشان دادن اتاق ها</a:t>
            </a:r>
            <a:endParaRPr lang="pt-BR" sz="2000" dirty="0">
              <a:solidFill>
                <a:schemeClr val="bg1"/>
              </a:solidFill>
              <a:latin typeface="Arial" pitchFamily="34" charset="0"/>
              <a:cs typeface="Arial" pitchFamily="34" charset="0"/>
            </a:endParaRPr>
          </a:p>
        </p:txBody>
      </p:sp>
      <p:sp>
        <p:nvSpPr>
          <p:cNvPr id="9"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طرح پلان 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ChangeAspect="1" noChangeArrowheads="1"/>
          </p:cNvPicPr>
          <p:nvPr/>
        </p:nvPicPr>
        <p:blipFill>
          <a:blip r:embed="rId3" cstate="print"/>
          <a:srcRect l="5257" t="9383" r="6470" b="4027"/>
          <a:stretch>
            <a:fillRect/>
          </a:stretch>
        </p:blipFill>
        <p:spPr bwMode="auto">
          <a:xfrm>
            <a:off x="0" y="1930400"/>
            <a:ext cx="9144000" cy="4468813"/>
          </a:xfrm>
          <a:prstGeom prst="rect">
            <a:avLst/>
          </a:prstGeom>
          <a:noFill/>
          <a:ln w="9525">
            <a:noFill/>
            <a:miter lim="800000"/>
            <a:headEnd/>
            <a:tailEnd/>
          </a:ln>
        </p:spPr>
      </p:pic>
      <p:sp>
        <p:nvSpPr>
          <p:cNvPr id="5" name="CaixaDeTexto 3"/>
          <p:cNvSpPr txBox="1">
            <a:spLocks noChangeArrowheads="1"/>
          </p:cNvSpPr>
          <p:nvPr/>
        </p:nvSpPr>
        <p:spPr bwMode="auto">
          <a:xfrm>
            <a:off x="3754467" y="142852"/>
            <a:ext cx="5032375" cy="65883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مقطعی از 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Aline\Documents\[2] FAU\PÓS\Estratégias projetuais\TADAO ANDO\imagens\flickr sufer.dudes\sunday school_foto 2.jpg"/>
          <p:cNvPicPr>
            <a:picLocks noChangeAspect="1" noChangeArrowheads="1"/>
          </p:cNvPicPr>
          <p:nvPr/>
        </p:nvPicPr>
        <p:blipFill>
          <a:blip r:embed="rId3" cstate="print"/>
          <a:stretch>
            <a:fillRect/>
          </a:stretch>
        </p:blipFill>
        <p:spPr bwMode="auto">
          <a:xfrm>
            <a:off x="1" y="3214686"/>
            <a:ext cx="3081636" cy="3643314"/>
          </a:xfrm>
          <a:prstGeom prst="rect">
            <a:avLst/>
          </a:prstGeom>
          <a:noFill/>
          <a:ln>
            <a:noFill/>
          </a:ln>
        </p:spPr>
      </p:pic>
      <p:pic>
        <p:nvPicPr>
          <p:cNvPr id="3" name="Picture 2" descr="C:\Users\Aline\Documents\[2] FAU\PÓS\Estratégias projetuais\TADAO ANDO\imagens\flickr sufer.dudes\sunday school_foto 3.jpg"/>
          <p:cNvPicPr>
            <a:picLocks noChangeAspect="1" noChangeArrowheads="1"/>
          </p:cNvPicPr>
          <p:nvPr/>
        </p:nvPicPr>
        <p:blipFill>
          <a:blip r:embed="rId4" cstate="print"/>
          <a:stretch>
            <a:fillRect/>
          </a:stretch>
        </p:blipFill>
        <p:spPr bwMode="auto">
          <a:xfrm>
            <a:off x="6143636" y="3214686"/>
            <a:ext cx="3001952" cy="3643312"/>
          </a:xfrm>
          <a:prstGeom prst="rect">
            <a:avLst/>
          </a:prstGeom>
          <a:noFill/>
          <a:ln>
            <a:noFill/>
          </a:ln>
        </p:spPr>
      </p:pic>
      <p:pic>
        <p:nvPicPr>
          <p:cNvPr id="5" name="Picture 2" descr="C:\Users\Aline\Documents\[2] FAU\PÓS\Estratégias projetuais\TADAO ANDO\imagens\flickr sufer.dudes\sunday school_foto 4.jpg"/>
          <p:cNvPicPr>
            <a:picLocks noChangeAspect="1" noChangeArrowheads="1"/>
          </p:cNvPicPr>
          <p:nvPr/>
        </p:nvPicPr>
        <p:blipFill>
          <a:blip r:embed="rId5" cstate="print"/>
          <a:stretch>
            <a:fillRect/>
          </a:stretch>
        </p:blipFill>
        <p:spPr bwMode="auto">
          <a:xfrm>
            <a:off x="3071802" y="3214686"/>
            <a:ext cx="3081636" cy="3643314"/>
          </a:xfrm>
          <a:prstGeom prst="rect">
            <a:avLst/>
          </a:prstGeom>
          <a:noFill/>
          <a:ln>
            <a:noFill/>
          </a:ln>
        </p:spPr>
      </p:pic>
      <p:pic>
        <p:nvPicPr>
          <p:cNvPr id="6" name="Picture 2" descr="C:\Users\Aline\Documents\[2] FAU\PÓS\Estratégias projetuais\TADAO ANDO\imagens\flickr sufer.dudes\sunday school_foto 1.jpg"/>
          <p:cNvPicPr>
            <a:picLocks noChangeAspect="1" noChangeArrowheads="1"/>
          </p:cNvPicPr>
          <p:nvPr/>
        </p:nvPicPr>
        <p:blipFill>
          <a:blip r:embed="rId6" cstate="print"/>
          <a:srcRect/>
          <a:stretch>
            <a:fillRect/>
          </a:stretch>
        </p:blipFill>
        <p:spPr bwMode="auto">
          <a:xfrm>
            <a:off x="0" y="0"/>
            <a:ext cx="5143504" cy="3227192"/>
          </a:xfrm>
          <a:prstGeom prst="rect">
            <a:avLst/>
          </a:prstGeom>
          <a:noFill/>
          <a:ln w="9525">
            <a:noFill/>
            <a:miter lim="800000"/>
            <a:headEnd/>
            <a:tailEnd/>
          </a:ln>
        </p:spPr>
      </p:pic>
      <p:sp>
        <p:nvSpPr>
          <p:cNvPr id="7" name="CaixaDeTexto 3"/>
          <p:cNvSpPr txBox="1">
            <a:spLocks noChangeArrowheads="1"/>
          </p:cNvSpPr>
          <p:nvPr/>
        </p:nvSpPr>
        <p:spPr bwMode="auto">
          <a:xfrm>
            <a:off x="3754467" y="142852"/>
            <a:ext cx="5032375" cy="1305165"/>
          </a:xfrm>
          <a:prstGeom prst="rect">
            <a:avLst/>
          </a:prstGeom>
          <a:noFill/>
          <a:ln w="9525">
            <a:noFill/>
            <a:miter lim="800000"/>
            <a:headEnd/>
            <a:tailEnd/>
          </a:ln>
        </p:spPr>
        <p:txBody>
          <a:bodyPr>
            <a:spAutoFit/>
          </a:bodyPr>
          <a:lstStyle/>
          <a:p>
            <a:pPr>
              <a:lnSpc>
                <a:spcPct val="150000"/>
              </a:lnSpc>
            </a:pPr>
            <a:r>
              <a:rPr lang="fa-IR" sz="2800" b="1" dirty="0" smtClean="0">
                <a:solidFill>
                  <a:schemeClr val="bg1"/>
                </a:solidFill>
                <a:latin typeface="Arial" pitchFamily="34" charset="0"/>
                <a:cs typeface="Arial" pitchFamily="34" charset="0"/>
              </a:rPr>
              <a:t>تصاویری از فضای داخلی </a:t>
            </a:r>
          </a:p>
          <a:p>
            <a:pPr>
              <a:lnSpc>
                <a:spcPct val="150000"/>
              </a:lnSpc>
            </a:pPr>
            <a:r>
              <a:rPr lang="fa-IR" sz="2800" b="1" dirty="0" smtClean="0">
                <a:solidFill>
                  <a:schemeClr val="bg1"/>
                </a:solidFill>
                <a:latin typeface="Arial" pitchFamily="34" charset="0"/>
                <a:cs typeface="Arial" pitchFamily="34" charset="0"/>
              </a:rPr>
              <a:t>مدرسه یک شنبه</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print"/>
          <a:srcRect/>
          <a:stretch>
            <a:fillRect/>
          </a:stretch>
        </p:blipFill>
        <p:spPr bwMode="auto">
          <a:xfrm>
            <a:off x="349250" y="161925"/>
            <a:ext cx="8445500" cy="6534150"/>
          </a:xfrm>
          <a:prstGeom prst="rect">
            <a:avLst/>
          </a:prstGeom>
          <a:noFill/>
          <a:ln w="9525">
            <a:noFill/>
            <a:miter lim="800000"/>
            <a:headEnd/>
            <a:tailEnd/>
          </a:ln>
        </p:spPr>
      </p:pic>
      <p:sp>
        <p:nvSpPr>
          <p:cNvPr id="57347" name="CaixaDeTexto 3"/>
          <p:cNvSpPr txBox="1">
            <a:spLocks noChangeArrowheads="1"/>
          </p:cNvSpPr>
          <p:nvPr/>
        </p:nvSpPr>
        <p:spPr bwMode="auto">
          <a:xfrm>
            <a:off x="331788" y="188913"/>
            <a:ext cx="6832600" cy="415925"/>
          </a:xfrm>
          <a:prstGeom prst="rect">
            <a:avLst/>
          </a:prstGeom>
          <a:noFill/>
          <a:ln w="9525">
            <a:noFill/>
            <a:miter lim="800000"/>
            <a:headEnd/>
            <a:tailEnd/>
          </a:ln>
        </p:spPr>
        <p:txBody>
          <a:bodyPr>
            <a:spAutoFit/>
          </a:bodyPr>
          <a:lstStyle/>
          <a:p>
            <a:pPr>
              <a:lnSpc>
                <a:spcPct val="150000"/>
              </a:lnSpc>
            </a:pPr>
            <a:r>
              <a:rPr lang="pt-BR" sz="1400" b="1" dirty="0">
                <a:latin typeface="Tahoma" pitchFamily="34" charset="0"/>
                <a:cs typeface="Tahoma" pitchFamily="34" charset="0"/>
              </a:rPr>
              <a:t>CHURCH OF THE LIGHT + SUNDAY SCHOLL   </a:t>
            </a:r>
            <a:r>
              <a:rPr lang="pt-BR" sz="1400" dirty="0">
                <a:latin typeface="Tahoma" pitchFamily="34" charset="0"/>
                <a:cs typeface="Tahoma" pitchFamily="34" charset="0"/>
              </a:rPr>
              <a:t>CONEXÃO</a:t>
            </a:r>
          </a:p>
        </p:txBody>
      </p:sp>
      <p:sp>
        <p:nvSpPr>
          <p:cNvPr id="5" name="Rectangle 4"/>
          <p:cNvSpPr/>
          <p:nvPr/>
        </p:nvSpPr>
        <p:spPr>
          <a:xfrm>
            <a:off x="357158" y="571480"/>
            <a:ext cx="4572000" cy="707886"/>
          </a:xfrm>
          <a:prstGeom prst="rect">
            <a:avLst/>
          </a:prstGeom>
        </p:spPr>
        <p:txBody>
          <a:bodyPr>
            <a:spAutoFit/>
          </a:bodyPr>
          <a:lstStyle/>
          <a:p>
            <a:r>
              <a:rPr lang="fa-IR" sz="2000" b="1" dirty="0" smtClean="0">
                <a:solidFill>
                  <a:schemeClr val="bg1"/>
                </a:solidFill>
                <a:latin typeface="Arial" pitchFamily="34" charset="0"/>
                <a:cs typeface="Arial" pitchFamily="34" charset="0"/>
              </a:rPr>
              <a:t>اتصال ساختمان ها از طریق یک عنصر نسبتا نیم دایره ای در آثار تادائو دیده می شود</a:t>
            </a:r>
            <a:endParaRPr lang="fa-I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C:\Users\Aline\Documents\[2] FAU\PÓS\Estratégias projetuais\TADAO ANDO\imagens\flickr sufer.dudes\church of the light_foto 12.jpg"/>
          <p:cNvPicPr>
            <a:picLocks noChangeAspect="1" noChangeArrowheads="1"/>
          </p:cNvPicPr>
          <p:nvPr/>
        </p:nvPicPr>
        <p:blipFill>
          <a:blip r:embed="rId3" cstate="print"/>
          <a:srcRect/>
          <a:stretch>
            <a:fillRect/>
          </a:stretch>
        </p:blipFill>
        <p:spPr bwMode="auto">
          <a:xfrm>
            <a:off x="-12700" y="0"/>
            <a:ext cx="5278438" cy="6858000"/>
          </a:xfrm>
          <a:prstGeom prst="rect">
            <a:avLst/>
          </a:prstGeom>
          <a:noFill/>
          <a:ln w="9525">
            <a:noFill/>
            <a:miter lim="800000"/>
            <a:headEnd/>
            <a:tailEnd/>
          </a:ln>
        </p:spPr>
      </p:pic>
      <p:sp>
        <p:nvSpPr>
          <p:cNvPr id="59395" name="Retângulo 2"/>
          <p:cNvSpPr>
            <a:spLocks noChangeArrowheads="1"/>
          </p:cNvSpPr>
          <p:nvPr/>
        </p:nvSpPr>
        <p:spPr bwMode="auto">
          <a:xfrm>
            <a:off x="5286380" y="156969"/>
            <a:ext cx="3678233" cy="1200329"/>
          </a:xfrm>
          <a:prstGeom prst="rect">
            <a:avLst/>
          </a:prstGeom>
          <a:noFill/>
          <a:ln w="9525">
            <a:noFill/>
            <a:miter lim="800000"/>
            <a:headEnd/>
            <a:tailEnd/>
          </a:ln>
        </p:spPr>
        <p:txBody>
          <a:bodyPr wrap="square">
            <a:spAutoFit/>
          </a:bodyPr>
          <a:lstStyle/>
          <a:p>
            <a:pPr algn="just">
              <a:lnSpc>
                <a:spcPct val="150000"/>
              </a:lnSpc>
            </a:pPr>
            <a:r>
              <a:rPr lang="fa-IR" sz="2400" b="1" dirty="0" smtClean="0">
                <a:solidFill>
                  <a:schemeClr val="bg1"/>
                </a:solidFill>
                <a:latin typeface="Arial" pitchFamily="34" charset="0"/>
                <a:cs typeface="Arial" pitchFamily="34" charset="0"/>
              </a:rPr>
              <a:t>تادائو این مسئله را با ذن توضیح می دهد</a:t>
            </a:r>
            <a:endParaRPr lang="pt-BR" sz="2400" b="1" dirty="0">
              <a:solidFill>
                <a:schemeClr val="bg1"/>
              </a:solidFill>
              <a:latin typeface="Arial" pitchFamily="34" charset="0"/>
              <a:cs typeface="Arial" pitchFamily="34" charset="0"/>
            </a:endParaRPr>
          </a:p>
        </p:txBody>
      </p:sp>
      <p:sp>
        <p:nvSpPr>
          <p:cNvPr id="5" name="Retângulo 2"/>
          <p:cNvSpPr>
            <a:spLocks noChangeArrowheads="1"/>
          </p:cNvSpPr>
          <p:nvPr/>
        </p:nvSpPr>
        <p:spPr bwMode="auto">
          <a:xfrm>
            <a:off x="5286382" y="1285860"/>
            <a:ext cx="3571898" cy="3785652"/>
          </a:xfrm>
          <a:prstGeom prst="rect">
            <a:avLst/>
          </a:prstGeom>
          <a:noFill/>
          <a:ln w="9525">
            <a:noFill/>
            <a:miter lim="800000"/>
            <a:headEnd/>
            <a:tailEnd/>
          </a:ln>
        </p:spPr>
        <p:txBody>
          <a:bodyPr wrap="square">
            <a:spAutoFit/>
          </a:bodyPr>
          <a:lstStyle/>
          <a:p>
            <a:pPr algn="just">
              <a:lnSpc>
                <a:spcPct val="150000"/>
              </a:lnSpc>
            </a:pPr>
            <a:r>
              <a:rPr lang="fa-IR" sz="2000" b="1" dirty="0" smtClean="0">
                <a:solidFill>
                  <a:schemeClr val="bg1"/>
                </a:solidFill>
                <a:latin typeface="Arial" pitchFamily="34" charset="0"/>
                <a:cs typeface="Arial" pitchFamily="34" charset="0"/>
              </a:rPr>
              <a:t>[جوهر یا ماهیت ذن یک دایره است. دایره، البته، نشان دهنده بی نهایت است. هنگامی که شما از منحنی صحبت می کنید در یک چهارم یا شاید یک ششم یک دایره به عنوان نمادی از بی نهایت صحبت می کنید. بنابراین، این روشی است که برای تکمیل بقیه دایره مطابق با جهان ذهنی هر کسی می باشد.]</a:t>
            </a:r>
            <a:endParaRPr lang="pt-B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Aline\Documents\[2] FAU\PÓS\Estratégias projetuais\TADAO ANDO\imagens\flickr pieroventuri\church of the light_foto 5.jpg"/>
          <p:cNvPicPr>
            <a:picLocks noChangeAspect="1" noChangeArrowheads="1"/>
          </p:cNvPicPr>
          <p:nvPr/>
        </p:nvPicPr>
        <p:blipFill>
          <a:blip r:embed="rId3" cstate="print"/>
          <a:stretch>
            <a:fillRect/>
          </a:stretch>
        </p:blipFill>
        <p:spPr bwMode="auto">
          <a:xfrm>
            <a:off x="0" y="0"/>
            <a:ext cx="2643206" cy="3643314"/>
          </a:xfrm>
          <a:prstGeom prst="rect">
            <a:avLst/>
          </a:prstGeom>
          <a:noFill/>
          <a:ln>
            <a:noFill/>
          </a:ln>
        </p:spPr>
      </p:pic>
      <p:pic>
        <p:nvPicPr>
          <p:cNvPr id="61443" name="Picture 2" descr="C:\Users\Aline\Documents\[2] FAU\PÓS\Estratégias projetuais\TADAO ANDO\imagens\flickr pieroventuri\church of the light_foto 6.jpg"/>
          <p:cNvPicPr>
            <a:picLocks noChangeAspect="1" noChangeArrowheads="1"/>
          </p:cNvPicPr>
          <p:nvPr/>
        </p:nvPicPr>
        <p:blipFill>
          <a:blip r:embed="rId4" cstate="print"/>
          <a:stretch>
            <a:fillRect/>
          </a:stretch>
        </p:blipFill>
        <p:spPr bwMode="auto">
          <a:xfrm>
            <a:off x="2571736" y="0"/>
            <a:ext cx="2643174" cy="3571876"/>
          </a:xfrm>
          <a:prstGeom prst="rect">
            <a:avLst/>
          </a:prstGeom>
          <a:noFill/>
          <a:ln>
            <a:noFill/>
          </a:ln>
        </p:spPr>
      </p:pic>
      <p:pic>
        <p:nvPicPr>
          <p:cNvPr id="4" name="Picture 2" descr="C:\Users\Aline\Documents\[2] FAU\PÓS\Estratégias projetuais\TADAO ANDO\imagens\flickr sufer.dudes\church of the light_foto 8.jpg"/>
          <p:cNvPicPr>
            <a:picLocks noChangeAspect="1" noChangeArrowheads="1"/>
          </p:cNvPicPr>
          <p:nvPr/>
        </p:nvPicPr>
        <p:blipFill>
          <a:blip r:embed="rId5" cstate="print"/>
          <a:stretch>
            <a:fillRect/>
          </a:stretch>
        </p:blipFill>
        <p:spPr bwMode="auto">
          <a:xfrm>
            <a:off x="5143504" y="-9525"/>
            <a:ext cx="4000496" cy="6867525"/>
          </a:xfrm>
          <a:prstGeom prst="rect">
            <a:avLst/>
          </a:prstGeom>
          <a:noFill/>
          <a:ln>
            <a:noFill/>
          </a:ln>
        </p:spPr>
      </p:pic>
      <p:pic>
        <p:nvPicPr>
          <p:cNvPr id="5" name="Picture 2" descr="C:\Users\Aline\Documents\[2] FAU\PÓS\Estratégias projetuais\TADAO ANDO\imagens\flickr pieroventuri\church of the light_foto 4.jpg"/>
          <p:cNvPicPr>
            <a:picLocks noChangeAspect="1" noChangeArrowheads="1"/>
          </p:cNvPicPr>
          <p:nvPr/>
        </p:nvPicPr>
        <p:blipFill>
          <a:blip r:embed="rId6" cstate="print"/>
          <a:stretch>
            <a:fillRect/>
          </a:stretch>
        </p:blipFill>
        <p:spPr bwMode="auto">
          <a:xfrm>
            <a:off x="1" y="3571876"/>
            <a:ext cx="5143503" cy="3286123"/>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Aline\Desktop\cenas\CENA 13.png"/>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Aline\Desktop\cenas\CENA 13.png"/>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Aline\Desktop\cenas\CENA 13.png"/>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Aline\Desktop\cenas\CENA 13.png"/>
          <p:cNvPicPr>
            <a:picLocks noChangeAspect="1" noChangeArrowheads="1"/>
          </p:cNvPicPr>
          <p:nvPr/>
        </p:nvPicPr>
        <p:blipFill>
          <a:blip r:embed="rId3" cstate="print"/>
          <a:srcRect/>
          <a:stretch>
            <a:fillRect/>
          </a:stretch>
        </p:blipFill>
        <p:spPr bwMode="auto">
          <a:xfrm>
            <a:off x="0" y="26988"/>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3286116" y="804840"/>
            <a:ext cx="5629284" cy="1938992"/>
          </a:xfrm>
          <a:prstGeom prst="rect">
            <a:avLst/>
          </a:prstGeom>
          <a:noFill/>
          <a:ln w="9525">
            <a:noFill/>
            <a:miter lim="800000"/>
            <a:headEnd/>
            <a:tailEnd/>
          </a:ln>
        </p:spPr>
        <p:txBody>
          <a:bodyPr wrap="square" anchor="ctr">
            <a:spAutoFit/>
          </a:bodyPr>
          <a:lstStyle/>
          <a:p>
            <a:pPr algn="justLow"/>
            <a:r>
              <a:rPr lang="fa-IR" sz="2000" b="1" dirty="0" smtClean="0">
                <a:solidFill>
                  <a:schemeClr val="bg1"/>
                </a:solidFill>
                <a:latin typeface="Arial" pitchFamily="34" charset="0"/>
                <a:cs typeface="Arial" pitchFamily="34" charset="0"/>
              </a:rPr>
              <a:t>نور </a:t>
            </a:r>
            <a:r>
              <a:rPr lang="fa-IR" sz="2000" b="1" dirty="0">
                <a:solidFill>
                  <a:schemeClr val="bg1"/>
                </a:solidFill>
                <a:latin typeface="Arial" pitchFamily="34" charset="0"/>
                <a:cs typeface="Arial" pitchFamily="34" charset="0"/>
              </a:rPr>
              <a:t>سرچشمه وجود همه هستی است با روشن کردن سطح اجسام نور به آنها پیرامون و یک محیط مرئی را اهدا می کند و جمع شدن سایه </a:t>
            </a:r>
            <a:r>
              <a:rPr lang="fa-IR" sz="2000" b="1" dirty="0" smtClean="0">
                <a:solidFill>
                  <a:schemeClr val="bg1"/>
                </a:solidFill>
                <a:latin typeface="Arial" pitchFamily="34" charset="0"/>
                <a:cs typeface="Arial" pitchFamily="34" charset="0"/>
              </a:rPr>
              <a:t>در پشت </a:t>
            </a:r>
            <a:r>
              <a:rPr lang="fa-IR" sz="2000" b="1" dirty="0">
                <a:solidFill>
                  <a:schemeClr val="bg1"/>
                </a:solidFill>
                <a:latin typeface="Arial" pitchFamily="34" charset="0"/>
                <a:cs typeface="Arial" pitchFamily="34" charset="0"/>
              </a:rPr>
              <a:t>آنها به اجسام عمق می دهد اجسام تنها </a:t>
            </a:r>
            <a:r>
              <a:rPr lang="fa-IR" sz="2000" b="1" dirty="0" smtClean="0">
                <a:solidFill>
                  <a:schemeClr val="bg1"/>
                </a:solidFill>
                <a:latin typeface="Arial" pitchFamily="34" charset="0"/>
                <a:cs typeface="Arial" pitchFamily="34" charset="0"/>
              </a:rPr>
              <a:t>در مرزهای </a:t>
            </a:r>
            <a:r>
              <a:rPr lang="fa-IR" sz="2000" b="1" dirty="0">
                <a:solidFill>
                  <a:schemeClr val="bg1"/>
                </a:solidFill>
                <a:latin typeface="Arial" pitchFamily="34" charset="0"/>
                <a:cs typeface="Arial" pitchFamily="34" charset="0"/>
              </a:rPr>
              <a:t>روشنایی و تاریکی است که معنی پیدا می کند </a:t>
            </a:r>
            <a:r>
              <a:rPr lang="fa-IR" sz="2000" b="1" dirty="0" smtClean="0">
                <a:solidFill>
                  <a:schemeClr val="bg1"/>
                </a:solidFill>
                <a:latin typeface="Arial" pitchFamily="34" charset="0"/>
                <a:cs typeface="Arial" pitchFamily="34" charset="0"/>
              </a:rPr>
              <a:t>و شکل خود را </a:t>
            </a:r>
            <a:r>
              <a:rPr lang="fa-IR" sz="2000" b="1" dirty="0">
                <a:solidFill>
                  <a:schemeClr val="bg1"/>
                </a:solidFill>
                <a:latin typeface="Arial" pitchFamily="34" charset="0"/>
                <a:cs typeface="Arial" pitchFamily="34" charset="0"/>
              </a:rPr>
              <a:t>به دست </a:t>
            </a:r>
            <a:r>
              <a:rPr lang="fa-IR" sz="2000" b="1" dirty="0" smtClean="0">
                <a:solidFill>
                  <a:schemeClr val="bg1"/>
                </a:solidFill>
                <a:latin typeface="Arial" pitchFamily="34" charset="0"/>
                <a:cs typeface="Arial" pitchFamily="34" charset="0"/>
              </a:rPr>
              <a:t>آورده </a:t>
            </a:r>
            <a:r>
              <a:rPr lang="fa-IR" sz="2000" b="1" dirty="0">
                <a:solidFill>
                  <a:schemeClr val="bg1"/>
                </a:solidFill>
                <a:latin typeface="Arial" pitchFamily="34" charset="0"/>
                <a:cs typeface="Arial" pitchFamily="34" charset="0"/>
              </a:rPr>
              <a:t>و نشان می دهند </a:t>
            </a:r>
            <a:r>
              <a:rPr lang="fa-IR" sz="2000" b="1" dirty="0" smtClean="0">
                <a:solidFill>
                  <a:schemeClr val="bg1"/>
                </a:solidFill>
                <a:latin typeface="Arial" pitchFamily="34" charset="0"/>
                <a:cs typeface="Arial" pitchFamily="34" charset="0"/>
              </a:rPr>
              <a:t>، روابط </a:t>
            </a:r>
            <a:r>
              <a:rPr lang="fa-IR" sz="2000" b="1" dirty="0">
                <a:solidFill>
                  <a:schemeClr val="bg1"/>
                </a:solidFill>
                <a:latin typeface="Arial" pitchFamily="34" charset="0"/>
                <a:cs typeface="Arial" pitchFamily="34" charset="0"/>
              </a:rPr>
              <a:t>داخلیشان کشف می </a:t>
            </a:r>
            <a:r>
              <a:rPr lang="fa-IR" sz="2000" b="1" dirty="0" smtClean="0">
                <a:solidFill>
                  <a:schemeClr val="bg1"/>
                </a:solidFill>
                <a:latin typeface="Arial" pitchFamily="34" charset="0"/>
                <a:cs typeface="Arial" pitchFamily="34" charset="0"/>
              </a:rPr>
              <a:t>شود</a:t>
            </a:r>
            <a:r>
              <a:rPr lang="en-US" sz="2000" b="1" dirty="0" smtClean="0">
                <a:solidFill>
                  <a:schemeClr val="bg1"/>
                </a:solidFill>
                <a:latin typeface="Arial" pitchFamily="34" charset="0"/>
                <a:cs typeface="Arial" pitchFamily="34" charset="0"/>
              </a:rPr>
              <a:t>.</a:t>
            </a:r>
            <a:r>
              <a:rPr lang="en-US" sz="2000" dirty="0" smtClean="0">
                <a:solidFill>
                  <a:schemeClr val="bg1"/>
                </a:solidFill>
                <a:latin typeface="Arial" pitchFamily="34" charset="0"/>
                <a:cs typeface="Arial" pitchFamily="34" charset="0"/>
              </a:rPr>
              <a:t> </a:t>
            </a:r>
            <a:endParaRPr lang="en-US" sz="2000" dirty="0">
              <a:solidFill>
                <a:schemeClr val="bg1"/>
              </a:solidFill>
              <a:latin typeface="Arial" pitchFamily="34" charset="0"/>
              <a:cs typeface="Arial" pitchFamily="34" charset="0"/>
            </a:endParaRPr>
          </a:p>
        </p:txBody>
      </p:sp>
      <p:pic>
        <p:nvPicPr>
          <p:cNvPr id="26627" name="Picture 4" descr="dial14_popup"/>
          <p:cNvPicPr>
            <a:picLocks noChangeAspect="1" noChangeArrowheads="1"/>
          </p:cNvPicPr>
          <p:nvPr/>
        </p:nvPicPr>
        <p:blipFill>
          <a:blip r:embed="rId2" cstate="print"/>
          <a:srcRect/>
          <a:stretch>
            <a:fillRect/>
          </a:stretch>
        </p:blipFill>
        <p:spPr bwMode="auto">
          <a:xfrm>
            <a:off x="0" y="0"/>
            <a:ext cx="3190875" cy="3200400"/>
          </a:xfrm>
          <a:prstGeom prst="rect">
            <a:avLst/>
          </a:prstGeom>
          <a:noFill/>
          <a:ln w="9525">
            <a:noFill/>
            <a:miter lim="800000"/>
            <a:headEnd/>
            <a:tailEnd/>
          </a:ln>
        </p:spPr>
      </p:pic>
      <p:sp>
        <p:nvSpPr>
          <p:cNvPr id="26628" name="Rectangle 9"/>
          <p:cNvSpPr>
            <a:spLocks noChangeArrowheads="1"/>
          </p:cNvSpPr>
          <p:nvPr/>
        </p:nvSpPr>
        <p:spPr bwMode="auto">
          <a:xfrm>
            <a:off x="4800600" y="277794"/>
            <a:ext cx="4129088" cy="579438"/>
          </a:xfrm>
          <a:prstGeom prst="rect">
            <a:avLst/>
          </a:prstGeom>
          <a:noFill/>
          <a:ln w="9525">
            <a:noFill/>
            <a:miter lim="800000"/>
            <a:headEnd/>
            <a:tailEnd/>
          </a:ln>
        </p:spPr>
        <p:txBody>
          <a:bodyPr>
            <a:spAutoFit/>
          </a:bodyPr>
          <a:lstStyle/>
          <a:p>
            <a:pPr algn="just"/>
            <a:r>
              <a:rPr lang="fa-IR" sz="3200" b="1" dirty="0">
                <a:solidFill>
                  <a:schemeClr val="bg1"/>
                </a:solidFill>
                <a:latin typeface="Arial" pitchFamily="34" charset="0"/>
                <a:cs typeface="Arial" pitchFamily="34" charset="0"/>
              </a:rPr>
              <a:t>تادائو آندو :</a:t>
            </a:r>
            <a:endParaRPr lang="en-US" sz="3200" b="1" dirty="0">
              <a:solidFill>
                <a:schemeClr val="bg1"/>
              </a:solidFill>
              <a:latin typeface="Arial" pitchFamily="34" charset="0"/>
              <a:cs typeface="Arial" pitchFamily="34" charset="0"/>
            </a:endParaRPr>
          </a:p>
        </p:txBody>
      </p:sp>
      <p:sp>
        <p:nvSpPr>
          <p:cNvPr id="5" name="Rectangle 6"/>
          <p:cNvSpPr>
            <a:spLocks noChangeArrowheads="1"/>
          </p:cNvSpPr>
          <p:nvPr/>
        </p:nvSpPr>
        <p:spPr bwMode="auto">
          <a:xfrm>
            <a:off x="357158" y="4418966"/>
            <a:ext cx="5572164" cy="1938992"/>
          </a:xfrm>
          <a:prstGeom prst="rect">
            <a:avLst/>
          </a:prstGeom>
          <a:noFill/>
          <a:ln w="9525">
            <a:noFill/>
            <a:miter lim="800000"/>
            <a:headEnd/>
            <a:tailEnd/>
          </a:ln>
        </p:spPr>
        <p:txBody>
          <a:bodyPr wrap="square" anchor="ctr">
            <a:spAutoFit/>
          </a:bodyPr>
          <a:lstStyle/>
          <a:p>
            <a:pPr algn="justLow"/>
            <a:r>
              <a:rPr lang="fa-IR" sz="2000" b="1" dirty="0" smtClean="0">
                <a:solidFill>
                  <a:schemeClr val="bg1"/>
                </a:solidFill>
                <a:latin typeface="Arial" pitchFamily="34" charset="0"/>
                <a:cs typeface="Arial" pitchFamily="34" charset="0"/>
              </a:rPr>
              <a:t>من </a:t>
            </a:r>
            <a:r>
              <a:rPr lang="fa-IR" sz="2000" b="1" dirty="0">
                <a:solidFill>
                  <a:schemeClr val="bg1"/>
                </a:solidFill>
                <a:latin typeface="Arial" pitchFamily="34" charset="0"/>
                <a:cs typeface="Arial" pitchFamily="34" charset="0"/>
              </a:rPr>
              <a:t>بسیار عمیق به نقش نورطبیعی نظر می افکنم نوری که می تواند </a:t>
            </a:r>
            <a:r>
              <a:rPr lang="fa-IR" sz="2000" b="1" dirty="0" smtClean="0">
                <a:solidFill>
                  <a:schemeClr val="bg1"/>
                </a:solidFill>
                <a:latin typeface="Arial" pitchFamily="34" charset="0"/>
                <a:cs typeface="Arial" pitchFamily="34" charset="0"/>
              </a:rPr>
              <a:t>درهر نقطه </a:t>
            </a:r>
            <a:r>
              <a:rPr lang="fa-IR" sz="2000" b="1" dirty="0">
                <a:solidFill>
                  <a:schemeClr val="bg1"/>
                </a:solidFill>
                <a:latin typeface="Arial" pitchFamily="34" charset="0"/>
                <a:cs typeface="Arial" pitchFamily="34" charset="0"/>
              </a:rPr>
              <a:t>از محیط ساخته شده </a:t>
            </a:r>
            <a:r>
              <a:rPr lang="fa-IR" sz="2000" b="1" dirty="0" smtClean="0">
                <a:solidFill>
                  <a:schemeClr val="bg1"/>
                </a:solidFill>
                <a:latin typeface="Arial" pitchFamily="34" charset="0"/>
                <a:cs typeface="Arial" pitchFamily="34" charset="0"/>
              </a:rPr>
              <a:t>ما ، </a:t>
            </a:r>
            <a:r>
              <a:rPr lang="fa-IR" sz="2000" b="1" dirty="0">
                <a:solidFill>
                  <a:schemeClr val="bg1"/>
                </a:solidFill>
                <a:latin typeface="Arial" pitchFamily="34" charset="0"/>
                <a:cs typeface="Arial" pitchFamily="34" charset="0"/>
              </a:rPr>
              <a:t>بوسیله مجاورت بی واسطه </a:t>
            </a:r>
            <a:r>
              <a:rPr lang="fa-IR" sz="2000" b="1" dirty="0" smtClean="0">
                <a:solidFill>
                  <a:schemeClr val="bg1"/>
                </a:solidFill>
                <a:latin typeface="Arial" pitchFamily="34" charset="0"/>
                <a:cs typeface="Arial" pitchFamily="34" charset="0"/>
              </a:rPr>
              <a:t>و شایان </a:t>
            </a:r>
            <a:r>
              <a:rPr lang="fa-IR" sz="2000" b="1" dirty="0">
                <a:solidFill>
                  <a:schemeClr val="bg1"/>
                </a:solidFill>
                <a:latin typeface="Arial" pitchFamily="34" charset="0"/>
                <a:cs typeface="Arial" pitchFamily="34" charset="0"/>
              </a:rPr>
              <a:t>توجهی از مکان </a:t>
            </a:r>
            <a:r>
              <a:rPr lang="fa-IR" sz="2000" b="1" dirty="0" smtClean="0">
                <a:solidFill>
                  <a:schemeClr val="bg1"/>
                </a:solidFill>
                <a:latin typeface="Arial" pitchFamily="34" charset="0"/>
                <a:cs typeface="Arial" pitchFamily="34" charset="0"/>
              </a:rPr>
              <a:t>و زمان </a:t>
            </a:r>
            <a:r>
              <a:rPr lang="fa-IR" sz="2000" b="1" dirty="0">
                <a:solidFill>
                  <a:schemeClr val="bg1"/>
                </a:solidFill>
                <a:latin typeface="Arial" pitchFamily="34" charset="0"/>
                <a:cs typeface="Arial" pitchFamily="34" charset="0"/>
              </a:rPr>
              <a:t>با</a:t>
            </a:r>
            <a:r>
              <a:rPr lang="en-US" sz="2000" b="1" dirty="0">
                <a:solidFill>
                  <a:schemeClr val="bg1"/>
                </a:solidFill>
                <a:latin typeface="Arial" pitchFamily="34" charset="0"/>
                <a:cs typeface="Arial" pitchFamily="34" charset="0"/>
              </a:rPr>
              <a:t>   </a:t>
            </a:r>
            <a:r>
              <a:rPr lang="fa-IR" sz="2000" b="1" dirty="0">
                <a:solidFill>
                  <a:schemeClr val="bg1"/>
                </a:solidFill>
                <a:latin typeface="Arial" pitchFamily="34" charset="0"/>
                <a:cs typeface="Arial" pitchFamily="34" charset="0"/>
              </a:rPr>
              <a:t>ما صحبت کند </a:t>
            </a:r>
            <a:r>
              <a:rPr lang="fa-IR" sz="2000" b="1" dirty="0" smtClean="0">
                <a:solidFill>
                  <a:schemeClr val="bg1"/>
                </a:solidFill>
                <a:latin typeface="Arial" pitchFamily="34" charset="0"/>
                <a:cs typeface="Arial" pitchFamily="34" charset="0"/>
              </a:rPr>
              <a:t>، من </a:t>
            </a:r>
            <a:r>
              <a:rPr lang="fa-IR" sz="2000" b="1" dirty="0">
                <a:solidFill>
                  <a:schemeClr val="bg1"/>
                </a:solidFill>
                <a:latin typeface="Arial" pitchFamily="34" charset="0"/>
                <a:cs typeface="Arial" pitchFamily="34" charset="0"/>
              </a:rPr>
              <a:t>نور را به فضای داخلی معماری هدایت می کنم به طوری که آن نور فضا را </a:t>
            </a:r>
            <a:r>
              <a:rPr lang="fa-IR" sz="2000" b="1" dirty="0" smtClean="0">
                <a:solidFill>
                  <a:schemeClr val="bg1"/>
                </a:solidFill>
                <a:latin typeface="Arial" pitchFamily="34" charset="0"/>
                <a:cs typeface="Arial" pitchFamily="34" charset="0"/>
              </a:rPr>
              <a:t>بوسیله </a:t>
            </a:r>
            <a:r>
              <a:rPr lang="fa-IR" sz="2000" b="1" dirty="0">
                <a:solidFill>
                  <a:schemeClr val="bg1"/>
                </a:solidFill>
                <a:latin typeface="Arial" pitchFamily="34" charset="0"/>
                <a:cs typeface="Arial" pitchFamily="34" charset="0"/>
              </a:rPr>
              <a:t>عمق مشخص </a:t>
            </a:r>
            <a:r>
              <a:rPr lang="fa-IR" sz="2000" b="1" dirty="0" smtClean="0">
                <a:solidFill>
                  <a:schemeClr val="bg1"/>
                </a:solidFill>
                <a:latin typeface="Arial" pitchFamily="34" charset="0"/>
                <a:cs typeface="Arial" pitchFamily="34" charset="0"/>
              </a:rPr>
              <a:t>و تعریف </a:t>
            </a:r>
            <a:r>
              <a:rPr lang="fa-IR" sz="2000" b="1" dirty="0">
                <a:solidFill>
                  <a:schemeClr val="bg1"/>
                </a:solidFill>
                <a:latin typeface="Arial" pitchFamily="34" charset="0"/>
                <a:cs typeface="Arial" pitchFamily="34" charset="0"/>
              </a:rPr>
              <a:t>کند </a:t>
            </a:r>
            <a:r>
              <a:rPr lang="fa-IR" sz="2000" b="1" dirty="0" smtClean="0">
                <a:solidFill>
                  <a:schemeClr val="bg1"/>
                </a:solidFill>
                <a:latin typeface="Arial" pitchFamily="34" charset="0"/>
                <a:cs typeface="Arial" pitchFamily="34" charset="0"/>
              </a:rPr>
              <a:t>و فضاهایی </a:t>
            </a:r>
            <a:r>
              <a:rPr lang="fa-IR" sz="2000" b="1" dirty="0">
                <a:solidFill>
                  <a:schemeClr val="bg1"/>
                </a:solidFill>
                <a:latin typeface="Arial" pitchFamily="34" charset="0"/>
                <a:cs typeface="Arial" pitchFamily="34" charset="0"/>
              </a:rPr>
              <a:t>بسیار مهیج </a:t>
            </a:r>
            <a:r>
              <a:rPr lang="fa-IR" sz="2000" b="1" dirty="0" smtClean="0">
                <a:solidFill>
                  <a:schemeClr val="bg1"/>
                </a:solidFill>
                <a:latin typeface="Arial" pitchFamily="34" charset="0"/>
                <a:cs typeface="Arial" pitchFamily="34" charset="0"/>
              </a:rPr>
              <a:t>و تحریک </a:t>
            </a:r>
            <a:r>
              <a:rPr lang="fa-IR" sz="2000" b="1" dirty="0">
                <a:solidFill>
                  <a:schemeClr val="bg1"/>
                </a:solidFill>
                <a:latin typeface="Arial" pitchFamily="34" charset="0"/>
                <a:cs typeface="Arial" pitchFamily="34" charset="0"/>
              </a:rPr>
              <a:t>کننده بوجود </a:t>
            </a:r>
            <a:r>
              <a:rPr lang="fa-IR" sz="2000" b="1" dirty="0" smtClean="0">
                <a:solidFill>
                  <a:schemeClr val="bg1"/>
                </a:solidFill>
                <a:latin typeface="Arial" pitchFamily="34" charset="0"/>
                <a:cs typeface="Arial" pitchFamily="34" charset="0"/>
              </a:rPr>
              <a:t>بیاورد.</a:t>
            </a:r>
            <a:r>
              <a:rPr lang="en-US" sz="2000" dirty="0" smtClean="0">
                <a:solidFill>
                  <a:schemeClr val="bg1"/>
                </a:solidFill>
                <a:latin typeface="Arial" pitchFamily="34" charset="0"/>
                <a:cs typeface="Arial" pitchFamily="34" charset="0"/>
              </a:rPr>
              <a:t> </a:t>
            </a:r>
            <a:endParaRPr lang="en-US" sz="2000" dirty="0">
              <a:solidFill>
                <a:schemeClr val="bg1"/>
              </a:solidFill>
              <a:latin typeface="Arial" pitchFamily="34" charset="0"/>
              <a:cs typeface="Arial" pitchFamily="34" charset="0"/>
            </a:endParaRPr>
          </a:p>
        </p:txBody>
      </p:sp>
      <p:pic>
        <p:nvPicPr>
          <p:cNvPr id="6" name="Picture 7" descr="5064"/>
          <p:cNvPicPr>
            <a:picLocks noChangeAspect="1" noChangeArrowheads="1"/>
          </p:cNvPicPr>
          <p:nvPr/>
        </p:nvPicPr>
        <p:blipFill>
          <a:blip r:embed="rId3" cstate="print"/>
          <a:srcRect/>
          <a:stretch>
            <a:fillRect/>
          </a:stretch>
        </p:blipFill>
        <p:spPr bwMode="auto">
          <a:xfrm>
            <a:off x="6000761" y="3337567"/>
            <a:ext cx="3143240" cy="3520433"/>
          </a:xfrm>
          <a:prstGeom prst="rect">
            <a:avLst/>
          </a:prstGeom>
          <a:noFill/>
          <a:ln w="9525">
            <a:noFill/>
            <a:miter lim="800000"/>
            <a:headEnd/>
            <a:tailEnd/>
          </a:ln>
        </p:spPr>
      </p:pic>
      <p:sp>
        <p:nvSpPr>
          <p:cNvPr id="7" name="Rectangle 8"/>
          <p:cNvSpPr>
            <a:spLocks noChangeArrowheads="1"/>
          </p:cNvSpPr>
          <p:nvPr/>
        </p:nvSpPr>
        <p:spPr bwMode="auto">
          <a:xfrm>
            <a:off x="357158" y="3691598"/>
            <a:ext cx="5543590" cy="523220"/>
          </a:xfrm>
          <a:prstGeom prst="rect">
            <a:avLst/>
          </a:prstGeom>
          <a:noFill/>
          <a:ln w="9525">
            <a:noFill/>
            <a:miter lim="800000"/>
            <a:headEnd/>
            <a:tailEnd/>
          </a:ln>
        </p:spPr>
        <p:txBody>
          <a:bodyPr wrap="square">
            <a:spAutoFit/>
          </a:bodyPr>
          <a:lstStyle/>
          <a:p>
            <a:pPr algn="justLow"/>
            <a:r>
              <a:rPr lang="fa-IR" sz="2800" b="1" dirty="0">
                <a:solidFill>
                  <a:schemeClr val="bg1"/>
                </a:solidFill>
                <a:latin typeface="Arial" pitchFamily="34" charset="0"/>
                <a:cs typeface="Arial" pitchFamily="34" charset="0"/>
              </a:rPr>
              <a:t>تادائو </a:t>
            </a:r>
            <a:r>
              <a:rPr lang="fa-IR" sz="2800" b="1" dirty="0" smtClean="0">
                <a:solidFill>
                  <a:schemeClr val="bg1"/>
                </a:solidFill>
                <a:latin typeface="Arial" pitchFamily="34" charset="0"/>
                <a:cs typeface="Arial" pitchFamily="34" charset="0"/>
              </a:rPr>
              <a:t>آندو درباره </a:t>
            </a:r>
            <a:r>
              <a:rPr lang="fa-IR" sz="2800" b="1" dirty="0">
                <a:solidFill>
                  <a:schemeClr val="bg1"/>
                </a:solidFill>
                <a:latin typeface="Arial" pitchFamily="34" charset="0"/>
                <a:cs typeface="Arial" pitchFamily="34" charset="0"/>
              </a:rPr>
              <a:t>نور درمعماری می گوید:</a:t>
            </a:r>
            <a:endParaRPr lang="en-US" sz="2800" b="1" dirty="0">
              <a:solidFill>
                <a:schemeClr val="bg1"/>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fa-IR" dirty="0" smtClean="0">
                <a:latin typeface="Arial" pitchFamily="34" charset="0"/>
                <a:cs typeface="Arial" pitchFamily="34" charset="0"/>
              </a:rPr>
              <a:t>منابع :</a:t>
            </a:r>
          </a:p>
          <a:p>
            <a:pPr>
              <a:buNone/>
            </a:pPr>
            <a:r>
              <a:rPr lang="fa-IR" dirty="0" smtClean="0">
                <a:latin typeface="Arial" pitchFamily="34" charset="0"/>
                <a:cs typeface="Arial" pitchFamily="34" charset="0"/>
              </a:rPr>
              <a:t>برگرفته از منابع اینترنتی ، و پاورپوینتی به زبان اصلی (پرتغالی)</a:t>
            </a:r>
          </a:p>
          <a:p>
            <a:pPr>
              <a:buNone/>
            </a:pPr>
            <a:endParaRPr lang="fa-IR" dirty="0" smtClean="0">
              <a:latin typeface="Arial" pitchFamily="34" charset="0"/>
              <a:cs typeface="Arial" pitchFamily="34" charset="0"/>
            </a:endParaRPr>
          </a:p>
          <a:p>
            <a:pPr>
              <a:buNone/>
            </a:pPr>
            <a:endParaRPr lang="fa-IR" dirty="0" smtClean="0">
              <a:latin typeface="Arial" pitchFamily="34" charset="0"/>
              <a:cs typeface="Arial" pitchFamily="34" charset="0"/>
            </a:endParaRPr>
          </a:p>
          <a:p>
            <a:pPr algn="ctr">
              <a:buNone/>
            </a:pPr>
            <a:r>
              <a:rPr lang="fa-IR" sz="7200" dirty="0" smtClean="0">
                <a:latin typeface="Arial" pitchFamily="34" charset="0"/>
                <a:cs typeface="Arial" pitchFamily="34" charset="0"/>
              </a:rPr>
              <a:t>پایان</a:t>
            </a:r>
          </a:p>
        </p:txBody>
      </p:sp>
      <p:sp>
        <p:nvSpPr>
          <p:cNvPr id="3" name="Title 2"/>
          <p:cNvSpPr>
            <a:spLocks noGrp="1"/>
          </p:cNvSpPr>
          <p:nvPr>
            <p:ph type="title"/>
          </p:nvPr>
        </p:nvSpPr>
        <p:spPr/>
        <p:txBody>
          <a:bodyPr/>
          <a:lstStyle/>
          <a:p>
            <a:endParaRPr lang="fa-I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571480"/>
            <a:ext cx="7858148" cy="5139869"/>
          </a:xfrm>
          <a:prstGeom prst="rect">
            <a:avLst/>
          </a:prstGeom>
        </p:spPr>
        <p:txBody>
          <a:bodyPr wrap="square">
            <a:spAutoFit/>
          </a:bodyPr>
          <a:lstStyle/>
          <a:p>
            <a:r>
              <a:rPr lang="ar-SA" sz="2800" b="1" dirty="0">
                <a:solidFill>
                  <a:schemeClr val="bg1"/>
                </a:solidFill>
                <a:latin typeface="Arial" pitchFamily="34" charset="0"/>
                <a:cs typeface="Arial" pitchFamily="34" charset="0"/>
              </a:rPr>
              <a:t>برخی از نظرات و دیدگاههای تادائو آندو</a:t>
            </a:r>
            <a:r>
              <a:rPr lang="en-US" sz="2800" b="1" dirty="0">
                <a:solidFill>
                  <a:schemeClr val="bg1"/>
                </a:solidFill>
                <a:latin typeface="Arial" pitchFamily="34" charset="0"/>
                <a:cs typeface="Arial" pitchFamily="34" charset="0"/>
              </a:rPr>
              <a:t>:</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نگاه انتقادی به معماری مدرن</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احساس نگرانی برای آینده به خاطر وجود کامپیوترها </a:t>
            </a:r>
            <a:r>
              <a:rPr lang="fa-IR" sz="2000" b="1" dirty="0" smtClean="0">
                <a:solidFill>
                  <a:schemeClr val="bg1"/>
                </a:solidFill>
                <a:latin typeface="Arial" pitchFamily="34" charset="0"/>
                <a:cs typeface="Arial" pitchFamily="34" charset="0"/>
              </a:rPr>
              <a:t>، </a:t>
            </a:r>
            <a:r>
              <a:rPr lang="ar-SA" sz="2000" b="1" dirty="0" smtClean="0">
                <a:solidFill>
                  <a:schemeClr val="bg1"/>
                </a:solidFill>
                <a:latin typeface="Arial" pitchFamily="34" charset="0"/>
                <a:cs typeface="Arial" pitchFamily="34" charset="0"/>
              </a:rPr>
              <a:t>ترس </a:t>
            </a:r>
            <a:r>
              <a:rPr lang="ar-SA" sz="2000" b="1" dirty="0">
                <a:solidFill>
                  <a:schemeClr val="bg1"/>
                </a:solidFill>
                <a:latin typeface="Arial" pitchFamily="34" charset="0"/>
                <a:cs typeface="Arial" pitchFamily="34" charset="0"/>
              </a:rPr>
              <a:t>از اینکه خلاقیت را از معمار بگیرند </a:t>
            </a:r>
            <a:r>
              <a:rPr lang="ar-SA" sz="2000" b="1" dirty="0" smtClean="0">
                <a:solidFill>
                  <a:schemeClr val="bg1"/>
                </a:solidFill>
                <a:latin typeface="Arial" pitchFamily="34" charset="0"/>
                <a:cs typeface="Arial" pitchFamily="34" charset="0"/>
              </a:rPr>
              <a:t>و</a:t>
            </a:r>
            <a:r>
              <a:rPr lang="fa-IR" sz="2000" b="1" dirty="0" smtClean="0">
                <a:solidFill>
                  <a:schemeClr val="bg1"/>
                </a:solidFill>
                <a:latin typeface="Arial" pitchFamily="34" charset="0"/>
                <a:cs typeface="Arial" pitchFamily="34" charset="0"/>
              </a:rPr>
              <a:t> </a:t>
            </a:r>
            <a:r>
              <a:rPr lang="ar-SA" sz="2000" b="1" dirty="0" smtClean="0">
                <a:solidFill>
                  <a:schemeClr val="bg1"/>
                </a:solidFill>
                <a:latin typeface="Arial" pitchFamily="34" charset="0"/>
                <a:cs typeface="Arial" pitchFamily="34" charset="0"/>
              </a:rPr>
              <a:t>معماری </a:t>
            </a:r>
            <a:r>
              <a:rPr lang="ar-SA" sz="2000" b="1" dirty="0">
                <a:solidFill>
                  <a:schemeClr val="bg1"/>
                </a:solidFill>
                <a:latin typeface="Arial" pitchFamily="34" charset="0"/>
                <a:cs typeface="Arial" pitchFamily="34" charset="0"/>
              </a:rPr>
              <a:t>به یک فرمول برای تمام نقاط زمین انجامد</a:t>
            </a:r>
            <a:r>
              <a:rPr lang="en-US" sz="2000" b="1" dirty="0">
                <a:solidFill>
                  <a:schemeClr val="bg1"/>
                </a:solidFill>
                <a:latin typeface="Arial" pitchFamily="34" charset="0"/>
                <a:cs typeface="Arial" pitchFamily="34" charset="0"/>
              </a:rPr>
              <a:t>.</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اهمیت فوق العاده به طبیعت</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در معماری بخشی وجود دارد که نتیجه یک استدلال منطقی است و بخش </a:t>
            </a:r>
            <a:r>
              <a:rPr lang="ar-SA" sz="2000" b="1" dirty="0" smtClean="0">
                <a:solidFill>
                  <a:schemeClr val="bg1"/>
                </a:solidFill>
                <a:latin typeface="Arial" pitchFamily="34" charset="0"/>
                <a:cs typeface="Arial" pitchFamily="34" charset="0"/>
              </a:rPr>
              <a:t>دیگری</a:t>
            </a:r>
            <a:r>
              <a:rPr lang="fa-IR" sz="2000" dirty="0" smtClean="0">
                <a:solidFill>
                  <a:schemeClr val="bg1"/>
                </a:solidFill>
                <a:latin typeface="Arial" pitchFamily="34" charset="0"/>
                <a:cs typeface="Arial" pitchFamily="34" charset="0"/>
              </a:rPr>
              <a:t> </a:t>
            </a:r>
            <a:r>
              <a:rPr lang="ar-SA" sz="2000" b="1" dirty="0" smtClean="0">
                <a:solidFill>
                  <a:schemeClr val="bg1"/>
                </a:solidFill>
                <a:latin typeface="Arial" pitchFamily="34" charset="0"/>
                <a:cs typeface="Arial" pitchFamily="34" charset="0"/>
              </a:rPr>
              <a:t>است </a:t>
            </a:r>
            <a:r>
              <a:rPr lang="ar-SA" sz="2000" b="1" dirty="0">
                <a:solidFill>
                  <a:schemeClr val="bg1"/>
                </a:solidFill>
                <a:latin typeface="Arial" pitchFamily="34" charset="0"/>
                <a:cs typeface="Arial" pitchFamily="34" charset="0"/>
              </a:rPr>
              <a:t>که از مجرای احساس خلق می شود . همواره یک نقطه هست که این دو </a:t>
            </a:r>
            <a:r>
              <a:rPr lang="ar-SA" sz="2000" b="1" dirty="0" smtClean="0">
                <a:solidFill>
                  <a:schemeClr val="bg1"/>
                </a:solidFill>
                <a:latin typeface="Arial" pitchFamily="34" charset="0"/>
                <a:cs typeface="Arial" pitchFamily="34" charset="0"/>
              </a:rPr>
              <a:t>با</a:t>
            </a:r>
            <a:r>
              <a:rPr lang="fa-IR" sz="2000" dirty="0" smtClean="0">
                <a:solidFill>
                  <a:schemeClr val="bg1"/>
                </a:solidFill>
                <a:latin typeface="Arial" pitchFamily="34" charset="0"/>
                <a:cs typeface="Arial" pitchFamily="34" charset="0"/>
              </a:rPr>
              <a:t> </a:t>
            </a:r>
            <a:r>
              <a:rPr lang="ar-SA" sz="2000" b="1" dirty="0" smtClean="0">
                <a:solidFill>
                  <a:schemeClr val="bg1"/>
                </a:solidFill>
                <a:latin typeface="Arial" pitchFamily="34" charset="0"/>
                <a:cs typeface="Arial" pitchFamily="34" charset="0"/>
              </a:rPr>
              <a:t>هم </a:t>
            </a:r>
            <a:r>
              <a:rPr lang="ar-SA" sz="2000" b="1" dirty="0">
                <a:solidFill>
                  <a:schemeClr val="bg1"/>
                </a:solidFill>
                <a:latin typeface="Arial" pitchFamily="34" charset="0"/>
                <a:cs typeface="Arial" pitchFamily="34" charset="0"/>
              </a:rPr>
              <a:t>طلاقی می کنند</a:t>
            </a:r>
            <a:r>
              <a:rPr lang="ar-SA" sz="2000" b="1" dirty="0" smtClean="0">
                <a:solidFill>
                  <a:schemeClr val="bg1"/>
                </a:solidFill>
                <a:latin typeface="Arial" pitchFamily="34" charset="0"/>
                <a:cs typeface="Arial" pitchFamily="34" charset="0"/>
              </a:rPr>
              <a:t>.</a:t>
            </a:r>
            <a:r>
              <a:rPr lang="fa-IR" sz="2000" b="1" dirty="0" smtClean="0">
                <a:solidFill>
                  <a:schemeClr val="bg1"/>
                </a:solidFill>
                <a:latin typeface="Arial" pitchFamily="34" charset="0"/>
                <a:cs typeface="Arial" pitchFamily="34" charset="0"/>
              </a:rPr>
              <a:t> </a:t>
            </a:r>
            <a:r>
              <a:rPr lang="ar-SA" sz="2000" b="1" dirty="0" smtClean="0">
                <a:solidFill>
                  <a:schemeClr val="bg1"/>
                </a:solidFill>
                <a:latin typeface="Arial" pitchFamily="34" charset="0"/>
                <a:cs typeface="Arial" pitchFamily="34" charset="0"/>
              </a:rPr>
              <a:t>من </a:t>
            </a:r>
            <a:r>
              <a:rPr lang="ar-SA" sz="2000" b="1" dirty="0">
                <a:solidFill>
                  <a:schemeClr val="bg1"/>
                </a:solidFill>
                <a:latin typeface="Arial" pitchFamily="34" charset="0"/>
                <a:cs typeface="Arial" pitchFamily="34" charset="0"/>
              </a:rPr>
              <a:t>فکر نمی کنم معماری بدون این تلاقی بتواند خلق شود</a:t>
            </a:r>
            <a:r>
              <a:rPr lang="en-US" sz="2000" b="1" dirty="0">
                <a:solidFill>
                  <a:schemeClr val="bg1"/>
                </a:solidFill>
                <a:latin typeface="Arial" pitchFamily="34" charset="0"/>
                <a:cs typeface="Arial" pitchFamily="34" charset="0"/>
              </a:rPr>
              <a:t>.</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معماری خلق فضایی برای زیستن و به تفکر </a:t>
            </a:r>
            <a:r>
              <a:rPr lang="ar-SA" sz="2000" b="1" dirty="0" smtClean="0">
                <a:solidFill>
                  <a:schemeClr val="bg1"/>
                </a:solidFill>
                <a:latin typeface="Arial" pitchFamily="34" charset="0"/>
                <a:cs typeface="Arial" pitchFamily="34" charset="0"/>
              </a:rPr>
              <a:t>واداشت</a:t>
            </a:r>
            <a:r>
              <a:rPr lang="fa-IR" sz="2000" b="1" dirty="0" smtClean="0">
                <a:solidFill>
                  <a:schemeClr val="bg1"/>
                </a:solidFill>
                <a:latin typeface="Arial" pitchFamily="34" charset="0"/>
                <a:cs typeface="Arial" pitchFamily="34" charset="0"/>
              </a:rPr>
              <a:t>ن است.</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endParaRPr lang="fa-IR" sz="2000" dirty="0">
              <a:solidFill>
                <a:schemeClr val="bg1"/>
              </a:solidFill>
              <a:latin typeface="Arial" pitchFamily="34" charset="0"/>
              <a:cs typeface="Arial" pitchFamily="34" charset="0"/>
            </a:endParaRPr>
          </a:p>
        </p:txBody>
      </p:sp>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uc-njavan.ir/uploder/files/y88/4-5-6/4cwz1qa.jpg"/>
          <p:cNvPicPr/>
          <p:nvPr/>
        </p:nvPicPr>
        <p:blipFill>
          <a:blip r:embed="rId2" cstate="print"/>
          <a:srcRect/>
          <a:stretch>
            <a:fillRect/>
          </a:stretch>
        </p:blipFill>
        <p:spPr bwMode="auto">
          <a:xfrm>
            <a:off x="0" y="0"/>
            <a:ext cx="3643306" cy="5572140"/>
          </a:xfrm>
          <a:prstGeom prst="rect">
            <a:avLst/>
          </a:prstGeom>
          <a:noFill/>
          <a:ln w="9525">
            <a:noFill/>
            <a:miter lim="800000"/>
            <a:headEnd/>
            <a:tailEnd/>
          </a:ln>
        </p:spPr>
      </p:pic>
      <p:sp>
        <p:nvSpPr>
          <p:cNvPr id="56321" name="Rectangle 1"/>
          <p:cNvSpPr>
            <a:spLocks noChangeArrowheads="1"/>
          </p:cNvSpPr>
          <p:nvPr/>
        </p:nvSpPr>
        <p:spPr bwMode="auto">
          <a:xfrm>
            <a:off x="3857620" y="1428736"/>
            <a:ext cx="492919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 typeface="Arial" pitchFamily="34" charset="0"/>
              <a:buChar char="•"/>
              <a:tabLst/>
            </a:pPr>
            <a:r>
              <a:rPr kumimoji="0" lang="ar-SA"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فرم از تاثیر فضایی می کاهد و در نتیجه جذابیت معماری را محدود می کند</a:t>
            </a:r>
            <a:r>
              <a:rPr kumimoji="0" lang="en-U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t>
            </a:r>
            <a:endParaRPr kumimoji="0" lang="fa-IR"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defTabSz="914400" rtl="1" eaLnBrk="1" fontAlgn="base" latinLnBrk="0" hangingPunct="1">
              <a:lnSpc>
                <a:spcPct val="100000"/>
              </a:lnSpc>
              <a:spcBef>
                <a:spcPct val="0"/>
              </a:spcBef>
              <a:spcAft>
                <a:spcPct val="0"/>
              </a:spcAft>
              <a:buClrTx/>
              <a:buSzTx/>
              <a:tabLst/>
            </a:pPr>
            <a:r>
              <a:rPr kumimoji="0" lang="en-U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br>
            <a:r>
              <a:rPr kumimoji="0" lang="en-U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r>
              <a:rPr kumimoji="0" lang="ar-SA"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اهمیت به نور در فضای معماری</a:t>
            </a:r>
            <a: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br>
            <a: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br>
            <a:r>
              <a:rPr kumimoji="0" lang="en-US"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 </a:t>
            </a:r>
            <a:r>
              <a:rPr kumimoji="0" lang="ar-SA"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نور به زیبایی نمود می بخشد ، و باد و باران با تاثیری که بر بدن انسان می گذارند به زندگی رنگ و رو می دهند. معماری واسطه ای است که انسان را قادر می سازد تا حضور طبیعت را حس کند</a:t>
            </a:r>
            <a:r>
              <a:rPr kumimoji="0" lang="en-US"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a:t>
            </a:r>
            <a: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br>
            <a: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br>
            <a: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t/>
            </a:r>
            <a:br>
              <a:rPr kumimoji="0" lang="en-US" sz="2000" b="0" i="0" u="none" strike="noStrike" cap="none" normalizeH="0" baseline="0" dirty="0">
                <a:ln>
                  <a:noFill/>
                </a:ln>
                <a:solidFill>
                  <a:schemeClr val="bg1"/>
                </a:solidFill>
                <a:effectLst/>
                <a:latin typeface="Arial" pitchFamily="34" charset="0"/>
                <a:ea typeface="Times New Roman" pitchFamily="18" charset="0"/>
                <a:cs typeface="Arial" pitchFamily="34" charset="0"/>
              </a:rPr>
            </a:br>
            <a:r>
              <a:rPr kumimoji="0" lang="en-US"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 </a:t>
            </a:r>
            <a:r>
              <a:rPr kumimoji="0" lang="ar-SA"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من با نشاندن طبیعت و نور متغیر در درون فرم های هندسی ای که از زمینه شهری شان بریده شده اند ، فضاهایی پیچیده می آفرینم</a:t>
            </a:r>
            <a:r>
              <a:rPr kumimoji="0" lang="en-US" sz="2000" b="1" i="0" u="none" strike="noStrike" cap="none" normalizeH="0" baseline="0" dirty="0">
                <a:ln>
                  <a:noFill/>
                </a:ln>
                <a:solidFill>
                  <a:schemeClr val="bg1"/>
                </a:solidFill>
                <a:effectLst/>
                <a:latin typeface="Arial" pitchFamily="34" charset="0"/>
                <a:ea typeface="Times New Roman" pitchFamily="18" charset="0"/>
                <a:cs typeface="Arial" pitchFamily="34" charset="0"/>
              </a:rPr>
              <a:t>.</a:t>
            </a:r>
            <a:endParaRPr kumimoji="0" lang="en-US" sz="2000" b="0" i="0" u="none" strike="noStrike" cap="none" normalizeH="0" baseline="0" dirty="0">
              <a:ln>
                <a:noFill/>
              </a:ln>
              <a:solidFill>
                <a:schemeClr val="bg1"/>
              </a:solidFill>
              <a:effectLst/>
              <a:latin typeface="Arial" pitchFamily="34" charset="0"/>
              <a:cs typeface="Arial" pitchFamily="34" charset="0"/>
            </a:endParaRPr>
          </a:p>
        </p:txBody>
      </p:sp>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uc-njavan.ir/uploder/files/y88/4-5-6/49l1phv.jpg"/>
          <p:cNvPicPr/>
          <p:nvPr/>
        </p:nvPicPr>
        <p:blipFill>
          <a:blip r:embed="rId2" cstate="print"/>
          <a:srcRect/>
          <a:stretch>
            <a:fillRect/>
          </a:stretch>
        </p:blipFill>
        <p:spPr bwMode="auto">
          <a:xfrm>
            <a:off x="1781197" y="357166"/>
            <a:ext cx="5934075" cy="3733800"/>
          </a:xfrm>
          <a:prstGeom prst="rect">
            <a:avLst/>
          </a:prstGeom>
          <a:noFill/>
          <a:ln w="9525">
            <a:noFill/>
            <a:miter lim="800000"/>
            <a:headEnd/>
            <a:tailEnd/>
          </a:ln>
        </p:spPr>
      </p:pic>
      <p:sp>
        <p:nvSpPr>
          <p:cNvPr id="5" name="Rectangle 4"/>
          <p:cNvSpPr/>
          <p:nvPr/>
        </p:nvSpPr>
        <p:spPr>
          <a:xfrm>
            <a:off x="428596" y="4272677"/>
            <a:ext cx="8143900" cy="2554545"/>
          </a:xfrm>
          <a:prstGeom prst="rect">
            <a:avLst/>
          </a:prstGeom>
        </p:spPr>
        <p:txBody>
          <a:bodyPr wrap="square">
            <a:spAutoFit/>
          </a:bodyPr>
          <a:lstStyle/>
          <a:p>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آسمان قاب شده ، نور و سایه ایجاد می کند و به شخص القا می کند تا از معنای طبیعت بپرسد و به او کمک می کند تا عناصر ترکیبی فضا را درک کند</a:t>
            </a:r>
            <a:r>
              <a:rPr lang="en-US" sz="2000" b="1" dirty="0">
                <a:solidFill>
                  <a:schemeClr val="bg1"/>
                </a:solidFill>
                <a:latin typeface="Arial" pitchFamily="34" charset="0"/>
                <a:cs typeface="Arial" pitchFamily="34" charset="0"/>
              </a:rPr>
              <a:t>.</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ar-SA" sz="2000" b="1" dirty="0">
                <a:solidFill>
                  <a:schemeClr val="bg1"/>
                </a:solidFill>
                <a:latin typeface="Arial" pitchFamily="34" charset="0"/>
                <a:cs typeface="Arial" pitchFamily="34" charset="0"/>
              </a:rPr>
              <a:t>به باور من سه عنصر برای تبلور معماری مورد نیاز است : مصالح واقعی مانند بتن اکسپوز و یا چوب رنگ نشده ، هندسه ناب ، طبیعت ؛ طبیعتی که از طریق انسان نظم داده شده و در تضاد با طبیعت آشفته است</a:t>
            </a:r>
            <a:r>
              <a:rPr lang="en-US" sz="2000" b="1" dirty="0">
                <a:solidFill>
                  <a:schemeClr val="bg1"/>
                </a:solidFill>
                <a:latin typeface="Arial" pitchFamily="34" charset="0"/>
                <a:cs typeface="Arial" pitchFamily="34" charset="0"/>
              </a:rPr>
              <a:t>.</a:t>
            </a: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
            </a:r>
            <a:br>
              <a:rPr lang="en-US" sz="2000" dirty="0">
                <a:solidFill>
                  <a:schemeClr val="bg1"/>
                </a:solidFill>
                <a:latin typeface="Arial" pitchFamily="34" charset="0"/>
                <a:cs typeface="Arial" pitchFamily="34" charset="0"/>
              </a:rPr>
            </a:br>
            <a:endParaRPr lang="fa-IR" sz="2000" dirty="0">
              <a:solidFill>
                <a:schemeClr val="bg1"/>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1535</TotalTime>
  <Words>1219</Words>
  <Application>Microsoft Office PowerPoint</Application>
  <PresentationFormat>On-screen Show (4:3)</PresentationFormat>
  <Paragraphs>161</Paragraphs>
  <Slides>60</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SimSun</vt:lpstr>
      <vt:lpstr>Arial</vt:lpstr>
      <vt:lpstr>Arial Black</vt:lpstr>
      <vt:lpstr>Calibri</vt:lpstr>
      <vt:lpstr>Constantia</vt:lpstr>
      <vt:lpstr>Tahoma</vt:lpstr>
      <vt:lpstr>Times New Roman</vt:lpstr>
      <vt:lpstr>Wingdings 2</vt:lpstr>
      <vt:lpstr>Paper</vt:lpstr>
      <vt:lpstr>بنام خدا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architect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hassan</dc:creator>
  <cp:lastModifiedBy>kamal</cp:lastModifiedBy>
  <cp:revision>199</cp:revision>
  <dcterms:created xsi:type="dcterms:W3CDTF">2012-12-03T16:02:24Z</dcterms:created>
  <dcterms:modified xsi:type="dcterms:W3CDTF">2018-03-10T22:04:36Z</dcterms:modified>
</cp:coreProperties>
</file>