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75" r:id="rId3"/>
    <p:sldId id="276" r:id="rId4"/>
    <p:sldId id="265" r:id="rId5"/>
    <p:sldId id="263" r:id="rId6"/>
    <p:sldId id="277" r:id="rId7"/>
    <p:sldId id="264" r:id="rId8"/>
    <p:sldId id="267" r:id="rId9"/>
    <p:sldId id="268" r:id="rId10"/>
    <p:sldId id="269" r:id="rId11"/>
    <p:sldId id="270" r:id="rId12"/>
    <p:sldId id="271" r:id="rId13"/>
    <p:sldId id="272" r:id="rId14"/>
    <p:sldId id="273" r:id="rId15"/>
    <p:sldId id="274" r:id="rId16"/>
    <p:sldId id="278" r:id="rId17"/>
    <p:sldId id="279" r:id="rId18"/>
    <p:sldId id="280" r:id="rId19"/>
    <p:sldId id="281" r:id="rId20"/>
    <p:sldId id="282" r:id="rId21"/>
    <p:sldId id="283" r:id="rId22"/>
    <p:sldId id="284" r:id="rId23"/>
    <p:sldId id="285" r:id="rId24"/>
    <p:sldId id="286"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2462E-2189-4BE0-ABE3-6A5842841DFC}" type="datetimeFigureOut">
              <a:rPr lang="en-US" smtClean="0"/>
              <a:t>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64BBA-DD3C-4B97-AE2A-E371BCF9CE49}" type="slidenum">
              <a:rPr lang="en-US" smtClean="0"/>
              <a:t>‹#›</a:t>
            </a:fld>
            <a:endParaRPr lang="en-US"/>
          </a:p>
        </p:txBody>
      </p:sp>
    </p:spTree>
    <p:extLst>
      <p:ext uri="{BB962C8B-B14F-4D97-AF65-F5344CB8AC3E}">
        <p14:creationId xmlns:p14="http://schemas.microsoft.com/office/powerpoint/2010/main" val="188203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A32D7C-1AE7-4697-827D-A2E25AEA28E6}"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43089-9F10-429C-B523-CDD1AB00AB76}" type="datetimeFigureOut">
              <a:rPr lang="en-US" smtClean="0"/>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107463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43089-9F10-429C-B523-CDD1AB00AB76}" type="datetimeFigureOut">
              <a:rPr lang="en-US" smtClean="0"/>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22569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43089-9F10-429C-B523-CDD1AB00AB76}" type="datetimeFigureOut">
              <a:rPr lang="en-US" smtClean="0"/>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129825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43089-9F10-429C-B523-CDD1AB00AB76}" type="datetimeFigureOut">
              <a:rPr lang="en-US" smtClean="0"/>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147218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43089-9F10-429C-B523-CDD1AB00AB76}" type="datetimeFigureOut">
              <a:rPr lang="en-US" smtClean="0"/>
              <a:t>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284769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43089-9F10-429C-B523-CDD1AB00AB76}" type="datetimeFigureOut">
              <a:rPr lang="en-US" smtClean="0"/>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126104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43089-9F10-429C-B523-CDD1AB00AB76}" type="datetimeFigureOut">
              <a:rPr lang="en-US" smtClean="0"/>
              <a:t>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235422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43089-9F10-429C-B523-CDD1AB00AB76}" type="datetimeFigureOut">
              <a:rPr lang="en-US" smtClean="0"/>
              <a:t>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47930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43089-9F10-429C-B523-CDD1AB00AB76}" type="datetimeFigureOut">
              <a:rPr lang="en-US" smtClean="0"/>
              <a:t>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216237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43089-9F10-429C-B523-CDD1AB00AB76}" type="datetimeFigureOut">
              <a:rPr lang="en-US" smtClean="0"/>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128400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43089-9F10-429C-B523-CDD1AB00AB76}" type="datetimeFigureOut">
              <a:rPr lang="en-US" smtClean="0"/>
              <a:t>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13448-1AD8-409C-AAA5-932CE171E360}" type="slidenum">
              <a:rPr lang="en-US" smtClean="0"/>
              <a:t>‹#›</a:t>
            </a:fld>
            <a:endParaRPr lang="en-US"/>
          </a:p>
        </p:txBody>
      </p:sp>
    </p:spTree>
    <p:extLst>
      <p:ext uri="{BB962C8B-B14F-4D97-AF65-F5344CB8AC3E}">
        <p14:creationId xmlns:p14="http://schemas.microsoft.com/office/powerpoint/2010/main" val="62702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43089-9F10-429C-B523-CDD1AB00AB76}" type="datetimeFigureOut">
              <a:rPr lang="en-US" smtClean="0"/>
              <a:t>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13448-1AD8-409C-AAA5-932CE171E360}" type="slidenum">
              <a:rPr lang="en-US" smtClean="0"/>
              <a:t>‹#›</a:t>
            </a:fld>
            <a:endParaRPr lang="en-US"/>
          </a:p>
        </p:txBody>
      </p:sp>
    </p:spTree>
    <p:extLst>
      <p:ext uri="{BB962C8B-B14F-4D97-AF65-F5344CB8AC3E}">
        <p14:creationId xmlns:p14="http://schemas.microsoft.com/office/powerpoint/2010/main" val="365302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096000" y="685800"/>
            <a:ext cx="2743200" cy="1036638"/>
          </a:xfrm>
        </p:spPr>
        <p:txBody>
          <a:bodyPr>
            <a:normAutofit fontScale="92500"/>
          </a:bodyPr>
          <a:lstStyle/>
          <a:p>
            <a:pPr algn="r" rtl="1"/>
            <a:r>
              <a:rPr lang="fa-IR" sz="4000" b="1" smtClean="0">
                <a:solidFill>
                  <a:schemeClr val="bg1"/>
                </a:solidFill>
                <a:latin typeface="Arial" pitchFamily="34" charset="0"/>
                <a:cs typeface="Arial" pitchFamily="34" charset="0"/>
              </a:rPr>
              <a:t>عایق حرارتی</a:t>
            </a:r>
          </a:p>
        </p:txBody>
      </p:sp>
      <p:pic>
        <p:nvPicPr>
          <p:cNvPr id="4" name="Picture 2" descr="F:\hhmm\عکس عایق\222.jpg"/>
          <p:cNvPicPr>
            <a:picLocks noChangeAspect="1" noChangeArrowheads="1"/>
          </p:cNvPicPr>
          <p:nvPr/>
        </p:nvPicPr>
        <p:blipFill>
          <a:blip r:embed="rId2"/>
          <a:srcRect/>
          <a:stretch>
            <a:fillRect/>
          </a:stretch>
        </p:blipFill>
        <p:spPr bwMode="auto">
          <a:xfrm>
            <a:off x="762000" y="2285999"/>
            <a:ext cx="7467600" cy="4572001"/>
          </a:xfrm>
          <a:prstGeom prst="rect">
            <a:avLst/>
          </a:prstGeom>
          <a:noFill/>
          <a:ln w="9525">
            <a:noFill/>
            <a:miter lim="800000"/>
            <a:headEnd/>
            <a:tailEnd/>
          </a:ln>
        </p:spPr>
      </p:pic>
      <p:sp>
        <p:nvSpPr>
          <p:cNvPr id="5" name="Rectangle 4"/>
          <p:cNvSpPr/>
          <p:nvPr/>
        </p:nvSpPr>
        <p:spPr>
          <a:xfrm>
            <a:off x="1295400" y="304800"/>
            <a:ext cx="73152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cs typeface="B Karim" pitchFamily="2" charset="-78"/>
              </a:rPr>
              <a:t>عایق حرارتی</a:t>
            </a:r>
            <a:endParaRPr lang="en-US" sz="6000" dirty="0"/>
          </a:p>
        </p:txBody>
      </p:sp>
    </p:spTree>
    <p:extLst>
      <p:ext uri="{BB962C8B-B14F-4D97-AF65-F5344CB8AC3E}">
        <p14:creationId xmlns:p14="http://schemas.microsoft.com/office/powerpoint/2010/main" val="1730573017"/>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down)">
                                      <p:cBhvr>
                                        <p:cTn id="7" dur="580">
                                          <p:stCondLst>
                                            <p:cond delay="0"/>
                                          </p:stCondLst>
                                        </p:cTn>
                                        <p:tgtEl>
                                          <p:spTgt spid="31746">
                                            <p:txEl>
                                              <p:pRg st="0" end="0"/>
                                            </p:txEl>
                                          </p:spTgt>
                                        </p:tgtEl>
                                      </p:cBhvr>
                                    </p:animEffect>
                                    <p:anim calcmode="lin" valueType="num">
                                      <p:cBhvr>
                                        <p:cTn id="8" dur="1822" tmFilter="0,0; 0.14,0.36; 0.43,0.73; 0.71,0.91; 1.0,1.0">
                                          <p:stCondLst>
                                            <p:cond delay="0"/>
                                          </p:stCondLst>
                                        </p:cTn>
                                        <p:tgtEl>
                                          <p:spTgt spid="3174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6">
                                            <p:txEl>
                                              <p:pRg st="0" end="0"/>
                                            </p:txEl>
                                          </p:spTgt>
                                        </p:tgtEl>
                                      </p:cBhvr>
                                      <p:to x="100000" y="60000"/>
                                    </p:animScale>
                                    <p:animScale>
                                      <p:cBhvr>
                                        <p:cTn id="14" dur="166" decel="50000">
                                          <p:stCondLst>
                                            <p:cond delay="676"/>
                                          </p:stCondLst>
                                        </p:cTn>
                                        <p:tgtEl>
                                          <p:spTgt spid="31746">
                                            <p:txEl>
                                              <p:pRg st="0" end="0"/>
                                            </p:txEl>
                                          </p:spTgt>
                                        </p:tgtEl>
                                      </p:cBhvr>
                                      <p:to x="100000" y="100000"/>
                                    </p:animScale>
                                    <p:animScale>
                                      <p:cBhvr>
                                        <p:cTn id="15" dur="26">
                                          <p:stCondLst>
                                            <p:cond delay="1312"/>
                                          </p:stCondLst>
                                        </p:cTn>
                                        <p:tgtEl>
                                          <p:spTgt spid="31746">
                                            <p:txEl>
                                              <p:pRg st="0" end="0"/>
                                            </p:txEl>
                                          </p:spTgt>
                                        </p:tgtEl>
                                      </p:cBhvr>
                                      <p:to x="100000" y="80000"/>
                                    </p:animScale>
                                    <p:animScale>
                                      <p:cBhvr>
                                        <p:cTn id="16" dur="166" decel="50000">
                                          <p:stCondLst>
                                            <p:cond delay="1338"/>
                                          </p:stCondLst>
                                        </p:cTn>
                                        <p:tgtEl>
                                          <p:spTgt spid="31746">
                                            <p:txEl>
                                              <p:pRg st="0" end="0"/>
                                            </p:txEl>
                                          </p:spTgt>
                                        </p:tgtEl>
                                      </p:cBhvr>
                                      <p:to x="100000" y="100000"/>
                                    </p:animScale>
                                    <p:animScale>
                                      <p:cBhvr>
                                        <p:cTn id="17" dur="26">
                                          <p:stCondLst>
                                            <p:cond delay="1642"/>
                                          </p:stCondLst>
                                        </p:cTn>
                                        <p:tgtEl>
                                          <p:spTgt spid="31746">
                                            <p:txEl>
                                              <p:pRg st="0" end="0"/>
                                            </p:txEl>
                                          </p:spTgt>
                                        </p:tgtEl>
                                      </p:cBhvr>
                                      <p:to x="100000" y="90000"/>
                                    </p:animScale>
                                    <p:animScale>
                                      <p:cBhvr>
                                        <p:cTn id="18" dur="166" decel="50000">
                                          <p:stCondLst>
                                            <p:cond delay="1668"/>
                                          </p:stCondLst>
                                        </p:cTn>
                                        <p:tgtEl>
                                          <p:spTgt spid="31746">
                                            <p:txEl>
                                              <p:pRg st="0" end="0"/>
                                            </p:txEl>
                                          </p:spTgt>
                                        </p:tgtEl>
                                      </p:cBhvr>
                                      <p:to x="100000" y="100000"/>
                                    </p:animScale>
                                    <p:animScale>
                                      <p:cBhvr>
                                        <p:cTn id="19" dur="26">
                                          <p:stCondLst>
                                            <p:cond delay="1808"/>
                                          </p:stCondLst>
                                        </p:cTn>
                                        <p:tgtEl>
                                          <p:spTgt spid="31746">
                                            <p:txEl>
                                              <p:pRg st="0" end="0"/>
                                            </p:txEl>
                                          </p:spTgt>
                                        </p:tgtEl>
                                      </p:cBhvr>
                                      <p:to x="100000" y="95000"/>
                                    </p:animScale>
                                    <p:animScale>
                                      <p:cBhvr>
                                        <p:cTn id="20" dur="166" decel="50000">
                                          <p:stCondLst>
                                            <p:cond delay="1834"/>
                                          </p:stCondLst>
                                        </p:cTn>
                                        <p:tgtEl>
                                          <p:spTgt spid="31746">
                                            <p:txEl>
                                              <p:pRg st="0" end="0"/>
                                            </p:txEl>
                                          </p:spTgt>
                                        </p:tgtEl>
                                      </p:cBhvr>
                                      <p:to x="100000" y="100000"/>
                                    </p:animScale>
                                  </p:childTnLst>
                                </p:cTn>
                              </p:par>
                            </p:childTnLst>
                          </p:cTn>
                        </p:par>
                        <p:par>
                          <p:cTn id="21" fill="hold">
                            <p:stCondLst>
                              <p:cond delay="2000"/>
                            </p:stCondLst>
                            <p:childTnLst>
                              <p:par>
                                <p:cTn id="22" presetID="2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solidFill>
                  <a:schemeClr val="tx1">
                    <a:lumMod val="95000"/>
                    <a:lumOff val="5000"/>
                  </a:schemeClr>
                </a:solidFill>
              </a:rPr>
              <a:t>عايق هاي پاشيدني</a:t>
            </a:r>
            <a:r>
              <a:rPr lang="fa-IR" b="1" dirty="0" smtClean="0">
                <a:solidFill>
                  <a:schemeClr val="tx1">
                    <a:lumMod val="95000"/>
                    <a:lumOff val="5000"/>
                  </a:schemeClr>
                </a:solidFill>
              </a:rPr>
              <a:t/>
            </a:r>
            <a:br>
              <a:rPr lang="fa-IR" b="1" dirty="0" smtClean="0">
                <a:solidFill>
                  <a:schemeClr val="tx1">
                    <a:lumMod val="95000"/>
                    <a:lumOff val="5000"/>
                  </a:schemeClr>
                </a:solidFill>
              </a:rPr>
            </a:br>
            <a:endParaRPr lang="en-US" dirty="0"/>
          </a:p>
        </p:txBody>
      </p:sp>
      <p:sp>
        <p:nvSpPr>
          <p:cNvPr id="3" name="Content Placeholder 2"/>
          <p:cNvSpPr>
            <a:spLocks noGrp="1"/>
          </p:cNvSpPr>
          <p:nvPr>
            <p:ph idx="1"/>
          </p:nvPr>
        </p:nvSpPr>
        <p:spPr/>
        <p:txBody>
          <a:bodyPr>
            <a:normAutofit lnSpcReduction="10000"/>
          </a:bodyPr>
          <a:lstStyle/>
          <a:p>
            <a:pPr algn="r"/>
            <a:r>
              <a:rPr lang="ar-SA" dirty="0" smtClean="0"/>
              <a:t>ايقهاي پاشيدني از مخلوط كردن تارها يا مصالح متخلخل با يك چسب، ساخته شده و بر روي سطوح مورد نظر پاشيده مي‌شوند و در نقاطي از ساختمان به كار مي‌روند كه شكل يا وضع قرار گرفتن اجزاي ساختماني، استفاده از آنها را ايجاب مي‌نمايد. </a:t>
            </a:r>
            <a:endParaRPr lang="fa-IR" dirty="0" smtClean="0"/>
          </a:p>
          <a:p>
            <a:pPr algn="r"/>
            <a:r>
              <a:rPr lang="ar-SA" dirty="0" smtClean="0"/>
              <a:t>معمول‌ترين مصالح مخلوطهايي از آزبست، پرليت، يا پوكه رسي با دوغاب سيمان و در برخي موارد با دوغاب گچ است. كف پلي‌اورتان نيز ممكن است بعضي اوقات در چند مرحله پاشيده شود.</a:t>
            </a:r>
            <a:endParaRPr lang="en-US" dirty="0"/>
          </a:p>
        </p:txBody>
      </p:sp>
    </p:spTree>
    <p:extLst>
      <p:ext uri="{BB962C8B-B14F-4D97-AF65-F5344CB8AC3E}">
        <p14:creationId xmlns:p14="http://schemas.microsoft.com/office/powerpoint/2010/main" val="66487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solidFill>
                  <a:schemeClr val="tx1">
                    <a:lumMod val="95000"/>
                    <a:lumOff val="5000"/>
                  </a:schemeClr>
                </a:solidFill>
              </a:rPr>
              <a:t>عايقهاي كفي ترزيقي درجا</a:t>
            </a:r>
            <a:r>
              <a:rPr lang="fa-IR" b="1" dirty="0" smtClean="0">
                <a:solidFill>
                  <a:schemeClr val="tx1">
                    <a:lumMod val="95000"/>
                    <a:lumOff val="5000"/>
                  </a:schemeClr>
                </a:solidFill>
              </a:rPr>
              <a:t/>
            </a:r>
            <a:br>
              <a:rPr lang="fa-IR" b="1" dirty="0" smtClean="0">
                <a:solidFill>
                  <a:schemeClr val="tx1">
                    <a:lumMod val="95000"/>
                    <a:lumOff val="5000"/>
                  </a:schemeClr>
                </a:solidFill>
              </a:rPr>
            </a:br>
            <a:endParaRPr lang="en-US" dirty="0"/>
          </a:p>
        </p:txBody>
      </p:sp>
      <p:sp>
        <p:nvSpPr>
          <p:cNvPr id="3" name="Content Placeholder 2"/>
          <p:cNvSpPr>
            <a:spLocks noGrp="1"/>
          </p:cNvSpPr>
          <p:nvPr>
            <p:ph idx="1"/>
          </p:nvPr>
        </p:nvSpPr>
        <p:spPr/>
        <p:txBody>
          <a:bodyPr/>
          <a:lstStyle/>
          <a:p>
            <a:pPr algn="r" rtl="1">
              <a:lnSpc>
                <a:spcPct val="80000"/>
              </a:lnSpc>
            </a:pPr>
            <a:endParaRPr lang="ar-SA" dirty="0" smtClean="0">
              <a:solidFill>
                <a:schemeClr val="bg1"/>
              </a:solidFill>
            </a:endParaRPr>
          </a:p>
          <a:p>
            <a:pPr algn="r" rtl="1">
              <a:lnSpc>
                <a:spcPct val="80000"/>
              </a:lnSpc>
            </a:pPr>
            <a:r>
              <a:rPr lang="ar-SA" dirty="0" smtClean="0"/>
              <a:t>عايقهاي كفي تزريقي درجا يا توده‌هاي متخلخل، از رزينهاي مايع مصنوعي ساخته مي‌شوند. دو جزء تشكيل دهنده عايق ، هنگام مخلوط شدن، كفي توليد مي‌كنند كه پس از مدتي سخت شده و فضاي تزريق شده را در برمي‌گيرند.</a:t>
            </a:r>
            <a:endParaRPr lang="ar-SA" b="1" dirty="0" smtClean="0"/>
          </a:p>
          <a:p>
            <a:pPr algn="r" rtl="1">
              <a:lnSpc>
                <a:spcPct val="80000"/>
              </a:lnSpc>
            </a:pPr>
            <a:endParaRPr lang="fa-IR" b="1" dirty="0" smtClean="0">
              <a:solidFill>
                <a:schemeClr val="bg1"/>
              </a:solidFill>
            </a:endParaRPr>
          </a:p>
          <a:p>
            <a:endParaRPr lang="en-US" dirty="0"/>
          </a:p>
        </p:txBody>
      </p:sp>
    </p:spTree>
    <p:extLst>
      <p:ext uri="{BB962C8B-B14F-4D97-AF65-F5344CB8AC3E}">
        <p14:creationId xmlns:p14="http://schemas.microsoft.com/office/powerpoint/2010/main" val="107686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solidFill>
                  <a:schemeClr val="tx1">
                    <a:lumMod val="95000"/>
                    <a:lumOff val="5000"/>
                  </a:schemeClr>
                </a:solidFill>
              </a:rPr>
              <a:t>عايقهاي موجدار</a:t>
            </a:r>
            <a:r>
              <a:rPr lang="fa-IR" b="1" dirty="0" smtClean="0">
                <a:solidFill>
                  <a:schemeClr val="tx1">
                    <a:lumMod val="95000"/>
                    <a:lumOff val="5000"/>
                  </a:schemeClr>
                </a:solidFill>
              </a:rPr>
              <a:t/>
            </a:r>
            <a:br>
              <a:rPr lang="fa-IR" b="1" dirty="0" smtClean="0">
                <a:solidFill>
                  <a:schemeClr val="tx1">
                    <a:lumMod val="95000"/>
                    <a:lumOff val="5000"/>
                  </a:schemeClr>
                </a:solidFill>
              </a:rPr>
            </a:br>
            <a:endParaRPr lang="en-US" dirty="0"/>
          </a:p>
        </p:txBody>
      </p:sp>
      <p:sp>
        <p:nvSpPr>
          <p:cNvPr id="3" name="Content Placeholder 2"/>
          <p:cNvSpPr>
            <a:spLocks noGrp="1"/>
          </p:cNvSpPr>
          <p:nvPr>
            <p:ph idx="1"/>
          </p:nvPr>
        </p:nvSpPr>
        <p:spPr/>
        <p:txBody>
          <a:bodyPr>
            <a:normAutofit/>
          </a:bodyPr>
          <a:lstStyle/>
          <a:p>
            <a:pPr algn="r" rtl="1">
              <a:lnSpc>
                <a:spcPct val="80000"/>
              </a:lnSpc>
            </a:pPr>
            <a:r>
              <a:rPr lang="ar-SA" dirty="0" smtClean="0"/>
              <a:t>عايقهاي موجدار از كاغذ ساخته مي‌شوند كه به صورت موجدار در آورده شده و در چند لايه به هم چسبانده مي‌شوند. برخي از انواع اين عايق با يك لايه چسب كه بر روي آنها پاشيده مي‌شود، داراي استحكام بيشتري مي‌شوند. در حالي كه در انواع ديگر با يك ورقه پوشانده مي‌شوند و داراي ويژگي‌ گرمابندي بهتري هستند.</a:t>
            </a:r>
          </a:p>
          <a:p>
            <a:endParaRPr lang="en-US" dirty="0"/>
          </a:p>
        </p:txBody>
      </p:sp>
      <p:pic>
        <p:nvPicPr>
          <p:cNvPr id="4" name="Picture 3" descr="CAA18ZG3"/>
          <p:cNvPicPr>
            <a:picLocks noChangeAspect="1" noChangeArrowheads="1"/>
          </p:cNvPicPr>
          <p:nvPr/>
        </p:nvPicPr>
        <p:blipFill>
          <a:blip r:embed="rId2"/>
          <a:srcRect/>
          <a:stretch>
            <a:fillRect/>
          </a:stretch>
        </p:blipFill>
        <p:spPr bwMode="auto">
          <a:xfrm>
            <a:off x="2514600" y="4267200"/>
            <a:ext cx="4267200" cy="2189163"/>
          </a:xfrm>
          <a:prstGeom prst="rect">
            <a:avLst/>
          </a:prstGeom>
          <a:noFill/>
          <a:ln w="9525">
            <a:noFill/>
            <a:miter lim="800000"/>
            <a:headEnd/>
            <a:tailEnd/>
          </a:ln>
        </p:spPr>
      </p:pic>
    </p:spTree>
    <p:extLst>
      <p:ext uri="{BB962C8B-B14F-4D97-AF65-F5344CB8AC3E}">
        <p14:creationId xmlns:p14="http://schemas.microsoft.com/office/powerpoint/2010/main" val="16053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marzi\axselect\isoblanket.ipg.jpg"/>
          <p:cNvPicPr>
            <a:picLocks noChangeAspect="1" noChangeArrowheads="1"/>
          </p:cNvPicPr>
          <p:nvPr/>
        </p:nvPicPr>
        <p:blipFill>
          <a:blip r:embed="rId2"/>
          <a:srcRect/>
          <a:stretch>
            <a:fillRect/>
          </a:stretch>
        </p:blipFill>
        <p:spPr bwMode="auto">
          <a:xfrm>
            <a:off x="381000" y="381000"/>
            <a:ext cx="3505200" cy="3103563"/>
          </a:xfrm>
          <a:prstGeom prst="rect">
            <a:avLst/>
          </a:prstGeom>
          <a:noFill/>
          <a:ln w="9525">
            <a:noFill/>
            <a:miter lim="800000"/>
            <a:headEnd/>
            <a:tailEnd/>
          </a:ln>
        </p:spPr>
      </p:pic>
      <p:pic>
        <p:nvPicPr>
          <p:cNvPr id="6" name="Picture 10" descr="J:\marzi\axselect\DSC_0074.JPG"/>
          <p:cNvPicPr>
            <a:picLocks noChangeAspect="1" noChangeArrowheads="1"/>
          </p:cNvPicPr>
          <p:nvPr/>
        </p:nvPicPr>
        <p:blipFill>
          <a:blip r:embed="rId3"/>
          <a:srcRect/>
          <a:stretch>
            <a:fillRect/>
          </a:stretch>
        </p:blipFill>
        <p:spPr bwMode="auto">
          <a:xfrm>
            <a:off x="5105400" y="304800"/>
            <a:ext cx="3810000" cy="3286125"/>
          </a:xfrm>
          <a:prstGeom prst="rect">
            <a:avLst/>
          </a:prstGeom>
          <a:noFill/>
          <a:ln w="9525">
            <a:noFill/>
            <a:miter lim="800000"/>
            <a:headEnd/>
            <a:tailEnd/>
          </a:ln>
        </p:spPr>
      </p:pic>
      <p:pic>
        <p:nvPicPr>
          <p:cNvPr id="7" name="Picture 11" descr="J:\marzi\axselect\DSC_0079.JPG"/>
          <p:cNvPicPr>
            <a:picLocks noChangeAspect="1" noChangeArrowheads="1"/>
          </p:cNvPicPr>
          <p:nvPr/>
        </p:nvPicPr>
        <p:blipFill>
          <a:blip r:embed="rId4"/>
          <a:srcRect/>
          <a:stretch>
            <a:fillRect/>
          </a:stretch>
        </p:blipFill>
        <p:spPr bwMode="auto">
          <a:xfrm>
            <a:off x="381000" y="3810000"/>
            <a:ext cx="3810000" cy="2819400"/>
          </a:xfrm>
          <a:prstGeom prst="rect">
            <a:avLst/>
          </a:prstGeom>
          <a:noFill/>
          <a:ln w="9525">
            <a:noFill/>
            <a:miter lim="800000"/>
            <a:headEnd/>
            <a:tailEnd/>
          </a:ln>
        </p:spPr>
      </p:pic>
      <p:pic>
        <p:nvPicPr>
          <p:cNvPr id="8" name="Picture 3" descr="J:\marzi\axselect\DSC00892.JPG"/>
          <p:cNvPicPr>
            <a:picLocks noChangeAspect="1" noChangeArrowheads="1"/>
          </p:cNvPicPr>
          <p:nvPr/>
        </p:nvPicPr>
        <p:blipFill>
          <a:blip r:embed="rId5"/>
          <a:srcRect/>
          <a:stretch>
            <a:fillRect/>
          </a:stretch>
        </p:blipFill>
        <p:spPr bwMode="auto">
          <a:xfrm>
            <a:off x="5130800" y="3810000"/>
            <a:ext cx="3759200" cy="2819400"/>
          </a:xfrm>
          <a:prstGeom prst="rect">
            <a:avLst/>
          </a:prstGeom>
          <a:noFill/>
          <a:ln w="9525">
            <a:noFill/>
            <a:miter lim="800000"/>
            <a:headEnd/>
            <a:tailEnd/>
          </a:ln>
        </p:spPr>
      </p:pic>
    </p:spTree>
    <p:extLst>
      <p:ext uri="{BB962C8B-B14F-4D97-AF65-F5344CB8AC3E}">
        <p14:creationId xmlns:p14="http://schemas.microsoft.com/office/powerpoint/2010/main" val="318441232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3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800" decel="100000"/>
                                        <p:tgtEl>
                                          <p:spTgt spid="7"/>
                                        </p:tgtEl>
                                      </p:cBhvr>
                                    </p:animEffect>
                                    <p:anim calcmode="lin" valueType="num">
                                      <p:cBhvr>
                                        <p:cTn id="20" dur="800" decel="100000" fill="hold"/>
                                        <p:tgtEl>
                                          <p:spTgt spid="7"/>
                                        </p:tgtEl>
                                        <p:attrNameLst>
                                          <p:attrName>style.rotation</p:attrName>
                                        </p:attrNameLst>
                                      </p:cBhvr>
                                      <p:tavLst>
                                        <p:tav tm="0">
                                          <p:val>
                                            <p:fltVal val="-90"/>
                                          </p:val>
                                        </p:tav>
                                        <p:tav tm="100000">
                                          <p:val>
                                            <p:fltVal val="0"/>
                                          </p:val>
                                        </p:tav>
                                      </p:tavLst>
                                    </p:anim>
                                    <p:anim calcmode="lin" valueType="num">
                                      <p:cBhvr>
                                        <p:cTn id="21" dur="800" decel="100000" fill="hold"/>
                                        <p:tgtEl>
                                          <p:spTgt spid="7"/>
                                        </p:tgtEl>
                                        <p:attrNameLst>
                                          <p:attrName>ppt_x</p:attrName>
                                        </p:attrNameLst>
                                      </p:cBhvr>
                                      <p:tavLst>
                                        <p:tav tm="0">
                                          <p:val>
                                            <p:strVal val="#ppt_x+0.4"/>
                                          </p:val>
                                        </p:tav>
                                        <p:tav tm="100000">
                                          <p:val>
                                            <p:strVal val="#ppt_x-0.05"/>
                                          </p:val>
                                        </p:tav>
                                      </p:tavLst>
                                    </p:anim>
                                    <p:anim calcmode="lin" valueType="num">
                                      <p:cBhvr>
                                        <p:cTn id="22" dur="800" decel="100000" fill="hold"/>
                                        <p:tgtEl>
                                          <p:spTgt spid="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5" name="Picture 9" descr="J:\marzi\axselect\DSC_0035.JPG"/>
          <p:cNvPicPr>
            <a:picLocks noChangeAspect="1" noChangeArrowheads="1"/>
          </p:cNvPicPr>
          <p:nvPr/>
        </p:nvPicPr>
        <p:blipFill>
          <a:blip r:embed="rId2"/>
          <a:srcRect/>
          <a:stretch>
            <a:fillRect/>
          </a:stretch>
        </p:blipFill>
        <p:spPr bwMode="auto">
          <a:xfrm>
            <a:off x="609600" y="228600"/>
            <a:ext cx="3509963" cy="2333625"/>
          </a:xfrm>
          <a:prstGeom prst="rect">
            <a:avLst/>
          </a:prstGeom>
          <a:noFill/>
          <a:ln w="9525">
            <a:noFill/>
            <a:miter lim="800000"/>
            <a:headEnd/>
            <a:tailEnd/>
          </a:ln>
        </p:spPr>
      </p:pic>
      <p:pic>
        <p:nvPicPr>
          <p:cNvPr id="203788" name="Picture 12" descr="J:\marzi\axselect\DSC_0108.JPG"/>
          <p:cNvPicPr>
            <a:picLocks noChangeAspect="1" noChangeArrowheads="1"/>
          </p:cNvPicPr>
          <p:nvPr/>
        </p:nvPicPr>
        <p:blipFill>
          <a:blip r:embed="rId3"/>
          <a:srcRect/>
          <a:stretch>
            <a:fillRect/>
          </a:stretch>
        </p:blipFill>
        <p:spPr bwMode="auto">
          <a:xfrm>
            <a:off x="4876800" y="228600"/>
            <a:ext cx="3771900" cy="2389188"/>
          </a:xfrm>
          <a:prstGeom prst="rect">
            <a:avLst/>
          </a:prstGeom>
          <a:noFill/>
          <a:ln w="9525">
            <a:noFill/>
            <a:miter lim="800000"/>
            <a:headEnd/>
            <a:tailEnd/>
          </a:ln>
        </p:spPr>
      </p:pic>
      <p:pic>
        <p:nvPicPr>
          <p:cNvPr id="17" name="Picture 4" descr="J:\marzi\axselect\ISOPAIP.JPG"/>
          <p:cNvPicPr>
            <a:picLocks noChangeAspect="1" noChangeArrowheads="1"/>
          </p:cNvPicPr>
          <p:nvPr/>
        </p:nvPicPr>
        <p:blipFill>
          <a:blip r:embed="rId4"/>
          <a:srcRect/>
          <a:stretch>
            <a:fillRect/>
          </a:stretch>
        </p:blipFill>
        <p:spPr bwMode="auto">
          <a:xfrm>
            <a:off x="1524000" y="2971800"/>
            <a:ext cx="5638800" cy="3419475"/>
          </a:xfrm>
          <a:prstGeom prst="rect">
            <a:avLst/>
          </a:prstGeom>
          <a:noFill/>
          <a:ln w="9525">
            <a:noFill/>
            <a:miter lim="800000"/>
            <a:headEnd/>
            <a:tailEnd/>
          </a:ln>
        </p:spPr>
      </p:pic>
    </p:spTree>
    <p:extLst>
      <p:ext uri="{BB962C8B-B14F-4D97-AF65-F5344CB8AC3E}">
        <p14:creationId xmlns:p14="http://schemas.microsoft.com/office/powerpoint/2010/main" val="14394064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3785"/>
                                        </p:tgtEl>
                                        <p:attrNameLst>
                                          <p:attrName>style.visibility</p:attrName>
                                        </p:attrNameLst>
                                      </p:cBhvr>
                                      <p:to>
                                        <p:strVal val="visible"/>
                                      </p:to>
                                    </p:set>
                                    <p:animEffect transition="in" filter="wipe(down)">
                                      <p:cBhvr>
                                        <p:cTn id="7" dur="580">
                                          <p:stCondLst>
                                            <p:cond delay="0"/>
                                          </p:stCondLst>
                                        </p:cTn>
                                        <p:tgtEl>
                                          <p:spTgt spid="203785"/>
                                        </p:tgtEl>
                                      </p:cBhvr>
                                    </p:animEffect>
                                    <p:anim calcmode="lin" valueType="num">
                                      <p:cBhvr>
                                        <p:cTn id="8" dur="1822" tmFilter="0,0; 0.14,0.36; 0.43,0.73; 0.71,0.91; 1.0,1.0">
                                          <p:stCondLst>
                                            <p:cond delay="0"/>
                                          </p:stCondLst>
                                        </p:cTn>
                                        <p:tgtEl>
                                          <p:spTgt spid="2037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37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37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37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3785"/>
                                        </p:tgtEl>
                                        <p:attrNameLst>
                                          <p:attrName>ppt_y</p:attrName>
                                        </p:attrNameLst>
                                      </p:cBhvr>
                                      <p:tavLst>
                                        <p:tav tm="0" fmla="#ppt_y-sin(pi*$)/81">
                                          <p:val>
                                            <p:fltVal val="0"/>
                                          </p:val>
                                        </p:tav>
                                        <p:tav tm="100000">
                                          <p:val>
                                            <p:fltVal val="1"/>
                                          </p:val>
                                        </p:tav>
                                      </p:tavLst>
                                    </p:anim>
                                    <p:animScale>
                                      <p:cBhvr>
                                        <p:cTn id="13" dur="26">
                                          <p:stCondLst>
                                            <p:cond delay="650"/>
                                          </p:stCondLst>
                                        </p:cTn>
                                        <p:tgtEl>
                                          <p:spTgt spid="203785"/>
                                        </p:tgtEl>
                                      </p:cBhvr>
                                      <p:to x="100000" y="60000"/>
                                    </p:animScale>
                                    <p:animScale>
                                      <p:cBhvr>
                                        <p:cTn id="14" dur="166" decel="50000">
                                          <p:stCondLst>
                                            <p:cond delay="676"/>
                                          </p:stCondLst>
                                        </p:cTn>
                                        <p:tgtEl>
                                          <p:spTgt spid="203785"/>
                                        </p:tgtEl>
                                      </p:cBhvr>
                                      <p:to x="100000" y="100000"/>
                                    </p:animScale>
                                    <p:animScale>
                                      <p:cBhvr>
                                        <p:cTn id="15" dur="26">
                                          <p:stCondLst>
                                            <p:cond delay="1312"/>
                                          </p:stCondLst>
                                        </p:cTn>
                                        <p:tgtEl>
                                          <p:spTgt spid="203785"/>
                                        </p:tgtEl>
                                      </p:cBhvr>
                                      <p:to x="100000" y="80000"/>
                                    </p:animScale>
                                    <p:animScale>
                                      <p:cBhvr>
                                        <p:cTn id="16" dur="166" decel="50000">
                                          <p:stCondLst>
                                            <p:cond delay="1338"/>
                                          </p:stCondLst>
                                        </p:cTn>
                                        <p:tgtEl>
                                          <p:spTgt spid="203785"/>
                                        </p:tgtEl>
                                      </p:cBhvr>
                                      <p:to x="100000" y="100000"/>
                                    </p:animScale>
                                    <p:animScale>
                                      <p:cBhvr>
                                        <p:cTn id="17" dur="26">
                                          <p:stCondLst>
                                            <p:cond delay="1642"/>
                                          </p:stCondLst>
                                        </p:cTn>
                                        <p:tgtEl>
                                          <p:spTgt spid="203785"/>
                                        </p:tgtEl>
                                      </p:cBhvr>
                                      <p:to x="100000" y="90000"/>
                                    </p:animScale>
                                    <p:animScale>
                                      <p:cBhvr>
                                        <p:cTn id="18" dur="166" decel="50000">
                                          <p:stCondLst>
                                            <p:cond delay="1668"/>
                                          </p:stCondLst>
                                        </p:cTn>
                                        <p:tgtEl>
                                          <p:spTgt spid="203785"/>
                                        </p:tgtEl>
                                      </p:cBhvr>
                                      <p:to x="100000" y="100000"/>
                                    </p:animScale>
                                    <p:animScale>
                                      <p:cBhvr>
                                        <p:cTn id="19" dur="26">
                                          <p:stCondLst>
                                            <p:cond delay="1808"/>
                                          </p:stCondLst>
                                        </p:cTn>
                                        <p:tgtEl>
                                          <p:spTgt spid="203785"/>
                                        </p:tgtEl>
                                      </p:cBhvr>
                                      <p:to x="100000" y="95000"/>
                                    </p:animScale>
                                    <p:animScale>
                                      <p:cBhvr>
                                        <p:cTn id="20" dur="166" decel="50000">
                                          <p:stCondLst>
                                            <p:cond delay="1834"/>
                                          </p:stCondLst>
                                        </p:cTn>
                                        <p:tgtEl>
                                          <p:spTgt spid="203785"/>
                                        </p:tgtEl>
                                      </p:cBhvr>
                                      <p:to x="100000" y="100000"/>
                                    </p:animScale>
                                  </p:childTnLst>
                                </p:cTn>
                              </p:par>
                            </p:childTnLst>
                          </p:cTn>
                        </p:par>
                        <p:par>
                          <p:cTn id="21" fill="hold">
                            <p:stCondLst>
                              <p:cond delay="2000"/>
                            </p:stCondLst>
                            <p:childTnLst>
                              <p:par>
                                <p:cTn id="22" presetID="34" presetClass="entr" presetSubtype="0" fill="hold" nodeType="afterEffect">
                                  <p:stCondLst>
                                    <p:cond delay="0"/>
                                  </p:stCondLst>
                                  <p:childTnLst>
                                    <p:set>
                                      <p:cBhvr>
                                        <p:cTn id="23" dur="1" fill="hold">
                                          <p:stCondLst>
                                            <p:cond delay="0"/>
                                          </p:stCondLst>
                                        </p:cTn>
                                        <p:tgtEl>
                                          <p:spTgt spid="203788"/>
                                        </p:tgtEl>
                                        <p:attrNameLst>
                                          <p:attrName>style.visibility</p:attrName>
                                        </p:attrNameLst>
                                      </p:cBhvr>
                                      <p:to>
                                        <p:strVal val="visible"/>
                                      </p:to>
                                    </p:set>
                                    <p:anim from="(-#ppt_w/2)" to="(#ppt_x)" calcmode="lin" valueType="num">
                                      <p:cBhvr>
                                        <p:cTn id="24" dur="600" fill="hold">
                                          <p:stCondLst>
                                            <p:cond delay="0"/>
                                          </p:stCondLst>
                                        </p:cTn>
                                        <p:tgtEl>
                                          <p:spTgt spid="203788"/>
                                        </p:tgtEl>
                                        <p:attrNameLst>
                                          <p:attrName>ppt_x</p:attrName>
                                        </p:attrNameLst>
                                      </p:cBhvr>
                                    </p:anim>
                                    <p:anim from="0" to="-1.0" calcmode="lin" valueType="num">
                                      <p:cBhvr>
                                        <p:cTn id="25" dur="200" decel="50000" autoRev="1" fill="hold">
                                          <p:stCondLst>
                                            <p:cond delay="600"/>
                                          </p:stCondLst>
                                        </p:cTn>
                                        <p:tgtEl>
                                          <p:spTgt spid="203788"/>
                                        </p:tgtEl>
                                        <p:attrNameLst>
                                          <p:attrName>xshear</p:attrName>
                                        </p:attrNameLst>
                                      </p:cBhvr>
                                    </p:anim>
                                    <p:animScale>
                                      <p:cBhvr>
                                        <p:cTn id="26" dur="200" decel="100000" autoRev="1" fill="hold">
                                          <p:stCondLst>
                                            <p:cond delay="600"/>
                                          </p:stCondLst>
                                        </p:cTn>
                                        <p:tgtEl>
                                          <p:spTgt spid="203788"/>
                                        </p:tgtEl>
                                      </p:cBhvr>
                                      <p:from x="100000" y="100000"/>
                                      <p:to x="80000" y="100000"/>
                                    </p:animScale>
                                    <p:anim by="(#ppt_h/3+#ppt_w*0.1)" calcmode="lin" valueType="num">
                                      <p:cBhvr additive="sum">
                                        <p:cTn id="27" dur="200" decel="100000" autoRev="1" fill="hold">
                                          <p:stCondLst>
                                            <p:cond delay="600"/>
                                          </p:stCondLst>
                                        </p:cTn>
                                        <p:tgtEl>
                                          <p:spTgt spid="203788"/>
                                        </p:tgtEl>
                                        <p:attrNameLst>
                                          <p:attrName>ppt_x</p:attrName>
                                        </p:attrNameLst>
                                      </p:cBhvr>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J:\marzi\axselect\DSC07877.JPG"/>
          <p:cNvPicPr>
            <a:picLocks noChangeAspect="1" noChangeArrowheads="1"/>
          </p:cNvPicPr>
          <p:nvPr/>
        </p:nvPicPr>
        <p:blipFill>
          <a:blip r:embed="rId2"/>
          <a:srcRect/>
          <a:stretch>
            <a:fillRect/>
          </a:stretch>
        </p:blipFill>
        <p:spPr bwMode="auto">
          <a:xfrm>
            <a:off x="6629400" y="228600"/>
            <a:ext cx="2209800" cy="3733800"/>
          </a:xfrm>
          <a:prstGeom prst="rect">
            <a:avLst/>
          </a:prstGeom>
          <a:noFill/>
          <a:ln w="9525">
            <a:noFill/>
            <a:miter lim="800000"/>
            <a:headEnd/>
            <a:tailEnd/>
          </a:ln>
        </p:spPr>
      </p:pic>
      <p:pic>
        <p:nvPicPr>
          <p:cNvPr id="9" name="Picture 4" descr="J:\marzi\axselect\DSC00895.JPG"/>
          <p:cNvPicPr>
            <a:picLocks noChangeAspect="1" noChangeArrowheads="1"/>
          </p:cNvPicPr>
          <p:nvPr/>
        </p:nvPicPr>
        <p:blipFill>
          <a:blip r:embed="rId3"/>
          <a:srcRect/>
          <a:stretch>
            <a:fillRect/>
          </a:stretch>
        </p:blipFill>
        <p:spPr bwMode="auto">
          <a:xfrm>
            <a:off x="3505200" y="533400"/>
            <a:ext cx="2819400" cy="2971800"/>
          </a:xfrm>
          <a:prstGeom prst="rect">
            <a:avLst/>
          </a:prstGeom>
          <a:noFill/>
          <a:ln w="9525">
            <a:noFill/>
            <a:miter lim="800000"/>
            <a:headEnd/>
            <a:tailEnd/>
          </a:ln>
        </p:spPr>
      </p:pic>
      <p:pic>
        <p:nvPicPr>
          <p:cNvPr id="11" name="Picture 5" descr="J:\marzi\axselect\DSC00897.JPG"/>
          <p:cNvPicPr>
            <a:picLocks noChangeAspect="1" noChangeArrowheads="1"/>
          </p:cNvPicPr>
          <p:nvPr/>
        </p:nvPicPr>
        <p:blipFill>
          <a:blip r:embed="rId4"/>
          <a:srcRect/>
          <a:stretch>
            <a:fillRect/>
          </a:stretch>
        </p:blipFill>
        <p:spPr bwMode="auto">
          <a:xfrm>
            <a:off x="4876800" y="4191000"/>
            <a:ext cx="4267200" cy="2362200"/>
          </a:xfrm>
          <a:prstGeom prst="rect">
            <a:avLst/>
          </a:prstGeom>
          <a:noFill/>
          <a:ln w="9525">
            <a:noFill/>
            <a:miter lim="800000"/>
            <a:headEnd/>
            <a:tailEnd/>
          </a:ln>
        </p:spPr>
      </p:pic>
      <p:pic>
        <p:nvPicPr>
          <p:cNvPr id="12" name="Picture 7" descr="J:\marzi\axselect\DSC08405.JPG"/>
          <p:cNvPicPr>
            <a:picLocks noChangeAspect="1" noChangeArrowheads="1"/>
          </p:cNvPicPr>
          <p:nvPr/>
        </p:nvPicPr>
        <p:blipFill>
          <a:blip r:embed="rId5"/>
          <a:srcRect/>
          <a:stretch>
            <a:fillRect/>
          </a:stretch>
        </p:blipFill>
        <p:spPr bwMode="auto">
          <a:xfrm>
            <a:off x="0" y="228600"/>
            <a:ext cx="3033713" cy="2895600"/>
          </a:xfrm>
          <a:prstGeom prst="rect">
            <a:avLst/>
          </a:prstGeom>
          <a:noFill/>
          <a:ln w="9525">
            <a:noFill/>
            <a:miter lim="800000"/>
            <a:headEnd/>
            <a:tailEnd/>
          </a:ln>
        </p:spPr>
      </p:pic>
      <p:pic>
        <p:nvPicPr>
          <p:cNvPr id="13" name="Picture 8" descr="J:\marzi\axselect\DSC09874.JPG"/>
          <p:cNvPicPr>
            <a:picLocks noChangeAspect="1" noChangeArrowheads="1"/>
          </p:cNvPicPr>
          <p:nvPr/>
        </p:nvPicPr>
        <p:blipFill>
          <a:blip r:embed="rId6"/>
          <a:srcRect/>
          <a:stretch>
            <a:fillRect/>
          </a:stretch>
        </p:blipFill>
        <p:spPr bwMode="auto">
          <a:xfrm>
            <a:off x="0" y="3886200"/>
            <a:ext cx="4038600" cy="2667000"/>
          </a:xfrm>
          <a:prstGeom prst="rect">
            <a:avLst/>
          </a:prstGeom>
          <a:noFill/>
          <a:ln w="9525">
            <a:noFill/>
            <a:miter lim="800000"/>
            <a:headEnd/>
            <a:tailEnd/>
          </a:ln>
        </p:spPr>
      </p:pic>
    </p:spTree>
    <p:extLst>
      <p:ext uri="{BB962C8B-B14F-4D97-AF65-F5344CB8AC3E}">
        <p14:creationId xmlns:p14="http://schemas.microsoft.com/office/powerpoint/2010/main" val="2013582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7"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ppt_x"/>
                                          </p:val>
                                        </p:tav>
                                        <p:tav tm="100000">
                                          <p:val>
                                            <p:strVal val="#ppt_x"/>
                                          </p:val>
                                        </p:tav>
                                      </p:tavLst>
                                    </p:anim>
                                    <p:anim calcmode="lin" valueType="num">
                                      <p:cBhvr additive="base">
                                        <p:cTn id="20" dur="5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6500"/>
                            </p:stCondLst>
                            <p:childTnLst>
                              <p:par>
                                <p:cTn id="22" presetID="48" presetClass="entr" presetSubtype="0" accel="50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1"/>
                                        </p:tgtEl>
                                        <p:attrNameLst>
                                          <p:attrName>ppt_y</p:attrName>
                                        </p:attrNameLst>
                                      </p:cBhvr>
                                      <p:tavLst>
                                        <p:tav tm="0">
                                          <p:val>
                                            <p:strVal val="#ppt_y"/>
                                          </p:val>
                                        </p:tav>
                                        <p:tav tm="100000">
                                          <p:val>
                                            <p:strVal val="#ppt_y"/>
                                          </p:val>
                                        </p:tav>
                                      </p:tavLst>
                                    </p:anim>
                                    <p:animEffect transition="in" filter="fade">
                                      <p:cBhvr>
                                        <p:cTn id="27" dur="1000"/>
                                        <p:tgtEl>
                                          <p:spTgt spid="11"/>
                                        </p:tgtEl>
                                      </p:cBhvr>
                                    </p:animEffect>
                                  </p:childTnLst>
                                </p:cTn>
                              </p:par>
                            </p:childTnLst>
                          </p:cTn>
                        </p:par>
                        <p:par>
                          <p:cTn id="28" fill="hold">
                            <p:stCondLst>
                              <p:cond delay="7500"/>
                            </p:stCondLst>
                            <p:childTnLst>
                              <p:par>
                                <p:cTn id="29" presetID="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14600" y="228600"/>
            <a:ext cx="6248400" cy="609600"/>
          </a:xfrm>
        </p:spPr>
        <p:style>
          <a:lnRef idx="2">
            <a:schemeClr val="accent1">
              <a:shade val="50000"/>
            </a:schemeClr>
          </a:lnRef>
          <a:fillRef idx="1">
            <a:schemeClr val="accent1"/>
          </a:fillRef>
          <a:effectRef idx="0">
            <a:schemeClr val="accent1"/>
          </a:effectRef>
          <a:fontRef idx="minor">
            <a:schemeClr val="lt1"/>
          </a:fontRef>
        </p:style>
        <p:txBody>
          <a:bodyPr/>
          <a:lstStyle/>
          <a:p>
            <a:r>
              <a:rPr lang="fa-IR" sz="3200" dirty="0">
                <a:cs typeface="B Kamran Outline" pitchFamily="2" charset="-78"/>
              </a:rPr>
              <a:t>دیوار با عایق حرارتی از پشم معدنی</a:t>
            </a:r>
            <a:endParaRPr lang="en-US" sz="3200" dirty="0">
              <a:cs typeface="B Kamran Outline" pitchFamily="2" charset="-78"/>
            </a:endParaRPr>
          </a:p>
        </p:txBody>
      </p:sp>
      <p:pic>
        <p:nvPicPr>
          <p:cNvPr id="28676" name="Picture 4" descr="04"/>
          <p:cNvPicPr>
            <a:picLocks noChangeAspect="1" noChangeArrowheads="1"/>
          </p:cNvPicPr>
          <p:nvPr/>
        </p:nvPicPr>
        <p:blipFill>
          <a:blip r:embed="rId2"/>
          <a:srcRect/>
          <a:stretch>
            <a:fillRect/>
          </a:stretch>
        </p:blipFill>
        <p:spPr bwMode="auto">
          <a:xfrm>
            <a:off x="228600" y="838200"/>
            <a:ext cx="7848600" cy="5864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11480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21336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algn="r" rtl="1" eaLnBrk="1" hangingPunct="1">
              <a:lnSpc>
                <a:spcPct val="80000"/>
              </a:lnSpc>
            </a:pPr>
            <a:r>
              <a:rPr lang="fa-IR" sz="1800" b="1" dirty="0" smtClean="0">
                <a:solidFill>
                  <a:schemeClr val="bg1"/>
                </a:solidFill>
                <a:latin typeface="Arial" pitchFamily="34" charset="0"/>
                <a:cs typeface="Arial" pitchFamily="34" charset="0"/>
              </a:rPr>
              <a:t>3</a:t>
            </a:r>
            <a:r>
              <a:rPr lang="ar-SA" sz="1800" b="1" dirty="0" smtClean="0">
                <a:solidFill>
                  <a:schemeClr val="bg1"/>
                </a:solidFill>
                <a:latin typeface="Arial" pitchFamily="34" charset="0"/>
                <a:cs typeface="Arial" pitchFamily="34" charset="0"/>
              </a:rPr>
              <a:t>- عايقكاري بامها و سقفها</a:t>
            </a:r>
            <a:endParaRPr lang="ar-SA" sz="1800" dirty="0" smtClean="0">
              <a:solidFill>
                <a:schemeClr val="bg1"/>
              </a:solidFill>
              <a:latin typeface="Arial" pitchFamily="34" charset="0"/>
              <a:cs typeface="Arial" pitchFamily="34" charset="0"/>
            </a:endParaRPr>
          </a:p>
          <a:p>
            <a:pPr algn="r" rtl="1" eaLnBrk="1" hangingPunct="1">
              <a:lnSpc>
                <a:spcPct val="80000"/>
              </a:lnSpc>
            </a:pPr>
            <a:r>
              <a:rPr lang="ar-SA" sz="1600" dirty="0" smtClean="0">
                <a:latin typeface="Arial" pitchFamily="34" charset="0"/>
                <a:cs typeface="Arial" pitchFamily="34" charset="0"/>
              </a:rPr>
              <a:t>بامها ممكن است به سه روش اجرا شوند، بامهاي با شيب كم يا تخت، بامهاي با شيب زياد كه شيب آنها از زير سقف نيز ديده مي‌شود و بامهاي شيبدار با فضاي زير شيرواني و سقف دو پوشه.</a:t>
            </a:r>
          </a:p>
          <a:p>
            <a:pPr algn="r" rtl="1" eaLnBrk="1" hangingPunct="1">
              <a:lnSpc>
                <a:spcPct val="80000"/>
              </a:lnSpc>
            </a:pPr>
            <a:r>
              <a:rPr lang="ar-SA" sz="1600" dirty="0" smtClean="0">
                <a:latin typeface="Arial" pitchFamily="34" charset="0"/>
                <a:cs typeface="Arial" pitchFamily="34" charset="0"/>
              </a:rPr>
              <a:t>گرمابندي بامهاي تخت و كم شيب با انواع عايقهاي صلب بر روي سقف انجام مي‌گيرد و لايه نم‌بند روي آن اجرا مي‌شود. گرمابندي بامهاي شيبدار كه شيبشان از زير نمايان است، نيز به همين روش اجرا مي‌شود. راه حل ديگر براي اين قبيل بامها استفاده از قطعات عايق صلب در بين تيرچه‌ها است، در اين حالت فاصله هوايي بين بام‌پوش و عايق به منظور تهويه، پيش‌بيني شده و روي عايق از زير سقف نيز با مصالحي نظير تخته گچي يا توري اندود پوشانده مي‌شود.</a:t>
            </a:r>
          </a:p>
          <a:p>
            <a:pPr algn="r" rtl="1" eaLnBrk="1" hangingPunct="1">
              <a:lnSpc>
                <a:spcPct val="80000"/>
              </a:lnSpc>
            </a:pPr>
            <a:r>
              <a:rPr lang="ar-SA" sz="1600" dirty="0" smtClean="0">
                <a:latin typeface="Arial" pitchFamily="34" charset="0"/>
                <a:cs typeface="Arial" pitchFamily="34" charset="0"/>
              </a:rPr>
              <a:t>عايقكاري حرارتي بامهاي شيبدار دو پوش مستقيماً بر روي سقف كاذب و بين تيرچه‌هاي آن انجام مي‌گيرد، انواع مصالح عايق به صورت قطعه‌اي، پتويي و انباشته را مي‌توان در اين سقفها به كار برد. چنانچه عايق داراي لايه نم‌بند باشد، اين لايه بايد در سمت داخل (طرف گرم) ساختمان قرار گيرد.</a:t>
            </a:r>
          </a:p>
          <a:p>
            <a:pPr algn="r" rtl="1"/>
            <a:endParaRPr lang="fa-IR" sz="1600" dirty="0" smtClean="0">
              <a:latin typeface="Arial" pitchFamily="34" charset="0"/>
              <a:cs typeface="Arial" pitchFamily="34" charset="0"/>
            </a:endParaRPr>
          </a:p>
        </p:txBody>
      </p:sp>
      <p:pic>
        <p:nvPicPr>
          <p:cNvPr id="4" name="Picture 6" descr="C:\Documents and Settings\hamed\Desktop\New Folder\دستورالعمل و ضوابط کلی تاسیسات عایق بندی ساختمان - معاونت شهرسازی و معماری_files\roof_detent1.gif"/>
          <p:cNvPicPr>
            <a:picLocks noChangeAspect="1" noChangeArrowheads="1"/>
          </p:cNvPicPr>
          <p:nvPr/>
        </p:nvPicPr>
        <p:blipFill>
          <a:blip r:embed="rId2"/>
          <a:srcRect/>
          <a:stretch>
            <a:fillRect/>
          </a:stretch>
        </p:blipFill>
        <p:spPr bwMode="auto">
          <a:xfrm>
            <a:off x="304800" y="2743200"/>
            <a:ext cx="6096000" cy="1562100"/>
          </a:xfrm>
          <a:prstGeom prst="rect">
            <a:avLst/>
          </a:prstGeom>
          <a:noFill/>
          <a:ln w="9525">
            <a:noFill/>
            <a:miter lim="800000"/>
            <a:headEnd/>
            <a:tailEnd/>
          </a:ln>
        </p:spPr>
      </p:pic>
      <p:pic>
        <p:nvPicPr>
          <p:cNvPr id="5" name="Picture 8" descr="C:\Documents and Settings\hamed\Desktop\New Folder\دستورالعمل و ضوابط کلی تاسیسات عایق بندی ساختمان - معاونت شهرسازی و معماری_files\slope_roof_detent1.gif"/>
          <p:cNvPicPr>
            <a:picLocks noChangeAspect="1" noChangeArrowheads="1"/>
          </p:cNvPicPr>
          <p:nvPr/>
        </p:nvPicPr>
        <p:blipFill>
          <a:blip r:embed="rId3"/>
          <a:srcRect/>
          <a:stretch>
            <a:fillRect/>
          </a:stretch>
        </p:blipFill>
        <p:spPr bwMode="auto">
          <a:xfrm>
            <a:off x="304800" y="4800600"/>
            <a:ext cx="3657600" cy="1873250"/>
          </a:xfrm>
          <a:prstGeom prst="rect">
            <a:avLst/>
          </a:prstGeom>
          <a:noFill/>
          <a:ln w="9525">
            <a:noFill/>
            <a:miter lim="800000"/>
            <a:headEnd/>
            <a:tailEnd/>
          </a:ln>
        </p:spPr>
      </p:pic>
      <p:pic>
        <p:nvPicPr>
          <p:cNvPr id="6" name="Picture 9" descr="C:\Documents and Settings\hamed\Desktop\New Folder\دستورالعمل و ضوابط کلی تاسیسات عایق بندی ساختمان - معاونت شهرسازی و معماری_files\slope_roof_detent2.gif"/>
          <p:cNvPicPr>
            <a:picLocks noChangeAspect="1" noChangeArrowheads="1"/>
          </p:cNvPicPr>
          <p:nvPr/>
        </p:nvPicPr>
        <p:blipFill>
          <a:blip r:embed="rId4"/>
          <a:srcRect/>
          <a:stretch>
            <a:fillRect/>
          </a:stretch>
        </p:blipFill>
        <p:spPr bwMode="auto">
          <a:xfrm>
            <a:off x="4495800" y="4876800"/>
            <a:ext cx="3962400" cy="1752600"/>
          </a:xfrm>
          <a:prstGeom prst="rect">
            <a:avLst/>
          </a:prstGeom>
          <a:noFill/>
          <a:ln w="9525">
            <a:noFill/>
            <a:miter lim="800000"/>
            <a:headEnd/>
            <a:tailEnd/>
          </a:ln>
        </p:spPr>
      </p:pic>
      <p:sp>
        <p:nvSpPr>
          <p:cNvPr id="7" name="Rectangle 6"/>
          <p:cNvSpPr>
            <a:spLocks noChangeArrowheads="1"/>
          </p:cNvSpPr>
          <p:nvPr/>
        </p:nvSpPr>
        <p:spPr bwMode="auto">
          <a:xfrm>
            <a:off x="5105400" y="4419600"/>
            <a:ext cx="3733800" cy="584200"/>
          </a:xfrm>
          <a:prstGeom prst="rect">
            <a:avLst/>
          </a:prstGeom>
          <a:noFill/>
          <a:ln w="9525">
            <a:noFill/>
            <a:miter lim="800000"/>
            <a:headEnd/>
            <a:tailEnd/>
          </a:ln>
        </p:spPr>
        <p:txBody>
          <a:bodyPr>
            <a:spAutoFit/>
          </a:bodyPr>
          <a:lstStyle/>
          <a:p>
            <a:r>
              <a:rPr lang="ar-SA" sz="1600" b="1">
                <a:solidFill>
                  <a:schemeClr val="bg1"/>
                </a:solidFill>
              </a:rPr>
              <a:t>جزئیات عایق کاری سقفهای شیبدار</a:t>
            </a:r>
            <a:r>
              <a:rPr lang="en-US" sz="1600" b="1">
                <a:solidFill>
                  <a:schemeClr val="bg1"/>
                </a:solidFill>
              </a:rPr>
              <a:t/>
            </a:r>
            <a:br>
              <a:rPr lang="en-US" sz="1600" b="1">
                <a:solidFill>
                  <a:schemeClr val="bg1"/>
                </a:solidFill>
              </a:rPr>
            </a:br>
            <a:endParaRPr lang="fa-IR" sz="1600"/>
          </a:p>
        </p:txBody>
      </p:sp>
      <p:sp>
        <p:nvSpPr>
          <p:cNvPr id="8" name="Rectangle 7"/>
          <p:cNvSpPr>
            <a:spLocks noChangeArrowheads="1"/>
          </p:cNvSpPr>
          <p:nvPr/>
        </p:nvSpPr>
        <p:spPr bwMode="auto">
          <a:xfrm>
            <a:off x="6400800" y="3048000"/>
            <a:ext cx="2482850" cy="338138"/>
          </a:xfrm>
          <a:prstGeom prst="rect">
            <a:avLst/>
          </a:prstGeom>
          <a:noFill/>
          <a:ln w="9525">
            <a:noFill/>
            <a:miter lim="800000"/>
            <a:headEnd/>
            <a:tailEnd/>
          </a:ln>
        </p:spPr>
        <p:txBody>
          <a:bodyPr wrap="none">
            <a:spAutoFit/>
          </a:bodyPr>
          <a:lstStyle/>
          <a:p>
            <a:r>
              <a:rPr lang="ar-SA" sz="1600" b="1">
                <a:solidFill>
                  <a:schemeClr val="bg1"/>
                </a:solidFill>
              </a:rPr>
              <a:t>جزئیات عایق کاری سقفهای صاف</a:t>
            </a:r>
            <a:endParaRPr lang="fa-IR" sz="1600"/>
          </a:p>
        </p:txBody>
      </p:sp>
    </p:spTree>
    <p:extLst>
      <p:ext uri="{BB962C8B-B14F-4D97-AF65-F5344CB8AC3E}">
        <p14:creationId xmlns:p14="http://schemas.microsoft.com/office/powerpoint/2010/main" val="7530536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par>
                          <p:cTn id="25" fill="hold">
                            <p:stCondLst>
                              <p:cond delay="4000"/>
                            </p:stCondLst>
                            <p:childTnLst>
                              <p:par>
                                <p:cTn id="26" presetID="6" presetClass="entr" presetSubtype="16"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par>
                          <p:cTn id="29" fill="hold">
                            <p:stCondLst>
                              <p:cond delay="6000"/>
                            </p:stCondLst>
                            <p:childTnLst>
                              <p:par>
                                <p:cTn id="30" presetID="6" presetClass="entr" presetSubtype="16"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0" fill="hold"/>
                                        <p:tgtEl>
                                          <p:spTgt spid="8"/>
                                        </p:tgtEl>
                                        <p:attrNameLst>
                                          <p:attrName>ppt_x</p:attrName>
                                        </p:attrNameLst>
                                      </p:cBhvr>
                                      <p:tavLst>
                                        <p:tav tm="0">
                                          <p:val>
                                            <p:strVal val="#ppt_x"/>
                                          </p:val>
                                        </p:tav>
                                        <p:tav tm="100000">
                                          <p:val>
                                            <p:strVal val="#ppt_x"/>
                                          </p:val>
                                        </p:tav>
                                      </p:tavLst>
                                    </p:anim>
                                    <p:anim calcmode="lin" valueType="num">
                                      <p:cBhvr additive="base">
                                        <p:cTn id="38" dur="50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34"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from="(-#ppt_w/2)" to="(#ppt_x)" calcmode="lin" valueType="num">
                                      <p:cBhvr>
                                        <p:cTn id="42" dur="600" fill="hold">
                                          <p:stCondLst>
                                            <p:cond delay="0"/>
                                          </p:stCondLst>
                                        </p:cTn>
                                        <p:tgtEl>
                                          <p:spTgt spid="4"/>
                                        </p:tgtEl>
                                        <p:attrNameLst>
                                          <p:attrName>ppt_x</p:attrName>
                                        </p:attrNameLst>
                                      </p:cBhvr>
                                    </p:anim>
                                    <p:anim from="0" to="-1.0" calcmode="lin" valueType="num">
                                      <p:cBhvr>
                                        <p:cTn id="43" dur="200" decel="50000" autoRev="1" fill="hold">
                                          <p:stCondLst>
                                            <p:cond delay="600"/>
                                          </p:stCondLst>
                                        </p:cTn>
                                        <p:tgtEl>
                                          <p:spTgt spid="4"/>
                                        </p:tgtEl>
                                        <p:attrNameLst>
                                          <p:attrName>xshear</p:attrName>
                                        </p:attrNameLst>
                                      </p:cBhvr>
                                    </p:anim>
                                    <p:animScale>
                                      <p:cBhvr>
                                        <p:cTn id="44" dur="200" decel="100000" autoRev="1" fill="hold">
                                          <p:stCondLst>
                                            <p:cond delay="600"/>
                                          </p:stCondLst>
                                        </p:cTn>
                                        <p:tgtEl>
                                          <p:spTgt spid="4"/>
                                        </p:tgtEl>
                                      </p:cBhvr>
                                      <p:from x="100000" y="100000"/>
                                      <p:to x="80000" y="100000"/>
                                    </p:animScale>
                                    <p:anim by="(#ppt_h/3+#ppt_w*0.1)" calcmode="lin" valueType="num">
                                      <p:cBhvr additive="sum">
                                        <p:cTn id="45" dur="200" decel="100000" autoRev="1" fill="hold">
                                          <p:stCondLst>
                                            <p:cond delay="600"/>
                                          </p:stCondLst>
                                        </p:cTn>
                                        <p:tgtEl>
                                          <p:spTgt spid="4"/>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from="(-#ppt_w/2)" to="(#ppt_x)" calcmode="lin" valueType="num">
                                      <p:cBhvr>
                                        <p:cTn id="50" dur="600" fill="hold">
                                          <p:stCondLst>
                                            <p:cond delay="0"/>
                                          </p:stCondLst>
                                        </p:cTn>
                                        <p:tgtEl>
                                          <p:spTgt spid="7"/>
                                        </p:tgtEl>
                                        <p:attrNameLst>
                                          <p:attrName>ppt_x</p:attrName>
                                        </p:attrNameLst>
                                      </p:cBhvr>
                                    </p:anim>
                                    <p:anim from="0" to="-1.0" calcmode="lin" valueType="num">
                                      <p:cBhvr>
                                        <p:cTn id="51" dur="200" decel="50000" autoRev="1" fill="hold">
                                          <p:stCondLst>
                                            <p:cond delay="600"/>
                                          </p:stCondLst>
                                        </p:cTn>
                                        <p:tgtEl>
                                          <p:spTgt spid="7"/>
                                        </p:tgtEl>
                                        <p:attrNameLst>
                                          <p:attrName>xshear</p:attrName>
                                        </p:attrNameLst>
                                      </p:cBhvr>
                                    </p:anim>
                                    <p:animScale>
                                      <p:cBhvr>
                                        <p:cTn id="52" dur="200" decel="100000" autoRev="1" fill="hold">
                                          <p:stCondLst>
                                            <p:cond delay="600"/>
                                          </p:stCondLst>
                                        </p:cTn>
                                        <p:tgtEl>
                                          <p:spTgt spid="7"/>
                                        </p:tgtEl>
                                      </p:cBhvr>
                                      <p:from x="100000" y="100000"/>
                                      <p:to x="80000" y="100000"/>
                                    </p:animScale>
                                    <p:anim by="(#ppt_h/3+#ppt_w*0.1)" calcmode="lin" valueType="num">
                                      <p:cBhvr additive="sum">
                                        <p:cTn id="53" dur="200" decel="100000" autoRev="1" fill="hold">
                                          <p:stCondLst>
                                            <p:cond delay="600"/>
                                          </p:stCondLst>
                                        </p:cTn>
                                        <p:tgtEl>
                                          <p:spTgt spid="7"/>
                                        </p:tgtEl>
                                        <p:attrNameLst>
                                          <p:attrName>ppt_x</p:attrName>
                                        </p:attrNameLst>
                                      </p:cBhvr>
                                    </p:anim>
                                  </p:childTnLst>
                                </p:cTn>
                              </p:par>
                            </p:childTnLst>
                          </p:cTn>
                        </p:par>
                        <p:par>
                          <p:cTn id="54" fill="hold">
                            <p:stCondLst>
                              <p:cond delay="1000"/>
                            </p:stCondLst>
                            <p:childTnLst>
                              <p:par>
                                <p:cTn id="55" presetID="48" presetClass="entr" presetSubtype="0" accel="5000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6"/>
                                        </p:tgtEl>
                                        <p:attrNameLst>
                                          <p:attrName>ppt_y</p:attrName>
                                        </p:attrNameLst>
                                      </p:cBhvr>
                                      <p:tavLst>
                                        <p:tav tm="0">
                                          <p:val>
                                            <p:strVal val="#ppt_y"/>
                                          </p:val>
                                        </p:tav>
                                        <p:tav tm="100000">
                                          <p:val>
                                            <p:strVal val="#ppt_y"/>
                                          </p:val>
                                        </p:tav>
                                      </p:tavLst>
                                    </p:anim>
                                    <p:animEffect transition="in" filter="fade">
                                      <p:cBhvr>
                                        <p:cTn id="60" dur="1000"/>
                                        <p:tgtEl>
                                          <p:spTgt spid="6"/>
                                        </p:tgtEl>
                                      </p:cBhvr>
                                    </p:animEffect>
                                  </p:childTnLst>
                                </p:cTn>
                              </p:par>
                            </p:childTnLst>
                          </p:cTn>
                        </p:par>
                        <p:par>
                          <p:cTn id="61" fill="hold">
                            <p:stCondLst>
                              <p:cond delay="2000"/>
                            </p:stCondLst>
                            <p:childTnLst>
                              <p:par>
                                <p:cTn id="62" presetID="6"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circle(in)">
                                      <p:cBhvr>
                                        <p:cTn id="6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124200" y="152400"/>
            <a:ext cx="5791200" cy="4873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a-IR" sz="3200" dirty="0">
                <a:cs typeface="B Koodak Outline" pitchFamily="2" charset="-78"/>
              </a:rPr>
              <a:t>سقف با پشم معدنی</a:t>
            </a:r>
            <a:r>
              <a:rPr lang="en-US" sz="3200" dirty="0">
                <a:cs typeface="B Koodak Outline" pitchFamily="2" charset="-78"/>
              </a:rPr>
              <a:t> </a:t>
            </a:r>
            <a:r>
              <a:rPr lang="fa-IR" sz="3200" dirty="0">
                <a:cs typeface="B Koodak Outline" pitchFamily="2" charset="-78"/>
              </a:rPr>
              <a:t>روی سازه ستون</a:t>
            </a:r>
            <a:endParaRPr lang="en-US" sz="3200" dirty="0">
              <a:cs typeface="B Koodak Outline" pitchFamily="2" charset="-78"/>
            </a:endParaRPr>
          </a:p>
        </p:txBody>
      </p:sp>
      <p:pic>
        <p:nvPicPr>
          <p:cNvPr id="53252" name="Picture 4" descr="09"/>
          <p:cNvPicPr>
            <a:picLocks noChangeAspect="1" noChangeArrowheads="1"/>
          </p:cNvPicPr>
          <p:nvPr/>
        </p:nvPicPr>
        <p:blipFill>
          <a:blip r:embed="rId2"/>
          <a:srcRect/>
          <a:stretch>
            <a:fillRect/>
          </a:stretch>
        </p:blipFill>
        <p:spPr bwMode="auto">
          <a:xfrm>
            <a:off x="152400" y="838200"/>
            <a:ext cx="7467600" cy="5734050"/>
          </a:xfrm>
          <a:prstGeom prst="rect">
            <a:avLst/>
          </a:prstGeom>
          <a:noFill/>
        </p:spPr>
      </p:pic>
    </p:spTree>
    <p:extLst>
      <p:ext uri="{BB962C8B-B14F-4D97-AF65-F5344CB8AC3E}">
        <p14:creationId xmlns:p14="http://schemas.microsoft.com/office/powerpoint/2010/main" val="26432365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828800"/>
            <a:ext cx="6096000" cy="36576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justLow" rtl="1"/>
            <a:r>
              <a:rPr lang="ar-SA" sz="2000" dirty="0" smtClean="0">
                <a:latin typeface="Arial" pitchFamily="34" charset="0"/>
                <a:ea typeface="Times New Roman" pitchFamily="18" charset="0"/>
                <a:cs typeface="Arial" pitchFamily="34" charset="0"/>
              </a:rPr>
              <a:t>کانالها هم همانند لوله ها ممکن است بصورت توکار یا داخل داکت و یا روکار نصب شوند که در داخل داکت متداول تر می باشد</a:t>
            </a:r>
            <a:r>
              <a:rPr lang="en-US" sz="2000" dirty="0" smtClean="0">
                <a:latin typeface="Arial" pitchFamily="34" charset="0"/>
                <a:ea typeface="Times New Roman" pitchFamily="18" charset="0"/>
                <a:cs typeface="Arial" pitchFamily="34" charset="0"/>
              </a:rPr>
              <a:t>.</a:t>
            </a:r>
            <a:endParaRPr lang="fa-IR" sz="2000" dirty="0" smtClean="0">
              <a:latin typeface="Arial" pitchFamily="34" charset="0"/>
              <a:ea typeface="Times New Roman" pitchFamily="18" charset="0"/>
              <a:cs typeface="Arial" pitchFamily="34" charset="0"/>
            </a:endParaRPr>
          </a:p>
          <a:p>
            <a:pPr algn="justLow" rtl="1"/>
            <a:endParaRPr lang="fa-IR" sz="2000" dirty="0" smtClean="0">
              <a:latin typeface="Arial" pitchFamily="34" charset="0"/>
              <a:cs typeface="Arial" pitchFamily="34" charset="0"/>
            </a:endParaRPr>
          </a:p>
          <a:p>
            <a:pPr algn="justLow" rtl="1"/>
            <a:r>
              <a:rPr lang="fa-IR" sz="2000" dirty="0" smtClean="0">
                <a:latin typeface="Arial" pitchFamily="34" charset="0"/>
                <a:cs typeface="Arial" pitchFamily="34" charset="0"/>
              </a:rPr>
              <a:t>۱- </a:t>
            </a:r>
            <a:r>
              <a:rPr lang="ar-SA" sz="2000" dirty="0" smtClean="0">
                <a:latin typeface="Arial" pitchFamily="34" charset="0"/>
                <a:cs typeface="Arial" pitchFamily="34" charset="0"/>
              </a:rPr>
              <a:t>کانال ها باید از مصالح ساختمانی جدا باشد تا مانع پوسیدن آن شود</a:t>
            </a:r>
            <a:r>
              <a:rPr lang="en-US" sz="2000" dirty="0" smtClean="0">
                <a:latin typeface="Arial" pitchFamily="34" charset="0"/>
                <a:cs typeface="Arial" pitchFamily="34" charset="0"/>
              </a:rPr>
              <a:t>.</a:t>
            </a:r>
          </a:p>
          <a:p>
            <a:pPr algn="justLow" rtl="1"/>
            <a:r>
              <a:rPr lang="fa-IR" sz="2000" dirty="0" smtClean="0">
                <a:latin typeface="Arial" pitchFamily="34" charset="0"/>
                <a:cs typeface="Arial" pitchFamily="34" charset="0"/>
              </a:rPr>
              <a:t>2- </a:t>
            </a:r>
            <a:r>
              <a:rPr lang="ar-SA" sz="2000" dirty="0" smtClean="0">
                <a:latin typeface="Arial" pitchFamily="34" charset="0"/>
                <a:cs typeface="Arial" pitchFamily="34" charset="0"/>
              </a:rPr>
              <a:t>کانالهای توکار توسط پشم شیشه با مفتول گالولنیزه عایق می شوند</a:t>
            </a:r>
            <a:r>
              <a:rPr lang="en-US" sz="2000" dirty="0" smtClean="0">
                <a:latin typeface="Arial" pitchFamily="34" charset="0"/>
                <a:cs typeface="Arial" pitchFamily="34" charset="0"/>
              </a:rPr>
              <a:t>.</a:t>
            </a:r>
          </a:p>
          <a:p>
            <a:pPr algn="justLow" rtl="1"/>
            <a:r>
              <a:rPr lang="fa-IR" sz="2000" dirty="0" smtClean="0">
                <a:latin typeface="Arial" pitchFamily="34" charset="0"/>
                <a:cs typeface="Arial" pitchFamily="34" charset="0"/>
              </a:rPr>
              <a:t>3</a:t>
            </a:r>
            <a:r>
              <a:rPr lang="ar-SA" sz="2000" dirty="0" smtClean="0">
                <a:latin typeface="Arial" pitchFamily="34" charset="0"/>
                <a:cs typeface="Arial" pitchFamily="34" charset="0"/>
              </a:rPr>
              <a:t>کانالهای روکار توسط پشم شیشه یا پشم سنگ با مفتول گالو</a:t>
            </a:r>
            <a:r>
              <a:rPr lang="fa-IR" sz="2000" dirty="0" smtClean="0">
                <a:latin typeface="Arial" pitchFamily="34" charset="0"/>
                <a:cs typeface="Arial" pitchFamily="34" charset="0"/>
              </a:rPr>
              <a:t>ا</a:t>
            </a:r>
            <a:r>
              <a:rPr lang="ar-SA" sz="2000" dirty="0" smtClean="0">
                <a:latin typeface="Arial" pitchFamily="34" charset="0"/>
                <a:cs typeface="Arial" pitchFamily="34" charset="0"/>
              </a:rPr>
              <a:t>نیزه عایق می شوند</a:t>
            </a:r>
            <a:r>
              <a:rPr lang="en-US" sz="2000" dirty="0" smtClean="0">
                <a:latin typeface="Arial" pitchFamily="34" charset="0"/>
                <a:cs typeface="Arial" pitchFamily="34" charset="0"/>
              </a:rPr>
              <a:t>.</a:t>
            </a:r>
          </a:p>
          <a:p>
            <a:pPr algn="justLow" rtl="1"/>
            <a:endParaRPr lang="fa-IR" sz="2000" dirty="0" smtClean="0">
              <a:latin typeface="Arial" pitchFamily="34" charset="0"/>
              <a:cs typeface="Arial" pitchFamily="34" charset="0"/>
            </a:endParaRPr>
          </a:p>
          <a:p>
            <a:pPr algn="justLow" rtl="1"/>
            <a:endParaRPr lang="fa-IR" sz="2000" dirty="0" smtClean="0">
              <a:latin typeface="Arial" pitchFamily="34" charset="0"/>
              <a:cs typeface="Arial" pitchFamily="34" charset="0"/>
            </a:endParaRPr>
          </a:p>
          <a:p>
            <a:pPr algn="justLow" rtl="1"/>
            <a:endParaRPr lang="fa-IR" sz="2000" dirty="0" smtClean="0">
              <a:latin typeface="Arial" pitchFamily="34" charset="0"/>
              <a:cs typeface="Arial" pitchFamily="34" charset="0"/>
            </a:endParaRPr>
          </a:p>
          <a:p>
            <a:pPr algn="justLow" rtl="1"/>
            <a:endParaRPr lang="fa-IR" sz="2000" dirty="0" smtClean="0">
              <a:latin typeface="Arial" pitchFamily="34" charset="0"/>
              <a:cs typeface="Arial" pitchFamily="34" charset="0"/>
            </a:endParaRPr>
          </a:p>
          <a:p>
            <a:pPr algn="justLow" rtl="1"/>
            <a:endParaRPr lang="en-US" sz="2000" dirty="0" smtClean="0">
              <a:latin typeface="Arial" pitchFamily="34" charset="0"/>
              <a:cs typeface="Arial" pitchFamily="34" charset="0"/>
            </a:endParaRPr>
          </a:p>
          <a:p>
            <a:pPr algn="r" rtl="1"/>
            <a:endParaRPr lang="fa-IR" sz="2000" dirty="0" smtClean="0">
              <a:latin typeface="Arial" pitchFamily="34" charset="0"/>
              <a:cs typeface="Arial" pitchFamily="34" charset="0"/>
            </a:endParaRPr>
          </a:p>
        </p:txBody>
      </p:sp>
      <p:pic>
        <p:nvPicPr>
          <p:cNvPr id="4" name="Picture 3" descr="348fuv6"/>
          <p:cNvPicPr>
            <a:picLocks noChangeAspect="1" noChangeArrowheads="1"/>
          </p:cNvPicPr>
          <p:nvPr/>
        </p:nvPicPr>
        <p:blipFill>
          <a:blip r:embed="rId2"/>
          <a:srcRect/>
          <a:stretch>
            <a:fillRect/>
          </a:stretch>
        </p:blipFill>
        <p:spPr bwMode="auto">
          <a:xfrm>
            <a:off x="228600" y="2362200"/>
            <a:ext cx="2743200" cy="4038600"/>
          </a:xfrm>
          <a:prstGeom prst="rect">
            <a:avLst/>
          </a:prstGeom>
          <a:noFill/>
          <a:ln w="9525">
            <a:noFill/>
            <a:miter lim="800000"/>
            <a:headEnd/>
            <a:tailEnd/>
          </a:ln>
        </p:spPr>
      </p:pic>
      <p:sp>
        <p:nvSpPr>
          <p:cNvPr id="5" name="Rectangle 4"/>
          <p:cNvSpPr>
            <a:spLocks noChangeArrowheads="1"/>
          </p:cNvSpPr>
          <p:nvPr/>
        </p:nvSpPr>
        <p:spPr bwMode="auto">
          <a:xfrm>
            <a:off x="6400800" y="1066800"/>
            <a:ext cx="2139950" cy="523875"/>
          </a:xfrm>
          <a:prstGeom prst="rect">
            <a:avLst/>
          </a:prstGeom>
          <a:noFill/>
          <a:ln w="9525">
            <a:noFill/>
            <a:miter lim="800000"/>
            <a:headEnd/>
            <a:tailEnd/>
          </a:ln>
        </p:spPr>
        <p:txBody>
          <a:bodyPr wrap="none">
            <a:spAutoFit/>
          </a:bodyPr>
          <a:lstStyle/>
          <a:p>
            <a:r>
              <a:rPr lang="ar-SA" sz="2800" b="1">
                <a:solidFill>
                  <a:schemeClr val="bg1"/>
                </a:solidFill>
              </a:rPr>
              <a:t>عایق کاری کانال</a:t>
            </a:r>
            <a:endParaRPr lang="fa-IR" sz="2800"/>
          </a:p>
        </p:txBody>
      </p:sp>
    </p:spTree>
    <p:extLst>
      <p:ext uri="{BB962C8B-B14F-4D97-AF65-F5344CB8AC3E}">
        <p14:creationId xmlns:p14="http://schemas.microsoft.com/office/powerpoint/2010/main" val="428735607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dissolve">
                                      <p:cBhvr>
                                        <p:cTn id="24" dur="500"/>
                                        <p:tgtEl>
                                          <p:spTgt spid="3">
                                            <p:bg/>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dissolve">
                                      <p:cBhvr>
                                        <p:cTn id="29" dur="500"/>
                                        <p:tgtEl>
                                          <p:spTgt spid="3">
                                            <p:txEl>
                                              <p:pRg st="0" end="0"/>
                                            </p:txEl>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dissolve">
                                      <p:cBhvr>
                                        <p:cTn id="33" dur="500"/>
                                        <p:tgtEl>
                                          <p:spTgt spid="3">
                                            <p:txEl>
                                              <p:pRg st="2" end="2"/>
                                            </p:txEl>
                                          </p:spTgt>
                                        </p:tgtEl>
                                      </p:cBhvr>
                                    </p:animEffect>
                                  </p:childTnLst>
                                </p:cTn>
                              </p:par>
                            </p:childTnLst>
                          </p:cTn>
                        </p:par>
                        <p:par>
                          <p:cTn id="34" fill="hold">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dissolv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edge">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r"/>
            <a:r>
              <a:rPr lang="fa-IR" dirty="0" smtClean="0">
                <a:cs typeface="B Karim" pitchFamily="2" charset="-78"/>
              </a:rPr>
              <a:t> </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4678363"/>
          </a:xfrm>
        </p:spPr>
        <p:txBody>
          <a:bodyPr/>
          <a:lstStyle/>
          <a:p>
            <a:pPr algn="r">
              <a:buNone/>
            </a:pPr>
            <a:r>
              <a:rPr lang="fa-IR" dirty="0" smtClean="0">
                <a:cs typeface="2  Karim" pitchFamily="2" charset="-78"/>
              </a:rPr>
              <a:t>تلاش برای بهینه سازی مصرف سوخت در ساختمان از اهداف عمده بخش ساختمان ومسکن می باشد به عقیده کارشناسان صنعتی هزینه عایق کاری </a:t>
            </a:r>
            <a:r>
              <a:rPr lang="fa-IR" dirty="0" smtClean="0">
                <a:solidFill>
                  <a:srgbClr val="FF0000"/>
                </a:solidFill>
                <a:cs typeface="2  Karim" pitchFamily="2" charset="-78"/>
              </a:rPr>
              <a:t>1/8</a:t>
            </a:r>
            <a:r>
              <a:rPr lang="fa-IR" dirty="0" smtClean="0">
                <a:cs typeface="2  Karim" pitchFamily="2" charset="-78"/>
              </a:rPr>
              <a:t> درصد هزینه کل ساختمان است اما مزایای استفاده از عایق کاری بالاتر از سرمایه گذاری به  این است</a:t>
            </a:r>
            <a:endParaRPr lang="en-US" dirty="0"/>
          </a:p>
        </p:txBody>
      </p:sp>
      <p:pic>
        <p:nvPicPr>
          <p:cNvPr id="4" name="Picture 5" descr="daz-fiz1-02-04"/>
          <p:cNvPicPr>
            <a:picLocks noChangeAspect="1" noChangeArrowheads="1"/>
          </p:cNvPicPr>
          <p:nvPr/>
        </p:nvPicPr>
        <p:blipFill>
          <a:blip r:embed="rId2"/>
          <a:stretch>
            <a:fillRect/>
          </a:stretch>
        </p:blipFill>
        <p:spPr>
          <a:xfrm>
            <a:off x="864996" y="3276600"/>
            <a:ext cx="4724400" cy="3048001"/>
          </a:xfrm>
          <a:prstGeom prst="rect">
            <a:avLst/>
          </a:prstGeom>
          <a:noFill/>
        </p:spPr>
      </p:pic>
      <p:sp>
        <p:nvSpPr>
          <p:cNvPr id="5" name="Rectangle 4"/>
          <p:cNvSpPr/>
          <p:nvPr/>
        </p:nvSpPr>
        <p:spPr>
          <a:xfrm>
            <a:off x="1295400" y="304800"/>
            <a:ext cx="73152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cs typeface="B Karim" pitchFamily="2" charset="-78"/>
              </a:rPr>
              <a:t>عایق حرارتی</a:t>
            </a:r>
            <a:endParaRPr lang="en-US" sz="6000" dirty="0"/>
          </a:p>
        </p:txBody>
      </p:sp>
    </p:spTree>
    <p:extLst>
      <p:ext uri="{BB962C8B-B14F-4D97-AF65-F5344CB8AC3E}">
        <p14:creationId xmlns:p14="http://schemas.microsoft.com/office/powerpoint/2010/main" val="7201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676400"/>
            <a:ext cx="1676400" cy="3962400"/>
          </a:xfrm>
        </p:spPr>
        <p:style>
          <a:lnRef idx="2">
            <a:schemeClr val="accent1">
              <a:shade val="50000"/>
            </a:schemeClr>
          </a:lnRef>
          <a:fillRef idx="1">
            <a:schemeClr val="accent1"/>
          </a:fillRef>
          <a:effectRef idx="0">
            <a:schemeClr val="accent1"/>
          </a:effectRef>
          <a:fontRef idx="minor">
            <a:schemeClr val="lt1"/>
          </a:fontRef>
        </p:style>
        <p:txBody>
          <a:bodyPr/>
          <a:lstStyle/>
          <a:p>
            <a:r>
              <a:rPr lang="fa-IR" sz="3200" dirty="0">
                <a:cs typeface="B Kamran Outline" pitchFamily="2" charset="-78"/>
              </a:rPr>
              <a:t>سقف شیب دار با قطعات عایق حرارتی</a:t>
            </a:r>
            <a:endParaRPr lang="en-US" sz="3200" dirty="0">
              <a:cs typeface="B Kamran Outline" pitchFamily="2" charset="-78"/>
            </a:endParaRPr>
          </a:p>
        </p:txBody>
      </p:sp>
      <p:pic>
        <p:nvPicPr>
          <p:cNvPr id="45060" name="Picture 4" descr="07"/>
          <p:cNvPicPr>
            <a:picLocks noChangeAspect="1" noChangeArrowheads="1"/>
          </p:cNvPicPr>
          <p:nvPr/>
        </p:nvPicPr>
        <p:blipFill>
          <a:blip r:embed="rId2"/>
          <a:srcRect/>
          <a:stretch>
            <a:fillRect/>
          </a:stretch>
        </p:blipFill>
        <p:spPr bwMode="auto">
          <a:xfrm>
            <a:off x="1600200" y="0"/>
            <a:ext cx="7543800" cy="6705600"/>
          </a:xfrm>
          <a:prstGeom prst="rect">
            <a:avLst/>
          </a:prstGeom>
          <a:noFill/>
        </p:spPr>
      </p:pic>
    </p:spTree>
    <p:extLst>
      <p:ext uri="{BB962C8B-B14F-4D97-AF65-F5344CB8AC3E}">
        <p14:creationId xmlns:p14="http://schemas.microsoft.com/office/powerpoint/2010/main" val="41005806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2133600"/>
            <a:ext cx="2895600" cy="4114800"/>
          </a:xfrm>
        </p:spPr>
        <p:style>
          <a:lnRef idx="2">
            <a:schemeClr val="accent1">
              <a:shade val="50000"/>
            </a:schemeClr>
          </a:lnRef>
          <a:fillRef idx="1">
            <a:schemeClr val="accent1"/>
          </a:fillRef>
          <a:effectRef idx="0">
            <a:schemeClr val="accent1"/>
          </a:effectRef>
          <a:fontRef idx="minor">
            <a:schemeClr val="lt1"/>
          </a:fontRef>
        </p:style>
        <p:txBody>
          <a:bodyPr/>
          <a:lstStyle/>
          <a:p>
            <a:r>
              <a:rPr lang="fa-IR" sz="3200" dirty="0">
                <a:cs typeface="B Kamran Outline" pitchFamily="2" charset="-78"/>
              </a:rPr>
              <a:t>عایق حرارتی در بین تیرچه های سازه سقف</a:t>
            </a:r>
            <a:endParaRPr lang="en-US" sz="3200" dirty="0">
              <a:cs typeface="B Kamran Outline" pitchFamily="2" charset="-78"/>
            </a:endParaRPr>
          </a:p>
        </p:txBody>
      </p:sp>
      <p:pic>
        <p:nvPicPr>
          <p:cNvPr id="46084" name="Picture 4" descr="08"/>
          <p:cNvPicPr>
            <a:picLocks noChangeAspect="1" noChangeArrowheads="1"/>
          </p:cNvPicPr>
          <p:nvPr/>
        </p:nvPicPr>
        <p:blipFill>
          <a:blip r:embed="rId2"/>
          <a:srcRect/>
          <a:stretch>
            <a:fillRect/>
          </a:stretch>
        </p:blipFill>
        <p:spPr bwMode="auto">
          <a:xfrm>
            <a:off x="3124200" y="152400"/>
            <a:ext cx="5867400" cy="6553200"/>
          </a:xfrm>
          <a:prstGeom prst="rect">
            <a:avLst/>
          </a:prstGeom>
          <a:noFill/>
        </p:spPr>
      </p:pic>
    </p:spTree>
    <p:extLst>
      <p:ext uri="{BB962C8B-B14F-4D97-AF65-F5344CB8AC3E}">
        <p14:creationId xmlns:p14="http://schemas.microsoft.com/office/powerpoint/2010/main" val="2750179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429000" y="152400"/>
            <a:ext cx="5257800" cy="685800"/>
          </a:xfrm>
        </p:spPr>
        <p:style>
          <a:lnRef idx="2">
            <a:schemeClr val="accent1">
              <a:shade val="50000"/>
            </a:schemeClr>
          </a:lnRef>
          <a:fillRef idx="1">
            <a:schemeClr val="accent1"/>
          </a:fillRef>
          <a:effectRef idx="0">
            <a:schemeClr val="accent1"/>
          </a:effectRef>
          <a:fontRef idx="minor">
            <a:schemeClr val="lt1"/>
          </a:fontRef>
        </p:style>
        <p:txBody>
          <a:bodyPr/>
          <a:lstStyle/>
          <a:p>
            <a:r>
              <a:rPr lang="fa-IR" sz="2800" dirty="0">
                <a:cs typeface="B Kamran Outline" pitchFamily="2" charset="-78"/>
              </a:rPr>
              <a:t>اجرای عایق درکف سقف شیروانی و تخت</a:t>
            </a:r>
            <a:endParaRPr lang="en-US" sz="2800" dirty="0">
              <a:cs typeface="B Kamran Outline" pitchFamily="2" charset="-78"/>
            </a:endParaRPr>
          </a:p>
        </p:txBody>
      </p:sp>
      <p:pic>
        <p:nvPicPr>
          <p:cNvPr id="107524" name="Picture 4" descr="013"/>
          <p:cNvPicPr>
            <a:picLocks noGrp="1" noChangeAspect="1" noChangeArrowheads="1"/>
          </p:cNvPicPr>
          <p:nvPr>
            <p:ph idx="1"/>
          </p:nvPr>
        </p:nvPicPr>
        <p:blipFill>
          <a:blip r:embed="rId2"/>
          <a:srcRect/>
          <a:stretch>
            <a:fillRect/>
          </a:stretch>
        </p:blipFill>
        <p:spPr>
          <a:xfrm>
            <a:off x="152400" y="990600"/>
            <a:ext cx="7239000" cy="5748338"/>
          </a:xfrm>
          <a:noFill/>
          <a:ln/>
        </p:spPr>
      </p:pic>
    </p:spTree>
    <p:extLst>
      <p:ext uri="{BB962C8B-B14F-4D97-AF65-F5344CB8AC3E}">
        <p14:creationId xmlns:p14="http://schemas.microsoft.com/office/powerpoint/2010/main" val="1748237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124200" y="228600"/>
            <a:ext cx="5791200" cy="4873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a-IR" sz="2800" dirty="0">
                <a:cs typeface="B Kamran Outline" pitchFamily="2" charset="-78"/>
              </a:rPr>
              <a:t>پوشش سقف شیب دار با بلوک پلی استایرن</a:t>
            </a:r>
            <a:endParaRPr lang="en-US" sz="2800" dirty="0">
              <a:cs typeface="B Kamran Outline" pitchFamily="2" charset="-78"/>
            </a:endParaRPr>
          </a:p>
        </p:txBody>
      </p:sp>
      <p:pic>
        <p:nvPicPr>
          <p:cNvPr id="48133" name="Picture 5" descr="010"/>
          <p:cNvPicPr>
            <a:picLocks noChangeAspect="1" noChangeArrowheads="1"/>
          </p:cNvPicPr>
          <p:nvPr/>
        </p:nvPicPr>
        <p:blipFill>
          <a:blip r:embed="rId2"/>
          <a:srcRect/>
          <a:stretch>
            <a:fillRect/>
          </a:stretch>
        </p:blipFill>
        <p:spPr bwMode="auto">
          <a:xfrm>
            <a:off x="152400" y="762000"/>
            <a:ext cx="8763000" cy="6096000"/>
          </a:xfrm>
          <a:prstGeom prst="rect">
            <a:avLst/>
          </a:prstGeom>
          <a:noFill/>
        </p:spPr>
      </p:pic>
    </p:spTree>
    <p:extLst>
      <p:ext uri="{BB962C8B-B14F-4D97-AF65-F5344CB8AC3E}">
        <p14:creationId xmlns:p14="http://schemas.microsoft.com/office/powerpoint/2010/main" val="66880265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343400" y="-45719"/>
            <a:ext cx="4648200" cy="45719"/>
          </a:xfrm>
        </p:spPr>
        <p:txBody>
          <a:bodyPr>
            <a:normAutofit fontScale="90000"/>
          </a:bodyPr>
          <a:lstStyle/>
          <a:p>
            <a:pPr algn="r"/>
            <a:r>
              <a:rPr lang="fa-IR" sz="2400" b="1" dirty="0" smtClean="0">
                <a:solidFill>
                  <a:schemeClr val="bg1"/>
                </a:solidFill>
                <a:latin typeface="Arial" pitchFamily="34" charset="0"/>
                <a:cs typeface="Arial" pitchFamily="34" charset="0"/>
              </a:rPr>
              <a:t>3</a:t>
            </a:r>
            <a:r>
              <a:rPr lang="ar-SA" sz="2400" b="1" dirty="0" smtClean="0">
                <a:solidFill>
                  <a:schemeClr val="bg1"/>
                </a:solidFill>
                <a:latin typeface="Arial" pitchFamily="34" charset="0"/>
                <a:cs typeface="Arial" pitchFamily="34" charset="0"/>
              </a:rPr>
              <a:t>دیوارهای پیش ساخته عایق دار </a:t>
            </a:r>
            <a:r>
              <a:rPr lang="en-US" sz="2400" b="1" dirty="0" smtClean="0">
                <a:solidFill>
                  <a:schemeClr val="bg1"/>
                </a:solidFill>
                <a:latin typeface="Arial" pitchFamily="34" charset="0"/>
                <a:cs typeface="Arial" pitchFamily="34" charset="0"/>
              </a:rPr>
              <a:t>D panel </a:t>
            </a:r>
          </a:p>
        </p:txBody>
      </p:sp>
      <p:pic>
        <p:nvPicPr>
          <p:cNvPr id="92165" name="Picture 5" descr="دیوارهای پیش ساخته عایق دار 3D panel"/>
          <p:cNvPicPr>
            <a:picLocks noChangeAspect="1" noChangeArrowheads="1"/>
          </p:cNvPicPr>
          <p:nvPr/>
        </p:nvPicPr>
        <p:blipFill>
          <a:blip r:embed="rId3"/>
          <a:srcRect/>
          <a:stretch>
            <a:fillRect/>
          </a:stretch>
        </p:blipFill>
        <p:spPr bwMode="auto">
          <a:xfrm>
            <a:off x="304800" y="304800"/>
            <a:ext cx="3573463" cy="3276600"/>
          </a:xfrm>
          <a:prstGeom prst="rect">
            <a:avLst/>
          </a:prstGeom>
          <a:noFill/>
          <a:ln w="9525">
            <a:noFill/>
            <a:miter lim="800000"/>
            <a:headEnd/>
            <a:tailEnd/>
          </a:ln>
        </p:spPr>
      </p:pic>
      <p:sp>
        <p:nvSpPr>
          <p:cNvPr id="92166" name="Rectangle 6"/>
          <p:cNvSpPr>
            <a:spLocks noChangeArrowheads="1"/>
          </p:cNvSpPr>
          <p:nvPr/>
        </p:nvSpPr>
        <p:spPr bwMode="auto">
          <a:xfrm>
            <a:off x="4572000" y="609600"/>
            <a:ext cx="4403725" cy="566308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marL="342900" indent="-342900" algn="r" eaLnBrk="0" hangingPunct="0"/>
            <a:r>
              <a:rPr lang="en-US" sz="2000" dirty="0">
                <a:cs typeface="B Karim" pitchFamily="2" charset="-78"/>
              </a:rPr>
              <a:t/>
            </a:r>
            <a:br>
              <a:rPr lang="en-US" sz="2000" dirty="0">
                <a:cs typeface="B Karim" pitchFamily="2" charset="-78"/>
              </a:rPr>
            </a:br>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endParaRPr lang="fa-IR" sz="2000" dirty="0" smtClean="0">
              <a:cs typeface="B Karim" pitchFamily="2" charset="-78"/>
            </a:endParaRPr>
          </a:p>
          <a:p>
            <a:pPr marL="342900" indent="-342900" algn="r" eaLnBrk="0" hangingPunct="0"/>
            <a:r>
              <a:rPr lang="fa-IR" sz="2000" dirty="0" smtClean="0">
                <a:cs typeface="B Karim" pitchFamily="2" charset="-78"/>
              </a:rPr>
              <a:t>مزایای استفاده از تریدی پنل </a:t>
            </a:r>
          </a:p>
          <a:p>
            <a:pPr marL="342900" indent="-342900" algn="r" eaLnBrk="0" hangingPunct="0"/>
            <a:r>
              <a:rPr lang="ar-SA" dirty="0" smtClean="0">
                <a:cs typeface="B Karim" pitchFamily="2" charset="-78"/>
              </a:rPr>
              <a:t>کاهش </a:t>
            </a:r>
            <a:r>
              <a:rPr lang="ar-SA" dirty="0">
                <a:cs typeface="B Karim" pitchFamily="2" charset="-78"/>
              </a:rPr>
              <a:t>وزن آهن و بتن مصرفی به میزان قابل ملاحظه</a:t>
            </a:r>
            <a:r>
              <a:rPr lang="en-US" dirty="0">
                <a:cs typeface="B Karim" pitchFamily="2" charset="-78"/>
              </a:rPr>
              <a:t/>
            </a:r>
            <a:br>
              <a:rPr lang="en-US" dirty="0">
                <a:cs typeface="B Karim" pitchFamily="2" charset="-78"/>
              </a:rPr>
            </a:br>
            <a:r>
              <a:rPr lang="en-US" dirty="0">
                <a:cs typeface="B Karim" pitchFamily="2" charset="-78"/>
              </a:rPr>
              <a:t>.</a:t>
            </a:r>
            <a:r>
              <a:rPr lang="ar-SA" dirty="0">
                <a:cs typeface="B Karim" pitchFamily="2" charset="-78"/>
              </a:rPr>
              <a:t>افزایش سطح زیربنای </a:t>
            </a:r>
            <a:r>
              <a:rPr lang="ar-SA" dirty="0" smtClean="0">
                <a:cs typeface="B Karim" pitchFamily="2" charset="-78"/>
              </a:rPr>
              <a:t>مفید</a:t>
            </a:r>
            <a:r>
              <a:rPr lang="en-US" dirty="0">
                <a:cs typeface="B Karim" pitchFamily="2" charset="-78"/>
              </a:rPr>
              <a:t/>
            </a:r>
            <a:br>
              <a:rPr lang="en-US" dirty="0">
                <a:cs typeface="B Karim" pitchFamily="2" charset="-78"/>
              </a:rPr>
            </a:br>
            <a:r>
              <a:rPr lang="en-US" dirty="0">
                <a:cs typeface="B Karim" pitchFamily="2" charset="-78"/>
              </a:rPr>
              <a:t>.</a:t>
            </a:r>
            <a:r>
              <a:rPr lang="ar-SA" dirty="0">
                <a:cs typeface="B Karim" pitchFamily="2" charset="-78"/>
              </a:rPr>
              <a:t>کاهش زمان اجرا </a:t>
            </a:r>
            <a:r>
              <a:rPr lang="en-US" dirty="0">
                <a:cs typeface="B Karim" pitchFamily="2" charset="-78"/>
              </a:rPr>
              <a:t>%50</a:t>
            </a:r>
            <a:br>
              <a:rPr lang="en-US" dirty="0">
                <a:cs typeface="B Karim" pitchFamily="2" charset="-78"/>
              </a:rPr>
            </a:br>
            <a:r>
              <a:rPr lang="en-US" dirty="0">
                <a:cs typeface="B Karim" pitchFamily="2" charset="-78"/>
              </a:rPr>
              <a:t>.</a:t>
            </a:r>
            <a:r>
              <a:rPr lang="ar-SA" dirty="0">
                <a:cs typeface="B Karim" pitchFamily="2" charset="-78"/>
              </a:rPr>
              <a:t>کاهش وزن دیوار جانبی و سقف</a:t>
            </a:r>
            <a:r>
              <a:rPr lang="en-US" dirty="0">
                <a:cs typeface="B Karim" pitchFamily="2" charset="-78"/>
              </a:rPr>
              <a:t/>
            </a:r>
            <a:br>
              <a:rPr lang="en-US" dirty="0">
                <a:cs typeface="B Karim" pitchFamily="2" charset="-78"/>
              </a:rPr>
            </a:br>
            <a:r>
              <a:rPr lang="en-US" dirty="0">
                <a:cs typeface="B Karim" pitchFamily="2" charset="-78"/>
              </a:rPr>
              <a:t>.</a:t>
            </a:r>
            <a:r>
              <a:rPr lang="ar-SA" dirty="0">
                <a:cs typeface="B Karim" pitchFamily="2" charset="-78"/>
              </a:rPr>
              <a:t>مقاومت در برابر زلزله به دلیل </a:t>
            </a:r>
            <a:r>
              <a:rPr lang="ar-SA" dirty="0" smtClean="0">
                <a:cs typeface="B Karim" pitchFamily="2" charset="-78"/>
              </a:rPr>
              <a:t>پیوستگی </a:t>
            </a:r>
            <a:r>
              <a:rPr lang="ar-SA" dirty="0">
                <a:cs typeface="B Karim" pitchFamily="2" charset="-78"/>
              </a:rPr>
              <a:t>و عدم ایجاد آوار به دلیل سبکی</a:t>
            </a:r>
            <a:r>
              <a:rPr lang="en-US" dirty="0">
                <a:cs typeface="B Karim" pitchFamily="2" charset="-78"/>
              </a:rPr>
              <a:t/>
            </a:r>
            <a:br>
              <a:rPr lang="en-US" dirty="0">
                <a:cs typeface="B Karim" pitchFamily="2" charset="-78"/>
              </a:rPr>
            </a:br>
            <a:r>
              <a:rPr lang="en-US" dirty="0">
                <a:cs typeface="B Karim" pitchFamily="2" charset="-78"/>
              </a:rPr>
              <a:t>.</a:t>
            </a:r>
            <a:r>
              <a:rPr lang="ar-SA" dirty="0">
                <a:cs typeface="B Karim" pitchFamily="2" charset="-78"/>
              </a:rPr>
              <a:t>ذخیره انرژی گرمایشی سرمایشی و مقاومت خوب صوتی و رطوبتی</a:t>
            </a:r>
            <a:r>
              <a:rPr lang="en-US" dirty="0">
                <a:cs typeface="B Karim" pitchFamily="2" charset="-78"/>
              </a:rPr>
              <a:t/>
            </a:r>
            <a:br>
              <a:rPr lang="en-US" dirty="0">
                <a:cs typeface="B Karim" pitchFamily="2" charset="-78"/>
              </a:rPr>
            </a:br>
            <a:r>
              <a:rPr lang="ar-SA" dirty="0" smtClean="0">
                <a:cs typeface="B Karim" pitchFamily="2" charset="-78"/>
              </a:rPr>
              <a:t>مقاوم </a:t>
            </a:r>
            <a:r>
              <a:rPr lang="ar-SA" dirty="0">
                <a:cs typeface="B Karim" pitchFamily="2" charset="-78"/>
              </a:rPr>
              <a:t>در برابر فشار باد</a:t>
            </a:r>
            <a:r>
              <a:rPr lang="en-US" dirty="0">
                <a:cs typeface="B Karim" pitchFamily="2" charset="-78"/>
              </a:rPr>
              <a:t> </a:t>
            </a:r>
          </a:p>
        </p:txBody>
      </p:sp>
      <p:pic>
        <p:nvPicPr>
          <p:cNvPr id="92169" name="Picture 9" descr="تهیه و اجرای مصالح ساختمانی مدرن"/>
          <p:cNvPicPr>
            <a:picLocks noChangeAspect="1" noChangeArrowheads="1"/>
          </p:cNvPicPr>
          <p:nvPr/>
        </p:nvPicPr>
        <p:blipFill>
          <a:blip r:embed="rId4"/>
          <a:srcRect/>
          <a:stretch>
            <a:fillRect/>
          </a:stretch>
        </p:blipFill>
        <p:spPr bwMode="auto">
          <a:xfrm>
            <a:off x="457200" y="3962400"/>
            <a:ext cx="3886200" cy="2895600"/>
          </a:xfrm>
          <a:prstGeom prst="rect">
            <a:avLst/>
          </a:prstGeom>
          <a:noFill/>
          <a:ln w="9525">
            <a:noFill/>
            <a:miter lim="800000"/>
            <a:headEnd/>
            <a:tailEnd/>
          </a:ln>
        </p:spPr>
      </p:pic>
    </p:spTree>
    <p:extLst>
      <p:ext uri="{BB962C8B-B14F-4D97-AF65-F5344CB8AC3E}">
        <p14:creationId xmlns:p14="http://schemas.microsoft.com/office/powerpoint/2010/main" val="12352526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linds(horizontal)">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65"/>
                                        </p:tgtEl>
                                        <p:attrNameLst>
                                          <p:attrName>style.visibility</p:attrName>
                                        </p:attrNameLst>
                                      </p:cBhvr>
                                      <p:to>
                                        <p:strVal val="visible"/>
                                      </p:to>
                                    </p:set>
                                    <p:animEffect transition="in" filter="checkerboard(across)">
                                      <p:cBhvr>
                                        <p:cTn id="12" dur="500"/>
                                        <p:tgtEl>
                                          <p:spTgt spid="921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9"/>
                                        </p:tgtEl>
                                        <p:attrNameLst>
                                          <p:attrName>style.visibility</p:attrName>
                                        </p:attrNameLst>
                                      </p:cBhvr>
                                      <p:to>
                                        <p:strVal val="visible"/>
                                      </p:to>
                                    </p:set>
                                    <p:animEffect transition="in" filter="blinds(horizontal)">
                                      <p:cBhvr>
                                        <p:cTn id="17" dur="500"/>
                                        <p:tgtEl>
                                          <p:spTgt spid="92169"/>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92166"/>
                                        </p:tgtEl>
                                        <p:attrNameLst>
                                          <p:attrName>style.visibility</p:attrName>
                                        </p:attrNameLst>
                                      </p:cBhvr>
                                      <p:to>
                                        <p:strVal val="visible"/>
                                      </p:to>
                                    </p:set>
                                    <p:anim calcmode="lin" valueType="num">
                                      <p:cBhvr additive="base">
                                        <p:cTn id="21" dur="500" fill="hold"/>
                                        <p:tgtEl>
                                          <p:spTgt spid="92166"/>
                                        </p:tgtEl>
                                        <p:attrNameLst>
                                          <p:attrName>ppt_x</p:attrName>
                                        </p:attrNameLst>
                                      </p:cBhvr>
                                      <p:tavLst>
                                        <p:tav tm="0">
                                          <p:val>
                                            <p:strVal val="#ppt_x"/>
                                          </p:val>
                                        </p:tav>
                                        <p:tav tm="100000">
                                          <p:val>
                                            <p:strVal val="#ppt_x"/>
                                          </p:val>
                                        </p:tav>
                                      </p:tavLst>
                                    </p:anim>
                                    <p:anim calcmode="lin" valueType="num">
                                      <p:cBhvr additive="base">
                                        <p:cTn id="22"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emari\flash20\3d\03_1.jpg"/>
          <p:cNvPicPr>
            <a:picLocks noGrp="1" noChangeAspect="1" noChangeArrowheads="1"/>
          </p:cNvPicPr>
          <p:nvPr>
            <p:ph idx="1"/>
          </p:nvPr>
        </p:nvPicPr>
        <p:blipFill>
          <a:blip r:embed="rId2"/>
          <a:srcRect/>
          <a:stretch>
            <a:fillRect/>
          </a:stretch>
        </p:blipFill>
        <p:spPr bwMode="auto">
          <a:xfrm>
            <a:off x="304800" y="0"/>
            <a:ext cx="4724400" cy="5225256"/>
          </a:xfrm>
          <a:prstGeom prst="rect">
            <a:avLst/>
          </a:prstGeom>
          <a:noFill/>
        </p:spPr>
      </p:pic>
      <p:pic>
        <p:nvPicPr>
          <p:cNvPr id="1027" name="Picture 3" descr="E:\memari\flash20\3d\04_2.jpg"/>
          <p:cNvPicPr>
            <a:picLocks noChangeAspect="1" noChangeArrowheads="1"/>
          </p:cNvPicPr>
          <p:nvPr/>
        </p:nvPicPr>
        <p:blipFill>
          <a:blip r:embed="rId3"/>
          <a:srcRect/>
          <a:stretch>
            <a:fillRect/>
          </a:stretch>
        </p:blipFill>
        <p:spPr bwMode="auto">
          <a:xfrm>
            <a:off x="5105400" y="152400"/>
            <a:ext cx="4038600" cy="4724400"/>
          </a:xfrm>
          <a:prstGeom prst="rect">
            <a:avLst/>
          </a:prstGeom>
          <a:noFill/>
        </p:spPr>
      </p:pic>
    </p:spTree>
    <p:extLst>
      <p:ext uri="{BB962C8B-B14F-4D97-AF65-F5344CB8AC3E}">
        <p14:creationId xmlns:p14="http://schemas.microsoft.com/office/powerpoint/2010/main" val="13143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emari\flash20\3d\image.jpg"/>
          <p:cNvPicPr>
            <a:picLocks noGrp="1" noChangeAspect="1" noChangeArrowheads="1"/>
          </p:cNvPicPr>
          <p:nvPr>
            <p:ph idx="1"/>
          </p:nvPr>
        </p:nvPicPr>
        <p:blipFill>
          <a:blip r:embed="rId2"/>
          <a:srcRect/>
          <a:stretch>
            <a:fillRect/>
          </a:stretch>
        </p:blipFill>
        <p:spPr bwMode="auto">
          <a:xfrm>
            <a:off x="381000" y="457200"/>
            <a:ext cx="8610600" cy="6705600"/>
          </a:xfrm>
          <a:prstGeom prst="rect">
            <a:avLst/>
          </a:prstGeom>
          <a:noFill/>
        </p:spPr>
      </p:pic>
    </p:spTree>
    <p:extLst>
      <p:ext uri="{BB962C8B-B14F-4D97-AF65-F5344CB8AC3E}">
        <p14:creationId xmlns:p14="http://schemas.microsoft.com/office/powerpoint/2010/main" val="178246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Karim" pitchFamily="2" charset="-78"/>
              </a:rPr>
              <a:t> </a:t>
            </a:r>
            <a:endParaRPr lang="en-US" dirty="0"/>
          </a:p>
        </p:txBody>
      </p:sp>
      <p:sp>
        <p:nvSpPr>
          <p:cNvPr id="3" name="Content Placeholder 2"/>
          <p:cNvSpPr>
            <a:spLocks noGrp="1"/>
          </p:cNvSpPr>
          <p:nvPr>
            <p:ph idx="1"/>
          </p:nvPr>
        </p:nvSpPr>
        <p:spPr/>
        <p:txBody>
          <a:bodyPr/>
          <a:lstStyle/>
          <a:p>
            <a:pPr algn="r"/>
            <a:endParaRPr lang="fa-IR" dirty="0" smtClean="0">
              <a:cs typeface="2  Karim" pitchFamily="2" charset="-78"/>
            </a:endParaRPr>
          </a:p>
          <a:p>
            <a:pPr algn="r"/>
            <a:r>
              <a:rPr lang="fa-IR" dirty="0" smtClean="0">
                <a:cs typeface="2  Karim" pitchFamily="2" charset="-78"/>
              </a:rPr>
              <a:t>موادی که به منظور جلوگیری از خروج گرما به مصرف می رسند عایق های حرارتی شناخته می شوند که به صورت عایق های انباشتی- عایق های پاشیدنی ،عایقهای </a:t>
            </a:r>
          </a:p>
          <a:p>
            <a:pPr algn="r"/>
            <a:r>
              <a:rPr lang="fa-IR" dirty="0" smtClean="0">
                <a:cs typeface="2  Karim" pitchFamily="2" charset="-78"/>
              </a:rPr>
              <a:t>منعکس کننده ،کف های تزریقی تخته های عایق و اشکال دیگر وجود </a:t>
            </a:r>
            <a:r>
              <a:rPr lang="fa-IR" dirty="0" smtClean="0">
                <a:cs typeface="B Karim" pitchFamily="2" charset="-78"/>
              </a:rPr>
              <a:t>دارند</a:t>
            </a:r>
          </a:p>
          <a:p>
            <a:pPr algn="r"/>
            <a:endParaRPr lang="fa-IR" dirty="0" smtClean="0">
              <a:cs typeface="B Karim" pitchFamily="2" charset="-78"/>
            </a:endParaRPr>
          </a:p>
          <a:p>
            <a:pPr algn="r"/>
            <a:r>
              <a:rPr lang="fa-IR" dirty="0" smtClean="0">
                <a:cs typeface="B Karim" pitchFamily="2" charset="-78"/>
              </a:rPr>
              <a:t>ضریب هدایت عایق های حرارتی کم و بر عکس ضریب مقاومت انها زیاد است</a:t>
            </a:r>
            <a:endParaRPr lang="en-US" dirty="0"/>
          </a:p>
        </p:txBody>
      </p:sp>
      <p:sp>
        <p:nvSpPr>
          <p:cNvPr id="4" name="Rectangle 3"/>
          <p:cNvSpPr/>
          <p:nvPr/>
        </p:nvSpPr>
        <p:spPr>
          <a:xfrm>
            <a:off x="1295400" y="304800"/>
            <a:ext cx="73152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cs typeface="B Karim" pitchFamily="2" charset="-78"/>
              </a:rPr>
              <a:t>عایق حرارتی</a:t>
            </a:r>
            <a:endParaRPr lang="en-US" sz="6000" dirty="0"/>
          </a:p>
        </p:txBody>
      </p:sp>
    </p:spTree>
    <p:extLst>
      <p:ext uri="{BB962C8B-B14F-4D97-AF65-F5344CB8AC3E}">
        <p14:creationId xmlns:p14="http://schemas.microsoft.com/office/powerpoint/2010/main" val="280388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r" rtl="1">
              <a:lnSpc>
                <a:spcPct val="80000"/>
              </a:lnSpc>
            </a:pPr>
            <a:endParaRPr lang="ar-SA" dirty="0" smtClean="0">
              <a:solidFill>
                <a:schemeClr val="bg1"/>
              </a:solidFill>
            </a:endParaRPr>
          </a:p>
          <a:p>
            <a:pPr marL="0" indent="0" algn="r" rtl="1">
              <a:lnSpc>
                <a:spcPct val="80000"/>
              </a:lnSpc>
              <a:buNone/>
            </a:pPr>
            <a:r>
              <a:rPr lang="fa-IR" dirty="0" smtClean="0"/>
              <a:t>    </a:t>
            </a:r>
            <a:r>
              <a:rPr lang="ar-SA" dirty="0" smtClean="0"/>
              <a:t>عايق هاي انباشته به صورت آزاد يا فله به دو صورت رشته‌ها (يا تارها) و دانه‌هاي سبك وجود دارند.</a:t>
            </a:r>
            <a:r>
              <a:rPr lang="fa-IR" dirty="0"/>
              <a:t> </a:t>
            </a:r>
            <a:r>
              <a:rPr lang="fa-IR" dirty="0" smtClean="0"/>
              <a:t>          </a:t>
            </a:r>
            <a:r>
              <a:rPr lang="ar-SA" dirty="0" smtClean="0"/>
              <a:t> </a:t>
            </a:r>
            <a:r>
              <a:rPr lang="fa-IR" dirty="0" smtClean="0"/>
              <a:t>  </a:t>
            </a:r>
          </a:p>
          <a:p>
            <a:pPr marL="0" indent="0" algn="r" rtl="1">
              <a:lnSpc>
                <a:spcPct val="80000"/>
              </a:lnSpc>
              <a:buNone/>
            </a:pPr>
            <a:endParaRPr lang="fa-IR" dirty="0" smtClean="0"/>
          </a:p>
          <a:p>
            <a:pPr marL="0" indent="0" algn="r" rtl="1">
              <a:lnSpc>
                <a:spcPct val="80000"/>
              </a:lnSpc>
              <a:buNone/>
            </a:pPr>
            <a:r>
              <a:rPr lang="ar-SA" dirty="0" smtClean="0"/>
              <a:t>رشته‌ها شامل پشم سنگ، پشم شيشه، پشم سرباره يا الياف گياهي (كه معمولاً پشم چوب است) مي‌باشند. </a:t>
            </a:r>
            <a:endParaRPr lang="fa-IR" dirty="0" smtClean="0"/>
          </a:p>
          <a:p>
            <a:pPr marL="0" indent="0" algn="r" rtl="1">
              <a:lnSpc>
                <a:spcPct val="80000"/>
              </a:lnSpc>
              <a:buNone/>
            </a:pPr>
            <a:r>
              <a:rPr lang="fa-IR" dirty="0"/>
              <a:t> </a:t>
            </a:r>
            <a:endParaRPr lang="fa-IR" dirty="0" smtClean="0"/>
          </a:p>
          <a:p>
            <a:pPr marL="0" indent="0" algn="r" rtl="1">
              <a:lnSpc>
                <a:spcPct val="80000"/>
              </a:lnSpc>
              <a:buNone/>
            </a:pPr>
            <a:r>
              <a:rPr lang="ar-SA" dirty="0" smtClean="0"/>
              <a:t>دانه‌ها از مواد معدني منبسط شده مانند پرليت، يا از مواد گياهي مانند خرده‌هاي چوب‌پنبه تهيه مي‌شوند.</a:t>
            </a:r>
            <a:endParaRPr lang="ar-SA" b="1" dirty="0" smtClean="0"/>
          </a:p>
          <a:p>
            <a:endParaRPr lang="en-US" dirty="0"/>
          </a:p>
        </p:txBody>
      </p:sp>
      <p:sp>
        <p:nvSpPr>
          <p:cNvPr id="5" name="Rectangle 4"/>
          <p:cNvSpPr/>
          <p:nvPr/>
        </p:nvSpPr>
        <p:spPr>
          <a:xfrm>
            <a:off x="762000" y="330368"/>
            <a:ext cx="80010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latin typeface="2  Karim"/>
                <a:cs typeface="B Karim"/>
              </a:rPr>
              <a:t>عایق انباشتی</a:t>
            </a:r>
            <a:endParaRPr lang="en-US" sz="6000" dirty="0">
              <a:latin typeface="2  Karim"/>
              <a:cs typeface="B Karim"/>
            </a:endParaRPr>
          </a:p>
        </p:txBody>
      </p:sp>
      <p:pic>
        <p:nvPicPr>
          <p:cNvPr id="6" name="Picture 8" descr="pashme sang"/>
          <p:cNvPicPr>
            <a:picLocks noChangeAspect="1" noChangeArrowheads="1"/>
          </p:cNvPicPr>
          <p:nvPr/>
        </p:nvPicPr>
        <p:blipFill>
          <a:blip r:embed="rId2"/>
          <a:srcRect/>
          <a:stretch>
            <a:fillRect/>
          </a:stretch>
        </p:blipFill>
        <p:spPr bwMode="auto">
          <a:xfrm>
            <a:off x="762000" y="228600"/>
            <a:ext cx="1905000" cy="1762125"/>
          </a:xfrm>
          <a:prstGeom prst="rect">
            <a:avLst/>
          </a:prstGeom>
          <a:noFill/>
          <a:ln w="9525">
            <a:noFill/>
            <a:miter lim="800000"/>
            <a:headEnd/>
            <a:tailEnd/>
          </a:ln>
        </p:spPr>
      </p:pic>
    </p:spTree>
    <p:extLst>
      <p:ext uri="{BB962C8B-B14F-4D97-AF65-F5344CB8AC3E}">
        <p14:creationId xmlns:p14="http://schemas.microsoft.com/office/powerpoint/2010/main" val="305860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pPr algn="r"/>
            <a:r>
              <a:rPr lang="fa-IR" sz="6000" dirty="0" smtClean="0">
                <a:cs typeface="B Karim"/>
              </a:rPr>
              <a:t>     </a:t>
            </a:r>
            <a:r>
              <a:rPr lang="fa-IR" dirty="0" smtClean="0"/>
              <a:t/>
            </a:r>
            <a:br>
              <a:rPr lang="fa-IR" dirty="0" smtClean="0"/>
            </a:br>
            <a:endParaRPr lang="en-US" dirty="0"/>
          </a:p>
        </p:txBody>
      </p:sp>
      <p:sp>
        <p:nvSpPr>
          <p:cNvPr id="3" name="Content Placeholder 2"/>
          <p:cNvSpPr>
            <a:spLocks noGrp="1"/>
          </p:cNvSpPr>
          <p:nvPr>
            <p:ph idx="1"/>
          </p:nvPr>
        </p:nvSpPr>
        <p:spPr/>
        <p:txBody>
          <a:bodyPr>
            <a:normAutofit/>
          </a:bodyPr>
          <a:lstStyle/>
          <a:p>
            <a:pPr algn="r" rtl="1">
              <a:lnSpc>
                <a:spcPct val="80000"/>
              </a:lnSpc>
            </a:pPr>
            <a:endParaRPr lang="fa-IR" b="1" dirty="0" smtClean="0">
              <a:solidFill>
                <a:schemeClr val="bg1"/>
              </a:solidFill>
            </a:endParaRPr>
          </a:p>
          <a:p>
            <a:pPr algn="r" rtl="1">
              <a:lnSpc>
                <a:spcPct val="80000"/>
              </a:lnSpc>
            </a:pPr>
            <a:endParaRPr lang="fa-IR" b="1" dirty="0" smtClean="0">
              <a:solidFill>
                <a:schemeClr val="bg1"/>
              </a:solidFill>
            </a:endParaRPr>
          </a:p>
          <a:p>
            <a:pPr algn="r" rtl="1">
              <a:lnSpc>
                <a:spcPct val="80000"/>
              </a:lnSpc>
            </a:pPr>
            <a:r>
              <a:rPr lang="ar-SA" b="1" dirty="0" smtClean="0">
                <a:solidFill>
                  <a:schemeClr val="bg1"/>
                </a:solidFill>
              </a:rPr>
              <a:t>2-</a:t>
            </a:r>
            <a:endParaRPr lang="fa-IR" b="1" dirty="0" smtClean="0">
              <a:solidFill>
                <a:schemeClr val="bg1"/>
              </a:solidFill>
            </a:endParaRPr>
          </a:p>
          <a:p>
            <a:pPr algn="r" rtl="1">
              <a:lnSpc>
                <a:spcPct val="80000"/>
              </a:lnSpc>
            </a:pPr>
            <a:r>
              <a:rPr lang="ar-SA" dirty="0" smtClean="0"/>
              <a:t>اين عايقها از پشم سنگ، پشم شيشه، پشم سرباره، پشم چوب، پنبه، پشم حيوانات در ضخامتهاي متفاوت تا 100 ميليمتر، تهيه و به عرضهاي مختلف بريده مي‌شوند</a:t>
            </a:r>
            <a:endParaRPr lang="fa-IR" dirty="0" smtClean="0"/>
          </a:p>
          <a:p>
            <a:pPr marL="0" indent="0" algn="r" rtl="1">
              <a:lnSpc>
                <a:spcPct val="80000"/>
              </a:lnSpc>
              <a:buNone/>
            </a:pPr>
            <a:r>
              <a:rPr lang="fa-IR" dirty="0" smtClean="0"/>
              <a:t>  </a:t>
            </a:r>
            <a:r>
              <a:rPr lang="ar-SA" dirty="0" smtClean="0"/>
              <a:t> و گاهي داراي پوششي از ورقه آلومينيوم يا كاغذ صنعتي </a:t>
            </a:r>
            <a:r>
              <a:rPr lang="fa-IR" dirty="0" smtClean="0"/>
              <a:t>           </a:t>
            </a:r>
            <a:r>
              <a:rPr lang="ar-SA" dirty="0" smtClean="0"/>
              <a:t>(كرافت) هستند.</a:t>
            </a:r>
            <a:endParaRPr lang="en-US" dirty="0" smtClean="0"/>
          </a:p>
          <a:p>
            <a:pPr algn="r" rtl="1">
              <a:lnSpc>
                <a:spcPct val="80000"/>
              </a:lnSpc>
            </a:pPr>
            <a:endParaRPr lang="fa-IR" b="1" dirty="0" smtClean="0">
              <a:solidFill>
                <a:schemeClr val="bg1"/>
              </a:solidFill>
            </a:endParaRPr>
          </a:p>
          <a:p>
            <a:endParaRPr lang="en-US" dirty="0"/>
          </a:p>
        </p:txBody>
      </p:sp>
      <p:sp>
        <p:nvSpPr>
          <p:cNvPr id="5" name="Rectangle 4"/>
          <p:cNvSpPr/>
          <p:nvPr/>
        </p:nvSpPr>
        <p:spPr>
          <a:xfrm>
            <a:off x="685800" y="533400"/>
            <a:ext cx="80010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cs typeface="B Karim"/>
              </a:rPr>
              <a:t>عایق پتویی</a:t>
            </a:r>
            <a:endParaRPr lang="en-US" sz="6000" dirty="0">
              <a:latin typeface="2  Karim"/>
              <a:cs typeface="B Karim"/>
            </a:endParaRPr>
          </a:p>
        </p:txBody>
      </p:sp>
      <p:pic>
        <p:nvPicPr>
          <p:cNvPr id="6" name="Picture 2" descr="J:\marzi\axselect\05.jpg"/>
          <p:cNvPicPr>
            <a:picLocks noChangeAspect="1" noChangeArrowheads="1"/>
          </p:cNvPicPr>
          <p:nvPr/>
        </p:nvPicPr>
        <p:blipFill>
          <a:blip r:embed="rId2"/>
          <a:srcRect/>
          <a:stretch>
            <a:fillRect/>
          </a:stretch>
        </p:blipFill>
        <p:spPr bwMode="auto">
          <a:xfrm>
            <a:off x="826477" y="533400"/>
            <a:ext cx="2286000" cy="1709738"/>
          </a:xfrm>
          <a:prstGeom prst="rect">
            <a:avLst/>
          </a:prstGeom>
          <a:noFill/>
          <a:ln w="9525">
            <a:noFill/>
            <a:miter lim="800000"/>
            <a:headEnd/>
            <a:tailEnd/>
          </a:ln>
        </p:spPr>
      </p:pic>
    </p:spTree>
    <p:extLst>
      <p:ext uri="{BB962C8B-B14F-4D97-AF65-F5344CB8AC3E}">
        <p14:creationId xmlns:p14="http://schemas.microsoft.com/office/powerpoint/2010/main" val="3579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76600" y="381000"/>
            <a:ext cx="5334000" cy="457200"/>
          </a:xfrm>
        </p:spPr>
        <p:txBody>
          <a:bodyPr>
            <a:noAutofit/>
          </a:bodyPr>
          <a:lstStyle/>
          <a:p>
            <a:endParaRPr lang="en-US" sz="4000" dirty="0">
              <a:cs typeface="B Kamran Outline" pitchFamily="2" charset="-78"/>
            </a:endParaRPr>
          </a:p>
        </p:txBody>
      </p:sp>
      <p:pic>
        <p:nvPicPr>
          <p:cNvPr id="55300" name="Picture 4" descr="k (23)"/>
          <p:cNvPicPr>
            <a:picLocks noChangeAspect="1" noChangeArrowheads="1"/>
          </p:cNvPicPr>
          <p:nvPr/>
        </p:nvPicPr>
        <p:blipFill>
          <a:blip r:embed="rId2"/>
          <a:srcRect/>
          <a:stretch>
            <a:fillRect/>
          </a:stretch>
        </p:blipFill>
        <p:spPr bwMode="auto">
          <a:xfrm>
            <a:off x="571080" y="1273943"/>
            <a:ext cx="8077200" cy="5553075"/>
          </a:xfrm>
          <a:prstGeom prst="rect">
            <a:avLst/>
          </a:prstGeom>
          <a:noFill/>
        </p:spPr>
      </p:pic>
      <p:sp>
        <p:nvSpPr>
          <p:cNvPr id="4" name="Rectangle 3"/>
          <p:cNvSpPr/>
          <p:nvPr/>
        </p:nvSpPr>
        <p:spPr>
          <a:xfrm>
            <a:off x="650630" y="304800"/>
            <a:ext cx="8001000"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r>
              <a:rPr lang="fa-IR" sz="6000" dirty="0" smtClean="0">
                <a:cs typeface="B Karim"/>
              </a:rPr>
              <a:t>پشم سنگ نوعی عایق حرارتی</a:t>
            </a:r>
            <a:endParaRPr lang="en-US" sz="6000" dirty="0">
              <a:latin typeface="2  Karim"/>
              <a:cs typeface="B Karim"/>
            </a:endParaRPr>
          </a:p>
        </p:txBody>
      </p:sp>
    </p:spTree>
    <p:extLst>
      <p:ext uri="{BB962C8B-B14F-4D97-AF65-F5344CB8AC3E}">
        <p14:creationId xmlns:p14="http://schemas.microsoft.com/office/powerpoint/2010/main" val="29878808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     </a:t>
            </a:r>
            <a:r>
              <a:rPr lang="ar-SA" dirty="0" smtClean="0"/>
              <a:t>عايقهاي قطعه‌اي</a:t>
            </a:r>
            <a:endParaRPr lang="en-US" dirty="0"/>
          </a:p>
        </p:txBody>
      </p:sp>
      <p:sp>
        <p:nvSpPr>
          <p:cNvPr id="3" name="Content Placeholder 2"/>
          <p:cNvSpPr>
            <a:spLocks noGrp="1"/>
          </p:cNvSpPr>
          <p:nvPr>
            <p:ph idx="1"/>
          </p:nvPr>
        </p:nvSpPr>
        <p:spPr>
          <a:xfrm>
            <a:off x="332433" y="2057400"/>
            <a:ext cx="8229600" cy="4525963"/>
          </a:xfrm>
        </p:spPr>
        <p:txBody>
          <a:bodyPr/>
          <a:lstStyle/>
          <a:p>
            <a:pPr algn="r" rtl="1">
              <a:lnSpc>
                <a:spcPct val="80000"/>
              </a:lnSpc>
            </a:pPr>
            <a:endParaRPr lang="fa-IR" b="1" dirty="0" smtClean="0">
              <a:solidFill>
                <a:schemeClr val="bg1"/>
              </a:solidFill>
            </a:endParaRPr>
          </a:p>
          <a:p>
            <a:pPr algn="r" rtl="1">
              <a:lnSpc>
                <a:spcPct val="80000"/>
              </a:lnSpc>
            </a:pPr>
            <a:r>
              <a:rPr lang="ar-SA" b="1" dirty="0" smtClean="0">
                <a:solidFill>
                  <a:schemeClr val="bg1"/>
                </a:solidFill>
              </a:rPr>
              <a:t>3-</a:t>
            </a:r>
            <a:r>
              <a:rPr lang="fa-IR" b="1" dirty="0" smtClean="0">
                <a:solidFill>
                  <a:schemeClr val="bg1"/>
                </a:solidFill>
              </a:rPr>
              <a:t>تات</a:t>
            </a:r>
            <a:r>
              <a:rPr lang="ar-SA" b="1" dirty="0" smtClean="0">
                <a:solidFill>
                  <a:schemeClr val="bg1"/>
                </a:solidFill>
              </a:rPr>
              <a:t> عايقهاي قطعه‌اي</a:t>
            </a:r>
            <a:endParaRPr lang="fa-IR" b="1" dirty="0" smtClean="0">
              <a:solidFill>
                <a:schemeClr val="bg1"/>
              </a:solidFill>
            </a:endParaRPr>
          </a:p>
          <a:p>
            <a:pPr marL="0" indent="0" algn="r" rtl="1">
              <a:lnSpc>
                <a:spcPct val="80000"/>
              </a:lnSpc>
              <a:buNone/>
            </a:pPr>
            <a:r>
              <a:rPr lang="fa-IR" dirty="0" smtClean="0"/>
              <a:t> </a:t>
            </a:r>
            <a:r>
              <a:rPr lang="ar-SA" dirty="0" smtClean="0"/>
              <a:t>در اصل مشابه عايقهاي پتويي هستند، ولي طولشان محدودتر، و معمولاً در حدود 20/1 متر و كمتر، و ضخامتشان تا 180 ميليمتر مي‌رسد. برخي از آنها داراي</a:t>
            </a:r>
            <a:endParaRPr lang="fa-IR" dirty="0" smtClean="0"/>
          </a:p>
          <a:p>
            <a:pPr marL="0" indent="0" algn="r" rtl="1">
              <a:lnSpc>
                <a:spcPct val="80000"/>
              </a:lnSpc>
              <a:buNone/>
            </a:pPr>
            <a:r>
              <a:rPr lang="ar-SA" dirty="0" smtClean="0"/>
              <a:t> پوشش كاغذي هستند كه در لبه‌ها به صورت باريكه‌اي روي قطعات را پوشانده و نصب آنها در قاب را سهل‌تر مي‌سازد.</a:t>
            </a:r>
            <a:endParaRPr lang="ar-SA" b="1" dirty="0"/>
          </a:p>
        </p:txBody>
      </p:sp>
      <p:pic>
        <p:nvPicPr>
          <p:cNvPr id="4" name="Picture 2" descr="J:\marzi\axselect\DSC_0126.JPG"/>
          <p:cNvPicPr>
            <a:picLocks noChangeAspect="1" noChangeArrowheads="1"/>
          </p:cNvPicPr>
          <p:nvPr/>
        </p:nvPicPr>
        <p:blipFill>
          <a:blip r:embed="rId2"/>
          <a:srcRect/>
          <a:stretch>
            <a:fillRect/>
          </a:stretch>
        </p:blipFill>
        <p:spPr bwMode="auto">
          <a:xfrm>
            <a:off x="533400" y="304800"/>
            <a:ext cx="2519363" cy="1676400"/>
          </a:xfrm>
          <a:prstGeom prst="rect">
            <a:avLst/>
          </a:prstGeom>
          <a:noFill/>
          <a:ln w="9525">
            <a:noFill/>
            <a:miter lim="800000"/>
            <a:headEnd/>
            <a:tailEnd/>
          </a:ln>
        </p:spPr>
      </p:pic>
    </p:spTree>
    <p:extLst>
      <p:ext uri="{BB962C8B-B14F-4D97-AF65-F5344CB8AC3E}">
        <p14:creationId xmlns:p14="http://schemas.microsoft.com/office/powerpoint/2010/main" val="37506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t>    </a:t>
            </a:r>
            <a:br>
              <a:rPr lang="fa-IR" b="1" dirty="0" smtClean="0"/>
            </a:br>
            <a:r>
              <a:rPr lang="fa-IR" b="1" dirty="0"/>
              <a:t> </a:t>
            </a:r>
            <a:r>
              <a:rPr lang="fa-IR" b="1" dirty="0" smtClean="0"/>
              <a:t>      </a:t>
            </a:r>
            <a:r>
              <a:rPr lang="ar-SA" b="1" dirty="0" smtClean="0"/>
              <a:t>تخته‌هاي عايق</a:t>
            </a:r>
            <a:r>
              <a:rPr lang="fa-IR" b="1" dirty="0" smtClean="0">
                <a:solidFill>
                  <a:schemeClr val="bg1"/>
                </a:solidFill>
              </a:rPr>
              <a:t/>
            </a:r>
            <a:br>
              <a:rPr lang="fa-IR" b="1" dirty="0" smtClean="0">
                <a:solidFill>
                  <a:schemeClr val="bg1"/>
                </a:solidFill>
              </a:rPr>
            </a:br>
            <a:endParaRPr lang="en-US" dirty="0"/>
          </a:p>
        </p:txBody>
      </p:sp>
      <p:sp>
        <p:nvSpPr>
          <p:cNvPr id="3" name="Content Placeholder 2"/>
          <p:cNvSpPr>
            <a:spLocks noGrp="1"/>
          </p:cNvSpPr>
          <p:nvPr>
            <p:ph idx="1"/>
          </p:nvPr>
        </p:nvSpPr>
        <p:spPr/>
        <p:txBody>
          <a:bodyPr>
            <a:normAutofit/>
          </a:bodyPr>
          <a:lstStyle/>
          <a:p>
            <a:pPr marL="0" indent="0" algn="r" rtl="1">
              <a:lnSpc>
                <a:spcPct val="80000"/>
              </a:lnSpc>
              <a:buNone/>
            </a:pPr>
            <a:r>
              <a:rPr lang="fa-IR" dirty="0" smtClean="0"/>
              <a:t>   </a:t>
            </a:r>
          </a:p>
          <a:p>
            <a:pPr marL="0" indent="0" algn="r" rtl="1">
              <a:lnSpc>
                <a:spcPct val="80000"/>
              </a:lnSpc>
              <a:buNone/>
            </a:pPr>
            <a:endParaRPr lang="fa-IR" dirty="0"/>
          </a:p>
          <a:p>
            <a:pPr marL="0" indent="0" algn="r" rtl="1">
              <a:lnSpc>
                <a:spcPct val="80000"/>
              </a:lnSpc>
              <a:buNone/>
            </a:pPr>
            <a:r>
              <a:rPr lang="fa-IR" dirty="0" smtClean="0"/>
              <a:t>    </a:t>
            </a:r>
          </a:p>
          <a:p>
            <a:pPr marL="0" indent="0" algn="r" rtl="1">
              <a:lnSpc>
                <a:spcPct val="80000"/>
              </a:lnSpc>
              <a:buNone/>
            </a:pPr>
            <a:r>
              <a:rPr lang="fa-IR" dirty="0" smtClean="0"/>
              <a:t> </a:t>
            </a:r>
            <a:r>
              <a:rPr lang="ar-SA" dirty="0" smtClean="0"/>
              <a:t>تخته‌هاي عايق از مصالح گوناگوني مانند ني، چوب و</a:t>
            </a:r>
            <a:r>
              <a:rPr lang="fa-IR" dirty="0" smtClean="0"/>
              <a:t>  </a:t>
            </a:r>
            <a:r>
              <a:rPr lang="ar-SA" dirty="0" smtClean="0"/>
              <a:t>پشم سنگ</a:t>
            </a:r>
            <a:r>
              <a:rPr lang="fa-IR" dirty="0" smtClean="0"/>
              <a:t> </a:t>
            </a:r>
            <a:r>
              <a:rPr lang="ar-SA" dirty="0" smtClean="0"/>
              <a:t>ساخته مي‌شوند.</a:t>
            </a:r>
            <a:endParaRPr lang="fa-IR" dirty="0" smtClean="0"/>
          </a:p>
          <a:p>
            <a:pPr marL="0" indent="0" algn="r" rtl="1">
              <a:lnSpc>
                <a:spcPct val="80000"/>
              </a:lnSpc>
              <a:buNone/>
            </a:pPr>
            <a:r>
              <a:rPr lang="fa-IR" dirty="0" smtClean="0"/>
              <a:t>  </a:t>
            </a:r>
          </a:p>
          <a:p>
            <a:pPr marL="0" indent="0" algn="r" rtl="1">
              <a:lnSpc>
                <a:spcPct val="80000"/>
              </a:lnSpc>
              <a:buNone/>
            </a:pPr>
            <a:r>
              <a:rPr lang="ar-SA" dirty="0" smtClean="0"/>
              <a:t> تخته‌هاي عايق براي منظورهاي مختلفي از قبيل پوشش بيروني و دروني</a:t>
            </a:r>
            <a:r>
              <a:rPr lang="fa-IR" dirty="0"/>
              <a:t> </a:t>
            </a:r>
            <a:r>
              <a:rPr lang="ar-SA" dirty="0" smtClean="0"/>
              <a:t>ديوارها و عايق سقفها به كار مي‌روند.</a:t>
            </a:r>
            <a:endParaRPr lang="fa-IR" dirty="0" smtClean="0"/>
          </a:p>
          <a:p>
            <a:pPr marL="0" indent="0" algn="r" rtl="1">
              <a:lnSpc>
                <a:spcPct val="80000"/>
              </a:lnSpc>
              <a:buNone/>
            </a:pPr>
            <a:endParaRPr lang="fa-IR" b="1" dirty="0" smtClean="0"/>
          </a:p>
          <a:p>
            <a:pPr algn="r" rtl="1">
              <a:lnSpc>
                <a:spcPct val="80000"/>
              </a:lnSpc>
            </a:pPr>
            <a:endParaRPr lang="ar-SA" b="1" dirty="0" smtClean="0"/>
          </a:p>
        </p:txBody>
      </p:sp>
      <p:pic>
        <p:nvPicPr>
          <p:cNvPr id="4" name="Picture 3" descr="J:\marzi\axselect\fenopanel2.jpg"/>
          <p:cNvPicPr>
            <a:picLocks noChangeAspect="1" noChangeArrowheads="1"/>
          </p:cNvPicPr>
          <p:nvPr/>
        </p:nvPicPr>
        <p:blipFill>
          <a:blip r:embed="rId2"/>
          <a:srcRect/>
          <a:stretch>
            <a:fillRect/>
          </a:stretch>
        </p:blipFill>
        <p:spPr bwMode="auto">
          <a:xfrm>
            <a:off x="533400" y="381000"/>
            <a:ext cx="2819400" cy="2255838"/>
          </a:xfrm>
          <a:prstGeom prst="rect">
            <a:avLst/>
          </a:prstGeom>
          <a:noFill/>
          <a:ln w="9525">
            <a:noFill/>
            <a:miter lim="800000"/>
            <a:headEnd/>
            <a:tailEnd/>
          </a:ln>
        </p:spPr>
      </p:pic>
    </p:spTree>
    <p:extLst>
      <p:ext uri="{BB962C8B-B14F-4D97-AF65-F5344CB8AC3E}">
        <p14:creationId xmlns:p14="http://schemas.microsoft.com/office/powerpoint/2010/main" val="40637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tx1">
                    <a:lumMod val="95000"/>
                    <a:lumOff val="5000"/>
                  </a:schemeClr>
                </a:solidFill>
              </a:rPr>
              <a:t>            </a:t>
            </a:r>
            <a:r>
              <a:rPr lang="ar-SA" b="1" dirty="0" smtClean="0">
                <a:solidFill>
                  <a:schemeClr val="tx1">
                    <a:lumMod val="95000"/>
                    <a:lumOff val="5000"/>
                  </a:schemeClr>
                </a:solidFill>
              </a:rPr>
              <a:t>عايقهاي منعكس كننده</a:t>
            </a:r>
            <a:r>
              <a:rPr lang="fa-IR" b="1" dirty="0" smtClean="0">
                <a:solidFill>
                  <a:schemeClr val="tx1">
                    <a:lumMod val="95000"/>
                    <a:lumOff val="5000"/>
                  </a:schemeClr>
                </a:solidFill>
              </a:rPr>
              <a:t/>
            </a:r>
            <a:br>
              <a:rPr lang="fa-IR" b="1" dirty="0" smtClean="0">
                <a:solidFill>
                  <a:schemeClr val="tx1">
                    <a:lumMod val="95000"/>
                    <a:lumOff val="5000"/>
                  </a:schemeClr>
                </a:solidFill>
              </a:rPr>
            </a:br>
            <a:endParaRPr lang="en-US" dirty="0"/>
          </a:p>
        </p:txBody>
      </p:sp>
      <p:sp>
        <p:nvSpPr>
          <p:cNvPr id="3" name="Content Placeholder 2"/>
          <p:cNvSpPr>
            <a:spLocks noGrp="1"/>
          </p:cNvSpPr>
          <p:nvPr>
            <p:ph idx="1"/>
          </p:nvPr>
        </p:nvSpPr>
        <p:spPr/>
        <p:txBody>
          <a:bodyPr/>
          <a:lstStyle/>
          <a:p>
            <a:pPr marL="0" indent="0">
              <a:buNone/>
            </a:pPr>
            <a:r>
              <a:rPr lang="ar-SA" sz="3000" dirty="0" smtClean="0"/>
              <a:t>عايقهاي منعكس كننده از سطوح فلزي و نظاير آن ساخته مي‌شوند</a:t>
            </a:r>
            <a:endParaRPr lang="fa-IR" sz="3000" dirty="0" smtClean="0"/>
          </a:p>
          <a:p>
            <a:pPr marL="0" indent="0">
              <a:buNone/>
            </a:pPr>
            <a:endParaRPr lang="fa-IR" sz="3000" dirty="0" smtClean="0"/>
          </a:p>
          <a:p>
            <a:pPr marL="0" indent="0" algn="r">
              <a:buNone/>
            </a:pPr>
            <a:r>
              <a:rPr lang="ar-SA" dirty="0" smtClean="0"/>
              <a:t>در مورد عايقهاي منعكس كننده، نكته مهم اين است كه فاصله هوايي حداقل 20 ميليمتر رعايت شود. اين عايقها چنانچه به نحو شايسته‌اي نصب شوند، مي‌توانند به عنوان لايه بخاربندي نيز به كار روند.</a:t>
            </a:r>
            <a:endParaRPr lang="fa-IR" dirty="0" smtClean="0"/>
          </a:p>
          <a:p>
            <a:pPr marL="0" indent="0" algn="r">
              <a:buNone/>
            </a:pPr>
            <a:endParaRPr lang="fa-IR" dirty="0" smtClean="0"/>
          </a:p>
          <a:p>
            <a:pPr marL="0" indent="0">
              <a:buNone/>
            </a:pPr>
            <a:endParaRPr lang="fa-IR" b="1" dirty="0"/>
          </a:p>
          <a:p>
            <a:pPr marL="0" indent="0">
              <a:buNone/>
            </a:pPr>
            <a:endParaRPr lang="fa-IR" b="1" dirty="0" smtClean="0"/>
          </a:p>
          <a:p>
            <a:pPr marL="0" indent="0">
              <a:buNone/>
            </a:pPr>
            <a:endParaRPr lang="ar-SA" b="1" dirty="0" smtClean="0"/>
          </a:p>
          <a:p>
            <a:endParaRPr lang="en-US" dirty="0"/>
          </a:p>
        </p:txBody>
      </p:sp>
    </p:spTree>
    <p:extLst>
      <p:ext uri="{BB962C8B-B14F-4D97-AF65-F5344CB8AC3E}">
        <p14:creationId xmlns:p14="http://schemas.microsoft.com/office/powerpoint/2010/main" val="1824144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909</Words>
  <Application>Microsoft Office PowerPoint</Application>
  <PresentationFormat>On-screen Show (4:3)</PresentationFormat>
  <Paragraphs>89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  </vt:lpstr>
      <vt:lpstr> </vt:lpstr>
      <vt:lpstr>      </vt:lpstr>
      <vt:lpstr>      </vt:lpstr>
      <vt:lpstr>PowerPoint Presentation</vt:lpstr>
      <vt:lpstr>     عايقهاي قطعه‌اي</vt:lpstr>
      <vt:lpstr>            تخته‌هاي عايق </vt:lpstr>
      <vt:lpstr>            عايقهاي منعكس كننده </vt:lpstr>
      <vt:lpstr>عايق هاي پاشيدني </vt:lpstr>
      <vt:lpstr>عايقهاي كفي ترزيقي درجا </vt:lpstr>
      <vt:lpstr>عايقهاي موجدار </vt:lpstr>
      <vt:lpstr>PowerPoint Presentation</vt:lpstr>
      <vt:lpstr>PowerPoint Presentation</vt:lpstr>
      <vt:lpstr>PowerPoint Presentation</vt:lpstr>
      <vt:lpstr>دیوار با عایق حرارتی از پشم معدنی</vt:lpstr>
      <vt:lpstr>PowerPoint Presentation</vt:lpstr>
      <vt:lpstr>سقف با پشم معدنی روی سازه ستون</vt:lpstr>
      <vt:lpstr>PowerPoint Presentation</vt:lpstr>
      <vt:lpstr>سقف شیب دار با قطعات عایق حرارتی</vt:lpstr>
      <vt:lpstr>عایق حرارتی در بین تیرچه های سازه سقف</vt:lpstr>
      <vt:lpstr>اجرای عایق درکف سقف شیروانی و تخت</vt:lpstr>
      <vt:lpstr>پوشش سقف شیب دار با بلوک پلی استایرن</vt:lpstr>
      <vt:lpstr>3دیوارهای پیش ساخته عایق دار D panel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dc:creator>
  <cp:lastModifiedBy>Rayan</cp:lastModifiedBy>
  <cp:revision>5</cp:revision>
  <dcterms:created xsi:type="dcterms:W3CDTF">2012-02-12T11:28:46Z</dcterms:created>
  <dcterms:modified xsi:type="dcterms:W3CDTF">2012-02-12T12:20:00Z</dcterms:modified>
</cp:coreProperties>
</file>