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4" r:id="rId1"/>
  </p:sldMasterIdLst>
  <p:sldIdLst>
    <p:sldId id="268" r:id="rId2"/>
    <p:sldId id="269" r:id="rId3"/>
    <p:sldId id="270" r:id="rId4"/>
    <p:sldId id="271" r:id="rId5"/>
    <p:sldId id="272" r:id="rId6"/>
    <p:sldId id="273" r:id="rId7"/>
    <p:sldId id="274" r:id="rId8"/>
    <p:sldId id="275" r:id="rId9"/>
    <p:sldId id="264" r:id="rId10"/>
    <p:sldId id="265" r:id="rId11"/>
    <p:sldId id="266" r:id="rId12"/>
    <p:sldId id="267" r:id="rId13"/>
    <p:sldId id="256" r:id="rId14"/>
    <p:sldId id="257" r:id="rId15"/>
    <p:sldId id="258" r:id="rId16"/>
    <p:sldId id="259" r:id="rId17"/>
    <p:sldId id="260" r:id="rId18"/>
    <p:sldId id="261" r:id="rId19"/>
    <p:sldId id="262" r:id="rId20"/>
    <p:sldId id="263" r:id="rId21"/>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zdak Rayaneh" initials="M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972" autoAdjust="0"/>
    <p:restoredTop sz="94660"/>
  </p:normalViewPr>
  <p:slideViewPr>
    <p:cSldViewPr>
      <p:cViewPr varScale="1">
        <p:scale>
          <a:sx n="60" d="100"/>
          <a:sy n="60" d="100"/>
        </p:scale>
        <p:origin x="80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DDF46007-B49B-4590-8D91-B77EFE18F29D}" type="datetimeFigureOut">
              <a:rPr lang="fa-IR" smtClean="0"/>
              <a:pPr/>
              <a:t>06/24/1443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37CBAA6-7A9A-4D42-B338-97C4459BECE6}" type="slidenum">
              <a:rPr lang="fa-IR" smtClean="0"/>
              <a:pPr/>
              <a:t>‹#›</a:t>
            </a:fld>
            <a:endParaRPr lang="fa-I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F46007-B49B-4590-8D91-B77EFE18F29D}" type="datetimeFigureOut">
              <a:rPr lang="fa-IR" smtClean="0"/>
              <a:pPr/>
              <a:t>06/24/1443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37CBAA6-7A9A-4D42-B338-97C4459BECE6}"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F46007-B49B-4590-8D91-B77EFE18F29D}" type="datetimeFigureOut">
              <a:rPr lang="fa-IR" smtClean="0"/>
              <a:pPr/>
              <a:t>06/24/1443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37CBAA6-7A9A-4D42-B338-97C4459BECE6}"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F46007-B49B-4590-8D91-B77EFE18F29D}" type="datetimeFigureOut">
              <a:rPr lang="fa-IR" smtClean="0"/>
              <a:pPr/>
              <a:t>06/24/1443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C37CBAA6-7A9A-4D42-B338-97C4459BECE6}"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5" name="Title 94"/>
          <p:cNvSpPr>
            <a:spLocks noGrp="1"/>
          </p:cNvSpPr>
          <p:nvPr>
            <p:ph type="title"/>
          </p:nvPr>
        </p:nvSpPr>
        <p:spPr>
          <a:xfrm>
            <a:off x="457200" y="4463568"/>
            <a:ext cx="8305800" cy="1143000"/>
          </a:xfrm>
        </p:spPr>
        <p:txBody>
          <a:bodyPr/>
          <a:lstStyle/>
          <a:p>
            <a:r>
              <a:rPr lang="en-US" smtClean="0"/>
              <a:t>Click to edit Master title style</a:t>
            </a:r>
            <a:endParaRPr lang="en-US"/>
          </a:p>
        </p:txBody>
      </p:sp>
      <p:sp>
        <p:nvSpPr>
          <p:cNvPr id="2" name="Date Placeholder 1"/>
          <p:cNvSpPr>
            <a:spLocks noGrp="1"/>
          </p:cNvSpPr>
          <p:nvPr>
            <p:ph type="dt" sz="half" idx="10"/>
          </p:nvPr>
        </p:nvSpPr>
        <p:spPr/>
        <p:txBody>
          <a:bodyPr/>
          <a:lstStyle/>
          <a:p>
            <a:fld id="{DDF46007-B49B-4590-8D91-B77EFE18F29D}" type="datetimeFigureOut">
              <a:rPr lang="fa-IR" smtClean="0"/>
              <a:pPr/>
              <a:t>06/24/1443</a:t>
            </a:fld>
            <a:endParaRPr lang="fa-IR"/>
          </a:p>
        </p:txBody>
      </p:sp>
      <p:sp>
        <p:nvSpPr>
          <p:cNvPr id="91" name="Footer Placeholder 90"/>
          <p:cNvSpPr>
            <a:spLocks noGrp="1"/>
          </p:cNvSpPr>
          <p:nvPr>
            <p:ph type="ftr" sz="quarter" idx="11"/>
          </p:nvPr>
        </p:nvSpPr>
        <p:spPr/>
        <p:txBody>
          <a:bodyPr/>
          <a:lstStyle/>
          <a:p>
            <a:endParaRPr lang="fa-IR"/>
          </a:p>
        </p:txBody>
      </p:sp>
      <p:sp>
        <p:nvSpPr>
          <p:cNvPr id="92" name="Slide Number Placeholder 91"/>
          <p:cNvSpPr>
            <a:spLocks noGrp="1"/>
          </p:cNvSpPr>
          <p:nvPr>
            <p:ph type="sldNum" sz="quarter" idx="12"/>
          </p:nvPr>
        </p:nvSpPr>
        <p:spPr/>
        <p:txBody>
          <a:bodyPr/>
          <a:lstStyle/>
          <a:p>
            <a:fld id="{C37CBAA6-7A9A-4D42-B338-97C4459BECE6}" type="slidenum">
              <a:rPr lang="fa-IR" smtClean="0"/>
              <a:pPr/>
              <a:t>‹#›</a:t>
            </a:fld>
            <a:endParaRPr lang="fa-I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F46007-B49B-4590-8D91-B77EFE18F29D}" type="datetimeFigureOut">
              <a:rPr lang="fa-IR" smtClean="0"/>
              <a:pPr/>
              <a:t>06/24/1443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37CBAA6-7A9A-4D42-B338-97C4459BECE6}"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F46007-B49B-4590-8D91-B77EFE18F29D}" type="datetimeFigureOut">
              <a:rPr lang="fa-IR" smtClean="0"/>
              <a:pPr/>
              <a:t>06/24/1443</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C37CBAA6-7A9A-4D42-B338-97C4459BECE6}"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F46007-B49B-4590-8D91-B77EFE18F29D}" type="datetimeFigureOut">
              <a:rPr lang="fa-IR" smtClean="0"/>
              <a:pPr/>
              <a:t>06/24/1443</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C37CBAA6-7A9A-4D42-B338-97C4459BECE6}"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F46007-B49B-4590-8D91-B77EFE18F29D}" type="datetimeFigureOut">
              <a:rPr lang="fa-IR" smtClean="0"/>
              <a:pPr/>
              <a:t>06/24/1443</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C37CBAA6-7A9A-4D42-B338-97C4459BECE6}"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DF46007-B49B-4590-8D91-B77EFE18F29D}" type="datetimeFigureOut">
              <a:rPr lang="fa-IR" smtClean="0"/>
              <a:pPr/>
              <a:t>06/24/1443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37CBAA6-7A9A-4D42-B338-97C4459BECE6}" type="slidenum">
              <a:rPr lang="fa-IR" smtClean="0"/>
              <a:pPr/>
              <a:t>‹#›</a:t>
            </a:fld>
            <a:endParaRPr lang="fa-I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5" name="Date Placeholder 4"/>
          <p:cNvSpPr>
            <a:spLocks noGrp="1"/>
          </p:cNvSpPr>
          <p:nvPr>
            <p:ph type="dt" sz="half" idx="10"/>
          </p:nvPr>
        </p:nvSpPr>
        <p:spPr/>
        <p:txBody>
          <a:bodyPr/>
          <a:lstStyle/>
          <a:p>
            <a:fld id="{DDF46007-B49B-4590-8D91-B77EFE18F29D}" type="datetimeFigureOut">
              <a:rPr lang="fa-IR" smtClean="0"/>
              <a:pPr/>
              <a:t>06/24/1443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C37CBAA6-7A9A-4D42-B338-97C4459BECE6}" type="slidenum">
              <a:rPr lang="fa-IR" smtClean="0"/>
              <a:pPr/>
              <a:t>‹#›</a:t>
            </a:fld>
            <a:endParaRPr lang="fa-I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DDF46007-B49B-4590-8D91-B77EFE18F29D}" type="datetimeFigureOut">
              <a:rPr lang="fa-IR" smtClean="0"/>
              <a:pPr/>
              <a:t>06/24/1443</a:t>
            </a:fld>
            <a:endParaRPr lang="fa-I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fa-I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C37CBAA6-7A9A-4D42-B338-97C4459BECE6}" type="slidenum">
              <a:rPr lang="fa-IR" smtClean="0"/>
              <a:pPr/>
              <a:t>‹#›</a:t>
            </a:fld>
            <a:endParaRPr lang="fa-I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1"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r" defTabSz="914400" rtl="1"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r" defTabSz="914400" rtl="1"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r" defTabSz="914400" rtl="1"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r" defTabSz="914400" rtl="1"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r" defTabSz="914400" rtl="1"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r" defTabSz="914400" rtl="1"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r" defTabSz="914400" rtl="1"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r" defTabSz="914400" rtl="1"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r" defTabSz="914400" rtl="1"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lalemirzaei.persianblog.ir/post/14/"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C:\Users\Mahdieh\Desktop\Foster\albion7.jpg"/>
          <p:cNvPicPr>
            <a:picLocks noChangeAspect="1" noChangeArrowheads="1"/>
          </p:cNvPicPr>
          <p:nvPr/>
        </p:nvPicPr>
        <p:blipFill>
          <a:blip r:embed="rId2" cstate="print"/>
          <a:srcRect/>
          <a:stretch>
            <a:fillRect/>
          </a:stretch>
        </p:blipFill>
        <p:spPr bwMode="auto">
          <a:xfrm>
            <a:off x="1356239" y="571500"/>
            <a:ext cx="7392225" cy="5737820"/>
          </a:xfrm>
          <a:prstGeom prst="rect">
            <a:avLst/>
          </a:prstGeom>
          <a:noFill/>
        </p:spPr>
      </p:pic>
      <p:sp>
        <p:nvSpPr>
          <p:cNvPr id="2" name="Title 1"/>
          <p:cNvSpPr>
            <a:spLocks noGrp="1"/>
          </p:cNvSpPr>
          <p:nvPr>
            <p:ph type="ctrTitle"/>
          </p:nvPr>
        </p:nvSpPr>
        <p:spPr>
          <a:xfrm>
            <a:off x="179512" y="2132856"/>
            <a:ext cx="4248472" cy="2464423"/>
          </a:xfrm>
        </p:spPr>
        <p:style>
          <a:lnRef idx="2">
            <a:schemeClr val="accent6"/>
          </a:lnRef>
          <a:fillRef idx="1">
            <a:schemeClr val="lt1"/>
          </a:fillRef>
          <a:effectRef idx="0">
            <a:schemeClr val="accent6"/>
          </a:effectRef>
          <a:fontRef idx="minor">
            <a:schemeClr val="dk1"/>
          </a:fontRef>
        </p:style>
        <p:txBody>
          <a:bodyPr>
            <a:noAutofit/>
          </a:bodyPr>
          <a:lstStyle/>
          <a:p>
            <a:r>
              <a:rPr lang="en-US" sz="1600" dirty="0" smtClean="0">
                <a:solidFill>
                  <a:schemeClr val="bg1"/>
                </a:solidFill>
              </a:rPr>
              <a:t>Albion Riverside Apartments</a:t>
            </a:r>
            <a:br>
              <a:rPr lang="en-US" sz="1600" dirty="0" smtClean="0">
                <a:solidFill>
                  <a:schemeClr val="bg1"/>
                </a:solidFill>
              </a:rPr>
            </a:br>
            <a:r>
              <a:rPr lang="en-US" sz="1600" dirty="0" smtClean="0">
                <a:solidFill>
                  <a:schemeClr val="bg1"/>
                </a:solidFill>
              </a:rPr>
              <a:t> </a:t>
            </a:r>
            <a:br>
              <a:rPr lang="en-US" sz="1600" dirty="0" smtClean="0">
                <a:solidFill>
                  <a:schemeClr val="bg1"/>
                </a:solidFill>
              </a:rPr>
            </a:br>
            <a:r>
              <a:rPr lang="en-US" sz="1600" dirty="0" smtClean="0">
                <a:solidFill>
                  <a:schemeClr val="bg1"/>
                </a:solidFill>
              </a:rPr>
              <a:t>Client: Private client</a:t>
            </a:r>
            <a:br>
              <a:rPr lang="en-US" sz="1600" dirty="0" smtClean="0">
                <a:solidFill>
                  <a:schemeClr val="bg1"/>
                </a:solidFill>
              </a:rPr>
            </a:br>
            <a:r>
              <a:rPr lang="en-US" sz="1600" dirty="0" smtClean="0">
                <a:solidFill>
                  <a:schemeClr val="bg1"/>
                </a:solidFill>
              </a:rPr>
              <a:t>Project: Apartment refurbishment, Albion Riverside, London.</a:t>
            </a:r>
            <a:br>
              <a:rPr lang="en-US" sz="1600" dirty="0" smtClean="0">
                <a:solidFill>
                  <a:schemeClr val="bg1"/>
                </a:solidFill>
              </a:rPr>
            </a:br>
            <a:r>
              <a:rPr lang="en-US" sz="1600" dirty="0" smtClean="0">
                <a:solidFill>
                  <a:schemeClr val="bg1"/>
                </a:solidFill>
              </a:rPr>
              <a:t>Value: Undisclosed</a:t>
            </a:r>
            <a:br>
              <a:rPr lang="en-US" sz="1600" dirty="0" smtClean="0">
                <a:solidFill>
                  <a:schemeClr val="bg1"/>
                </a:solidFill>
              </a:rPr>
            </a:br>
            <a:r>
              <a:rPr lang="en-US" sz="1600" dirty="0" smtClean="0">
                <a:solidFill>
                  <a:schemeClr val="bg1"/>
                </a:solidFill>
              </a:rPr>
              <a:t>Dates:2007-8</a:t>
            </a:r>
            <a:br>
              <a:rPr lang="en-US" sz="1600" dirty="0" smtClean="0">
                <a:solidFill>
                  <a:schemeClr val="bg1"/>
                </a:solidFill>
              </a:rPr>
            </a:br>
            <a:endParaRPr lang="en-US" sz="16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74638"/>
            <a:ext cx="8143932" cy="511156"/>
          </a:xfrm>
        </p:spPr>
        <p:style>
          <a:lnRef idx="2">
            <a:schemeClr val="accent5"/>
          </a:lnRef>
          <a:fillRef idx="1">
            <a:schemeClr val="lt1"/>
          </a:fillRef>
          <a:effectRef idx="0">
            <a:schemeClr val="accent5"/>
          </a:effectRef>
          <a:fontRef idx="minor">
            <a:schemeClr val="dk1"/>
          </a:fontRef>
        </p:style>
        <p:txBody>
          <a:bodyPr>
            <a:noAutofit/>
          </a:bodyPr>
          <a:lstStyle/>
          <a:p>
            <a:pPr algn="r" rtl="1"/>
            <a:r>
              <a:rPr lang="fa-IR" sz="1400" dirty="0" smtClean="0">
                <a:solidFill>
                  <a:schemeClr val="accent1"/>
                </a:solidFill>
                <a:latin typeface="Tahoma" pitchFamily="34" charset="0"/>
                <a:ea typeface="Tahoma" pitchFamily="34" charset="0"/>
                <a:cs typeface="Tahoma" pitchFamily="34" charset="0"/>
              </a:rPr>
              <a:t>ساختار توده و فضا به نحوی است که کل مجتمع در قالب یک بلوک مربعی شکل با حیاطی در مرکز درک می شود.</a:t>
            </a:r>
            <a:endParaRPr lang="en-US" sz="1400" dirty="0">
              <a:solidFill>
                <a:schemeClr val="accent1"/>
              </a:solidFill>
              <a:latin typeface="Tahoma" pitchFamily="34" charset="0"/>
              <a:ea typeface="Tahoma" pitchFamily="34" charset="0"/>
              <a:cs typeface="Tahoma" pitchFamily="34" charset="0"/>
            </a:endParaRPr>
          </a:p>
        </p:txBody>
      </p:sp>
      <p:pic>
        <p:nvPicPr>
          <p:cNvPr id="4098" name="Picture 2" descr="G:\Housing Tango\ax\13454_image_5.150.jpg"/>
          <p:cNvPicPr>
            <a:picLocks noGrp="1" noChangeAspect="1" noChangeArrowheads="1"/>
          </p:cNvPicPr>
          <p:nvPr>
            <p:ph idx="1"/>
          </p:nvPr>
        </p:nvPicPr>
        <p:blipFill>
          <a:blip cstate="print"/>
          <a:srcRect/>
          <a:stretch>
            <a:fillRect/>
          </a:stretch>
        </p:blipFill>
        <p:spPr bwMode="auto">
          <a:xfrm>
            <a:off x="428596" y="1643050"/>
            <a:ext cx="2286016" cy="2286016"/>
          </a:xfrm>
          <a:prstGeom prst="rect">
            <a:avLst/>
          </a:prstGeom>
          <a:ln>
            <a:noFill/>
          </a:ln>
          <a:effectLst>
            <a:softEdge rad="112500"/>
          </a:effectLst>
        </p:spPr>
      </p:pic>
      <p:pic>
        <p:nvPicPr>
          <p:cNvPr id="4099" name="Picture 3" descr="G:\Housing Tango\ax\13454_image_6.150.jpg"/>
          <p:cNvPicPr>
            <a:picLocks noChangeAspect="1" noChangeArrowheads="1"/>
          </p:cNvPicPr>
          <p:nvPr/>
        </p:nvPicPr>
        <p:blipFill>
          <a:blip r:embed="rId2" cstate="print"/>
          <a:srcRect/>
          <a:stretch>
            <a:fillRect/>
          </a:stretch>
        </p:blipFill>
        <p:spPr bwMode="auto">
          <a:xfrm>
            <a:off x="1285852" y="3857628"/>
            <a:ext cx="2786082" cy="2786082"/>
          </a:xfrm>
          <a:prstGeom prst="rect">
            <a:avLst/>
          </a:prstGeom>
          <a:ln>
            <a:noFill/>
          </a:ln>
          <a:effectLst>
            <a:softEdge rad="112500"/>
          </a:effectLst>
        </p:spPr>
      </p:pic>
      <p:pic>
        <p:nvPicPr>
          <p:cNvPr id="6" name="Picture 2" descr="G:\Housing Tango\ax\36c881ec28307660fc76c7b494bb7a95.jpg"/>
          <p:cNvPicPr>
            <a:picLocks noChangeAspect="1" noChangeArrowheads="1"/>
          </p:cNvPicPr>
          <p:nvPr/>
        </p:nvPicPr>
        <p:blipFill>
          <a:blip r:embed="rId3" cstate="print"/>
          <a:srcRect/>
          <a:stretch>
            <a:fillRect/>
          </a:stretch>
        </p:blipFill>
        <p:spPr bwMode="auto">
          <a:xfrm>
            <a:off x="4572000" y="1340768"/>
            <a:ext cx="4143404" cy="4413815"/>
          </a:xfrm>
          <a:prstGeom prst="rect">
            <a:avLst/>
          </a:prstGeom>
          <a:noFill/>
        </p:spPr>
      </p:pic>
      <p:sp>
        <p:nvSpPr>
          <p:cNvPr id="12" name="TextBox 11"/>
          <p:cNvSpPr txBox="1"/>
          <p:nvPr/>
        </p:nvSpPr>
        <p:spPr>
          <a:xfrm>
            <a:off x="3995936" y="5517232"/>
            <a:ext cx="4934352"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rtl="1"/>
            <a:r>
              <a:rPr lang="fa-IR" dirty="0" smtClean="0">
                <a:solidFill>
                  <a:schemeClr val="bg1"/>
                </a:solidFill>
                <a:cs typeface="B Homa" pitchFamily="2" charset="-78"/>
              </a:rPr>
              <a:t>این مجتمع 27 واحدی از سؤیت ها و واحد های آپارتمانی یک،دو و سه خوابه تشکیل شده اند و اغلب واحد ها دوبلکس می باشند.متراژ کوچکترین سؤیت 55 و بزرگترین واحد3خوابه 180 مترمربع می باشد.</a:t>
            </a:r>
            <a:endParaRPr lang="en-US" dirty="0">
              <a:solidFill>
                <a:schemeClr val="bg1"/>
              </a:solidFill>
              <a:cs typeface="B Homa" pitchFamily="2" charset="-78"/>
            </a:endParaRPr>
          </a:p>
        </p:txBody>
      </p:sp>
      <p:cxnSp>
        <p:nvCxnSpPr>
          <p:cNvPr id="15" name="Straight Arrow Connector 14"/>
          <p:cNvCxnSpPr/>
          <p:nvPr/>
        </p:nvCxnSpPr>
        <p:spPr>
          <a:xfrm rot="16200000" flipH="1">
            <a:off x="1750199" y="2893215"/>
            <a:ext cx="1857388" cy="1357322"/>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
        <p:nvSpPr>
          <p:cNvPr id="8" name="Oval 7"/>
          <p:cNvSpPr/>
          <p:nvPr/>
        </p:nvSpPr>
        <p:spPr>
          <a:xfrm>
            <a:off x="1907704" y="2492896"/>
            <a:ext cx="288032" cy="360040"/>
          </a:xfrm>
          <a:prstGeom prst="ellipse">
            <a:avLst/>
          </a:prstGeom>
          <a:noFill/>
          <a:ln>
            <a:solidFill>
              <a:srgbClr val="C00000"/>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p:spPr>
        <p:style>
          <a:lnRef idx="2">
            <a:schemeClr val="accent5"/>
          </a:lnRef>
          <a:fillRef idx="1">
            <a:schemeClr val="lt1"/>
          </a:fillRef>
          <a:effectRef idx="0">
            <a:schemeClr val="accent5"/>
          </a:effectRef>
          <a:fontRef idx="minor">
            <a:schemeClr val="dk1"/>
          </a:fontRef>
        </p:style>
        <p:txBody>
          <a:bodyPr>
            <a:noAutofit/>
          </a:bodyPr>
          <a:lstStyle/>
          <a:p>
            <a:pPr algn="r" rtl="1"/>
            <a:r>
              <a:rPr lang="fa-IR" sz="1400" dirty="0" smtClean="0">
                <a:solidFill>
                  <a:schemeClr val="accent1"/>
                </a:solidFill>
                <a:latin typeface="Tahoma" pitchFamily="34" charset="0"/>
                <a:ea typeface="Tahoma" pitchFamily="34" charset="0"/>
                <a:cs typeface="Tahoma" pitchFamily="34" charset="0"/>
              </a:rPr>
              <a:t>در این پروژه صفحات خورشیدی در بالای برجک های رنگی قرار گرفته،دیوارهای جداکننده همگی هوشمند بوده،شیشه ها تماما سه جداره و برخی از بام ها پوشیده از چمن می باشند.آب باران از بام ها به مخزنی برای آبیاری فضای سبز منتقل می گردد و بخشی از زباله هاپس از تفکیک جهت تامین سوخت و گرمایش واحد ها استفاده می گردد.</a:t>
            </a:r>
            <a:r>
              <a:rPr lang="en-US" sz="1400" dirty="0" smtClean="0">
                <a:solidFill>
                  <a:schemeClr val="accent1"/>
                </a:solidFill>
                <a:latin typeface="Tahoma" pitchFamily="34" charset="0"/>
                <a:ea typeface="Tahoma" pitchFamily="34" charset="0"/>
                <a:cs typeface="Tahoma" pitchFamily="34" charset="0"/>
              </a:rPr>
              <a:t/>
            </a:r>
            <a:br>
              <a:rPr lang="en-US" sz="1400" dirty="0" smtClean="0">
                <a:solidFill>
                  <a:schemeClr val="accent1"/>
                </a:solidFill>
                <a:latin typeface="Tahoma" pitchFamily="34" charset="0"/>
                <a:ea typeface="Tahoma" pitchFamily="34" charset="0"/>
                <a:cs typeface="Tahoma" pitchFamily="34" charset="0"/>
              </a:rPr>
            </a:br>
            <a:endParaRPr lang="en-US" sz="1400" dirty="0">
              <a:solidFill>
                <a:schemeClr val="accent1"/>
              </a:solidFill>
              <a:latin typeface="Tahoma" pitchFamily="34" charset="0"/>
              <a:ea typeface="Tahoma" pitchFamily="34" charset="0"/>
              <a:cs typeface="Tahoma" pitchFamily="34" charset="0"/>
            </a:endParaRPr>
          </a:p>
        </p:txBody>
      </p:sp>
      <p:pic>
        <p:nvPicPr>
          <p:cNvPr id="7170" name="Picture 2" descr="G:\Housing Tango\ax\13454_image_4.jpg"/>
          <p:cNvPicPr>
            <a:picLocks noGrp="1" noChangeAspect="1" noChangeArrowheads="1"/>
          </p:cNvPicPr>
          <p:nvPr>
            <p:ph idx="1"/>
          </p:nvPr>
        </p:nvPicPr>
        <p:blipFill>
          <a:blip cstate="print"/>
          <a:srcRect/>
          <a:stretch>
            <a:fillRect/>
          </a:stretch>
        </p:blipFill>
        <p:spPr bwMode="auto">
          <a:xfrm>
            <a:off x="638981" y="1785926"/>
            <a:ext cx="3933019" cy="371477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5" name="Picture 3" descr="G:\Housing Tango\ax\13449_image_2.jpg"/>
          <p:cNvPicPr>
            <a:picLocks noChangeAspect="1" noChangeArrowheads="1"/>
          </p:cNvPicPr>
          <p:nvPr/>
        </p:nvPicPr>
        <p:blipFill>
          <a:blip r:embed="rId2" cstate="print"/>
          <a:srcRect/>
          <a:stretch>
            <a:fillRect/>
          </a:stretch>
        </p:blipFill>
        <p:spPr bwMode="auto">
          <a:xfrm>
            <a:off x="5143504" y="1643050"/>
            <a:ext cx="3777165" cy="471490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9" name="TextBox 8"/>
          <p:cNvSpPr txBox="1"/>
          <p:nvPr/>
        </p:nvSpPr>
        <p:spPr>
          <a:xfrm>
            <a:off x="642910" y="5715016"/>
            <a:ext cx="4000528"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r" rtl="1"/>
            <a:r>
              <a:rPr lang="fa-IR" sz="1400" dirty="0" smtClean="0">
                <a:solidFill>
                  <a:schemeClr val="bg1"/>
                </a:solidFill>
                <a:cs typeface="B Homa" pitchFamily="2" charset="-78"/>
              </a:rPr>
              <a:t>نحوه قرارگیری واحدها به شکلی است که تعداد زیادی از آنها درهر 4 طبقه توسط پنجره های قدی و کشیده به منظر رودخانه اشراف دارند.</a:t>
            </a:r>
            <a:endParaRPr lang="en-US" sz="1400" dirty="0">
              <a:solidFill>
                <a:schemeClr val="bg1"/>
              </a:solidFill>
              <a:cs typeface="B Homa" pitchFamily="2" charset="-78"/>
            </a:endParaRPr>
          </a:p>
        </p:txBody>
      </p:sp>
      <p:cxnSp>
        <p:nvCxnSpPr>
          <p:cNvPr id="11" name="Straight Arrow Connector 10"/>
          <p:cNvCxnSpPr/>
          <p:nvPr/>
        </p:nvCxnSpPr>
        <p:spPr>
          <a:xfrm flipV="1">
            <a:off x="2857488" y="2428868"/>
            <a:ext cx="3000396" cy="71438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14290"/>
            <a:ext cx="8286808" cy="1000132"/>
          </a:xfrm>
        </p:spPr>
        <p:style>
          <a:lnRef idx="2">
            <a:schemeClr val="accent3"/>
          </a:lnRef>
          <a:fillRef idx="1">
            <a:schemeClr val="lt1"/>
          </a:fillRef>
          <a:effectRef idx="0">
            <a:schemeClr val="accent3"/>
          </a:effectRef>
          <a:fontRef idx="minor">
            <a:schemeClr val="dk1"/>
          </a:fontRef>
        </p:style>
        <p:txBody>
          <a:bodyPr>
            <a:noAutofit/>
          </a:bodyPr>
          <a:lstStyle/>
          <a:p>
            <a:pPr algn="r" rtl="1"/>
            <a:r>
              <a:rPr lang="en-US" sz="1400" dirty="0" smtClean="0">
                <a:solidFill>
                  <a:schemeClr val="bg1"/>
                </a:solidFill>
                <a:latin typeface="Tahoma" pitchFamily="34" charset="0"/>
                <a:ea typeface="Tahoma" pitchFamily="34" charset="0"/>
                <a:cs typeface="Tahoma" pitchFamily="34" charset="0"/>
              </a:rPr>
              <a:t/>
            </a:r>
            <a:br>
              <a:rPr lang="en-US" sz="1400" dirty="0" smtClean="0">
                <a:solidFill>
                  <a:schemeClr val="bg1"/>
                </a:solidFill>
                <a:latin typeface="Tahoma" pitchFamily="34" charset="0"/>
                <a:ea typeface="Tahoma" pitchFamily="34" charset="0"/>
                <a:cs typeface="Tahoma" pitchFamily="34" charset="0"/>
              </a:rPr>
            </a:br>
            <a:r>
              <a:rPr lang="en-US" sz="1400" dirty="0" smtClean="0">
                <a:solidFill>
                  <a:schemeClr val="bg1"/>
                </a:solidFill>
                <a:latin typeface="Tahoma" pitchFamily="34" charset="0"/>
                <a:ea typeface="Tahoma" pitchFamily="34" charset="0"/>
                <a:cs typeface="Tahoma" pitchFamily="34" charset="0"/>
              </a:rPr>
              <a:t/>
            </a:r>
            <a:br>
              <a:rPr lang="en-US" sz="1400" dirty="0" smtClean="0">
                <a:solidFill>
                  <a:schemeClr val="bg1"/>
                </a:solidFill>
                <a:latin typeface="Tahoma" pitchFamily="34" charset="0"/>
                <a:ea typeface="Tahoma" pitchFamily="34" charset="0"/>
                <a:cs typeface="Tahoma" pitchFamily="34" charset="0"/>
              </a:rPr>
            </a:br>
            <a:r>
              <a:rPr lang="fa-IR" sz="1400" dirty="0" smtClean="0">
                <a:solidFill>
                  <a:schemeClr val="bg1"/>
                </a:solidFill>
                <a:latin typeface="Tahoma" pitchFamily="34" charset="0"/>
                <a:ea typeface="Tahoma" pitchFamily="34" charset="0"/>
                <a:cs typeface="Tahoma" pitchFamily="34" charset="0"/>
              </a:rPr>
              <a:t>فضای باز مرکزی مجموعه مرکب از مسیرهایی با کفپوش چوبی و یک بیضی در مرکز است که محلی امن و مناسب برای بازی کودکان و نشیمن ساکنین در فضای باز می باشد این فضا در شب توسط باکس های شیشه ای به بیرون می تابند روشن می شود.  </a:t>
            </a:r>
            <a:r>
              <a:rPr lang="en-US" sz="1400" dirty="0" smtClean="0">
                <a:solidFill>
                  <a:schemeClr val="bg1"/>
                </a:solidFill>
                <a:latin typeface="Tahoma" pitchFamily="34" charset="0"/>
                <a:ea typeface="Tahoma" pitchFamily="34" charset="0"/>
                <a:cs typeface="Tahoma" pitchFamily="34" charset="0"/>
              </a:rPr>
              <a:t/>
            </a:r>
            <a:br>
              <a:rPr lang="en-US" sz="1400" dirty="0" smtClean="0">
                <a:solidFill>
                  <a:schemeClr val="bg1"/>
                </a:solidFill>
                <a:latin typeface="Tahoma" pitchFamily="34" charset="0"/>
                <a:ea typeface="Tahoma" pitchFamily="34" charset="0"/>
                <a:cs typeface="Tahoma" pitchFamily="34" charset="0"/>
              </a:rPr>
            </a:br>
            <a:endParaRPr lang="en-US" sz="1400" dirty="0">
              <a:solidFill>
                <a:schemeClr val="bg1"/>
              </a:solidFill>
              <a:latin typeface="Tahoma" pitchFamily="34" charset="0"/>
              <a:ea typeface="Tahoma" pitchFamily="34" charset="0"/>
              <a:cs typeface="Tahoma" pitchFamily="34" charset="0"/>
            </a:endParaRPr>
          </a:p>
        </p:txBody>
      </p:sp>
      <p:pic>
        <p:nvPicPr>
          <p:cNvPr id="1026" name="Picture 2"/>
          <p:cNvPicPr>
            <a:picLocks noGrp="1" noChangeAspect="1" noChangeArrowheads="1"/>
          </p:cNvPicPr>
          <p:nvPr>
            <p:ph idx="1"/>
          </p:nvPr>
        </p:nvPicPr>
        <p:blipFill>
          <a:blip r:embed="rId2" cstate="print"/>
          <a:stretch>
            <a:fillRect/>
          </a:stretch>
        </p:blipFill>
        <p:spPr bwMode="auto">
          <a:xfrm>
            <a:off x="571472" y="4929198"/>
            <a:ext cx="2285984" cy="1284882"/>
          </a:xfrm>
          <a:prstGeom prst="rect">
            <a:avLst/>
          </a:prstGeom>
          <a:ln>
            <a:noFill/>
          </a:ln>
          <a:effectLst>
            <a:softEdge rad="112500"/>
          </a:effectLst>
        </p:spPr>
      </p:pic>
      <p:pic>
        <p:nvPicPr>
          <p:cNvPr id="7" name="Picture 3" descr="G:\Housing Tango\ax\TangoNight.jpg"/>
          <p:cNvPicPr>
            <a:picLocks noChangeAspect="1" noChangeArrowheads="1"/>
          </p:cNvPicPr>
          <p:nvPr/>
        </p:nvPicPr>
        <p:blipFill>
          <a:blip r:embed="rId3" cstate="print"/>
          <a:srcRect/>
          <a:stretch>
            <a:fillRect/>
          </a:stretch>
        </p:blipFill>
        <p:spPr bwMode="auto">
          <a:xfrm>
            <a:off x="3214678" y="4357694"/>
            <a:ext cx="3286148" cy="224055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6" name="Picture 2" descr="G:\Housing Tango\ax\0202tango2.jpg"/>
          <p:cNvPicPr>
            <a:picLocks noChangeAspect="1" noChangeArrowheads="1"/>
          </p:cNvPicPr>
          <p:nvPr/>
        </p:nvPicPr>
        <p:blipFill>
          <a:blip r:embed="rId4" cstate="print"/>
          <a:stretch>
            <a:fillRect/>
          </a:stretch>
        </p:blipFill>
        <p:spPr bwMode="auto">
          <a:xfrm>
            <a:off x="357158" y="1571612"/>
            <a:ext cx="4286280" cy="2643206"/>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8" name="Picture 3" descr="G:\Housing Tango\ax\e21821136b2102f91d2d6a9a09e127f9.jpg"/>
          <p:cNvPicPr>
            <a:picLocks noChangeAspect="1" noChangeArrowheads="1"/>
          </p:cNvPicPr>
          <p:nvPr/>
        </p:nvPicPr>
        <p:blipFill>
          <a:blip r:embed="rId5" cstate="print"/>
          <a:srcRect/>
          <a:stretch>
            <a:fillRect/>
          </a:stretch>
        </p:blipFill>
        <p:spPr bwMode="auto">
          <a:xfrm>
            <a:off x="5214942" y="1643050"/>
            <a:ext cx="3431432" cy="257176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512" y="1448780"/>
            <a:ext cx="3528392" cy="3960440"/>
          </a:xfrm>
          <a:solidFill>
            <a:schemeClr val="tx1"/>
          </a:solidFill>
        </p:spPr>
        <p:txBody>
          <a:bodyPr>
            <a:noAutofit/>
          </a:bodyPr>
          <a:lstStyle/>
          <a:p>
            <a:pPr algn="r">
              <a:lnSpc>
                <a:spcPct val="150000"/>
              </a:lnSpc>
            </a:pPr>
            <a:r>
              <a:rPr lang="fa-IR" sz="1800" b="1" dirty="0">
                <a:solidFill>
                  <a:srgbClr val="FF0000"/>
                </a:solidFill>
                <a:effectLst>
                  <a:outerShdw blurRad="38100" dist="38100" dir="2700000" algn="tl">
                    <a:srgbClr val="000000">
                      <a:alpha val="43137"/>
                    </a:srgbClr>
                  </a:outerShdw>
                </a:effectLst>
                <a:hlinkClick r:id="rId2"/>
              </a:rPr>
              <a:t>مجتمع مسکونی.نمونه 1.</a:t>
            </a:r>
            <a:r>
              <a:rPr lang="en-US" sz="1800" b="1" dirty="0">
                <a:solidFill>
                  <a:srgbClr val="FF0000"/>
                </a:solidFill>
                <a:effectLst>
                  <a:outerShdw blurRad="38100" dist="38100" dir="2700000" algn="tl">
                    <a:srgbClr val="000000">
                      <a:alpha val="43137"/>
                    </a:srgbClr>
                  </a:outerShdw>
                </a:effectLst>
                <a:hlinkClick r:id="rId2"/>
              </a:rPr>
              <a:t>habitat </a:t>
            </a:r>
            <a:r>
              <a:rPr lang="en-US" sz="1800" b="1" dirty="0" smtClean="0">
                <a:solidFill>
                  <a:srgbClr val="FF0000"/>
                </a:solidFill>
                <a:effectLst>
                  <a:outerShdw blurRad="38100" dist="38100" dir="2700000" algn="tl">
                    <a:srgbClr val="000000">
                      <a:alpha val="43137"/>
                    </a:srgbClr>
                  </a:outerShdw>
                </a:effectLst>
                <a:hlinkClick r:id="rId2"/>
              </a:rPr>
              <a:t>67</a:t>
            </a:r>
            <a:r>
              <a:rPr lang="en-US" sz="1800" dirty="0">
                <a:solidFill>
                  <a:srgbClr val="FF0000"/>
                </a:solidFill>
                <a:effectLst>
                  <a:outerShdw blurRad="38100" dist="38100" dir="2700000" algn="tl">
                    <a:srgbClr val="000000">
                      <a:alpha val="43137"/>
                    </a:srgbClr>
                  </a:outerShdw>
                </a:effectLst>
              </a:rPr>
              <a:t/>
            </a:r>
            <a:br>
              <a:rPr lang="en-US" sz="1800" dirty="0">
                <a:solidFill>
                  <a:srgbClr val="FF0000"/>
                </a:solidFill>
                <a:effectLst>
                  <a:outerShdw blurRad="38100" dist="38100" dir="2700000" algn="tl">
                    <a:srgbClr val="000000">
                      <a:alpha val="43137"/>
                    </a:srgbClr>
                  </a:outerShdw>
                </a:effectLst>
              </a:rPr>
            </a:br>
            <a:r>
              <a:rPr lang="fa-IR" sz="1800" dirty="0">
                <a:solidFill>
                  <a:srgbClr val="002060"/>
                </a:solidFill>
              </a:rPr>
              <a:t>پروژه</a:t>
            </a:r>
            <a:r>
              <a:rPr lang="en-US" sz="1800" dirty="0">
                <a:solidFill>
                  <a:srgbClr val="002060"/>
                </a:solidFill>
              </a:rPr>
              <a:t> Habitat 67 - </a:t>
            </a:r>
            <a:r>
              <a:rPr lang="fa-IR" sz="1800" dirty="0">
                <a:solidFill>
                  <a:srgbClr val="002060"/>
                </a:solidFill>
              </a:rPr>
              <a:t>ایده جدید در معماری شهری</a:t>
            </a:r>
            <a:r>
              <a:rPr lang="en-US" sz="1800" dirty="0">
                <a:solidFill>
                  <a:srgbClr val="002060"/>
                </a:solidFill>
              </a:rPr>
              <a:t/>
            </a:r>
            <a:br>
              <a:rPr lang="en-US" sz="1800" dirty="0">
                <a:solidFill>
                  <a:srgbClr val="002060"/>
                </a:solidFill>
              </a:rPr>
            </a:br>
            <a:r>
              <a:rPr lang="fa-IR" sz="1800" dirty="0" smtClean="0">
                <a:solidFill>
                  <a:srgbClr val="002060"/>
                </a:solidFill>
              </a:rPr>
              <a:t>پروژه :  </a:t>
            </a:r>
            <a:r>
              <a:rPr lang="fa-IR" sz="1800" dirty="0">
                <a:solidFill>
                  <a:srgbClr val="002060"/>
                </a:solidFill>
              </a:rPr>
              <a:t>مسکن ۶۷</a:t>
            </a:r>
            <a:r>
              <a:rPr lang="en-US" sz="1800" dirty="0">
                <a:solidFill>
                  <a:srgbClr val="002060"/>
                </a:solidFill>
              </a:rPr>
              <a:t> ( Habitat 67 )</a:t>
            </a:r>
            <a:br>
              <a:rPr lang="en-US" sz="1800" dirty="0">
                <a:solidFill>
                  <a:srgbClr val="002060"/>
                </a:solidFill>
              </a:rPr>
            </a:br>
            <a:r>
              <a:rPr lang="fa-IR" sz="1800" dirty="0" smtClean="0">
                <a:solidFill>
                  <a:srgbClr val="002060"/>
                </a:solidFill>
              </a:rPr>
              <a:t>مکان : </a:t>
            </a:r>
            <a:r>
              <a:rPr lang="fa-IR" sz="1800" dirty="0">
                <a:solidFill>
                  <a:srgbClr val="002060"/>
                </a:solidFill>
              </a:rPr>
              <a:t>مونترال، کبک، کانادا</a:t>
            </a:r>
            <a:r>
              <a:rPr lang="en-US" sz="1800" dirty="0">
                <a:solidFill>
                  <a:srgbClr val="002060"/>
                </a:solidFill>
              </a:rPr>
              <a:t/>
            </a:r>
            <a:br>
              <a:rPr lang="en-US" sz="1800" dirty="0">
                <a:solidFill>
                  <a:srgbClr val="002060"/>
                </a:solidFill>
              </a:rPr>
            </a:br>
            <a:r>
              <a:rPr lang="fa-IR" sz="1800" dirty="0" smtClean="0">
                <a:solidFill>
                  <a:srgbClr val="002060"/>
                </a:solidFill>
              </a:rPr>
              <a:t>تاریخ : </a:t>
            </a:r>
            <a:r>
              <a:rPr lang="fa-IR" sz="1800" dirty="0">
                <a:solidFill>
                  <a:srgbClr val="002060"/>
                </a:solidFill>
              </a:rPr>
              <a:t>۱۹۶۷</a:t>
            </a:r>
            <a:r>
              <a:rPr lang="en-US" sz="1800" dirty="0">
                <a:solidFill>
                  <a:srgbClr val="002060"/>
                </a:solidFill>
              </a:rPr>
              <a:t/>
            </a:r>
            <a:br>
              <a:rPr lang="en-US" sz="1800" dirty="0">
                <a:solidFill>
                  <a:srgbClr val="002060"/>
                </a:solidFill>
              </a:rPr>
            </a:br>
            <a:r>
              <a:rPr lang="fa-IR" sz="1800" dirty="0" smtClean="0">
                <a:solidFill>
                  <a:srgbClr val="002060"/>
                </a:solidFill>
              </a:rPr>
              <a:t>معمار</a:t>
            </a:r>
            <a:r>
              <a:rPr lang="en-US" sz="1800" dirty="0" smtClean="0">
                <a:solidFill>
                  <a:srgbClr val="002060"/>
                </a:solidFill>
              </a:rPr>
              <a:t> </a:t>
            </a:r>
            <a:r>
              <a:rPr lang="en-US" sz="1800" dirty="0">
                <a:solidFill>
                  <a:srgbClr val="002060"/>
                </a:solidFill>
              </a:rPr>
              <a:t>Moshe </a:t>
            </a:r>
            <a:r>
              <a:rPr lang="en-US" sz="1800" dirty="0" err="1" smtClean="0">
                <a:solidFill>
                  <a:srgbClr val="002060"/>
                </a:solidFill>
              </a:rPr>
              <a:t>Safdi</a:t>
            </a:r>
            <a:r>
              <a:rPr lang="en-US" sz="1800" dirty="0" smtClean="0">
                <a:solidFill>
                  <a:srgbClr val="002060"/>
                </a:solidFill>
              </a:rPr>
              <a:t>   :  </a:t>
            </a:r>
            <a:r>
              <a:rPr lang="en-US" sz="1800" dirty="0">
                <a:solidFill>
                  <a:srgbClr val="FF0000"/>
                </a:solidFill>
                <a:effectLst>
                  <a:outerShdw blurRad="38100" dist="38100" dir="2700000" algn="tl">
                    <a:srgbClr val="000000">
                      <a:alpha val="43137"/>
                    </a:srgbClr>
                  </a:outerShdw>
                </a:effectLst>
              </a:rPr>
              <a:t/>
            </a:r>
            <a:br>
              <a:rPr lang="en-US" sz="1800" dirty="0">
                <a:solidFill>
                  <a:srgbClr val="FF0000"/>
                </a:solidFill>
                <a:effectLst>
                  <a:outerShdw blurRad="38100" dist="38100" dir="2700000" algn="tl">
                    <a:srgbClr val="000000">
                      <a:alpha val="43137"/>
                    </a:srgbClr>
                  </a:outerShdw>
                </a:effectLst>
              </a:rPr>
            </a:br>
            <a:endParaRPr lang="fa-IR" sz="1800" dirty="0">
              <a:solidFill>
                <a:srgbClr val="FF0000"/>
              </a:solidFill>
              <a:effectLst>
                <a:outerShdw blurRad="38100" dist="38100" dir="2700000" algn="tl">
                  <a:srgbClr val="000000">
                    <a:alpha val="43137"/>
                  </a:srgbClr>
                </a:outerShdw>
              </a:effectLst>
            </a:endParaRPr>
          </a:p>
        </p:txBody>
      </p:sp>
      <p:pic>
        <p:nvPicPr>
          <p:cNvPr id="1026" name="Picture 2" descr="E:\tarh 5\habitat 6\ax\moshe-safdi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3176" y="1556792"/>
            <a:ext cx="4769957"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405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2040" y="332656"/>
            <a:ext cx="4114800" cy="6192688"/>
          </a:xfrm>
        </p:spPr>
        <p:txBody>
          <a:bodyPr>
            <a:normAutofit/>
          </a:bodyPr>
          <a:lstStyle/>
          <a:p>
            <a:pPr>
              <a:lnSpc>
                <a:spcPct val="150000"/>
              </a:lnSpc>
            </a:pPr>
            <a:r>
              <a:rPr lang="fa-IR" sz="1400" dirty="0">
                <a:latin typeface="Tahoma" pitchFamily="34" charset="0"/>
                <a:ea typeface="Tahoma" pitchFamily="34" charset="0"/>
                <a:cs typeface="Tahoma" pitchFamily="34" charset="0"/>
              </a:rPr>
              <a:t>ایده در نظر گرفته شده در این پروژه داشتن خانه های شخصی در تراکم شهرهای شلوغ و با قیمت مناسب بوده است. این ساختمان به نوعی ساخته شده است که هر کدام از واحدهای آن بصورت جداگانه ولی با تراکم زیاد در کنار یکدیگر ساخته شده اند. بدین ترتیب هر یک از واحدها دارای حیاط اختصاصی هستند</a:t>
            </a:r>
            <a:r>
              <a:rPr lang="en-US" sz="1400" dirty="0">
                <a:latin typeface="Tahoma" pitchFamily="34" charset="0"/>
                <a:ea typeface="Tahoma" pitchFamily="34" charset="0"/>
                <a:cs typeface="Tahoma" pitchFamily="34" charset="0"/>
              </a:rPr>
              <a:t>.</a:t>
            </a:r>
          </a:p>
          <a:p>
            <a:pPr>
              <a:lnSpc>
                <a:spcPct val="150000"/>
              </a:lnSpc>
            </a:pPr>
            <a:r>
              <a:rPr lang="en-US" sz="1400" dirty="0">
                <a:latin typeface="Tahoma" pitchFamily="34" charset="0"/>
                <a:ea typeface="Tahoma" pitchFamily="34" charset="0"/>
                <a:cs typeface="Tahoma" pitchFamily="34" charset="0"/>
              </a:rPr>
              <a:t> </a:t>
            </a:r>
            <a:endParaRPr lang="fa-IR" sz="1400" dirty="0" smtClean="0">
              <a:latin typeface="Tahoma" pitchFamily="34" charset="0"/>
              <a:ea typeface="Tahoma" pitchFamily="34" charset="0"/>
              <a:cs typeface="Tahoma" pitchFamily="34" charset="0"/>
            </a:endParaRPr>
          </a:p>
          <a:p>
            <a:pPr>
              <a:lnSpc>
                <a:spcPct val="150000"/>
              </a:lnSpc>
            </a:pPr>
            <a:endParaRPr lang="fa-IR" sz="1400" dirty="0">
              <a:latin typeface="Tahoma" pitchFamily="34" charset="0"/>
              <a:ea typeface="Tahoma" pitchFamily="34" charset="0"/>
              <a:cs typeface="Tahoma" pitchFamily="34" charset="0"/>
            </a:endParaRPr>
          </a:p>
          <a:p>
            <a:pPr>
              <a:lnSpc>
                <a:spcPct val="150000"/>
              </a:lnSpc>
            </a:pPr>
            <a:endParaRPr lang="en-US" sz="1400" dirty="0">
              <a:latin typeface="Tahoma" pitchFamily="34" charset="0"/>
              <a:ea typeface="Tahoma" pitchFamily="34" charset="0"/>
              <a:cs typeface="Tahoma" pitchFamily="34" charset="0"/>
            </a:endParaRPr>
          </a:p>
          <a:p>
            <a:pPr>
              <a:lnSpc>
                <a:spcPct val="150000"/>
              </a:lnSpc>
            </a:pPr>
            <a:r>
              <a:rPr lang="fa-IR" sz="1400" dirty="0">
                <a:latin typeface="Tahoma" pitchFamily="34" charset="0"/>
                <a:ea typeface="Tahoma" pitchFamily="34" charset="0"/>
                <a:cs typeface="Tahoma" pitchFamily="34" charset="0"/>
              </a:rPr>
              <a:t> </a:t>
            </a:r>
            <a:endParaRPr lang="en-US" sz="1400" dirty="0">
              <a:latin typeface="Tahoma" pitchFamily="34" charset="0"/>
              <a:ea typeface="Tahoma" pitchFamily="34" charset="0"/>
              <a:cs typeface="Tahoma" pitchFamily="34" charset="0"/>
            </a:endParaRPr>
          </a:p>
          <a:p>
            <a:pPr>
              <a:lnSpc>
                <a:spcPct val="150000"/>
              </a:lnSpc>
            </a:pPr>
            <a:r>
              <a:rPr lang="fa-IR" sz="1400" dirty="0">
                <a:latin typeface="Tahoma" pitchFamily="34" charset="0"/>
                <a:ea typeface="Tahoma" pitchFamily="34" charset="0"/>
                <a:cs typeface="Tahoma" pitchFamily="34" charset="0"/>
              </a:rPr>
              <a:t>موشه سفدی در حیفا متولد و در سال 1938 به کانادا مهاجرت نموده و معماری را نزد استادانی چون ،لویی کان در فیلادلفیا آموخت.شهرت وی بیش از هر چیز به سبب ساختمانهای مسکونی پیش ساخته و لگو مانندی است که </a:t>
            </a:r>
            <a:r>
              <a:rPr lang="en-US" sz="1400" dirty="0">
                <a:latin typeface="Tahoma" pitchFamily="34" charset="0"/>
                <a:ea typeface="Tahoma" pitchFamily="34" charset="0"/>
                <a:cs typeface="Tahoma" pitchFamily="34" charset="0"/>
              </a:rPr>
              <a:t>habitat 67</a:t>
            </a:r>
            <a:r>
              <a:rPr lang="fa-IR" sz="1400" dirty="0">
                <a:latin typeface="Tahoma" pitchFamily="34" charset="0"/>
                <a:ea typeface="Tahoma" pitchFamily="34" charset="0"/>
                <a:cs typeface="Tahoma" pitchFamily="34" charset="0"/>
              </a:rPr>
              <a:t> از برجسته ترین این آثار است</a:t>
            </a:r>
            <a:r>
              <a:rPr lang="fa-IR" sz="1400" dirty="0" smtClean="0">
                <a:latin typeface="Tahoma" pitchFamily="34" charset="0"/>
                <a:ea typeface="Tahoma" pitchFamily="34" charset="0"/>
                <a:cs typeface="Tahoma" pitchFamily="34" charset="0"/>
              </a:rPr>
              <a:t>.</a:t>
            </a:r>
            <a:endParaRPr lang="fa-IR" sz="1400" dirty="0">
              <a:latin typeface="Tahoma" pitchFamily="34" charset="0"/>
              <a:ea typeface="Tahoma" pitchFamily="34" charset="0"/>
              <a:cs typeface="Tahoma" pitchFamily="34" charset="0"/>
            </a:endParaRPr>
          </a:p>
        </p:txBody>
      </p:sp>
      <p:pic>
        <p:nvPicPr>
          <p:cNvPr id="1027" name="Picture 3" descr="E:\tarh 5\habitat 6\ax\habitat-67-terrac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124744"/>
            <a:ext cx="4226557" cy="38884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34672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3284984"/>
            <a:ext cx="8928992" cy="5244827"/>
          </a:xfrm>
        </p:spPr>
        <p:txBody>
          <a:bodyPr>
            <a:normAutofit/>
          </a:bodyPr>
          <a:lstStyle/>
          <a:p>
            <a:pPr>
              <a:lnSpc>
                <a:spcPct val="150000"/>
              </a:lnSpc>
            </a:pPr>
            <a:endParaRPr lang="fa-IR" sz="1200" dirty="0" smtClean="0">
              <a:latin typeface="Tahoma" pitchFamily="34" charset="0"/>
              <a:ea typeface="Tahoma" pitchFamily="34" charset="0"/>
              <a:cs typeface="Tahoma" pitchFamily="34" charset="0"/>
            </a:endParaRPr>
          </a:p>
          <a:p>
            <a:pPr>
              <a:lnSpc>
                <a:spcPct val="150000"/>
              </a:lnSpc>
            </a:pPr>
            <a:endParaRPr lang="en-US" sz="1200" dirty="0">
              <a:latin typeface="Tahoma" pitchFamily="34" charset="0"/>
              <a:ea typeface="Tahoma" pitchFamily="34" charset="0"/>
              <a:cs typeface="Tahoma" pitchFamily="34" charset="0"/>
            </a:endParaRPr>
          </a:p>
          <a:p>
            <a:pPr>
              <a:lnSpc>
                <a:spcPct val="150000"/>
              </a:lnSpc>
            </a:pPr>
            <a:r>
              <a:rPr lang="fa-IR" sz="1200" b="1" dirty="0">
                <a:latin typeface="Tahoma" pitchFamily="34" charset="0"/>
                <a:ea typeface="Tahoma" pitchFamily="34" charset="0"/>
                <a:cs typeface="Tahoma" pitchFamily="34" charset="0"/>
              </a:rPr>
              <a:t>حفظ حریم خصوصی هر واحد مسکونی </a:t>
            </a:r>
            <a:endParaRPr lang="fa-IR" sz="1200" b="1" dirty="0" smtClean="0">
              <a:latin typeface="Tahoma" pitchFamily="34" charset="0"/>
              <a:ea typeface="Tahoma" pitchFamily="34" charset="0"/>
              <a:cs typeface="Tahoma" pitchFamily="34" charset="0"/>
            </a:endParaRPr>
          </a:p>
          <a:p>
            <a:pPr>
              <a:lnSpc>
                <a:spcPct val="150000"/>
              </a:lnSpc>
            </a:pPr>
            <a:r>
              <a:rPr lang="fa-IR" sz="1200" b="1" dirty="0" smtClean="0">
                <a:latin typeface="Tahoma" pitchFamily="34" charset="0"/>
                <a:ea typeface="Tahoma" pitchFamily="34" charset="0"/>
                <a:cs typeface="Tahoma" pitchFamily="34" charset="0"/>
              </a:rPr>
              <a:t>استفاده </a:t>
            </a:r>
            <a:r>
              <a:rPr lang="fa-IR" sz="1200" b="1" dirty="0">
                <a:latin typeface="Tahoma" pitchFamily="34" charset="0"/>
                <a:ea typeface="Tahoma" pitchFamily="34" charset="0"/>
                <a:cs typeface="Tahoma" pitchFamily="34" charset="0"/>
              </a:rPr>
              <a:t>مناسب از دید و منظر رودخانه </a:t>
            </a:r>
            <a:r>
              <a:rPr lang="fa-IR" sz="1200" b="1" dirty="0" smtClean="0">
                <a:latin typeface="Tahoma" pitchFamily="34" charset="0"/>
                <a:ea typeface="Tahoma" pitchFamily="34" charset="0"/>
                <a:cs typeface="Tahoma" pitchFamily="34" charset="0"/>
              </a:rPr>
              <a:t>لارنس</a:t>
            </a:r>
          </a:p>
          <a:p>
            <a:pPr>
              <a:lnSpc>
                <a:spcPct val="150000"/>
              </a:lnSpc>
            </a:pPr>
            <a:r>
              <a:rPr lang="fa-IR" sz="1200" b="1" dirty="0" smtClean="0">
                <a:latin typeface="Tahoma" pitchFamily="34" charset="0"/>
                <a:ea typeface="Tahoma" pitchFamily="34" charset="0"/>
                <a:cs typeface="Tahoma" pitchFamily="34" charset="0"/>
              </a:rPr>
              <a:t>توجه </a:t>
            </a:r>
            <a:r>
              <a:rPr lang="fa-IR" sz="1200" b="1" dirty="0">
                <a:latin typeface="Tahoma" pitchFamily="34" charset="0"/>
                <a:ea typeface="Tahoma" pitchFamily="34" charset="0"/>
                <a:cs typeface="Tahoma" pitchFamily="34" charset="0"/>
              </a:rPr>
              <a:t>به جهت تابش نور خورشید </a:t>
            </a:r>
            <a:endParaRPr lang="fa-IR" sz="1200" b="1" dirty="0" smtClean="0">
              <a:latin typeface="Tahoma" pitchFamily="34" charset="0"/>
              <a:ea typeface="Tahoma" pitchFamily="34" charset="0"/>
              <a:cs typeface="Tahoma" pitchFamily="34" charset="0"/>
            </a:endParaRPr>
          </a:p>
          <a:p>
            <a:pPr>
              <a:lnSpc>
                <a:spcPct val="150000"/>
              </a:lnSpc>
            </a:pPr>
            <a:r>
              <a:rPr lang="fa-IR" sz="1200" b="1" dirty="0" smtClean="0">
                <a:latin typeface="Tahoma" pitchFamily="34" charset="0"/>
                <a:ea typeface="Tahoma" pitchFamily="34" charset="0"/>
                <a:cs typeface="Tahoma" pitchFamily="34" charset="0"/>
              </a:rPr>
              <a:t>اختصاص </a:t>
            </a:r>
            <a:r>
              <a:rPr lang="fa-IR" sz="1200" b="1" dirty="0">
                <a:latin typeface="Tahoma" pitchFamily="34" charset="0"/>
                <a:ea typeface="Tahoma" pitchFamily="34" charset="0"/>
                <a:cs typeface="Tahoma" pitchFamily="34" charset="0"/>
              </a:rPr>
              <a:t>باغچه و تراس مجزا به هر واحد مسکونی </a:t>
            </a:r>
            <a:endParaRPr lang="fa-IR" sz="1200" b="1" dirty="0" smtClean="0">
              <a:latin typeface="Tahoma" pitchFamily="34" charset="0"/>
              <a:ea typeface="Tahoma" pitchFamily="34" charset="0"/>
              <a:cs typeface="Tahoma" pitchFamily="34" charset="0"/>
            </a:endParaRPr>
          </a:p>
          <a:p>
            <a:pPr>
              <a:lnSpc>
                <a:spcPct val="150000"/>
              </a:lnSpc>
            </a:pPr>
            <a:r>
              <a:rPr lang="fa-IR" sz="1200" b="1" dirty="0" smtClean="0">
                <a:latin typeface="Tahoma" pitchFamily="34" charset="0"/>
                <a:ea typeface="Tahoma" pitchFamily="34" charset="0"/>
                <a:cs typeface="Tahoma" pitchFamily="34" charset="0"/>
              </a:rPr>
              <a:t>دسترسی </a:t>
            </a:r>
            <a:r>
              <a:rPr lang="fa-IR" sz="1200" b="1" dirty="0">
                <a:latin typeface="Tahoma" pitchFamily="34" charset="0"/>
                <a:ea typeface="Tahoma" pitchFamily="34" charset="0"/>
                <a:cs typeface="Tahoma" pitchFamily="34" charset="0"/>
              </a:rPr>
              <a:t>های صریح و ساده </a:t>
            </a:r>
            <a:endParaRPr lang="fa-IR" sz="1200" b="1" dirty="0" smtClean="0">
              <a:latin typeface="Tahoma" pitchFamily="34" charset="0"/>
              <a:ea typeface="Tahoma" pitchFamily="34" charset="0"/>
              <a:cs typeface="Tahoma" pitchFamily="34" charset="0"/>
            </a:endParaRPr>
          </a:p>
          <a:p>
            <a:pPr>
              <a:lnSpc>
                <a:spcPct val="150000"/>
              </a:lnSpc>
            </a:pPr>
            <a:endParaRPr lang="fa-IR" sz="1200" dirty="0">
              <a:latin typeface="Tahoma" pitchFamily="34" charset="0"/>
              <a:ea typeface="Tahoma" pitchFamily="34" charset="0"/>
              <a:cs typeface="Tahoma" pitchFamily="34" charset="0"/>
            </a:endParaRPr>
          </a:p>
          <a:p>
            <a:pPr>
              <a:lnSpc>
                <a:spcPct val="150000"/>
              </a:lnSpc>
            </a:pPr>
            <a:r>
              <a:rPr lang="fa-IR" sz="1200" dirty="0" smtClean="0">
                <a:latin typeface="Tahoma" pitchFamily="34" charset="0"/>
                <a:ea typeface="Tahoma" pitchFamily="34" charset="0"/>
                <a:cs typeface="Tahoma" pitchFamily="34" charset="0"/>
              </a:rPr>
              <a:t>همه </a:t>
            </a:r>
            <a:r>
              <a:rPr lang="fa-IR" sz="1200" dirty="0">
                <a:latin typeface="Tahoma" pitchFamily="34" charset="0"/>
                <a:ea typeface="Tahoma" pitchFamily="34" charset="0"/>
                <a:cs typeface="Tahoma" pitchFamily="34" charset="0"/>
              </a:rPr>
              <a:t>و همه سبب شده ،تا </a:t>
            </a:r>
            <a:r>
              <a:rPr lang="en-US" sz="1200" dirty="0">
                <a:latin typeface="Tahoma" pitchFamily="34" charset="0"/>
                <a:ea typeface="Tahoma" pitchFamily="34" charset="0"/>
                <a:cs typeface="Tahoma" pitchFamily="34" charset="0"/>
              </a:rPr>
              <a:t>habitat 67</a:t>
            </a:r>
            <a:r>
              <a:rPr lang="fa-IR" sz="1200" dirty="0">
                <a:latin typeface="Tahoma" pitchFamily="34" charset="0"/>
                <a:ea typeface="Tahoma" pitchFamily="34" charset="0"/>
                <a:cs typeface="Tahoma" pitchFamily="34" charset="0"/>
              </a:rPr>
              <a:t> مونترال نمونه بسیار موفق از تجربیات پیش ساختگی در دوران معماری مدرن به شمار بیاید.باید اذعان نمود که </a:t>
            </a:r>
            <a:r>
              <a:rPr lang="fa-IR" sz="1200" b="1" dirty="0">
                <a:latin typeface="Tahoma" pitchFamily="34" charset="0"/>
                <a:ea typeface="Tahoma" pitchFamily="34" charset="0"/>
                <a:cs typeface="Tahoma" pitchFamily="34" charset="0"/>
              </a:rPr>
              <a:t>سفدی </a:t>
            </a:r>
            <a:r>
              <a:rPr lang="fa-IR" sz="1200" dirty="0">
                <a:latin typeface="Tahoma" pitchFamily="34" charset="0"/>
                <a:ea typeface="Tahoma" pitchFamily="34" charset="0"/>
                <a:cs typeface="Tahoma" pitchFamily="34" charset="0"/>
              </a:rPr>
              <a:t>در تزریق کیفیات فضایی</a:t>
            </a:r>
            <a:r>
              <a:rPr lang="fa-IR" sz="1200" b="1" dirty="0">
                <a:latin typeface="Tahoma" pitchFamily="34" charset="0"/>
                <a:ea typeface="Tahoma" pitchFamily="34" charset="0"/>
                <a:cs typeface="Tahoma" pitchFamily="34" charset="0"/>
              </a:rPr>
              <a:t> </a:t>
            </a:r>
            <a:r>
              <a:rPr lang="fa-IR" sz="1200" dirty="0">
                <a:latin typeface="Tahoma" pitchFamily="34" charset="0"/>
                <a:ea typeface="Tahoma" pitchFamily="34" charset="0"/>
                <a:cs typeface="Tahoma" pitchFamily="34" charset="0"/>
              </a:rPr>
              <a:t>خانه های ویلایی حومه شهر های کانادا و استرالیا به این مجتمع مسکونی عظیم و پیش ساخته و تلاش برای ایجاد شخصیت و هویت در واحد های مسکونی بسیار موفق بوده است .</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404664"/>
            <a:ext cx="6085957" cy="3447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607551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04664"/>
            <a:ext cx="8229600" cy="4525963"/>
          </a:xfrm>
        </p:spPr>
        <p:txBody>
          <a:bodyPr>
            <a:normAutofit/>
          </a:bodyPr>
          <a:lstStyle/>
          <a:p>
            <a:pPr>
              <a:lnSpc>
                <a:spcPct val="150000"/>
              </a:lnSpc>
            </a:pPr>
            <a:r>
              <a:rPr lang="fa-IR" sz="1400" dirty="0">
                <a:latin typeface="Tahoma" pitchFamily="34" charset="0"/>
                <a:ea typeface="Tahoma" pitchFamily="34" charset="0"/>
                <a:cs typeface="Tahoma" pitchFamily="34" charset="0"/>
              </a:rPr>
              <a:t>در اینجا نحوه دسترسی واحدها از پارکینگ تا طبقات بالایی نشان داده شده</a:t>
            </a:r>
            <a:r>
              <a:rPr lang="fa-IR" sz="1400" dirty="0" smtClean="0">
                <a:latin typeface="Tahoma" pitchFamily="34" charset="0"/>
                <a:ea typeface="Tahoma" pitchFamily="34" charset="0"/>
                <a:cs typeface="Tahoma" pitchFamily="34" charset="0"/>
              </a:rPr>
              <a:t>.</a:t>
            </a:r>
            <a:endParaRPr lang="en-US" sz="1400" dirty="0">
              <a:latin typeface="Tahoma" pitchFamily="34" charset="0"/>
              <a:ea typeface="Tahoma" pitchFamily="34" charset="0"/>
              <a:cs typeface="Tahoma" pitchFamily="34" charset="0"/>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6826" y="1052736"/>
            <a:ext cx="6946555" cy="527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83773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99181"/>
            <a:ext cx="8229600" cy="4525963"/>
          </a:xfrm>
        </p:spPr>
        <p:txBody>
          <a:bodyPr>
            <a:normAutofit/>
          </a:bodyPr>
          <a:lstStyle/>
          <a:p>
            <a:pPr>
              <a:lnSpc>
                <a:spcPct val="150000"/>
              </a:lnSpc>
            </a:pPr>
            <a:r>
              <a:rPr lang="fa-IR" sz="1400" dirty="0">
                <a:latin typeface="Tahoma" pitchFamily="34" charset="0"/>
                <a:ea typeface="Tahoma" pitchFamily="34" charset="0"/>
                <a:cs typeface="Tahoma" pitchFamily="34" charset="0"/>
              </a:rPr>
              <a:t>مجموعه شامل 11 طبقه مسکونی ،یک طبقه پارکینگ در همکف و یک طبقه تاسیساتی در زیر زمین می باشد.نحوه ی دسترسی از پارکینگ تا طبقات بالایی توسط سه باکس ارتباط </a:t>
            </a:r>
            <a:r>
              <a:rPr lang="fa-IR" sz="1400" dirty="0" smtClean="0">
                <a:latin typeface="Tahoma" pitchFamily="34" charset="0"/>
                <a:ea typeface="Tahoma" pitchFamily="34" charset="0"/>
                <a:cs typeface="Tahoma" pitchFamily="34" charset="0"/>
              </a:rPr>
              <a:t>عمودی </a:t>
            </a:r>
            <a:r>
              <a:rPr lang="fa-IR" sz="1400" dirty="0">
                <a:latin typeface="Tahoma" pitchFamily="34" charset="0"/>
                <a:ea typeface="Tahoma" pitchFamily="34" charset="0"/>
                <a:cs typeface="Tahoma" pitchFamily="34" charset="0"/>
              </a:rPr>
              <a:t>شامل </a:t>
            </a:r>
            <a:r>
              <a:rPr lang="fa-IR" sz="1400" dirty="0" smtClean="0">
                <a:latin typeface="Tahoma" pitchFamily="34" charset="0"/>
                <a:ea typeface="Tahoma" pitchFamily="34" charset="0"/>
                <a:cs typeface="Tahoma" pitchFamily="34" charset="0"/>
              </a:rPr>
              <a:t>آسانسور و </a:t>
            </a:r>
            <a:r>
              <a:rPr lang="fa-IR" sz="1400" dirty="0">
                <a:latin typeface="Tahoma" pitchFamily="34" charset="0"/>
                <a:ea typeface="Tahoma" pitchFamily="34" charset="0"/>
                <a:cs typeface="Tahoma" pitchFamily="34" charset="0"/>
              </a:rPr>
              <a:t>پله است که سه راهرو اصلی روباز در طبقات همکف ،ششم و دهم از آن ها خارج میشوند.لوله های تاسیسات نیز در زیر این راهروها قرار گرفته است.</a:t>
            </a:r>
            <a:endParaRPr lang="en-US" sz="1400" dirty="0">
              <a:latin typeface="Tahoma" pitchFamily="34" charset="0"/>
              <a:ea typeface="Tahoma" pitchFamily="34" charset="0"/>
              <a:cs typeface="Tahoma" pitchFamily="34" charset="0"/>
            </a:endParaRPr>
          </a:p>
          <a:p>
            <a:pPr>
              <a:lnSpc>
                <a:spcPct val="150000"/>
              </a:lnSpc>
            </a:pPr>
            <a:endParaRPr lang="fa-IR" sz="1400" dirty="0">
              <a:latin typeface="Tahoma" pitchFamily="34" charset="0"/>
              <a:ea typeface="Tahoma" pitchFamily="34" charset="0"/>
              <a:cs typeface="Tahoma" pitchFamily="34" charset="0"/>
            </a:endParaRPr>
          </a:p>
          <a:p>
            <a:endParaRPr lang="fa-IR" sz="1400"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700808"/>
            <a:ext cx="3572169" cy="4726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283968" y="1772816"/>
            <a:ext cx="4596578" cy="1708160"/>
          </a:xfrm>
          <a:prstGeom prst="rect">
            <a:avLst/>
          </a:prstGeom>
        </p:spPr>
        <p:txBody>
          <a:bodyPr wrap="square">
            <a:spAutoFit/>
          </a:bodyPr>
          <a:lstStyle/>
          <a:p>
            <a:pPr>
              <a:lnSpc>
                <a:spcPct val="150000"/>
              </a:lnSpc>
            </a:pPr>
            <a:r>
              <a:rPr lang="fa-IR" sz="1400" dirty="0" smtClean="0">
                <a:latin typeface="Tahoma" pitchFamily="34" charset="0"/>
                <a:ea typeface="Tahoma" pitchFamily="34" charset="0"/>
                <a:cs typeface="Tahoma" pitchFamily="34" charset="0"/>
              </a:rPr>
              <a:t>همانطور که در تصاویر مشاهده می شود ساختار </a:t>
            </a:r>
            <a:r>
              <a:rPr lang="fa-IR" sz="1400" dirty="0">
                <a:latin typeface="Tahoma" pitchFamily="34" charset="0"/>
                <a:ea typeface="Tahoma" pitchFamily="34" charset="0"/>
                <a:cs typeface="Tahoma" pitchFamily="34" charset="0"/>
              </a:rPr>
              <a:t>هرمی و قرار گرفتن واحدها </a:t>
            </a:r>
            <a:r>
              <a:rPr lang="fa-IR" sz="1400" dirty="0" smtClean="0">
                <a:latin typeface="Tahoma" pitchFamily="34" charset="0"/>
                <a:ea typeface="Tahoma" pitchFamily="34" charset="0"/>
                <a:cs typeface="Tahoma" pitchFamily="34" charset="0"/>
              </a:rPr>
              <a:t> بر روی </a:t>
            </a:r>
            <a:r>
              <a:rPr lang="fa-IR" sz="1400" dirty="0">
                <a:latin typeface="Tahoma" pitchFamily="34" charset="0"/>
                <a:ea typeface="Tahoma" pitchFamily="34" charset="0"/>
                <a:cs typeface="Tahoma" pitchFamily="34" charset="0"/>
              </a:rPr>
              <a:t>هم ،تنها در یک سمت پروژه که از دید،منظر و تابش مناسبی </a:t>
            </a:r>
            <a:r>
              <a:rPr lang="fa-IR" sz="1400" dirty="0" smtClean="0">
                <a:latin typeface="Tahoma" pitchFamily="34" charset="0"/>
                <a:ea typeface="Tahoma" pitchFamily="34" charset="0"/>
                <a:cs typeface="Tahoma" pitchFamily="34" charset="0"/>
              </a:rPr>
              <a:t>برخوردار </a:t>
            </a:r>
            <a:r>
              <a:rPr lang="fa-IR" sz="1400" dirty="0">
                <a:latin typeface="Tahoma" pitchFamily="34" charset="0"/>
                <a:ea typeface="Tahoma" pitchFamily="34" charset="0"/>
                <a:cs typeface="Tahoma" pitchFamily="34" charset="0"/>
              </a:rPr>
              <a:t>است ،امکان پذیر بوده و سمت دیگر پروژه تماما"به ارتباط عمودی و افقی دسترسی ها اختصاص دارد.</a:t>
            </a:r>
            <a:endParaRPr lang="en-US" sz="1400" dirty="0">
              <a:latin typeface="Tahoma" pitchFamily="34" charset="0"/>
              <a:ea typeface="Tahoma" pitchFamily="34" charset="0"/>
              <a:cs typeface="Tahoma" pitchFamily="34" charset="0"/>
            </a:endParaRPr>
          </a:p>
        </p:txBody>
      </p:sp>
      <p:pic>
        <p:nvPicPr>
          <p:cNvPr id="8193" name="Picture 1" descr="D:\tarh 5\habitat 6\ax\habitat67-front.jpg"/>
          <p:cNvPicPr>
            <a:picLocks noChangeAspect="1" noChangeArrowheads="1"/>
          </p:cNvPicPr>
          <p:nvPr/>
        </p:nvPicPr>
        <p:blipFill>
          <a:blip r:embed="rId3" cstate="print"/>
          <a:srcRect/>
          <a:stretch>
            <a:fillRect/>
          </a:stretch>
        </p:blipFill>
        <p:spPr bwMode="auto">
          <a:xfrm>
            <a:off x="3707904" y="3717032"/>
            <a:ext cx="4973353" cy="2664296"/>
          </a:xfrm>
          <a:prstGeom prst="rect">
            <a:avLst/>
          </a:prstGeom>
          <a:noFill/>
        </p:spPr>
      </p:pic>
    </p:spTree>
    <p:extLst>
      <p:ext uri="{BB962C8B-B14F-4D97-AF65-F5344CB8AC3E}">
        <p14:creationId xmlns:p14="http://schemas.microsoft.com/office/powerpoint/2010/main" val="1995225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7682" y="548680"/>
            <a:ext cx="2592287" cy="522312"/>
          </a:xfrm>
          <a:solidFill>
            <a:schemeClr val="tx1"/>
          </a:solidFill>
        </p:spPr>
        <p:txBody>
          <a:bodyPr>
            <a:normAutofit/>
          </a:bodyPr>
          <a:lstStyle/>
          <a:p>
            <a:pPr algn="ctr"/>
            <a:r>
              <a:rPr lang="fa-IR" sz="2000" dirty="0" smtClean="0">
                <a:solidFill>
                  <a:srgbClr val="002060"/>
                </a:solidFill>
              </a:rPr>
              <a:t>نمونه پلان واحد ها:</a:t>
            </a:r>
            <a:endParaRPr lang="fa-IR" sz="2000" dirty="0">
              <a:solidFill>
                <a:srgbClr val="002060"/>
              </a:solidFill>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343682"/>
            <a:ext cx="6452325" cy="4878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52705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779248"/>
            <a:ext cx="4392488" cy="4754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4932040" y="3637100"/>
            <a:ext cx="228346" cy="295956"/>
          </a:xfrm>
          <a:prstGeom prst="roundRect">
            <a:avLst/>
          </a:prstGeom>
        </p:spPr>
        <p:style>
          <a:lnRef idx="1">
            <a:schemeClr val="accent5"/>
          </a:lnRef>
          <a:fillRef idx="3">
            <a:schemeClr val="accent5"/>
          </a:fillRef>
          <a:effectRef idx="2">
            <a:schemeClr val="accent5"/>
          </a:effectRef>
          <a:fontRef idx="minor">
            <a:schemeClr val="lt1"/>
          </a:fontRef>
        </p:style>
        <p:txBody>
          <a:bodyPr rtlCol="1" anchor="ctr"/>
          <a:lstStyle/>
          <a:p>
            <a:pPr algn="ctr"/>
            <a:endParaRPr lang="fa-IR" dirty="0"/>
          </a:p>
        </p:txBody>
      </p:sp>
      <p:sp>
        <p:nvSpPr>
          <p:cNvPr id="8" name="Rounded Rectangle 7"/>
          <p:cNvSpPr/>
          <p:nvPr/>
        </p:nvSpPr>
        <p:spPr>
          <a:xfrm>
            <a:off x="5580112" y="4653136"/>
            <a:ext cx="216024" cy="288032"/>
          </a:xfrm>
          <a:prstGeom prst="roundRect">
            <a:avLst/>
          </a:prstGeom>
        </p:spPr>
        <p:style>
          <a:lnRef idx="1">
            <a:schemeClr val="accent5"/>
          </a:lnRef>
          <a:fillRef idx="3">
            <a:schemeClr val="accent5"/>
          </a:fillRef>
          <a:effectRef idx="2">
            <a:schemeClr val="accent5"/>
          </a:effectRef>
          <a:fontRef idx="minor">
            <a:schemeClr val="lt1"/>
          </a:fontRef>
        </p:style>
        <p:txBody>
          <a:bodyPr rtlCol="1" anchor="ctr"/>
          <a:lstStyle/>
          <a:p>
            <a:pPr algn="ctr"/>
            <a:endParaRPr lang="fa-IR" dirty="0"/>
          </a:p>
        </p:txBody>
      </p:sp>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1428576" y="3448114"/>
            <a:ext cx="2069076" cy="269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633" y="338433"/>
            <a:ext cx="3962317" cy="288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5580112" y="338433"/>
            <a:ext cx="2520280" cy="858319"/>
          </a:xfrm>
          <a:prstGeom prst="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fa-IR" dirty="0" smtClean="0"/>
              <a:t>راهرو های ارتباطی در طبقات ششم و دهم</a:t>
            </a:r>
            <a:endParaRPr lang="fa-IR" dirty="0"/>
          </a:p>
        </p:txBody>
      </p:sp>
      <p:cxnSp>
        <p:nvCxnSpPr>
          <p:cNvPr id="10" name="Straight Connector 9"/>
          <p:cNvCxnSpPr/>
          <p:nvPr/>
        </p:nvCxnSpPr>
        <p:spPr>
          <a:xfrm flipH="1">
            <a:off x="2267744" y="4293096"/>
            <a:ext cx="1080120" cy="1080120"/>
          </a:xfrm>
          <a:prstGeom prst="line">
            <a:avLst/>
          </a:prstGeom>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397325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60648"/>
            <a:ext cx="8291264" cy="5721499"/>
          </a:xfrm>
        </p:spPr>
        <p:txBody>
          <a:bodyPr>
            <a:normAutofit/>
          </a:bodyPr>
          <a:lstStyle/>
          <a:p>
            <a:pPr>
              <a:lnSpc>
                <a:spcPct val="150000"/>
              </a:lnSpc>
            </a:pPr>
            <a:r>
              <a:rPr lang="en-US" sz="1400" smtClean="0">
                <a:solidFill>
                  <a:schemeClr val="tx1">
                    <a:lumMod val="95000"/>
                  </a:schemeClr>
                </a:solidFill>
                <a:latin typeface="Tahoma" pitchFamily="34" charset="0"/>
                <a:ea typeface="Tahoma" pitchFamily="34" charset="0"/>
                <a:cs typeface="Tahoma" pitchFamily="34" charset="0"/>
              </a:rPr>
              <a:t> </a:t>
            </a:r>
            <a:r>
              <a:rPr lang="fa-IR" sz="1400" smtClean="0">
                <a:solidFill>
                  <a:schemeClr val="tx1">
                    <a:lumMod val="95000"/>
                  </a:schemeClr>
                </a:solidFill>
                <a:latin typeface="Tahoma" pitchFamily="34" charset="0"/>
                <a:ea typeface="Tahoma" pitchFamily="34" charset="0"/>
                <a:cs typeface="Tahoma" pitchFamily="34" charset="0"/>
              </a:rPr>
              <a:t>فرم </a:t>
            </a:r>
            <a:r>
              <a:rPr lang="fa-IR" sz="1400" dirty="0" smtClean="0">
                <a:solidFill>
                  <a:schemeClr val="tx1">
                    <a:lumMod val="95000"/>
                  </a:schemeClr>
                </a:solidFill>
                <a:latin typeface="Tahoma" pitchFamily="34" charset="0"/>
                <a:ea typeface="Tahoma" pitchFamily="34" charset="0"/>
                <a:cs typeface="Tahoma" pitchFamily="34" charset="0"/>
              </a:rPr>
              <a:t>سیال و منحنی واری که فاستر در طراحی مجتمع مسکونی آلبیون به تماشا گذاشته بی ارتباط با قرارگیری این مجتمع در ساحل رودخانه پیچ در پیچ تایمز نبوده است. این ایده با زیبایی و وقار تمام  در کنار ساحل رودخانه نشسته و تفاوت های چشمگیر بنا با بافت پیرامونش نظیر تناسبات حجم ارتفاع و حتی مصالح به کار رفته در جداره ها این بنا را به عنصری شاخص در منطقه مبدل کرده است.</a:t>
            </a:r>
            <a:endParaRPr lang="en-US" sz="1400" dirty="0" smtClean="0">
              <a:solidFill>
                <a:schemeClr val="tx1">
                  <a:lumMod val="95000"/>
                </a:schemeClr>
              </a:solidFill>
              <a:latin typeface="Tahoma" pitchFamily="34" charset="0"/>
              <a:ea typeface="Tahoma" pitchFamily="34" charset="0"/>
              <a:cs typeface="Tahoma" pitchFamily="34" charset="0"/>
            </a:endParaRPr>
          </a:p>
          <a:p>
            <a:pPr>
              <a:lnSpc>
                <a:spcPct val="150000"/>
              </a:lnSpc>
            </a:pPr>
            <a:r>
              <a:rPr lang="fa-IR" sz="1400" dirty="0" smtClean="0">
                <a:solidFill>
                  <a:schemeClr val="tx1">
                    <a:lumMod val="95000"/>
                  </a:schemeClr>
                </a:solidFill>
                <a:latin typeface="Tahoma" pitchFamily="34" charset="0"/>
                <a:ea typeface="Tahoma" pitchFamily="34" charset="0"/>
                <a:cs typeface="Tahoma" pitchFamily="34" charset="0"/>
              </a:rPr>
              <a:t>در نمای رو به رودخانه بالکن ها با حفاظ های شیشه ای ظریف با فرمهایی منحنی شکل قرار گرفته اند حال آنکه جداره جنوبی ساختمان در یک شبکه نازک آلومینیومی پنهان و تنها بوسیله عقب نشینی بالکن ها و پنجره ها شکافته شده است. فرم سقف هین مجتمع نیز ادامه شبکه منحنی در نمای جنوبی است و گشودگی هایی که در آن به چشم می خورد بالکن های واحدهای دوبلکس در طبقات آخر می باشند. تکنولوژی سقف وبازشوهایی که در آن قرار دارند یکی از پیشرفته ترین سیستمهای اجرای سقف میباشد. طراحی انحنای توده بر خلاف انحنای رودخانه در جهت خلق فضای باز عمومی و تعریف ورودی های اصلی توده بسیار موفقیت آمیز بوده است.</a:t>
            </a:r>
            <a:endParaRPr lang="en-US" sz="1400" dirty="0">
              <a:solidFill>
                <a:schemeClr val="tx1">
                  <a:lumMod val="95000"/>
                </a:schemeClr>
              </a:solidFill>
              <a:latin typeface="Tahoma" pitchFamily="34" charset="0"/>
              <a:ea typeface="Tahoma" pitchFamily="34" charset="0"/>
              <a:cs typeface="Tahoma" pitchFamily="34" charset="0"/>
            </a:endParaRPr>
          </a:p>
        </p:txBody>
      </p:sp>
      <p:pic>
        <p:nvPicPr>
          <p:cNvPr id="3073" name="Picture 1" descr="C:\Users\Mahdieh\Desktop\Foster\site albion.png"/>
          <p:cNvPicPr>
            <a:picLocks noChangeAspect="1" noChangeArrowheads="1"/>
          </p:cNvPicPr>
          <p:nvPr/>
        </p:nvPicPr>
        <p:blipFill>
          <a:blip r:embed="rId2" cstate="print"/>
          <a:srcRect/>
          <a:stretch>
            <a:fillRect/>
          </a:stretch>
        </p:blipFill>
        <p:spPr bwMode="auto">
          <a:xfrm>
            <a:off x="683568" y="3789040"/>
            <a:ext cx="2641476" cy="2641476"/>
          </a:xfrm>
          <a:prstGeom prst="rect">
            <a:avLst/>
          </a:prstGeom>
          <a:noFill/>
        </p:spPr>
      </p:pic>
      <p:pic>
        <p:nvPicPr>
          <p:cNvPr id="3074" name="Picture 2" descr="C:\Users\Mahdieh\Desktop\Foster\norman foster-albion.jpg"/>
          <p:cNvPicPr>
            <a:picLocks noChangeAspect="1" noChangeArrowheads="1"/>
          </p:cNvPicPr>
          <p:nvPr/>
        </p:nvPicPr>
        <p:blipFill>
          <a:blip r:embed="rId3" cstate="print"/>
          <a:srcRect/>
          <a:stretch>
            <a:fillRect/>
          </a:stretch>
        </p:blipFill>
        <p:spPr bwMode="auto">
          <a:xfrm>
            <a:off x="3563888" y="4005064"/>
            <a:ext cx="4749273" cy="2234952"/>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980728"/>
            <a:ext cx="7776864" cy="5075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9067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260648"/>
            <a:ext cx="8291264" cy="5721499"/>
          </a:xfrm>
        </p:spPr>
        <p:txBody>
          <a:bodyPr/>
          <a:lstStyle/>
          <a:p>
            <a:pPr>
              <a:lnSpc>
                <a:spcPct val="150000"/>
              </a:lnSpc>
            </a:pPr>
            <a:r>
              <a:rPr lang="fa-IR" sz="1400" dirty="0" smtClean="0">
                <a:latin typeface="Tahoma" pitchFamily="34" charset="0"/>
                <a:ea typeface="Tahoma" pitchFamily="34" charset="0"/>
                <a:cs typeface="Tahoma" pitchFamily="34" charset="0"/>
              </a:rPr>
              <a:t>این مجموعه از سه ساختمان مجزا تشکیل شده است که دو ساختمان دیگر مستطیلی شکل و بسیار کوچکتر از ساختمان مسکونی می باشند. در میان این سه بنا فضای باز عمومی قرار گرفته و طبقات همکف به عملکردهای تجاری- فرهنگی نظیر فروشگاههای لوکس کافه ها و گالری ها اختصاص  یافته و پارکینگ ها نیز در زیرزمین جای گرفته اند. مجتمع شامل 185 واحد آپارتمانی یک تا چهار خوابه در 12 طبقه می باشد که از این تعداد 12 واحد دوبلکس در دو طبقه بالایی ساختمان قرار گرفته اند. در نیمی از واحدها امکان دید به هر دو سوی بنا میسر گشته و در نیمه دیگر تنها دید به منظر شهر یا رودخانه ممکن می باشد. چهار ارتباط عمومی شامل پلکان دو آسانسور و راهروهایی کوتاه در بنا تعبیه شده است که هر یک در هر طبقه به شش یا هفت واحد مسکونی دسترسی دارند. در تمامی واحدها دیوارهای داخلی انعطاف پذیر و متحرک هستند و امکان خلق فضاهایی متفاوت را بوجود می آورند.</a:t>
            </a:r>
            <a:endParaRPr lang="en-US" sz="1400" dirty="0" smtClean="0">
              <a:latin typeface="Tahoma" pitchFamily="34" charset="0"/>
              <a:ea typeface="Tahoma" pitchFamily="34" charset="0"/>
              <a:cs typeface="Tahoma" pitchFamily="34" charset="0"/>
            </a:endParaRPr>
          </a:p>
          <a:p>
            <a:endParaRPr lang="en-US" dirty="0"/>
          </a:p>
        </p:txBody>
      </p:sp>
      <p:pic>
        <p:nvPicPr>
          <p:cNvPr id="2049" name="Picture 1" descr="C:\Users\Mahdieh\Desktop\Foster\Draufsicht_1albion.jpg"/>
          <p:cNvPicPr>
            <a:picLocks noChangeAspect="1" noChangeArrowheads="1"/>
          </p:cNvPicPr>
          <p:nvPr/>
        </p:nvPicPr>
        <p:blipFill>
          <a:blip r:embed="rId2" cstate="print"/>
          <a:srcRect/>
          <a:stretch>
            <a:fillRect/>
          </a:stretch>
        </p:blipFill>
        <p:spPr bwMode="auto">
          <a:xfrm>
            <a:off x="4644008" y="3356992"/>
            <a:ext cx="3795713" cy="2800350"/>
          </a:xfrm>
          <a:prstGeom prst="rect">
            <a:avLst/>
          </a:prstGeom>
          <a:noFill/>
        </p:spPr>
      </p:pic>
      <p:pic>
        <p:nvPicPr>
          <p:cNvPr id="2050" name="Picture 2" descr="C:\Users\Mahdieh\Desktop\Foster\albion biulding.jpg"/>
          <p:cNvPicPr>
            <a:picLocks noChangeAspect="1" noChangeArrowheads="1"/>
          </p:cNvPicPr>
          <p:nvPr/>
        </p:nvPicPr>
        <p:blipFill>
          <a:blip r:embed="rId3" cstate="print"/>
          <a:srcRect/>
          <a:stretch>
            <a:fillRect/>
          </a:stretch>
        </p:blipFill>
        <p:spPr bwMode="auto">
          <a:xfrm>
            <a:off x="755576" y="3356992"/>
            <a:ext cx="3810000" cy="282892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C:\Users\Mahdieh\Desktop\Foster\albion entry.jpg"/>
          <p:cNvPicPr>
            <a:picLocks noChangeAspect="1" noChangeArrowheads="1"/>
          </p:cNvPicPr>
          <p:nvPr/>
        </p:nvPicPr>
        <p:blipFill>
          <a:blip r:embed="rId2" cstate="print"/>
          <a:srcRect/>
          <a:stretch>
            <a:fillRect/>
          </a:stretch>
        </p:blipFill>
        <p:spPr bwMode="auto">
          <a:xfrm>
            <a:off x="1979712" y="980728"/>
            <a:ext cx="6786331" cy="5089748"/>
          </a:xfrm>
          <a:prstGeom prst="rect">
            <a:avLst/>
          </a:prstGeom>
          <a:noFill/>
        </p:spPr>
      </p:pic>
      <p:pic>
        <p:nvPicPr>
          <p:cNvPr id="31746" name="Picture 2" descr="C:\Users\Mahdieh\Desktop\Foster\_Albion_Riverside_Apartments-norman foster.jpg"/>
          <p:cNvPicPr>
            <a:picLocks noChangeAspect="1" noChangeArrowheads="1"/>
          </p:cNvPicPr>
          <p:nvPr/>
        </p:nvPicPr>
        <p:blipFill>
          <a:blip r:embed="rId3" cstate="print"/>
          <a:srcRect/>
          <a:stretch>
            <a:fillRect/>
          </a:stretch>
        </p:blipFill>
        <p:spPr bwMode="auto">
          <a:xfrm>
            <a:off x="395536" y="404664"/>
            <a:ext cx="4013200" cy="6096000"/>
          </a:xfrm>
          <a:prstGeom prst="rect">
            <a:avLst/>
          </a:prstGeom>
          <a:noFill/>
        </p:spPr>
      </p:pic>
      <p:sp>
        <p:nvSpPr>
          <p:cNvPr id="6" name="Oval 5"/>
          <p:cNvSpPr/>
          <p:nvPr/>
        </p:nvSpPr>
        <p:spPr>
          <a:xfrm>
            <a:off x="5652120" y="1484784"/>
            <a:ext cx="2088232" cy="4320480"/>
          </a:xfrm>
          <a:prstGeom prst="ellipse">
            <a:avLst/>
          </a:prstGeom>
          <a:noFill/>
          <a:ln>
            <a:solidFill>
              <a:srgbClr val="FF00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Mahdieh\Desktop\Foster\Albion_Riverside_Haupt.jpg"/>
          <p:cNvPicPr>
            <a:picLocks noChangeAspect="1" noChangeArrowheads="1"/>
          </p:cNvPicPr>
          <p:nvPr/>
        </p:nvPicPr>
        <p:blipFill>
          <a:blip r:embed="rId2" cstate="print"/>
          <a:srcRect/>
          <a:stretch>
            <a:fillRect/>
          </a:stretch>
        </p:blipFill>
        <p:spPr bwMode="auto">
          <a:xfrm>
            <a:off x="3779912" y="1772816"/>
            <a:ext cx="4730750" cy="3260725"/>
          </a:xfrm>
          <a:prstGeom prst="rect">
            <a:avLst/>
          </a:prstGeom>
          <a:noFill/>
        </p:spPr>
      </p:pic>
      <p:pic>
        <p:nvPicPr>
          <p:cNvPr id="32771" name="Picture 3" descr="C:\Users\Mahdieh\Desktop\Foster\albion19.jpg"/>
          <p:cNvPicPr>
            <a:picLocks noChangeAspect="1" noChangeArrowheads="1"/>
          </p:cNvPicPr>
          <p:nvPr/>
        </p:nvPicPr>
        <p:blipFill>
          <a:blip r:embed="rId3" cstate="print"/>
          <a:srcRect/>
          <a:stretch>
            <a:fillRect/>
          </a:stretch>
        </p:blipFill>
        <p:spPr bwMode="auto">
          <a:xfrm>
            <a:off x="683568" y="980728"/>
            <a:ext cx="2952328" cy="444155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91264" cy="5721499"/>
          </a:xfrm>
        </p:spPr>
        <p:txBody>
          <a:bodyPr/>
          <a:lstStyle/>
          <a:p>
            <a:endParaRPr lang="en-US" dirty="0"/>
          </a:p>
        </p:txBody>
      </p:sp>
      <p:pic>
        <p:nvPicPr>
          <p:cNvPr id="30722" name="Picture 2" descr="C:\Users\Mahdieh\Desktop\Foster\albion plan111.jpg"/>
          <p:cNvPicPr>
            <a:picLocks noChangeAspect="1" noChangeArrowheads="1"/>
          </p:cNvPicPr>
          <p:nvPr/>
        </p:nvPicPr>
        <p:blipFill>
          <a:blip r:embed="rId2" cstate="print"/>
          <a:srcRect/>
          <a:stretch>
            <a:fillRect/>
          </a:stretch>
        </p:blipFill>
        <p:spPr bwMode="auto">
          <a:xfrm>
            <a:off x="1238250" y="1047750"/>
            <a:ext cx="6667500" cy="47625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04664"/>
            <a:ext cx="8291264" cy="5721499"/>
          </a:xfrm>
        </p:spPr>
        <p:txBody>
          <a:bodyPr/>
          <a:lstStyle/>
          <a:p>
            <a:endParaRPr lang="en-US" dirty="0"/>
          </a:p>
        </p:txBody>
      </p:sp>
      <p:pic>
        <p:nvPicPr>
          <p:cNvPr id="1028" name="Picture 4" descr="C:\Users\Mahdieh\Desktop\Foster\albion pelan.jpg"/>
          <p:cNvPicPr>
            <a:picLocks noChangeAspect="1" noChangeArrowheads="1"/>
          </p:cNvPicPr>
          <p:nvPr/>
        </p:nvPicPr>
        <p:blipFill>
          <a:blip r:embed="rId2" cstate="print"/>
          <a:srcRect/>
          <a:stretch>
            <a:fillRect/>
          </a:stretch>
        </p:blipFill>
        <p:spPr bwMode="auto">
          <a:xfrm>
            <a:off x="4788024" y="836712"/>
            <a:ext cx="3561996" cy="5040560"/>
          </a:xfrm>
          <a:prstGeom prst="rect">
            <a:avLst/>
          </a:prstGeom>
          <a:noFill/>
        </p:spPr>
      </p:pic>
      <p:pic>
        <p:nvPicPr>
          <p:cNvPr id="7" name="Picture 2" descr="C:\Users\Mahdieh\Desktop\Foster\albion plan.jpg"/>
          <p:cNvPicPr>
            <a:picLocks noChangeAspect="1" noChangeArrowheads="1"/>
          </p:cNvPicPr>
          <p:nvPr/>
        </p:nvPicPr>
        <p:blipFill>
          <a:blip r:embed="rId3" cstate="print"/>
          <a:srcRect/>
          <a:stretch>
            <a:fillRect/>
          </a:stretch>
        </p:blipFill>
        <p:spPr bwMode="auto">
          <a:xfrm>
            <a:off x="899592" y="836712"/>
            <a:ext cx="3609473" cy="5112568"/>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C:\Users\Mahdieh\Desktop\Foster\albion.jpg"/>
          <p:cNvPicPr>
            <a:picLocks noChangeAspect="1" noChangeArrowheads="1"/>
          </p:cNvPicPr>
          <p:nvPr/>
        </p:nvPicPr>
        <p:blipFill>
          <a:blip r:embed="rId2" cstate="print"/>
          <a:srcRect/>
          <a:stretch>
            <a:fillRect/>
          </a:stretch>
        </p:blipFill>
        <p:spPr bwMode="auto">
          <a:xfrm>
            <a:off x="293452" y="332656"/>
            <a:ext cx="4638588" cy="3078336"/>
          </a:xfrm>
          <a:prstGeom prst="rect">
            <a:avLst/>
          </a:prstGeom>
          <a:noFill/>
        </p:spPr>
      </p:pic>
      <p:pic>
        <p:nvPicPr>
          <p:cNvPr id="29700" name="Picture 4" descr="C:\Users\Mahdieh\Desktop\Foster\albion3.jpg"/>
          <p:cNvPicPr>
            <a:picLocks noChangeAspect="1" noChangeArrowheads="1"/>
          </p:cNvPicPr>
          <p:nvPr/>
        </p:nvPicPr>
        <p:blipFill>
          <a:blip r:embed="rId3" cstate="print"/>
          <a:srcRect/>
          <a:stretch>
            <a:fillRect/>
          </a:stretch>
        </p:blipFill>
        <p:spPr bwMode="auto">
          <a:xfrm>
            <a:off x="5076056" y="404664"/>
            <a:ext cx="3714750" cy="2476500"/>
          </a:xfrm>
          <a:prstGeom prst="rect">
            <a:avLst/>
          </a:prstGeom>
          <a:noFill/>
        </p:spPr>
      </p:pic>
      <p:pic>
        <p:nvPicPr>
          <p:cNvPr id="29701" name="Picture 5" descr="C:\Users\Mahdieh\Desktop\Foster\albion2.jpg"/>
          <p:cNvPicPr>
            <a:picLocks noChangeAspect="1" noChangeArrowheads="1"/>
          </p:cNvPicPr>
          <p:nvPr/>
        </p:nvPicPr>
        <p:blipFill>
          <a:blip r:embed="rId4" cstate="print"/>
          <a:srcRect/>
          <a:stretch>
            <a:fillRect/>
          </a:stretch>
        </p:blipFill>
        <p:spPr bwMode="auto">
          <a:xfrm>
            <a:off x="3995936" y="3068960"/>
            <a:ext cx="4628724" cy="3071790"/>
          </a:xfrm>
          <a:prstGeom prst="rect">
            <a:avLst/>
          </a:prstGeom>
          <a:noFill/>
        </p:spPr>
      </p:pic>
      <p:pic>
        <p:nvPicPr>
          <p:cNvPr id="29702" name="Picture 6" descr="C:\Users\Mahdieh\Desktop\Foster\albion5.jpg"/>
          <p:cNvPicPr>
            <a:picLocks noChangeAspect="1" noChangeArrowheads="1"/>
          </p:cNvPicPr>
          <p:nvPr/>
        </p:nvPicPr>
        <p:blipFill>
          <a:blip r:embed="rId5" cstate="print"/>
          <a:srcRect/>
          <a:stretch>
            <a:fillRect/>
          </a:stretch>
        </p:blipFill>
        <p:spPr bwMode="auto">
          <a:xfrm>
            <a:off x="539552" y="3573016"/>
            <a:ext cx="3268586" cy="217361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1643050"/>
            <a:ext cx="3714776" cy="1000132"/>
          </a:xfrm>
          <a:ln/>
        </p:spPr>
        <p:style>
          <a:lnRef idx="2">
            <a:schemeClr val="dk1"/>
          </a:lnRef>
          <a:fillRef idx="1">
            <a:schemeClr val="lt1"/>
          </a:fillRef>
          <a:effectRef idx="0">
            <a:schemeClr val="dk1"/>
          </a:effectRef>
          <a:fontRef idx="minor">
            <a:schemeClr val="dk1"/>
          </a:fontRef>
        </p:style>
        <p:txBody>
          <a:bodyPr>
            <a:noAutofit/>
          </a:bodyPr>
          <a:lstStyle/>
          <a:p>
            <a:pPr algn="ctr" rtl="1"/>
            <a:r>
              <a:rPr lang="fa-IR" sz="1600" dirty="0" smtClean="0">
                <a:solidFill>
                  <a:schemeClr val="accent1"/>
                </a:solidFill>
                <a:effectLst/>
                <a:cs typeface="B Homa" pitchFamily="2" charset="-78"/>
              </a:rPr>
              <a:t>مجتمع مسکونی تانگو بخشی از منطقه ای به نام «</a:t>
            </a:r>
            <a:r>
              <a:rPr lang="en-US" sz="1600" dirty="0" smtClean="0">
                <a:solidFill>
                  <a:schemeClr val="accent1"/>
                </a:solidFill>
                <a:effectLst/>
                <a:cs typeface="B Homa" pitchFamily="2" charset="-78"/>
              </a:rPr>
              <a:t>BO 01</a:t>
            </a:r>
            <a:r>
              <a:rPr lang="fa-IR" sz="1600" dirty="0" smtClean="0">
                <a:solidFill>
                  <a:schemeClr val="accent1"/>
                </a:solidFill>
                <a:effectLst/>
                <a:cs typeface="B Homa" pitchFamily="2" charset="-78"/>
              </a:rPr>
              <a:t>»در شهر «مالمو» می باشد </a:t>
            </a:r>
            <a:endParaRPr lang="en-US" sz="1600" dirty="0">
              <a:solidFill>
                <a:schemeClr val="accent1"/>
              </a:solidFill>
              <a:effectLst/>
              <a:cs typeface="B Homa" pitchFamily="2" charset="-78"/>
            </a:endParaRPr>
          </a:p>
        </p:txBody>
      </p:sp>
      <p:pic>
        <p:nvPicPr>
          <p:cNvPr id="8" name="Picture 3" descr="G:\Housing Tango\ax\e7512addafff6517ff9a96a1c7932147.jpg"/>
          <p:cNvPicPr>
            <a:picLocks noGrp="1" noChangeAspect="1" noChangeArrowheads="1"/>
          </p:cNvPicPr>
          <p:nvPr>
            <p:ph idx="1"/>
          </p:nvPr>
        </p:nvPicPr>
        <p:blipFill>
          <a:blip r:embed="rId2" cstate="print"/>
          <a:srcRect/>
          <a:stretch>
            <a:fillRect/>
          </a:stretch>
        </p:blipFill>
        <p:spPr bwMode="auto">
          <a:xfrm>
            <a:off x="142844" y="3571876"/>
            <a:ext cx="4707743" cy="305259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6" name="Picture 2"/>
          <p:cNvPicPr>
            <a:picLocks noChangeAspect="1" noChangeArrowheads="1"/>
          </p:cNvPicPr>
          <p:nvPr/>
        </p:nvPicPr>
        <p:blipFill>
          <a:blip r:embed="rId3" cstate="print">
            <a:lum contrast="30000"/>
          </a:blip>
          <a:srcRect/>
          <a:stretch>
            <a:fillRect/>
          </a:stretch>
        </p:blipFill>
        <p:spPr bwMode="auto">
          <a:xfrm>
            <a:off x="5929322" y="5072074"/>
            <a:ext cx="1793789" cy="1643050"/>
          </a:xfrm>
          <a:prstGeom prst="rect">
            <a:avLst/>
          </a:prstGeom>
          <a:ln>
            <a:noFill/>
          </a:ln>
          <a:effectLst>
            <a:softEdge rad="112500"/>
          </a:effectLst>
        </p:spPr>
      </p:pic>
      <p:pic>
        <p:nvPicPr>
          <p:cNvPr id="9" name="Picture 2" descr="G:\Housing Tango\ax\0545c8aacccedfad137631c9f8454b15.jpg"/>
          <p:cNvPicPr>
            <a:picLocks noChangeAspect="1" noChangeArrowheads="1"/>
          </p:cNvPicPr>
          <p:nvPr/>
        </p:nvPicPr>
        <p:blipFill>
          <a:blip r:embed="rId4" cstate="print"/>
          <a:srcRect/>
          <a:stretch>
            <a:fillRect/>
          </a:stretch>
        </p:blipFill>
        <p:spPr bwMode="auto">
          <a:xfrm>
            <a:off x="4357686" y="1571612"/>
            <a:ext cx="4588131" cy="3429024"/>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571472" y="214290"/>
            <a:ext cx="8286808"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rtl="0"/>
            <a:r>
              <a:rPr lang="en-US" sz="1600" dirty="0" smtClean="0">
                <a:solidFill>
                  <a:schemeClr val="bg1"/>
                </a:solidFill>
                <a:latin typeface="Algerian" pitchFamily="82" charset="0"/>
                <a:cs typeface="B Homa" pitchFamily="2" charset="-78"/>
              </a:rPr>
              <a:t>  TANGO HOUSIN              </a:t>
            </a:r>
            <a:r>
              <a:rPr lang="fa-IR" sz="1600" dirty="0" smtClean="0">
                <a:solidFill>
                  <a:schemeClr val="bg1"/>
                </a:solidFill>
                <a:latin typeface="Algerian" pitchFamily="82" charset="0"/>
                <a:cs typeface="B Homa" pitchFamily="2" charset="-78"/>
              </a:rPr>
              <a:t>نام پروژه:</a:t>
            </a:r>
            <a:r>
              <a:rPr lang="en-US" sz="1600" dirty="0" smtClean="0">
                <a:solidFill>
                  <a:schemeClr val="bg1"/>
                </a:solidFill>
                <a:latin typeface="Algerian" pitchFamily="82" charset="0"/>
                <a:cs typeface="B Homa" pitchFamily="2" charset="-78"/>
              </a:rPr>
              <a:t>     </a:t>
            </a:r>
            <a:endParaRPr lang="fa-IR" sz="1600" dirty="0" smtClean="0">
              <a:solidFill>
                <a:schemeClr val="bg1"/>
              </a:solidFill>
              <a:latin typeface="Algerian" pitchFamily="82" charset="0"/>
              <a:cs typeface="B Homa" pitchFamily="2" charset="-78"/>
            </a:endParaRPr>
          </a:p>
          <a:p>
            <a:r>
              <a:rPr lang="en-US" sz="1600" dirty="0" smtClean="0">
                <a:solidFill>
                  <a:schemeClr val="bg1"/>
                </a:solidFill>
                <a:latin typeface="Algerian" pitchFamily="82" charset="0"/>
                <a:cs typeface="B Homa" pitchFamily="2" charset="-78"/>
              </a:rPr>
              <a:t>  </a:t>
            </a:r>
            <a:r>
              <a:rPr lang="fa-IR" sz="1600" dirty="0" smtClean="0">
                <a:solidFill>
                  <a:schemeClr val="bg1"/>
                </a:solidFill>
                <a:latin typeface="Algerian" pitchFamily="82" charset="0"/>
                <a:cs typeface="B Homa" pitchFamily="2" charset="-78"/>
              </a:rPr>
              <a:t>موقعیت بنا:</a:t>
            </a:r>
            <a:r>
              <a:rPr lang="en-US" sz="1600" dirty="0" smtClean="0">
                <a:solidFill>
                  <a:schemeClr val="bg1"/>
                </a:solidFill>
                <a:latin typeface="Algerian" pitchFamily="82" charset="0"/>
                <a:cs typeface="B Homa" pitchFamily="2" charset="-78"/>
              </a:rPr>
              <a:t>     </a:t>
            </a:r>
            <a:r>
              <a:rPr lang="fa-IR" sz="1600" dirty="0" smtClean="0">
                <a:solidFill>
                  <a:schemeClr val="bg1"/>
                </a:solidFill>
                <a:latin typeface="Algerian" pitchFamily="82" charset="0"/>
                <a:cs typeface="B Homa" pitchFamily="2" charset="-78"/>
              </a:rPr>
              <a:t>  </a:t>
            </a:r>
            <a:r>
              <a:rPr lang="en-US" sz="1600" dirty="0" err="1" smtClean="0">
                <a:solidFill>
                  <a:schemeClr val="bg1"/>
                </a:solidFill>
                <a:latin typeface="Algerian" pitchFamily="82" charset="0"/>
                <a:cs typeface="B Homa" pitchFamily="2" charset="-78"/>
              </a:rPr>
              <a:t>malmo-sweden</a:t>
            </a:r>
            <a:r>
              <a:rPr lang="fa-IR" sz="1600" dirty="0" smtClean="0">
                <a:solidFill>
                  <a:schemeClr val="bg1"/>
                </a:solidFill>
                <a:latin typeface="Algerian" pitchFamily="82" charset="0"/>
                <a:cs typeface="B Homa" pitchFamily="2" charset="-78"/>
              </a:rPr>
              <a:t>                  </a:t>
            </a:r>
            <a:endParaRPr lang="en-US" sz="1600" dirty="0" smtClean="0">
              <a:solidFill>
                <a:schemeClr val="bg1"/>
              </a:solidFill>
              <a:latin typeface="Algerian" pitchFamily="82" charset="0"/>
              <a:cs typeface="B Homa" pitchFamily="2" charset="-78"/>
            </a:endParaRPr>
          </a:p>
          <a:p>
            <a:r>
              <a:rPr lang="en-US" sz="1600" dirty="0" smtClean="0">
                <a:solidFill>
                  <a:schemeClr val="bg1"/>
                </a:solidFill>
                <a:latin typeface="Algerian" pitchFamily="82" charset="0"/>
                <a:cs typeface="B Homa" pitchFamily="2" charset="-78"/>
              </a:rPr>
              <a:t> </a:t>
            </a:r>
            <a:r>
              <a:rPr lang="fa-IR" sz="1600" dirty="0" smtClean="0">
                <a:solidFill>
                  <a:schemeClr val="bg1"/>
                </a:solidFill>
                <a:latin typeface="Algerian" pitchFamily="82" charset="0"/>
                <a:cs typeface="B Homa" pitchFamily="2" charset="-78"/>
              </a:rPr>
              <a:t>معمار:</a:t>
            </a:r>
            <a:r>
              <a:rPr lang="en-US" sz="1600" dirty="0" smtClean="0">
                <a:solidFill>
                  <a:schemeClr val="bg1"/>
                </a:solidFill>
                <a:latin typeface="Algerian" pitchFamily="82" charset="0"/>
                <a:cs typeface="B Homa" pitchFamily="2" charset="-78"/>
              </a:rPr>
              <a:t>      MOOR RUBLE YUDELL        </a:t>
            </a:r>
            <a:endParaRPr lang="en-US" sz="1600" dirty="0">
              <a:solidFill>
                <a:schemeClr val="bg1"/>
              </a:solidFill>
              <a:latin typeface="Algerian" pitchFamily="82" charset="0"/>
              <a:cs typeface="B Homa" pitchFamily="2" charset="-78"/>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مجتمع مسکونی آلبیون  (2)</Template>
  <TotalTime>0</TotalTime>
  <Words>855</Words>
  <Application>Microsoft Office PowerPoint</Application>
  <PresentationFormat>On-screen Show (4:3)</PresentationFormat>
  <Paragraphs>34</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Algerian</vt:lpstr>
      <vt:lpstr>Arial</vt:lpstr>
      <vt:lpstr>B Homa</vt:lpstr>
      <vt:lpstr>Tahoma</vt:lpstr>
      <vt:lpstr>Tw Cen MT</vt:lpstr>
      <vt:lpstr>Thatch</vt:lpstr>
      <vt:lpstr>Albion Riverside Apartments   Client: Private client Project: Apartment refurbishment, Albion Riverside, London. Value: Undisclosed Dates:2007-8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مجتمع مسکونی تانگو بخشی از منطقه ای به نام «BO 01»در شهر «مالمو» می باشد </vt:lpstr>
      <vt:lpstr>ساختار توده و فضا به نحوی است که کل مجتمع در قالب یک بلوک مربعی شکل با حیاطی در مرکز درک می شود.</vt:lpstr>
      <vt:lpstr>در این پروژه صفحات خورشیدی در بالای برجک های رنگی قرار گرفته،دیوارهای جداکننده همگی هوشمند بوده،شیشه ها تماما سه جداره و برخی از بام ها پوشیده از چمن می باشند.آب باران از بام ها به مخزنی برای آبیاری فضای سبز منتقل می گردد و بخشی از زباله هاپس از تفکیک جهت تامین سوخت و گرمایش واحد ها استفاده می گردد. </vt:lpstr>
      <vt:lpstr>  فضای باز مرکزی مجموعه مرکب از مسیرهایی با کفپوش چوبی و یک بیضی در مرکز است که محلی امن و مناسب برای بازی کودکان و نشیمن ساکنین در فضای باز می باشد این فضا در شب توسط باکس های شیشه ای به بیرون می تابند روشن می شود.   </vt:lpstr>
      <vt:lpstr>مجتمع مسکونی.نمونه 1.habitat 67 پروژه Habitat 67 - ایده جدید در معماری شهری پروژه :  مسکن ۶۷ ( Habitat 67 ) مکان : مونترال، کبک، کانادا تاریخ : ۱۹۶۷ معمار Moshe Safdi   :   </vt:lpstr>
      <vt:lpstr>PowerPoint Presentation</vt:lpstr>
      <vt:lpstr>PowerPoint Presentation</vt:lpstr>
      <vt:lpstr>PowerPoint Presentation</vt:lpstr>
      <vt:lpstr>PowerPoint Presentation</vt:lpstr>
      <vt:lpstr>نمونه پلان واحد ها:</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Albion Riverside Apartments   Client: Private client Project: Apartment refurbishment, Albion Riverside, London. Value: Undisclosed Dates:2007-8 </dc:title>
  <dc:creator>omid arzi</dc:creator>
  <cp:lastModifiedBy>omid arzi</cp:lastModifiedBy>
  <cp:revision>1</cp:revision>
  <dcterms:created xsi:type="dcterms:W3CDTF">2022-01-27T18:00:03Z</dcterms:created>
  <dcterms:modified xsi:type="dcterms:W3CDTF">2022-01-27T18:00:46Z</dcterms:modified>
</cp:coreProperties>
</file>