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78"/>
  </p:notesMasterIdLst>
  <p:sldIdLst>
    <p:sldId id="257" r:id="rId2"/>
    <p:sldId id="341" r:id="rId3"/>
    <p:sldId id="268" r:id="rId4"/>
    <p:sldId id="258" r:id="rId5"/>
    <p:sldId id="259" r:id="rId6"/>
    <p:sldId id="270" r:id="rId7"/>
    <p:sldId id="269" r:id="rId8"/>
    <p:sldId id="295" r:id="rId9"/>
    <p:sldId id="260" r:id="rId10"/>
    <p:sldId id="287" r:id="rId11"/>
    <p:sldId id="289" r:id="rId12"/>
    <p:sldId id="286" r:id="rId13"/>
    <p:sldId id="324" r:id="rId14"/>
    <p:sldId id="288" r:id="rId15"/>
    <p:sldId id="292" r:id="rId16"/>
    <p:sldId id="261" r:id="rId17"/>
    <p:sldId id="262" r:id="rId18"/>
    <p:sldId id="290" r:id="rId19"/>
    <p:sldId id="291" r:id="rId20"/>
    <p:sldId id="263" r:id="rId21"/>
    <p:sldId id="271" r:id="rId22"/>
    <p:sldId id="272" r:id="rId23"/>
    <p:sldId id="314" r:id="rId24"/>
    <p:sldId id="273" r:id="rId25"/>
    <p:sldId id="304" r:id="rId26"/>
    <p:sldId id="293" r:id="rId27"/>
    <p:sldId id="334" r:id="rId28"/>
    <p:sldId id="298" r:id="rId29"/>
    <p:sldId id="336" r:id="rId30"/>
    <p:sldId id="299" r:id="rId31"/>
    <p:sldId id="333" r:id="rId32"/>
    <p:sldId id="338" r:id="rId33"/>
    <p:sldId id="342" r:id="rId34"/>
    <p:sldId id="300" r:id="rId35"/>
    <p:sldId id="328" r:id="rId36"/>
    <p:sldId id="301" r:id="rId37"/>
    <p:sldId id="305" r:id="rId38"/>
    <p:sldId id="306" r:id="rId39"/>
    <p:sldId id="308" r:id="rId40"/>
    <p:sldId id="309" r:id="rId41"/>
    <p:sldId id="310" r:id="rId42"/>
    <p:sldId id="302" r:id="rId43"/>
    <p:sldId id="339" r:id="rId44"/>
    <p:sldId id="330" r:id="rId45"/>
    <p:sldId id="307" r:id="rId46"/>
    <p:sldId id="303" r:id="rId47"/>
    <p:sldId id="311" r:id="rId48"/>
    <p:sldId id="264" r:id="rId49"/>
    <p:sldId id="294" r:id="rId50"/>
    <p:sldId id="265" r:id="rId51"/>
    <p:sldId id="274" r:id="rId52"/>
    <p:sldId id="318" r:id="rId53"/>
    <p:sldId id="319" r:id="rId54"/>
    <p:sldId id="275" r:id="rId55"/>
    <p:sldId id="320" r:id="rId56"/>
    <p:sldId id="321" r:id="rId57"/>
    <p:sldId id="325" r:id="rId58"/>
    <p:sldId id="277" r:id="rId59"/>
    <p:sldId id="322" r:id="rId60"/>
    <p:sldId id="276" r:id="rId61"/>
    <p:sldId id="266" r:id="rId62"/>
    <p:sldId id="340" r:id="rId63"/>
    <p:sldId id="267" r:id="rId64"/>
    <p:sldId id="278" r:id="rId65"/>
    <p:sldId id="279" r:id="rId66"/>
    <p:sldId id="280" r:id="rId67"/>
    <p:sldId id="281" r:id="rId68"/>
    <p:sldId id="282" r:id="rId69"/>
    <p:sldId id="327" r:id="rId70"/>
    <p:sldId id="312" r:id="rId71"/>
    <p:sldId id="313" r:id="rId72"/>
    <p:sldId id="315" r:id="rId73"/>
    <p:sldId id="316" r:id="rId74"/>
    <p:sldId id="317" r:id="rId75"/>
    <p:sldId id="296" r:id="rId76"/>
    <p:sldId id="332" r:id="rId7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p:cViewPr varScale="1">
        <p:scale>
          <a:sx n="60" d="100"/>
          <a:sy n="60" d="100"/>
        </p:scale>
        <p:origin x="80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eaLnBrk="1" fontAlgn="auto" hangingPunct="1">
              <a:spcBef>
                <a:spcPts val="0"/>
              </a:spcBef>
              <a:spcAft>
                <a:spcPts val="0"/>
              </a:spcAft>
              <a:defRPr sz="1200">
                <a:latin typeface="+mn-lt"/>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eaLnBrk="1" fontAlgn="auto" hangingPunct="1">
              <a:spcBef>
                <a:spcPts val="0"/>
              </a:spcBef>
              <a:spcAft>
                <a:spcPts val="0"/>
              </a:spcAft>
              <a:defRPr sz="1200" smtClean="0">
                <a:latin typeface="+mn-lt"/>
              </a:defRPr>
            </a:lvl1pPr>
          </a:lstStyle>
          <a:p>
            <a:pPr>
              <a:defRPr/>
            </a:pPr>
            <a:fld id="{5EE6AF22-BC54-4AC8-B239-CFD051EA9533}" type="datetimeFigureOut">
              <a:rPr lang="fa-IR"/>
              <a:pPr>
                <a:defRPr/>
              </a:pPr>
              <a:t>07/08/1443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eaLnBrk="1" fontAlgn="auto" hangingPunct="1">
              <a:spcBef>
                <a:spcPts val="0"/>
              </a:spcBef>
              <a:spcAft>
                <a:spcPts val="0"/>
              </a:spcAft>
              <a:defRPr sz="1200">
                <a:latin typeface="+mn-lt"/>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eaLnBrk="1" fontAlgn="auto" hangingPunct="1">
              <a:spcBef>
                <a:spcPts val="0"/>
              </a:spcBef>
              <a:spcAft>
                <a:spcPts val="0"/>
              </a:spcAft>
              <a:defRPr sz="1200" smtClean="0">
                <a:latin typeface="+mn-lt"/>
              </a:defRPr>
            </a:lvl1pPr>
          </a:lstStyle>
          <a:p>
            <a:pPr>
              <a:defRPr/>
            </a:pPr>
            <a:fld id="{231C1613-D763-4B77-BF68-9BADDB1C1645}" type="slidenum">
              <a:rPr lang="fa-IR"/>
              <a:pPr>
                <a:defRPr/>
              </a:pPr>
              <a:t>‹#›</a:t>
            </a:fld>
            <a:endParaRPr lang="fa-IR"/>
          </a:p>
        </p:txBody>
      </p:sp>
    </p:spTree>
    <p:extLst>
      <p:ext uri="{BB962C8B-B14F-4D97-AF65-F5344CB8AC3E}">
        <p14:creationId xmlns:p14="http://schemas.microsoft.com/office/powerpoint/2010/main" val="1588147648"/>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C10418-26A2-440C-B003-102000F9A0A7}" type="slidenum">
              <a:rPr lang="fa-IR">
                <a:latin typeface="Arial" panose="020B0604020202020204" pitchFamily="34" charset="0"/>
              </a:rPr>
              <a:pPr fontAlgn="base">
                <a:spcBef>
                  <a:spcPct val="0"/>
                </a:spcBef>
                <a:spcAft>
                  <a:spcPct val="0"/>
                </a:spcAft>
              </a:pPr>
              <a:t>13</a:t>
            </a:fld>
            <a:endParaRPr lang="en-US">
              <a:latin typeface="Arial" panose="020B0604020202020204" pitchFamily="34" charset="0"/>
              <a:cs typeface="Arial" panose="020B0604020202020204" pitchFamily="34" charset="0"/>
            </a:endParaRPr>
          </a:p>
        </p:txBody>
      </p:sp>
      <p:sp>
        <p:nvSpPr>
          <p:cNvPr id="16387" name="Rectangle 2"/>
          <p:cNvSpPr>
            <a:spLocks noGrp="1" noRot="1" noChangeAspect="1" noChangeArrowheads="1" noTextEdit="1"/>
          </p:cNvSpPr>
          <p:nvPr>
            <p:ph type="sldImg"/>
          </p:nvPr>
        </p:nvSpPr>
        <p:spPr bwMode="auto">
          <a:xfrm>
            <a:off x="1150938" y="685800"/>
            <a:ext cx="4565650" cy="3424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xfrm>
            <a:off x="838200" y="4318000"/>
            <a:ext cx="5029200" cy="4119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a-IR" smtClean="0">
              <a:latin typeface="Arial" panose="020B0604020202020204" pitchFamily="34" charset="0"/>
            </a:endParaRPr>
          </a:p>
        </p:txBody>
      </p:sp>
    </p:spTree>
    <p:extLst>
      <p:ext uri="{BB962C8B-B14F-4D97-AF65-F5344CB8AC3E}">
        <p14:creationId xmlns:p14="http://schemas.microsoft.com/office/powerpoint/2010/main" val="721753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95B47C-3513-42A4-8D4C-9C6435A5F7D3}" type="slidenum">
              <a:rPr lang="fa-IR">
                <a:latin typeface="Arial" panose="020B0604020202020204" pitchFamily="34" charset="0"/>
              </a:rPr>
              <a:pPr fontAlgn="base">
                <a:spcBef>
                  <a:spcPct val="0"/>
                </a:spcBef>
                <a:spcAft>
                  <a:spcPct val="0"/>
                </a:spcAft>
              </a:pPr>
              <a:t>57</a:t>
            </a:fld>
            <a:endParaRPr lang="en-US">
              <a:latin typeface="Arial" panose="020B0604020202020204" pitchFamily="34" charset="0"/>
              <a:cs typeface="Arial" panose="020B0604020202020204" pitchFamily="34" charset="0"/>
            </a:endParaRPr>
          </a:p>
        </p:txBody>
      </p:sp>
      <p:sp>
        <p:nvSpPr>
          <p:cNvPr id="62467" name="Rectangle 2"/>
          <p:cNvSpPr>
            <a:spLocks noGrp="1" noRot="1" noChangeAspect="1" noChangeArrowheads="1" noTextEdit="1"/>
          </p:cNvSpPr>
          <p:nvPr>
            <p:ph type="sldImg"/>
          </p:nvPr>
        </p:nvSpPr>
        <p:spPr bwMode="auto">
          <a:xfrm>
            <a:off x="1150938" y="685800"/>
            <a:ext cx="4565650" cy="34242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xfrm>
            <a:off x="838200" y="4318000"/>
            <a:ext cx="5029200" cy="4119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a-IR" smtClean="0">
              <a:latin typeface="Arial" panose="020B0604020202020204" pitchFamily="34" charset="0"/>
            </a:endParaRPr>
          </a:p>
        </p:txBody>
      </p:sp>
    </p:spTree>
    <p:extLst>
      <p:ext uri="{BB962C8B-B14F-4D97-AF65-F5344CB8AC3E}">
        <p14:creationId xmlns:p14="http://schemas.microsoft.com/office/powerpoint/2010/main" val="373377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a-IR" smtClean="0">
              <a:latin typeface="Arial" panose="020B0604020202020204" pitchFamily="34"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5E958A7-60DF-46C0-916A-800DB75300D4}" type="slidenum">
              <a:rPr lang="fa-IR">
                <a:latin typeface="Arial" panose="020B0604020202020204" pitchFamily="34" charset="0"/>
              </a:rPr>
              <a:pPr fontAlgn="base">
                <a:spcBef>
                  <a:spcPct val="0"/>
                </a:spcBef>
                <a:spcAft>
                  <a:spcPct val="0"/>
                </a:spcAft>
              </a:pPr>
              <a:t>69</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6306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CF0828-570A-42EF-BA52-98150E8ECBD7}" type="slidenum">
              <a:rPr lang="en-US"/>
              <a:pPr>
                <a:defRPr/>
              </a:pPr>
              <a:t>‹#›</a:t>
            </a:fld>
            <a:endParaRPr lang="en-US"/>
          </a:p>
        </p:txBody>
      </p:sp>
    </p:spTree>
    <p:extLst>
      <p:ext uri="{BB962C8B-B14F-4D97-AF65-F5344CB8AC3E}">
        <p14:creationId xmlns:p14="http://schemas.microsoft.com/office/powerpoint/2010/main" val="1734350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2B34AD-0B61-4805-BA66-AF4D464C1135}" type="slidenum">
              <a:rPr lang="en-US"/>
              <a:pPr>
                <a:defRPr/>
              </a:pPr>
              <a:t>‹#›</a:t>
            </a:fld>
            <a:endParaRPr lang="en-US"/>
          </a:p>
        </p:txBody>
      </p:sp>
    </p:spTree>
    <p:extLst>
      <p:ext uri="{BB962C8B-B14F-4D97-AF65-F5344CB8AC3E}">
        <p14:creationId xmlns:p14="http://schemas.microsoft.com/office/powerpoint/2010/main" val="148494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3DFD99-D928-469B-9B20-5BFFDA354F43}" type="slidenum">
              <a:rPr lang="en-US"/>
              <a:pPr>
                <a:defRPr/>
              </a:pPr>
              <a:t>‹#›</a:t>
            </a:fld>
            <a:endParaRPr lang="en-US"/>
          </a:p>
        </p:txBody>
      </p:sp>
    </p:spTree>
    <p:extLst>
      <p:ext uri="{BB962C8B-B14F-4D97-AF65-F5344CB8AC3E}">
        <p14:creationId xmlns:p14="http://schemas.microsoft.com/office/powerpoint/2010/main" val="325274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647A8B-333F-40DE-A5D1-24AF4AFFB1E2}" type="slidenum">
              <a:rPr lang="ar-SA"/>
              <a:pPr>
                <a:defRPr/>
              </a:pPr>
              <a:t>‹#›</a:t>
            </a:fld>
            <a:endParaRPr lang="en-US"/>
          </a:p>
        </p:txBody>
      </p:sp>
    </p:spTree>
    <p:extLst>
      <p:ext uri="{BB962C8B-B14F-4D97-AF65-F5344CB8AC3E}">
        <p14:creationId xmlns:p14="http://schemas.microsoft.com/office/powerpoint/2010/main" val="317504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BE87FE-C8B1-4654-96E5-13DE03508F5F}" type="slidenum">
              <a:rPr lang="en-US"/>
              <a:pPr>
                <a:defRPr/>
              </a:pPr>
              <a:t>‹#›</a:t>
            </a:fld>
            <a:endParaRPr lang="en-US"/>
          </a:p>
        </p:txBody>
      </p:sp>
    </p:spTree>
    <p:extLst>
      <p:ext uri="{BB962C8B-B14F-4D97-AF65-F5344CB8AC3E}">
        <p14:creationId xmlns:p14="http://schemas.microsoft.com/office/powerpoint/2010/main" val="293811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6702EE-F338-4359-8161-51DCF567C1AF}" type="slidenum">
              <a:rPr lang="en-US"/>
              <a:pPr>
                <a:defRPr/>
              </a:pPr>
              <a:t>‹#›</a:t>
            </a:fld>
            <a:endParaRPr lang="en-US"/>
          </a:p>
        </p:txBody>
      </p:sp>
    </p:spTree>
    <p:extLst>
      <p:ext uri="{BB962C8B-B14F-4D97-AF65-F5344CB8AC3E}">
        <p14:creationId xmlns:p14="http://schemas.microsoft.com/office/powerpoint/2010/main" val="76639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07B44D-E61F-4A1F-ACA1-0C15E84B9211}" type="slidenum">
              <a:rPr lang="en-US"/>
              <a:pPr>
                <a:defRPr/>
              </a:pPr>
              <a:t>‹#›</a:t>
            </a:fld>
            <a:endParaRPr lang="en-US"/>
          </a:p>
        </p:txBody>
      </p:sp>
    </p:spTree>
    <p:extLst>
      <p:ext uri="{BB962C8B-B14F-4D97-AF65-F5344CB8AC3E}">
        <p14:creationId xmlns:p14="http://schemas.microsoft.com/office/powerpoint/2010/main" val="3675137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CCEBD0C-1397-4602-99D0-DC90F336FD93}" type="slidenum">
              <a:rPr lang="en-US"/>
              <a:pPr>
                <a:defRPr/>
              </a:pPr>
              <a:t>‹#›</a:t>
            </a:fld>
            <a:endParaRPr lang="en-US"/>
          </a:p>
        </p:txBody>
      </p:sp>
    </p:spTree>
    <p:extLst>
      <p:ext uri="{BB962C8B-B14F-4D97-AF65-F5344CB8AC3E}">
        <p14:creationId xmlns:p14="http://schemas.microsoft.com/office/powerpoint/2010/main" val="4014381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D6331C-72C3-4267-96F8-8FEA7F5AFF0B}" type="slidenum">
              <a:rPr lang="en-US"/>
              <a:pPr>
                <a:defRPr/>
              </a:pPr>
              <a:t>‹#›</a:t>
            </a:fld>
            <a:endParaRPr lang="en-US"/>
          </a:p>
        </p:txBody>
      </p:sp>
    </p:spTree>
    <p:extLst>
      <p:ext uri="{BB962C8B-B14F-4D97-AF65-F5344CB8AC3E}">
        <p14:creationId xmlns:p14="http://schemas.microsoft.com/office/powerpoint/2010/main" val="2403707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A1051C-7E71-4BFC-8AF2-F9F4B0632D47}" type="slidenum">
              <a:rPr lang="en-US"/>
              <a:pPr>
                <a:defRPr/>
              </a:pPr>
              <a:t>‹#›</a:t>
            </a:fld>
            <a:endParaRPr lang="en-US"/>
          </a:p>
        </p:txBody>
      </p:sp>
    </p:spTree>
    <p:extLst>
      <p:ext uri="{BB962C8B-B14F-4D97-AF65-F5344CB8AC3E}">
        <p14:creationId xmlns:p14="http://schemas.microsoft.com/office/powerpoint/2010/main" val="2901993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5787AE-7204-44FF-BA7D-EA5F550E4EBC}" type="slidenum">
              <a:rPr lang="en-US"/>
              <a:pPr>
                <a:defRPr/>
              </a:pPr>
              <a:t>‹#›</a:t>
            </a:fld>
            <a:endParaRPr lang="en-US"/>
          </a:p>
        </p:txBody>
      </p:sp>
    </p:spTree>
    <p:extLst>
      <p:ext uri="{BB962C8B-B14F-4D97-AF65-F5344CB8AC3E}">
        <p14:creationId xmlns:p14="http://schemas.microsoft.com/office/powerpoint/2010/main" val="1309021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BC67BA-E85D-4FC5-9DD6-5A835CFEB94E}" type="slidenum">
              <a:rPr lang="en-US"/>
              <a:pPr>
                <a:defRPr/>
              </a:pPr>
              <a:t>‹#›</a:t>
            </a:fld>
            <a:endParaRPr lang="en-US"/>
          </a:p>
        </p:txBody>
      </p:sp>
    </p:spTree>
    <p:extLst>
      <p:ext uri="{BB962C8B-B14F-4D97-AF65-F5344CB8AC3E}">
        <p14:creationId xmlns:p14="http://schemas.microsoft.com/office/powerpoint/2010/main" val="3589585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F8E1088-2DDF-4CDB-BFB6-C63E06FAB2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xStyles>
    <p:title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anose="020F0502020204030204" pitchFamily="34" charset="0"/>
        </a:defRPr>
      </a:lvl2pPr>
      <a:lvl3pPr algn="ctr" rtl="1" eaLnBrk="1" fontAlgn="base" hangingPunct="1">
        <a:spcBef>
          <a:spcPct val="0"/>
        </a:spcBef>
        <a:spcAft>
          <a:spcPct val="0"/>
        </a:spcAft>
        <a:defRPr sz="4400">
          <a:solidFill>
            <a:schemeClr val="tx1"/>
          </a:solidFill>
          <a:latin typeface="Calibri" panose="020F0502020204030204" pitchFamily="34" charset="0"/>
        </a:defRPr>
      </a:lvl3pPr>
      <a:lvl4pPr algn="ctr" rtl="1" eaLnBrk="1" fontAlgn="base" hangingPunct="1">
        <a:spcBef>
          <a:spcPct val="0"/>
        </a:spcBef>
        <a:spcAft>
          <a:spcPct val="0"/>
        </a:spcAft>
        <a:defRPr sz="4400">
          <a:solidFill>
            <a:schemeClr val="tx1"/>
          </a:solidFill>
          <a:latin typeface="Calibri" panose="020F0502020204030204" pitchFamily="34" charset="0"/>
        </a:defRPr>
      </a:lvl4pPr>
      <a:lvl5pPr algn="ctr" rtl="1" eaLnBrk="1" fontAlgn="base" hangingPunct="1">
        <a:spcBef>
          <a:spcPct val="0"/>
        </a:spcBef>
        <a:spcAft>
          <a:spcPct val="0"/>
        </a:spcAft>
        <a:defRPr sz="4400">
          <a:solidFill>
            <a:schemeClr val="tx1"/>
          </a:solidFill>
          <a:latin typeface="Calibri" panose="020F0502020204030204" pitchFamily="34" charset="0"/>
        </a:defRPr>
      </a:lvl5pPr>
      <a:lvl6pPr marL="457200" algn="ctr" rtl="1" eaLnBrk="1" fontAlgn="base" hangingPunct="1">
        <a:spcBef>
          <a:spcPct val="0"/>
        </a:spcBef>
        <a:spcAft>
          <a:spcPct val="0"/>
        </a:spcAft>
        <a:defRPr sz="4400">
          <a:solidFill>
            <a:schemeClr val="tx1"/>
          </a:solidFill>
          <a:latin typeface="Calibri" panose="020F0502020204030204" pitchFamily="34" charset="0"/>
        </a:defRPr>
      </a:lvl6pPr>
      <a:lvl7pPr marL="914400" algn="ctr" rtl="1" eaLnBrk="1" fontAlgn="base" hangingPunct="1">
        <a:spcBef>
          <a:spcPct val="0"/>
        </a:spcBef>
        <a:spcAft>
          <a:spcPct val="0"/>
        </a:spcAft>
        <a:defRPr sz="4400">
          <a:solidFill>
            <a:schemeClr val="tx1"/>
          </a:solidFill>
          <a:latin typeface="Calibri" panose="020F0502020204030204" pitchFamily="34" charset="0"/>
        </a:defRPr>
      </a:lvl7pPr>
      <a:lvl8pPr marL="1371600" algn="ctr" rtl="1" eaLnBrk="1" fontAlgn="base" hangingPunct="1">
        <a:spcBef>
          <a:spcPct val="0"/>
        </a:spcBef>
        <a:spcAft>
          <a:spcPct val="0"/>
        </a:spcAft>
        <a:defRPr sz="4400">
          <a:solidFill>
            <a:schemeClr val="tx1"/>
          </a:solidFill>
          <a:latin typeface="Calibri" panose="020F0502020204030204" pitchFamily="34" charset="0"/>
        </a:defRPr>
      </a:lvl8pPr>
      <a:lvl9pPr marL="1828800" algn="ctr" rtl="1"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r" rtl="1"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beytoote.com/health/malady-remedy/pulmonary-symptoms2-treated.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www.tebyan.net/newindex.aspx?pid=67821"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beytoote.com/health/malady-remedy/bone2-fracture2-treatments.html" TargetMode="External"/><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4114800"/>
            <a:ext cx="8229600" cy="1143000"/>
          </a:xfrm>
        </p:spPr>
        <p:txBody>
          <a:bodyPr/>
          <a:lstStyle/>
          <a:p>
            <a:pPr algn="r"/>
            <a:r>
              <a:rPr lang="fa-IR" sz="3200" b="1" smtClean="0">
                <a:cs typeface="B Mitra" pitchFamily="2" charset="-78"/>
              </a:rPr>
              <a:t>انواع مختلف شکستگی استخوان</a:t>
            </a:r>
            <a:br>
              <a:rPr lang="fa-IR" sz="3200" b="1" smtClean="0">
                <a:cs typeface="B Mitra" pitchFamily="2" charset="-78"/>
              </a:rPr>
            </a:br>
            <a:r>
              <a:rPr lang="en-US" sz="3200" smtClean="0">
                <a:cs typeface="B Mitra" pitchFamily="2" charset="-78"/>
              </a:rPr>
              <a:t/>
            </a:r>
            <a:br>
              <a:rPr lang="en-US" sz="3200" smtClean="0">
                <a:cs typeface="B Mitra" pitchFamily="2" charset="-78"/>
              </a:rPr>
            </a:br>
            <a:r>
              <a:rPr lang="fa-IR" sz="3200" smtClean="0">
                <a:cs typeface="B Mitra" pitchFamily="2" charset="-78"/>
              </a:rPr>
              <a:t>1- شکستگی کامل(گسیختگی در تمام سطح استخوان همراه با جابه جایی)</a:t>
            </a:r>
            <a:br>
              <a:rPr lang="fa-IR" sz="3200" smtClean="0">
                <a:cs typeface="B Mitra" pitchFamily="2" charset="-78"/>
              </a:rPr>
            </a:br>
            <a:r>
              <a:rPr lang="fa-IR" sz="3200" smtClean="0">
                <a:cs typeface="B Mitra" pitchFamily="2" charset="-78"/>
              </a:rPr>
              <a:t>2-شکستگی ناکامل : قسمتی از سطح مقطع استخوان دچار شکستگی میشود</a:t>
            </a:r>
            <a:br>
              <a:rPr lang="fa-IR" sz="3200" smtClean="0">
                <a:cs typeface="B Mitra" pitchFamily="2" charset="-78"/>
              </a:rPr>
            </a:br>
            <a:r>
              <a:rPr lang="fa-IR" sz="3200" smtClean="0">
                <a:cs typeface="B Mitra" pitchFamily="2" charset="-78"/>
              </a:rPr>
              <a:t>3-شکستگی چند قطعه : استخوان به چند قسمت تقسیم میشود</a:t>
            </a:r>
            <a:br>
              <a:rPr lang="fa-IR" sz="3200" smtClean="0">
                <a:cs typeface="B Mitra" pitchFamily="2" charset="-78"/>
              </a:rPr>
            </a:br>
            <a:r>
              <a:rPr lang="fa-IR" sz="3200" smtClean="0">
                <a:cs typeface="B Mitra" pitchFamily="2" charset="-78"/>
              </a:rPr>
              <a:t>4- شکستگی بسته یا ساده (پوست بیمار سالمه)</a:t>
            </a:r>
            <a:br>
              <a:rPr lang="fa-IR" sz="3200" smtClean="0">
                <a:cs typeface="B Mitra" pitchFamily="2" charset="-78"/>
              </a:rPr>
            </a:br>
            <a:r>
              <a:rPr lang="fa-IR" sz="3200" smtClean="0">
                <a:cs typeface="B Mitra" pitchFamily="2" charset="-78"/>
              </a:rPr>
              <a:t>5- شکستگی باز یا مرکب :  از هم گسیختگی پوست تا امتداد استخوان</a:t>
            </a:r>
            <a:br>
              <a:rPr lang="fa-IR" sz="3200" smtClean="0">
                <a:cs typeface="B Mitra" pitchFamily="2" charset="-78"/>
              </a:rPr>
            </a:br>
            <a:r>
              <a:rPr lang="fa-IR" sz="3200" smtClean="0">
                <a:cs typeface="B Mitra" pitchFamily="2" charset="-78"/>
              </a:rPr>
              <a:t/>
            </a:r>
            <a:br>
              <a:rPr lang="fa-IR" sz="3200" smtClean="0">
                <a:cs typeface="B Mitra" pitchFamily="2" charset="-78"/>
              </a:rPr>
            </a:br>
            <a:r>
              <a:rPr lang="fa-IR" sz="3200" smtClean="0">
                <a:cs typeface="B Mitra" pitchFamily="2" charset="-78"/>
              </a:rPr>
              <a:t/>
            </a:r>
            <a:br>
              <a:rPr lang="fa-IR" sz="3200" smtClean="0">
                <a:cs typeface="B Mitra" pitchFamily="2" charset="-78"/>
              </a:rPr>
            </a:br>
            <a:endParaRPr lang="fa-IR" sz="3200" smtClean="0">
              <a:cs typeface="B Mitra" pitchFamily="2" charset="-78"/>
            </a:endParaRPr>
          </a:p>
        </p:txBody>
      </p:sp>
      <p:pic>
        <p:nvPicPr>
          <p:cNvPr id="12291" name="Picture 2" descr="C:\Users\ideal\Desktop\اااقصغص.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624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3200400"/>
            <a:ext cx="8229600" cy="1143000"/>
          </a:xfrm>
        </p:spPr>
        <p:txBody>
          <a:bodyPr/>
          <a:lstStyle/>
          <a:p>
            <a:pPr algn="r"/>
            <a:r>
              <a:rPr lang="en-US" sz="3200" smtClean="0">
                <a:cs typeface="B Mitra" pitchFamily="2" charset="-78"/>
              </a:rPr>
              <a:t> </a:t>
            </a:r>
            <a:r>
              <a:rPr lang="fa-IR" sz="3200" smtClean="0">
                <a:cs typeface="B Mitra" pitchFamily="2" charset="-78"/>
              </a:rPr>
              <a:t>سایر انواع شکستگی عبارتند </a:t>
            </a:r>
            <a:br>
              <a:rPr lang="fa-IR" sz="3200" smtClean="0">
                <a:cs typeface="B Mitra" pitchFamily="2" charset="-78"/>
              </a:rPr>
            </a:br>
            <a:r>
              <a:rPr lang="en-US" sz="3200" smtClean="0">
                <a:cs typeface="B Mitra" pitchFamily="2" charset="-78"/>
              </a:rPr>
              <a:t/>
            </a:r>
            <a:br>
              <a:rPr lang="en-US" sz="3200" smtClean="0">
                <a:cs typeface="B Mitra" pitchFamily="2" charset="-78"/>
              </a:rPr>
            </a:br>
            <a:r>
              <a:rPr lang="en-US" sz="3200" smtClean="0">
                <a:cs typeface="B Mitra" pitchFamily="2" charset="-78"/>
              </a:rPr>
              <a:t/>
            </a:r>
            <a:br>
              <a:rPr lang="en-US" sz="3200" smtClean="0">
                <a:cs typeface="B Mitra" pitchFamily="2" charset="-78"/>
              </a:rPr>
            </a:br>
            <a:r>
              <a:rPr lang="en-US" sz="3200" b="1" smtClean="0">
                <a:solidFill>
                  <a:srgbClr val="002060"/>
                </a:solidFill>
                <a:cs typeface="B Mitra" pitchFamily="2" charset="-78"/>
              </a:rPr>
              <a:t>• </a:t>
            </a:r>
            <a:r>
              <a:rPr lang="fa-IR" sz="3200" b="1" smtClean="0">
                <a:solidFill>
                  <a:srgbClr val="002060"/>
                </a:solidFill>
                <a:cs typeface="B Mitra" pitchFamily="2" charset="-78"/>
              </a:rPr>
              <a:t>شکستگی مویی</a:t>
            </a:r>
            <a:r>
              <a:rPr lang="en-US" sz="3200" b="1" smtClean="0">
                <a:solidFill>
                  <a:srgbClr val="002060"/>
                </a:solidFill>
                <a:cs typeface="B Mitra" pitchFamily="2" charset="-78"/>
              </a:rPr>
              <a:t> (Hairline):</a:t>
            </a:r>
            <a:r>
              <a:rPr lang="en-US" sz="3200" smtClean="0">
                <a:solidFill>
                  <a:srgbClr val="002060"/>
                </a:solidFill>
                <a:cs typeface="B Mitra" pitchFamily="2" charset="-78"/>
              </a:rPr>
              <a:t> </a:t>
            </a:r>
            <a:r>
              <a:rPr lang="fa-IR" sz="3200" smtClean="0">
                <a:solidFill>
                  <a:srgbClr val="002060"/>
                </a:solidFill>
                <a:cs typeface="B Mitra" pitchFamily="2" charset="-78"/>
              </a:rPr>
              <a:t>یک شکستگی باریک در استخوان</a:t>
            </a:r>
            <a:r>
              <a:rPr lang="en-US" sz="3200" smtClean="0">
                <a:solidFill>
                  <a:srgbClr val="002060"/>
                </a:solidFill>
                <a:cs typeface="B Mitra" pitchFamily="2" charset="-78"/>
              </a:rPr>
              <a:t/>
            </a:r>
            <a:br>
              <a:rPr lang="en-US" sz="3200" smtClean="0">
                <a:solidFill>
                  <a:srgbClr val="002060"/>
                </a:solidFill>
                <a:cs typeface="B Mitra" pitchFamily="2" charset="-78"/>
              </a:rPr>
            </a:br>
            <a:r>
              <a:rPr lang="en-US" sz="3200" b="1" smtClean="0">
                <a:solidFill>
                  <a:srgbClr val="002060"/>
                </a:solidFill>
                <a:cs typeface="B Mitra" pitchFamily="2" charset="-78"/>
              </a:rPr>
              <a:t>• </a:t>
            </a:r>
            <a:r>
              <a:rPr lang="fa-IR" sz="3200" b="1" smtClean="0">
                <a:solidFill>
                  <a:srgbClr val="002060"/>
                </a:solidFill>
                <a:cs typeface="B Mitra" pitchFamily="2" charset="-78"/>
              </a:rPr>
              <a:t>شکستگی تکی</a:t>
            </a:r>
            <a:r>
              <a:rPr lang="en-US" sz="3200" b="1" smtClean="0">
                <a:solidFill>
                  <a:srgbClr val="002060"/>
                </a:solidFill>
                <a:cs typeface="B Mitra" pitchFamily="2" charset="-78"/>
              </a:rPr>
              <a:t> (Single):</a:t>
            </a:r>
            <a:r>
              <a:rPr lang="en-US" sz="3200" smtClean="0">
                <a:solidFill>
                  <a:srgbClr val="002060"/>
                </a:solidFill>
                <a:cs typeface="B Mitra" pitchFamily="2" charset="-78"/>
              </a:rPr>
              <a:t> </a:t>
            </a:r>
            <a:r>
              <a:rPr lang="fa-IR" sz="3200" smtClean="0">
                <a:solidFill>
                  <a:srgbClr val="002060"/>
                </a:solidFill>
                <a:cs typeface="B Mitra" pitchFamily="2" charset="-78"/>
              </a:rPr>
              <a:t>زمانی است که استخوان در یکجا شکسته می‌شود</a:t>
            </a:r>
            <a:r>
              <a:rPr lang="en-US" sz="3200" smtClean="0">
                <a:solidFill>
                  <a:srgbClr val="002060"/>
                </a:solidFill>
                <a:cs typeface="B Mitra" pitchFamily="2" charset="-78"/>
              </a:rPr>
              <a:t>.</a:t>
            </a:r>
            <a:br>
              <a:rPr lang="en-US" sz="3200" smtClean="0">
                <a:solidFill>
                  <a:srgbClr val="002060"/>
                </a:solidFill>
                <a:cs typeface="B Mitra" pitchFamily="2" charset="-78"/>
              </a:rPr>
            </a:br>
            <a:r>
              <a:rPr lang="en-US" sz="3200" b="1" smtClean="0">
                <a:solidFill>
                  <a:srgbClr val="002060"/>
                </a:solidFill>
                <a:cs typeface="B Mitra" pitchFamily="2" charset="-78"/>
              </a:rPr>
              <a:t>• </a:t>
            </a:r>
            <a:r>
              <a:rPr lang="fa-IR" sz="3200" b="1" smtClean="0">
                <a:solidFill>
                  <a:srgbClr val="002060"/>
                </a:solidFill>
                <a:cs typeface="B Mitra" pitchFamily="2" charset="-78"/>
              </a:rPr>
              <a:t>شکستگی چند‌قطعه‌ای</a:t>
            </a:r>
            <a:r>
              <a:rPr lang="en-US" sz="3200" b="1" smtClean="0">
                <a:solidFill>
                  <a:srgbClr val="002060"/>
                </a:solidFill>
                <a:cs typeface="B Mitra" pitchFamily="2" charset="-78"/>
              </a:rPr>
              <a:t> (Segmental):</a:t>
            </a:r>
            <a:r>
              <a:rPr lang="en-US" sz="3200" smtClean="0">
                <a:solidFill>
                  <a:srgbClr val="002060"/>
                </a:solidFill>
                <a:cs typeface="B Mitra" pitchFamily="2" charset="-78"/>
              </a:rPr>
              <a:t> </a:t>
            </a:r>
            <a:r>
              <a:rPr lang="fa-IR" sz="3200" smtClean="0">
                <a:solidFill>
                  <a:srgbClr val="002060"/>
                </a:solidFill>
                <a:cs typeface="B Mitra" pitchFamily="2" charset="-78"/>
              </a:rPr>
              <a:t>زمانی است که استخوان در بیش از یک قسمت شکسته می‌شود</a:t>
            </a:r>
            <a:r>
              <a:rPr lang="en-US" sz="3200" smtClean="0">
                <a:solidFill>
                  <a:srgbClr val="002060"/>
                </a:solidFill>
                <a:cs typeface="B Mitra" pitchFamily="2" charset="-78"/>
              </a:rPr>
              <a:t>.</a:t>
            </a:r>
            <a:br>
              <a:rPr lang="en-US" sz="3200" smtClean="0">
                <a:solidFill>
                  <a:srgbClr val="002060"/>
                </a:solidFill>
                <a:cs typeface="B Mitra" pitchFamily="2" charset="-78"/>
              </a:rPr>
            </a:br>
            <a:r>
              <a:rPr lang="en-US" sz="3200" b="1" smtClean="0">
                <a:solidFill>
                  <a:srgbClr val="002060"/>
                </a:solidFill>
                <a:cs typeface="B Mitra" pitchFamily="2" charset="-78"/>
              </a:rPr>
              <a:t>• </a:t>
            </a:r>
            <a:r>
              <a:rPr lang="fa-IR" sz="3200" b="1" smtClean="0">
                <a:solidFill>
                  <a:srgbClr val="002060"/>
                </a:solidFill>
                <a:cs typeface="B Mitra" pitchFamily="2" charset="-78"/>
              </a:rPr>
              <a:t>شکستگی خرد‌شده</a:t>
            </a:r>
            <a:r>
              <a:rPr lang="en-US" sz="3200" b="1" smtClean="0">
                <a:solidFill>
                  <a:srgbClr val="002060"/>
                </a:solidFill>
                <a:cs typeface="B Mitra" pitchFamily="2" charset="-78"/>
              </a:rPr>
              <a:t> (Comminuted):</a:t>
            </a:r>
            <a:r>
              <a:rPr lang="en-US" sz="3200" smtClean="0">
                <a:solidFill>
                  <a:srgbClr val="002060"/>
                </a:solidFill>
                <a:cs typeface="B Mitra" pitchFamily="2" charset="-78"/>
              </a:rPr>
              <a:t> </a:t>
            </a:r>
            <a:r>
              <a:rPr lang="fa-IR" sz="3200" smtClean="0">
                <a:solidFill>
                  <a:srgbClr val="002060"/>
                </a:solidFill>
                <a:cs typeface="B Mitra" pitchFamily="2" charset="-78"/>
              </a:rPr>
              <a:t>استخوان به بیش از یک تکه شکسته می‌شود یا خرد می‌شود</a:t>
            </a:r>
          </a:p>
        </p:txBody>
      </p:sp>
      <p:pic>
        <p:nvPicPr>
          <p:cNvPr id="13315" name="Picture 2" descr="C:\Users\ideal\Desktop\74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196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شکستگی استخوان ه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4191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C:\Users\ideal\Desktop\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533400"/>
            <a:ext cx="4953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306388" y="1616075"/>
            <a:ext cx="8524875" cy="384175"/>
          </a:xfrm>
        </p:spPr>
        <p:txBody>
          <a:bodyPr rtlCol="1">
            <a:normAutofit fontScale="90000"/>
          </a:bodyPr>
          <a:lstStyle/>
          <a:p>
            <a:pPr fontAlgn="auto">
              <a:spcAft>
                <a:spcPts val="0"/>
              </a:spcAft>
              <a:defRPr/>
            </a:pPr>
            <a:r>
              <a:rPr lang="en-US" smtClean="0"/>
              <a:t>Types of Fractures</a:t>
            </a:r>
          </a:p>
        </p:txBody>
      </p:sp>
      <p:pic>
        <p:nvPicPr>
          <p:cNvPr id="15363" name="Picture 3" descr="CF3551-069-00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773363"/>
            <a:ext cx="36766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CF3551-069-001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0025" y="2768600"/>
            <a:ext cx="29273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CF3551-069-001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9450" y="2778125"/>
            <a:ext cx="19145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14400" y="2667000"/>
            <a:ext cx="8229600" cy="1143000"/>
          </a:xfrm>
        </p:spPr>
        <p:txBody>
          <a:bodyPr/>
          <a:lstStyle/>
          <a:p>
            <a:pPr algn="r"/>
            <a:r>
              <a:rPr lang="fa-IR" smtClean="0">
                <a:cs typeface="B Mitra" pitchFamily="2" charset="-78"/>
              </a:rPr>
              <a:t>عوارض شکستگیها : اولیه و تاخیری </a:t>
            </a:r>
            <a:br>
              <a:rPr lang="fa-IR" smtClean="0">
                <a:cs typeface="B Mitra" pitchFamily="2" charset="-78"/>
              </a:rPr>
            </a:br>
            <a:r>
              <a:rPr lang="fa-IR" sz="3600" smtClean="0">
                <a:cs typeface="B Mitra" pitchFamily="2" charset="-78"/>
              </a:rPr>
              <a:t/>
            </a:r>
            <a:br>
              <a:rPr lang="fa-IR" sz="3600" smtClean="0">
                <a:cs typeface="B Mitra" pitchFamily="2" charset="-78"/>
              </a:rPr>
            </a:br>
            <a:r>
              <a:rPr lang="fa-IR" sz="3600" smtClean="0">
                <a:cs typeface="B Mitra" pitchFamily="2" charset="-78"/>
              </a:rPr>
              <a:t>اولیه شامل شوک...آمبولی چربی ...کمپارتمان...آمبولی چربی ...عفونت ...</a:t>
            </a:r>
            <a:r>
              <a:rPr lang="en-US" sz="3600" smtClean="0">
                <a:cs typeface="B Mitra" pitchFamily="2" charset="-78"/>
              </a:rPr>
              <a:t>dic</a:t>
            </a:r>
            <a:br>
              <a:rPr lang="en-US" sz="3600" smtClean="0">
                <a:cs typeface="B Mitra" pitchFamily="2" charset="-78"/>
              </a:rPr>
            </a:br>
            <a:r>
              <a:rPr lang="fa-IR" sz="3600" smtClean="0">
                <a:cs typeface="B Mitra" pitchFamily="2" charset="-78"/>
              </a:rPr>
              <a:t/>
            </a:r>
            <a:br>
              <a:rPr lang="fa-IR" sz="3600" smtClean="0">
                <a:cs typeface="B Mitra" pitchFamily="2" charset="-78"/>
              </a:rPr>
            </a:br>
            <a:r>
              <a:rPr lang="en-US" sz="3600" smtClean="0">
                <a:cs typeface="B Mitra" pitchFamily="2" charset="-78"/>
              </a:rPr>
              <a:t/>
            </a:r>
            <a:br>
              <a:rPr lang="en-US" sz="3600" smtClean="0">
                <a:cs typeface="B Mitra" pitchFamily="2" charset="-78"/>
              </a:rPr>
            </a:br>
            <a:r>
              <a:rPr lang="en-US" sz="3600" smtClean="0">
                <a:cs typeface="B Mitra" pitchFamily="2" charset="-78"/>
              </a:rPr>
              <a:t/>
            </a:r>
            <a:br>
              <a:rPr lang="en-US" sz="3600" smtClean="0">
                <a:cs typeface="B Mitra" pitchFamily="2" charset="-78"/>
              </a:rPr>
            </a:br>
            <a:r>
              <a:rPr lang="fa-IR" sz="3600" smtClean="0">
                <a:cs typeface="B Mitra" pitchFamily="2" charset="-78"/>
              </a:rPr>
              <a:t>عوارص تاخیری شامل : تاخیر در جوش نخوردن یا جوش نخوردن</a:t>
            </a:r>
            <a:br>
              <a:rPr lang="fa-IR" sz="3600" smtClean="0">
                <a:cs typeface="B Mitra" pitchFamily="2" charset="-78"/>
              </a:rPr>
            </a:br>
            <a:r>
              <a:rPr lang="fa-IR" sz="3600" smtClean="0">
                <a:cs typeface="B Mitra" pitchFamily="2" charset="-78"/>
              </a:rPr>
              <a:t>واکنش به وسایل فیکساسیون داخلی</a:t>
            </a:r>
            <a:br>
              <a:rPr lang="fa-IR" sz="3600" smtClean="0">
                <a:cs typeface="B Mitra" pitchFamily="2" charset="-78"/>
              </a:rPr>
            </a:br>
            <a:r>
              <a:rPr lang="fa-IR" sz="3600" smtClean="0">
                <a:cs typeface="B Mitra" pitchFamily="2" charset="-78"/>
              </a:rPr>
              <a:t>نکروز آوسکولار استخوان و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609600" y="685800"/>
            <a:ext cx="8229600" cy="4525963"/>
          </a:xfrm>
        </p:spPr>
        <p:txBody>
          <a:bodyPr/>
          <a:lstStyle/>
          <a:p>
            <a:r>
              <a:rPr lang="fa-IR" sz="4000" smtClean="0">
                <a:cs typeface="B Mitra" pitchFamily="2" charset="-78"/>
              </a:rPr>
              <a:t>اصول اساسی در درمان شکستگی ها عبارتنداز:</a:t>
            </a:r>
          </a:p>
          <a:p>
            <a:endParaRPr lang="en-US" sz="4000" smtClean="0">
              <a:cs typeface="B Mitra" pitchFamily="2" charset="-78"/>
            </a:endParaRPr>
          </a:p>
          <a:p>
            <a:r>
              <a:rPr lang="fa-IR" sz="4000" smtClean="0">
                <a:cs typeface="B Mitra" pitchFamily="2" charset="-78"/>
              </a:rPr>
              <a:t>*جاانداختن که البته همیشه لازم نیست</a:t>
            </a:r>
          </a:p>
          <a:p>
            <a:endParaRPr lang="en-US" sz="4000" smtClean="0">
              <a:cs typeface="B Mitra" pitchFamily="2" charset="-78"/>
            </a:endParaRPr>
          </a:p>
          <a:p>
            <a:r>
              <a:rPr lang="fa-IR" sz="4000" smtClean="0">
                <a:cs typeface="B Mitra" pitchFamily="2" charset="-78"/>
              </a:rPr>
              <a:t>*بی حرکت کردن که البته همیشسه لازم نیست</a:t>
            </a:r>
          </a:p>
          <a:p>
            <a:endParaRPr lang="en-US" sz="4000" smtClean="0">
              <a:cs typeface="B Mitra" pitchFamily="2" charset="-78"/>
            </a:endParaRPr>
          </a:p>
          <a:p>
            <a:r>
              <a:rPr lang="fa-IR" sz="4000" smtClean="0">
                <a:cs typeface="B Mitra" pitchFamily="2" charset="-78"/>
              </a:rPr>
              <a:t>*فیزیوتراپی که تقریبا همیشه لازم است</a:t>
            </a:r>
            <a:endParaRPr lang="en-US" sz="4000" smtClean="0">
              <a:cs typeface="B Mitra" pitchFamily="2" charset="-78"/>
            </a:endParaRPr>
          </a:p>
          <a:p>
            <a:endParaRPr lang="fa-IR" sz="4000" smtClean="0">
              <a:cs typeface="B Mitra" pitchFamily="2"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229600" cy="4525963"/>
          </a:xfrm>
        </p:spPr>
        <p:txBody>
          <a:bodyPr rtlCol="1">
            <a:normAutofit fontScale="55000" lnSpcReduction="20000"/>
          </a:bodyPr>
          <a:lstStyle/>
          <a:p>
            <a:pPr fontAlgn="auto">
              <a:spcAft>
                <a:spcPts val="0"/>
              </a:spcAft>
              <a:defRPr/>
            </a:pPr>
            <a:r>
              <a:rPr lang="fa-IR" sz="5100" dirty="0" smtClean="0">
                <a:cs typeface="B Mitra" pitchFamily="2" charset="-78"/>
              </a:rPr>
              <a:t>نحوه مراقبت از مبتلایان به اختلالات عضلانی-اسکلتی</a:t>
            </a:r>
          </a:p>
          <a:p>
            <a:pPr fontAlgn="auto">
              <a:spcAft>
                <a:spcPts val="0"/>
              </a:spcAft>
              <a:defRPr/>
            </a:pPr>
            <a:endParaRPr lang="en-US" dirty="0" smtClean="0">
              <a:cs typeface="B Mitra" pitchFamily="2" charset="-78"/>
            </a:endParaRPr>
          </a:p>
          <a:p>
            <a:pPr fontAlgn="auto">
              <a:spcAft>
                <a:spcPts val="0"/>
              </a:spcAft>
              <a:defRPr/>
            </a:pPr>
            <a:r>
              <a:rPr lang="fa-IR" sz="4500" dirty="0" smtClean="0">
                <a:cs typeface="B Mitra" pitchFamily="2" charset="-78"/>
              </a:rPr>
              <a:t>درمان </a:t>
            </a:r>
            <a:r>
              <a:rPr lang="fa-IR" sz="4500" dirty="0">
                <a:cs typeface="B Mitra" pitchFamily="2" charset="-78"/>
              </a:rPr>
              <a:t>بیماران مبتلا به اختلالات عضلانی-اسکلتی شامل: استفاده از قالبهای گچی  تراکشن </a:t>
            </a:r>
            <a:r>
              <a:rPr lang="fa-IR" sz="4500" dirty="0" smtClean="0">
                <a:cs typeface="B Mitra" pitchFamily="2" charset="-78"/>
              </a:rPr>
              <a:t>  ,تعویض </a:t>
            </a:r>
            <a:r>
              <a:rPr lang="fa-IR" sz="4500" dirty="0">
                <a:cs typeface="B Mitra" pitchFamily="2" charset="-78"/>
              </a:rPr>
              <a:t>مفصل </a:t>
            </a:r>
            <a:r>
              <a:rPr lang="fa-IR" sz="4500" dirty="0" smtClean="0">
                <a:cs typeface="B Mitra" pitchFamily="2" charset="-78"/>
              </a:rPr>
              <a:t> ؛و  جراحی</a:t>
            </a:r>
            <a:endParaRPr lang="en-US" sz="4500" dirty="0">
              <a:cs typeface="B Mitra" pitchFamily="2" charset="-78"/>
            </a:endParaRPr>
          </a:p>
          <a:p>
            <a:pPr fontAlgn="auto">
              <a:spcAft>
                <a:spcPts val="0"/>
              </a:spcAft>
              <a:defRPr/>
            </a:pPr>
            <a:r>
              <a:rPr lang="fa-IR" sz="4500" dirty="0">
                <a:cs typeface="B Mitra" pitchFamily="2" charset="-78"/>
              </a:rPr>
              <a:t> </a:t>
            </a:r>
            <a:endParaRPr lang="fa-IR" sz="4500" dirty="0" smtClean="0">
              <a:cs typeface="B Mitra" pitchFamily="2" charset="-78"/>
            </a:endParaRPr>
          </a:p>
          <a:p>
            <a:pPr fontAlgn="auto">
              <a:spcAft>
                <a:spcPts val="0"/>
              </a:spcAft>
              <a:defRPr/>
            </a:pPr>
            <a:endParaRPr lang="fa-IR" dirty="0" smtClean="0">
              <a:cs typeface="B Mitra" pitchFamily="2" charset="-78"/>
            </a:endParaRPr>
          </a:p>
          <a:p>
            <a:pPr fontAlgn="auto">
              <a:spcAft>
                <a:spcPts val="0"/>
              </a:spcAft>
              <a:defRPr/>
            </a:pPr>
            <a:endParaRPr lang="en-US" dirty="0">
              <a:cs typeface="B Mitra" pitchFamily="2" charset="-78"/>
            </a:endParaRPr>
          </a:p>
          <a:p>
            <a:pPr fontAlgn="auto">
              <a:spcAft>
                <a:spcPts val="0"/>
              </a:spcAft>
              <a:defRPr/>
            </a:pPr>
            <a:r>
              <a:rPr lang="fa-IR" sz="5200" dirty="0">
                <a:cs typeface="B Mitra" pitchFamily="2" charset="-78"/>
              </a:rPr>
              <a:t>مراقبت از بیمار دارای قالب گچی</a:t>
            </a:r>
            <a:endParaRPr lang="en-US" sz="5200" dirty="0">
              <a:cs typeface="B Mitra" pitchFamily="2" charset="-78"/>
            </a:endParaRPr>
          </a:p>
          <a:p>
            <a:pPr fontAlgn="auto">
              <a:spcAft>
                <a:spcPts val="0"/>
              </a:spcAft>
              <a:defRPr/>
            </a:pPr>
            <a:r>
              <a:rPr lang="fa-IR" sz="4600" dirty="0">
                <a:cs typeface="B Mitra" pitchFamily="2" charset="-78"/>
              </a:rPr>
              <a:t>هدف از به کار گیری قالب گچی بی حرکت نمودن قسمتی از بدن در یک وضعیت اختصاصی و فشار یکسان به بافت نرم است. از قالبهای گچی جهت بی حرکت کردن شکستگیهای جا افتاده اصلاح و تغییر شکل  اعمال فشار یکنواخت روی بافت نرم یا حمایت از مفاصل ضعیف  استفاده میشود</a:t>
            </a:r>
            <a:endParaRPr lang="en-US" sz="4600" dirty="0">
              <a:cs typeface="B Mitra" pitchFamily="2" charset="-78"/>
            </a:endParaRPr>
          </a:p>
          <a:p>
            <a:pPr fontAlgn="auto">
              <a:spcAft>
                <a:spcPts val="0"/>
              </a:spcAft>
              <a:defRPr/>
            </a:pPr>
            <a:endParaRPr lang="fa-IR" dirty="0">
              <a:cs typeface="B Mitra"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
            <a:ext cx="8229600" cy="4525963"/>
          </a:xfrm>
        </p:spPr>
        <p:txBody>
          <a:bodyPr rtlCol="1">
            <a:normAutofit fontScale="25000" lnSpcReduction="20000"/>
          </a:bodyPr>
          <a:lstStyle/>
          <a:p>
            <a:pPr fontAlgn="auto">
              <a:spcAft>
                <a:spcPts val="0"/>
              </a:spcAft>
              <a:defRPr/>
            </a:pPr>
            <a:r>
              <a:rPr lang="fa-IR" sz="9600" dirty="0">
                <a:cs typeface="B Mitra" pitchFamily="2" charset="-78"/>
              </a:rPr>
              <a:t>انواع قالب های </a:t>
            </a:r>
            <a:r>
              <a:rPr lang="fa-IR" sz="9600" dirty="0" smtClean="0">
                <a:cs typeface="B Mitra" pitchFamily="2" charset="-78"/>
              </a:rPr>
              <a:t>گچی</a:t>
            </a:r>
          </a:p>
          <a:p>
            <a:pPr fontAlgn="auto">
              <a:spcAft>
                <a:spcPts val="0"/>
              </a:spcAft>
              <a:defRPr/>
            </a:pPr>
            <a:endParaRPr lang="en-US" sz="9600" dirty="0">
              <a:cs typeface="B Mitra" pitchFamily="2" charset="-78"/>
            </a:endParaRPr>
          </a:p>
          <a:p>
            <a:pPr fontAlgn="auto">
              <a:spcAft>
                <a:spcPts val="0"/>
              </a:spcAft>
              <a:defRPr/>
            </a:pPr>
            <a:r>
              <a:rPr lang="fa-IR" sz="9600" dirty="0">
                <a:cs typeface="B Mitra" pitchFamily="2" charset="-78"/>
              </a:rPr>
              <a:t>گچ کوتاه بازو: از زیر ارنج تاچین کف دست ادامه می یابد و دور قاعده ی شصت ثابت میشود</a:t>
            </a:r>
            <a:r>
              <a:rPr lang="fa-IR" sz="9600" dirty="0" smtClean="0">
                <a:cs typeface="B Mitra" pitchFamily="2" charset="-78"/>
              </a:rPr>
              <a:t>.</a:t>
            </a:r>
          </a:p>
          <a:p>
            <a:pPr fontAlgn="auto">
              <a:spcAft>
                <a:spcPts val="0"/>
              </a:spcAft>
              <a:defRPr/>
            </a:pPr>
            <a:endParaRPr lang="en-US" sz="9600" dirty="0">
              <a:cs typeface="B Mitra" pitchFamily="2" charset="-78"/>
            </a:endParaRPr>
          </a:p>
          <a:p>
            <a:pPr fontAlgn="auto">
              <a:spcAft>
                <a:spcPts val="0"/>
              </a:spcAft>
              <a:defRPr/>
            </a:pPr>
            <a:r>
              <a:rPr lang="fa-IR" sz="9600" dirty="0">
                <a:cs typeface="B Mitra" pitchFamily="2" charset="-78"/>
              </a:rPr>
              <a:t>گچ بلند بازو: از چین زیر بغل تا چین فوقانی کف دست ادامه دارد و مفصل ارنج زاویه 90 درجه دارد</a:t>
            </a:r>
            <a:r>
              <a:rPr lang="fa-IR" sz="9600" dirty="0" smtClean="0">
                <a:cs typeface="B Mitra" pitchFamily="2" charset="-78"/>
              </a:rPr>
              <a:t>.</a:t>
            </a:r>
          </a:p>
          <a:p>
            <a:pPr fontAlgn="auto">
              <a:spcAft>
                <a:spcPts val="0"/>
              </a:spcAft>
              <a:defRPr/>
            </a:pPr>
            <a:endParaRPr lang="en-US" sz="9600" dirty="0">
              <a:cs typeface="B Mitra" pitchFamily="2" charset="-78"/>
            </a:endParaRPr>
          </a:p>
          <a:p>
            <a:pPr fontAlgn="auto">
              <a:spcAft>
                <a:spcPts val="0"/>
              </a:spcAft>
              <a:defRPr/>
            </a:pPr>
            <a:r>
              <a:rPr lang="fa-IR" sz="9600" dirty="0">
                <a:cs typeface="B Mitra" pitchFamily="2" charset="-78"/>
              </a:rPr>
              <a:t>گچ کوتاه پا: از زیر زانو تا قاعده ی شصت پا در گچ قرار می گیرد</a:t>
            </a:r>
            <a:r>
              <a:rPr lang="fa-IR" sz="9600" dirty="0" smtClean="0">
                <a:cs typeface="B Mitra" pitchFamily="2" charset="-78"/>
              </a:rPr>
              <a:t>.</a:t>
            </a:r>
          </a:p>
          <a:p>
            <a:pPr fontAlgn="auto">
              <a:spcAft>
                <a:spcPts val="0"/>
              </a:spcAft>
              <a:defRPr/>
            </a:pPr>
            <a:endParaRPr lang="en-US" sz="9600" dirty="0">
              <a:cs typeface="B Mitra" pitchFamily="2" charset="-78"/>
            </a:endParaRPr>
          </a:p>
          <a:p>
            <a:pPr fontAlgn="auto">
              <a:spcAft>
                <a:spcPts val="0"/>
              </a:spcAft>
              <a:defRPr/>
            </a:pPr>
            <a:r>
              <a:rPr lang="fa-IR" sz="9600" dirty="0">
                <a:cs typeface="B Mitra" pitchFamily="2" charset="-78"/>
              </a:rPr>
              <a:t>گچ بلند پا: از حد فاصل یک سوم فوقانی و میانی ران تا قاعده ی شصت ادامه دارد مفصل زانو کمی خم می باشد</a:t>
            </a:r>
            <a:r>
              <a:rPr lang="fa-IR" sz="9600" dirty="0" smtClean="0">
                <a:cs typeface="B Mitra" pitchFamily="2" charset="-78"/>
              </a:rPr>
              <a:t>.</a:t>
            </a:r>
          </a:p>
          <a:p>
            <a:pPr fontAlgn="auto">
              <a:spcAft>
                <a:spcPts val="0"/>
              </a:spcAft>
              <a:defRPr/>
            </a:pPr>
            <a:endParaRPr lang="en-US" sz="9600" dirty="0">
              <a:cs typeface="B Mitra" pitchFamily="2" charset="-78"/>
            </a:endParaRPr>
          </a:p>
          <a:p>
            <a:pPr fontAlgn="auto">
              <a:spcAft>
                <a:spcPts val="0"/>
              </a:spcAft>
              <a:defRPr/>
            </a:pPr>
            <a:r>
              <a:rPr lang="fa-IR" sz="9600" dirty="0">
                <a:cs typeface="B Mitra" pitchFamily="2" charset="-78"/>
              </a:rPr>
              <a:t>گچ تنه: دور تنه را گچ می گیرند</a:t>
            </a:r>
            <a:r>
              <a:rPr lang="fa-IR" sz="9600" dirty="0" smtClean="0">
                <a:cs typeface="B Mitra" pitchFamily="2" charset="-78"/>
              </a:rPr>
              <a:t>.</a:t>
            </a:r>
          </a:p>
          <a:p>
            <a:pPr fontAlgn="auto">
              <a:spcAft>
                <a:spcPts val="0"/>
              </a:spcAft>
              <a:defRPr/>
            </a:pPr>
            <a:endParaRPr lang="en-US" sz="9600" dirty="0">
              <a:cs typeface="B Mitra" pitchFamily="2" charset="-78"/>
            </a:endParaRPr>
          </a:p>
          <a:p>
            <a:pPr fontAlgn="auto">
              <a:spcAft>
                <a:spcPts val="0"/>
              </a:spcAft>
              <a:defRPr/>
            </a:pPr>
            <a:r>
              <a:rPr lang="fa-IR" sz="9600" dirty="0">
                <a:cs typeface="B Mitra" pitchFamily="2" charset="-78"/>
              </a:rPr>
              <a:t>گچ اسپایکای شانه: قالب گچی شبیه جاکت است که تنه شانه و ارنج را در بر می گیرد</a:t>
            </a:r>
            <a:r>
              <a:rPr lang="fa-IR" sz="9600" dirty="0" smtClean="0">
                <a:cs typeface="B Mitra" pitchFamily="2" charset="-78"/>
              </a:rPr>
              <a:t>.</a:t>
            </a:r>
          </a:p>
          <a:p>
            <a:pPr fontAlgn="auto">
              <a:spcAft>
                <a:spcPts val="0"/>
              </a:spcAft>
              <a:defRPr/>
            </a:pPr>
            <a:endParaRPr lang="en-US" sz="9600" dirty="0">
              <a:cs typeface="B Mitra" pitchFamily="2" charset="-78"/>
            </a:endParaRPr>
          </a:p>
          <a:p>
            <a:pPr fontAlgn="auto">
              <a:spcAft>
                <a:spcPts val="0"/>
              </a:spcAft>
              <a:defRPr/>
            </a:pPr>
            <a:r>
              <a:rPr lang="fa-IR" sz="9600" dirty="0">
                <a:cs typeface="B Mitra" pitchFamily="2" charset="-78"/>
              </a:rPr>
              <a:t>گچ اسپایکای مفصل ران: تنه و اندام تحتانی را در برمی گیرد</a:t>
            </a:r>
            <a:r>
              <a:rPr lang="fa-IR" sz="9600" dirty="0" smtClean="0">
                <a:cs typeface="B Mitra" pitchFamily="2" charset="-78"/>
              </a:rPr>
              <a:t>.</a:t>
            </a:r>
          </a:p>
          <a:p>
            <a:pPr fontAlgn="auto">
              <a:spcAft>
                <a:spcPts val="0"/>
              </a:spcAft>
              <a:defRPr/>
            </a:pPr>
            <a:endParaRPr lang="en-US" dirty="0">
              <a:cs typeface="B Mitra" pitchFamily="2" charset="-78"/>
            </a:endParaRPr>
          </a:p>
          <a:p>
            <a:pPr fontAlgn="auto">
              <a:spcAft>
                <a:spcPts val="0"/>
              </a:spcAft>
              <a:defRPr/>
            </a:pPr>
            <a:endParaRPr lang="fa-IR" dirty="0">
              <a:cs typeface="B Mitra" pitchFamily="2"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ideal\Desktop\IMG_۲۰۱۶۰۸۰۳_۰۸۲۸۰۰.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ideal\Desktop\ققق1234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9338" y="0"/>
            <a:ext cx="301466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C:\Users\ideal\Desktop\index.jpg4لذافقذصق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775" y="3581400"/>
            <a:ext cx="52292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C:\Users\ideal\Desktop\1695_orig.jpgفدلذدف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685800"/>
            <a:ext cx="25812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C:\Users\ideal\Desktop\کا6وگت53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1988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3" descr="C:\Users\ideal\Desktop\IMG_۲۰۱۶۰۷۰۴_۱۴۲۲۵۸.jp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0" y="2209800"/>
            <a:ext cx="3886200" cy="46482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ax\khodam va dostam\IMG_20151024_2108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81534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590800"/>
            <a:ext cx="8229600" cy="1143000"/>
          </a:xfrm>
        </p:spPr>
        <p:txBody>
          <a:bodyPr/>
          <a:lstStyle/>
          <a:p>
            <a:r>
              <a:rPr lang="fa-IR" sz="3200" smtClean="0">
                <a:cs typeface="B Mitra" pitchFamily="2" charset="-78"/>
              </a:rPr>
              <a:t>مواد لازم برای گچ گیری </a:t>
            </a:r>
            <a:br>
              <a:rPr lang="fa-IR" sz="3200" smtClean="0">
                <a:cs typeface="B Mitra" pitchFamily="2" charset="-78"/>
              </a:rPr>
            </a:br>
            <a:r>
              <a:rPr lang="en-US" sz="3200" smtClean="0">
                <a:cs typeface="B Mitra" pitchFamily="2" charset="-78"/>
              </a:rPr>
              <a:t/>
            </a:r>
            <a:br>
              <a:rPr lang="en-US" sz="3200" smtClean="0">
                <a:cs typeface="B Mitra" pitchFamily="2" charset="-78"/>
              </a:rPr>
            </a:br>
            <a:r>
              <a:rPr lang="fa-IR" sz="3200" smtClean="0">
                <a:cs typeface="B Mitra" pitchFamily="2" charset="-78"/>
              </a:rPr>
              <a:t>گچ (پلاستر): قالبهای گچی از پلاستر درست شده اند. هنگام تماس پلاستر با اب یه واکنش کریستال سازی شروع میشود که با تولید گرما همراه است...بعداز گچ گیری قالب گچی مرطوب  و مختصری نرم میباشد و تا زمان خشک شدن استحکام لازم را ندارد</a:t>
            </a:r>
            <a:r>
              <a:rPr lang="en-US" sz="3200" smtClean="0">
                <a:cs typeface="B Mitra" pitchFamily="2" charset="-78"/>
              </a:rPr>
              <a:t/>
            </a:r>
            <a:br>
              <a:rPr lang="en-US" sz="3200" smtClean="0">
                <a:cs typeface="B Mitra" pitchFamily="2" charset="-78"/>
              </a:rPr>
            </a:br>
            <a:r>
              <a:rPr lang="fa-IR" sz="3200" smtClean="0">
                <a:cs typeface="B Mitra" pitchFamily="2" charset="-78"/>
              </a:rPr>
              <a:t>بسته به ضخامت و رطوبت محیط 24 تا 72 ساعت طول میکشد تا قالب گچ کاملا خشک شود</a:t>
            </a:r>
            <a:r>
              <a:rPr lang="en-US" sz="3200" smtClean="0">
                <a:cs typeface="B Mitra" pitchFamily="2" charset="-78"/>
              </a:rPr>
              <a:t/>
            </a:r>
            <a:br>
              <a:rPr lang="en-US" sz="3200" smtClean="0">
                <a:cs typeface="B Mitra" pitchFamily="2" charset="-78"/>
              </a:rPr>
            </a:br>
            <a:r>
              <a:rPr lang="fa-IR" sz="3200" smtClean="0">
                <a:cs typeface="B Mitra" pitchFamily="2" charset="-78"/>
              </a:rPr>
              <a:t>قالب گچ مرطوب خاکستری و کدر است در دق صدای مات دارد و بوی کپک میدهد..در صورتی ک قالب گچ خشک رنگ سفید و درخشان دارد در دق صدای رزونانس  و فاقد بو میباشد..</a:t>
            </a:r>
            <a:r>
              <a:rPr lang="en-US" sz="3200" smtClean="0">
                <a:cs typeface="B Mitra" pitchFamily="2" charset="-78"/>
              </a:rPr>
              <a:t/>
            </a:r>
            <a:br>
              <a:rPr lang="en-US" sz="3200" smtClean="0">
                <a:cs typeface="B Mitra" pitchFamily="2" charset="-78"/>
              </a:rPr>
            </a:br>
            <a:endParaRPr lang="fa-IR" sz="3200" smtClean="0">
              <a:cs typeface="B Mitra"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3200"/>
            <a:ext cx="8229600" cy="1143000"/>
          </a:xfrm>
        </p:spPr>
        <p:txBody>
          <a:bodyPr rtlCol="1">
            <a:normAutofit fontScale="90000"/>
          </a:bodyPr>
          <a:lstStyle/>
          <a:p>
            <a:pPr fontAlgn="auto">
              <a:spcAft>
                <a:spcPts val="0"/>
              </a:spcAft>
              <a:defRPr/>
            </a:pPr>
            <a:r>
              <a:rPr lang="fa-IR" dirty="0">
                <a:cs typeface="B Mitra" pitchFamily="2" charset="-78"/>
              </a:rPr>
              <a:t>قالبهای غیر گچی : یا فایبر گلاس از مواد پلی اورتان ساخته شده </a:t>
            </a:r>
            <a:r>
              <a:rPr lang="fa-IR" dirty="0" smtClean="0">
                <a:cs typeface="B Mitra" pitchFamily="2" charset="-78"/>
              </a:rPr>
              <a:t>که </a:t>
            </a:r>
            <a:r>
              <a:rPr lang="fa-IR" dirty="0">
                <a:cs typeface="B Mitra" pitchFamily="2" charset="-78"/>
              </a:rPr>
              <a:t>در تماس با اب فعال میشوند این غالبها نسبت به قالبهای گچی سبکتر محکم تر و بادوامتر و مقاومت بیشتری در مقابل اب هستند...در عرض چند دقیقه خشک میشوند و عوارض پوستی ناشی از انها بدلیل متخلخل بودن کمتر است...</a:t>
            </a:r>
            <a:r>
              <a:rPr lang="en-US" dirty="0">
                <a:cs typeface="B Mitra" pitchFamily="2" charset="-78"/>
              </a:rPr>
              <a:t/>
            </a:r>
            <a:br>
              <a:rPr lang="en-US" dirty="0">
                <a:cs typeface="B Mitra" pitchFamily="2" charset="-78"/>
              </a:rPr>
            </a:br>
            <a:r>
              <a:rPr lang="fa-IR" dirty="0">
                <a:cs typeface="B Mitra" pitchFamily="2" charset="-78"/>
              </a:rPr>
              <a:t>در صورت مرطوب شدن قالبهای فایبر گلاس از استحکام انها کم نمیشود بنابراین میتوان همزمان اب درمانی را انجام داد..</a:t>
            </a:r>
            <a:r>
              <a:rPr lang="en-US" dirty="0">
                <a:cs typeface="B Mitra" pitchFamily="2" charset="-78"/>
              </a:rPr>
              <a:t/>
            </a:r>
            <a:br>
              <a:rPr lang="en-US" dirty="0">
                <a:cs typeface="B Mitra" pitchFamily="2" charset="-78"/>
              </a:rPr>
            </a:br>
            <a:endParaRPr lang="fa-IR" dirty="0">
              <a:cs typeface="B Mitra"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09575" y="3044825"/>
            <a:ext cx="8458200" cy="1143000"/>
          </a:xfrm>
        </p:spPr>
        <p:txBody>
          <a:bodyPr/>
          <a:lstStyle/>
          <a:p>
            <a:r>
              <a:rPr lang="fa-IR" sz="3200" smtClean="0">
                <a:cs typeface="B Mitra" pitchFamily="2" charset="-78"/>
              </a:rPr>
              <a:t>مراقبت های پرستاری</a:t>
            </a:r>
            <a:br>
              <a:rPr lang="fa-IR" sz="3200" smtClean="0">
                <a:cs typeface="B Mitra" pitchFamily="2" charset="-78"/>
              </a:rPr>
            </a:br>
            <a:r>
              <a:rPr lang="fa-IR" sz="3200" smtClean="0">
                <a:cs typeface="B Mitra" pitchFamily="2" charset="-78"/>
              </a:rPr>
              <a:t>	</a:t>
            </a:r>
            <a:r>
              <a:rPr lang="en-US" sz="3200" smtClean="0">
                <a:cs typeface="B Mitra" pitchFamily="2" charset="-78"/>
              </a:rPr>
              <a:t/>
            </a:r>
            <a:br>
              <a:rPr lang="en-US" sz="3200" smtClean="0">
                <a:cs typeface="B Mitra" pitchFamily="2" charset="-78"/>
              </a:rPr>
            </a:br>
            <a:r>
              <a:rPr lang="fa-IR" sz="3200" smtClean="0">
                <a:cs typeface="B Mitra" pitchFamily="2" charset="-78"/>
              </a:rPr>
              <a:t>قبل از شروع گچ گیری هدف از گچ گیری و همچنین توضیح صداها  و احساساتی که بیمار با انها مواجهه خواهد شد.</a:t>
            </a:r>
            <a:r>
              <a:rPr lang="en-US" sz="3200" smtClean="0">
                <a:cs typeface="B Mitra" pitchFamily="2" charset="-78"/>
              </a:rPr>
              <a:t/>
            </a:r>
            <a:br>
              <a:rPr lang="en-US" sz="3200" smtClean="0">
                <a:cs typeface="B Mitra" pitchFamily="2" charset="-78"/>
              </a:rPr>
            </a:br>
            <a:r>
              <a:rPr lang="fa-IR" sz="3200" smtClean="0">
                <a:cs typeface="B Mitra" pitchFamily="2" charset="-78"/>
              </a:rPr>
              <a:t>بررسی درد ناشی از مشکلات عضلانی- اسکلتی وجهت تسکین درد از بلند کردن عضو و وسایل خنک کننده استفاده شود.</a:t>
            </a:r>
            <a:br>
              <a:rPr lang="fa-IR" sz="3200" smtClean="0">
                <a:cs typeface="B Mitra" pitchFamily="2" charset="-78"/>
              </a:rPr>
            </a:br>
            <a:r>
              <a:rPr lang="en-US" sz="3200" smtClean="0">
                <a:cs typeface="B Mitra" pitchFamily="2" charset="-78"/>
              </a:rPr>
              <a:t/>
            </a:r>
            <a:br>
              <a:rPr lang="en-US" sz="3200" smtClean="0">
                <a:cs typeface="B Mitra" pitchFamily="2" charset="-78"/>
              </a:rPr>
            </a:br>
            <a:r>
              <a:rPr lang="fa-IR" sz="3200" i="1" u="sng" smtClean="0">
                <a:cs typeface="B Mitra" pitchFamily="2" charset="-78"/>
              </a:rPr>
              <a:t>وضعیت عصبی- عروقی عضو داخل قالب گچ بطور مرتب بررسی گردد.</a:t>
            </a:r>
            <a:br>
              <a:rPr lang="fa-IR" sz="3200" i="1" u="sng" smtClean="0">
                <a:cs typeface="B Mitra" pitchFamily="2" charset="-78"/>
              </a:rPr>
            </a:br>
            <a:r>
              <a:rPr lang="en-US" sz="3200" smtClean="0">
                <a:cs typeface="B Mitra" pitchFamily="2" charset="-78"/>
              </a:rPr>
              <a:t/>
            </a:r>
            <a:br>
              <a:rPr lang="en-US" sz="3200" smtClean="0">
                <a:cs typeface="B Mitra" pitchFamily="2" charset="-78"/>
              </a:rPr>
            </a:br>
            <a:r>
              <a:rPr lang="fa-IR" sz="3200" smtClean="0">
                <a:cs typeface="B Mitra" pitchFamily="2" charset="-78"/>
              </a:rPr>
              <a:t>توصیه به بیمار در صورت داشتن گچ پا انگشتان پا و در گچ بازو انگشتان دست را حرکت دهد.</a:t>
            </a:r>
            <a:r>
              <a:rPr lang="en-US" sz="3200" smtClean="0">
                <a:cs typeface="B Mitra" pitchFamily="2" charset="-78"/>
              </a:rPr>
              <a:t/>
            </a:r>
            <a:br>
              <a:rPr lang="en-US" sz="3200" smtClean="0">
                <a:cs typeface="B Mitra" pitchFamily="2" charset="-78"/>
              </a:rPr>
            </a:br>
            <a:r>
              <a:rPr lang="fa-IR" sz="3200" smtClean="0">
                <a:cs typeface="B Mitra" pitchFamily="2" charset="-78"/>
              </a:rPr>
              <a:t>قبل از گچ گیری زخمها و خراشیدگیها درمان شود و در صورت وجود زخمهای شدید میتوان از روشهای جایگزین مثل فیکساتورهای خارجی استفاده کرد...</a:t>
            </a:r>
            <a:r>
              <a:rPr lang="en-US" sz="3200" smtClean="0">
                <a:cs typeface="B Mitra" pitchFamily="2" charset="-78"/>
              </a:rPr>
              <a:t/>
            </a:r>
            <a:br>
              <a:rPr lang="en-US" sz="3200" smtClean="0">
                <a:cs typeface="B Mitra" pitchFamily="2" charset="-78"/>
              </a:rPr>
            </a:br>
            <a:endParaRPr lang="fa-IR" sz="3200" smtClean="0">
              <a:cs typeface="B Mitra"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304800"/>
            <a:ext cx="8382000" cy="5211763"/>
          </a:xfrm>
        </p:spPr>
        <p:txBody>
          <a:bodyPr/>
          <a:lstStyle/>
          <a:p>
            <a:r>
              <a:rPr lang="fa-IR" sz="2400" b="1" smtClean="0">
                <a:cs typeface="B Mitra" pitchFamily="2" charset="-78"/>
              </a:rPr>
              <a:t>بررسي هاي پرستاري قبل از گچ گيري</a:t>
            </a:r>
          </a:p>
          <a:p>
            <a:r>
              <a:rPr lang="fa-IR" sz="2400" smtClean="0">
                <a:cs typeface="B Mitra" pitchFamily="2" charset="-78"/>
              </a:rPr>
              <a:t>-1 سلامت عمومي بيمار</a:t>
            </a:r>
          </a:p>
          <a:p>
            <a:r>
              <a:rPr lang="fa-IR" sz="2400" smtClean="0">
                <a:cs typeface="B Mitra" pitchFamily="2" charset="-78"/>
              </a:rPr>
              <a:t>-2 علائم و نشانه هاي موجود</a:t>
            </a:r>
          </a:p>
          <a:p>
            <a:r>
              <a:rPr lang="fa-IR" sz="2400" smtClean="0">
                <a:cs typeface="B Mitra" pitchFamily="2" charset="-78"/>
              </a:rPr>
              <a:t>-3 وضعيت عاطفي</a:t>
            </a:r>
          </a:p>
          <a:p>
            <a:r>
              <a:rPr lang="fa-IR" sz="2400" smtClean="0">
                <a:cs typeface="B Mitra" pitchFamily="2" charset="-78"/>
              </a:rPr>
              <a:t>-4 درك نياز به گچ گيري و وضعيت قسمتي از بدن كه بايد گچ گرفته شود</a:t>
            </a:r>
          </a:p>
          <a:p>
            <a:r>
              <a:rPr lang="fa-IR" sz="2400" smtClean="0">
                <a:cs typeface="B Mitra" pitchFamily="2" charset="-78"/>
              </a:rPr>
              <a:t>-5 معاينه فيزيكي شامل وضعيت عروقي ، شدت و محل تورم ، كبودي ، ساييدگي پوست</a:t>
            </a:r>
          </a:p>
          <a:p>
            <a:endParaRPr lang="fa-IR" sz="2400" smtClean="0">
              <a:cs typeface="B Mitra" pitchFamily="2" charset="-78"/>
            </a:endParaRPr>
          </a:p>
          <a:p>
            <a:r>
              <a:rPr lang="fa-IR" sz="2400" b="1" smtClean="0">
                <a:cs typeface="B Mitra" pitchFamily="2" charset="-78"/>
              </a:rPr>
              <a:t>مراقبت هاي پرستاري پس از گچ گيري</a:t>
            </a:r>
          </a:p>
          <a:p>
            <a:r>
              <a:rPr lang="fa-IR" sz="2400" b="1" smtClean="0">
                <a:cs typeface="B Mitra" pitchFamily="2" charset="-78"/>
              </a:rPr>
              <a:t>جهت تسكين درد</a:t>
            </a:r>
          </a:p>
          <a:p>
            <a:r>
              <a:rPr lang="fa-IR" sz="2400" smtClean="0">
                <a:cs typeface="B Mitra" pitchFamily="2" charset="-78"/>
              </a:rPr>
              <a:t>-1 عضو شكسته بالا نگه داشته شود</a:t>
            </a:r>
          </a:p>
          <a:p>
            <a:r>
              <a:rPr lang="fa-IR" sz="2400" smtClean="0">
                <a:cs typeface="B Mitra" pitchFamily="2" charset="-78"/>
              </a:rPr>
              <a:t>-2 كمپرس سرد</a:t>
            </a:r>
          </a:p>
          <a:p>
            <a:r>
              <a:rPr lang="fa-IR" sz="2400" smtClean="0">
                <a:cs typeface="B Mitra" pitchFamily="2" charset="-78"/>
              </a:rPr>
              <a:t>-3 داروي مسكن</a:t>
            </a:r>
          </a:p>
          <a:p>
            <a:r>
              <a:rPr lang="fa-IR" sz="2400" smtClean="0">
                <a:cs typeface="B Mitra" pitchFamily="2" charset="-78"/>
              </a:rPr>
              <a:t>-4 بي حركتي عضو</a:t>
            </a:r>
          </a:p>
          <a:p>
            <a:r>
              <a:rPr lang="fa-IR" sz="2400" smtClean="0">
                <a:cs typeface="B Mitra" pitchFamily="2" charset="-78"/>
              </a:rPr>
              <a:t>-5 براي پيشگيري از فلج عصبي- عضلاني يا نكروز احتمالي دردهايي كه تسكين نمي يابند به پزشك اطلاع داده شود</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1524000"/>
            <a:ext cx="8229600" cy="1524000"/>
          </a:xfrm>
        </p:spPr>
        <p:txBody>
          <a:bodyPr/>
          <a:lstStyle/>
          <a:p>
            <a:r>
              <a:rPr lang="fa-IR" sz="2800" smtClean="0">
                <a:cs typeface="B Mitra" pitchFamily="2" charset="-78"/>
              </a:rPr>
              <a:t>عوارض ناشی از قالب های گچ</a:t>
            </a:r>
            <a:br>
              <a:rPr lang="fa-IR" sz="2800" smtClean="0">
                <a:cs typeface="B Mitra" pitchFamily="2" charset="-78"/>
              </a:rPr>
            </a:br>
            <a:r>
              <a:rPr lang="en-US" sz="2800" smtClean="0">
                <a:cs typeface="B Mitra" pitchFamily="2" charset="-78"/>
              </a:rPr>
              <a:t/>
            </a:r>
            <a:br>
              <a:rPr lang="en-US" sz="2800" smtClean="0">
                <a:cs typeface="B Mitra" pitchFamily="2" charset="-78"/>
              </a:rPr>
            </a:br>
            <a:r>
              <a:rPr lang="fa-IR" sz="2800" smtClean="0">
                <a:cs typeface="B Mitra" pitchFamily="2" charset="-78"/>
              </a:rPr>
              <a:t>سندرم کمپارتمان:</a:t>
            </a:r>
            <a:br>
              <a:rPr lang="fa-IR" sz="2800" smtClean="0">
                <a:cs typeface="B Mitra" pitchFamily="2" charset="-78"/>
              </a:rPr>
            </a:br>
            <a:r>
              <a:rPr lang="fa-IR" sz="2800" smtClean="0">
                <a:cs typeface="B Mitra" pitchFamily="2" charset="-78"/>
              </a:rPr>
              <a:t/>
            </a:r>
            <a:br>
              <a:rPr lang="fa-IR" sz="2800" smtClean="0">
                <a:cs typeface="B Mitra" pitchFamily="2" charset="-78"/>
              </a:rPr>
            </a:br>
            <a:r>
              <a:rPr lang="fa-IR" sz="2800" smtClean="0">
                <a:cs typeface="B Mitra" pitchFamily="2" charset="-78"/>
              </a:rPr>
              <a:t/>
            </a:r>
            <a:br>
              <a:rPr lang="fa-IR" sz="2800" smtClean="0">
                <a:cs typeface="B Mitra" pitchFamily="2" charset="-78"/>
              </a:rPr>
            </a:br>
            <a:r>
              <a:rPr lang="fa-IR" sz="2800" smtClean="0">
                <a:cs typeface="B Mitra" pitchFamily="2" charset="-78"/>
              </a:rPr>
              <a:t> سندرم کمپارتمان در صورت افزایش فشار داخل بافتی در یک فضای بسته مثل کمپارتمان یا قالب گچی ایجاد می شود در این حالت خون رسانی بافت داخل فضای فضا مختل می گردد و علایم ان شامل درد مقاوم و پیش رونده  پارستزی  نقص حرکتی  رنگ پریدگی  افزایش زمان پرشدگی مویرگی و احساس سفتی اندام است.</a:t>
            </a:r>
            <a:endParaRPr lang="en-US" sz="2800" smtClean="0">
              <a:cs typeface="B Mitra"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762000" y="228600"/>
            <a:ext cx="9753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fa-IR" sz="2000" b="1">
                <a:cs typeface="B Mitra" pitchFamily="2" charset="-78"/>
              </a:rPr>
              <a:t>شايعترين علامت درد شديد ي است كه با مسكن از بين</a:t>
            </a:r>
          </a:p>
          <a:p>
            <a:pPr algn="r" eaLnBrk="1" hangingPunct="1"/>
            <a:r>
              <a:rPr lang="fa-IR" sz="2000" b="1">
                <a:cs typeface="B Mitra" pitchFamily="2" charset="-78"/>
              </a:rPr>
              <a:t>نمي رود، در حال استراحت وجود دارد، زمان حركت</a:t>
            </a:r>
          </a:p>
          <a:p>
            <a:pPr algn="r" eaLnBrk="1" hangingPunct="1"/>
            <a:r>
              <a:rPr lang="fa-IR" sz="2000" b="1">
                <a:cs typeface="B Mitra" pitchFamily="2" charset="-78"/>
              </a:rPr>
              <a:t>عضو، بدتر مي شود و به همراه احساس كشيدگي در</a:t>
            </a:r>
          </a:p>
          <a:p>
            <a:pPr algn="r" eaLnBrk="1" hangingPunct="1"/>
            <a:r>
              <a:rPr lang="fa-IR" sz="2000" b="1">
                <a:cs typeface="B Mitra" pitchFamily="2" charset="-78"/>
              </a:rPr>
              <a:t>عضلات است . دردي كه پس از بي حركت كردن</a:t>
            </a:r>
          </a:p>
          <a:p>
            <a:pPr algn="r" eaLnBrk="1" hangingPunct="1"/>
            <a:r>
              <a:rPr lang="fa-IR" sz="2000" b="1">
                <a:cs typeface="B Mitra" pitchFamily="2" charset="-78"/>
              </a:rPr>
              <a:t>شكستگي افزايش مي يابد مي تواند نشانه شروع</a:t>
            </a:r>
          </a:p>
          <a:p>
            <a:pPr algn="r" eaLnBrk="1" hangingPunct="1"/>
            <a:r>
              <a:rPr lang="fa-IR" sz="2000" b="1">
                <a:cs typeface="B Mitra" pitchFamily="2" charset="-78"/>
              </a:rPr>
              <a:t>سندروم كمپارتمان باشد و علت درد تحت فشار قرار</a:t>
            </a:r>
          </a:p>
          <a:p>
            <a:pPr algn="r" eaLnBrk="1" hangingPunct="1"/>
            <a:r>
              <a:rPr lang="fa-IR" sz="2000" b="1">
                <a:cs typeface="B Mitra" pitchFamily="2" charset="-78"/>
              </a:rPr>
              <a:t>گرفتن عصب است.</a:t>
            </a:r>
          </a:p>
          <a:p>
            <a:pPr algn="r" eaLnBrk="1" hangingPunct="1"/>
            <a:r>
              <a:rPr lang="fa-IR" sz="2000">
                <a:cs typeface="B Mitra" pitchFamily="2" charset="-78"/>
              </a:rPr>
              <a:t>• </a:t>
            </a:r>
            <a:r>
              <a:rPr lang="fa-IR" sz="2000" b="1">
                <a:cs typeface="B Mitra" pitchFamily="2" charset="-78"/>
              </a:rPr>
              <a:t>كرختي، سوزش و بي حسي عضو</a:t>
            </a:r>
          </a:p>
          <a:p>
            <a:pPr algn="r" eaLnBrk="1" hangingPunct="1"/>
            <a:r>
              <a:rPr lang="fa-IR" sz="2000">
                <a:cs typeface="B Mitra" pitchFamily="2" charset="-78"/>
              </a:rPr>
              <a:t>• </a:t>
            </a:r>
            <a:r>
              <a:rPr lang="fa-IR" sz="2000" b="1">
                <a:cs typeface="B Mitra" pitchFamily="2" charset="-78"/>
              </a:rPr>
              <a:t>رنگ پريدگي عضو به علت عدم خونرساني</a:t>
            </a:r>
          </a:p>
          <a:p>
            <a:pPr algn="r" eaLnBrk="1" hangingPunct="1"/>
            <a:r>
              <a:rPr lang="fa-IR" sz="2000">
                <a:cs typeface="B Mitra" pitchFamily="2" charset="-78"/>
              </a:rPr>
              <a:t>• </a:t>
            </a:r>
            <a:r>
              <a:rPr lang="fa-IR" sz="2000" b="1">
                <a:cs typeface="B Mitra" pitchFamily="2" charset="-78"/>
              </a:rPr>
              <a:t>سردي عضو به علت كاهش جريان خون</a:t>
            </a:r>
          </a:p>
          <a:p>
            <a:pPr algn="r" eaLnBrk="1" hangingPunct="1"/>
            <a:r>
              <a:rPr lang="fa-IR" sz="2000">
                <a:cs typeface="B Mitra" pitchFamily="2" charset="-78"/>
              </a:rPr>
              <a:t>• </a:t>
            </a:r>
            <a:r>
              <a:rPr lang="fa-IR" sz="2000" b="1">
                <a:cs typeface="B Mitra" pitchFamily="2" charset="-78"/>
              </a:rPr>
              <a:t>فلج شدن عضو</a:t>
            </a:r>
          </a:p>
          <a:p>
            <a:pPr algn="r" eaLnBrk="1" hangingPunct="1"/>
            <a:r>
              <a:rPr lang="fa-IR" sz="2000">
                <a:cs typeface="B Mitra" pitchFamily="2" charset="-78"/>
              </a:rPr>
              <a:t>• </a:t>
            </a:r>
            <a:r>
              <a:rPr lang="fa-IR" sz="2000" b="1">
                <a:cs typeface="B Mitra" pitchFamily="2" charset="-78"/>
              </a:rPr>
              <a:t>تورم و قرمزي محل درگيري و به</a:t>
            </a:r>
          </a:p>
          <a:p>
            <a:pPr algn="r" eaLnBrk="1" hangingPunct="1"/>
            <a:r>
              <a:rPr lang="fa-IR" sz="2000" b="1">
                <a:cs typeface="B Mitra" pitchFamily="2" charset="-78"/>
              </a:rPr>
              <a:t>دنبال آن سياه شدن عضو</a:t>
            </a:r>
          </a:p>
          <a:p>
            <a:pPr algn="r" eaLnBrk="1" hangingPunct="1"/>
            <a:r>
              <a:rPr lang="fa-IR" sz="2000">
                <a:cs typeface="B Mitra" pitchFamily="2" charset="-78"/>
              </a:rPr>
              <a:t>• </a:t>
            </a:r>
            <a:r>
              <a:rPr lang="fa-IR" sz="2000" b="1">
                <a:cs typeface="B Mitra" pitchFamily="2" charset="-78"/>
              </a:rPr>
              <a:t>نداشتن نبض در عضو در مراحل پيشرفته</a:t>
            </a:r>
            <a:endParaRPr lang="fa-IR" sz="2000">
              <a:cs typeface="B Mitra" pitchFamily="2" charset="-78"/>
            </a:endParaRPr>
          </a:p>
        </p:txBody>
      </p:sp>
      <p:sp>
        <p:nvSpPr>
          <p:cNvPr id="28675" name="Rectangle 4"/>
          <p:cNvSpPr>
            <a:spLocks noChangeArrowheads="1"/>
          </p:cNvSpPr>
          <p:nvPr/>
        </p:nvSpPr>
        <p:spPr bwMode="auto">
          <a:xfrm>
            <a:off x="381000" y="4800600"/>
            <a:ext cx="8001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000" b="1">
                <a:cs typeface="B Mitra" pitchFamily="2" charset="-78"/>
              </a:rPr>
              <a:t>5علامت سندروم كمپارتمان</a:t>
            </a:r>
          </a:p>
          <a:p>
            <a:pPr algn="ctr" eaLnBrk="1" hangingPunct="1"/>
            <a:r>
              <a:rPr lang="en-US" sz="2000" b="1">
                <a:cs typeface="B Mitra" pitchFamily="2" charset="-78"/>
              </a:rPr>
              <a:t>1- Pain                                     </a:t>
            </a:r>
            <a:r>
              <a:rPr lang="fa-IR" sz="2000" b="1">
                <a:cs typeface="B Mitra" pitchFamily="2" charset="-78"/>
              </a:rPr>
              <a:t>درد</a:t>
            </a:r>
          </a:p>
          <a:p>
            <a:pPr algn="ctr" eaLnBrk="1" hangingPunct="1"/>
            <a:r>
              <a:rPr lang="en-US" sz="2000" b="1">
                <a:cs typeface="B Mitra" pitchFamily="2" charset="-78"/>
              </a:rPr>
              <a:t>2- Pallor               </a:t>
            </a:r>
            <a:r>
              <a:rPr lang="fa-IR" sz="2000" b="1">
                <a:cs typeface="B Mitra" pitchFamily="2" charset="-78"/>
              </a:rPr>
              <a:t>رنگ پريدگي اندام</a:t>
            </a:r>
          </a:p>
          <a:p>
            <a:pPr algn="ctr" eaLnBrk="1" hangingPunct="1"/>
            <a:r>
              <a:rPr lang="en-US" sz="2000" b="1">
                <a:cs typeface="B Mitra" pitchFamily="2" charset="-78"/>
              </a:rPr>
              <a:t>3- Paralysis              </a:t>
            </a:r>
            <a:r>
              <a:rPr lang="fa-IR" sz="2000" b="1">
                <a:cs typeface="B Mitra" pitchFamily="2" charset="-78"/>
              </a:rPr>
              <a:t>اختلال در حركت</a:t>
            </a:r>
          </a:p>
          <a:p>
            <a:pPr algn="ctr" eaLnBrk="1" hangingPunct="1"/>
            <a:r>
              <a:rPr lang="en-US" sz="2000" b="1">
                <a:cs typeface="B Mitra" pitchFamily="2" charset="-78"/>
              </a:rPr>
              <a:t>4- Paresthesia               </a:t>
            </a:r>
            <a:r>
              <a:rPr lang="fa-IR" sz="2000" b="1">
                <a:cs typeface="B Mitra" pitchFamily="2" charset="-78"/>
              </a:rPr>
              <a:t>اختلال در حس</a:t>
            </a:r>
          </a:p>
          <a:p>
            <a:pPr algn="ctr" eaLnBrk="1" hangingPunct="1"/>
            <a:r>
              <a:rPr lang="en-US" sz="2000" b="1">
                <a:cs typeface="B Mitra" pitchFamily="2" charset="-78"/>
              </a:rPr>
              <a:t>5- Pulselessness                  </a:t>
            </a:r>
            <a:r>
              <a:rPr lang="fa-IR" sz="2000" b="1">
                <a:cs typeface="B Mitra" pitchFamily="2" charset="-78"/>
              </a:rPr>
              <a:t>فقدان نبض</a:t>
            </a:r>
            <a:endParaRPr lang="fa-IR" sz="2000">
              <a:cs typeface="B Mitra" pitchFamily="2"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fa-IR" smtClean="0"/>
          </a:p>
        </p:txBody>
      </p:sp>
      <p:pic>
        <p:nvPicPr>
          <p:cNvPr id="29699" name="Picture 3" descr="C:\Users\ideal\Desktop\IMG_۲۰۱۶۰۵۲۹_۰۹۱۹۴۱.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819400"/>
            <a:ext cx="2946400" cy="4038600"/>
          </a:xfrm>
        </p:spPr>
      </p:pic>
      <p:pic>
        <p:nvPicPr>
          <p:cNvPr id="29700" name="Picture 8" descr="C:\Users\ideal\Desktop\IMG_۲۰۱۶۰۵۲۹_۰۹۱۹۳۴.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7813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9" descr="C:\Users\ideal\Desktop\IMG_۲۰۱۶۰۵۲۹_۰۹۱۹۳۴.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fa-IR" smtClean="0"/>
          </a:p>
        </p:txBody>
      </p:sp>
      <p:sp>
        <p:nvSpPr>
          <p:cNvPr id="30723" name="Content Placeholder 2"/>
          <p:cNvSpPr>
            <a:spLocks noGrp="1"/>
          </p:cNvSpPr>
          <p:nvPr>
            <p:ph idx="1"/>
          </p:nvPr>
        </p:nvSpPr>
        <p:spPr/>
        <p:txBody>
          <a:bodyPr/>
          <a:lstStyle/>
          <a:p>
            <a:endParaRPr lang="fa-IR" smtClean="0"/>
          </a:p>
        </p:txBody>
      </p:sp>
      <p:pic>
        <p:nvPicPr>
          <p:cNvPr id="4" name="Picture 3" descr="LUNG1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72513"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fa-IR" smtClean="0"/>
              <a:t>آمبولی ریه : </a:t>
            </a:r>
          </a:p>
        </p:txBody>
      </p:sp>
      <p:sp>
        <p:nvSpPr>
          <p:cNvPr id="31747" name="Content Placeholder 2"/>
          <p:cNvSpPr>
            <a:spLocks noGrp="1"/>
          </p:cNvSpPr>
          <p:nvPr>
            <p:ph idx="1"/>
          </p:nvPr>
        </p:nvSpPr>
        <p:spPr/>
        <p:txBody>
          <a:bodyPr/>
          <a:lstStyle/>
          <a:p>
            <a:endParaRPr lang="en-US" sz="2400" b="1" smtClean="0">
              <a:latin typeface="Rod" panose="02030509050101010101" pitchFamily="49" charset="-79"/>
              <a:cs typeface="B Mitra" pitchFamily="2" charset="-78"/>
            </a:endParaRPr>
          </a:p>
          <a:p>
            <a:endParaRPr lang="fa-IR" sz="2400" b="1" smtClean="0">
              <a:latin typeface="Rod" panose="02030509050101010101" pitchFamily="49" charset="-79"/>
              <a:cs typeface="B Mitra" pitchFamily="2" charset="-78"/>
            </a:endParaRPr>
          </a:p>
        </p:txBody>
      </p:sp>
      <p:sp>
        <p:nvSpPr>
          <p:cNvPr id="31748" name="Rectangle 3"/>
          <p:cNvSpPr>
            <a:spLocks noChangeArrowheads="1"/>
          </p:cNvSpPr>
          <p:nvPr/>
        </p:nvSpPr>
        <p:spPr bwMode="auto">
          <a:xfrm>
            <a:off x="990600" y="1676400"/>
            <a:ext cx="7162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fa-IR" sz="3200">
                <a:cs typeface="B Mitra" pitchFamily="2" charset="-78"/>
              </a:rPr>
              <a:t>آمبولی ریه انسداد ناگهانی در عروق ریه است علت آن معمولا یک لخته خون در پا به نام ترومبوز ورید عمقی است که این لخته می شکند </a:t>
            </a:r>
            <a:r>
              <a:rPr lang="fa-IR">
                <a:cs typeface="B Mitra" pitchFamily="2" charset="-78"/>
              </a:rPr>
              <a:t>و </a:t>
            </a:r>
            <a:r>
              <a:rPr lang="fa-IR" sz="3200">
                <a:cs typeface="B Mitra" pitchFamily="2" charset="-78"/>
              </a:rPr>
              <a:t>از طریق جریان خون به ریه ها سفر می کند </a:t>
            </a:r>
          </a:p>
        </p:txBody>
      </p:sp>
      <p:pic>
        <p:nvPicPr>
          <p:cNvPr id="317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00400"/>
            <a:ext cx="28956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124200"/>
            <a:ext cx="28956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657600"/>
            <a:ext cx="23622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2"/>
          <p:cNvSpPr>
            <a:spLocks noChangeShapeType="1"/>
          </p:cNvSpPr>
          <p:nvPr/>
        </p:nvSpPr>
        <p:spPr bwMode="auto">
          <a:xfrm>
            <a:off x="9178925" y="623888"/>
            <a:ext cx="0" cy="23764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3"/>
          <p:cNvGrpSpPr>
            <a:grpSpLocks/>
          </p:cNvGrpSpPr>
          <p:nvPr/>
        </p:nvGrpSpPr>
        <p:grpSpPr bwMode="auto">
          <a:xfrm>
            <a:off x="6440488" y="304800"/>
            <a:ext cx="2703512" cy="860425"/>
            <a:chOff x="4193" y="2"/>
            <a:chExt cx="1703" cy="542"/>
          </a:xfrm>
        </p:grpSpPr>
        <p:sp>
          <p:nvSpPr>
            <p:cNvPr id="32841" name="AutoShape 4"/>
            <p:cNvSpPr>
              <a:spLocks noChangeArrowheads="1"/>
            </p:cNvSpPr>
            <p:nvPr/>
          </p:nvSpPr>
          <p:spPr bwMode="auto">
            <a:xfrm>
              <a:off x="4354" y="73"/>
              <a:ext cx="1542" cy="471"/>
            </a:xfrm>
            <a:prstGeom prst="roundRect">
              <a:avLst>
                <a:gd name="adj" fmla="val 16667"/>
              </a:avLst>
            </a:prstGeom>
            <a:solidFill>
              <a:schemeClr val="bg1"/>
            </a:solidFill>
            <a:ln w="9525">
              <a:solidFill>
                <a:srgbClr val="000080"/>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rtl="1" eaLnBrk="1" hangingPunct="1"/>
              <a:r>
                <a:rPr lang="fa-IR" sz="2800">
                  <a:solidFill>
                    <a:schemeClr val="bg1"/>
                  </a:solidFill>
                  <a:cs typeface="B Yekan" pitchFamily="2" charset="-78"/>
                </a:rPr>
                <a:t>اندام تنفسی</a:t>
              </a:r>
              <a:endParaRPr lang="en-US" sz="2800">
                <a:solidFill>
                  <a:schemeClr val="bg1"/>
                </a:solidFill>
                <a:cs typeface="B Yekan" pitchFamily="2" charset="-78"/>
              </a:endParaRPr>
            </a:p>
          </p:txBody>
        </p:sp>
        <p:sp>
          <p:nvSpPr>
            <p:cNvPr id="32842" name="AutoShape 5"/>
            <p:cNvSpPr>
              <a:spLocks noChangeArrowheads="1"/>
            </p:cNvSpPr>
            <p:nvPr/>
          </p:nvSpPr>
          <p:spPr bwMode="auto">
            <a:xfrm>
              <a:off x="4193" y="2"/>
              <a:ext cx="1491" cy="414"/>
            </a:xfrm>
            <a:prstGeom prst="roundRect">
              <a:avLst>
                <a:gd name="adj" fmla="val 16667"/>
              </a:avLst>
            </a:prstGeom>
            <a:solidFill>
              <a:srgbClr val="FF6600"/>
            </a:solidFill>
            <a:ln w="9525">
              <a:solidFill>
                <a:schemeClr val="bg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r>
                <a:rPr lang="fa-IR" sz="2800">
                  <a:solidFill>
                    <a:schemeClr val="bg1"/>
                  </a:solidFill>
                  <a:ea typeface="2  Yekan"/>
                  <a:cs typeface="2  Yekan"/>
                </a:rPr>
                <a:t>	آمبولی ریه</a:t>
              </a:r>
              <a:endParaRPr lang="en-US" sz="3200">
                <a:solidFill>
                  <a:schemeClr val="bg1"/>
                </a:solidFill>
                <a:cs typeface="B Yekan" pitchFamily="2" charset="-78"/>
              </a:endParaRPr>
            </a:p>
          </p:txBody>
        </p:sp>
      </p:grpSp>
      <p:sp>
        <p:nvSpPr>
          <p:cNvPr id="9222" name="Line 6"/>
          <p:cNvSpPr>
            <a:spLocks noChangeShapeType="1"/>
          </p:cNvSpPr>
          <p:nvPr/>
        </p:nvSpPr>
        <p:spPr bwMode="auto">
          <a:xfrm>
            <a:off x="8855075" y="115888"/>
            <a:ext cx="0" cy="23764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223" name="Picture 7" descr="Green-Bo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57200"/>
            <a:ext cx="11509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8"/>
          <p:cNvGrpSpPr>
            <a:grpSpLocks/>
          </p:cNvGrpSpPr>
          <p:nvPr/>
        </p:nvGrpSpPr>
        <p:grpSpPr bwMode="auto">
          <a:xfrm>
            <a:off x="6705600" y="1219200"/>
            <a:ext cx="2151063" cy="431800"/>
            <a:chOff x="4689" y="576"/>
            <a:chExt cx="929" cy="272"/>
          </a:xfrm>
        </p:grpSpPr>
        <p:sp>
          <p:nvSpPr>
            <p:cNvPr id="32838" name="AutoShape 9"/>
            <p:cNvSpPr>
              <a:spLocks noChangeArrowheads="1"/>
            </p:cNvSpPr>
            <p:nvPr/>
          </p:nvSpPr>
          <p:spPr bwMode="auto">
            <a:xfrm>
              <a:off x="4715" y="576"/>
              <a:ext cx="881" cy="272"/>
            </a:xfrm>
            <a:prstGeom prst="roundRect">
              <a:avLst>
                <a:gd name="adj" fmla="val 16667"/>
              </a:avLst>
            </a:prstGeom>
            <a:solidFill>
              <a:srgbClr val="0000FF"/>
            </a:solidFill>
            <a:ln w="19050">
              <a:solidFill>
                <a:srgbClr val="FFFFFF"/>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a:p>
          </p:txBody>
        </p:sp>
        <p:sp>
          <p:nvSpPr>
            <p:cNvPr id="32839" name="Rectangle 10"/>
            <p:cNvSpPr>
              <a:spLocks noChangeArrowheads="1"/>
            </p:cNvSpPr>
            <p:nvPr/>
          </p:nvSpPr>
          <p:spPr bwMode="auto">
            <a:xfrm>
              <a:off x="4689" y="598"/>
              <a:ext cx="9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r>
                <a:rPr lang="en-US">
                  <a:solidFill>
                    <a:schemeClr val="bg1"/>
                  </a:solidFill>
                  <a:cs typeface="B Farnaz" pitchFamily="2" charset="-78"/>
                </a:rPr>
                <a:t>    </a:t>
              </a:r>
              <a:r>
                <a:rPr lang="fa-IR">
                  <a:solidFill>
                    <a:schemeClr val="bg1"/>
                  </a:solidFill>
                  <a:cs typeface="B Farnaz" pitchFamily="2" charset="-78"/>
                </a:rPr>
                <a:t>تعریف امبولی ریه:</a:t>
              </a:r>
              <a:endParaRPr lang="en-US">
                <a:solidFill>
                  <a:schemeClr val="bg1"/>
                </a:solidFill>
                <a:cs typeface="B Farnaz" pitchFamily="2" charset="-78"/>
              </a:endParaRPr>
            </a:p>
          </p:txBody>
        </p:sp>
        <p:sp>
          <p:nvSpPr>
            <p:cNvPr id="32840" name="AutoShape 11"/>
            <p:cNvSpPr>
              <a:spLocks noChangeArrowheads="1"/>
            </p:cNvSpPr>
            <p:nvPr/>
          </p:nvSpPr>
          <p:spPr bwMode="auto">
            <a:xfrm rot="-5400000">
              <a:off x="5460" y="644"/>
              <a:ext cx="204" cy="113"/>
            </a:xfrm>
            <a:prstGeom prst="triangle">
              <a:avLst>
                <a:gd name="adj" fmla="val 50000"/>
              </a:avLst>
            </a:prstGeom>
            <a:solidFill>
              <a:schemeClr val="bg1"/>
            </a:solidFill>
            <a:ln w="19050">
              <a:solidFill>
                <a:schemeClr val="bg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a:p>
          </p:txBody>
        </p:sp>
      </p:grpSp>
      <p:grpSp>
        <p:nvGrpSpPr>
          <p:cNvPr id="5" name="Group 12"/>
          <p:cNvGrpSpPr>
            <a:grpSpLocks/>
          </p:cNvGrpSpPr>
          <p:nvPr/>
        </p:nvGrpSpPr>
        <p:grpSpPr bwMode="auto">
          <a:xfrm>
            <a:off x="215900" y="225425"/>
            <a:ext cx="442913" cy="252413"/>
            <a:chOff x="2287" y="1417"/>
            <a:chExt cx="506" cy="273"/>
          </a:xfrm>
        </p:grpSpPr>
        <p:sp>
          <p:nvSpPr>
            <p:cNvPr id="32835" name="Freeform 13"/>
            <p:cNvSpPr>
              <a:spLocks/>
            </p:cNvSpPr>
            <p:nvPr/>
          </p:nvSpPr>
          <p:spPr bwMode="auto">
            <a:xfrm>
              <a:off x="2543" y="1417"/>
              <a:ext cx="250" cy="144"/>
            </a:xfrm>
            <a:custGeom>
              <a:avLst/>
              <a:gdLst>
                <a:gd name="T0" fmla="*/ 1 w 205"/>
                <a:gd name="T1" fmla="*/ 654 h 118"/>
                <a:gd name="T2" fmla="*/ 88 w 205"/>
                <a:gd name="T3" fmla="*/ 710 h 118"/>
                <a:gd name="T4" fmla="*/ 1139 w 205"/>
                <a:gd name="T5" fmla="*/ 710 h 118"/>
                <a:gd name="T6" fmla="*/ 1226 w 205"/>
                <a:gd name="T7" fmla="*/ 626 h 118"/>
                <a:gd name="T8" fmla="*/ 1226 w 205"/>
                <a:gd name="T9" fmla="*/ 88 h 118"/>
                <a:gd name="T10" fmla="*/ 1139 w 205"/>
                <a:gd name="T11" fmla="*/ 0 h 118"/>
                <a:gd name="T12" fmla="*/ 88 w 205"/>
                <a:gd name="T13" fmla="*/ 0 h 118"/>
                <a:gd name="T14" fmla="*/ 0 w 205"/>
                <a:gd name="T15" fmla="*/ 88 h 118"/>
                <a:gd name="T16" fmla="*/ 0 w 205"/>
                <a:gd name="T17" fmla="*/ 415 h 118"/>
                <a:gd name="T18" fmla="*/ 1 w 205"/>
                <a:gd name="T19" fmla="*/ 654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2836" name="Freeform 14"/>
            <p:cNvSpPr>
              <a:spLocks/>
            </p:cNvSpPr>
            <p:nvPr/>
          </p:nvSpPr>
          <p:spPr bwMode="auto">
            <a:xfrm>
              <a:off x="2287" y="1555"/>
              <a:ext cx="251" cy="124"/>
            </a:xfrm>
            <a:custGeom>
              <a:avLst/>
              <a:gdLst>
                <a:gd name="T0" fmla="*/ 1136 w 206"/>
                <a:gd name="T1" fmla="*/ 0 h 102"/>
                <a:gd name="T2" fmla="*/ 89 w 206"/>
                <a:gd name="T3" fmla="*/ 0 h 102"/>
                <a:gd name="T4" fmla="*/ 0 w 206"/>
                <a:gd name="T5" fmla="*/ 73 h 102"/>
                <a:gd name="T6" fmla="*/ 0 w 206"/>
                <a:gd name="T7" fmla="*/ 523 h 102"/>
                <a:gd name="T8" fmla="*/ 89 w 206"/>
                <a:gd name="T9" fmla="*/ 594 h 102"/>
                <a:gd name="T10" fmla="*/ 1136 w 206"/>
                <a:gd name="T11" fmla="*/ 594 h 102"/>
                <a:gd name="T12" fmla="*/ 1218 w 206"/>
                <a:gd name="T13" fmla="*/ 523 h 102"/>
                <a:gd name="T14" fmla="*/ 1218 w 206"/>
                <a:gd name="T15" fmla="*/ 73 h 102"/>
                <a:gd name="T16" fmla="*/ 1136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2837" name="Freeform 15"/>
            <p:cNvSpPr>
              <a:spLocks noEditPoints="1"/>
            </p:cNvSpPr>
            <p:nvPr/>
          </p:nvSpPr>
          <p:spPr bwMode="auto">
            <a:xfrm>
              <a:off x="2467" y="1489"/>
              <a:ext cx="165" cy="201"/>
            </a:xfrm>
            <a:custGeom>
              <a:avLst/>
              <a:gdLst>
                <a:gd name="T0" fmla="*/ 379 w 135"/>
                <a:gd name="T1" fmla="*/ 0 h 165"/>
                <a:gd name="T2" fmla="*/ 348 w 135"/>
                <a:gd name="T3" fmla="*/ 728 h 165"/>
                <a:gd name="T4" fmla="*/ 812 w 135"/>
                <a:gd name="T5" fmla="*/ 347 h 165"/>
                <a:gd name="T6" fmla="*/ 379 w 135"/>
                <a:gd name="T7" fmla="*/ 0 h 165"/>
                <a:gd name="T8" fmla="*/ 348 w 135"/>
                <a:gd name="T9" fmla="*/ 705 h 165"/>
                <a:gd name="T10" fmla="*/ 379 w 135"/>
                <a:gd name="T11" fmla="*/ 0 h 165"/>
                <a:gd name="T12" fmla="*/ 20 w 135"/>
                <a:gd name="T13" fmla="*/ 316 h 165"/>
                <a:gd name="T14" fmla="*/ 348 w 135"/>
                <a:gd name="T15" fmla="*/ 705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6" name="Group 16"/>
          <p:cNvGrpSpPr>
            <a:grpSpLocks/>
          </p:cNvGrpSpPr>
          <p:nvPr/>
        </p:nvGrpSpPr>
        <p:grpSpPr bwMode="auto">
          <a:xfrm flipH="1">
            <a:off x="684213" y="225425"/>
            <a:ext cx="468312" cy="252413"/>
            <a:chOff x="2287" y="1417"/>
            <a:chExt cx="506" cy="273"/>
          </a:xfrm>
        </p:grpSpPr>
        <p:sp>
          <p:nvSpPr>
            <p:cNvPr id="32832" name="Freeform 17"/>
            <p:cNvSpPr>
              <a:spLocks/>
            </p:cNvSpPr>
            <p:nvPr/>
          </p:nvSpPr>
          <p:spPr bwMode="auto">
            <a:xfrm>
              <a:off x="2543" y="1417"/>
              <a:ext cx="250" cy="144"/>
            </a:xfrm>
            <a:custGeom>
              <a:avLst/>
              <a:gdLst>
                <a:gd name="T0" fmla="*/ 1 w 205"/>
                <a:gd name="T1" fmla="*/ 654 h 118"/>
                <a:gd name="T2" fmla="*/ 88 w 205"/>
                <a:gd name="T3" fmla="*/ 710 h 118"/>
                <a:gd name="T4" fmla="*/ 1139 w 205"/>
                <a:gd name="T5" fmla="*/ 710 h 118"/>
                <a:gd name="T6" fmla="*/ 1226 w 205"/>
                <a:gd name="T7" fmla="*/ 626 h 118"/>
                <a:gd name="T8" fmla="*/ 1226 w 205"/>
                <a:gd name="T9" fmla="*/ 88 h 118"/>
                <a:gd name="T10" fmla="*/ 1139 w 205"/>
                <a:gd name="T11" fmla="*/ 0 h 118"/>
                <a:gd name="T12" fmla="*/ 88 w 205"/>
                <a:gd name="T13" fmla="*/ 0 h 118"/>
                <a:gd name="T14" fmla="*/ 0 w 205"/>
                <a:gd name="T15" fmla="*/ 88 h 118"/>
                <a:gd name="T16" fmla="*/ 0 w 205"/>
                <a:gd name="T17" fmla="*/ 415 h 118"/>
                <a:gd name="T18" fmla="*/ 1 w 205"/>
                <a:gd name="T19" fmla="*/ 654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2833" name="Freeform 18"/>
            <p:cNvSpPr>
              <a:spLocks/>
            </p:cNvSpPr>
            <p:nvPr/>
          </p:nvSpPr>
          <p:spPr bwMode="auto">
            <a:xfrm>
              <a:off x="2287" y="1555"/>
              <a:ext cx="251" cy="124"/>
            </a:xfrm>
            <a:custGeom>
              <a:avLst/>
              <a:gdLst>
                <a:gd name="T0" fmla="*/ 1136 w 206"/>
                <a:gd name="T1" fmla="*/ 0 h 102"/>
                <a:gd name="T2" fmla="*/ 89 w 206"/>
                <a:gd name="T3" fmla="*/ 0 h 102"/>
                <a:gd name="T4" fmla="*/ 0 w 206"/>
                <a:gd name="T5" fmla="*/ 73 h 102"/>
                <a:gd name="T6" fmla="*/ 0 w 206"/>
                <a:gd name="T7" fmla="*/ 523 h 102"/>
                <a:gd name="T8" fmla="*/ 89 w 206"/>
                <a:gd name="T9" fmla="*/ 594 h 102"/>
                <a:gd name="T10" fmla="*/ 1136 w 206"/>
                <a:gd name="T11" fmla="*/ 594 h 102"/>
                <a:gd name="T12" fmla="*/ 1218 w 206"/>
                <a:gd name="T13" fmla="*/ 523 h 102"/>
                <a:gd name="T14" fmla="*/ 1218 w 206"/>
                <a:gd name="T15" fmla="*/ 73 h 102"/>
                <a:gd name="T16" fmla="*/ 1136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2834" name="Freeform 19"/>
            <p:cNvSpPr>
              <a:spLocks noEditPoints="1"/>
            </p:cNvSpPr>
            <p:nvPr/>
          </p:nvSpPr>
          <p:spPr bwMode="auto">
            <a:xfrm>
              <a:off x="2467" y="1489"/>
              <a:ext cx="165" cy="201"/>
            </a:xfrm>
            <a:custGeom>
              <a:avLst/>
              <a:gdLst>
                <a:gd name="T0" fmla="*/ 379 w 135"/>
                <a:gd name="T1" fmla="*/ 0 h 165"/>
                <a:gd name="T2" fmla="*/ 348 w 135"/>
                <a:gd name="T3" fmla="*/ 728 h 165"/>
                <a:gd name="T4" fmla="*/ 812 w 135"/>
                <a:gd name="T5" fmla="*/ 347 h 165"/>
                <a:gd name="T6" fmla="*/ 379 w 135"/>
                <a:gd name="T7" fmla="*/ 0 h 165"/>
                <a:gd name="T8" fmla="*/ 348 w 135"/>
                <a:gd name="T9" fmla="*/ 705 h 165"/>
                <a:gd name="T10" fmla="*/ 379 w 135"/>
                <a:gd name="T11" fmla="*/ 0 h 165"/>
                <a:gd name="T12" fmla="*/ 20 w 135"/>
                <a:gd name="T13" fmla="*/ 316 h 165"/>
                <a:gd name="T14" fmla="*/ 348 w 135"/>
                <a:gd name="T15" fmla="*/ 705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7" name="Group 20"/>
          <p:cNvGrpSpPr>
            <a:grpSpLocks/>
          </p:cNvGrpSpPr>
          <p:nvPr/>
        </p:nvGrpSpPr>
        <p:grpSpPr bwMode="auto">
          <a:xfrm>
            <a:off x="1189038" y="225425"/>
            <a:ext cx="442912" cy="252413"/>
            <a:chOff x="2287" y="1417"/>
            <a:chExt cx="506" cy="273"/>
          </a:xfrm>
        </p:grpSpPr>
        <p:sp>
          <p:nvSpPr>
            <p:cNvPr id="32829" name="Freeform 21"/>
            <p:cNvSpPr>
              <a:spLocks/>
            </p:cNvSpPr>
            <p:nvPr/>
          </p:nvSpPr>
          <p:spPr bwMode="auto">
            <a:xfrm>
              <a:off x="2543" y="1417"/>
              <a:ext cx="250" cy="144"/>
            </a:xfrm>
            <a:custGeom>
              <a:avLst/>
              <a:gdLst>
                <a:gd name="T0" fmla="*/ 1 w 205"/>
                <a:gd name="T1" fmla="*/ 654 h 118"/>
                <a:gd name="T2" fmla="*/ 88 w 205"/>
                <a:gd name="T3" fmla="*/ 710 h 118"/>
                <a:gd name="T4" fmla="*/ 1139 w 205"/>
                <a:gd name="T5" fmla="*/ 710 h 118"/>
                <a:gd name="T6" fmla="*/ 1226 w 205"/>
                <a:gd name="T7" fmla="*/ 626 h 118"/>
                <a:gd name="T8" fmla="*/ 1226 w 205"/>
                <a:gd name="T9" fmla="*/ 88 h 118"/>
                <a:gd name="T10" fmla="*/ 1139 w 205"/>
                <a:gd name="T11" fmla="*/ 0 h 118"/>
                <a:gd name="T12" fmla="*/ 88 w 205"/>
                <a:gd name="T13" fmla="*/ 0 h 118"/>
                <a:gd name="T14" fmla="*/ 0 w 205"/>
                <a:gd name="T15" fmla="*/ 88 h 118"/>
                <a:gd name="T16" fmla="*/ 0 w 205"/>
                <a:gd name="T17" fmla="*/ 415 h 118"/>
                <a:gd name="T18" fmla="*/ 1 w 205"/>
                <a:gd name="T19" fmla="*/ 654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2830" name="Freeform 22"/>
            <p:cNvSpPr>
              <a:spLocks/>
            </p:cNvSpPr>
            <p:nvPr/>
          </p:nvSpPr>
          <p:spPr bwMode="auto">
            <a:xfrm>
              <a:off x="2287" y="1555"/>
              <a:ext cx="251" cy="124"/>
            </a:xfrm>
            <a:custGeom>
              <a:avLst/>
              <a:gdLst>
                <a:gd name="T0" fmla="*/ 1136 w 206"/>
                <a:gd name="T1" fmla="*/ 0 h 102"/>
                <a:gd name="T2" fmla="*/ 89 w 206"/>
                <a:gd name="T3" fmla="*/ 0 h 102"/>
                <a:gd name="T4" fmla="*/ 0 w 206"/>
                <a:gd name="T5" fmla="*/ 73 h 102"/>
                <a:gd name="T6" fmla="*/ 0 w 206"/>
                <a:gd name="T7" fmla="*/ 523 h 102"/>
                <a:gd name="T8" fmla="*/ 89 w 206"/>
                <a:gd name="T9" fmla="*/ 594 h 102"/>
                <a:gd name="T10" fmla="*/ 1136 w 206"/>
                <a:gd name="T11" fmla="*/ 594 h 102"/>
                <a:gd name="T12" fmla="*/ 1218 w 206"/>
                <a:gd name="T13" fmla="*/ 523 h 102"/>
                <a:gd name="T14" fmla="*/ 1218 w 206"/>
                <a:gd name="T15" fmla="*/ 73 h 102"/>
                <a:gd name="T16" fmla="*/ 1136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2831" name="Freeform 23"/>
            <p:cNvSpPr>
              <a:spLocks noEditPoints="1"/>
            </p:cNvSpPr>
            <p:nvPr/>
          </p:nvSpPr>
          <p:spPr bwMode="auto">
            <a:xfrm>
              <a:off x="2467" y="1489"/>
              <a:ext cx="165" cy="201"/>
            </a:xfrm>
            <a:custGeom>
              <a:avLst/>
              <a:gdLst>
                <a:gd name="T0" fmla="*/ 379 w 135"/>
                <a:gd name="T1" fmla="*/ 0 h 165"/>
                <a:gd name="T2" fmla="*/ 348 w 135"/>
                <a:gd name="T3" fmla="*/ 728 h 165"/>
                <a:gd name="T4" fmla="*/ 812 w 135"/>
                <a:gd name="T5" fmla="*/ 347 h 165"/>
                <a:gd name="T6" fmla="*/ 379 w 135"/>
                <a:gd name="T7" fmla="*/ 0 h 165"/>
                <a:gd name="T8" fmla="*/ 348 w 135"/>
                <a:gd name="T9" fmla="*/ 705 h 165"/>
                <a:gd name="T10" fmla="*/ 379 w 135"/>
                <a:gd name="T11" fmla="*/ 0 h 165"/>
                <a:gd name="T12" fmla="*/ 20 w 135"/>
                <a:gd name="T13" fmla="*/ 316 h 165"/>
                <a:gd name="T14" fmla="*/ 348 w 135"/>
                <a:gd name="T15" fmla="*/ 705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8" name="Group 24"/>
          <p:cNvGrpSpPr>
            <a:grpSpLocks/>
          </p:cNvGrpSpPr>
          <p:nvPr/>
        </p:nvGrpSpPr>
        <p:grpSpPr bwMode="auto">
          <a:xfrm flipH="1">
            <a:off x="1655763" y="225425"/>
            <a:ext cx="468312" cy="252413"/>
            <a:chOff x="2287" y="1417"/>
            <a:chExt cx="506" cy="273"/>
          </a:xfrm>
        </p:grpSpPr>
        <p:sp>
          <p:nvSpPr>
            <p:cNvPr id="32826" name="Freeform 25"/>
            <p:cNvSpPr>
              <a:spLocks/>
            </p:cNvSpPr>
            <p:nvPr/>
          </p:nvSpPr>
          <p:spPr bwMode="auto">
            <a:xfrm>
              <a:off x="2543" y="1417"/>
              <a:ext cx="250" cy="144"/>
            </a:xfrm>
            <a:custGeom>
              <a:avLst/>
              <a:gdLst>
                <a:gd name="T0" fmla="*/ 1 w 205"/>
                <a:gd name="T1" fmla="*/ 654 h 118"/>
                <a:gd name="T2" fmla="*/ 88 w 205"/>
                <a:gd name="T3" fmla="*/ 710 h 118"/>
                <a:gd name="T4" fmla="*/ 1139 w 205"/>
                <a:gd name="T5" fmla="*/ 710 h 118"/>
                <a:gd name="T6" fmla="*/ 1226 w 205"/>
                <a:gd name="T7" fmla="*/ 626 h 118"/>
                <a:gd name="T8" fmla="*/ 1226 w 205"/>
                <a:gd name="T9" fmla="*/ 88 h 118"/>
                <a:gd name="T10" fmla="*/ 1139 w 205"/>
                <a:gd name="T11" fmla="*/ 0 h 118"/>
                <a:gd name="T12" fmla="*/ 88 w 205"/>
                <a:gd name="T13" fmla="*/ 0 h 118"/>
                <a:gd name="T14" fmla="*/ 0 w 205"/>
                <a:gd name="T15" fmla="*/ 88 h 118"/>
                <a:gd name="T16" fmla="*/ 0 w 205"/>
                <a:gd name="T17" fmla="*/ 415 h 118"/>
                <a:gd name="T18" fmla="*/ 1 w 205"/>
                <a:gd name="T19" fmla="*/ 654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2827" name="Freeform 26"/>
            <p:cNvSpPr>
              <a:spLocks/>
            </p:cNvSpPr>
            <p:nvPr/>
          </p:nvSpPr>
          <p:spPr bwMode="auto">
            <a:xfrm>
              <a:off x="2287" y="1555"/>
              <a:ext cx="251" cy="124"/>
            </a:xfrm>
            <a:custGeom>
              <a:avLst/>
              <a:gdLst>
                <a:gd name="T0" fmla="*/ 1136 w 206"/>
                <a:gd name="T1" fmla="*/ 0 h 102"/>
                <a:gd name="T2" fmla="*/ 89 w 206"/>
                <a:gd name="T3" fmla="*/ 0 h 102"/>
                <a:gd name="T4" fmla="*/ 0 w 206"/>
                <a:gd name="T5" fmla="*/ 73 h 102"/>
                <a:gd name="T6" fmla="*/ 0 w 206"/>
                <a:gd name="T7" fmla="*/ 523 h 102"/>
                <a:gd name="T8" fmla="*/ 89 w 206"/>
                <a:gd name="T9" fmla="*/ 594 h 102"/>
                <a:gd name="T10" fmla="*/ 1136 w 206"/>
                <a:gd name="T11" fmla="*/ 594 h 102"/>
                <a:gd name="T12" fmla="*/ 1218 w 206"/>
                <a:gd name="T13" fmla="*/ 523 h 102"/>
                <a:gd name="T14" fmla="*/ 1218 w 206"/>
                <a:gd name="T15" fmla="*/ 73 h 102"/>
                <a:gd name="T16" fmla="*/ 1136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2828" name="Freeform 27"/>
            <p:cNvSpPr>
              <a:spLocks noEditPoints="1"/>
            </p:cNvSpPr>
            <p:nvPr/>
          </p:nvSpPr>
          <p:spPr bwMode="auto">
            <a:xfrm>
              <a:off x="2467" y="1489"/>
              <a:ext cx="165" cy="201"/>
            </a:xfrm>
            <a:custGeom>
              <a:avLst/>
              <a:gdLst>
                <a:gd name="T0" fmla="*/ 379 w 135"/>
                <a:gd name="T1" fmla="*/ 0 h 165"/>
                <a:gd name="T2" fmla="*/ 348 w 135"/>
                <a:gd name="T3" fmla="*/ 728 h 165"/>
                <a:gd name="T4" fmla="*/ 812 w 135"/>
                <a:gd name="T5" fmla="*/ 347 h 165"/>
                <a:gd name="T6" fmla="*/ 379 w 135"/>
                <a:gd name="T7" fmla="*/ 0 h 165"/>
                <a:gd name="T8" fmla="*/ 348 w 135"/>
                <a:gd name="T9" fmla="*/ 705 h 165"/>
                <a:gd name="T10" fmla="*/ 379 w 135"/>
                <a:gd name="T11" fmla="*/ 0 h 165"/>
                <a:gd name="T12" fmla="*/ 20 w 135"/>
                <a:gd name="T13" fmla="*/ 316 h 165"/>
                <a:gd name="T14" fmla="*/ 348 w 135"/>
                <a:gd name="T15" fmla="*/ 705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9" name="Group 28"/>
          <p:cNvGrpSpPr>
            <a:grpSpLocks/>
          </p:cNvGrpSpPr>
          <p:nvPr/>
        </p:nvGrpSpPr>
        <p:grpSpPr bwMode="auto">
          <a:xfrm>
            <a:off x="2160588" y="225425"/>
            <a:ext cx="442912" cy="252413"/>
            <a:chOff x="2287" y="1417"/>
            <a:chExt cx="506" cy="273"/>
          </a:xfrm>
        </p:grpSpPr>
        <p:sp>
          <p:nvSpPr>
            <p:cNvPr id="32823" name="Freeform 29"/>
            <p:cNvSpPr>
              <a:spLocks/>
            </p:cNvSpPr>
            <p:nvPr/>
          </p:nvSpPr>
          <p:spPr bwMode="auto">
            <a:xfrm>
              <a:off x="2543" y="1417"/>
              <a:ext cx="250" cy="144"/>
            </a:xfrm>
            <a:custGeom>
              <a:avLst/>
              <a:gdLst>
                <a:gd name="T0" fmla="*/ 1 w 205"/>
                <a:gd name="T1" fmla="*/ 654 h 118"/>
                <a:gd name="T2" fmla="*/ 88 w 205"/>
                <a:gd name="T3" fmla="*/ 710 h 118"/>
                <a:gd name="T4" fmla="*/ 1139 w 205"/>
                <a:gd name="T5" fmla="*/ 710 h 118"/>
                <a:gd name="T6" fmla="*/ 1226 w 205"/>
                <a:gd name="T7" fmla="*/ 626 h 118"/>
                <a:gd name="T8" fmla="*/ 1226 w 205"/>
                <a:gd name="T9" fmla="*/ 88 h 118"/>
                <a:gd name="T10" fmla="*/ 1139 w 205"/>
                <a:gd name="T11" fmla="*/ 0 h 118"/>
                <a:gd name="T12" fmla="*/ 88 w 205"/>
                <a:gd name="T13" fmla="*/ 0 h 118"/>
                <a:gd name="T14" fmla="*/ 0 w 205"/>
                <a:gd name="T15" fmla="*/ 88 h 118"/>
                <a:gd name="T16" fmla="*/ 0 w 205"/>
                <a:gd name="T17" fmla="*/ 415 h 118"/>
                <a:gd name="T18" fmla="*/ 1 w 205"/>
                <a:gd name="T19" fmla="*/ 654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2824" name="Freeform 30"/>
            <p:cNvSpPr>
              <a:spLocks/>
            </p:cNvSpPr>
            <p:nvPr/>
          </p:nvSpPr>
          <p:spPr bwMode="auto">
            <a:xfrm>
              <a:off x="2287" y="1555"/>
              <a:ext cx="251" cy="124"/>
            </a:xfrm>
            <a:custGeom>
              <a:avLst/>
              <a:gdLst>
                <a:gd name="T0" fmla="*/ 1136 w 206"/>
                <a:gd name="T1" fmla="*/ 0 h 102"/>
                <a:gd name="T2" fmla="*/ 89 w 206"/>
                <a:gd name="T3" fmla="*/ 0 h 102"/>
                <a:gd name="T4" fmla="*/ 0 w 206"/>
                <a:gd name="T5" fmla="*/ 73 h 102"/>
                <a:gd name="T6" fmla="*/ 0 w 206"/>
                <a:gd name="T7" fmla="*/ 523 h 102"/>
                <a:gd name="T8" fmla="*/ 89 w 206"/>
                <a:gd name="T9" fmla="*/ 594 h 102"/>
                <a:gd name="T10" fmla="*/ 1136 w 206"/>
                <a:gd name="T11" fmla="*/ 594 h 102"/>
                <a:gd name="T12" fmla="*/ 1218 w 206"/>
                <a:gd name="T13" fmla="*/ 523 h 102"/>
                <a:gd name="T14" fmla="*/ 1218 w 206"/>
                <a:gd name="T15" fmla="*/ 73 h 102"/>
                <a:gd name="T16" fmla="*/ 1136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2825" name="Freeform 31"/>
            <p:cNvSpPr>
              <a:spLocks noEditPoints="1"/>
            </p:cNvSpPr>
            <p:nvPr/>
          </p:nvSpPr>
          <p:spPr bwMode="auto">
            <a:xfrm>
              <a:off x="2467" y="1489"/>
              <a:ext cx="165" cy="201"/>
            </a:xfrm>
            <a:custGeom>
              <a:avLst/>
              <a:gdLst>
                <a:gd name="T0" fmla="*/ 379 w 135"/>
                <a:gd name="T1" fmla="*/ 0 h 165"/>
                <a:gd name="T2" fmla="*/ 348 w 135"/>
                <a:gd name="T3" fmla="*/ 728 h 165"/>
                <a:gd name="T4" fmla="*/ 812 w 135"/>
                <a:gd name="T5" fmla="*/ 347 h 165"/>
                <a:gd name="T6" fmla="*/ 379 w 135"/>
                <a:gd name="T7" fmla="*/ 0 h 165"/>
                <a:gd name="T8" fmla="*/ 348 w 135"/>
                <a:gd name="T9" fmla="*/ 705 h 165"/>
                <a:gd name="T10" fmla="*/ 379 w 135"/>
                <a:gd name="T11" fmla="*/ 0 h 165"/>
                <a:gd name="T12" fmla="*/ 20 w 135"/>
                <a:gd name="T13" fmla="*/ 316 h 165"/>
                <a:gd name="T14" fmla="*/ 348 w 135"/>
                <a:gd name="T15" fmla="*/ 705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0" name="Group 32"/>
          <p:cNvGrpSpPr>
            <a:grpSpLocks/>
          </p:cNvGrpSpPr>
          <p:nvPr/>
        </p:nvGrpSpPr>
        <p:grpSpPr bwMode="auto">
          <a:xfrm flipH="1">
            <a:off x="2628900" y="225425"/>
            <a:ext cx="468313" cy="252413"/>
            <a:chOff x="2287" y="1417"/>
            <a:chExt cx="506" cy="273"/>
          </a:xfrm>
        </p:grpSpPr>
        <p:sp>
          <p:nvSpPr>
            <p:cNvPr id="32820" name="Freeform 33"/>
            <p:cNvSpPr>
              <a:spLocks/>
            </p:cNvSpPr>
            <p:nvPr/>
          </p:nvSpPr>
          <p:spPr bwMode="auto">
            <a:xfrm>
              <a:off x="2543" y="1417"/>
              <a:ext cx="250" cy="144"/>
            </a:xfrm>
            <a:custGeom>
              <a:avLst/>
              <a:gdLst>
                <a:gd name="T0" fmla="*/ 1 w 205"/>
                <a:gd name="T1" fmla="*/ 654 h 118"/>
                <a:gd name="T2" fmla="*/ 88 w 205"/>
                <a:gd name="T3" fmla="*/ 710 h 118"/>
                <a:gd name="T4" fmla="*/ 1139 w 205"/>
                <a:gd name="T5" fmla="*/ 710 h 118"/>
                <a:gd name="T6" fmla="*/ 1226 w 205"/>
                <a:gd name="T7" fmla="*/ 626 h 118"/>
                <a:gd name="T8" fmla="*/ 1226 w 205"/>
                <a:gd name="T9" fmla="*/ 88 h 118"/>
                <a:gd name="T10" fmla="*/ 1139 w 205"/>
                <a:gd name="T11" fmla="*/ 0 h 118"/>
                <a:gd name="T12" fmla="*/ 88 w 205"/>
                <a:gd name="T13" fmla="*/ 0 h 118"/>
                <a:gd name="T14" fmla="*/ 0 w 205"/>
                <a:gd name="T15" fmla="*/ 88 h 118"/>
                <a:gd name="T16" fmla="*/ 0 w 205"/>
                <a:gd name="T17" fmla="*/ 415 h 118"/>
                <a:gd name="T18" fmla="*/ 1 w 205"/>
                <a:gd name="T19" fmla="*/ 654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2821" name="Freeform 34"/>
            <p:cNvSpPr>
              <a:spLocks/>
            </p:cNvSpPr>
            <p:nvPr/>
          </p:nvSpPr>
          <p:spPr bwMode="auto">
            <a:xfrm>
              <a:off x="2287" y="1555"/>
              <a:ext cx="251" cy="124"/>
            </a:xfrm>
            <a:custGeom>
              <a:avLst/>
              <a:gdLst>
                <a:gd name="T0" fmla="*/ 1136 w 206"/>
                <a:gd name="T1" fmla="*/ 0 h 102"/>
                <a:gd name="T2" fmla="*/ 89 w 206"/>
                <a:gd name="T3" fmla="*/ 0 h 102"/>
                <a:gd name="T4" fmla="*/ 0 w 206"/>
                <a:gd name="T5" fmla="*/ 73 h 102"/>
                <a:gd name="T6" fmla="*/ 0 w 206"/>
                <a:gd name="T7" fmla="*/ 523 h 102"/>
                <a:gd name="T8" fmla="*/ 89 w 206"/>
                <a:gd name="T9" fmla="*/ 594 h 102"/>
                <a:gd name="T10" fmla="*/ 1136 w 206"/>
                <a:gd name="T11" fmla="*/ 594 h 102"/>
                <a:gd name="T12" fmla="*/ 1218 w 206"/>
                <a:gd name="T13" fmla="*/ 523 h 102"/>
                <a:gd name="T14" fmla="*/ 1218 w 206"/>
                <a:gd name="T15" fmla="*/ 73 h 102"/>
                <a:gd name="T16" fmla="*/ 1136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2822" name="Freeform 35"/>
            <p:cNvSpPr>
              <a:spLocks noEditPoints="1"/>
            </p:cNvSpPr>
            <p:nvPr/>
          </p:nvSpPr>
          <p:spPr bwMode="auto">
            <a:xfrm>
              <a:off x="2467" y="1489"/>
              <a:ext cx="165" cy="201"/>
            </a:xfrm>
            <a:custGeom>
              <a:avLst/>
              <a:gdLst>
                <a:gd name="T0" fmla="*/ 379 w 135"/>
                <a:gd name="T1" fmla="*/ 0 h 165"/>
                <a:gd name="T2" fmla="*/ 348 w 135"/>
                <a:gd name="T3" fmla="*/ 728 h 165"/>
                <a:gd name="T4" fmla="*/ 812 w 135"/>
                <a:gd name="T5" fmla="*/ 347 h 165"/>
                <a:gd name="T6" fmla="*/ 379 w 135"/>
                <a:gd name="T7" fmla="*/ 0 h 165"/>
                <a:gd name="T8" fmla="*/ 348 w 135"/>
                <a:gd name="T9" fmla="*/ 705 h 165"/>
                <a:gd name="T10" fmla="*/ 379 w 135"/>
                <a:gd name="T11" fmla="*/ 0 h 165"/>
                <a:gd name="T12" fmla="*/ 20 w 135"/>
                <a:gd name="T13" fmla="*/ 316 h 165"/>
                <a:gd name="T14" fmla="*/ 348 w 135"/>
                <a:gd name="T15" fmla="*/ 705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1" name="Group 36"/>
          <p:cNvGrpSpPr>
            <a:grpSpLocks/>
          </p:cNvGrpSpPr>
          <p:nvPr/>
        </p:nvGrpSpPr>
        <p:grpSpPr bwMode="auto">
          <a:xfrm>
            <a:off x="3132138" y="225425"/>
            <a:ext cx="442912" cy="252413"/>
            <a:chOff x="2287" y="1417"/>
            <a:chExt cx="506" cy="273"/>
          </a:xfrm>
        </p:grpSpPr>
        <p:sp>
          <p:nvSpPr>
            <p:cNvPr id="32817" name="Freeform 37"/>
            <p:cNvSpPr>
              <a:spLocks/>
            </p:cNvSpPr>
            <p:nvPr/>
          </p:nvSpPr>
          <p:spPr bwMode="auto">
            <a:xfrm>
              <a:off x="2543" y="1417"/>
              <a:ext cx="250" cy="144"/>
            </a:xfrm>
            <a:custGeom>
              <a:avLst/>
              <a:gdLst>
                <a:gd name="T0" fmla="*/ 1 w 205"/>
                <a:gd name="T1" fmla="*/ 654 h 118"/>
                <a:gd name="T2" fmla="*/ 88 w 205"/>
                <a:gd name="T3" fmla="*/ 710 h 118"/>
                <a:gd name="T4" fmla="*/ 1139 w 205"/>
                <a:gd name="T5" fmla="*/ 710 h 118"/>
                <a:gd name="T6" fmla="*/ 1226 w 205"/>
                <a:gd name="T7" fmla="*/ 626 h 118"/>
                <a:gd name="T8" fmla="*/ 1226 w 205"/>
                <a:gd name="T9" fmla="*/ 88 h 118"/>
                <a:gd name="T10" fmla="*/ 1139 w 205"/>
                <a:gd name="T11" fmla="*/ 0 h 118"/>
                <a:gd name="T12" fmla="*/ 88 w 205"/>
                <a:gd name="T13" fmla="*/ 0 h 118"/>
                <a:gd name="T14" fmla="*/ 0 w 205"/>
                <a:gd name="T15" fmla="*/ 88 h 118"/>
                <a:gd name="T16" fmla="*/ 0 w 205"/>
                <a:gd name="T17" fmla="*/ 415 h 118"/>
                <a:gd name="T18" fmla="*/ 1 w 205"/>
                <a:gd name="T19" fmla="*/ 654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2818" name="Freeform 38"/>
            <p:cNvSpPr>
              <a:spLocks/>
            </p:cNvSpPr>
            <p:nvPr/>
          </p:nvSpPr>
          <p:spPr bwMode="auto">
            <a:xfrm>
              <a:off x="2287" y="1555"/>
              <a:ext cx="251" cy="124"/>
            </a:xfrm>
            <a:custGeom>
              <a:avLst/>
              <a:gdLst>
                <a:gd name="T0" fmla="*/ 1136 w 206"/>
                <a:gd name="T1" fmla="*/ 0 h 102"/>
                <a:gd name="T2" fmla="*/ 89 w 206"/>
                <a:gd name="T3" fmla="*/ 0 h 102"/>
                <a:gd name="T4" fmla="*/ 0 w 206"/>
                <a:gd name="T5" fmla="*/ 73 h 102"/>
                <a:gd name="T6" fmla="*/ 0 w 206"/>
                <a:gd name="T7" fmla="*/ 523 h 102"/>
                <a:gd name="T8" fmla="*/ 89 w 206"/>
                <a:gd name="T9" fmla="*/ 594 h 102"/>
                <a:gd name="T10" fmla="*/ 1136 w 206"/>
                <a:gd name="T11" fmla="*/ 594 h 102"/>
                <a:gd name="T12" fmla="*/ 1218 w 206"/>
                <a:gd name="T13" fmla="*/ 523 h 102"/>
                <a:gd name="T14" fmla="*/ 1218 w 206"/>
                <a:gd name="T15" fmla="*/ 73 h 102"/>
                <a:gd name="T16" fmla="*/ 1136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2819" name="Freeform 39"/>
            <p:cNvSpPr>
              <a:spLocks noEditPoints="1"/>
            </p:cNvSpPr>
            <p:nvPr/>
          </p:nvSpPr>
          <p:spPr bwMode="auto">
            <a:xfrm>
              <a:off x="2467" y="1489"/>
              <a:ext cx="165" cy="201"/>
            </a:xfrm>
            <a:custGeom>
              <a:avLst/>
              <a:gdLst>
                <a:gd name="T0" fmla="*/ 379 w 135"/>
                <a:gd name="T1" fmla="*/ 0 h 165"/>
                <a:gd name="T2" fmla="*/ 348 w 135"/>
                <a:gd name="T3" fmla="*/ 728 h 165"/>
                <a:gd name="T4" fmla="*/ 812 w 135"/>
                <a:gd name="T5" fmla="*/ 347 h 165"/>
                <a:gd name="T6" fmla="*/ 379 w 135"/>
                <a:gd name="T7" fmla="*/ 0 h 165"/>
                <a:gd name="T8" fmla="*/ 348 w 135"/>
                <a:gd name="T9" fmla="*/ 705 h 165"/>
                <a:gd name="T10" fmla="*/ 379 w 135"/>
                <a:gd name="T11" fmla="*/ 0 h 165"/>
                <a:gd name="T12" fmla="*/ 20 w 135"/>
                <a:gd name="T13" fmla="*/ 316 h 165"/>
                <a:gd name="T14" fmla="*/ 348 w 135"/>
                <a:gd name="T15" fmla="*/ 705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2" name="Group 40"/>
          <p:cNvGrpSpPr>
            <a:grpSpLocks/>
          </p:cNvGrpSpPr>
          <p:nvPr/>
        </p:nvGrpSpPr>
        <p:grpSpPr bwMode="auto">
          <a:xfrm flipH="1">
            <a:off x="3600450" y="225425"/>
            <a:ext cx="468313" cy="252413"/>
            <a:chOff x="2287" y="1417"/>
            <a:chExt cx="506" cy="273"/>
          </a:xfrm>
        </p:grpSpPr>
        <p:sp>
          <p:nvSpPr>
            <p:cNvPr id="32814" name="Freeform 41"/>
            <p:cNvSpPr>
              <a:spLocks/>
            </p:cNvSpPr>
            <p:nvPr/>
          </p:nvSpPr>
          <p:spPr bwMode="auto">
            <a:xfrm>
              <a:off x="2543" y="1417"/>
              <a:ext cx="250" cy="144"/>
            </a:xfrm>
            <a:custGeom>
              <a:avLst/>
              <a:gdLst>
                <a:gd name="T0" fmla="*/ 1 w 205"/>
                <a:gd name="T1" fmla="*/ 654 h 118"/>
                <a:gd name="T2" fmla="*/ 88 w 205"/>
                <a:gd name="T3" fmla="*/ 710 h 118"/>
                <a:gd name="T4" fmla="*/ 1139 w 205"/>
                <a:gd name="T5" fmla="*/ 710 h 118"/>
                <a:gd name="T6" fmla="*/ 1226 w 205"/>
                <a:gd name="T7" fmla="*/ 626 h 118"/>
                <a:gd name="T8" fmla="*/ 1226 w 205"/>
                <a:gd name="T9" fmla="*/ 88 h 118"/>
                <a:gd name="T10" fmla="*/ 1139 w 205"/>
                <a:gd name="T11" fmla="*/ 0 h 118"/>
                <a:gd name="T12" fmla="*/ 88 w 205"/>
                <a:gd name="T13" fmla="*/ 0 h 118"/>
                <a:gd name="T14" fmla="*/ 0 w 205"/>
                <a:gd name="T15" fmla="*/ 88 h 118"/>
                <a:gd name="T16" fmla="*/ 0 w 205"/>
                <a:gd name="T17" fmla="*/ 415 h 118"/>
                <a:gd name="T18" fmla="*/ 1 w 205"/>
                <a:gd name="T19" fmla="*/ 654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2815" name="Freeform 42"/>
            <p:cNvSpPr>
              <a:spLocks/>
            </p:cNvSpPr>
            <p:nvPr/>
          </p:nvSpPr>
          <p:spPr bwMode="auto">
            <a:xfrm>
              <a:off x="2287" y="1555"/>
              <a:ext cx="251" cy="124"/>
            </a:xfrm>
            <a:custGeom>
              <a:avLst/>
              <a:gdLst>
                <a:gd name="T0" fmla="*/ 1136 w 206"/>
                <a:gd name="T1" fmla="*/ 0 h 102"/>
                <a:gd name="T2" fmla="*/ 89 w 206"/>
                <a:gd name="T3" fmla="*/ 0 h 102"/>
                <a:gd name="T4" fmla="*/ 0 w 206"/>
                <a:gd name="T5" fmla="*/ 73 h 102"/>
                <a:gd name="T6" fmla="*/ 0 w 206"/>
                <a:gd name="T7" fmla="*/ 523 h 102"/>
                <a:gd name="T8" fmla="*/ 89 w 206"/>
                <a:gd name="T9" fmla="*/ 594 h 102"/>
                <a:gd name="T10" fmla="*/ 1136 w 206"/>
                <a:gd name="T11" fmla="*/ 594 h 102"/>
                <a:gd name="T12" fmla="*/ 1218 w 206"/>
                <a:gd name="T13" fmla="*/ 523 h 102"/>
                <a:gd name="T14" fmla="*/ 1218 w 206"/>
                <a:gd name="T15" fmla="*/ 73 h 102"/>
                <a:gd name="T16" fmla="*/ 1136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2816" name="Freeform 43"/>
            <p:cNvSpPr>
              <a:spLocks noEditPoints="1"/>
            </p:cNvSpPr>
            <p:nvPr/>
          </p:nvSpPr>
          <p:spPr bwMode="auto">
            <a:xfrm>
              <a:off x="2467" y="1489"/>
              <a:ext cx="165" cy="201"/>
            </a:xfrm>
            <a:custGeom>
              <a:avLst/>
              <a:gdLst>
                <a:gd name="T0" fmla="*/ 379 w 135"/>
                <a:gd name="T1" fmla="*/ 0 h 165"/>
                <a:gd name="T2" fmla="*/ 348 w 135"/>
                <a:gd name="T3" fmla="*/ 728 h 165"/>
                <a:gd name="T4" fmla="*/ 812 w 135"/>
                <a:gd name="T5" fmla="*/ 347 h 165"/>
                <a:gd name="T6" fmla="*/ 379 w 135"/>
                <a:gd name="T7" fmla="*/ 0 h 165"/>
                <a:gd name="T8" fmla="*/ 348 w 135"/>
                <a:gd name="T9" fmla="*/ 705 h 165"/>
                <a:gd name="T10" fmla="*/ 379 w 135"/>
                <a:gd name="T11" fmla="*/ 0 h 165"/>
                <a:gd name="T12" fmla="*/ 20 w 135"/>
                <a:gd name="T13" fmla="*/ 316 h 165"/>
                <a:gd name="T14" fmla="*/ 348 w 135"/>
                <a:gd name="T15" fmla="*/ 705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3" name="Group 44"/>
          <p:cNvGrpSpPr>
            <a:grpSpLocks/>
          </p:cNvGrpSpPr>
          <p:nvPr/>
        </p:nvGrpSpPr>
        <p:grpSpPr bwMode="auto">
          <a:xfrm>
            <a:off x="4103688" y="225425"/>
            <a:ext cx="442912" cy="252413"/>
            <a:chOff x="2287" y="1417"/>
            <a:chExt cx="506" cy="273"/>
          </a:xfrm>
        </p:grpSpPr>
        <p:sp>
          <p:nvSpPr>
            <p:cNvPr id="32811" name="Freeform 45"/>
            <p:cNvSpPr>
              <a:spLocks/>
            </p:cNvSpPr>
            <p:nvPr/>
          </p:nvSpPr>
          <p:spPr bwMode="auto">
            <a:xfrm>
              <a:off x="2543" y="1417"/>
              <a:ext cx="250" cy="144"/>
            </a:xfrm>
            <a:custGeom>
              <a:avLst/>
              <a:gdLst>
                <a:gd name="T0" fmla="*/ 1 w 205"/>
                <a:gd name="T1" fmla="*/ 654 h 118"/>
                <a:gd name="T2" fmla="*/ 88 w 205"/>
                <a:gd name="T3" fmla="*/ 710 h 118"/>
                <a:gd name="T4" fmla="*/ 1139 w 205"/>
                <a:gd name="T5" fmla="*/ 710 h 118"/>
                <a:gd name="T6" fmla="*/ 1226 w 205"/>
                <a:gd name="T7" fmla="*/ 626 h 118"/>
                <a:gd name="T8" fmla="*/ 1226 w 205"/>
                <a:gd name="T9" fmla="*/ 88 h 118"/>
                <a:gd name="T10" fmla="*/ 1139 w 205"/>
                <a:gd name="T11" fmla="*/ 0 h 118"/>
                <a:gd name="T12" fmla="*/ 88 w 205"/>
                <a:gd name="T13" fmla="*/ 0 h 118"/>
                <a:gd name="T14" fmla="*/ 0 w 205"/>
                <a:gd name="T15" fmla="*/ 88 h 118"/>
                <a:gd name="T16" fmla="*/ 0 w 205"/>
                <a:gd name="T17" fmla="*/ 415 h 118"/>
                <a:gd name="T18" fmla="*/ 1 w 205"/>
                <a:gd name="T19" fmla="*/ 654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2812" name="Freeform 46"/>
            <p:cNvSpPr>
              <a:spLocks/>
            </p:cNvSpPr>
            <p:nvPr/>
          </p:nvSpPr>
          <p:spPr bwMode="auto">
            <a:xfrm>
              <a:off x="2287" y="1555"/>
              <a:ext cx="251" cy="124"/>
            </a:xfrm>
            <a:custGeom>
              <a:avLst/>
              <a:gdLst>
                <a:gd name="T0" fmla="*/ 1136 w 206"/>
                <a:gd name="T1" fmla="*/ 0 h 102"/>
                <a:gd name="T2" fmla="*/ 89 w 206"/>
                <a:gd name="T3" fmla="*/ 0 h 102"/>
                <a:gd name="T4" fmla="*/ 0 w 206"/>
                <a:gd name="T5" fmla="*/ 73 h 102"/>
                <a:gd name="T6" fmla="*/ 0 w 206"/>
                <a:gd name="T7" fmla="*/ 523 h 102"/>
                <a:gd name="T8" fmla="*/ 89 w 206"/>
                <a:gd name="T9" fmla="*/ 594 h 102"/>
                <a:gd name="T10" fmla="*/ 1136 w 206"/>
                <a:gd name="T11" fmla="*/ 594 h 102"/>
                <a:gd name="T12" fmla="*/ 1218 w 206"/>
                <a:gd name="T13" fmla="*/ 523 h 102"/>
                <a:gd name="T14" fmla="*/ 1218 w 206"/>
                <a:gd name="T15" fmla="*/ 73 h 102"/>
                <a:gd name="T16" fmla="*/ 1136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2813" name="Freeform 47"/>
            <p:cNvSpPr>
              <a:spLocks noEditPoints="1"/>
            </p:cNvSpPr>
            <p:nvPr/>
          </p:nvSpPr>
          <p:spPr bwMode="auto">
            <a:xfrm>
              <a:off x="2467" y="1489"/>
              <a:ext cx="165" cy="201"/>
            </a:xfrm>
            <a:custGeom>
              <a:avLst/>
              <a:gdLst>
                <a:gd name="T0" fmla="*/ 379 w 135"/>
                <a:gd name="T1" fmla="*/ 0 h 165"/>
                <a:gd name="T2" fmla="*/ 348 w 135"/>
                <a:gd name="T3" fmla="*/ 728 h 165"/>
                <a:gd name="T4" fmla="*/ 812 w 135"/>
                <a:gd name="T5" fmla="*/ 347 h 165"/>
                <a:gd name="T6" fmla="*/ 379 w 135"/>
                <a:gd name="T7" fmla="*/ 0 h 165"/>
                <a:gd name="T8" fmla="*/ 348 w 135"/>
                <a:gd name="T9" fmla="*/ 705 h 165"/>
                <a:gd name="T10" fmla="*/ 379 w 135"/>
                <a:gd name="T11" fmla="*/ 0 h 165"/>
                <a:gd name="T12" fmla="*/ 20 w 135"/>
                <a:gd name="T13" fmla="*/ 316 h 165"/>
                <a:gd name="T14" fmla="*/ 348 w 135"/>
                <a:gd name="T15" fmla="*/ 705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4" name="Group 48"/>
          <p:cNvGrpSpPr>
            <a:grpSpLocks/>
          </p:cNvGrpSpPr>
          <p:nvPr/>
        </p:nvGrpSpPr>
        <p:grpSpPr bwMode="auto">
          <a:xfrm flipH="1">
            <a:off x="4572000" y="225425"/>
            <a:ext cx="468313" cy="252413"/>
            <a:chOff x="2287" y="1417"/>
            <a:chExt cx="506" cy="273"/>
          </a:xfrm>
        </p:grpSpPr>
        <p:sp>
          <p:nvSpPr>
            <p:cNvPr id="32808" name="Freeform 49"/>
            <p:cNvSpPr>
              <a:spLocks/>
            </p:cNvSpPr>
            <p:nvPr/>
          </p:nvSpPr>
          <p:spPr bwMode="auto">
            <a:xfrm>
              <a:off x="2543" y="1417"/>
              <a:ext cx="250" cy="144"/>
            </a:xfrm>
            <a:custGeom>
              <a:avLst/>
              <a:gdLst>
                <a:gd name="T0" fmla="*/ 1 w 205"/>
                <a:gd name="T1" fmla="*/ 654 h 118"/>
                <a:gd name="T2" fmla="*/ 88 w 205"/>
                <a:gd name="T3" fmla="*/ 710 h 118"/>
                <a:gd name="T4" fmla="*/ 1139 w 205"/>
                <a:gd name="T5" fmla="*/ 710 h 118"/>
                <a:gd name="T6" fmla="*/ 1226 w 205"/>
                <a:gd name="T7" fmla="*/ 626 h 118"/>
                <a:gd name="T8" fmla="*/ 1226 w 205"/>
                <a:gd name="T9" fmla="*/ 88 h 118"/>
                <a:gd name="T10" fmla="*/ 1139 w 205"/>
                <a:gd name="T11" fmla="*/ 0 h 118"/>
                <a:gd name="T12" fmla="*/ 88 w 205"/>
                <a:gd name="T13" fmla="*/ 0 h 118"/>
                <a:gd name="T14" fmla="*/ 0 w 205"/>
                <a:gd name="T15" fmla="*/ 88 h 118"/>
                <a:gd name="T16" fmla="*/ 0 w 205"/>
                <a:gd name="T17" fmla="*/ 415 h 118"/>
                <a:gd name="T18" fmla="*/ 1 w 205"/>
                <a:gd name="T19" fmla="*/ 654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2809" name="Freeform 50"/>
            <p:cNvSpPr>
              <a:spLocks/>
            </p:cNvSpPr>
            <p:nvPr/>
          </p:nvSpPr>
          <p:spPr bwMode="auto">
            <a:xfrm>
              <a:off x="2287" y="1555"/>
              <a:ext cx="251" cy="124"/>
            </a:xfrm>
            <a:custGeom>
              <a:avLst/>
              <a:gdLst>
                <a:gd name="T0" fmla="*/ 1136 w 206"/>
                <a:gd name="T1" fmla="*/ 0 h 102"/>
                <a:gd name="T2" fmla="*/ 89 w 206"/>
                <a:gd name="T3" fmla="*/ 0 h 102"/>
                <a:gd name="T4" fmla="*/ 0 w 206"/>
                <a:gd name="T5" fmla="*/ 73 h 102"/>
                <a:gd name="T6" fmla="*/ 0 w 206"/>
                <a:gd name="T7" fmla="*/ 523 h 102"/>
                <a:gd name="T8" fmla="*/ 89 w 206"/>
                <a:gd name="T9" fmla="*/ 594 h 102"/>
                <a:gd name="T10" fmla="*/ 1136 w 206"/>
                <a:gd name="T11" fmla="*/ 594 h 102"/>
                <a:gd name="T12" fmla="*/ 1218 w 206"/>
                <a:gd name="T13" fmla="*/ 523 h 102"/>
                <a:gd name="T14" fmla="*/ 1218 w 206"/>
                <a:gd name="T15" fmla="*/ 73 h 102"/>
                <a:gd name="T16" fmla="*/ 1136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2810" name="Freeform 51"/>
            <p:cNvSpPr>
              <a:spLocks noEditPoints="1"/>
            </p:cNvSpPr>
            <p:nvPr/>
          </p:nvSpPr>
          <p:spPr bwMode="auto">
            <a:xfrm>
              <a:off x="2467" y="1489"/>
              <a:ext cx="165" cy="201"/>
            </a:xfrm>
            <a:custGeom>
              <a:avLst/>
              <a:gdLst>
                <a:gd name="T0" fmla="*/ 379 w 135"/>
                <a:gd name="T1" fmla="*/ 0 h 165"/>
                <a:gd name="T2" fmla="*/ 348 w 135"/>
                <a:gd name="T3" fmla="*/ 728 h 165"/>
                <a:gd name="T4" fmla="*/ 812 w 135"/>
                <a:gd name="T5" fmla="*/ 347 h 165"/>
                <a:gd name="T6" fmla="*/ 379 w 135"/>
                <a:gd name="T7" fmla="*/ 0 h 165"/>
                <a:gd name="T8" fmla="*/ 348 w 135"/>
                <a:gd name="T9" fmla="*/ 705 h 165"/>
                <a:gd name="T10" fmla="*/ 379 w 135"/>
                <a:gd name="T11" fmla="*/ 0 h 165"/>
                <a:gd name="T12" fmla="*/ 20 w 135"/>
                <a:gd name="T13" fmla="*/ 316 h 165"/>
                <a:gd name="T14" fmla="*/ 348 w 135"/>
                <a:gd name="T15" fmla="*/ 705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5" name="Group 52"/>
          <p:cNvGrpSpPr>
            <a:grpSpLocks/>
          </p:cNvGrpSpPr>
          <p:nvPr/>
        </p:nvGrpSpPr>
        <p:grpSpPr bwMode="auto">
          <a:xfrm>
            <a:off x="5076825" y="225425"/>
            <a:ext cx="442913" cy="252413"/>
            <a:chOff x="2287" y="1417"/>
            <a:chExt cx="506" cy="273"/>
          </a:xfrm>
        </p:grpSpPr>
        <p:sp>
          <p:nvSpPr>
            <p:cNvPr id="32805" name="Freeform 53"/>
            <p:cNvSpPr>
              <a:spLocks/>
            </p:cNvSpPr>
            <p:nvPr/>
          </p:nvSpPr>
          <p:spPr bwMode="auto">
            <a:xfrm>
              <a:off x="2543" y="1417"/>
              <a:ext cx="250" cy="144"/>
            </a:xfrm>
            <a:custGeom>
              <a:avLst/>
              <a:gdLst>
                <a:gd name="T0" fmla="*/ 1 w 205"/>
                <a:gd name="T1" fmla="*/ 654 h 118"/>
                <a:gd name="T2" fmla="*/ 88 w 205"/>
                <a:gd name="T3" fmla="*/ 710 h 118"/>
                <a:gd name="T4" fmla="*/ 1139 w 205"/>
                <a:gd name="T5" fmla="*/ 710 h 118"/>
                <a:gd name="T6" fmla="*/ 1226 w 205"/>
                <a:gd name="T7" fmla="*/ 626 h 118"/>
                <a:gd name="T8" fmla="*/ 1226 w 205"/>
                <a:gd name="T9" fmla="*/ 88 h 118"/>
                <a:gd name="T10" fmla="*/ 1139 w 205"/>
                <a:gd name="T11" fmla="*/ 0 h 118"/>
                <a:gd name="T12" fmla="*/ 88 w 205"/>
                <a:gd name="T13" fmla="*/ 0 h 118"/>
                <a:gd name="T14" fmla="*/ 0 w 205"/>
                <a:gd name="T15" fmla="*/ 88 h 118"/>
                <a:gd name="T16" fmla="*/ 0 w 205"/>
                <a:gd name="T17" fmla="*/ 415 h 118"/>
                <a:gd name="T18" fmla="*/ 1 w 205"/>
                <a:gd name="T19" fmla="*/ 654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2806" name="Freeform 54"/>
            <p:cNvSpPr>
              <a:spLocks/>
            </p:cNvSpPr>
            <p:nvPr/>
          </p:nvSpPr>
          <p:spPr bwMode="auto">
            <a:xfrm>
              <a:off x="2287" y="1555"/>
              <a:ext cx="251" cy="124"/>
            </a:xfrm>
            <a:custGeom>
              <a:avLst/>
              <a:gdLst>
                <a:gd name="T0" fmla="*/ 1136 w 206"/>
                <a:gd name="T1" fmla="*/ 0 h 102"/>
                <a:gd name="T2" fmla="*/ 89 w 206"/>
                <a:gd name="T3" fmla="*/ 0 h 102"/>
                <a:gd name="T4" fmla="*/ 0 w 206"/>
                <a:gd name="T5" fmla="*/ 73 h 102"/>
                <a:gd name="T6" fmla="*/ 0 w 206"/>
                <a:gd name="T7" fmla="*/ 523 h 102"/>
                <a:gd name="T8" fmla="*/ 89 w 206"/>
                <a:gd name="T9" fmla="*/ 594 h 102"/>
                <a:gd name="T10" fmla="*/ 1136 w 206"/>
                <a:gd name="T11" fmla="*/ 594 h 102"/>
                <a:gd name="T12" fmla="*/ 1218 w 206"/>
                <a:gd name="T13" fmla="*/ 523 h 102"/>
                <a:gd name="T14" fmla="*/ 1218 w 206"/>
                <a:gd name="T15" fmla="*/ 73 h 102"/>
                <a:gd name="T16" fmla="*/ 1136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2807" name="Freeform 55"/>
            <p:cNvSpPr>
              <a:spLocks noEditPoints="1"/>
            </p:cNvSpPr>
            <p:nvPr/>
          </p:nvSpPr>
          <p:spPr bwMode="auto">
            <a:xfrm>
              <a:off x="2467" y="1489"/>
              <a:ext cx="165" cy="201"/>
            </a:xfrm>
            <a:custGeom>
              <a:avLst/>
              <a:gdLst>
                <a:gd name="T0" fmla="*/ 379 w 135"/>
                <a:gd name="T1" fmla="*/ 0 h 165"/>
                <a:gd name="T2" fmla="*/ 348 w 135"/>
                <a:gd name="T3" fmla="*/ 728 h 165"/>
                <a:gd name="T4" fmla="*/ 812 w 135"/>
                <a:gd name="T5" fmla="*/ 347 h 165"/>
                <a:gd name="T6" fmla="*/ 379 w 135"/>
                <a:gd name="T7" fmla="*/ 0 h 165"/>
                <a:gd name="T8" fmla="*/ 348 w 135"/>
                <a:gd name="T9" fmla="*/ 705 h 165"/>
                <a:gd name="T10" fmla="*/ 379 w 135"/>
                <a:gd name="T11" fmla="*/ 0 h 165"/>
                <a:gd name="T12" fmla="*/ 20 w 135"/>
                <a:gd name="T13" fmla="*/ 316 h 165"/>
                <a:gd name="T14" fmla="*/ 348 w 135"/>
                <a:gd name="T15" fmla="*/ 705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6" name="Group 56"/>
          <p:cNvGrpSpPr>
            <a:grpSpLocks/>
          </p:cNvGrpSpPr>
          <p:nvPr/>
        </p:nvGrpSpPr>
        <p:grpSpPr bwMode="auto">
          <a:xfrm flipH="1">
            <a:off x="5543550" y="225425"/>
            <a:ext cx="468313" cy="252413"/>
            <a:chOff x="2287" y="1417"/>
            <a:chExt cx="506" cy="273"/>
          </a:xfrm>
        </p:grpSpPr>
        <p:sp>
          <p:nvSpPr>
            <p:cNvPr id="32802" name="Freeform 57"/>
            <p:cNvSpPr>
              <a:spLocks/>
            </p:cNvSpPr>
            <p:nvPr/>
          </p:nvSpPr>
          <p:spPr bwMode="auto">
            <a:xfrm>
              <a:off x="2543" y="1417"/>
              <a:ext cx="250" cy="144"/>
            </a:xfrm>
            <a:custGeom>
              <a:avLst/>
              <a:gdLst>
                <a:gd name="T0" fmla="*/ 1 w 205"/>
                <a:gd name="T1" fmla="*/ 654 h 118"/>
                <a:gd name="T2" fmla="*/ 88 w 205"/>
                <a:gd name="T3" fmla="*/ 710 h 118"/>
                <a:gd name="T4" fmla="*/ 1139 w 205"/>
                <a:gd name="T5" fmla="*/ 710 h 118"/>
                <a:gd name="T6" fmla="*/ 1226 w 205"/>
                <a:gd name="T7" fmla="*/ 626 h 118"/>
                <a:gd name="T8" fmla="*/ 1226 w 205"/>
                <a:gd name="T9" fmla="*/ 88 h 118"/>
                <a:gd name="T10" fmla="*/ 1139 w 205"/>
                <a:gd name="T11" fmla="*/ 0 h 118"/>
                <a:gd name="T12" fmla="*/ 88 w 205"/>
                <a:gd name="T13" fmla="*/ 0 h 118"/>
                <a:gd name="T14" fmla="*/ 0 w 205"/>
                <a:gd name="T15" fmla="*/ 88 h 118"/>
                <a:gd name="T16" fmla="*/ 0 w 205"/>
                <a:gd name="T17" fmla="*/ 415 h 118"/>
                <a:gd name="T18" fmla="*/ 1 w 205"/>
                <a:gd name="T19" fmla="*/ 654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2803" name="Freeform 58"/>
            <p:cNvSpPr>
              <a:spLocks/>
            </p:cNvSpPr>
            <p:nvPr/>
          </p:nvSpPr>
          <p:spPr bwMode="auto">
            <a:xfrm>
              <a:off x="2287" y="1555"/>
              <a:ext cx="251" cy="124"/>
            </a:xfrm>
            <a:custGeom>
              <a:avLst/>
              <a:gdLst>
                <a:gd name="T0" fmla="*/ 1136 w 206"/>
                <a:gd name="T1" fmla="*/ 0 h 102"/>
                <a:gd name="T2" fmla="*/ 89 w 206"/>
                <a:gd name="T3" fmla="*/ 0 h 102"/>
                <a:gd name="T4" fmla="*/ 0 w 206"/>
                <a:gd name="T5" fmla="*/ 73 h 102"/>
                <a:gd name="T6" fmla="*/ 0 w 206"/>
                <a:gd name="T7" fmla="*/ 523 h 102"/>
                <a:gd name="T8" fmla="*/ 89 w 206"/>
                <a:gd name="T9" fmla="*/ 594 h 102"/>
                <a:gd name="T10" fmla="*/ 1136 w 206"/>
                <a:gd name="T11" fmla="*/ 594 h 102"/>
                <a:gd name="T12" fmla="*/ 1218 w 206"/>
                <a:gd name="T13" fmla="*/ 523 h 102"/>
                <a:gd name="T14" fmla="*/ 1218 w 206"/>
                <a:gd name="T15" fmla="*/ 73 h 102"/>
                <a:gd name="T16" fmla="*/ 1136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2804" name="Freeform 59"/>
            <p:cNvSpPr>
              <a:spLocks noEditPoints="1"/>
            </p:cNvSpPr>
            <p:nvPr/>
          </p:nvSpPr>
          <p:spPr bwMode="auto">
            <a:xfrm>
              <a:off x="2467" y="1489"/>
              <a:ext cx="165" cy="201"/>
            </a:xfrm>
            <a:custGeom>
              <a:avLst/>
              <a:gdLst>
                <a:gd name="T0" fmla="*/ 379 w 135"/>
                <a:gd name="T1" fmla="*/ 0 h 165"/>
                <a:gd name="T2" fmla="*/ 348 w 135"/>
                <a:gd name="T3" fmla="*/ 728 h 165"/>
                <a:gd name="T4" fmla="*/ 812 w 135"/>
                <a:gd name="T5" fmla="*/ 347 h 165"/>
                <a:gd name="T6" fmla="*/ 379 w 135"/>
                <a:gd name="T7" fmla="*/ 0 h 165"/>
                <a:gd name="T8" fmla="*/ 348 w 135"/>
                <a:gd name="T9" fmla="*/ 705 h 165"/>
                <a:gd name="T10" fmla="*/ 379 w 135"/>
                <a:gd name="T11" fmla="*/ 0 h 165"/>
                <a:gd name="T12" fmla="*/ 20 w 135"/>
                <a:gd name="T13" fmla="*/ 316 h 165"/>
                <a:gd name="T14" fmla="*/ 348 w 135"/>
                <a:gd name="T15" fmla="*/ 705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7" name="Group 60"/>
          <p:cNvGrpSpPr>
            <a:grpSpLocks/>
          </p:cNvGrpSpPr>
          <p:nvPr/>
        </p:nvGrpSpPr>
        <p:grpSpPr bwMode="auto">
          <a:xfrm>
            <a:off x="6048375" y="225425"/>
            <a:ext cx="442913" cy="252413"/>
            <a:chOff x="2287" y="1417"/>
            <a:chExt cx="506" cy="273"/>
          </a:xfrm>
        </p:grpSpPr>
        <p:sp>
          <p:nvSpPr>
            <p:cNvPr id="32799" name="Freeform 61"/>
            <p:cNvSpPr>
              <a:spLocks/>
            </p:cNvSpPr>
            <p:nvPr/>
          </p:nvSpPr>
          <p:spPr bwMode="auto">
            <a:xfrm>
              <a:off x="2543" y="1417"/>
              <a:ext cx="250" cy="144"/>
            </a:xfrm>
            <a:custGeom>
              <a:avLst/>
              <a:gdLst>
                <a:gd name="T0" fmla="*/ 1 w 205"/>
                <a:gd name="T1" fmla="*/ 654 h 118"/>
                <a:gd name="T2" fmla="*/ 88 w 205"/>
                <a:gd name="T3" fmla="*/ 710 h 118"/>
                <a:gd name="T4" fmla="*/ 1139 w 205"/>
                <a:gd name="T5" fmla="*/ 710 h 118"/>
                <a:gd name="T6" fmla="*/ 1226 w 205"/>
                <a:gd name="T7" fmla="*/ 626 h 118"/>
                <a:gd name="T8" fmla="*/ 1226 w 205"/>
                <a:gd name="T9" fmla="*/ 88 h 118"/>
                <a:gd name="T10" fmla="*/ 1139 w 205"/>
                <a:gd name="T11" fmla="*/ 0 h 118"/>
                <a:gd name="T12" fmla="*/ 88 w 205"/>
                <a:gd name="T13" fmla="*/ 0 h 118"/>
                <a:gd name="T14" fmla="*/ 0 w 205"/>
                <a:gd name="T15" fmla="*/ 88 h 118"/>
                <a:gd name="T16" fmla="*/ 0 w 205"/>
                <a:gd name="T17" fmla="*/ 415 h 118"/>
                <a:gd name="T18" fmla="*/ 1 w 205"/>
                <a:gd name="T19" fmla="*/ 654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2800" name="Freeform 62"/>
            <p:cNvSpPr>
              <a:spLocks/>
            </p:cNvSpPr>
            <p:nvPr/>
          </p:nvSpPr>
          <p:spPr bwMode="auto">
            <a:xfrm>
              <a:off x="2287" y="1555"/>
              <a:ext cx="251" cy="124"/>
            </a:xfrm>
            <a:custGeom>
              <a:avLst/>
              <a:gdLst>
                <a:gd name="T0" fmla="*/ 1136 w 206"/>
                <a:gd name="T1" fmla="*/ 0 h 102"/>
                <a:gd name="T2" fmla="*/ 89 w 206"/>
                <a:gd name="T3" fmla="*/ 0 h 102"/>
                <a:gd name="T4" fmla="*/ 0 w 206"/>
                <a:gd name="T5" fmla="*/ 73 h 102"/>
                <a:gd name="T6" fmla="*/ 0 w 206"/>
                <a:gd name="T7" fmla="*/ 523 h 102"/>
                <a:gd name="T8" fmla="*/ 89 w 206"/>
                <a:gd name="T9" fmla="*/ 594 h 102"/>
                <a:gd name="T10" fmla="*/ 1136 w 206"/>
                <a:gd name="T11" fmla="*/ 594 h 102"/>
                <a:gd name="T12" fmla="*/ 1218 w 206"/>
                <a:gd name="T13" fmla="*/ 523 h 102"/>
                <a:gd name="T14" fmla="*/ 1218 w 206"/>
                <a:gd name="T15" fmla="*/ 73 h 102"/>
                <a:gd name="T16" fmla="*/ 1136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2801" name="Freeform 63"/>
            <p:cNvSpPr>
              <a:spLocks noEditPoints="1"/>
            </p:cNvSpPr>
            <p:nvPr/>
          </p:nvSpPr>
          <p:spPr bwMode="auto">
            <a:xfrm>
              <a:off x="2467" y="1489"/>
              <a:ext cx="165" cy="201"/>
            </a:xfrm>
            <a:custGeom>
              <a:avLst/>
              <a:gdLst>
                <a:gd name="T0" fmla="*/ 379 w 135"/>
                <a:gd name="T1" fmla="*/ 0 h 165"/>
                <a:gd name="T2" fmla="*/ 348 w 135"/>
                <a:gd name="T3" fmla="*/ 728 h 165"/>
                <a:gd name="T4" fmla="*/ 812 w 135"/>
                <a:gd name="T5" fmla="*/ 347 h 165"/>
                <a:gd name="T6" fmla="*/ 379 w 135"/>
                <a:gd name="T7" fmla="*/ 0 h 165"/>
                <a:gd name="T8" fmla="*/ 348 w 135"/>
                <a:gd name="T9" fmla="*/ 705 h 165"/>
                <a:gd name="T10" fmla="*/ 379 w 135"/>
                <a:gd name="T11" fmla="*/ 0 h 165"/>
                <a:gd name="T12" fmla="*/ 20 w 135"/>
                <a:gd name="T13" fmla="*/ 316 h 165"/>
                <a:gd name="T14" fmla="*/ 348 w 135"/>
                <a:gd name="T15" fmla="*/ 705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8" name="Group 64"/>
          <p:cNvGrpSpPr>
            <a:grpSpLocks/>
          </p:cNvGrpSpPr>
          <p:nvPr/>
        </p:nvGrpSpPr>
        <p:grpSpPr bwMode="auto">
          <a:xfrm flipH="1">
            <a:off x="6516688" y="225425"/>
            <a:ext cx="468312" cy="252413"/>
            <a:chOff x="2287" y="1417"/>
            <a:chExt cx="506" cy="273"/>
          </a:xfrm>
        </p:grpSpPr>
        <p:sp>
          <p:nvSpPr>
            <p:cNvPr id="32796" name="Freeform 65"/>
            <p:cNvSpPr>
              <a:spLocks/>
            </p:cNvSpPr>
            <p:nvPr/>
          </p:nvSpPr>
          <p:spPr bwMode="auto">
            <a:xfrm>
              <a:off x="2543" y="1417"/>
              <a:ext cx="250" cy="144"/>
            </a:xfrm>
            <a:custGeom>
              <a:avLst/>
              <a:gdLst>
                <a:gd name="T0" fmla="*/ 1 w 205"/>
                <a:gd name="T1" fmla="*/ 654 h 118"/>
                <a:gd name="T2" fmla="*/ 88 w 205"/>
                <a:gd name="T3" fmla="*/ 710 h 118"/>
                <a:gd name="T4" fmla="*/ 1139 w 205"/>
                <a:gd name="T5" fmla="*/ 710 h 118"/>
                <a:gd name="T6" fmla="*/ 1226 w 205"/>
                <a:gd name="T7" fmla="*/ 626 h 118"/>
                <a:gd name="T8" fmla="*/ 1226 w 205"/>
                <a:gd name="T9" fmla="*/ 88 h 118"/>
                <a:gd name="T10" fmla="*/ 1139 w 205"/>
                <a:gd name="T11" fmla="*/ 0 h 118"/>
                <a:gd name="T12" fmla="*/ 88 w 205"/>
                <a:gd name="T13" fmla="*/ 0 h 118"/>
                <a:gd name="T14" fmla="*/ 0 w 205"/>
                <a:gd name="T15" fmla="*/ 88 h 118"/>
                <a:gd name="T16" fmla="*/ 0 w 205"/>
                <a:gd name="T17" fmla="*/ 415 h 118"/>
                <a:gd name="T18" fmla="*/ 1 w 205"/>
                <a:gd name="T19" fmla="*/ 654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2797" name="Freeform 66"/>
            <p:cNvSpPr>
              <a:spLocks/>
            </p:cNvSpPr>
            <p:nvPr/>
          </p:nvSpPr>
          <p:spPr bwMode="auto">
            <a:xfrm>
              <a:off x="2287" y="1555"/>
              <a:ext cx="251" cy="124"/>
            </a:xfrm>
            <a:custGeom>
              <a:avLst/>
              <a:gdLst>
                <a:gd name="T0" fmla="*/ 1136 w 206"/>
                <a:gd name="T1" fmla="*/ 0 h 102"/>
                <a:gd name="T2" fmla="*/ 89 w 206"/>
                <a:gd name="T3" fmla="*/ 0 h 102"/>
                <a:gd name="T4" fmla="*/ 0 w 206"/>
                <a:gd name="T5" fmla="*/ 73 h 102"/>
                <a:gd name="T6" fmla="*/ 0 w 206"/>
                <a:gd name="T7" fmla="*/ 523 h 102"/>
                <a:gd name="T8" fmla="*/ 89 w 206"/>
                <a:gd name="T9" fmla="*/ 594 h 102"/>
                <a:gd name="T10" fmla="*/ 1136 w 206"/>
                <a:gd name="T11" fmla="*/ 594 h 102"/>
                <a:gd name="T12" fmla="*/ 1218 w 206"/>
                <a:gd name="T13" fmla="*/ 523 h 102"/>
                <a:gd name="T14" fmla="*/ 1218 w 206"/>
                <a:gd name="T15" fmla="*/ 73 h 102"/>
                <a:gd name="T16" fmla="*/ 1136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2798" name="Freeform 67"/>
            <p:cNvSpPr>
              <a:spLocks noEditPoints="1"/>
            </p:cNvSpPr>
            <p:nvPr/>
          </p:nvSpPr>
          <p:spPr bwMode="auto">
            <a:xfrm>
              <a:off x="2467" y="1489"/>
              <a:ext cx="165" cy="201"/>
            </a:xfrm>
            <a:custGeom>
              <a:avLst/>
              <a:gdLst>
                <a:gd name="T0" fmla="*/ 379 w 135"/>
                <a:gd name="T1" fmla="*/ 0 h 165"/>
                <a:gd name="T2" fmla="*/ 348 w 135"/>
                <a:gd name="T3" fmla="*/ 728 h 165"/>
                <a:gd name="T4" fmla="*/ 812 w 135"/>
                <a:gd name="T5" fmla="*/ 347 h 165"/>
                <a:gd name="T6" fmla="*/ 379 w 135"/>
                <a:gd name="T7" fmla="*/ 0 h 165"/>
                <a:gd name="T8" fmla="*/ 348 w 135"/>
                <a:gd name="T9" fmla="*/ 705 h 165"/>
                <a:gd name="T10" fmla="*/ 379 w 135"/>
                <a:gd name="T11" fmla="*/ 0 h 165"/>
                <a:gd name="T12" fmla="*/ 20 w 135"/>
                <a:gd name="T13" fmla="*/ 316 h 165"/>
                <a:gd name="T14" fmla="*/ 348 w 135"/>
                <a:gd name="T15" fmla="*/ 705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sp>
        <p:nvSpPr>
          <p:cNvPr id="9284" name="AutoShape 68"/>
          <p:cNvSpPr>
            <a:spLocks noChangeArrowheads="1"/>
          </p:cNvSpPr>
          <p:nvPr/>
        </p:nvSpPr>
        <p:spPr bwMode="auto">
          <a:xfrm>
            <a:off x="150813" y="2057400"/>
            <a:ext cx="8704262" cy="2133600"/>
          </a:xfrm>
          <a:prstGeom prst="roundRect">
            <a:avLst>
              <a:gd name="adj" fmla="val 6037"/>
            </a:avLst>
          </a:prstGeom>
          <a:solidFill>
            <a:srgbClr val="3366FF"/>
          </a:solidFill>
          <a:ln w="9525">
            <a:solidFill>
              <a:schemeClr val="bg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sz="3600">
              <a:solidFill>
                <a:schemeClr val="bg1"/>
              </a:solidFill>
              <a:cs typeface="B Homa" pitchFamily="2" charset="-78"/>
            </a:endParaRPr>
          </a:p>
        </p:txBody>
      </p:sp>
      <p:sp>
        <p:nvSpPr>
          <p:cNvPr id="32790" name="Rectangle 70"/>
          <p:cNvSpPr>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fa-IR"/>
          </a:p>
        </p:txBody>
      </p:sp>
      <p:sp>
        <p:nvSpPr>
          <p:cNvPr id="32791" name="Rectangle 69" descr="C:\Users\ali\Downloads\9hfg%D8%A7%D9%85%D8%A8%D9%88%D9%84%DB%8C\! %D8%A8%D9%87 %D8%B3%D9%84%D8%A7%D9%85%D8%AA_files\2534823151133143213186140135249153203247241250.jpg"/>
          <p:cNvSpPr>
            <a:spLocks noChangeAspect="1" noChangeArrowheads="1"/>
          </p:cNvSpPr>
          <p:nvPr/>
        </p:nvSpPr>
        <p:spPr bwMode="auto">
          <a:xfrm>
            <a:off x="0" y="0"/>
            <a:ext cx="3016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a:p>
        </p:txBody>
      </p:sp>
      <p:sp>
        <p:nvSpPr>
          <p:cNvPr id="2072" name="Rectangle 71"/>
          <p:cNvSpPr>
            <a:spLocks noChangeArrowheads="1"/>
          </p:cNvSpPr>
          <p:nvPr/>
        </p:nvSpPr>
        <p:spPr bwMode="auto">
          <a:xfrm>
            <a:off x="301625" y="1938338"/>
            <a:ext cx="85629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a:r>
              <a:rPr lang="fa-IR">
                <a:latin typeface="Verdana" panose="020B0604030504040204" pitchFamily="34" charset="0"/>
                <a:cs typeface="Times New Roman" panose="02020603050405020304" pitchFamily="18" charset="0"/>
              </a:rPr>
              <a:t>   </a:t>
            </a:r>
          </a:p>
          <a:p>
            <a:pPr algn="r" rtl="1"/>
            <a:r>
              <a:rPr lang="fa-IR" b="1"/>
              <a:t>آمبولی ریه:</a:t>
            </a:r>
            <a:endParaRPr lang="en-US"/>
          </a:p>
          <a:p>
            <a:pPr algn="r" rtl="1"/>
            <a:r>
              <a:rPr lang="fa-IR">
                <a:latin typeface="Verdana" panose="020B0604030504040204" pitchFamily="34" charset="0"/>
                <a:cs typeface="Times New Roman" panose="02020603050405020304" pitchFamily="18" charset="0"/>
              </a:rPr>
              <a:t>واژه آمبولی به معنی انسداد شریان به وسیله یک جسم متحرک است. </a:t>
            </a:r>
          </a:p>
          <a:p>
            <a:pPr algn="r" rtl="1"/>
            <a:r>
              <a:rPr lang="fa-IR">
                <a:latin typeface="Verdana" panose="020B0604030504040204" pitchFamily="34" charset="0"/>
                <a:cs typeface="Times New Roman" panose="02020603050405020304" pitchFamily="18" charset="0"/>
              </a:rPr>
              <a:t>این جسم متحرک به طور معمول یک لخته خون است (هنگامی که حرکت خون کند شود و یا در جریان خون در رگ ها تغییراتی ایجاد شود، لخته خون به وجود می آید.)، اما گاهی اوقات یک توده چربی (معمولا از محل  شکستگی‌ استخوانی‌ تشکیل‌ می‌شود) ، یک حباب هوا، تکه‌ای از یک تومور یا دسته‌ای از باکتری‌هاست.</a:t>
            </a:r>
            <a:endParaRPr lang="en-US" sz="900"/>
          </a:p>
          <a:p>
            <a:pPr algn="r" rtl="1"/>
            <a:r>
              <a:rPr lang="fa-IR">
                <a:latin typeface="Verdana" panose="020B0604030504040204" pitchFamily="34" charset="0"/>
                <a:cs typeface="Times New Roman" panose="02020603050405020304" pitchFamily="18" charset="0"/>
              </a:rPr>
              <a:t>   این جسم متحرک به یک رگ خونی واقع در ریه‌ها وارد شده، در آنجا گیر افتاده و مانع از جریان خون می‌شود.</a:t>
            </a:r>
            <a:endParaRPr lang="fa-IR"/>
          </a:p>
        </p:txBody>
      </p:sp>
      <p:pic>
        <p:nvPicPr>
          <p:cNvPr id="2073" name="Picture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663" y="4262438"/>
            <a:ext cx="28575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088" y="4262438"/>
            <a:ext cx="2297112"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5"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475" y="5619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4"/>
                                        </p:tgtEl>
                                        <p:attrNameLst>
                                          <p:attrName>style.visibility</p:attrName>
                                        </p:attrNameLst>
                                      </p:cBhvr>
                                      <p:to>
                                        <p:strVal val="visible"/>
                                      </p:to>
                                    </p:set>
                                  </p:childTnLst>
                                </p:cTn>
                              </p:par>
                            </p:childTnLst>
                          </p:cTn>
                        </p:par>
                        <p:par>
                          <p:cTn id="10" fill="hold" nodeType="afterGroup">
                            <p:stCondLst>
                              <p:cond delay="1000"/>
                            </p:stCondLst>
                            <p:childTnLst>
                              <p:par>
                                <p:cTn id="11" presetID="3" presetClass="entr" presetSubtype="10" fill="hold" nodeType="afterEffect">
                                  <p:stCondLst>
                                    <p:cond delay="0"/>
                                  </p:stCondLst>
                                  <p:childTnLst>
                                    <p:set>
                                      <p:cBhvr>
                                        <p:cTn id="12" dur="1" fill="hold">
                                          <p:stCondLst>
                                            <p:cond delay="0"/>
                                          </p:stCondLst>
                                        </p:cTn>
                                        <p:tgtEl>
                                          <p:spTgt spid="9223"/>
                                        </p:tgtEl>
                                        <p:attrNameLst>
                                          <p:attrName>style.visibility</p:attrName>
                                        </p:attrNameLst>
                                      </p:cBhvr>
                                      <p:to>
                                        <p:strVal val="visible"/>
                                      </p:to>
                                    </p:set>
                                    <p:animEffect transition="in" filter="blinds(horizontal)">
                                      <p:cBhvr>
                                        <p:cTn id="13" dur="500"/>
                                        <p:tgtEl>
                                          <p:spTgt spid="9223"/>
                                        </p:tgtEl>
                                      </p:cBhvr>
                                    </p:animEffect>
                                  </p:childTnLst>
                                </p:cTn>
                              </p:par>
                            </p:childTnLst>
                          </p:cTn>
                        </p:par>
                        <p:par>
                          <p:cTn id="14" fill="hold" nodeType="afterGroup">
                            <p:stCondLst>
                              <p:cond delay="1500"/>
                            </p:stCondLst>
                            <p:childTnLst>
                              <p:par>
                                <p:cTn id="15" presetID="1" presetClass="entr" presetSubtype="0" fill="hold" grpId="0" nodeType="afterEffect">
                                  <p:stCondLst>
                                    <p:cond delay="0"/>
                                  </p:stCondLst>
                                  <p:childTnLst>
                                    <p:set>
                                      <p:cBhvr>
                                        <p:cTn id="16" dur="1" fill="hold">
                                          <p:stCondLst>
                                            <p:cond delay="499"/>
                                          </p:stCondLst>
                                        </p:cTn>
                                        <p:tgtEl>
                                          <p:spTgt spid="9222"/>
                                        </p:tgtEl>
                                        <p:attrNameLst>
                                          <p:attrName>style.visibility</p:attrName>
                                        </p:attrNameLst>
                                      </p:cBhvr>
                                      <p:to>
                                        <p:strVal val="visible"/>
                                      </p:to>
                                    </p:set>
                                  </p:childTnLst>
                                </p:cTn>
                              </p:par>
                            </p:childTnLst>
                          </p:cTn>
                        </p:par>
                        <p:par>
                          <p:cTn id="17" fill="hold" nodeType="afterGroup">
                            <p:stCondLst>
                              <p:cond delay="2000"/>
                            </p:stCondLst>
                            <p:childTnLst>
                              <p:par>
                                <p:cTn id="18" presetID="3" presetClass="entr" presetSubtype="10" fill="hold" grpId="0" nodeType="afterEffect">
                                  <p:stCondLst>
                                    <p:cond delay="0"/>
                                  </p:stCondLst>
                                  <p:childTnLst>
                                    <p:set>
                                      <p:cBhvr>
                                        <p:cTn id="19" dur="1" fill="hold">
                                          <p:stCondLst>
                                            <p:cond delay="0"/>
                                          </p:stCondLst>
                                        </p:cTn>
                                        <p:tgtEl>
                                          <p:spTgt spid="9284"/>
                                        </p:tgtEl>
                                        <p:attrNameLst>
                                          <p:attrName>style.visibility</p:attrName>
                                        </p:attrNameLst>
                                      </p:cBhvr>
                                      <p:to>
                                        <p:strVal val="visible"/>
                                      </p:to>
                                    </p:set>
                                    <p:animEffect transition="in" filter="blinds(horizontal)">
                                      <p:cBhvr>
                                        <p:cTn id="20" dur="500"/>
                                        <p:tgtEl>
                                          <p:spTgt spid="9284"/>
                                        </p:tgtEl>
                                      </p:cBhvr>
                                    </p:animEffect>
                                  </p:childTnLst>
                                </p:cTn>
                              </p:par>
                            </p:childTnLst>
                          </p:cTn>
                        </p:par>
                        <p:par>
                          <p:cTn id="21" fill="hold" nodeType="afterGroup">
                            <p:stCondLst>
                              <p:cond delay="2500"/>
                            </p:stCondLst>
                            <p:childTnLst>
                              <p:par>
                                <p:cTn id="22" presetID="1" presetClass="entr" presetSubtype="0" fill="hold" nodeType="afterEffect">
                                  <p:stCondLst>
                                    <p:cond delay="0"/>
                                  </p:stCondLst>
                                  <p:childTnLst>
                                    <p:set>
                                      <p:cBhvr>
                                        <p:cTn id="23" dur="1" fill="hold">
                                          <p:stCondLst>
                                            <p:cond delay="499"/>
                                          </p:stCondLst>
                                        </p:cTn>
                                        <p:tgtEl>
                                          <p:spTgt spid="5"/>
                                        </p:tgtEl>
                                        <p:attrNameLst>
                                          <p:attrName>style.visibility</p:attrName>
                                        </p:attrNameLst>
                                      </p:cBhvr>
                                      <p:to>
                                        <p:strVal val="visible"/>
                                      </p:to>
                                    </p:set>
                                  </p:childTnLst>
                                </p:cTn>
                              </p:par>
                            </p:childTnLst>
                          </p:cTn>
                        </p:par>
                        <p:par>
                          <p:cTn id="24" fill="hold" nodeType="afterGroup">
                            <p:stCondLst>
                              <p:cond delay="3000"/>
                            </p:stCondLst>
                            <p:childTnLst>
                              <p:par>
                                <p:cTn id="25" presetID="1" presetClass="entr" presetSubtype="0" fill="hold" nodeType="after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par>
                          <p:cTn id="27" fill="hold" nodeType="afterGroup">
                            <p:stCondLst>
                              <p:cond delay="3500"/>
                            </p:stCondLst>
                            <p:childTnLst>
                              <p:par>
                                <p:cTn id="28" presetID="1" presetClass="entr" presetSubtype="0" fill="hold" nodeType="afterEffect">
                                  <p:stCondLst>
                                    <p:cond delay="0"/>
                                  </p:stCondLst>
                                  <p:childTnLst>
                                    <p:set>
                                      <p:cBhvr>
                                        <p:cTn id="29" dur="1" fill="hold">
                                          <p:stCondLst>
                                            <p:cond delay="499"/>
                                          </p:stCondLst>
                                        </p:cTn>
                                        <p:tgtEl>
                                          <p:spTgt spid="7"/>
                                        </p:tgtEl>
                                        <p:attrNameLst>
                                          <p:attrName>style.visibility</p:attrName>
                                        </p:attrNameLst>
                                      </p:cBhvr>
                                      <p:to>
                                        <p:strVal val="visible"/>
                                      </p:to>
                                    </p:set>
                                  </p:childTnLst>
                                </p:cTn>
                              </p:par>
                            </p:childTnLst>
                          </p:cTn>
                        </p:par>
                        <p:par>
                          <p:cTn id="30" fill="hold" nodeType="afterGroup">
                            <p:stCondLst>
                              <p:cond delay="4000"/>
                            </p:stCondLst>
                            <p:childTnLst>
                              <p:par>
                                <p:cTn id="31" presetID="1" presetClass="entr" presetSubtype="0" fill="hold" nodeType="afterEffect">
                                  <p:stCondLst>
                                    <p:cond delay="0"/>
                                  </p:stCondLst>
                                  <p:childTnLst>
                                    <p:set>
                                      <p:cBhvr>
                                        <p:cTn id="32" dur="1" fill="hold">
                                          <p:stCondLst>
                                            <p:cond delay="499"/>
                                          </p:stCondLst>
                                        </p:cTn>
                                        <p:tgtEl>
                                          <p:spTgt spid="8"/>
                                        </p:tgtEl>
                                        <p:attrNameLst>
                                          <p:attrName>style.visibility</p:attrName>
                                        </p:attrNameLst>
                                      </p:cBhvr>
                                      <p:to>
                                        <p:strVal val="visible"/>
                                      </p:to>
                                    </p:set>
                                  </p:childTnLst>
                                </p:cTn>
                              </p:par>
                            </p:childTnLst>
                          </p:cTn>
                        </p:par>
                        <p:par>
                          <p:cTn id="33" fill="hold" nodeType="afterGroup">
                            <p:stCondLst>
                              <p:cond delay="4500"/>
                            </p:stCondLst>
                            <p:childTnLst>
                              <p:par>
                                <p:cTn id="34" presetID="1" presetClass="entr" presetSubtype="0" fill="hold" nodeType="afterEffect">
                                  <p:stCondLst>
                                    <p:cond delay="0"/>
                                  </p:stCondLst>
                                  <p:childTnLst>
                                    <p:set>
                                      <p:cBhvr>
                                        <p:cTn id="35" dur="1" fill="hold">
                                          <p:stCondLst>
                                            <p:cond delay="499"/>
                                          </p:stCondLst>
                                        </p:cTn>
                                        <p:tgtEl>
                                          <p:spTgt spid="9"/>
                                        </p:tgtEl>
                                        <p:attrNameLst>
                                          <p:attrName>style.visibility</p:attrName>
                                        </p:attrNameLst>
                                      </p:cBhvr>
                                      <p:to>
                                        <p:strVal val="visible"/>
                                      </p:to>
                                    </p:set>
                                  </p:childTnLst>
                                </p:cTn>
                              </p:par>
                            </p:childTnLst>
                          </p:cTn>
                        </p:par>
                        <p:par>
                          <p:cTn id="36" fill="hold" nodeType="afterGroup">
                            <p:stCondLst>
                              <p:cond delay="5000"/>
                            </p:stCondLst>
                            <p:childTnLst>
                              <p:par>
                                <p:cTn id="37" presetID="1" presetClass="entr" presetSubtype="0" fill="hold" nodeType="afterEffect">
                                  <p:stCondLst>
                                    <p:cond delay="0"/>
                                  </p:stCondLst>
                                  <p:childTnLst>
                                    <p:set>
                                      <p:cBhvr>
                                        <p:cTn id="38" dur="1" fill="hold">
                                          <p:stCondLst>
                                            <p:cond delay="499"/>
                                          </p:stCondLst>
                                        </p:cTn>
                                        <p:tgtEl>
                                          <p:spTgt spid="10"/>
                                        </p:tgtEl>
                                        <p:attrNameLst>
                                          <p:attrName>style.visibility</p:attrName>
                                        </p:attrNameLst>
                                      </p:cBhvr>
                                      <p:to>
                                        <p:strVal val="visible"/>
                                      </p:to>
                                    </p:set>
                                  </p:childTnLst>
                                </p:cTn>
                              </p:par>
                            </p:childTnLst>
                          </p:cTn>
                        </p:par>
                        <p:par>
                          <p:cTn id="39" fill="hold" nodeType="afterGroup">
                            <p:stCondLst>
                              <p:cond delay="5500"/>
                            </p:stCondLst>
                            <p:childTnLst>
                              <p:par>
                                <p:cTn id="40" presetID="1" presetClass="entr" presetSubtype="0" fill="hold" nodeType="afterEffect">
                                  <p:stCondLst>
                                    <p:cond delay="0"/>
                                  </p:stCondLst>
                                  <p:childTnLst>
                                    <p:set>
                                      <p:cBhvr>
                                        <p:cTn id="41" dur="1" fill="hold">
                                          <p:stCondLst>
                                            <p:cond delay="499"/>
                                          </p:stCondLst>
                                        </p:cTn>
                                        <p:tgtEl>
                                          <p:spTgt spid="11"/>
                                        </p:tgtEl>
                                        <p:attrNameLst>
                                          <p:attrName>style.visibility</p:attrName>
                                        </p:attrNameLst>
                                      </p:cBhvr>
                                      <p:to>
                                        <p:strVal val="visible"/>
                                      </p:to>
                                    </p:set>
                                  </p:childTnLst>
                                </p:cTn>
                              </p:par>
                            </p:childTnLst>
                          </p:cTn>
                        </p:par>
                        <p:par>
                          <p:cTn id="42" fill="hold" nodeType="afterGroup">
                            <p:stCondLst>
                              <p:cond delay="6000"/>
                            </p:stCondLst>
                            <p:childTnLst>
                              <p:par>
                                <p:cTn id="43" presetID="1" presetClass="entr" presetSubtype="0" fill="hold" nodeType="afterEffect">
                                  <p:stCondLst>
                                    <p:cond delay="0"/>
                                  </p:stCondLst>
                                  <p:childTnLst>
                                    <p:set>
                                      <p:cBhvr>
                                        <p:cTn id="44" dur="1" fill="hold">
                                          <p:stCondLst>
                                            <p:cond delay="499"/>
                                          </p:stCondLst>
                                        </p:cTn>
                                        <p:tgtEl>
                                          <p:spTgt spid="12"/>
                                        </p:tgtEl>
                                        <p:attrNameLst>
                                          <p:attrName>style.visibility</p:attrName>
                                        </p:attrNameLst>
                                      </p:cBhvr>
                                      <p:to>
                                        <p:strVal val="visible"/>
                                      </p:to>
                                    </p:set>
                                  </p:childTnLst>
                                </p:cTn>
                              </p:par>
                            </p:childTnLst>
                          </p:cTn>
                        </p:par>
                        <p:par>
                          <p:cTn id="45" fill="hold" nodeType="afterGroup">
                            <p:stCondLst>
                              <p:cond delay="6500"/>
                            </p:stCondLst>
                            <p:childTnLst>
                              <p:par>
                                <p:cTn id="46" presetID="1" presetClass="entr" presetSubtype="0" fill="hold" nodeType="afterEffect">
                                  <p:stCondLst>
                                    <p:cond delay="0"/>
                                  </p:stCondLst>
                                  <p:childTnLst>
                                    <p:set>
                                      <p:cBhvr>
                                        <p:cTn id="47" dur="1" fill="hold">
                                          <p:stCondLst>
                                            <p:cond delay="499"/>
                                          </p:stCondLst>
                                        </p:cTn>
                                        <p:tgtEl>
                                          <p:spTgt spid="13"/>
                                        </p:tgtEl>
                                        <p:attrNameLst>
                                          <p:attrName>style.visibility</p:attrName>
                                        </p:attrNameLst>
                                      </p:cBhvr>
                                      <p:to>
                                        <p:strVal val="visible"/>
                                      </p:to>
                                    </p:set>
                                  </p:childTnLst>
                                </p:cTn>
                              </p:par>
                            </p:childTnLst>
                          </p:cTn>
                        </p:par>
                        <p:par>
                          <p:cTn id="48" fill="hold" nodeType="afterGroup">
                            <p:stCondLst>
                              <p:cond delay="7000"/>
                            </p:stCondLst>
                            <p:childTnLst>
                              <p:par>
                                <p:cTn id="49" presetID="1" presetClass="entr" presetSubtype="0" fill="hold" nodeType="afterEffect">
                                  <p:stCondLst>
                                    <p:cond delay="0"/>
                                  </p:stCondLst>
                                  <p:childTnLst>
                                    <p:set>
                                      <p:cBhvr>
                                        <p:cTn id="50" dur="1" fill="hold">
                                          <p:stCondLst>
                                            <p:cond delay="499"/>
                                          </p:stCondLst>
                                        </p:cTn>
                                        <p:tgtEl>
                                          <p:spTgt spid="14"/>
                                        </p:tgtEl>
                                        <p:attrNameLst>
                                          <p:attrName>style.visibility</p:attrName>
                                        </p:attrNameLst>
                                      </p:cBhvr>
                                      <p:to>
                                        <p:strVal val="visible"/>
                                      </p:to>
                                    </p:set>
                                  </p:childTnLst>
                                </p:cTn>
                              </p:par>
                            </p:childTnLst>
                          </p:cTn>
                        </p:par>
                        <p:par>
                          <p:cTn id="51" fill="hold" nodeType="afterGroup">
                            <p:stCondLst>
                              <p:cond delay="7500"/>
                            </p:stCondLst>
                            <p:childTnLst>
                              <p:par>
                                <p:cTn id="52" presetID="1" presetClass="entr" presetSubtype="0" fill="hold" nodeType="afterEffect">
                                  <p:stCondLst>
                                    <p:cond delay="0"/>
                                  </p:stCondLst>
                                  <p:childTnLst>
                                    <p:set>
                                      <p:cBhvr>
                                        <p:cTn id="53" dur="1" fill="hold">
                                          <p:stCondLst>
                                            <p:cond delay="499"/>
                                          </p:stCondLst>
                                        </p:cTn>
                                        <p:tgtEl>
                                          <p:spTgt spid="15"/>
                                        </p:tgtEl>
                                        <p:attrNameLst>
                                          <p:attrName>style.visibility</p:attrName>
                                        </p:attrNameLst>
                                      </p:cBhvr>
                                      <p:to>
                                        <p:strVal val="visible"/>
                                      </p:to>
                                    </p:set>
                                  </p:childTnLst>
                                </p:cTn>
                              </p:par>
                            </p:childTnLst>
                          </p:cTn>
                        </p:par>
                        <p:par>
                          <p:cTn id="54" fill="hold" nodeType="afterGroup">
                            <p:stCondLst>
                              <p:cond delay="8000"/>
                            </p:stCondLst>
                            <p:childTnLst>
                              <p:par>
                                <p:cTn id="55" presetID="1" presetClass="entr" presetSubtype="0" fill="hold" nodeType="afterEffect">
                                  <p:stCondLst>
                                    <p:cond delay="0"/>
                                  </p:stCondLst>
                                  <p:childTnLst>
                                    <p:set>
                                      <p:cBhvr>
                                        <p:cTn id="56" dur="1" fill="hold">
                                          <p:stCondLst>
                                            <p:cond delay="499"/>
                                          </p:stCondLst>
                                        </p:cTn>
                                        <p:tgtEl>
                                          <p:spTgt spid="16"/>
                                        </p:tgtEl>
                                        <p:attrNameLst>
                                          <p:attrName>style.visibility</p:attrName>
                                        </p:attrNameLst>
                                      </p:cBhvr>
                                      <p:to>
                                        <p:strVal val="visible"/>
                                      </p:to>
                                    </p:set>
                                  </p:childTnLst>
                                </p:cTn>
                              </p:par>
                            </p:childTnLst>
                          </p:cTn>
                        </p:par>
                        <p:par>
                          <p:cTn id="57" fill="hold" nodeType="afterGroup">
                            <p:stCondLst>
                              <p:cond delay="8500"/>
                            </p:stCondLst>
                            <p:childTnLst>
                              <p:par>
                                <p:cTn id="58" presetID="1" presetClass="entr" presetSubtype="0" fill="hold" nodeType="afterEffect">
                                  <p:stCondLst>
                                    <p:cond delay="0"/>
                                  </p:stCondLst>
                                  <p:childTnLst>
                                    <p:set>
                                      <p:cBhvr>
                                        <p:cTn id="59" dur="1" fill="hold">
                                          <p:stCondLst>
                                            <p:cond delay="499"/>
                                          </p:stCondLst>
                                        </p:cTn>
                                        <p:tgtEl>
                                          <p:spTgt spid="17"/>
                                        </p:tgtEl>
                                        <p:attrNameLst>
                                          <p:attrName>style.visibility</p:attrName>
                                        </p:attrNameLst>
                                      </p:cBhvr>
                                      <p:to>
                                        <p:strVal val="visible"/>
                                      </p:to>
                                    </p:set>
                                  </p:childTnLst>
                                </p:cTn>
                              </p:par>
                            </p:childTnLst>
                          </p:cTn>
                        </p:par>
                        <p:par>
                          <p:cTn id="60" fill="hold" nodeType="afterGroup">
                            <p:stCondLst>
                              <p:cond delay="9000"/>
                            </p:stCondLst>
                            <p:childTnLst>
                              <p:par>
                                <p:cTn id="61" presetID="1" presetClass="entr" presetSubtype="0" fill="hold" nodeType="afterEffect">
                                  <p:stCondLst>
                                    <p:cond delay="0"/>
                                  </p:stCondLst>
                                  <p:childTnLst>
                                    <p:set>
                                      <p:cBhvr>
                                        <p:cTn id="62" dur="1" fill="hold">
                                          <p:stCondLst>
                                            <p:cond delay="499"/>
                                          </p:stCondLst>
                                        </p:cTn>
                                        <p:tgtEl>
                                          <p:spTgt spid="1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6" presetClass="entr" presetSubtype="0" fill="hold" nodeType="clickEffect">
                                  <p:stCondLst>
                                    <p:cond delay="0"/>
                                  </p:stCondLst>
                                  <p:childTnLst>
                                    <p:set>
                                      <p:cBhvr>
                                        <p:cTn id="66" dur="1" fill="hold">
                                          <p:stCondLst>
                                            <p:cond delay="0"/>
                                          </p:stCondLst>
                                        </p:cTn>
                                        <p:tgtEl>
                                          <p:spTgt spid="2073"/>
                                        </p:tgtEl>
                                        <p:attrNameLst>
                                          <p:attrName>style.visibility</p:attrName>
                                        </p:attrNameLst>
                                      </p:cBhvr>
                                      <p:to>
                                        <p:strVal val="visible"/>
                                      </p:to>
                                    </p:set>
                                    <p:animEffect transition="in" filter="wipe(down)">
                                      <p:cBhvr>
                                        <p:cTn id="67" dur="580">
                                          <p:stCondLst>
                                            <p:cond delay="0"/>
                                          </p:stCondLst>
                                        </p:cTn>
                                        <p:tgtEl>
                                          <p:spTgt spid="2073"/>
                                        </p:tgtEl>
                                      </p:cBhvr>
                                    </p:animEffect>
                                    <p:anim calcmode="lin" valueType="num">
                                      <p:cBhvr>
                                        <p:cTn id="68" dur="1822" tmFilter="0,0; 0.14,0.36; 0.43,0.73; 0.71,0.91; 1.0,1.0">
                                          <p:stCondLst>
                                            <p:cond delay="0"/>
                                          </p:stCondLst>
                                        </p:cTn>
                                        <p:tgtEl>
                                          <p:spTgt spid="2073"/>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073"/>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073"/>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073"/>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073"/>
                                        </p:tgtEl>
                                        <p:attrNameLst>
                                          <p:attrName>ppt_y</p:attrName>
                                        </p:attrNameLst>
                                      </p:cBhvr>
                                      <p:tavLst>
                                        <p:tav tm="0" fmla="#ppt_y-sin(pi*$)/81">
                                          <p:val>
                                            <p:fltVal val="0"/>
                                          </p:val>
                                        </p:tav>
                                        <p:tav tm="100000">
                                          <p:val>
                                            <p:fltVal val="1"/>
                                          </p:val>
                                        </p:tav>
                                      </p:tavLst>
                                    </p:anim>
                                    <p:animScale>
                                      <p:cBhvr>
                                        <p:cTn id="73" dur="26">
                                          <p:stCondLst>
                                            <p:cond delay="650"/>
                                          </p:stCondLst>
                                        </p:cTn>
                                        <p:tgtEl>
                                          <p:spTgt spid="2073"/>
                                        </p:tgtEl>
                                      </p:cBhvr>
                                      <p:to x="100000" y="60000"/>
                                    </p:animScale>
                                    <p:animScale>
                                      <p:cBhvr>
                                        <p:cTn id="74" dur="166" decel="50000">
                                          <p:stCondLst>
                                            <p:cond delay="676"/>
                                          </p:stCondLst>
                                        </p:cTn>
                                        <p:tgtEl>
                                          <p:spTgt spid="2073"/>
                                        </p:tgtEl>
                                      </p:cBhvr>
                                      <p:to x="100000" y="100000"/>
                                    </p:animScale>
                                    <p:animScale>
                                      <p:cBhvr>
                                        <p:cTn id="75" dur="26">
                                          <p:stCondLst>
                                            <p:cond delay="1312"/>
                                          </p:stCondLst>
                                        </p:cTn>
                                        <p:tgtEl>
                                          <p:spTgt spid="2073"/>
                                        </p:tgtEl>
                                      </p:cBhvr>
                                      <p:to x="100000" y="80000"/>
                                    </p:animScale>
                                    <p:animScale>
                                      <p:cBhvr>
                                        <p:cTn id="76" dur="166" decel="50000">
                                          <p:stCondLst>
                                            <p:cond delay="1338"/>
                                          </p:stCondLst>
                                        </p:cTn>
                                        <p:tgtEl>
                                          <p:spTgt spid="2073"/>
                                        </p:tgtEl>
                                      </p:cBhvr>
                                      <p:to x="100000" y="100000"/>
                                    </p:animScale>
                                    <p:animScale>
                                      <p:cBhvr>
                                        <p:cTn id="77" dur="26">
                                          <p:stCondLst>
                                            <p:cond delay="1642"/>
                                          </p:stCondLst>
                                        </p:cTn>
                                        <p:tgtEl>
                                          <p:spTgt spid="2073"/>
                                        </p:tgtEl>
                                      </p:cBhvr>
                                      <p:to x="100000" y="90000"/>
                                    </p:animScale>
                                    <p:animScale>
                                      <p:cBhvr>
                                        <p:cTn id="78" dur="166" decel="50000">
                                          <p:stCondLst>
                                            <p:cond delay="1668"/>
                                          </p:stCondLst>
                                        </p:cTn>
                                        <p:tgtEl>
                                          <p:spTgt spid="2073"/>
                                        </p:tgtEl>
                                      </p:cBhvr>
                                      <p:to x="100000" y="100000"/>
                                    </p:animScale>
                                    <p:animScale>
                                      <p:cBhvr>
                                        <p:cTn id="79" dur="26">
                                          <p:stCondLst>
                                            <p:cond delay="1808"/>
                                          </p:stCondLst>
                                        </p:cTn>
                                        <p:tgtEl>
                                          <p:spTgt spid="2073"/>
                                        </p:tgtEl>
                                      </p:cBhvr>
                                      <p:to x="100000" y="95000"/>
                                    </p:animScale>
                                    <p:animScale>
                                      <p:cBhvr>
                                        <p:cTn id="80" dur="166" decel="50000">
                                          <p:stCondLst>
                                            <p:cond delay="1834"/>
                                          </p:stCondLst>
                                        </p:cTn>
                                        <p:tgtEl>
                                          <p:spTgt spid="2073"/>
                                        </p:tgtEl>
                                      </p:cBhvr>
                                      <p:to x="100000" y="100000"/>
                                    </p:animScale>
                                  </p:childTnLst>
                                </p:cTn>
                              </p:par>
                            </p:childTnLst>
                          </p:cTn>
                        </p:par>
                      </p:childTnLst>
                    </p:cTn>
                  </p:par>
                  <p:par>
                    <p:cTn id="81" fill="hold" nodeType="clickPar">
                      <p:stCondLst>
                        <p:cond delay="indefinite"/>
                      </p:stCondLst>
                      <p:childTnLst>
                        <p:par>
                          <p:cTn id="82" fill="hold" nodeType="withGroup">
                            <p:stCondLst>
                              <p:cond delay="0"/>
                            </p:stCondLst>
                            <p:childTnLst>
                              <p:par>
                                <p:cTn id="83" presetID="26" presetClass="entr" presetSubtype="0" fill="hold" nodeType="clickEffect">
                                  <p:stCondLst>
                                    <p:cond delay="0"/>
                                  </p:stCondLst>
                                  <p:childTnLst>
                                    <p:set>
                                      <p:cBhvr>
                                        <p:cTn id="84" dur="1" fill="hold">
                                          <p:stCondLst>
                                            <p:cond delay="0"/>
                                          </p:stCondLst>
                                        </p:cTn>
                                        <p:tgtEl>
                                          <p:spTgt spid="2074"/>
                                        </p:tgtEl>
                                        <p:attrNameLst>
                                          <p:attrName>style.visibility</p:attrName>
                                        </p:attrNameLst>
                                      </p:cBhvr>
                                      <p:to>
                                        <p:strVal val="visible"/>
                                      </p:to>
                                    </p:set>
                                    <p:animEffect transition="in" filter="wipe(down)">
                                      <p:cBhvr>
                                        <p:cTn id="85" dur="580">
                                          <p:stCondLst>
                                            <p:cond delay="0"/>
                                          </p:stCondLst>
                                        </p:cTn>
                                        <p:tgtEl>
                                          <p:spTgt spid="2074"/>
                                        </p:tgtEl>
                                      </p:cBhvr>
                                    </p:animEffect>
                                    <p:anim calcmode="lin" valueType="num">
                                      <p:cBhvr>
                                        <p:cTn id="86" dur="1822" tmFilter="0,0; 0.14,0.36; 0.43,0.73; 0.71,0.91; 1.0,1.0">
                                          <p:stCondLst>
                                            <p:cond delay="0"/>
                                          </p:stCondLst>
                                        </p:cTn>
                                        <p:tgtEl>
                                          <p:spTgt spid="2074"/>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074"/>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074"/>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074"/>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074"/>
                                        </p:tgtEl>
                                        <p:attrNameLst>
                                          <p:attrName>ppt_y</p:attrName>
                                        </p:attrNameLst>
                                      </p:cBhvr>
                                      <p:tavLst>
                                        <p:tav tm="0" fmla="#ppt_y-sin(pi*$)/81">
                                          <p:val>
                                            <p:fltVal val="0"/>
                                          </p:val>
                                        </p:tav>
                                        <p:tav tm="100000">
                                          <p:val>
                                            <p:fltVal val="1"/>
                                          </p:val>
                                        </p:tav>
                                      </p:tavLst>
                                    </p:anim>
                                    <p:animScale>
                                      <p:cBhvr>
                                        <p:cTn id="91" dur="26">
                                          <p:stCondLst>
                                            <p:cond delay="650"/>
                                          </p:stCondLst>
                                        </p:cTn>
                                        <p:tgtEl>
                                          <p:spTgt spid="2074"/>
                                        </p:tgtEl>
                                      </p:cBhvr>
                                      <p:to x="100000" y="60000"/>
                                    </p:animScale>
                                    <p:animScale>
                                      <p:cBhvr>
                                        <p:cTn id="92" dur="166" decel="50000">
                                          <p:stCondLst>
                                            <p:cond delay="676"/>
                                          </p:stCondLst>
                                        </p:cTn>
                                        <p:tgtEl>
                                          <p:spTgt spid="2074"/>
                                        </p:tgtEl>
                                      </p:cBhvr>
                                      <p:to x="100000" y="100000"/>
                                    </p:animScale>
                                    <p:animScale>
                                      <p:cBhvr>
                                        <p:cTn id="93" dur="26">
                                          <p:stCondLst>
                                            <p:cond delay="1312"/>
                                          </p:stCondLst>
                                        </p:cTn>
                                        <p:tgtEl>
                                          <p:spTgt spid="2074"/>
                                        </p:tgtEl>
                                      </p:cBhvr>
                                      <p:to x="100000" y="80000"/>
                                    </p:animScale>
                                    <p:animScale>
                                      <p:cBhvr>
                                        <p:cTn id="94" dur="166" decel="50000">
                                          <p:stCondLst>
                                            <p:cond delay="1338"/>
                                          </p:stCondLst>
                                        </p:cTn>
                                        <p:tgtEl>
                                          <p:spTgt spid="2074"/>
                                        </p:tgtEl>
                                      </p:cBhvr>
                                      <p:to x="100000" y="100000"/>
                                    </p:animScale>
                                    <p:animScale>
                                      <p:cBhvr>
                                        <p:cTn id="95" dur="26">
                                          <p:stCondLst>
                                            <p:cond delay="1642"/>
                                          </p:stCondLst>
                                        </p:cTn>
                                        <p:tgtEl>
                                          <p:spTgt spid="2074"/>
                                        </p:tgtEl>
                                      </p:cBhvr>
                                      <p:to x="100000" y="90000"/>
                                    </p:animScale>
                                    <p:animScale>
                                      <p:cBhvr>
                                        <p:cTn id="96" dur="166" decel="50000">
                                          <p:stCondLst>
                                            <p:cond delay="1668"/>
                                          </p:stCondLst>
                                        </p:cTn>
                                        <p:tgtEl>
                                          <p:spTgt spid="2074"/>
                                        </p:tgtEl>
                                      </p:cBhvr>
                                      <p:to x="100000" y="100000"/>
                                    </p:animScale>
                                    <p:animScale>
                                      <p:cBhvr>
                                        <p:cTn id="97" dur="26">
                                          <p:stCondLst>
                                            <p:cond delay="1808"/>
                                          </p:stCondLst>
                                        </p:cTn>
                                        <p:tgtEl>
                                          <p:spTgt spid="2074"/>
                                        </p:tgtEl>
                                      </p:cBhvr>
                                      <p:to x="100000" y="95000"/>
                                    </p:animScale>
                                    <p:animScale>
                                      <p:cBhvr>
                                        <p:cTn id="98" dur="166" decel="50000">
                                          <p:stCondLst>
                                            <p:cond delay="1834"/>
                                          </p:stCondLst>
                                        </p:cTn>
                                        <p:tgtEl>
                                          <p:spTgt spid="2074"/>
                                        </p:tgtEl>
                                      </p:cBhvr>
                                      <p:to x="100000" y="100000"/>
                                    </p:animScale>
                                  </p:childTnLst>
                                </p:cTn>
                              </p:par>
                            </p:childTnLst>
                          </p:cTn>
                        </p:par>
                      </p:childTnLst>
                    </p:cTn>
                  </p:par>
                  <p:par>
                    <p:cTn id="99" fill="hold" nodeType="clickPar">
                      <p:stCondLst>
                        <p:cond delay="indefinite"/>
                      </p:stCondLst>
                      <p:childTnLst>
                        <p:par>
                          <p:cTn id="100" fill="hold" nodeType="withGroup">
                            <p:stCondLst>
                              <p:cond delay="0"/>
                            </p:stCondLst>
                            <p:childTnLst>
                              <p:par>
                                <p:cTn id="101" presetID="26" presetClass="entr" presetSubtype="0" fill="hold" grpId="0" nodeType="clickEffect">
                                  <p:stCondLst>
                                    <p:cond delay="0"/>
                                  </p:stCondLst>
                                  <p:iterate type="lt">
                                    <p:tmPct val="0"/>
                                  </p:iterate>
                                  <p:childTnLst>
                                    <p:set>
                                      <p:cBhvr>
                                        <p:cTn id="102" dur="1" fill="hold">
                                          <p:stCondLst>
                                            <p:cond delay="0"/>
                                          </p:stCondLst>
                                        </p:cTn>
                                        <p:tgtEl>
                                          <p:spTgt spid="2072"/>
                                        </p:tgtEl>
                                        <p:attrNameLst>
                                          <p:attrName>style.visibility</p:attrName>
                                        </p:attrNameLst>
                                      </p:cBhvr>
                                      <p:to>
                                        <p:strVal val="visible"/>
                                      </p:to>
                                    </p:set>
                                    <p:animEffect transition="in" filter="wipe(down)">
                                      <p:cBhvr>
                                        <p:cTn id="103" dur="580">
                                          <p:stCondLst>
                                            <p:cond delay="0"/>
                                          </p:stCondLst>
                                        </p:cTn>
                                        <p:tgtEl>
                                          <p:spTgt spid="2072"/>
                                        </p:tgtEl>
                                      </p:cBhvr>
                                    </p:animEffect>
                                    <p:anim calcmode="lin" valueType="num">
                                      <p:cBhvr>
                                        <p:cTn id="104" dur="1822" tmFilter="0,0; 0.14,0.36; 0.43,0.73; 0.71,0.91; 1.0,1.0">
                                          <p:stCondLst>
                                            <p:cond delay="0"/>
                                          </p:stCondLst>
                                        </p:cTn>
                                        <p:tgtEl>
                                          <p:spTgt spid="2072"/>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072"/>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072"/>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072"/>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072"/>
                                        </p:tgtEl>
                                        <p:attrNameLst>
                                          <p:attrName>ppt_y</p:attrName>
                                        </p:attrNameLst>
                                      </p:cBhvr>
                                      <p:tavLst>
                                        <p:tav tm="0" fmla="#ppt_y-sin(pi*$)/81">
                                          <p:val>
                                            <p:fltVal val="0"/>
                                          </p:val>
                                        </p:tav>
                                        <p:tav tm="100000">
                                          <p:val>
                                            <p:fltVal val="1"/>
                                          </p:val>
                                        </p:tav>
                                      </p:tavLst>
                                    </p:anim>
                                    <p:animScale>
                                      <p:cBhvr>
                                        <p:cTn id="109" dur="26">
                                          <p:stCondLst>
                                            <p:cond delay="650"/>
                                          </p:stCondLst>
                                        </p:cTn>
                                        <p:tgtEl>
                                          <p:spTgt spid="2072"/>
                                        </p:tgtEl>
                                      </p:cBhvr>
                                      <p:to x="100000" y="60000"/>
                                    </p:animScale>
                                    <p:animScale>
                                      <p:cBhvr>
                                        <p:cTn id="110" dur="166" decel="50000">
                                          <p:stCondLst>
                                            <p:cond delay="676"/>
                                          </p:stCondLst>
                                        </p:cTn>
                                        <p:tgtEl>
                                          <p:spTgt spid="2072"/>
                                        </p:tgtEl>
                                      </p:cBhvr>
                                      <p:to x="100000" y="100000"/>
                                    </p:animScale>
                                    <p:animScale>
                                      <p:cBhvr>
                                        <p:cTn id="111" dur="26">
                                          <p:stCondLst>
                                            <p:cond delay="1312"/>
                                          </p:stCondLst>
                                        </p:cTn>
                                        <p:tgtEl>
                                          <p:spTgt spid="2072"/>
                                        </p:tgtEl>
                                      </p:cBhvr>
                                      <p:to x="100000" y="80000"/>
                                    </p:animScale>
                                    <p:animScale>
                                      <p:cBhvr>
                                        <p:cTn id="112" dur="166" decel="50000">
                                          <p:stCondLst>
                                            <p:cond delay="1338"/>
                                          </p:stCondLst>
                                        </p:cTn>
                                        <p:tgtEl>
                                          <p:spTgt spid="2072"/>
                                        </p:tgtEl>
                                      </p:cBhvr>
                                      <p:to x="100000" y="100000"/>
                                    </p:animScale>
                                    <p:animScale>
                                      <p:cBhvr>
                                        <p:cTn id="113" dur="26">
                                          <p:stCondLst>
                                            <p:cond delay="1642"/>
                                          </p:stCondLst>
                                        </p:cTn>
                                        <p:tgtEl>
                                          <p:spTgt spid="2072"/>
                                        </p:tgtEl>
                                      </p:cBhvr>
                                      <p:to x="100000" y="90000"/>
                                    </p:animScale>
                                    <p:animScale>
                                      <p:cBhvr>
                                        <p:cTn id="114" dur="166" decel="50000">
                                          <p:stCondLst>
                                            <p:cond delay="1668"/>
                                          </p:stCondLst>
                                        </p:cTn>
                                        <p:tgtEl>
                                          <p:spTgt spid="2072"/>
                                        </p:tgtEl>
                                      </p:cBhvr>
                                      <p:to x="100000" y="100000"/>
                                    </p:animScale>
                                    <p:animScale>
                                      <p:cBhvr>
                                        <p:cTn id="115" dur="26">
                                          <p:stCondLst>
                                            <p:cond delay="1808"/>
                                          </p:stCondLst>
                                        </p:cTn>
                                        <p:tgtEl>
                                          <p:spTgt spid="2072"/>
                                        </p:tgtEl>
                                      </p:cBhvr>
                                      <p:to x="100000" y="95000"/>
                                    </p:animScale>
                                    <p:animScale>
                                      <p:cBhvr>
                                        <p:cTn id="116" dur="166" decel="50000">
                                          <p:stCondLst>
                                            <p:cond delay="1834"/>
                                          </p:stCondLst>
                                        </p:cTn>
                                        <p:tgtEl>
                                          <p:spTgt spid="2072"/>
                                        </p:tgtEl>
                                      </p:cBhvr>
                                      <p:to x="100000" y="100000"/>
                                    </p:animScale>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4" presetClass="emph" presetSubtype="0" fill="hold" grpId="1" nodeType="clickEffect">
                                  <p:stCondLst>
                                    <p:cond delay="0"/>
                                  </p:stCondLst>
                                  <p:iterate type="lt">
                                    <p:tmPct val="10000"/>
                                  </p:iterate>
                                  <p:childTnLst>
                                    <p:animMotion origin="layout" path="M 0.0 0.0 L 0.0 -0.07213" pathEditMode="relative" ptsTypes="">
                                      <p:cBhvr>
                                        <p:cTn id="120" dur="250" accel="50000" decel="50000" autoRev="1" fill="hold">
                                          <p:stCondLst>
                                            <p:cond delay="0"/>
                                          </p:stCondLst>
                                        </p:cTn>
                                        <p:tgtEl>
                                          <p:spTgt spid="2072"/>
                                        </p:tgtEl>
                                        <p:attrNameLst>
                                          <p:attrName>ppt_x</p:attrName>
                                          <p:attrName>ppt_y</p:attrName>
                                        </p:attrNameLst>
                                      </p:cBhvr>
                                    </p:animMotion>
                                    <p:animRot by="1500000">
                                      <p:cBhvr>
                                        <p:cTn id="121" dur="125" fill="hold">
                                          <p:stCondLst>
                                            <p:cond delay="0"/>
                                          </p:stCondLst>
                                        </p:cTn>
                                        <p:tgtEl>
                                          <p:spTgt spid="2072"/>
                                        </p:tgtEl>
                                        <p:attrNameLst>
                                          <p:attrName>r</p:attrName>
                                        </p:attrNameLst>
                                      </p:cBhvr>
                                    </p:animRot>
                                    <p:animRot by="-1500000">
                                      <p:cBhvr>
                                        <p:cTn id="122" dur="125" fill="hold">
                                          <p:stCondLst>
                                            <p:cond delay="125"/>
                                          </p:stCondLst>
                                        </p:cTn>
                                        <p:tgtEl>
                                          <p:spTgt spid="2072"/>
                                        </p:tgtEl>
                                        <p:attrNameLst>
                                          <p:attrName>r</p:attrName>
                                        </p:attrNameLst>
                                      </p:cBhvr>
                                    </p:animRot>
                                    <p:animRot by="-1500000">
                                      <p:cBhvr>
                                        <p:cTn id="123" dur="125" fill="hold">
                                          <p:stCondLst>
                                            <p:cond delay="250"/>
                                          </p:stCondLst>
                                        </p:cTn>
                                        <p:tgtEl>
                                          <p:spTgt spid="2072"/>
                                        </p:tgtEl>
                                        <p:attrNameLst>
                                          <p:attrName>r</p:attrName>
                                        </p:attrNameLst>
                                      </p:cBhvr>
                                    </p:animRot>
                                    <p:animRot by="1500000">
                                      <p:cBhvr>
                                        <p:cTn id="124" dur="125" fill="hold">
                                          <p:stCondLst>
                                            <p:cond delay="375"/>
                                          </p:stCondLst>
                                        </p:cTn>
                                        <p:tgtEl>
                                          <p:spTgt spid="20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84" grpId="0" animBg="1" autoUpdateAnimBg="0"/>
      <p:bldP spid="2072" grpId="0"/>
      <p:bldP spid="207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deal\Desktop\323536_syihv8g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0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درمان آمبولی ریه, علائم آمبولی ریه">
            <a:hlinkClick r:id="rId2" tooltip="&quot;آمبولی ریه چیست, آمبولی ریه&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90600"/>
            <a:ext cx="6096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p:cNvSpPr>
            <a:spLocks noChangeArrowheads="1"/>
          </p:cNvSpPr>
          <p:nvPr/>
        </p:nvSpPr>
        <p:spPr bwMode="auto">
          <a:xfrm>
            <a:off x="1600200" y="5257800"/>
            <a:ext cx="4800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sz="2800" b="1">
                <a:cs typeface="B Mitra" pitchFamily="2" charset="-78"/>
              </a:rPr>
              <a:t>علل آمبولی ریه :</a:t>
            </a:r>
          </a:p>
          <a:p>
            <a:pPr algn="ctr" eaLnBrk="1" hangingPunct="1"/>
            <a:r>
              <a:rPr lang="fa-IR" sz="2800" b="1">
                <a:cs typeface="B Mitra" pitchFamily="2" charset="-78"/>
              </a:rPr>
              <a:t>لخته خون</a:t>
            </a:r>
          </a:p>
          <a:p>
            <a:pPr algn="ctr" eaLnBrk="1" hangingPunct="1"/>
            <a:r>
              <a:rPr lang="fa-IR" sz="2800" b="1">
                <a:cs typeface="B Mitra" pitchFamily="2" charset="-78"/>
              </a:rPr>
              <a:t>چربی خون</a:t>
            </a:r>
            <a:endParaRPr lang="fa-IR" sz="2800">
              <a:cs typeface="B Mitra"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fa-IR" smtClean="0"/>
          </a:p>
        </p:txBody>
      </p:sp>
      <p:sp>
        <p:nvSpPr>
          <p:cNvPr id="34819" name="Content Placeholder 2"/>
          <p:cNvSpPr>
            <a:spLocks noGrp="1"/>
          </p:cNvSpPr>
          <p:nvPr>
            <p:ph idx="1"/>
          </p:nvPr>
        </p:nvSpPr>
        <p:spPr/>
        <p:txBody>
          <a:bodyPr/>
          <a:lstStyle/>
          <a:p>
            <a:endParaRPr lang="fa-IR" smtClean="0"/>
          </a:p>
        </p:txBody>
      </p:sp>
      <p:pic>
        <p:nvPicPr>
          <p:cNvPr id="4" name="Content Placeholder 3" descr="LUNG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81000"/>
            <a:ext cx="8748712"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1" presetClass="exit" presetSubtype="1" fill="hold" nodeType="clickEffect">
                                  <p:stCondLst>
                                    <p:cond delay="0"/>
                                  </p:stCondLst>
                                  <p:childTnLst>
                                    <p:animEffect transition="out" filter="wheel(1)">
                                      <p:cBhvr>
                                        <p:cTn id="42" dur="2000"/>
                                        <p:tgtEl>
                                          <p:spTgt spid="4"/>
                                        </p:tgtEl>
                                      </p:cBhvr>
                                    </p:animEffect>
                                    <p:set>
                                      <p:cBhvr>
                                        <p:cTn id="43"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032625" y="112713"/>
            <a:ext cx="2447925" cy="747712"/>
            <a:chOff x="4354" y="73"/>
            <a:chExt cx="1542" cy="471"/>
          </a:xfrm>
        </p:grpSpPr>
        <p:sp>
          <p:nvSpPr>
            <p:cNvPr id="35913" name="AutoShape 3"/>
            <p:cNvSpPr>
              <a:spLocks noChangeArrowheads="1"/>
            </p:cNvSpPr>
            <p:nvPr/>
          </p:nvSpPr>
          <p:spPr bwMode="auto">
            <a:xfrm>
              <a:off x="4354" y="73"/>
              <a:ext cx="1542" cy="471"/>
            </a:xfrm>
            <a:prstGeom prst="roundRect">
              <a:avLst>
                <a:gd name="adj" fmla="val 16667"/>
              </a:avLst>
            </a:prstGeom>
            <a:solidFill>
              <a:schemeClr val="bg1"/>
            </a:solidFill>
            <a:ln w="9525">
              <a:solidFill>
                <a:srgbClr val="000080"/>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rtl="1" eaLnBrk="1" hangingPunct="1"/>
              <a:r>
                <a:rPr lang="fa-IR" sz="2800">
                  <a:solidFill>
                    <a:schemeClr val="bg1"/>
                  </a:solidFill>
                  <a:cs typeface="B Yekan" pitchFamily="2" charset="-78"/>
                </a:rPr>
                <a:t>اندام تنفسی</a:t>
              </a:r>
              <a:endParaRPr lang="en-US" sz="2800">
                <a:solidFill>
                  <a:schemeClr val="bg1"/>
                </a:solidFill>
                <a:cs typeface="B Yekan" pitchFamily="2" charset="-78"/>
              </a:endParaRPr>
            </a:p>
          </p:txBody>
        </p:sp>
        <p:sp>
          <p:nvSpPr>
            <p:cNvPr id="35914" name="AutoShape 4"/>
            <p:cNvSpPr>
              <a:spLocks noChangeArrowheads="1"/>
            </p:cNvSpPr>
            <p:nvPr/>
          </p:nvSpPr>
          <p:spPr bwMode="auto">
            <a:xfrm>
              <a:off x="4383" y="102"/>
              <a:ext cx="1491" cy="414"/>
            </a:xfrm>
            <a:prstGeom prst="roundRect">
              <a:avLst>
                <a:gd name="adj" fmla="val 16667"/>
              </a:avLst>
            </a:prstGeom>
            <a:solidFill>
              <a:srgbClr val="FF6600"/>
            </a:solidFill>
            <a:ln w="9525">
              <a:solidFill>
                <a:schemeClr val="bg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r>
                <a:rPr lang="fa-IR" sz="2800">
                  <a:solidFill>
                    <a:schemeClr val="bg1"/>
                  </a:solidFill>
                  <a:ea typeface="2  Yekan"/>
                  <a:cs typeface="2  Yekan"/>
                </a:rPr>
                <a:t>	آمبولی ریه </a:t>
              </a:r>
              <a:endParaRPr lang="en-US" sz="3200">
                <a:solidFill>
                  <a:schemeClr val="bg1"/>
                </a:solidFill>
                <a:cs typeface="B Yekan" pitchFamily="2" charset="-78"/>
              </a:endParaRPr>
            </a:p>
          </p:txBody>
        </p:sp>
      </p:grpSp>
      <p:sp>
        <p:nvSpPr>
          <p:cNvPr id="8197" name="Line 5"/>
          <p:cNvSpPr>
            <a:spLocks noChangeShapeType="1"/>
          </p:cNvSpPr>
          <p:nvPr/>
        </p:nvSpPr>
        <p:spPr bwMode="auto">
          <a:xfrm>
            <a:off x="8640763" y="31750"/>
            <a:ext cx="34925" cy="24923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 name="AutoShape 6"/>
          <p:cNvSpPr>
            <a:spLocks noChangeArrowheads="1"/>
          </p:cNvSpPr>
          <p:nvPr/>
        </p:nvSpPr>
        <p:spPr bwMode="auto">
          <a:xfrm>
            <a:off x="3276600" y="1371600"/>
            <a:ext cx="5484813" cy="5167313"/>
          </a:xfrm>
          <a:prstGeom prst="roundRect">
            <a:avLst>
              <a:gd name="adj" fmla="val 6037"/>
            </a:avLst>
          </a:prstGeom>
          <a:solidFill>
            <a:srgbClr val="3366FF"/>
          </a:solidFill>
          <a:ln w="9525">
            <a:solidFill>
              <a:schemeClr val="bg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buFontTx/>
              <a:buChar char="•"/>
            </a:pPr>
            <a:endParaRPr lang="fa-IR">
              <a:solidFill>
                <a:schemeClr val="bg1"/>
              </a:solidFill>
              <a:cs typeface="B Mitra" pitchFamily="2" charset="-78"/>
            </a:endParaRPr>
          </a:p>
          <a:p>
            <a:pPr algn="r" rtl="1" eaLnBrk="1" hangingPunct="1">
              <a:buFontTx/>
              <a:buChar char="•"/>
            </a:pPr>
            <a:r>
              <a:rPr lang="fa-IR" b="1">
                <a:cs typeface="B Mitra" pitchFamily="2" charset="-78"/>
              </a:rPr>
              <a:t>ترمبوز سیاهرگ به علت کندی جریان خون </a:t>
            </a:r>
            <a:endParaRPr lang="en-US">
              <a:cs typeface="B Mitra" pitchFamily="2" charset="-78"/>
            </a:endParaRPr>
          </a:p>
          <a:p>
            <a:pPr algn="r" rtl="1" eaLnBrk="1" hangingPunct="1">
              <a:buFontTx/>
              <a:buChar char="•"/>
            </a:pPr>
            <a:r>
              <a:rPr lang="fa-IR" b="1">
                <a:cs typeface="B Mitra" pitchFamily="2" charset="-78"/>
              </a:rPr>
              <a:t>استاز خون در دوران استراحت طولانی مدت </a:t>
            </a:r>
            <a:endParaRPr lang="en-US">
              <a:cs typeface="B Mitra" pitchFamily="2" charset="-78"/>
            </a:endParaRPr>
          </a:p>
          <a:p>
            <a:pPr algn="r" rtl="1" eaLnBrk="1" hangingPunct="1">
              <a:buFontTx/>
              <a:buChar char="•"/>
            </a:pPr>
            <a:r>
              <a:rPr lang="fa-IR" b="1">
                <a:cs typeface="B Mitra" pitchFamily="2" charset="-78"/>
              </a:rPr>
              <a:t>افزایش ویسکوزیته خون </a:t>
            </a:r>
          </a:p>
          <a:p>
            <a:pPr algn="r" rtl="1" eaLnBrk="1" hangingPunct="1">
              <a:buFontTx/>
              <a:buChar char="•"/>
            </a:pPr>
            <a:r>
              <a:rPr lang="fa-IR" b="1">
                <a:cs typeface="B Mitra" pitchFamily="2" charset="-78"/>
              </a:rPr>
              <a:t>بي‌تحركي به مد‌ت طولاني</a:t>
            </a:r>
          </a:p>
          <a:p>
            <a:pPr algn="r" rtl="1" eaLnBrk="1" hangingPunct="1">
              <a:buFontTx/>
              <a:buChar char="•"/>
            </a:pPr>
            <a:r>
              <a:rPr lang="fa-IR" b="1">
                <a:cs typeface="B Mitra" pitchFamily="2" charset="-78"/>
              </a:rPr>
              <a:t>سوختگي‌ها</a:t>
            </a:r>
          </a:p>
          <a:p>
            <a:pPr algn="r" rtl="1" eaLnBrk="1" hangingPunct="1">
              <a:buFontTx/>
              <a:buChar char="•"/>
            </a:pPr>
            <a:r>
              <a:rPr lang="fa-IR" b="1">
                <a:cs typeface="B Mitra" pitchFamily="2" charset="-78"/>
              </a:rPr>
              <a:t>د‌رمان‌هاي شيميايي</a:t>
            </a:r>
          </a:p>
          <a:p>
            <a:pPr algn="r" rtl="1" eaLnBrk="1" hangingPunct="1">
              <a:buFontTx/>
              <a:buChar char="•"/>
            </a:pPr>
            <a:r>
              <a:rPr lang="fa-IR" b="1">
                <a:cs typeface="B Mitra" pitchFamily="2" charset="-78"/>
              </a:rPr>
              <a:t>نارسايي احتقاني قلب</a:t>
            </a:r>
          </a:p>
          <a:p>
            <a:pPr algn="r" rtl="1" eaLnBrk="1" hangingPunct="1">
              <a:buFontTx/>
              <a:buChar char="•"/>
            </a:pPr>
            <a:r>
              <a:rPr lang="fa-IR" b="1">
                <a:cs typeface="B Mitra" pitchFamily="2" charset="-78"/>
              </a:rPr>
              <a:t>سابقه‌ لخته د‌ر وريد‌ عمقي</a:t>
            </a:r>
          </a:p>
          <a:p>
            <a:pPr algn="r" rtl="1" eaLnBrk="1" hangingPunct="1">
              <a:buFontTx/>
              <a:buChar char="•"/>
            </a:pPr>
            <a:r>
              <a:rPr lang="fa-IR" b="1">
                <a:cs typeface="B Mitra" pitchFamily="2" charset="-78"/>
              </a:rPr>
              <a:t>شكستگي‌هاي استخواني</a:t>
            </a:r>
          </a:p>
          <a:p>
            <a:pPr algn="r" rtl="1" eaLnBrk="1" hangingPunct="1">
              <a:buFontTx/>
              <a:buChar char="•"/>
            </a:pPr>
            <a:r>
              <a:rPr lang="fa-IR" b="1">
                <a:cs typeface="B Mitra" pitchFamily="2" charset="-78"/>
              </a:rPr>
              <a:t>همولتيك (كم‌خوني ليزكنند‌ه)</a:t>
            </a:r>
          </a:p>
          <a:p>
            <a:pPr algn="r" rtl="1" eaLnBrk="1" hangingPunct="1">
              <a:buFontTx/>
              <a:buChar char="•"/>
            </a:pPr>
            <a:r>
              <a:rPr lang="fa-IR" b="1">
                <a:cs typeface="B Mitra" pitchFamily="2" charset="-78"/>
              </a:rPr>
              <a:t>هپارين (ضد‌لخته‌اي كه با كاهش گلبول قرمز همراه است)</a:t>
            </a:r>
          </a:p>
          <a:p>
            <a:pPr algn="r" rtl="1" eaLnBrk="1" hangingPunct="1">
              <a:buFontTx/>
              <a:buChar char="•"/>
            </a:pPr>
            <a:r>
              <a:rPr lang="fa-IR" b="1">
                <a:cs typeface="B Mitra" pitchFamily="2" charset="-78"/>
              </a:rPr>
              <a:t>حاملگي</a:t>
            </a:r>
          </a:p>
          <a:p>
            <a:pPr algn="r" rtl="1" eaLnBrk="1" hangingPunct="1">
              <a:buFontTx/>
              <a:buChar char="•"/>
            </a:pPr>
            <a:r>
              <a:rPr lang="fa-IR" b="1">
                <a:cs typeface="B Mitra" pitchFamily="2" charset="-78"/>
              </a:rPr>
              <a:t>ازد‌ياد‌ چربي‌هاي خون</a:t>
            </a:r>
          </a:p>
          <a:p>
            <a:pPr algn="r" rtl="1" eaLnBrk="1" hangingPunct="1">
              <a:buFontTx/>
              <a:buChar char="•"/>
            </a:pPr>
            <a:r>
              <a:rPr lang="fa-IR" b="1">
                <a:cs typeface="B Mitra" pitchFamily="2" charset="-78"/>
              </a:rPr>
              <a:t>چاقي</a:t>
            </a:r>
          </a:p>
          <a:p>
            <a:pPr algn="r" rtl="1" eaLnBrk="1" hangingPunct="1">
              <a:buFontTx/>
              <a:buChar char="•"/>
            </a:pPr>
            <a:r>
              <a:rPr lang="fa-IR" b="1">
                <a:cs typeface="B Mitra" pitchFamily="2" charset="-78"/>
              </a:rPr>
              <a:t>سكته قلبي</a:t>
            </a:r>
          </a:p>
          <a:p>
            <a:pPr algn="r" rtl="1" eaLnBrk="1" hangingPunct="1"/>
            <a:endParaRPr lang="en-US" sz="2000">
              <a:solidFill>
                <a:schemeClr val="bg1"/>
              </a:solidFill>
              <a:cs typeface="B Mitra" pitchFamily="2" charset="-78"/>
            </a:endParaRPr>
          </a:p>
        </p:txBody>
      </p:sp>
      <p:grpSp>
        <p:nvGrpSpPr>
          <p:cNvPr id="3" name="Group 10"/>
          <p:cNvGrpSpPr>
            <a:grpSpLocks/>
          </p:cNvGrpSpPr>
          <p:nvPr/>
        </p:nvGrpSpPr>
        <p:grpSpPr bwMode="auto">
          <a:xfrm>
            <a:off x="6877050" y="914400"/>
            <a:ext cx="2003425" cy="434975"/>
            <a:chOff x="4356" y="576"/>
            <a:chExt cx="1262" cy="274"/>
          </a:xfrm>
        </p:grpSpPr>
        <p:sp>
          <p:nvSpPr>
            <p:cNvPr id="35910" name="AutoShape 11"/>
            <p:cNvSpPr>
              <a:spLocks noChangeArrowheads="1"/>
            </p:cNvSpPr>
            <p:nvPr/>
          </p:nvSpPr>
          <p:spPr bwMode="auto">
            <a:xfrm>
              <a:off x="4356" y="576"/>
              <a:ext cx="1240" cy="272"/>
            </a:xfrm>
            <a:prstGeom prst="roundRect">
              <a:avLst>
                <a:gd name="adj" fmla="val 16667"/>
              </a:avLst>
            </a:prstGeom>
            <a:solidFill>
              <a:srgbClr val="0000FF"/>
            </a:solidFill>
            <a:ln w="19050">
              <a:solidFill>
                <a:srgbClr val="FFFFFF"/>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a:p>
          </p:txBody>
        </p:sp>
        <p:sp>
          <p:nvSpPr>
            <p:cNvPr id="35911" name="Rectangle 12"/>
            <p:cNvSpPr>
              <a:spLocks noChangeArrowheads="1"/>
            </p:cNvSpPr>
            <p:nvPr/>
          </p:nvSpPr>
          <p:spPr bwMode="auto">
            <a:xfrm>
              <a:off x="4424" y="598"/>
              <a:ext cx="11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a-IR" sz="2000">
                  <a:solidFill>
                    <a:schemeClr val="bg1"/>
                  </a:solidFill>
                  <a:cs typeface="B Farnaz" pitchFamily="2" charset="-78"/>
                </a:rPr>
                <a:t>علل بروز  بیماری آمبولی:</a:t>
              </a:r>
              <a:endParaRPr lang="en-US" sz="2000">
                <a:solidFill>
                  <a:schemeClr val="bg1"/>
                </a:solidFill>
                <a:cs typeface="B Farnaz" pitchFamily="2" charset="-78"/>
              </a:endParaRPr>
            </a:p>
          </p:txBody>
        </p:sp>
        <p:sp>
          <p:nvSpPr>
            <p:cNvPr id="35912" name="AutoShape 13"/>
            <p:cNvSpPr>
              <a:spLocks noChangeArrowheads="1"/>
            </p:cNvSpPr>
            <p:nvPr/>
          </p:nvSpPr>
          <p:spPr bwMode="auto">
            <a:xfrm rot="-5400000">
              <a:off x="5460" y="644"/>
              <a:ext cx="204" cy="113"/>
            </a:xfrm>
            <a:prstGeom prst="triangle">
              <a:avLst>
                <a:gd name="adj" fmla="val 50000"/>
              </a:avLst>
            </a:prstGeom>
            <a:solidFill>
              <a:schemeClr val="bg1"/>
            </a:solidFill>
            <a:ln w="19050">
              <a:solidFill>
                <a:schemeClr val="bg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a:p>
          </p:txBody>
        </p:sp>
      </p:grpSp>
      <p:pic>
        <p:nvPicPr>
          <p:cNvPr id="8206" name="Picture 14" descr="Green-Bo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7050" y="188913"/>
            <a:ext cx="11509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5"/>
          <p:cNvGrpSpPr>
            <a:grpSpLocks/>
          </p:cNvGrpSpPr>
          <p:nvPr/>
        </p:nvGrpSpPr>
        <p:grpSpPr bwMode="auto">
          <a:xfrm>
            <a:off x="215900" y="225425"/>
            <a:ext cx="442913" cy="252413"/>
            <a:chOff x="2287" y="1417"/>
            <a:chExt cx="506" cy="273"/>
          </a:xfrm>
        </p:grpSpPr>
        <p:sp>
          <p:nvSpPr>
            <p:cNvPr id="35907" name="Freeform 16"/>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5908" name="Freeform 17"/>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5909" name="Freeform 18"/>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5" name="Group 19"/>
          <p:cNvGrpSpPr>
            <a:grpSpLocks/>
          </p:cNvGrpSpPr>
          <p:nvPr/>
        </p:nvGrpSpPr>
        <p:grpSpPr bwMode="auto">
          <a:xfrm flipH="1">
            <a:off x="684213" y="225425"/>
            <a:ext cx="468312" cy="252413"/>
            <a:chOff x="2287" y="1417"/>
            <a:chExt cx="506" cy="273"/>
          </a:xfrm>
        </p:grpSpPr>
        <p:sp>
          <p:nvSpPr>
            <p:cNvPr id="35904" name="Freeform 20"/>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5905" name="Freeform 21"/>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5906" name="Freeform 22"/>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6" name="Group 23"/>
          <p:cNvGrpSpPr>
            <a:grpSpLocks/>
          </p:cNvGrpSpPr>
          <p:nvPr/>
        </p:nvGrpSpPr>
        <p:grpSpPr bwMode="auto">
          <a:xfrm>
            <a:off x="1189038" y="225425"/>
            <a:ext cx="442912" cy="252413"/>
            <a:chOff x="2287" y="1417"/>
            <a:chExt cx="506" cy="273"/>
          </a:xfrm>
        </p:grpSpPr>
        <p:sp>
          <p:nvSpPr>
            <p:cNvPr id="35901" name="Freeform 24"/>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5902" name="Freeform 25"/>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5903" name="Freeform 26"/>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7" name="Group 27"/>
          <p:cNvGrpSpPr>
            <a:grpSpLocks/>
          </p:cNvGrpSpPr>
          <p:nvPr/>
        </p:nvGrpSpPr>
        <p:grpSpPr bwMode="auto">
          <a:xfrm flipH="1">
            <a:off x="1655763" y="225425"/>
            <a:ext cx="468312" cy="252413"/>
            <a:chOff x="2287" y="1417"/>
            <a:chExt cx="506" cy="273"/>
          </a:xfrm>
        </p:grpSpPr>
        <p:sp>
          <p:nvSpPr>
            <p:cNvPr id="35898" name="Freeform 28"/>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5899" name="Freeform 29"/>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5900" name="Freeform 30"/>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8" name="Group 31"/>
          <p:cNvGrpSpPr>
            <a:grpSpLocks/>
          </p:cNvGrpSpPr>
          <p:nvPr/>
        </p:nvGrpSpPr>
        <p:grpSpPr bwMode="auto">
          <a:xfrm>
            <a:off x="2160588" y="225425"/>
            <a:ext cx="442912" cy="252413"/>
            <a:chOff x="2287" y="1417"/>
            <a:chExt cx="506" cy="273"/>
          </a:xfrm>
        </p:grpSpPr>
        <p:sp>
          <p:nvSpPr>
            <p:cNvPr id="35895" name="Freeform 32"/>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5896" name="Freeform 33"/>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5897" name="Freeform 34"/>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9" name="Group 35"/>
          <p:cNvGrpSpPr>
            <a:grpSpLocks/>
          </p:cNvGrpSpPr>
          <p:nvPr/>
        </p:nvGrpSpPr>
        <p:grpSpPr bwMode="auto">
          <a:xfrm flipH="1">
            <a:off x="2628900" y="225425"/>
            <a:ext cx="468313" cy="252413"/>
            <a:chOff x="2287" y="1417"/>
            <a:chExt cx="506" cy="273"/>
          </a:xfrm>
        </p:grpSpPr>
        <p:sp>
          <p:nvSpPr>
            <p:cNvPr id="35892" name="Freeform 36"/>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5893" name="Freeform 37"/>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5894" name="Freeform 38"/>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0" name="Group 39"/>
          <p:cNvGrpSpPr>
            <a:grpSpLocks/>
          </p:cNvGrpSpPr>
          <p:nvPr/>
        </p:nvGrpSpPr>
        <p:grpSpPr bwMode="auto">
          <a:xfrm>
            <a:off x="3132138" y="225425"/>
            <a:ext cx="442912" cy="252413"/>
            <a:chOff x="2287" y="1417"/>
            <a:chExt cx="506" cy="273"/>
          </a:xfrm>
        </p:grpSpPr>
        <p:sp>
          <p:nvSpPr>
            <p:cNvPr id="35889" name="Freeform 40"/>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5890" name="Freeform 41"/>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5891" name="Freeform 42"/>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1" name="Group 43"/>
          <p:cNvGrpSpPr>
            <a:grpSpLocks/>
          </p:cNvGrpSpPr>
          <p:nvPr/>
        </p:nvGrpSpPr>
        <p:grpSpPr bwMode="auto">
          <a:xfrm flipH="1">
            <a:off x="3600450" y="225425"/>
            <a:ext cx="468313" cy="252413"/>
            <a:chOff x="2287" y="1417"/>
            <a:chExt cx="506" cy="273"/>
          </a:xfrm>
        </p:grpSpPr>
        <p:sp>
          <p:nvSpPr>
            <p:cNvPr id="35886" name="Freeform 44"/>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5887" name="Freeform 45"/>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5888" name="Freeform 46"/>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2" name="Group 47"/>
          <p:cNvGrpSpPr>
            <a:grpSpLocks/>
          </p:cNvGrpSpPr>
          <p:nvPr/>
        </p:nvGrpSpPr>
        <p:grpSpPr bwMode="auto">
          <a:xfrm>
            <a:off x="4103688" y="225425"/>
            <a:ext cx="442912" cy="252413"/>
            <a:chOff x="2287" y="1417"/>
            <a:chExt cx="506" cy="273"/>
          </a:xfrm>
        </p:grpSpPr>
        <p:sp>
          <p:nvSpPr>
            <p:cNvPr id="35883" name="Freeform 48"/>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5884" name="Freeform 49"/>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5885" name="Freeform 50"/>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3" name="Group 51"/>
          <p:cNvGrpSpPr>
            <a:grpSpLocks/>
          </p:cNvGrpSpPr>
          <p:nvPr/>
        </p:nvGrpSpPr>
        <p:grpSpPr bwMode="auto">
          <a:xfrm flipH="1">
            <a:off x="4572000" y="225425"/>
            <a:ext cx="468313" cy="252413"/>
            <a:chOff x="2287" y="1417"/>
            <a:chExt cx="506" cy="273"/>
          </a:xfrm>
        </p:grpSpPr>
        <p:sp>
          <p:nvSpPr>
            <p:cNvPr id="35880" name="Freeform 52"/>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5881" name="Freeform 53"/>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5882" name="Freeform 54"/>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4" name="Group 55"/>
          <p:cNvGrpSpPr>
            <a:grpSpLocks/>
          </p:cNvGrpSpPr>
          <p:nvPr/>
        </p:nvGrpSpPr>
        <p:grpSpPr bwMode="auto">
          <a:xfrm>
            <a:off x="5076825" y="225425"/>
            <a:ext cx="442913" cy="252413"/>
            <a:chOff x="2287" y="1417"/>
            <a:chExt cx="506" cy="273"/>
          </a:xfrm>
        </p:grpSpPr>
        <p:sp>
          <p:nvSpPr>
            <p:cNvPr id="35877" name="Freeform 56"/>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5878" name="Freeform 57"/>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5879" name="Freeform 58"/>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5" name="Group 59"/>
          <p:cNvGrpSpPr>
            <a:grpSpLocks/>
          </p:cNvGrpSpPr>
          <p:nvPr/>
        </p:nvGrpSpPr>
        <p:grpSpPr bwMode="auto">
          <a:xfrm flipH="1">
            <a:off x="5543550" y="225425"/>
            <a:ext cx="468313" cy="252413"/>
            <a:chOff x="2287" y="1417"/>
            <a:chExt cx="506" cy="273"/>
          </a:xfrm>
        </p:grpSpPr>
        <p:sp>
          <p:nvSpPr>
            <p:cNvPr id="35874" name="Freeform 60"/>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5875" name="Freeform 61"/>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5876" name="Freeform 62"/>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6" name="Group 63"/>
          <p:cNvGrpSpPr>
            <a:grpSpLocks/>
          </p:cNvGrpSpPr>
          <p:nvPr/>
        </p:nvGrpSpPr>
        <p:grpSpPr bwMode="auto">
          <a:xfrm>
            <a:off x="6048375" y="225425"/>
            <a:ext cx="442913" cy="252413"/>
            <a:chOff x="2287" y="1417"/>
            <a:chExt cx="506" cy="273"/>
          </a:xfrm>
        </p:grpSpPr>
        <p:sp>
          <p:nvSpPr>
            <p:cNvPr id="35871" name="Freeform 64"/>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5872" name="Freeform 65"/>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5873" name="Freeform 66"/>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7" name="Group 67"/>
          <p:cNvGrpSpPr>
            <a:grpSpLocks/>
          </p:cNvGrpSpPr>
          <p:nvPr/>
        </p:nvGrpSpPr>
        <p:grpSpPr bwMode="auto">
          <a:xfrm flipH="1">
            <a:off x="6516688" y="225425"/>
            <a:ext cx="468312" cy="252413"/>
            <a:chOff x="2287" y="1417"/>
            <a:chExt cx="506" cy="273"/>
          </a:xfrm>
        </p:grpSpPr>
        <p:sp>
          <p:nvSpPr>
            <p:cNvPr id="35868" name="Freeform 68"/>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35869" name="Freeform 69"/>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35870" name="Freeform 70"/>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pic>
        <p:nvPicPr>
          <p:cNvPr id="6166" name="Picture 76" descr="E:\اسماعیل پور حسین\امبولی\فهرست یافته‌های تصويری Google برای http--publicrelations_tums_ac_ir-images-news-ambooli_jpg_files\detail_files\ambool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57600"/>
            <a:ext cx="2478088"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6080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609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50" y="604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425" y="604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875" y="5953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2" descr="C:\Users\ali\Downloads\New folder\امبولی ریه - جستجوی Google_files\images_024.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228600" y="990600"/>
            <a:ext cx="2819400" cy="2257425"/>
          </a:xfrm>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900" decel="100000" fill="hold"/>
                                        <p:tgtEl>
                                          <p:spTgt spid="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9" fill="hold" nodeType="afterGroup">
                            <p:stCondLst>
                              <p:cond delay="1000"/>
                            </p:stCondLst>
                            <p:childTnLst>
                              <p:par>
                                <p:cTn id="20" presetID="10" presetClass="entr" presetSubtype="0" fill="hold" nodeType="afterEffect">
                                  <p:stCondLst>
                                    <p:cond delay="0"/>
                                  </p:stCondLst>
                                  <p:childTnLst>
                                    <p:set>
                                      <p:cBhvr>
                                        <p:cTn id="21" dur="1" fill="hold">
                                          <p:stCondLst>
                                            <p:cond delay="0"/>
                                          </p:stCondLst>
                                        </p:cTn>
                                        <p:tgtEl>
                                          <p:spTgt spid="8206"/>
                                        </p:tgtEl>
                                        <p:attrNameLst>
                                          <p:attrName>style.visibility</p:attrName>
                                        </p:attrNameLst>
                                      </p:cBhvr>
                                      <p:to>
                                        <p:strVal val="visible"/>
                                      </p:to>
                                    </p:set>
                                    <p:animEffect transition="in" filter="fade">
                                      <p:cBhvr>
                                        <p:cTn id="22" dur="2000"/>
                                        <p:tgtEl>
                                          <p:spTgt spid="8206"/>
                                        </p:tgtEl>
                                      </p:cBhvr>
                                    </p:animEffect>
                                  </p:childTnLst>
                                </p:cTn>
                              </p:par>
                            </p:childTnLst>
                          </p:cTn>
                        </p:par>
                        <p:par>
                          <p:cTn id="23" fill="hold" nodeType="afterGroup">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8197"/>
                                        </p:tgtEl>
                                        <p:attrNameLst>
                                          <p:attrName>style.visibility</p:attrName>
                                        </p:attrNameLst>
                                      </p:cBhvr>
                                      <p:to>
                                        <p:strVal val="visible"/>
                                      </p:to>
                                    </p:set>
                                    <p:animEffect transition="in" filter="fade">
                                      <p:cBhvr>
                                        <p:cTn id="26" dur="1000"/>
                                        <p:tgtEl>
                                          <p:spTgt spid="8197"/>
                                        </p:tgtEl>
                                      </p:cBhvr>
                                    </p:animEffect>
                                    <p:anim calcmode="lin" valueType="num">
                                      <p:cBhvr>
                                        <p:cTn id="27" dur="1000" fill="hold"/>
                                        <p:tgtEl>
                                          <p:spTgt spid="8197"/>
                                        </p:tgtEl>
                                        <p:attrNameLst>
                                          <p:attrName>ppt_x</p:attrName>
                                        </p:attrNameLst>
                                      </p:cBhvr>
                                      <p:tavLst>
                                        <p:tav tm="0">
                                          <p:val>
                                            <p:strVal val="#ppt_x"/>
                                          </p:val>
                                        </p:tav>
                                        <p:tav tm="100000">
                                          <p:val>
                                            <p:strVal val="#ppt_x"/>
                                          </p:val>
                                        </p:tav>
                                      </p:tavLst>
                                    </p:anim>
                                    <p:anim calcmode="lin" valueType="num">
                                      <p:cBhvr>
                                        <p:cTn id="28" dur="900" decel="100000" fill="hold"/>
                                        <p:tgtEl>
                                          <p:spTgt spid="819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8197"/>
                                        </p:tgtEl>
                                        <p:attrNameLst>
                                          <p:attrName>ppt_y</p:attrName>
                                        </p:attrNameLst>
                                      </p:cBhvr>
                                      <p:tavLst>
                                        <p:tav tm="0">
                                          <p:val>
                                            <p:strVal val="#ppt_y-.03"/>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8198"/>
                                        </p:tgtEl>
                                        <p:attrNameLst>
                                          <p:attrName>style.visibility</p:attrName>
                                        </p:attrNameLst>
                                      </p:cBhvr>
                                      <p:to>
                                        <p:strVal val="visible"/>
                                      </p:to>
                                    </p:set>
                                    <p:animEffect transition="in" filter="wipe(down)">
                                      <p:cBhvr>
                                        <p:cTn id="34" dur="580">
                                          <p:stCondLst>
                                            <p:cond delay="0"/>
                                          </p:stCondLst>
                                        </p:cTn>
                                        <p:tgtEl>
                                          <p:spTgt spid="8198"/>
                                        </p:tgtEl>
                                      </p:cBhvr>
                                    </p:animEffect>
                                    <p:anim calcmode="lin" valueType="num">
                                      <p:cBhvr>
                                        <p:cTn id="35" dur="1822" tmFilter="0,0; 0.14,0.36; 0.43,0.73; 0.71,0.91; 1.0,1.0">
                                          <p:stCondLst>
                                            <p:cond delay="0"/>
                                          </p:stCondLst>
                                        </p:cTn>
                                        <p:tgtEl>
                                          <p:spTgt spid="819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819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819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819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8198"/>
                                        </p:tgtEl>
                                        <p:attrNameLst>
                                          <p:attrName>ppt_y</p:attrName>
                                        </p:attrNameLst>
                                      </p:cBhvr>
                                      <p:tavLst>
                                        <p:tav tm="0" fmla="#ppt_y-sin(pi*$)/81">
                                          <p:val>
                                            <p:fltVal val="0"/>
                                          </p:val>
                                        </p:tav>
                                        <p:tav tm="100000">
                                          <p:val>
                                            <p:fltVal val="1"/>
                                          </p:val>
                                        </p:tav>
                                      </p:tavLst>
                                    </p:anim>
                                    <p:animScale>
                                      <p:cBhvr>
                                        <p:cTn id="40" dur="26">
                                          <p:stCondLst>
                                            <p:cond delay="650"/>
                                          </p:stCondLst>
                                        </p:cTn>
                                        <p:tgtEl>
                                          <p:spTgt spid="8198"/>
                                        </p:tgtEl>
                                      </p:cBhvr>
                                      <p:to x="100000" y="60000"/>
                                    </p:animScale>
                                    <p:animScale>
                                      <p:cBhvr>
                                        <p:cTn id="41" dur="166" decel="50000">
                                          <p:stCondLst>
                                            <p:cond delay="676"/>
                                          </p:stCondLst>
                                        </p:cTn>
                                        <p:tgtEl>
                                          <p:spTgt spid="8198"/>
                                        </p:tgtEl>
                                      </p:cBhvr>
                                      <p:to x="100000" y="100000"/>
                                    </p:animScale>
                                    <p:animScale>
                                      <p:cBhvr>
                                        <p:cTn id="42" dur="26">
                                          <p:stCondLst>
                                            <p:cond delay="1312"/>
                                          </p:stCondLst>
                                        </p:cTn>
                                        <p:tgtEl>
                                          <p:spTgt spid="8198"/>
                                        </p:tgtEl>
                                      </p:cBhvr>
                                      <p:to x="100000" y="80000"/>
                                    </p:animScale>
                                    <p:animScale>
                                      <p:cBhvr>
                                        <p:cTn id="43" dur="166" decel="50000">
                                          <p:stCondLst>
                                            <p:cond delay="1338"/>
                                          </p:stCondLst>
                                        </p:cTn>
                                        <p:tgtEl>
                                          <p:spTgt spid="8198"/>
                                        </p:tgtEl>
                                      </p:cBhvr>
                                      <p:to x="100000" y="100000"/>
                                    </p:animScale>
                                    <p:animScale>
                                      <p:cBhvr>
                                        <p:cTn id="44" dur="26">
                                          <p:stCondLst>
                                            <p:cond delay="1642"/>
                                          </p:stCondLst>
                                        </p:cTn>
                                        <p:tgtEl>
                                          <p:spTgt spid="8198"/>
                                        </p:tgtEl>
                                      </p:cBhvr>
                                      <p:to x="100000" y="90000"/>
                                    </p:animScale>
                                    <p:animScale>
                                      <p:cBhvr>
                                        <p:cTn id="45" dur="166" decel="50000">
                                          <p:stCondLst>
                                            <p:cond delay="1668"/>
                                          </p:stCondLst>
                                        </p:cTn>
                                        <p:tgtEl>
                                          <p:spTgt spid="8198"/>
                                        </p:tgtEl>
                                      </p:cBhvr>
                                      <p:to x="100000" y="100000"/>
                                    </p:animScale>
                                    <p:animScale>
                                      <p:cBhvr>
                                        <p:cTn id="46" dur="26">
                                          <p:stCondLst>
                                            <p:cond delay="1808"/>
                                          </p:stCondLst>
                                        </p:cTn>
                                        <p:tgtEl>
                                          <p:spTgt spid="8198"/>
                                        </p:tgtEl>
                                      </p:cBhvr>
                                      <p:to x="100000" y="95000"/>
                                    </p:animScale>
                                    <p:animScale>
                                      <p:cBhvr>
                                        <p:cTn id="47" dur="166" decel="50000">
                                          <p:stCondLst>
                                            <p:cond delay="1834"/>
                                          </p:stCondLst>
                                        </p:cTn>
                                        <p:tgtEl>
                                          <p:spTgt spid="8198"/>
                                        </p:tgtEl>
                                      </p:cBhvr>
                                      <p:to x="100000" y="100000"/>
                                    </p:animScale>
                                  </p:childTnLst>
                                </p:cTn>
                              </p:par>
                            </p:childTnLst>
                          </p:cTn>
                        </p:par>
                        <p:par>
                          <p:cTn id="48" fill="hold" nodeType="afterGroup">
                            <p:stCondLst>
                              <p:cond delay="2000"/>
                            </p:stCondLst>
                            <p:childTnLst>
                              <p:par>
                                <p:cTn id="49" presetID="10" presetClass="entr" presetSubtype="0"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2000"/>
                                        <p:tgtEl>
                                          <p:spTgt spid="4"/>
                                        </p:tgtEl>
                                      </p:cBhvr>
                                    </p:animEffect>
                                  </p:childTnLst>
                                </p:cTn>
                              </p:par>
                            </p:childTnLst>
                          </p:cTn>
                        </p:par>
                        <p:par>
                          <p:cTn id="52" fill="hold" nodeType="afterGroup">
                            <p:stCondLst>
                              <p:cond delay="4000"/>
                            </p:stCondLst>
                            <p:childTnLst>
                              <p:par>
                                <p:cTn id="53" presetID="10"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2000"/>
                                        <p:tgtEl>
                                          <p:spTgt spid="5"/>
                                        </p:tgtEl>
                                      </p:cBhvr>
                                    </p:animEffect>
                                  </p:childTnLst>
                                </p:cTn>
                              </p:par>
                            </p:childTnLst>
                          </p:cTn>
                        </p:par>
                        <p:par>
                          <p:cTn id="56" fill="hold" nodeType="afterGroup">
                            <p:stCondLst>
                              <p:cond delay="6000"/>
                            </p:stCondLst>
                            <p:childTnLst>
                              <p:par>
                                <p:cTn id="57" presetID="10" presetClass="entr" presetSubtype="0"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2000"/>
                                        <p:tgtEl>
                                          <p:spTgt spid="6"/>
                                        </p:tgtEl>
                                      </p:cBhvr>
                                    </p:animEffect>
                                  </p:childTnLst>
                                </p:cTn>
                              </p:par>
                            </p:childTnLst>
                          </p:cTn>
                        </p:par>
                        <p:par>
                          <p:cTn id="60" fill="hold" nodeType="afterGroup">
                            <p:stCondLst>
                              <p:cond delay="8000"/>
                            </p:stCondLst>
                            <p:childTnLst>
                              <p:par>
                                <p:cTn id="61" presetID="10" presetClass="entr" presetSubtype="0" fill="hold"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2000"/>
                                        <p:tgtEl>
                                          <p:spTgt spid="7"/>
                                        </p:tgtEl>
                                      </p:cBhvr>
                                    </p:animEffect>
                                  </p:childTnLst>
                                </p:cTn>
                              </p:par>
                            </p:childTnLst>
                          </p:cTn>
                        </p:par>
                        <p:par>
                          <p:cTn id="64" fill="hold" nodeType="afterGroup">
                            <p:stCondLst>
                              <p:cond delay="10000"/>
                            </p:stCondLst>
                            <p:childTnLst>
                              <p:par>
                                <p:cTn id="65" presetID="10" presetClass="entr" presetSubtype="0"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2000"/>
                                        <p:tgtEl>
                                          <p:spTgt spid="8"/>
                                        </p:tgtEl>
                                      </p:cBhvr>
                                    </p:animEffect>
                                  </p:childTnLst>
                                </p:cTn>
                              </p:par>
                            </p:childTnLst>
                          </p:cTn>
                        </p:par>
                        <p:par>
                          <p:cTn id="68" fill="hold" nodeType="afterGroup">
                            <p:stCondLst>
                              <p:cond delay="12000"/>
                            </p:stCondLst>
                            <p:childTnLst>
                              <p:par>
                                <p:cTn id="69" presetID="10"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2000"/>
                                        <p:tgtEl>
                                          <p:spTgt spid="9"/>
                                        </p:tgtEl>
                                      </p:cBhvr>
                                    </p:animEffect>
                                  </p:childTnLst>
                                </p:cTn>
                              </p:par>
                            </p:childTnLst>
                          </p:cTn>
                        </p:par>
                        <p:par>
                          <p:cTn id="72" fill="hold" nodeType="afterGroup">
                            <p:stCondLst>
                              <p:cond delay="14000"/>
                            </p:stCondLst>
                            <p:childTnLst>
                              <p:par>
                                <p:cTn id="73" presetID="10" presetClass="entr" presetSubtype="0"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2000"/>
                                        <p:tgtEl>
                                          <p:spTgt spid="10"/>
                                        </p:tgtEl>
                                      </p:cBhvr>
                                    </p:animEffect>
                                  </p:childTnLst>
                                </p:cTn>
                              </p:par>
                            </p:childTnLst>
                          </p:cTn>
                        </p:par>
                        <p:par>
                          <p:cTn id="76" fill="hold" nodeType="afterGroup">
                            <p:stCondLst>
                              <p:cond delay="16000"/>
                            </p:stCondLst>
                            <p:childTnLst>
                              <p:par>
                                <p:cTn id="77" presetID="10" presetClass="entr" presetSubtype="0" fill="hold"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2000"/>
                                        <p:tgtEl>
                                          <p:spTgt spid="11"/>
                                        </p:tgtEl>
                                      </p:cBhvr>
                                    </p:animEffect>
                                  </p:childTnLst>
                                </p:cTn>
                              </p:par>
                            </p:childTnLst>
                          </p:cTn>
                        </p:par>
                        <p:par>
                          <p:cTn id="80" fill="hold" nodeType="afterGroup">
                            <p:stCondLst>
                              <p:cond delay="18000"/>
                            </p:stCondLst>
                            <p:childTnLst>
                              <p:par>
                                <p:cTn id="81" presetID="10" presetClass="entr" presetSubtype="0"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2000"/>
                                        <p:tgtEl>
                                          <p:spTgt spid="12"/>
                                        </p:tgtEl>
                                      </p:cBhvr>
                                    </p:animEffect>
                                  </p:childTnLst>
                                </p:cTn>
                              </p:par>
                            </p:childTnLst>
                          </p:cTn>
                        </p:par>
                        <p:par>
                          <p:cTn id="84" fill="hold" nodeType="afterGroup">
                            <p:stCondLst>
                              <p:cond delay="20000"/>
                            </p:stCondLst>
                            <p:childTnLst>
                              <p:par>
                                <p:cTn id="85" presetID="10" presetClass="entr" presetSubtype="0"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fade">
                                      <p:cBhvr>
                                        <p:cTn id="87" dur="2000"/>
                                        <p:tgtEl>
                                          <p:spTgt spid="13"/>
                                        </p:tgtEl>
                                      </p:cBhvr>
                                    </p:animEffect>
                                  </p:childTnLst>
                                </p:cTn>
                              </p:par>
                            </p:childTnLst>
                          </p:cTn>
                        </p:par>
                        <p:par>
                          <p:cTn id="88" fill="hold" nodeType="afterGroup">
                            <p:stCondLst>
                              <p:cond delay="22000"/>
                            </p:stCondLst>
                            <p:childTnLst>
                              <p:par>
                                <p:cTn id="89" presetID="10" presetClass="entr" presetSubtype="0" fill="hold"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2000"/>
                                        <p:tgtEl>
                                          <p:spTgt spid="14"/>
                                        </p:tgtEl>
                                      </p:cBhvr>
                                    </p:animEffect>
                                  </p:childTnLst>
                                </p:cTn>
                              </p:par>
                            </p:childTnLst>
                          </p:cTn>
                        </p:par>
                        <p:par>
                          <p:cTn id="92" fill="hold" nodeType="afterGroup">
                            <p:stCondLst>
                              <p:cond delay="24000"/>
                            </p:stCondLst>
                            <p:childTnLst>
                              <p:par>
                                <p:cTn id="93" presetID="10"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2000"/>
                                        <p:tgtEl>
                                          <p:spTgt spid="15"/>
                                        </p:tgtEl>
                                      </p:cBhvr>
                                    </p:animEffect>
                                  </p:childTnLst>
                                </p:cTn>
                              </p:par>
                            </p:childTnLst>
                          </p:cTn>
                        </p:par>
                        <p:par>
                          <p:cTn id="96" fill="hold" nodeType="afterGroup">
                            <p:stCondLst>
                              <p:cond delay="26000"/>
                            </p:stCondLst>
                            <p:childTnLst>
                              <p:par>
                                <p:cTn id="97" presetID="10" presetClass="entr" presetSubtype="0" fill="hold" nodeType="after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fade">
                                      <p:cBhvr>
                                        <p:cTn id="99" dur="2000"/>
                                        <p:tgtEl>
                                          <p:spTgt spid="16"/>
                                        </p:tgtEl>
                                      </p:cBhvr>
                                    </p:animEffect>
                                  </p:childTnLst>
                                </p:cTn>
                              </p:par>
                            </p:childTnLst>
                          </p:cTn>
                        </p:par>
                        <p:par>
                          <p:cTn id="100" fill="hold" nodeType="afterGroup">
                            <p:stCondLst>
                              <p:cond delay="28000"/>
                            </p:stCondLst>
                            <p:childTnLst>
                              <p:par>
                                <p:cTn id="101" presetID="10" presetClass="entr" presetSubtype="0" fill="hold" nodeType="after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fade">
                                      <p:cBhvr>
                                        <p:cTn id="103" dur="2000"/>
                                        <p:tgtEl>
                                          <p:spTgt spid="17"/>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7" presetClass="entr" presetSubtype="0" fill="hold" nodeType="clickEffect">
                                  <p:stCondLst>
                                    <p:cond delay="0"/>
                                  </p:stCondLst>
                                  <p:childTnLst>
                                    <p:set>
                                      <p:cBhvr>
                                        <p:cTn id="107" dur="1" fill="hold">
                                          <p:stCondLst>
                                            <p:cond delay="0"/>
                                          </p:stCondLst>
                                        </p:cTn>
                                        <p:tgtEl>
                                          <p:spTgt spid="70"/>
                                        </p:tgtEl>
                                        <p:attrNameLst>
                                          <p:attrName>style.visibility</p:attrName>
                                        </p:attrNameLst>
                                      </p:cBhvr>
                                      <p:to>
                                        <p:strVal val="visible"/>
                                      </p:to>
                                    </p:set>
                                    <p:animEffect transition="in" filter="fade">
                                      <p:cBhvr>
                                        <p:cTn id="108" dur="1000"/>
                                        <p:tgtEl>
                                          <p:spTgt spid="70"/>
                                        </p:tgtEl>
                                      </p:cBhvr>
                                    </p:animEffect>
                                    <p:anim calcmode="lin" valueType="num">
                                      <p:cBhvr>
                                        <p:cTn id="109" dur="1000" fill="hold"/>
                                        <p:tgtEl>
                                          <p:spTgt spid="70"/>
                                        </p:tgtEl>
                                        <p:attrNameLst>
                                          <p:attrName>ppt_x</p:attrName>
                                        </p:attrNameLst>
                                      </p:cBhvr>
                                      <p:tavLst>
                                        <p:tav tm="0">
                                          <p:val>
                                            <p:strVal val="#ppt_x"/>
                                          </p:val>
                                        </p:tav>
                                        <p:tav tm="100000">
                                          <p:val>
                                            <p:strVal val="#ppt_x"/>
                                          </p:val>
                                        </p:tav>
                                      </p:tavLst>
                                    </p:anim>
                                    <p:anim calcmode="lin" valueType="num">
                                      <p:cBhvr>
                                        <p:cTn id="110" dur="900" decel="100000" fill="hold"/>
                                        <p:tgtEl>
                                          <p:spTgt spid="70"/>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par>
                                <p:cTn id="112" presetID="37" presetClass="entr" presetSubtype="0" fill="hold" nodeType="withEffect">
                                  <p:stCondLst>
                                    <p:cond delay="0"/>
                                  </p:stCondLst>
                                  <p:childTnLst>
                                    <p:set>
                                      <p:cBhvr>
                                        <p:cTn id="113" dur="1" fill="hold">
                                          <p:stCondLst>
                                            <p:cond delay="0"/>
                                          </p:stCondLst>
                                        </p:cTn>
                                        <p:tgtEl>
                                          <p:spTgt spid="71"/>
                                        </p:tgtEl>
                                        <p:attrNameLst>
                                          <p:attrName>style.visibility</p:attrName>
                                        </p:attrNameLst>
                                      </p:cBhvr>
                                      <p:to>
                                        <p:strVal val="visible"/>
                                      </p:to>
                                    </p:set>
                                    <p:animEffect transition="in" filter="fade">
                                      <p:cBhvr>
                                        <p:cTn id="114" dur="1000"/>
                                        <p:tgtEl>
                                          <p:spTgt spid="71"/>
                                        </p:tgtEl>
                                      </p:cBhvr>
                                    </p:animEffect>
                                    <p:anim calcmode="lin" valueType="num">
                                      <p:cBhvr>
                                        <p:cTn id="115" dur="1000" fill="hold"/>
                                        <p:tgtEl>
                                          <p:spTgt spid="71"/>
                                        </p:tgtEl>
                                        <p:attrNameLst>
                                          <p:attrName>ppt_x</p:attrName>
                                        </p:attrNameLst>
                                      </p:cBhvr>
                                      <p:tavLst>
                                        <p:tav tm="0">
                                          <p:val>
                                            <p:strVal val="#ppt_x"/>
                                          </p:val>
                                        </p:tav>
                                        <p:tav tm="100000">
                                          <p:val>
                                            <p:strVal val="#ppt_x"/>
                                          </p:val>
                                        </p:tav>
                                      </p:tavLst>
                                    </p:anim>
                                    <p:anim calcmode="lin" valueType="num">
                                      <p:cBhvr>
                                        <p:cTn id="116" dur="900" decel="100000" fill="hold"/>
                                        <p:tgtEl>
                                          <p:spTgt spid="71"/>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par>
                                <p:cTn id="118" presetID="37" presetClass="entr" presetSubtype="0" fill="hold" nodeType="withEffect">
                                  <p:stCondLst>
                                    <p:cond delay="0"/>
                                  </p:stCondLst>
                                  <p:childTnLst>
                                    <p:set>
                                      <p:cBhvr>
                                        <p:cTn id="119" dur="1" fill="hold">
                                          <p:stCondLst>
                                            <p:cond delay="0"/>
                                          </p:stCondLst>
                                        </p:cTn>
                                        <p:tgtEl>
                                          <p:spTgt spid="72"/>
                                        </p:tgtEl>
                                        <p:attrNameLst>
                                          <p:attrName>style.visibility</p:attrName>
                                        </p:attrNameLst>
                                      </p:cBhvr>
                                      <p:to>
                                        <p:strVal val="visible"/>
                                      </p:to>
                                    </p:set>
                                    <p:animEffect transition="in" filter="fade">
                                      <p:cBhvr>
                                        <p:cTn id="120" dur="1000"/>
                                        <p:tgtEl>
                                          <p:spTgt spid="72"/>
                                        </p:tgtEl>
                                      </p:cBhvr>
                                    </p:animEffect>
                                    <p:anim calcmode="lin" valueType="num">
                                      <p:cBhvr>
                                        <p:cTn id="121" dur="1000" fill="hold"/>
                                        <p:tgtEl>
                                          <p:spTgt spid="72"/>
                                        </p:tgtEl>
                                        <p:attrNameLst>
                                          <p:attrName>ppt_x</p:attrName>
                                        </p:attrNameLst>
                                      </p:cBhvr>
                                      <p:tavLst>
                                        <p:tav tm="0">
                                          <p:val>
                                            <p:strVal val="#ppt_x"/>
                                          </p:val>
                                        </p:tav>
                                        <p:tav tm="100000">
                                          <p:val>
                                            <p:strVal val="#ppt_x"/>
                                          </p:val>
                                        </p:tav>
                                      </p:tavLst>
                                    </p:anim>
                                    <p:anim calcmode="lin" valueType="num">
                                      <p:cBhvr>
                                        <p:cTn id="122" dur="900" decel="100000" fill="hold"/>
                                        <p:tgtEl>
                                          <p:spTgt spid="72"/>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par>
                                <p:cTn id="124" presetID="37" presetClass="entr" presetSubtype="0" fill="hold" nodeType="withEffect">
                                  <p:stCondLst>
                                    <p:cond delay="0"/>
                                  </p:stCondLst>
                                  <p:childTnLst>
                                    <p:set>
                                      <p:cBhvr>
                                        <p:cTn id="125" dur="1" fill="hold">
                                          <p:stCondLst>
                                            <p:cond delay="0"/>
                                          </p:stCondLst>
                                        </p:cTn>
                                        <p:tgtEl>
                                          <p:spTgt spid="73"/>
                                        </p:tgtEl>
                                        <p:attrNameLst>
                                          <p:attrName>style.visibility</p:attrName>
                                        </p:attrNameLst>
                                      </p:cBhvr>
                                      <p:to>
                                        <p:strVal val="visible"/>
                                      </p:to>
                                    </p:set>
                                    <p:animEffect transition="in" filter="fade">
                                      <p:cBhvr>
                                        <p:cTn id="126" dur="1000"/>
                                        <p:tgtEl>
                                          <p:spTgt spid="73"/>
                                        </p:tgtEl>
                                      </p:cBhvr>
                                    </p:animEffect>
                                    <p:anim calcmode="lin" valueType="num">
                                      <p:cBhvr>
                                        <p:cTn id="127" dur="1000" fill="hold"/>
                                        <p:tgtEl>
                                          <p:spTgt spid="73"/>
                                        </p:tgtEl>
                                        <p:attrNameLst>
                                          <p:attrName>ppt_x</p:attrName>
                                        </p:attrNameLst>
                                      </p:cBhvr>
                                      <p:tavLst>
                                        <p:tav tm="0">
                                          <p:val>
                                            <p:strVal val="#ppt_x"/>
                                          </p:val>
                                        </p:tav>
                                        <p:tav tm="100000">
                                          <p:val>
                                            <p:strVal val="#ppt_x"/>
                                          </p:val>
                                        </p:tav>
                                      </p:tavLst>
                                    </p:anim>
                                    <p:anim calcmode="lin" valueType="num">
                                      <p:cBhvr>
                                        <p:cTn id="128" dur="900" decel="100000" fill="hold"/>
                                        <p:tgtEl>
                                          <p:spTgt spid="73"/>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par>
                                <p:cTn id="130" presetID="37" presetClass="entr" presetSubtype="0" fill="hold" nodeType="withEffect">
                                  <p:stCondLst>
                                    <p:cond delay="0"/>
                                  </p:stCondLst>
                                  <p:childTnLst>
                                    <p:set>
                                      <p:cBhvr>
                                        <p:cTn id="131" dur="1" fill="hold">
                                          <p:stCondLst>
                                            <p:cond delay="0"/>
                                          </p:stCondLst>
                                        </p:cTn>
                                        <p:tgtEl>
                                          <p:spTgt spid="74"/>
                                        </p:tgtEl>
                                        <p:attrNameLst>
                                          <p:attrName>style.visibility</p:attrName>
                                        </p:attrNameLst>
                                      </p:cBhvr>
                                      <p:to>
                                        <p:strVal val="visible"/>
                                      </p:to>
                                    </p:set>
                                    <p:animEffect transition="in" filter="fade">
                                      <p:cBhvr>
                                        <p:cTn id="132" dur="1000"/>
                                        <p:tgtEl>
                                          <p:spTgt spid="74"/>
                                        </p:tgtEl>
                                      </p:cBhvr>
                                    </p:animEffect>
                                    <p:anim calcmode="lin" valueType="num">
                                      <p:cBhvr>
                                        <p:cTn id="133" dur="1000" fill="hold"/>
                                        <p:tgtEl>
                                          <p:spTgt spid="74"/>
                                        </p:tgtEl>
                                        <p:attrNameLst>
                                          <p:attrName>ppt_x</p:attrName>
                                        </p:attrNameLst>
                                      </p:cBhvr>
                                      <p:tavLst>
                                        <p:tav tm="0">
                                          <p:val>
                                            <p:strVal val="#ppt_x"/>
                                          </p:val>
                                        </p:tav>
                                        <p:tav tm="100000">
                                          <p:val>
                                            <p:strVal val="#ppt_x"/>
                                          </p:val>
                                        </p:tav>
                                      </p:tavLst>
                                    </p:anim>
                                    <p:anim calcmode="lin" valueType="num">
                                      <p:cBhvr>
                                        <p:cTn id="134" dur="900" decel="100000" fill="hold"/>
                                        <p:tgtEl>
                                          <p:spTgt spid="74"/>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52" presetClass="entr" presetSubtype="0" fill="hold" nodeType="clickEffect">
                                  <p:stCondLst>
                                    <p:cond delay="0"/>
                                  </p:stCondLst>
                                  <p:childTnLst>
                                    <p:set>
                                      <p:cBhvr>
                                        <p:cTn id="139" dur="1" fill="hold">
                                          <p:stCondLst>
                                            <p:cond delay="0"/>
                                          </p:stCondLst>
                                        </p:cTn>
                                        <p:tgtEl>
                                          <p:spTgt spid="6166"/>
                                        </p:tgtEl>
                                        <p:attrNameLst>
                                          <p:attrName>style.visibility</p:attrName>
                                        </p:attrNameLst>
                                      </p:cBhvr>
                                      <p:to>
                                        <p:strVal val="visible"/>
                                      </p:to>
                                    </p:set>
                                    <p:animScale>
                                      <p:cBhvr>
                                        <p:cTn id="140" dur="1000" decel="50000" fill="hold">
                                          <p:stCondLst>
                                            <p:cond delay="0"/>
                                          </p:stCondLst>
                                        </p:cTn>
                                        <p:tgtEl>
                                          <p:spTgt spid="61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1" dur="1000" decel="50000" fill="hold">
                                          <p:stCondLst>
                                            <p:cond delay="0"/>
                                          </p:stCondLst>
                                        </p:cTn>
                                        <p:tgtEl>
                                          <p:spTgt spid="6166"/>
                                        </p:tgtEl>
                                        <p:attrNameLst>
                                          <p:attrName>ppt_x</p:attrName>
                                          <p:attrName>ppt_y</p:attrName>
                                        </p:attrNameLst>
                                      </p:cBhvr>
                                    </p:animMotion>
                                    <p:animEffect transition="in" filter="fade">
                                      <p:cBhvr>
                                        <p:cTn id="142" dur="1000"/>
                                        <p:tgtEl>
                                          <p:spTgt spid="6166"/>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34" presetClass="emph" presetSubtype="0" fill="hold" nodeType="clickEffect">
                                  <p:stCondLst>
                                    <p:cond delay="0"/>
                                  </p:stCondLst>
                                  <p:iterate type="lt">
                                    <p:tmPct val="10000"/>
                                  </p:iterate>
                                  <p:childTnLst>
                                    <p:animMotion origin="layout" path="M 0.0 0.0 L 0.0 -0.07213" pathEditMode="relative" ptsTypes="">
                                      <p:cBhvr>
                                        <p:cTn id="146" dur="250" accel="50000" decel="50000" autoRev="1" fill="hold">
                                          <p:stCondLst>
                                            <p:cond delay="0"/>
                                          </p:stCondLst>
                                        </p:cTn>
                                        <p:tgtEl>
                                          <p:spTgt spid="8198">
                                            <p:txEl>
                                              <p:pRg st="1" end="1"/>
                                            </p:txEl>
                                          </p:spTgt>
                                        </p:tgtEl>
                                        <p:attrNameLst>
                                          <p:attrName>ppt_x</p:attrName>
                                          <p:attrName>ppt_y</p:attrName>
                                        </p:attrNameLst>
                                      </p:cBhvr>
                                    </p:animMotion>
                                    <p:animRot by="1500000">
                                      <p:cBhvr>
                                        <p:cTn id="147" dur="125" fill="hold">
                                          <p:stCondLst>
                                            <p:cond delay="0"/>
                                          </p:stCondLst>
                                        </p:cTn>
                                        <p:tgtEl>
                                          <p:spTgt spid="8198">
                                            <p:txEl>
                                              <p:pRg st="1" end="1"/>
                                            </p:txEl>
                                          </p:spTgt>
                                        </p:tgtEl>
                                        <p:attrNameLst>
                                          <p:attrName>r</p:attrName>
                                        </p:attrNameLst>
                                      </p:cBhvr>
                                    </p:animRot>
                                    <p:animRot by="-1500000">
                                      <p:cBhvr>
                                        <p:cTn id="148" dur="125" fill="hold">
                                          <p:stCondLst>
                                            <p:cond delay="125"/>
                                          </p:stCondLst>
                                        </p:cTn>
                                        <p:tgtEl>
                                          <p:spTgt spid="8198">
                                            <p:txEl>
                                              <p:pRg st="1" end="1"/>
                                            </p:txEl>
                                          </p:spTgt>
                                        </p:tgtEl>
                                        <p:attrNameLst>
                                          <p:attrName>r</p:attrName>
                                        </p:attrNameLst>
                                      </p:cBhvr>
                                    </p:animRot>
                                    <p:animRot by="-1500000">
                                      <p:cBhvr>
                                        <p:cTn id="149" dur="125" fill="hold">
                                          <p:stCondLst>
                                            <p:cond delay="250"/>
                                          </p:stCondLst>
                                        </p:cTn>
                                        <p:tgtEl>
                                          <p:spTgt spid="8198">
                                            <p:txEl>
                                              <p:pRg st="1" end="1"/>
                                            </p:txEl>
                                          </p:spTgt>
                                        </p:tgtEl>
                                        <p:attrNameLst>
                                          <p:attrName>r</p:attrName>
                                        </p:attrNameLst>
                                      </p:cBhvr>
                                    </p:animRot>
                                    <p:animRot by="1500000">
                                      <p:cBhvr>
                                        <p:cTn id="150" dur="125" fill="hold">
                                          <p:stCondLst>
                                            <p:cond delay="375"/>
                                          </p:stCondLst>
                                        </p:cTn>
                                        <p:tgtEl>
                                          <p:spTgt spid="8198">
                                            <p:txEl>
                                              <p:pRg st="1" end="1"/>
                                            </p:txEl>
                                          </p:spTgt>
                                        </p:tgtEl>
                                        <p:attrNameLst>
                                          <p:attrName>r</p:attrName>
                                        </p:attrNameLst>
                                      </p:cBhvr>
                                    </p:animRot>
                                  </p:childTnLst>
                                </p:cTn>
                              </p:par>
                              <p:par>
                                <p:cTn id="151" presetID="34" presetClass="emph" presetSubtype="0" fill="hold" nodeType="withEffect">
                                  <p:stCondLst>
                                    <p:cond delay="0"/>
                                  </p:stCondLst>
                                  <p:iterate type="lt">
                                    <p:tmPct val="10000"/>
                                  </p:iterate>
                                  <p:childTnLst>
                                    <p:animMotion origin="layout" path="M 0.0 0.0 L 0.0 -0.07213" pathEditMode="relative" ptsTypes="">
                                      <p:cBhvr>
                                        <p:cTn id="152" dur="250" accel="50000" decel="50000" autoRev="1" fill="hold">
                                          <p:stCondLst>
                                            <p:cond delay="0"/>
                                          </p:stCondLst>
                                        </p:cTn>
                                        <p:tgtEl>
                                          <p:spTgt spid="8198">
                                            <p:txEl>
                                              <p:pRg st="2" end="2"/>
                                            </p:txEl>
                                          </p:spTgt>
                                        </p:tgtEl>
                                        <p:attrNameLst>
                                          <p:attrName>ppt_x</p:attrName>
                                          <p:attrName>ppt_y</p:attrName>
                                        </p:attrNameLst>
                                      </p:cBhvr>
                                    </p:animMotion>
                                    <p:animRot by="1500000">
                                      <p:cBhvr>
                                        <p:cTn id="153" dur="125" fill="hold">
                                          <p:stCondLst>
                                            <p:cond delay="0"/>
                                          </p:stCondLst>
                                        </p:cTn>
                                        <p:tgtEl>
                                          <p:spTgt spid="8198">
                                            <p:txEl>
                                              <p:pRg st="2" end="2"/>
                                            </p:txEl>
                                          </p:spTgt>
                                        </p:tgtEl>
                                        <p:attrNameLst>
                                          <p:attrName>r</p:attrName>
                                        </p:attrNameLst>
                                      </p:cBhvr>
                                    </p:animRot>
                                    <p:animRot by="-1500000">
                                      <p:cBhvr>
                                        <p:cTn id="154" dur="125" fill="hold">
                                          <p:stCondLst>
                                            <p:cond delay="125"/>
                                          </p:stCondLst>
                                        </p:cTn>
                                        <p:tgtEl>
                                          <p:spTgt spid="8198">
                                            <p:txEl>
                                              <p:pRg st="2" end="2"/>
                                            </p:txEl>
                                          </p:spTgt>
                                        </p:tgtEl>
                                        <p:attrNameLst>
                                          <p:attrName>r</p:attrName>
                                        </p:attrNameLst>
                                      </p:cBhvr>
                                    </p:animRot>
                                    <p:animRot by="-1500000">
                                      <p:cBhvr>
                                        <p:cTn id="155" dur="125" fill="hold">
                                          <p:stCondLst>
                                            <p:cond delay="250"/>
                                          </p:stCondLst>
                                        </p:cTn>
                                        <p:tgtEl>
                                          <p:spTgt spid="8198">
                                            <p:txEl>
                                              <p:pRg st="2" end="2"/>
                                            </p:txEl>
                                          </p:spTgt>
                                        </p:tgtEl>
                                        <p:attrNameLst>
                                          <p:attrName>r</p:attrName>
                                        </p:attrNameLst>
                                      </p:cBhvr>
                                    </p:animRot>
                                    <p:animRot by="1500000">
                                      <p:cBhvr>
                                        <p:cTn id="156" dur="125" fill="hold">
                                          <p:stCondLst>
                                            <p:cond delay="375"/>
                                          </p:stCondLst>
                                        </p:cTn>
                                        <p:tgtEl>
                                          <p:spTgt spid="8198">
                                            <p:txEl>
                                              <p:pRg st="2" end="2"/>
                                            </p:txEl>
                                          </p:spTgt>
                                        </p:tgtEl>
                                        <p:attrNameLst>
                                          <p:attrName>r</p:attrName>
                                        </p:attrNameLst>
                                      </p:cBhvr>
                                    </p:animRot>
                                  </p:childTnLst>
                                </p:cTn>
                              </p:par>
                              <p:par>
                                <p:cTn id="157" presetID="34" presetClass="emph" presetSubtype="0" fill="hold" nodeType="withEffect">
                                  <p:stCondLst>
                                    <p:cond delay="0"/>
                                  </p:stCondLst>
                                  <p:iterate type="lt">
                                    <p:tmPct val="10000"/>
                                  </p:iterate>
                                  <p:childTnLst>
                                    <p:animMotion origin="layout" path="M 0.0 0.0 L 0.0 -0.07213" pathEditMode="relative" ptsTypes="">
                                      <p:cBhvr>
                                        <p:cTn id="158" dur="250" accel="50000" decel="50000" autoRev="1" fill="hold">
                                          <p:stCondLst>
                                            <p:cond delay="0"/>
                                          </p:stCondLst>
                                        </p:cTn>
                                        <p:tgtEl>
                                          <p:spTgt spid="8198">
                                            <p:txEl>
                                              <p:pRg st="3" end="3"/>
                                            </p:txEl>
                                          </p:spTgt>
                                        </p:tgtEl>
                                        <p:attrNameLst>
                                          <p:attrName>ppt_x</p:attrName>
                                          <p:attrName>ppt_y</p:attrName>
                                        </p:attrNameLst>
                                      </p:cBhvr>
                                    </p:animMotion>
                                    <p:animRot by="1500000">
                                      <p:cBhvr>
                                        <p:cTn id="159" dur="125" fill="hold">
                                          <p:stCondLst>
                                            <p:cond delay="0"/>
                                          </p:stCondLst>
                                        </p:cTn>
                                        <p:tgtEl>
                                          <p:spTgt spid="8198">
                                            <p:txEl>
                                              <p:pRg st="3" end="3"/>
                                            </p:txEl>
                                          </p:spTgt>
                                        </p:tgtEl>
                                        <p:attrNameLst>
                                          <p:attrName>r</p:attrName>
                                        </p:attrNameLst>
                                      </p:cBhvr>
                                    </p:animRot>
                                    <p:animRot by="-1500000">
                                      <p:cBhvr>
                                        <p:cTn id="160" dur="125" fill="hold">
                                          <p:stCondLst>
                                            <p:cond delay="125"/>
                                          </p:stCondLst>
                                        </p:cTn>
                                        <p:tgtEl>
                                          <p:spTgt spid="8198">
                                            <p:txEl>
                                              <p:pRg st="3" end="3"/>
                                            </p:txEl>
                                          </p:spTgt>
                                        </p:tgtEl>
                                        <p:attrNameLst>
                                          <p:attrName>r</p:attrName>
                                        </p:attrNameLst>
                                      </p:cBhvr>
                                    </p:animRot>
                                    <p:animRot by="-1500000">
                                      <p:cBhvr>
                                        <p:cTn id="161" dur="125" fill="hold">
                                          <p:stCondLst>
                                            <p:cond delay="250"/>
                                          </p:stCondLst>
                                        </p:cTn>
                                        <p:tgtEl>
                                          <p:spTgt spid="8198">
                                            <p:txEl>
                                              <p:pRg st="3" end="3"/>
                                            </p:txEl>
                                          </p:spTgt>
                                        </p:tgtEl>
                                        <p:attrNameLst>
                                          <p:attrName>r</p:attrName>
                                        </p:attrNameLst>
                                      </p:cBhvr>
                                    </p:animRot>
                                    <p:animRot by="1500000">
                                      <p:cBhvr>
                                        <p:cTn id="162" dur="125" fill="hold">
                                          <p:stCondLst>
                                            <p:cond delay="375"/>
                                          </p:stCondLst>
                                        </p:cTn>
                                        <p:tgtEl>
                                          <p:spTgt spid="8198">
                                            <p:txEl>
                                              <p:pRg st="3" end="3"/>
                                            </p:txEl>
                                          </p:spTgt>
                                        </p:tgtEl>
                                        <p:attrNameLst>
                                          <p:attrName>r</p:attrName>
                                        </p:attrNameLst>
                                      </p:cBhvr>
                                    </p:animRot>
                                  </p:childTnLst>
                                </p:cTn>
                              </p:par>
                              <p:par>
                                <p:cTn id="163" presetID="34" presetClass="emph" presetSubtype="0" fill="hold" nodeType="withEffect">
                                  <p:stCondLst>
                                    <p:cond delay="0"/>
                                  </p:stCondLst>
                                  <p:iterate type="lt">
                                    <p:tmPct val="10000"/>
                                  </p:iterate>
                                  <p:childTnLst>
                                    <p:animMotion origin="layout" path="M 0.0 0.0 L 0.0 -0.07213" pathEditMode="relative" ptsTypes="">
                                      <p:cBhvr>
                                        <p:cTn id="164" dur="250" accel="50000" decel="50000" autoRev="1" fill="hold">
                                          <p:stCondLst>
                                            <p:cond delay="0"/>
                                          </p:stCondLst>
                                        </p:cTn>
                                        <p:tgtEl>
                                          <p:spTgt spid="8198">
                                            <p:txEl>
                                              <p:pRg st="4" end="4"/>
                                            </p:txEl>
                                          </p:spTgt>
                                        </p:tgtEl>
                                        <p:attrNameLst>
                                          <p:attrName>ppt_x</p:attrName>
                                          <p:attrName>ppt_y</p:attrName>
                                        </p:attrNameLst>
                                      </p:cBhvr>
                                    </p:animMotion>
                                    <p:animRot by="1500000">
                                      <p:cBhvr>
                                        <p:cTn id="165" dur="125" fill="hold">
                                          <p:stCondLst>
                                            <p:cond delay="0"/>
                                          </p:stCondLst>
                                        </p:cTn>
                                        <p:tgtEl>
                                          <p:spTgt spid="8198">
                                            <p:txEl>
                                              <p:pRg st="4" end="4"/>
                                            </p:txEl>
                                          </p:spTgt>
                                        </p:tgtEl>
                                        <p:attrNameLst>
                                          <p:attrName>r</p:attrName>
                                        </p:attrNameLst>
                                      </p:cBhvr>
                                    </p:animRot>
                                    <p:animRot by="-1500000">
                                      <p:cBhvr>
                                        <p:cTn id="166" dur="125" fill="hold">
                                          <p:stCondLst>
                                            <p:cond delay="125"/>
                                          </p:stCondLst>
                                        </p:cTn>
                                        <p:tgtEl>
                                          <p:spTgt spid="8198">
                                            <p:txEl>
                                              <p:pRg st="4" end="4"/>
                                            </p:txEl>
                                          </p:spTgt>
                                        </p:tgtEl>
                                        <p:attrNameLst>
                                          <p:attrName>r</p:attrName>
                                        </p:attrNameLst>
                                      </p:cBhvr>
                                    </p:animRot>
                                    <p:animRot by="-1500000">
                                      <p:cBhvr>
                                        <p:cTn id="167" dur="125" fill="hold">
                                          <p:stCondLst>
                                            <p:cond delay="250"/>
                                          </p:stCondLst>
                                        </p:cTn>
                                        <p:tgtEl>
                                          <p:spTgt spid="8198">
                                            <p:txEl>
                                              <p:pRg st="4" end="4"/>
                                            </p:txEl>
                                          </p:spTgt>
                                        </p:tgtEl>
                                        <p:attrNameLst>
                                          <p:attrName>r</p:attrName>
                                        </p:attrNameLst>
                                      </p:cBhvr>
                                    </p:animRot>
                                    <p:animRot by="1500000">
                                      <p:cBhvr>
                                        <p:cTn id="168" dur="125" fill="hold">
                                          <p:stCondLst>
                                            <p:cond delay="375"/>
                                          </p:stCondLst>
                                        </p:cTn>
                                        <p:tgtEl>
                                          <p:spTgt spid="8198">
                                            <p:txEl>
                                              <p:pRg st="4" end="4"/>
                                            </p:txEl>
                                          </p:spTgt>
                                        </p:tgtEl>
                                        <p:attrNameLst>
                                          <p:attrName>r</p:attrName>
                                        </p:attrNameLst>
                                      </p:cBhvr>
                                    </p:animRot>
                                  </p:childTnLst>
                                </p:cTn>
                              </p:par>
                              <p:par>
                                <p:cTn id="169" presetID="34" presetClass="emph" presetSubtype="0" fill="hold" nodeType="withEffect">
                                  <p:stCondLst>
                                    <p:cond delay="0"/>
                                  </p:stCondLst>
                                  <p:iterate type="lt">
                                    <p:tmPct val="10000"/>
                                  </p:iterate>
                                  <p:childTnLst>
                                    <p:animMotion origin="layout" path="M 0.0 0.0 L 0.0 -0.07213" pathEditMode="relative" ptsTypes="">
                                      <p:cBhvr>
                                        <p:cTn id="170" dur="250" accel="50000" decel="50000" autoRev="1" fill="hold">
                                          <p:stCondLst>
                                            <p:cond delay="0"/>
                                          </p:stCondLst>
                                        </p:cTn>
                                        <p:tgtEl>
                                          <p:spTgt spid="8198">
                                            <p:txEl>
                                              <p:pRg st="5" end="5"/>
                                            </p:txEl>
                                          </p:spTgt>
                                        </p:tgtEl>
                                        <p:attrNameLst>
                                          <p:attrName>ppt_x</p:attrName>
                                          <p:attrName>ppt_y</p:attrName>
                                        </p:attrNameLst>
                                      </p:cBhvr>
                                    </p:animMotion>
                                    <p:animRot by="1500000">
                                      <p:cBhvr>
                                        <p:cTn id="171" dur="125" fill="hold">
                                          <p:stCondLst>
                                            <p:cond delay="0"/>
                                          </p:stCondLst>
                                        </p:cTn>
                                        <p:tgtEl>
                                          <p:spTgt spid="8198">
                                            <p:txEl>
                                              <p:pRg st="5" end="5"/>
                                            </p:txEl>
                                          </p:spTgt>
                                        </p:tgtEl>
                                        <p:attrNameLst>
                                          <p:attrName>r</p:attrName>
                                        </p:attrNameLst>
                                      </p:cBhvr>
                                    </p:animRot>
                                    <p:animRot by="-1500000">
                                      <p:cBhvr>
                                        <p:cTn id="172" dur="125" fill="hold">
                                          <p:stCondLst>
                                            <p:cond delay="125"/>
                                          </p:stCondLst>
                                        </p:cTn>
                                        <p:tgtEl>
                                          <p:spTgt spid="8198">
                                            <p:txEl>
                                              <p:pRg st="5" end="5"/>
                                            </p:txEl>
                                          </p:spTgt>
                                        </p:tgtEl>
                                        <p:attrNameLst>
                                          <p:attrName>r</p:attrName>
                                        </p:attrNameLst>
                                      </p:cBhvr>
                                    </p:animRot>
                                    <p:animRot by="-1500000">
                                      <p:cBhvr>
                                        <p:cTn id="173" dur="125" fill="hold">
                                          <p:stCondLst>
                                            <p:cond delay="250"/>
                                          </p:stCondLst>
                                        </p:cTn>
                                        <p:tgtEl>
                                          <p:spTgt spid="8198">
                                            <p:txEl>
                                              <p:pRg st="5" end="5"/>
                                            </p:txEl>
                                          </p:spTgt>
                                        </p:tgtEl>
                                        <p:attrNameLst>
                                          <p:attrName>r</p:attrName>
                                        </p:attrNameLst>
                                      </p:cBhvr>
                                    </p:animRot>
                                    <p:animRot by="1500000">
                                      <p:cBhvr>
                                        <p:cTn id="174" dur="125" fill="hold">
                                          <p:stCondLst>
                                            <p:cond delay="375"/>
                                          </p:stCondLst>
                                        </p:cTn>
                                        <p:tgtEl>
                                          <p:spTgt spid="8198">
                                            <p:txEl>
                                              <p:pRg st="5" end="5"/>
                                            </p:txEl>
                                          </p:spTgt>
                                        </p:tgtEl>
                                        <p:attrNameLst>
                                          <p:attrName>r</p:attrName>
                                        </p:attrNameLst>
                                      </p:cBhvr>
                                    </p:animRot>
                                  </p:childTnLst>
                                </p:cTn>
                              </p:par>
                              <p:par>
                                <p:cTn id="175" presetID="34" presetClass="emph" presetSubtype="0" fill="hold" nodeType="withEffect">
                                  <p:stCondLst>
                                    <p:cond delay="0"/>
                                  </p:stCondLst>
                                  <p:iterate type="lt">
                                    <p:tmPct val="10000"/>
                                  </p:iterate>
                                  <p:childTnLst>
                                    <p:animMotion origin="layout" path="M 0.0 0.0 L 0.0 -0.07213" pathEditMode="relative" ptsTypes="">
                                      <p:cBhvr>
                                        <p:cTn id="176" dur="250" accel="50000" decel="50000" autoRev="1" fill="hold">
                                          <p:stCondLst>
                                            <p:cond delay="0"/>
                                          </p:stCondLst>
                                        </p:cTn>
                                        <p:tgtEl>
                                          <p:spTgt spid="8198">
                                            <p:txEl>
                                              <p:pRg st="6" end="6"/>
                                            </p:txEl>
                                          </p:spTgt>
                                        </p:tgtEl>
                                        <p:attrNameLst>
                                          <p:attrName>ppt_x</p:attrName>
                                          <p:attrName>ppt_y</p:attrName>
                                        </p:attrNameLst>
                                      </p:cBhvr>
                                    </p:animMotion>
                                    <p:animRot by="1500000">
                                      <p:cBhvr>
                                        <p:cTn id="177" dur="125" fill="hold">
                                          <p:stCondLst>
                                            <p:cond delay="0"/>
                                          </p:stCondLst>
                                        </p:cTn>
                                        <p:tgtEl>
                                          <p:spTgt spid="8198">
                                            <p:txEl>
                                              <p:pRg st="6" end="6"/>
                                            </p:txEl>
                                          </p:spTgt>
                                        </p:tgtEl>
                                        <p:attrNameLst>
                                          <p:attrName>r</p:attrName>
                                        </p:attrNameLst>
                                      </p:cBhvr>
                                    </p:animRot>
                                    <p:animRot by="-1500000">
                                      <p:cBhvr>
                                        <p:cTn id="178" dur="125" fill="hold">
                                          <p:stCondLst>
                                            <p:cond delay="125"/>
                                          </p:stCondLst>
                                        </p:cTn>
                                        <p:tgtEl>
                                          <p:spTgt spid="8198">
                                            <p:txEl>
                                              <p:pRg st="6" end="6"/>
                                            </p:txEl>
                                          </p:spTgt>
                                        </p:tgtEl>
                                        <p:attrNameLst>
                                          <p:attrName>r</p:attrName>
                                        </p:attrNameLst>
                                      </p:cBhvr>
                                    </p:animRot>
                                    <p:animRot by="-1500000">
                                      <p:cBhvr>
                                        <p:cTn id="179" dur="125" fill="hold">
                                          <p:stCondLst>
                                            <p:cond delay="250"/>
                                          </p:stCondLst>
                                        </p:cTn>
                                        <p:tgtEl>
                                          <p:spTgt spid="8198">
                                            <p:txEl>
                                              <p:pRg st="6" end="6"/>
                                            </p:txEl>
                                          </p:spTgt>
                                        </p:tgtEl>
                                        <p:attrNameLst>
                                          <p:attrName>r</p:attrName>
                                        </p:attrNameLst>
                                      </p:cBhvr>
                                    </p:animRot>
                                    <p:animRot by="1500000">
                                      <p:cBhvr>
                                        <p:cTn id="180" dur="125" fill="hold">
                                          <p:stCondLst>
                                            <p:cond delay="375"/>
                                          </p:stCondLst>
                                        </p:cTn>
                                        <p:tgtEl>
                                          <p:spTgt spid="8198">
                                            <p:txEl>
                                              <p:pRg st="6" end="6"/>
                                            </p:txEl>
                                          </p:spTgt>
                                        </p:tgtEl>
                                        <p:attrNameLst>
                                          <p:attrName>r</p:attrName>
                                        </p:attrNameLst>
                                      </p:cBhvr>
                                    </p:animRot>
                                  </p:childTnLst>
                                </p:cTn>
                              </p:par>
                              <p:par>
                                <p:cTn id="181" presetID="34" presetClass="emph" presetSubtype="0" fill="hold" nodeType="withEffect">
                                  <p:stCondLst>
                                    <p:cond delay="0"/>
                                  </p:stCondLst>
                                  <p:iterate type="lt">
                                    <p:tmPct val="10000"/>
                                  </p:iterate>
                                  <p:childTnLst>
                                    <p:animMotion origin="layout" path="M 0.0 0.0 L 0.0 -0.07213" pathEditMode="relative" ptsTypes="">
                                      <p:cBhvr>
                                        <p:cTn id="182" dur="250" accel="50000" decel="50000" autoRev="1" fill="hold">
                                          <p:stCondLst>
                                            <p:cond delay="0"/>
                                          </p:stCondLst>
                                        </p:cTn>
                                        <p:tgtEl>
                                          <p:spTgt spid="8198">
                                            <p:txEl>
                                              <p:pRg st="7" end="7"/>
                                            </p:txEl>
                                          </p:spTgt>
                                        </p:tgtEl>
                                        <p:attrNameLst>
                                          <p:attrName>ppt_x</p:attrName>
                                          <p:attrName>ppt_y</p:attrName>
                                        </p:attrNameLst>
                                      </p:cBhvr>
                                    </p:animMotion>
                                    <p:animRot by="1500000">
                                      <p:cBhvr>
                                        <p:cTn id="183" dur="125" fill="hold">
                                          <p:stCondLst>
                                            <p:cond delay="0"/>
                                          </p:stCondLst>
                                        </p:cTn>
                                        <p:tgtEl>
                                          <p:spTgt spid="8198">
                                            <p:txEl>
                                              <p:pRg st="7" end="7"/>
                                            </p:txEl>
                                          </p:spTgt>
                                        </p:tgtEl>
                                        <p:attrNameLst>
                                          <p:attrName>r</p:attrName>
                                        </p:attrNameLst>
                                      </p:cBhvr>
                                    </p:animRot>
                                    <p:animRot by="-1500000">
                                      <p:cBhvr>
                                        <p:cTn id="184" dur="125" fill="hold">
                                          <p:stCondLst>
                                            <p:cond delay="125"/>
                                          </p:stCondLst>
                                        </p:cTn>
                                        <p:tgtEl>
                                          <p:spTgt spid="8198">
                                            <p:txEl>
                                              <p:pRg st="7" end="7"/>
                                            </p:txEl>
                                          </p:spTgt>
                                        </p:tgtEl>
                                        <p:attrNameLst>
                                          <p:attrName>r</p:attrName>
                                        </p:attrNameLst>
                                      </p:cBhvr>
                                    </p:animRot>
                                    <p:animRot by="-1500000">
                                      <p:cBhvr>
                                        <p:cTn id="185" dur="125" fill="hold">
                                          <p:stCondLst>
                                            <p:cond delay="250"/>
                                          </p:stCondLst>
                                        </p:cTn>
                                        <p:tgtEl>
                                          <p:spTgt spid="8198">
                                            <p:txEl>
                                              <p:pRg st="7" end="7"/>
                                            </p:txEl>
                                          </p:spTgt>
                                        </p:tgtEl>
                                        <p:attrNameLst>
                                          <p:attrName>r</p:attrName>
                                        </p:attrNameLst>
                                      </p:cBhvr>
                                    </p:animRot>
                                    <p:animRot by="1500000">
                                      <p:cBhvr>
                                        <p:cTn id="186" dur="125" fill="hold">
                                          <p:stCondLst>
                                            <p:cond delay="375"/>
                                          </p:stCondLst>
                                        </p:cTn>
                                        <p:tgtEl>
                                          <p:spTgt spid="8198">
                                            <p:txEl>
                                              <p:pRg st="7" end="7"/>
                                            </p:txEl>
                                          </p:spTgt>
                                        </p:tgtEl>
                                        <p:attrNameLst>
                                          <p:attrName>r</p:attrName>
                                        </p:attrNameLst>
                                      </p:cBhvr>
                                    </p:animRot>
                                  </p:childTnLst>
                                </p:cTn>
                              </p:par>
                              <p:par>
                                <p:cTn id="187" presetID="34" presetClass="emph" presetSubtype="0" fill="hold" nodeType="withEffect">
                                  <p:stCondLst>
                                    <p:cond delay="0"/>
                                  </p:stCondLst>
                                  <p:iterate type="lt">
                                    <p:tmPct val="10000"/>
                                  </p:iterate>
                                  <p:childTnLst>
                                    <p:animMotion origin="layout" path="M 0.0 0.0 L 0.0 -0.07213" pathEditMode="relative" ptsTypes="">
                                      <p:cBhvr>
                                        <p:cTn id="188" dur="250" accel="50000" decel="50000" autoRev="1" fill="hold">
                                          <p:stCondLst>
                                            <p:cond delay="0"/>
                                          </p:stCondLst>
                                        </p:cTn>
                                        <p:tgtEl>
                                          <p:spTgt spid="8198">
                                            <p:txEl>
                                              <p:pRg st="8" end="8"/>
                                            </p:txEl>
                                          </p:spTgt>
                                        </p:tgtEl>
                                        <p:attrNameLst>
                                          <p:attrName>ppt_x</p:attrName>
                                          <p:attrName>ppt_y</p:attrName>
                                        </p:attrNameLst>
                                      </p:cBhvr>
                                    </p:animMotion>
                                    <p:animRot by="1500000">
                                      <p:cBhvr>
                                        <p:cTn id="189" dur="125" fill="hold">
                                          <p:stCondLst>
                                            <p:cond delay="0"/>
                                          </p:stCondLst>
                                        </p:cTn>
                                        <p:tgtEl>
                                          <p:spTgt spid="8198">
                                            <p:txEl>
                                              <p:pRg st="8" end="8"/>
                                            </p:txEl>
                                          </p:spTgt>
                                        </p:tgtEl>
                                        <p:attrNameLst>
                                          <p:attrName>r</p:attrName>
                                        </p:attrNameLst>
                                      </p:cBhvr>
                                    </p:animRot>
                                    <p:animRot by="-1500000">
                                      <p:cBhvr>
                                        <p:cTn id="190" dur="125" fill="hold">
                                          <p:stCondLst>
                                            <p:cond delay="125"/>
                                          </p:stCondLst>
                                        </p:cTn>
                                        <p:tgtEl>
                                          <p:spTgt spid="8198">
                                            <p:txEl>
                                              <p:pRg st="8" end="8"/>
                                            </p:txEl>
                                          </p:spTgt>
                                        </p:tgtEl>
                                        <p:attrNameLst>
                                          <p:attrName>r</p:attrName>
                                        </p:attrNameLst>
                                      </p:cBhvr>
                                    </p:animRot>
                                    <p:animRot by="-1500000">
                                      <p:cBhvr>
                                        <p:cTn id="191" dur="125" fill="hold">
                                          <p:stCondLst>
                                            <p:cond delay="250"/>
                                          </p:stCondLst>
                                        </p:cTn>
                                        <p:tgtEl>
                                          <p:spTgt spid="8198">
                                            <p:txEl>
                                              <p:pRg st="8" end="8"/>
                                            </p:txEl>
                                          </p:spTgt>
                                        </p:tgtEl>
                                        <p:attrNameLst>
                                          <p:attrName>r</p:attrName>
                                        </p:attrNameLst>
                                      </p:cBhvr>
                                    </p:animRot>
                                    <p:animRot by="1500000">
                                      <p:cBhvr>
                                        <p:cTn id="192" dur="125" fill="hold">
                                          <p:stCondLst>
                                            <p:cond delay="375"/>
                                          </p:stCondLst>
                                        </p:cTn>
                                        <p:tgtEl>
                                          <p:spTgt spid="8198">
                                            <p:txEl>
                                              <p:pRg st="8" end="8"/>
                                            </p:txEl>
                                          </p:spTgt>
                                        </p:tgtEl>
                                        <p:attrNameLst>
                                          <p:attrName>r</p:attrName>
                                        </p:attrNameLst>
                                      </p:cBhvr>
                                    </p:animRot>
                                  </p:childTnLst>
                                </p:cTn>
                              </p:par>
                              <p:par>
                                <p:cTn id="193" presetID="34" presetClass="emph" presetSubtype="0" fill="hold" nodeType="withEffect">
                                  <p:stCondLst>
                                    <p:cond delay="0"/>
                                  </p:stCondLst>
                                  <p:iterate type="lt">
                                    <p:tmPct val="10000"/>
                                  </p:iterate>
                                  <p:childTnLst>
                                    <p:animMotion origin="layout" path="M 0.0 0.0 L 0.0 -0.07213" pathEditMode="relative" ptsTypes="">
                                      <p:cBhvr>
                                        <p:cTn id="194" dur="250" accel="50000" decel="50000" autoRev="1" fill="hold">
                                          <p:stCondLst>
                                            <p:cond delay="0"/>
                                          </p:stCondLst>
                                        </p:cTn>
                                        <p:tgtEl>
                                          <p:spTgt spid="8198">
                                            <p:txEl>
                                              <p:pRg st="9" end="9"/>
                                            </p:txEl>
                                          </p:spTgt>
                                        </p:tgtEl>
                                        <p:attrNameLst>
                                          <p:attrName>ppt_x</p:attrName>
                                          <p:attrName>ppt_y</p:attrName>
                                        </p:attrNameLst>
                                      </p:cBhvr>
                                    </p:animMotion>
                                    <p:animRot by="1500000">
                                      <p:cBhvr>
                                        <p:cTn id="195" dur="125" fill="hold">
                                          <p:stCondLst>
                                            <p:cond delay="0"/>
                                          </p:stCondLst>
                                        </p:cTn>
                                        <p:tgtEl>
                                          <p:spTgt spid="8198">
                                            <p:txEl>
                                              <p:pRg st="9" end="9"/>
                                            </p:txEl>
                                          </p:spTgt>
                                        </p:tgtEl>
                                        <p:attrNameLst>
                                          <p:attrName>r</p:attrName>
                                        </p:attrNameLst>
                                      </p:cBhvr>
                                    </p:animRot>
                                    <p:animRot by="-1500000">
                                      <p:cBhvr>
                                        <p:cTn id="196" dur="125" fill="hold">
                                          <p:stCondLst>
                                            <p:cond delay="125"/>
                                          </p:stCondLst>
                                        </p:cTn>
                                        <p:tgtEl>
                                          <p:spTgt spid="8198">
                                            <p:txEl>
                                              <p:pRg st="9" end="9"/>
                                            </p:txEl>
                                          </p:spTgt>
                                        </p:tgtEl>
                                        <p:attrNameLst>
                                          <p:attrName>r</p:attrName>
                                        </p:attrNameLst>
                                      </p:cBhvr>
                                    </p:animRot>
                                    <p:animRot by="-1500000">
                                      <p:cBhvr>
                                        <p:cTn id="197" dur="125" fill="hold">
                                          <p:stCondLst>
                                            <p:cond delay="250"/>
                                          </p:stCondLst>
                                        </p:cTn>
                                        <p:tgtEl>
                                          <p:spTgt spid="8198">
                                            <p:txEl>
                                              <p:pRg st="9" end="9"/>
                                            </p:txEl>
                                          </p:spTgt>
                                        </p:tgtEl>
                                        <p:attrNameLst>
                                          <p:attrName>r</p:attrName>
                                        </p:attrNameLst>
                                      </p:cBhvr>
                                    </p:animRot>
                                    <p:animRot by="1500000">
                                      <p:cBhvr>
                                        <p:cTn id="198" dur="125" fill="hold">
                                          <p:stCondLst>
                                            <p:cond delay="375"/>
                                          </p:stCondLst>
                                        </p:cTn>
                                        <p:tgtEl>
                                          <p:spTgt spid="8198">
                                            <p:txEl>
                                              <p:pRg st="9" end="9"/>
                                            </p:txEl>
                                          </p:spTgt>
                                        </p:tgtEl>
                                        <p:attrNameLst>
                                          <p:attrName>r</p:attrName>
                                        </p:attrNameLst>
                                      </p:cBhvr>
                                    </p:animRot>
                                  </p:childTnLst>
                                </p:cTn>
                              </p:par>
                              <p:par>
                                <p:cTn id="199" presetID="34" presetClass="emph" presetSubtype="0" fill="hold" nodeType="withEffect">
                                  <p:stCondLst>
                                    <p:cond delay="0"/>
                                  </p:stCondLst>
                                  <p:iterate type="lt">
                                    <p:tmPct val="10000"/>
                                  </p:iterate>
                                  <p:childTnLst>
                                    <p:animMotion origin="layout" path="M 0.0 0.0 L 0.0 -0.07213" pathEditMode="relative" ptsTypes="">
                                      <p:cBhvr>
                                        <p:cTn id="200" dur="250" accel="50000" decel="50000" autoRev="1" fill="hold">
                                          <p:stCondLst>
                                            <p:cond delay="0"/>
                                          </p:stCondLst>
                                        </p:cTn>
                                        <p:tgtEl>
                                          <p:spTgt spid="8198">
                                            <p:txEl>
                                              <p:pRg st="10" end="10"/>
                                            </p:txEl>
                                          </p:spTgt>
                                        </p:tgtEl>
                                        <p:attrNameLst>
                                          <p:attrName>ppt_x</p:attrName>
                                          <p:attrName>ppt_y</p:attrName>
                                        </p:attrNameLst>
                                      </p:cBhvr>
                                    </p:animMotion>
                                    <p:animRot by="1500000">
                                      <p:cBhvr>
                                        <p:cTn id="201" dur="125" fill="hold">
                                          <p:stCondLst>
                                            <p:cond delay="0"/>
                                          </p:stCondLst>
                                        </p:cTn>
                                        <p:tgtEl>
                                          <p:spTgt spid="8198">
                                            <p:txEl>
                                              <p:pRg st="10" end="10"/>
                                            </p:txEl>
                                          </p:spTgt>
                                        </p:tgtEl>
                                        <p:attrNameLst>
                                          <p:attrName>r</p:attrName>
                                        </p:attrNameLst>
                                      </p:cBhvr>
                                    </p:animRot>
                                    <p:animRot by="-1500000">
                                      <p:cBhvr>
                                        <p:cTn id="202" dur="125" fill="hold">
                                          <p:stCondLst>
                                            <p:cond delay="125"/>
                                          </p:stCondLst>
                                        </p:cTn>
                                        <p:tgtEl>
                                          <p:spTgt spid="8198">
                                            <p:txEl>
                                              <p:pRg st="10" end="10"/>
                                            </p:txEl>
                                          </p:spTgt>
                                        </p:tgtEl>
                                        <p:attrNameLst>
                                          <p:attrName>r</p:attrName>
                                        </p:attrNameLst>
                                      </p:cBhvr>
                                    </p:animRot>
                                    <p:animRot by="-1500000">
                                      <p:cBhvr>
                                        <p:cTn id="203" dur="125" fill="hold">
                                          <p:stCondLst>
                                            <p:cond delay="250"/>
                                          </p:stCondLst>
                                        </p:cTn>
                                        <p:tgtEl>
                                          <p:spTgt spid="8198">
                                            <p:txEl>
                                              <p:pRg st="10" end="10"/>
                                            </p:txEl>
                                          </p:spTgt>
                                        </p:tgtEl>
                                        <p:attrNameLst>
                                          <p:attrName>r</p:attrName>
                                        </p:attrNameLst>
                                      </p:cBhvr>
                                    </p:animRot>
                                    <p:animRot by="1500000">
                                      <p:cBhvr>
                                        <p:cTn id="204" dur="125" fill="hold">
                                          <p:stCondLst>
                                            <p:cond delay="375"/>
                                          </p:stCondLst>
                                        </p:cTn>
                                        <p:tgtEl>
                                          <p:spTgt spid="8198">
                                            <p:txEl>
                                              <p:pRg st="10" end="10"/>
                                            </p:txEl>
                                          </p:spTgt>
                                        </p:tgtEl>
                                        <p:attrNameLst>
                                          <p:attrName>r</p:attrName>
                                        </p:attrNameLst>
                                      </p:cBhvr>
                                    </p:animRot>
                                  </p:childTnLst>
                                </p:cTn>
                              </p:par>
                              <p:par>
                                <p:cTn id="205" presetID="34" presetClass="emph" presetSubtype="0" fill="hold" nodeType="withEffect">
                                  <p:stCondLst>
                                    <p:cond delay="0"/>
                                  </p:stCondLst>
                                  <p:iterate type="lt">
                                    <p:tmPct val="10000"/>
                                  </p:iterate>
                                  <p:childTnLst>
                                    <p:animMotion origin="layout" path="M 0.0 0.0 L 0.0 -0.07213" pathEditMode="relative" ptsTypes="">
                                      <p:cBhvr>
                                        <p:cTn id="206" dur="250" accel="50000" decel="50000" autoRev="1" fill="hold">
                                          <p:stCondLst>
                                            <p:cond delay="0"/>
                                          </p:stCondLst>
                                        </p:cTn>
                                        <p:tgtEl>
                                          <p:spTgt spid="8198">
                                            <p:txEl>
                                              <p:pRg st="11" end="11"/>
                                            </p:txEl>
                                          </p:spTgt>
                                        </p:tgtEl>
                                        <p:attrNameLst>
                                          <p:attrName>ppt_x</p:attrName>
                                          <p:attrName>ppt_y</p:attrName>
                                        </p:attrNameLst>
                                      </p:cBhvr>
                                    </p:animMotion>
                                    <p:animRot by="1500000">
                                      <p:cBhvr>
                                        <p:cTn id="207" dur="125" fill="hold">
                                          <p:stCondLst>
                                            <p:cond delay="0"/>
                                          </p:stCondLst>
                                        </p:cTn>
                                        <p:tgtEl>
                                          <p:spTgt spid="8198">
                                            <p:txEl>
                                              <p:pRg st="11" end="11"/>
                                            </p:txEl>
                                          </p:spTgt>
                                        </p:tgtEl>
                                        <p:attrNameLst>
                                          <p:attrName>r</p:attrName>
                                        </p:attrNameLst>
                                      </p:cBhvr>
                                    </p:animRot>
                                    <p:animRot by="-1500000">
                                      <p:cBhvr>
                                        <p:cTn id="208" dur="125" fill="hold">
                                          <p:stCondLst>
                                            <p:cond delay="125"/>
                                          </p:stCondLst>
                                        </p:cTn>
                                        <p:tgtEl>
                                          <p:spTgt spid="8198">
                                            <p:txEl>
                                              <p:pRg st="11" end="11"/>
                                            </p:txEl>
                                          </p:spTgt>
                                        </p:tgtEl>
                                        <p:attrNameLst>
                                          <p:attrName>r</p:attrName>
                                        </p:attrNameLst>
                                      </p:cBhvr>
                                    </p:animRot>
                                    <p:animRot by="-1500000">
                                      <p:cBhvr>
                                        <p:cTn id="209" dur="125" fill="hold">
                                          <p:stCondLst>
                                            <p:cond delay="250"/>
                                          </p:stCondLst>
                                        </p:cTn>
                                        <p:tgtEl>
                                          <p:spTgt spid="8198">
                                            <p:txEl>
                                              <p:pRg st="11" end="11"/>
                                            </p:txEl>
                                          </p:spTgt>
                                        </p:tgtEl>
                                        <p:attrNameLst>
                                          <p:attrName>r</p:attrName>
                                        </p:attrNameLst>
                                      </p:cBhvr>
                                    </p:animRot>
                                    <p:animRot by="1500000">
                                      <p:cBhvr>
                                        <p:cTn id="210" dur="125" fill="hold">
                                          <p:stCondLst>
                                            <p:cond delay="375"/>
                                          </p:stCondLst>
                                        </p:cTn>
                                        <p:tgtEl>
                                          <p:spTgt spid="8198">
                                            <p:txEl>
                                              <p:pRg st="11" end="11"/>
                                            </p:txEl>
                                          </p:spTgt>
                                        </p:tgtEl>
                                        <p:attrNameLst>
                                          <p:attrName>r</p:attrName>
                                        </p:attrNameLst>
                                      </p:cBhvr>
                                    </p:animRot>
                                  </p:childTnLst>
                                </p:cTn>
                              </p:par>
                              <p:par>
                                <p:cTn id="211" presetID="34" presetClass="emph" presetSubtype="0" fill="hold" nodeType="withEffect">
                                  <p:stCondLst>
                                    <p:cond delay="0"/>
                                  </p:stCondLst>
                                  <p:iterate type="lt">
                                    <p:tmPct val="10000"/>
                                  </p:iterate>
                                  <p:childTnLst>
                                    <p:animMotion origin="layout" path="M 0.0 0.0 L 0.0 -0.07213" pathEditMode="relative" ptsTypes="">
                                      <p:cBhvr>
                                        <p:cTn id="212" dur="250" accel="50000" decel="50000" autoRev="1" fill="hold">
                                          <p:stCondLst>
                                            <p:cond delay="0"/>
                                          </p:stCondLst>
                                        </p:cTn>
                                        <p:tgtEl>
                                          <p:spTgt spid="8198">
                                            <p:txEl>
                                              <p:pRg st="12" end="12"/>
                                            </p:txEl>
                                          </p:spTgt>
                                        </p:tgtEl>
                                        <p:attrNameLst>
                                          <p:attrName>ppt_x</p:attrName>
                                          <p:attrName>ppt_y</p:attrName>
                                        </p:attrNameLst>
                                      </p:cBhvr>
                                    </p:animMotion>
                                    <p:animRot by="1500000">
                                      <p:cBhvr>
                                        <p:cTn id="213" dur="125" fill="hold">
                                          <p:stCondLst>
                                            <p:cond delay="0"/>
                                          </p:stCondLst>
                                        </p:cTn>
                                        <p:tgtEl>
                                          <p:spTgt spid="8198">
                                            <p:txEl>
                                              <p:pRg st="12" end="12"/>
                                            </p:txEl>
                                          </p:spTgt>
                                        </p:tgtEl>
                                        <p:attrNameLst>
                                          <p:attrName>r</p:attrName>
                                        </p:attrNameLst>
                                      </p:cBhvr>
                                    </p:animRot>
                                    <p:animRot by="-1500000">
                                      <p:cBhvr>
                                        <p:cTn id="214" dur="125" fill="hold">
                                          <p:stCondLst>
                                            <p:cond delay="125"/>
                                          </p:stCondLst>
                                        </p:cTn>
                                        <p:tgtEl>
                                          <p:spTgt spid="8198">
                                            <p:txEl>
                                              <p:pRg st="12" end="12"/>
                                            </p:txEl>
                                          </p:spTgt>
                                        </p:tgtEl>
                                        <p:attrNameLst>
                                          <p:attrName>r</p:attrName>
                                        </p:attrNameLst>
                                      </p:cBhvr>
                                    </p:animRot>
                                    <p:animRot by="-1500000">
                                      <p:cBhvr>
                                        <p:cTn id="215" dur="125" fill="hold">
                                          <p:stCondLst>
                                            <p:cond delay="250"/>
                                          </p:stCondLst>
                                        </p:cTn>
                                        <p:tgtEl>
                                          <p:spTgt spid="8198">
                                            <p:txEl>
                                              <p:pRg st="12" end="12"/>
                                            </p:txEl>
                                          </p:spTgt>
                                        </p:tgtEl>
                                        <p:attrNameLst>
                                          <p:attrName>r</p:attrName>
                                        </p:attrNameLst>
                                      </p:cBhvr>
                                    </p:animRot>
                                    <p:animRot by="1500000">
                                      <p:cBhvr>
                                        <p:cTn id="216" dur="125" fill="hold">
                                          <p:stCondLst>
                                            <p:cond delay="375"/>
                                          </p:stCondLst>
                                        </p:cTn>
                                        <p:tgtEl>
                                          <p:spTgt spid="8198">
                                            <p:txEl>
                                              <p:pRg st="12" end="12"/>
                                            </p:txEl>
                                          </p:spTgt>
                                        </p:tgtEl>
                                        <p:attrNameLst>
                                          <p:attrName>r</p:attrName>
                                        </p:attrNameLst>
                                      </p:cBhvr>
                                    </p:animRot>
                                  </p:childTnLst>
                                </p:cTn>
                              </p:par>
                              <p:par>
                                <p:cTn id="217" presetID="34" presetClass="emph" presetSubtype="0" fill="hold" nodeType="withEffect">
                                  <p:stCondLst>
                                    <p:cond delay="0"/>
                                  </p:stCondLst>
                                  <p:iterate type="lt">
                                    <p:tmPct val="10000"/>
                                  </p:iterate>
                                  <p:childTnLst>
                                    <p:animMotion origin="layout" path="M 0.0 0.0 L 0.0 -0.07213" pathEditMode="relative" ptsTypes="">
                                      <p:cBhvr>
                                        <p:cTn id="218" dur="250" accel="50000" decel="50000" autoRev="1" fill="hold">
                                          <p:stCondLst>
                                            <p:cond delay="0"/>
                                          </p:stCondLst>
                                        </p:cTn>
                                        <p:tgtEl>
                                          <p:spTgt spid="8198">
                                            <p:txEl>
                                              <p:pRg st="13" end="13"/>
                                            </p:txEl>
                                          </p:spTgt>
                                        </p:tgtEl>
                                        <p:attrNameLst>
                                          <p:attrName>ppt_x</p:attrName>
                                          <p:attrName>ppt_y</p:attrName>
                                        </p:attrNameLst>
                                      </p:cBhvr>
                                    </p:animMotion>
                                    <p:animRot by="1500000">
                                      <p:cBhvr>
                                        <p:cTn id="219" dur="125" fill="hold">
                                          <p:stCondLst>
                                            <p:cond delay="0"/>
                                          </p:stCondLst>
                                        </p:cTn>
                                        <p:tgtEl>
                                          <p:spTgt spid="8198">
                                            <p:txEl>
                                              <p:pRg st="13" end="13"/>
                                            </p:txEl>
                                          </p:spTgt>
                                        </p:tgtEl>
                                        <p:attrNameLst>
                                          <p:attrName>r</p:attrName>
                                        </p:attrNameLst>
                                      </p:cBhvr>
                                    </p:animRot>
                                    <p:animRot by="-1500000">
                                      <p:cBhvr>
                                        <p:cTn id="220" dur="125" fill="hold">
                                          <p:stCondLst>
                                            <p:cond delay="125"/>
                                          </p:stCondLst>
                                        </p:cTn>
                                        <p:tgtEl>
                                          <p:spTgt spid="8198">
                                            <p:txEl>
                                              <p:pRg st="13" end="13"/>
                                            </p:txEl>
                                          </p:spTgt>
                                        </p:tgtEl>
                                        <p:attrNameLst>
                                          <p:attrName>r</p:attrName>
                                        </p:attrNameLst>
                                      </p:cBhvr>
                                    </p:animRot>
                                    <p:animRot by="-1500000">
                                      <p:cBhvr>
                                        <p:cTn id="221" dur="125" fill="hold">
                                          <p:stCondLst>
                                            <p:cond delay="250"/>
                                          </p:stCondLst>
                                        </p:cTn>
                                        <p:tgtEl>
                                          <p:spTgt spid="8198">
                                            <p:txEl>
                                              <p:pRg st="13" end="13"/>
                                            </p:txEl>
                                          </p:spTgt>
                                        </p:tgtEl>
                                        <p:attrNameLst>
                                          <p:attrName>r</p:attrName>
                                        </p:attrNameLst>
                                      </p:cBhvr>
                                    </p:animRot>
                                    <p:animRot by="1500000">
                                      <p:cBhvr>
                                        <p:cTn id="222" dur="125" fill="hold">
                                          <p:stCondLst>
                                            <p:cond delay="375"/>
                                          </p:stCondLst>
                                        </p:cTn>
                                        <p:tgtEl>
                                          <p:spTgt spid="8198">
                                            <p:txEl>
                                              <p:pRg st="13" end="13"/>
                                            </p:txEl>
                                          </p:spTgt>
                                        </p:tgtEl>
                                        <p:attrNameLst>
                                          <p:attrName>r</p:attrName>
                                        </p:attrNameLst>
                                      </p:cBhvr>
                                    </p:animRot>
                                  </p:childTnLst>
                                </p:cTn>
                              </p:par>
                              <p:par>
                                <p:cTn id="223" presetID="34" presetClass="emph" presetSubtype="0" fill="hold" nodeType="withEffect">
                                  <p:stCondLst>
                                    <p:cond delay="0"/>
                                  </p:stCondLst>
                                  <p:iterate type="lt">
                                    <p:tmPct val="10000"/>
                                  </p:iterate>
                                  <p:childTnLst>
                                    <p:animMotion origin="layout" path="M 0.0 0.0 L 0.0 -0.07213" pathEditMode="relative" ptsTypes="">
                                      <p:cBhvr>
                                        <p:cTn id="224" dur="250" accel="50000" decel="50000" autoRev="1" fill="hold">
                                          <p:stCondLst>
                                            <p:cond delay="0"/>
                                          </p:stCondLst>
                                        </p:cTn>
                                        <p:tgtEl>
                                          <p:spTgt spid="8198">
                                            <p:txEl>
                                              <p:pRg st="14" end="14"/>
                                            </p:txEl>
                                          </p:spTgt>
                                        </p:tgtEl>
                                        <p:attrNameLst>
                                          <p:attrName>ppt_x</p:attrName>
                                          <p:attrName>ppt_y</p:attrName>
                                        </p:attrNameLst>
                                      </p:cBhvr>
                                    </p:animMotion>
                                    <p:animRot by="1500000">
                                      <p:cBhvr>
                                        <p:cTn id="225" dur="125" fill="hold">
                                          <p:stCondLst>
                                            <p:cond delay="0"/>
                                          </p:stCondLst>
                                        </p:cTn>
                                        <p:tgtEl>
                                          <p:spTgt spid="8198">
                                            <p:txEl>
                                              <p:pRg st="14" end="14"/>
                                            </p:txEl>
                                          </p:spTgt>
                                        </p:tgtEl>
                                        <p:attrNameLst>
                                          <p:attrName>r</p:attrName>
                                        </p:attrNameLst>
                                      </p:cBhvr>
                                    </p:animRot>
                                    <p:animRot by="-1500000">
                                      <p:cBhvr>
                                        <p:cTn id="226" dur="125" fill="hold">
                                          <p:stCondLst>
                                            <p:cond delay="125"/>
                                          </p:stCondLst>
                                        </p:cTn>
                                        <p:tgtEl>
                                          <p:spTgt spid="8198">
                                            <p:txEl>
                                              <p:pRg st="14" end="14"/>
                                            </p:txEl>
                                          </p:spTgt>
                                        </p:tgtEl>
                                        <p:attrNameLst>
                                          <p:attrName>r</p:attrName>
                                        </p:attrNameLst>
                                      </p:cBhvr>
                                    </p:animRot>
                                    <p:animRot by="-1500000">
                                      <p:cBhvr>
                                        <p:cTn id="227" dur="125" fill="hold">
                                          <p:stCondLst>
                                            <p:cond delay="250"/>
                                          </p:stCondLst>
                                        </p:cTn>
                                        <p:tgtEl>
                                          <p:spTgt spid="8198">
                                            <p:txEl>
                                              <p:pRg st="14" end="14"/>
                                            </p:txEl>
                                          </p:spTgt>
                                        </p:tgtEl>
                                        <p:attrNameLst>
                                          <p:attrName>r</p:attrName>
                                        </p:attrNameLst>
                                      </p:cBhvr>
                                    </p:animRot>
                                    <p:animRot by="1500000">
                                      <p:cBhvr>
                                        <p:cTn id="228" dur="125" fill="hold">
                                          <p:stCondLst>
                                            <p:cond delay="375"/>
                                          </p:stCondLst>
                                        </p:cTn>
                                        <p:tgtEl>
                                          <p:spTgt spid="8198">
                                            <p:txEl>
                                              <p:pRg st="14" end="14"/>
                                            </p:txEl>
                                          </p:spTgt>
                                        </p:tgtEl>
                                        <p:attrNameLst>
                                          <p:attrName>r</p:attrName>
                                        </p:attrNameLst>
                                      </p:cBhvr>
                                    </p:animRot>
                                  </p:childTnLst>
                                </p:cTn>
                              </p:par>
                              <p:par>
                                <p:cTn id="229" presetID="34" presetClass="emph" presetSubtype="0" fill="hold" nodeType="withEffect">
                                  <p:stCondLst>
                                    <p:cond delay="0"/>
                                  </p:stCondLst>
                                  <p:iterate type="lt">
                                    <p:tmPct val="10000"/>
                                  </p:iterate>
                                  <p:childTnLst>
                                    <p:animMotion origin="layout" path="M 0.0 0.0 L 0.0 -0.07213" pathEditMode="relative" ptsTypes="">
                                      <p:cBhvr>
                                        <p:cTn id="230" dur="250" accel="50000" decel="50000" autoRev="1" fill="hold">
                                          <p:stCondLst>
                                            <p:cond delay="0"/>
                                          </p:stCondLst>
                                        </p:cTn>
                                        <p:tgtEl>
                                          <p:spTgt spid="8198">
                                            <p:txEl>
                                              <p:pRg st="15" end="15"/>
                                            </p:txEl>
                                          </p:spTgt>
                                        </p:tgtEl>
                                        <p:attrNameLst>
                                          <p:attrName>ppt_x</p:attrName>
                                          <p:attrName>ppt_y</p:attrName>
                                        </p:attrNameLst>
                                      </p:cBhvr>
                                    </p:animMotion>
                                    <p:animRot by="1500000">
                                      <p:cBhvr>
                                        <p:cTn id="231" dur="125" fill="hold">
                                          <p:stCondLst>
                                            <p:cond delay="0"/>
                                          </p:stCondLst>
                                        </p:cTn>
                                        <p:tgtEl>
                                          <p:spTgt spid="8198">
                                            <p:txEl>
                                              <p:pRg st="15" end="15"/>
                                            </p:txEl>
                                          </p:spTgt>
                                        </p:tgtEl>
                                        <p:attrNameLst>
                                          <p:attrName>r</p:attrName>
                                        </p:attrNameLst>
                                      </p:cBhvr>
                                    </p:animRot>
                                    <p:animRot by="-1500000">
                                      <p:cBhvr>
                                        <p:cTn id="232" dur="125" fill="hold">
                                          <p:stCondLst>
                                            <p:cond delay="125"/>
                                          </p:stCondLst>
                                        </p:cTn>
                                        <p:tgtEl>
                                          <p:spTgt spid="8198">
                                            <p:txEl>
                                              <p:pRg st="15" end="15"/>
                                            </p:txEl>
                                          </p:spTgt>
                                        </p:tgtEl>
                                        <p:attrNameLst>
                                          <p:attrName>r</p:attrName>
                                        </p:attrNameLst>
                                      </p:cBhvr>
                                    </p:animRot>
                                    <p:animRot by="-1500000">
                                      <p:cBhvr>
                                        <p:cTn id="233" dur="125" fill="hold">
                                          <p:stCondLst>
                                            <p:cond delay="250"/>
                                          </p:stCondLst>
                                        </p:cTn>
                                        <p:tgtEl>
                                          <p:spTgt spid="8198">
                                            <p:txEl>
                                              <p:pRg st="15" end="15"/>
                                            </p:txEl>
                                          </p:spTgt>
                                        </p:tgtEl>
                                        <p:attrNameLst>
                                          <p:attrName>r</p:attrName>
                                        </p:attrNameLst>
                                      </p:cBhvr>
                                    </p:animRot>
                                    <p:animRot by="1500000">
                                      <p:cBhvr>
                                        <p:cTn id="234" dur="125" fill="hold">
                                          <p:stCondLst>
                                            <p:cond delay="375"/>
                                          </p:stCondLst>
                                        </p:cTn>
                                        <p:tgtEl>
                                          <p:spTgt spid="8198">
                                            <p:txEl>
                                              <p:pRg st="15" end="15"/>
                                            </p:txEl>
                                          </p:spTgt>
                                        </p:tgtEl>
                                        <p:attrNameLst>
                                          <p:attrName>r</p:attrName>
                                        </p:attrNameLst>
                                      </p:cBhvr>
                                    </p:animRo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34" presetClass="emph" presetSubtype="0" fill="hold" grpId="1" nodeType="clickEffect">
                                  <p:stCondLst>
                                    <p:cond delay="0"/>
                                  </p:stCondLst>
                                  <p:iterate type="lt">
                                    <p:tmPct val="10000"/>
                                  </p:iterate>
                                  <p:childTnLst>
                                    <p:animMotion origin="layout" path="M 0.0 0.0 L 0.0 -0.07213" pathEditMode="relative" ptsTypes="">
                                      <p:cBhvr>
                                        <p:cTn id="238" dur="250" accel="50000" decel="50000" autoRev="1" fill="hold">
                                          <p:stCondLst>
                                            <p:cond delay="0"/>
                                          </p:stCondLst>
                                        </p:cTn>
                                        <p:tgtEl>
                                          <p:spTgt spid="8198">
                                            <p:bg/>
                                          </p:spTgt>
                                        </p:tgtEl>
                                        <p:attrNameLst>
                                          <p:attrName>ppt_x</p:attrName>
                                          <p:attrName>ppt_y</p:attrName>
                                        </p:attrNameLst>
                                      </p:cBhvr>
                                    </p:animMotion>
                                    <p:animRot by="1500000">
                                      <p:cBhvr>
                                        <p:cTn id="239" dur="125" fill="hold">
                                          <p:stCondLst>
                                            <p:cond delay="0"/>
                                          </p:stCondLst>
                                        </p:cTn>
                                        <p:tgtEl>
                                          <p:spTgt spid="8198">
                                            <p:bg/>
                                          </p:spTgt>
                                        </p:tgtEl>
                                        <p:attrNameLst>
                                          <p:attrName>r</p:attrName>
                                        </p:attrNameLst>
                                      </p:cBhvr>
                                    </p:animRot>
                                    <p:animRot by="-1500000">
                                      <p:cBhvr>
                                        <p:cTn id="240" dur="125" fill="hold">
                                          <p:stCondLst>
                                            <p:cond delay="125"/>
                                          </p:stCondLst>
                                        </p:cTn>
                                        <p:tgtEl>
                                          <p:spTgt spid="8198">
                                            <p:bg/>
                                          </p:spTgt>
                                        </p:tgtEl>
                                        <p:attrNameLst>
                                          <p:attrName>r</p:attrName>
                                        </p:attrNameLst>
                                      </p:cBhvr>
                                    </p:animRot>
                                    <p:animRot by="-1500000">
                                      <p:cBhvr>
                                        <p:cTn id="241" dur="125" fill="hold">
                                          <p:stCondLst>
                                            <p:cond delay="250"/>
                                          </p:stCondLst>
                                        </p:cTn>
                                        <p:tgtEl>
                                          <p:spTgt spid="8198">
                                            <p:bg/>
                                          </p:spTgt>
                                        </p:tgtEl>
                                        <p:attrNameLst>
                                          <p:attrName>r</p:attrName>
                                        </p:attrNameLst>
                                      </p:cBhvr>
                                    </p:animRot>
                                    <p:animRot by="1500000">
                                      <p:cBhvr>
                                        <p:cTn id="242" dur="125" fill="hold">
                                          <p:stCondLst>
                                            <p:cond delay="375"/>
                                          </p:stCondLst>
                                        </p:cTn>
                                        <p:tgtEl>
                                          <p:spTgt spid="8198">
                                            <p:bg/>
                                          </p:spTgt>
                                        </p:tgtEl>
                                        <p:attrNameLst>
                                          <p:attrName>r</p:attrName>
                                        </p:attrNameLst>
                                      </p:cBhvr>
                                    </p:animRot>
                                  </p:childTnLst>
                                </p:cTn>
                              </p:par>
                              <p:par>
                                <p:cTn id="243" presetID="34" presetClass="emph" presetSubtype="0" fill="hold" grpId="1" nodeType="withEffect">
                                  <p:stCondLst>
                                    <p:cond delay="0"/>
                                  </p:stCondLst>
                                  <p:iterate type="lt">
                                    <p:tmPct val="10000"/>
                                  </p:iterate>
                                  <p:childTnLst>
                                    <p:animMotion origin="layout" path="M 0.0 0.0 L 0.0 -0.07213" pathEditMode="relative" ptsTypes="">
                                      <p:cBhvr>
                                        <p:cTn id="244" dur="250" accel="50000" decel="50000" autoRev="1" fill="hold">
                                          <p:stCondLst>
                                            <p:cond delay="0"/>
                                          </p:stCondLst>
                                        </p:cTn>
                                        <p:tgtEl>
                                          <p:spTgt spid="8198">
                                            <p:txEl>
                                              <p:pRg st="1" end="1"/>
                                            </p:txEl>
                                          </p:spTgt>
                                        </p:tgtEl>
                                        <p:attrNameLst>
                                          <p:attrName>ppt_x</p:attrName>
                                          <p:attrName>ppt_y</p:attrName>
                                        </p:attrNameLst>
                                      </p:cBhvr>
                                    </p:animMotion>
                                    <p:animRot by="1500000">
                                      <p:cBhvr>
                                        <p:cTn id="245" dur="125" fill="hold">
                                          <p:stCondLst>
                                            <p:cond delay="0"/>
                                          </p:stCondLst>
                                        </p:cTn>
                                        <p:tgtEl>
                                          <p:spTgt spid="8198">
                                            <p:txEl>
                                              <p:pRg st="1" end="1"/>
                                            </p:txEl>
                                          </p:spTgt>
                                        </p:tgtEl>
                                        <p:attrNameLst>
                                          <p:attrName>r</p:attrName>
                                        </p:attrNameLst>
                                      </p:cBhvr>
                                    </p:animRot>
                                    <p:animRot by="-1500000">
                                      <p:cBhvr>
                                        <p:cTn id="246" dur="125" fill="hold">
                                          <p:stCondLst>
                                            <p:cond delay="125"/>
                                          </p:stCondLst>
                                        </p:cTn>
                                        <p:tgtEl>
                                          <p:spTgt spid="8198">
                                            <p:txEl>
                                              <p:pRg st="1" end="1"/>
                                            </p:txEl>
                                          </p:spTgt>
                                        </p:tgtEl>
                                        <p:attrNameLst>
                                          <p:attrName>r</p:attrName>
                                        </p:attrNameLst>
                                      </p:cBhvr>
                                    </p:animRot>
                                    <p:animRot by="-1500000">
                                      <p:cBhvr>
                                        <p:cTn id="247" dur="125" fill="hold">
                                          <p:stCondLst>
                                            <p:cond delay="250"/>
                                          </p:stCondLst>
                                        </p:cTn>
                                        <p:tgtEl>
                                          <p:spTgt spid="8198">
                                            <p:txEl>
                                              <p:pRg st="1" end="1"/>
                                            </p:txEl>
                                          </p:spTgt>
                                        </p:tgtEl>
                                        <p:attrNameLst>
                                          <p:attrName>r</p:attrName>
                                        </p:attrNameLst>
                                      </p:cBhvr>
                                    </p:animRot>
                                    <p:animRot by="1500000">
                                      <p:cBhvr>
                                        <p:cTn id="248" dur="125" fill="hold">
                                          <p:stCondLst>
                                            <p:cond delay="375"/>
                                          </p:stCondLst>
                                        </p:cTn>
                                        <p:tgtEl>
                                          <p:spTgt spid="8198">
                                            <p:txEl>
                                              <p:pRg st="1" end="1"/>
                                            </p:txEl>
                                          </p:spTgt>
                                        </p:tgtEl>
                                        <p:attrNameLst>
                                          <p:attrName>r</p:attrName>
                                        </p:attrNameLst>
                                      </p:cBhvr>
                                    </p:animRot>
                                  </p:childTnLst>
                                </p:cTn>
                              </p:par>
                              <p:par>
                                <p:cTn id="249" presetID="34" presetClass="emph" presetSubtype="0" fill="hold" grpId="1" nodeType="withEffect">
                                  <p:stCondLst>
                                    <p:cond delay="0"/>
                                  </p:stCondLst>
                                  <p:iterate type="lt">
                                    <p:tmPct val="10000"/>
                                  </p:iterate>
                                  <p:childTnLst>
                                    <p:animMotion origin="layout" path="M 0.0 0.0 L 0.0 -0.07213" pathEditMode="relative" ptsTypes="">
                                      <p:cBhvr>
                                        <p:cTn id="250" dur="250" accel="50000" decel="50000" autoRev="1" fill="hold">
                                          <p:stCondLst>
                                            <p:cond delay="0"/>
                                          </p:stCondLst>
                                        </p:cTn>
                                        <p:tgtEl>
                                          <p:spTgt spid="8198">
                                            <p:txEl>
                                              <p:pRg st="2" end="2"/>
                                            </p:txEl>
                                          </p:spTgt>
                                        </p:tgtEl>
                                        <p:attrNameLst>
                                          <p:attrName>ppt_x</p:attrName>
                                          <p:attrName>ppt_y</p:attrName>
                                        </p:attrNameLst>
                                      </p:cBhvr>
                                    </p:animMotion>
                                    <p:animRot by="1500000">
                                      <p:cBhvr>
                                        <p:cTn id="251" dur="125" fill="hold">
                                          <p:stCondLst>
                                            <p:cond delay="0"/>
                                          </p:stCondLst>
                                        </p:cTn>
                                        <p:tgtEl>
                                          <p:spTgt spid="8198">
                                            <p:txEl>
                                              <p:pRg st="2" end="2"/>
                                            </p:txEl>
                                          </p:spTgt>
                                        </p:tgtEl>
                                        <p:attrNameLst>
                                          <p:attrName>r</p:attrName>
                                        </p:attrNameLst>
                                      </p:cBhvr>
                                    </p:animRot>
                                    <p:animRot by="-1500000">
                                      <p:cBhvr>
                                        <p:cTn id="252" dur="125" fill="hold">
                                          <p:stCondLst>
                                            <p:cond delay="125"/>
                                          </p:stCondLst>
                                        </p:cTn>
                                        <p:tgtEl>
                                          <p:spTgt spid="8198">
                                            <p:txEl>
                                              <p:pRg st="2" end="2"/>
                                            </p:txEl>
                                          </p:spTgt>
                                        </p:tgtEl>
                                        <p:attrNameLst>
                                          <p:attrName>r</p:attrName>
                                        </p:attrNameLst>
                                      </p:cBhvr>
                                    </p:animRot>
                                    <p:animRot by="-1500000">
                                      <p:cBhvr>
                                        <p:cTn id="253" dur="125" fill="hold">
                                          <p:stCondLst>
                                            <p:cond delay="250"/>
                                          </p:stCondLst>
                                        </p:cTn>
                                        <p:tgtEl>
                                          <p:spTgt spid="8198">
                                            <p:txEl>
                                              <p:pRg st="2" end="2"/>
                                            </p:txEl>
                                          </p:spTgt>
                                        </p:tgtEl>
                                        <p:attrNameLst>
                                          <p:attrName>r</p:attrName>
                                        </p:attrNameLst>
                                      </p:cBhvr>
                                    </p:animRot>
                                    <p:animRot by="1500000">
                                      <p:cBhvr>
                                        <p:cTn id="254" dur="125" fill="hold">
                                          <p:stCondLst>
                                            <p:cond delay="375"/>
                                          </p:stCondLst>
                                        </p:cTn>
                                        <p:tgtEl>
                                          <p:spTgt spid="8198">
                                            <p:txEl>
                                              <p:pRg st="2" end="2"/>
                                            </p:txEl>
                                          </p:spTgt>
                                        </p:tgtEl>
                                        <p:attrNameLst>
                                          <p:attrName>r</p:attrName>
                                        </p:attrNameLst>
                                      </p:cBhvr>
                                    </p:animRot>
                                  </p:childTnLst>
                                </p:cTn>
                              </p:par>
                              <p:par>
                                <p:cTn id="255" presetID="34" presetClass="emph" presetSubtype="0" fill="hold" grpId="1" nodeType="withEffect">
                                  <p:stCondLst>
                                    <p:cond delay="0"/>
                                  </p:stCondLst>
                                  <p:iterate type="lt">
                                    <p:tmPct val="10000"/>
                                  </p:iterate>
                                  <p:childTnLst>
                                    <p:animMotion origin="layout" path="M 0.0 0.0 L 0.0 -0.07213" pathEditMode="relative" ptsTypes="">
                                      <p:cBhvr>
                                        <p:cTn id="256" dur="250" accel="50000" decel="50000" autoRev="1" fill="hold">
                                          <p:stCondLst>
                                            <p:cond delay="0"/>
                                          </p:stCondLst>
                                        </p:cTn>
                                        <p:tgtEl>
                                          <p:spTgt spid="8198">
                                            <p:txEl>
                                              <p:pRg st="3" end="3"/>
                                            </p:txEl>
                                          </p:spTgt>
                                        </p:tgtEl>
                                        <p:attrNameLst>
                                          <p:attrName>ppt_x</p:attrName>
                                          <p:attrName>ppt_y</p:attrName>
                                        </p:attrNameLst>
                                      </p:cBhvr>
                                    </p:animMotion>
                                    <p:animRot by="1500000">
                                      <p:cBhvr>
                                        <p:cTn id="257" dur="125" fill="hold">
                                          <p:stCondLst>
                                            <p:cond delay="0"/>
                                          </p:stCondLst>
                                        </p:cTn>
                                        <p:tgtEl>
                                          <p:spTgt spid="8198">
                                            <p:txEl>
                                              <p:pRg st="3" end="3"/>
                                            </p:txEl>
                                          </p:spTgt>
                                        </p:tgtEl>
                                        <p:attrNameLst>
                                          <p:attrName>r</p:attrName>
                                        </p:attrNameLst>
                                      </p:cBhvr>
                                    </p:animRot>
                                    <p:animRot by="-1500000">
                                      <p:cBhvr>
                                        <p:cTn id="258" dur="125" fill="hold">
                                          <p:stCondLst>
                                            <p:cond delay="125"/>
                                          </p:stCondLst>
                                        </p:cTn>
                                        <p:tgtEl>
                                          <p:spTgt spid="8198">
                                            <p:txEl>
                                              <p:pRg st="3" end="3"/>
                                            </p:txEl>
                                          </p:spTgt>
                                        </p:tgtEl>
                                        <p:attrNameLst>
                                          <p:attrName>r</p:attrName>
                                        </p:attrNameLst>
                                      </p:cBhvr>
                                    </p:animRot>
                                    <p:animRot by="-1500000">
                                      <p:cBhvr>
                                        <p:cTn id="259" dur="125" fill="hold">
                                          <p:stCondLst>
                                            <p:cond delay="250"/>
                                          </p:stCondLst>
                                        </p:cTn>
                                        <p:tgtEl>
                                          <p:spTgt spid="8198">
                                            <p:txEl>
                                              <p:pRg st="3" end="3"/>
                                            </p:txEl>
                                          </p:spTgt>
                                        </p:tgtEl>
                                        <p:attrNameLst>
                                          <p:attrName>r</p:attrName>
                                        </p:attrNameLst>
                                      </p:cBhvr>
                                    </p:animRot>
                                    <p:animRot by="1500000">
                                      <p:cBhvr>
                                        <p:cTn id="260" dur="125" fill="hold">
                                          <p:stCondLst>
                                            <p:cond delay="375"/>
                                          </p:stCondLst>
                                        </p:cTn>
                                        <p:tgtEl>
                                          <p:spTgt spid="8198">
                                            <p:txEl>
                                              <p:pRg st="3" end="3"/>
                                            </p:txEl>
                                          </p:spTgt>
                                        </p:tgtEl>
                                        <p:attrNameLst>
                                          <p:attrName>r</p:attrName>
                                        </p:attrNameLst>
                                      </p:cBhvr>
                                    </p:animRot>
                                  </p:childTnLst>
                                </p:cTn>
                              </p:par>
                              <p:par>
                                <p:cTn id="261" presetID="34" presetClass="emph" presetSubtype="0" fill="hold" grpId="1" nodeType="withEffect">
                                  <p:stCondLst>
                                    <p:cond delay="0"/>
                                  </p:stCondLst>
                                  <p:iterate type="lt">
                                    <p:tmPct val="10000"/>
                                  </p:iterate>
                                  <p:childTnLst>
                                    <p:animMotion origin="layout" path="M 0.0 0.0 L 0.0 -0.07213" pathEditMode="relative" ptsTypes="">
                                      <p:cBhvr>
                                        <p:cTn id="262" dur="250" accel="50000" decel="50000" autoRev="1" fill="hold">
                                          <p:stCondLst>
                                            <p:cond delay="0"/>
                                          </p:stCondLst>
                                        </p:cTn>
                                        <p:tgtEl>
                                          <p:spTgt spid="8198">
                                            <p:txEl>
                                              <p:pRg st="4" end="4"/>
                                            </p:txEl>
                                          </p:spTgt>
                                        </p:tgtEl>
                                        <p:attrNameLst>
                                          <p:attrName>ppt_x</p:attrName>
                                          <p:attrName>ppt_y</p:attrName>
                                        </p:attrNameLst>
                                      </p:cBhvr>
                                    </p:animMotion>
                                    <p:animRot by="1500000">
                                      <p:cBhvr>
                                        <p:cTn id="263" dur="125" fill="hold">
                                          <p:stCondLst>
                                            <p:cond delay="0"/>
                                          </p:stCondLst>
                                        </p:cTn>
                                        <p:tgtEl>
                                          <p:spTgt spid="8198">
                                            <p:txEl>
                                              <p:pRg st="4" end="4"/>
                                            </p:txEl>
                                          </p:spTgt>
                                        </p:tgtEl>
                                        <p:attrNameLst>
                                          <p:attrName>r</p:attrName>
                                        </p:attrNameLst>
                                      </p:cBhvr>
                                    </p:animRot>
                                    <p:animRot by="-1500000">
                                      <p:cBhvr>
                                        <p:cTn id="264" dur="125" fill="hold">
                                          <p:stCondLst>
                                            <p:cond delay="125"/>
                                          </p:stCondLst>
                                        </p:cTn>
                                        <p:tgtEl>
                                          <p:spTgt spid="8198">
                                            <p:txEl>
                                              <p:pRg st="4" end="4"/>
                                            </p:txEl>
                                          </p:spTgt>
                                        </p:tgtEl>
                                        <p:attrNameLst>
                                          <p:attrName>r</p:attrName>
                                        </p:attrNameLst>
                                      </p:cBhvr>
                                    </p:animRot>
                                    <p:animRot by="-1500000">
                                      <p:cBhvr>
                                        <p:cTn id="265" dur="125" fill="hold">
                                          <p:stCondLst>
                                            <p:cond delay="250"/>
                                          </p:stCondLst>
                                        </p:cTn>
                                        <p:tgtEl>
                                          <p:spTgt spid="8198">
                                            <p:txEl>
                                              <p:pRg st="4" end="4"/>
                                            </p:txEl>
                                          </p:spTgt>
                                        </p:tgtEl>
                                        <p:attrNameLst>
                                          <p:attrName>r</p:attrName>
                                        </p:attrNameLst>
                                      </p:cBhvr>
                                    </p:animRot>
                                    <p:animRot by="1500000">
                                      <p:cBhvr>
                                        <p:cTn id="266" dur="125" fill="hold">
                                          <p:stCondLst>
                                            <p:cond delay="375"/>
                                          </p:stCondLst>
                                        </p:cTn>
                                        <p:tgtEl>
                                          <p:spTgt spid="8198">
                                            <p:txEl>
                                              <p:pRg st="4" end="4"/>
                                            </p:txEl>
                                          </p:spTgt>
                                        </p:tgtEl>
                                        <p:attrNameLst>
                                          <p:attrName>r</p:attrName>
                                        </p:attrNameLst>
                                      </p:cBhvr>
                                    </p:animRot>
                                  </p:childTnLst>
                                </p:cTn>
                              </p:par>
                              <p:par>
                                <p:cTn id="267" presetID="34" presetClass="emph" presetSubtype="0" fill="hold" grpId="1" nodeType="withEffect">
                                  <p:stCondLst>
                                    <p:cond delay="0"/>
                                  </p:stCondLst>
                                  <p:iterate type="lt">
                                    <p:tmPct val="10000"/>
                                  </p:iterate>
                                  <p:childTnLst>
                                    <p:animMotion origin="layout" path="M 0.0 0.0 L 0.0 -0.07213" pathEditMode="relative" ptsTypes="">
                                      <p:cBhvr>
                                        <p:cTn id="268" dur="250" accel="50000" decel="50000" autoRev="1" fill="hold">
                                          <p:stCondLst>
                                            <p:cond delay="0"/>
                                          </p:stCondLst>
                                        </p:cTn>
                                        <p:tgtEl>
                                          <p:spTgt spid="8198">
                                            <p:txEl>
                                              <p:pRg st="5" end="5"/>
                                            </p:txEl>
                                          </p:spTgt>
                                        </p:tgtEl>
                                        <p:attrNameLst>
                                          <p:attrName>ppt_x</p:attrName>
                                          <p:attrName>ppt_y</p:attrName>
                                        </p:attrNameLst>
                                      </p:cBhvr>
                                    </p:animMotion>
                                    <p:animRot by="1500000">
                                      <p:cBhvr>
                                        <p:cTn id="269" dur="125" fill="hold">
                                          <p:stCondLst>
                                            <p:cond delay="0"/>
                                          </p:stCondLst>
                                        </p:cTn>
                                        <p:tgtEl>
                                          <p:spTgt spid="8198">
                                            <p:txEl>
                                              <p:pRg st="5" end="5"/>
                                            </p:txEl>
                                          </p:spTgt>
                                        </p:tgtEl>
                                        <p:attrNameLst>
                                          <p:attrName>r</p:attrName>
                                        </p:attrNameLst>
                                      </p:cBhvr>
                                    </p:animRot>
                                    <p:animRot by="-1500000">
                                      <p:cBhvr>
                                        <p:cTn id="270" dur="125" fill="hold">
                                          <p:stCondLst>
                                            <p:cond delay="125"/>
                                          </p:stCondLst>
                                        </p:cTn>
                                        <p:tgtEl>
                                          <p:spTgt spid="8198">
                                            <p:txEl>
                                              <p:pRg st="5" end="5"/>
                                            </p:txEl>
                                          </p:spTgt>
                                        </p:tgtEl>
                                        <p:attrNameLst>
                                          <p:attrName>r</p:attrName>
                                        </p:attrNameLst>
                                      </p:cBhvr>
                                    </p:animRot>
                                    <p:animRot by="-1500000">
                                      <p:cBhvr>
                                        <p:cTn id="271" dur="125" fill="hold">
                                          <p:stCondLst>
                                            <p:cond delay="250"/>
                                          </p:stCondLst>
                                        </p:cTn>
                                        <p:tgtEl>
                                          <p:spTgt spid="8198">
                                            <p:txEl>
                                              <p:pRg st="5" end="5"/>
                                            </p:txEl>
                                          </p:spTgt>
                                        </p:tgtEl>
                                        <p:attrNameLst>
                                          <p:attrName>r</p:attrName>
                                        </p:attrNameLst>
                                      </p:cBhvr>
                                    </p:animRot>
                                    <p:animRot by="1500000">
                                      <p:cBhvr>
                                        <p:cTn id="272" dur="125" fill="hold">
                                          <p:stCondLst>
                                            <p:cond delay="375"/>
                                          </p:stCondLst>
                                        </p:cTn>
                                        <p:tgtEl>
                                          <p:spTgt spid="8198">
                                            <p:txEl>
                                              <p:pRg st="5" end="5"/>
                                            </p:txEl>
                                          </p:spTgt>
                                        </p:tgtEl>
                                        <p:attrNameLst>
                                          <p:attrName>r</p:attrName>
                                        </p:attrNameLst>
                                      </p:cBhvr>
                                    </p:animRot>
                                  </p:childTnLst>
                                </p:cTn>
                              </p:par>
                              <p:par>
                                <p:cTn id="273" presetID="34" presetClass="emph" presetSubtype="0" fill="hold" grpId="1" nodeType="withEffect">
                                  <p:stCondLst>
                                    <p:cond delay="0"/>
                                  </p:stCondLst>
                                  <p:iterate type="lt">
                                    <p:tmPct val="10000"/>
                                  </p:iterate>
                                  <p:childTnLst>
                                    <p:animMotion origin="layout" path="M 0.0 0.0 L 0.0 -0.07213" pathEditMode="relative" ptsTypes="">
                                      <p:cBhvr>
                                        <p:cTn id="274" dur="250" accel="50000" decel="50000" autoRev="1" fill="hold">
                                          <p:stCondLst>
                                            <p:cond delay="0"/>
                                          </p:stCondLst>
                                        </p:cTn>
                                        <p:tgtEl>
                                          <p:spTgt spid="8198">
                                            <p:txEl>
                                              <p:pRg st="6" end="6"/>
                                            </p:txEl>
                                          </p:spTgt>
                                        </p:tgtEl>
                                        <p:attrNameLst>
                                          <p:attrName>ppt_x</p:attrName>
                                          <p:attrName>ppt_y</p:attrName>
                                        </p:attrNameLst>
                                      </p:cBhvr>
                                    </p:animMotion>
                                    <p:animRot by="1500000">
                                      <p:cBhvr>
                                        <p:cTn id="275" dur="125" fill="hold">
                                          <p:stCondLst>
                                            <p:cond delay="0"/>
                                          </p:stCondLst>
                                        </p:cTn>
                                        <p:tgtEl>
                                          <p:spTgt spid="8198">
                                            <p:txEl>
                                              <p:pRg st="6" end="6"/>
                                            </p:txEl>
                                          </p:spTgt>
                                        </p:tgtEl>
                                        <p:attrNameLst>
                                          <p:attrName>r</p:attrName>
                                        </p:attrNameLst>
                                      </p:cBhvr>
                                    </p:animRot>
                                    <p:animRot by="-1500000">
                                      <p:cBhvr>
                                        <p:cTn id="276" dur="125" fill="hold">
                                          <p:stCondLst>
                                            <p:cond delay="125"/>
                                          </p:stCondLst>
                                        </p:cTn>
                                        <p:tgtEl>
                                          <p:spTgt spid="8198">
                                            <p:txEl>
                                              <p:pRg st="6" end="6"/>
                                            </p:txEl>
                                          </p:spTgt>
                                        </p:tgtEl>
                                        <p:attrNameLst>
                                          <p:attrName>r</p:attrName>
                                        </p:attrNameLst>
                                      </p:cBhvr>
                                    </p:animRot>
                                    <p:animRot by="-1500000">
                                      <p:cBhvr>
                                        <p:cTn id="277" dur="125" fill="hold">
                                          <p:stCondLst>
                                            <p:cond delay="250"/>
                                          </p:stCondLst>
                                        </p:cTn>
                                        <p:tgtEl>
                                          <p:spTgt spid="8198">
                                            <p:txEl>
                                              <p:pRg st="6" end="6"/>
                                            </p:txEl>
                                          </p:spTgt>
                                        </p:tgtEl>
                                        <p:attrNameLst>
                                          <p:attrName>r</p:attrName>
                                        </p:attrNameLst>
                                      </p:cBhvr>
                                    </p:animRot>
                                    <p:animRot by="1500000">
                                      <p:cBhvr>
                                        <p:cTn id="278" dur="125" fill="hold">
                                          <p:stCondLst>
                                            <p:cond delay="375"/>
                                          </p:stCondLst>
                                        </p:cTn>
                                        <p:tgtEl>
                                          <p:spTgt spid="8198">
                                            <p:txEl>
                                              <p:pRg st="6" end="6"/>
                                            </p:txEl>
                                          </p:spTgt>
                                        </p:tgtEl>
                                        <p:attrNameLst>
                                          <p:attrName>r</p:attrName>
                                        </p:attrNameLst>
                                      </p:cBhvr>
                                    </p:animRot>
                                  </p:childTnLst>
                                </p:cTn>
                              </p:par>
                              <p:par>
                                <p:cTn id="279" presetID="34" presetClass="emph" presetSubtype="0" fill="hold" grpId="1" nodeType="withEffect">
                                  <p:stCondLst>
                                    <p:cond delay="0"/>
                                  </p:stCondLst>
                                  <p:iterate type="lt">
                                    <p:tmPct val="10000"/>
                                  </p:iterate>
                                  <p:childTnLst>
                                    <p:animMotion origin="layout" path="M 0.0 0.0 L 0.0 -0.07213" pathEditMode="relative" ptsTypes="">
                                      <p:cBhvr>
                                        <p:cTn id="280" dur="250" accel="50000" decel="50000" autoRev="1" fill="hold">
                                          <p:stCondLst>
                                            <p:cond delay="0"/>
                                          </p:stCondLst>
                                        </p:cTn>
                                        <p:tgtEl>
                                          <p:spTgt spid="8198">
                                            <p:txEl>
                                              <p:pRg st="7" end="7"/>
                                            </p:txEl>
                                          </p:spTgt>
                                        </p:tgtEl>
                                        <p:attrNameLst>
                                          <p:attrName>ppt_x</p:attrName>
                                          <p:attrName>ppt_y</p:attrName>
                                        </p:attrNameLst>
                                      </p:cBhvr>
                                    </p:animMotion>
                                    <p:animRot by="1500000">
                                      <p:cBhvr>
                                        <p:cTn id="281" dur="125" fill="hold">
                                          <p:stCondLst>
                                            <p:cond delay="0"/>
                                          </p:stCondLst>
                                        </p:cTn>
                                        <p:tgtEl>
                                          <p:spTgt spid="8198">
                                            <p:txEl>
                                              <p:pRg st="7" end="7"/>
                                            </p:txEl>
                                          </p:spTgt>
                                        </p:tgtEl>
                                        <p:attrNameLst>
                                          <p:attrName>r</p:attrName>
                                        </p:attrNameLst>
                                      </p:cBhvr>
                                    </p:animRot>
                                    <p:animRot by="-1500000">
                                      <p:cBhvr>
                                        <p:cTn id="282" dur="125" fill="hold">
                                          <p:stCondLst>
                                            <p:cond delay="125"/>
                                          </p:stCondLst>
                                        </p:cTn>
                                        <p:tgtEl>
                                          <p:spTgt spid="8198">
                                            <p:txEl>
                                              <p:pRg st="7" end="7"/>
                                            </p:txEl>
                                          </p:spTgt>
                                        </p:tgtEl>
                                        <p:attrNameLst>
                                          <p:attrName>r</p:attrName>
                                        </p:attrNameLst>
                                      </p:cBhvr>
                                    </p:animRot>
                                    <p:animRot by="-1500000">
                                      <p:cBhvr>
                                        <p:cTn id="283" dur="125" fill="hold">
                                          <p:stCondLst>
                                            <p:cond delay="250"/>
                                          </p:stCondLst>
                                        </p:cTn>
                                        <p:tgtEl>
                                          <p:spTgt spid="8198">
                                            <p:txEl>
                                              <p:pRg st="7" end="7"/>
                                            </p:txEl>
                                          </p:spTgt>
                                        </p:tgtEl>
                                        <p:attrNameLst>
                                          <p:attrName>r</p:attrName>
                                        </p:attrNameLst>
                                      </p:cBhvr>
                                    </p:animRot>
                                    <p:animRot by="1500000">
                                      <p:cBhvr>
                                        <p:cTn id="284" dur="125" fill="hold">
                                          <p:stCondLst>
                                            <p:cond delay="375"/>
                                          </p:stCondLst>
                                        </p:cTn>
                                        <p:tgtEl>
                                          <p:spTgt spid="8198">
                                            <p:txEl>
                                              <p:pRg st="7" end="7"/>
                                            </p:txEl>
                                          </p:spTgt>
                                        </p:tgtEl>
                                        <p:attrNameLst>
                                          <p:attrName>r</p:attrName>
                                        </p:attrNameLst>
                                      </p:cBhvr>
                                    </p:animRot>
                                  </p:childTnLst>
                                </p:cTn>
                              </p:par>
                              <p:par>
                                <p:cTn id="285" presetID="34" presetClass="emph" presetSubtype="0" fill="hold" grpId="1" nodeType="withEffect">
                                  <p:stCondLst>
                                    <p:cond delay="0"/>
                                  </p:stCondLst>
                                  <p:iterate type="lt">
                                    <p:tmPct val="10000"/>
                                  </p:iterate>
                                  <p:childTnLst>
                                    <p:animMotion origin="layout" path="M 0.0 0.0 L 0.0 -0.07213" pathEditMode="relative" ptsTypes="">
                                      <p:cBhvr>
                                        <p:cTn id="286" dur="250" accel="50000" decel="50000" autoRev="1" fill="hold">
                                          <p:stCondLst>
                                            <p:cond delay="0"/>
                                          </p:stCondLst>
                                        </p:cTn>
                                        <p:tgtEl>
                                          <p:spTgt spid="8198">
                                            <p:txEl>
                                              <p:pRg st="8" end="8"/>
                                            </p:txEl>
                                          </p:spTgt>
                                        </p:tgtEl>
                                        <p:attrNameLst>
                                          <p:attrName>ppt_x</p:attrName>
                                          <p:attrName>ppt_y</p:attrName>
                                        </p:attrNameLst>
                                      </p:cBhvr>
                                    </p:animMotion>
                                    <p:animRot by="1500000">
                                      <p:cBhvr>
                                        <p:cTn id="287" dur="125" fill="hold">
                                          <p:stCondLst>
                                            <p:cond delay="0"/>
                                          </p:stCondLst>
                                        </p:cTn>
                                        <p:tgtEl>
                                          <p:spTgt spid="8198">
                                            <p:txEl>
                                              <p:pRg st="8" end="8"/>
                                            </p:txEl>
                                          </p:spTgt>
                                        </p:tgtEl>
                                        <p:attrNameLst>
                                          <p:attrName>r</p:attrName>
                                        </p:attrNameLst>
                                      </p:cBhvr>
                                    </p:animRot>
                                    <p:animRot by="-1500000">
                                      <p:cBhvr>
                                        <p:cTn id="288" dur="125" fill="hold">
                                          <p:stCondLst>
                                            <p:cond delay="125"/>
                                          </p:stCondLst>
                                        </p:cTn>
                                        <p:tgtEl>
                                          <p:spTgt spid="8198">
                                            <p:txEl>
                                              <p:pRg st="8" end="8"/>
                                            </p:txEl>
                                          </p:spTgt>
                                        </p:tgtEl>
                                        <p:attrNameLst>
                                          <p:attrName>r</p:attrName>
                                        </p:attrNameLst>
                                      </p:cBhvr>
                                    </p:animRot>
                                    <p:animRot by="-1500000">
                                      <p:cBhvr>
                                        <p:cTn id="289" dur="125" fill="hold">
                                          <p:stCondLst>
                                            <p:cond delay="250"/>
                                          </p:stCondLst>
                                        </p:cTn>
                                        <p:tgtEl>
                                          <p:spTgt spid="8198">
                                            <p:txEl>
                                              <p:pRg st="8" end="8"/>
                                            </p:txEl>
                                          </p:spTgt>
                                        </p:tgtEl>
                                        <p:attrNameLst>
                                          <p:attrName>r</p:attrName>
                                        </p:attrNameLst>
                                      </p:cBhvr>
                                    </p:animRot>
                                    <p:animRot by="1500000">
                                      <p:cBhvr>
                                        <p:cTn id="290" dur="125" fill="hold">
                                          <p:stCondLst>
                                            <p:cond delay="375"/>
                                          </p:stCondLst>
                                        </p:cTn>
                                        <p:tgtEl>
                                          <p:spTgt spid="8198">
                                            <p:txEl>
                                              <p:pRg st="8" end="8"/>
                                            </p:txEl>
                                          </p:spTgt>
                                        </p:tgtEl>
                                        <p:attrNameLst>
                                          <p:attrName>r</p:attrName>
                                        </p:attrNameLst>
                                      </p:cBhvr>
                                    </p:animRot>
                                  </p:childTnLst>
                                </p:cTn>
                              </p:par>
                              <p:par>
                                <p:cTn id="291" presetID="34" presetClass="emph" presetSubtype="0" fill="hold" grpId="1" nodeType="withEffect">
                                  <p:stCondLst>
                                    <p:cond delay="0"/>
                                  </p:stCondLst>
                                  <p:iterate type="lt">
                                    <p:tmPct val="10000"/>
                                  </p:iterate>
                                  <p:childTnLst>
                                    <p:animMotion origin="layout" path="M 0.0 0.0 L 0.0 -0.07213" pathEditMode="relative" ptsTypes="">
                                      <p:cBhvr>
                                        <p:cTn id="292" dur="250" accel="50000" decel="50000" autoRev="1" fill="hold">
                                          <p:stCondLst>
                                            <p:cond delay="0"/>
                                          </p:stCondLst>
                                        </p:cTn>
                                        <p:tgtEl>
                                          <p:spTgt spid="8198">
                                            <p:txEl>
                                              <p:pRg st="9" end="9"/>
                                            </p:txEl>
                                          </p:spTgt>
                                        </p:tgtEl>
                                        <p:attrNameLst>
                                          <p:attrName>ppt_x</p:attrName>
                                          <p:attrName>ppt_y</p:attrName>
                                        </p:attrNameLst>
                                      </p:cBhvr>
                                    </p:animMotion>
                                    <p:animRot by="1500000">
                                      <p:cBhvr>
                                        <p:cTn id="293" dur="125" fill="hold">
                                          <p:stCondLst>
                                            <p:cond delay="0"/>
                                          </p:stCondLst>
                                        </p:cTn>
                                        <p:tgtEl>
                                          <p:spTgt spid="8198">
                                            <p:txEl>
                                              <p:pRg st="9" end="9"/>
                                            </p:txEl>
                                          </p:spTgt>
                                        </p:tgtEl>
                                        <p:attrNameLst>
                                          <p:attrName>r</p:attrName>
                                        </p:attrNameLst>
                                      </p:cBhvr>
                                    </p:animRot>
                                    <p:animRot by="-1500000">
                                      <p:cBhvr>
                                        <p:cTn id="294" dur="125" fill="hold">
                                          <p:stCondLst>
                                            <p:cond delay="125"/>
                                          </p:stCondLst>
                                        </p:cTn>
                                        <p:tgtEl>
                                          <p:spTgt spid="8198">
                                            <p:txEl>
                                              <p:pRg st="9" end="9"/>
                                            </p:txEl>
                                          </p:spTgt>
                                        </p:tgtEl>
                                        <p:attrNameLst>
                                          <p:attrName>r</p:attrName>
                                        </p:attrNameLst>
                                      </p:cBhvr>
                                    </p:animRot>
                                    <p:animRot by="-1500000">
                                      <p:cBhvr>
                                        <p:cTn id="295" dur="125" fill="hold">
                                          <p:stCondLst>
                                            <p:cond delay="250"/>
                                          </p:stCondLst>
                                        </p:cTn>
                                        <p:tgtEl>
                                          <p:spTgt spid="8198">
                                            <p:txEl>
                                              <p:pRg st="9" end="9"/>
                                            </p:txEl>
                                          </p:spTgt>
                                        </p:tgtEl>
                                        <p:attrNameLst>
                                          <p:attrName>r</p:attrName>
                                        </p:attrNameLst>
                                      </p:cBhvr>
                                    </p:animRot>
                                    <p:animRot by="1500000">
                                      <p:cBhvr>
                                        <p:cTn id="296" dur="125" fill="hold">
                                          <p:stCondLst>
                                            <p:cond delay="375"/>
                                          </p:stCondLst>
                                        </p:cTn>
                                        <p:tgtEl>
                                          <p:spTgt spid="8198">
                                            <p:txEl>
                                              <p:pRg st="9" end="9"/>
                                            </p:txEl>
                                          </p:spTgt>
                                        </p:tgtEl>
                                        <p:attrNameLst>
                                          <p:attrName>r</p:attrName>
                                        </p:attrNameLst>
                                      </p:cBhvr>
                                    </p:animRot>
                                  </p:childTnLst>
                                </p:cTn>
                              </p:par>
                              <p:par>
                                <p:cTn id="297" presetID="34" presetClass="emph" presetSubtype="0" fill="hold" grpId="1" nodeType="withEffect">
                                  <p:stCondLst>
                                    <p:cond delay="0"/>
                                  </p:stCondLst>
                                  <p:iterate type="lt">
                                    <p:tmPct val="10000"/>
                                  </p:iterate>
                                  <p:childTnLst>
                                    <p:animMotion origin="layout" path="M 0.0 0.0 L 0.0 -0.07213" pathEditMode="relative" ptsTypes="">
                                      <p:cBhvr>
                                        <p:cTn id="298" dur="250" accel="50000" decel="50000" autoRev="1" fill="hold">
                                          <p:stCondLst>
                                            <p:cond delay="0"/>
                                          </p:stCondLst>
                                        </p:cTn>
                                        <p:tgtEl>
                                          <p:spTgt spid="8198">
                                            <p:txEl>
                                              <p:pRg st="10" end="10"/>
                                            </p:txEl>
                                          </p:spTgt>
                                        </p:tgtEl>
                                        <p:attrNameLst>
                                          <p:attrName>ppt_x</p:attrName>
                                          <p:attrName>ppt_y</p:attrName>
                                        </p:attrNameLst>
                                      </p:cBhvr>
                                    </p:animMotion>
                                    <p:animRot by="1500000">
                                      <p:cBhvr>
                                        <p:cTn id="299" dur="125" fill="hold">
                                          <p:stCondLst>
                                            <p:cond delay="0"/>
                                          </p:stCondLst>
                                        </p:cTn>
                                        <p:tgtEl>
                                          <p:spTgt spid="8198">
                                            <p:txEl>
                                              <p:pRg st="10" end="10"/>
                                            </p:txEl>
                                          </p:spTgt>
                                        </p:tgtEl>
                                        <p:attrNameLst>
                                          <p:attrName>r</p:attrName>
                                        </p:attrNameLst>
                                      </p:cBhvr>
                                    </p:animRot>
                                    <p:animRot by="-1500000">
                                      <p:cBhvr>
                                        <p:cTn id="300" dur="125" fill="hold">
                                          <p:stCondLst>
                                            <p:cond delay="125"/>
                                          </p:stCondLst>
                                        </p:cTn>
                                        <p:tgtEl>
                                          <p:spTgt spid="8198">
                                            <p:txEl>
                                              <p:pRg st="10" end="10"/>
                                            </p:txEl>
                                          </p:spTgt>
                                        </p:tgtEl>
                                        <p:attrNameLst>
                                          <p:attrName>r</p:attrName>
                                        </p:attrNameLst>
                                      </p:cBhvr>
                                    </p:animRot>
                                    <p:animRot by="-1500000">
                                      <p:cBhvr>
                                        <p:cTn id="301" dur="125" fill="hold">
                                          <p:stCondLst>
                                            <p:cond delay="250"/>
                                          </p:stCondLst>
                                        </p:cTn>
                                        <p:tgtEl>
                                          <p:spTgt spid="8198">
                                            <p:txEl>
                                              <p:pRg st="10" end="10"/>
                                            </p:txEl>
                                          </p:spTgt>
                                        </p:tgtEl>
                                        <p:attrNameLst>
                                          <p:attrName>r</p:attrName>
                                        </p:attrNameLst>
                                      </p:cBhvr>
                                    </p:animRot>
                                    <p:animRot by="1500000">
                                      <p:cBhvr>
                                        <p:cTn id="302" dur="125" fill="hold">
                                          <p:stCondLst>
                                            <p:cond delay="375"/>
                                          </p:stCondLst>
                                        </p:cTn>
                                        <p:tgtEl>
                                          <p:spTgt spid="8198">
                                            <p:txEl>
                                              <p:pRg st="10" end="10"/>
                                            </p:txEl>
                                          </p:spTgt>
                                        </p:tgtEl>
                                        <p:attrNameLst>
                                          <p:attrName>r</p:attrName>
                                        </p:attrNameLst>
                                      </p:cBhvr>
                                    </p:animRot>
                                  </p:childTnLst>
                                </p:cTn>
                              </p:par>
                              <p:par>
                                <p:cTn id="303" presetID="34" presetClass="emph" presetSubtype="0" fill="hold" grpId="1" nodeType="withEffect">
                                  <p:stCondLst>
                                    <p:cond delay="0"/>
                                  </p:stCondLst>
                                  <p:iterate type="lt">
                                    <p:tmPct val="10000"/>
                                  </p:iterate>
                                  <p:childTnLst>
                                    <p:animMotion origin="layout" path="M 0.0 0.0 L 0.0 -0.07213" pathEditMode="relative" ptsTypes="">
                                      <p:cBhvr>
                                        <p:cTn id="304" dur="250" accel="50000" decel="50000" autoRev="1" fill="hold">
                                          <p:stCondLst>
                                            <p:cond delay="0"/>
                                          </p:stCondLst>
                                        </p:cTn>
                                        <p:tgtEl>
                                          <p:spTgt spid="8198">
                                            <p:txEl>
                                              <p:pRg st="11" end="11"/>
                                            </p:txEl>
                                          </p:spTgt>
                                        </p:tgtEl>
                                        <p:attrNameLst>
                                          <p:attrName>ppt_x</p:attrName>
                                          <p:attrName>ppt_y</p:attrName>
                                        </p:attrNameLst>
                                      </p:cBhvr>
                                    </p:animMotion>
                                    <p:animRot by="1500000">
                                      <p:cBhvr>
                                        <p:cTn id="305" dur="125" fill="hold">
                                          <p:stCondLst>
                                            <p:cond delay="0"/>
                                          </p:stCondLst>
                                        </p:cTn>
                                        <p:tgtEl>
                                          <p:spTgt spid="8198">
                                            <p:txEl>
                                              <p:pRg st="11" end="11"/>
                                            </p:txEl>
                                          </p:spTgt>
                                        </p:tgtEl>
                                        <p:attrNameLst>
                                          <p:attrName>r</p:attrName>
                                        </p:attrNameLst>
                                      </p:cBhvr>
                                    </p:animRot>
                                    <p:animRot by="-1500000">
                                      <p:cBhvr>
                                        <p:cTn id="306" dur="125" fill="hold">
                                          <p:stCondLst>
                                            <p:cond delay="125"/>
                                          </p:stCondLst>
                                        </p:cTn>
                                        <p:tgtEl>
                                          <p:spTgt spid="8198">
                                            <p:txEl>
                                              <p:pRg st="11" end="11"/>
                                            </p:txEl>
                                          </p:spTgt>
                                        </p:tgtEl>
                                        <p:attrNameLst>
                                          <p:attrName>r</p:attrName>
                                        </p:attrNameLst>
                                      </p:cBhvr>
                                    </p:animRot>
                                    <p:animRot by="-1500000">
                                      <p:cBhvr>
                                        <p:cTn id="307" dur="125" fill="hold">
                                          <p:stCondLst>
                                            <p:cond delay="250"/>
                                          </p:stCondLst>
                                        </p:cTn>
                                        <p:tgtEl>
                                          <p:spTgt spid="8198">
                                            <p:txEl>
                                              <p:pRg st="11" end="11"/>
                                            </p:txEl>
                                          </p:spTgt>
                                        </p:tgtEl>
                                        <p:attrNameLst>
                                          <p:attrName>r</p:attrName>
                                        </p:attrNameLst>
                                      </p:cBhvr>
                                    </p:animRot>
                                    <p:animRot by="1500000">
                                      <p:cBhvr>
                                        <p:cTn id="308" dur="125" fill="hold">
                                          <p:stCondLst>
                                            <p:cond delay="375"/>
                                          </p:stCondLst>
                                        </p:cTn>
                                        <p:tgtEl>
                                          <p:spTgt spid="8198">
                                            <p:txEl>
                                              <p:pRg st="11" end="11"/>
                                            </p:txEl>
                                          </p:spTgt>
                                        </p:tgtEl>
                                        <p:attrNameLst>
                                          <p:attrName>r</p:attrName>
                                        </p:attrNameLst>
                                      </p:cBhvr>
                                    </p:animRot>
                                  </p:childTnLst>
                                </p:cTn>
                              </p:par>
                              <p:par>
                                <p:cTn id="309" presetID="34" presetClass="emph" presetSubtype="0" fill="hold" grpId="1" nodeType="withEffect">
                                  <p:stCondLst>
                                    <p:cond delay="0"/>
                                  </p:stCondLst>
                                  <p:iterate type="lt">
                                    <p:tmPct val="10000"/>
                                  </p:iterate>
                                  <p:childTnLst>
                                    <p:animMotion origin="layout" path="M 0.0 0.0 L 0.0 -0.07213" pathEditMode="relative" ptsTypes="">
                                      <p:cBhvr>
                                        <p:cTn id="310" dur="250" accel="50000" decel="50000" autoRev="1" fill="hold">
                                          <p:stCondLst>
                                            <p:cond delay="0"/>
                                          </p:stCondLst>
                                        </p:cTn>
                                        <p:tgtEl>
                                          <p:spTgt spid="8198">
                                            <p:txEl>
                                              <p:pRg st="12" end="12"/>
                                            </p:txEl>
                                          </p:spTgt>
                                        </p:tgtEl>
                                        <p:attrNameLst>
                                          <p:attrName>ppt_x</p:attrName>
                                          <p:attrName>ppt_y</p:attrName>
                                        </p:attrNameLst>
                                      </p:cBhvr>
                                    </p:animMotion>
                                    <p:animRot by="1500000">
                                      <p:cBhvr>
                                        <p:cTn id="311" dur="125" fill="hold">
                                          <p:stCondLst>
                                            <p:cond delay="0"/>
                                          </p:stCondLst>
                                        </p:cTn>
                                        <p:tgtEl>
                                          <p:spTgt spid="8198">
                                            <p:txEl>
                                              <p:pRg st="12" end="12"/>
                                            </p:txEl>
                                          </p:spTgt>
                                        </p:tgtEl>
                                        <p:attrNameLst>
                                          <p:attrName>r</p:attrName>
                                        </p:attrNameLst>
                                      </p:cBhvr>
                                    </p:animRot>
                                    <p:animRot by="-1500000">
                                      <p:cBhvr>
                                        <p:cTn id="312" dur="125" fill="hold">
                                          <p:stCondLst>
                                            <p:cond delay="125"/>
                                          </p:stCondLst>
                                        </p:cTn>
                                        <p:tgtEl>
                                          <p:spTgt spid="8198">
                                            <p:txEl>
                                              <p:pRg st="12" end="12"/>
                                            </p:txEl>
                                          </p:spTgt>
                                        </p:tgtEl>
                                        <p:attrNameLst>
                                          <p:attrName>r</p:attrName>
                                        </p:attrNameLst>
                                      </p:cBhvr>
                                    </p:animRot>
                                    <p:animRot by="-1500000">
                                      <p:cBhvr>
                                        <p:cTn id="313" dur="125" fill="hold">
                                          <p:stCondLst>
                                            <p:cond delay="250"/>
                                          </p:stCondLst>
                                        </p:cTn>
                                        <p:tgtEl>
                                          <p:spTgt spid="8198">
                                            <p:txEl>
                                              <p:pRg st="12" end="12"/>
                                            </p:txEl>
                                          </p:spTgt>
                                        </p:tgtEl>
                                        <p:attrNameLst>
                                          <p:attrName>r</p:attrName>
                                        </p:attrNameLst>
                                      </p:cBhvr>
                                    </p:animRot>
                                    <p:animRot by="1500000">
                                      <p:cBhvr>
                                        <p:cTn id="314" dur="125" fill="hold">
                                          <p:stCondLst>
                                            <p:cond delay="375"/>
                                          </p:stCondLst>
                                        </p:cTn>
                                        <p:tgtEl>
                                          <p:spTgt spid="8198">
                                            <p:txEl>
                                              <p:pRg st="12" end="12"/>
                                            </p:txEl>
                                          </p:spTgt>
                                        </p:tgtEl>
                                        <p:attrNameLst>
                                          <p:attrName>r</p:attrName>
                                        </p:attrNameLst>
                                      </p:cBhvr>
                                    </p:animRot>
                                  </p:childTnLst>
                                </p:cTn>
                              </p:par>
                              <p:par>
                                <p:cTn id="315" presetID="34" presetClass="emph" presetSubtype="0" fill="hold" grpId="1" nodeType="withEffect">
                                  <p:stCondLst>
                                    <p:cond delay="0"/>
                                  </p:stCondLst>
                                  <p:iterate type="lt">
                                    <p:tmPct val="10000"/>
                                  </p:iterate>
                                  <p:childTnLst>
                                    <p:animMotion origin="layout" path="M 0.0 0.0 L 0.0 -0.07213" pathEditMode="relative" ptsTypes="">
                                      <p:cBhvr>
                                        <p:cTn id="316" dur="250" accel="50000" decel="50000" autoRev="1" fill="hold">
                                          <p:stCondLst>
                                            <p:cond delay="0"/>
                                          </p:stCondLst>
                                        </p:cTn>
                                        <p:tgtEl>
                                          <p:spTgt spid="8198">
                                            <p:txEl>
                                              <p:pRg st="13" end="13"/>
                                            </p:txEl>
                                          </p:spTgt>
                                        </p:tgtEl>
                                        <p:attrNameLst>
                                          <p:attrName>ppt_x</p:attrName>
                                          <p:attrName>ppt_y</p:attrName>
                                        </p:attrNameLst>
                                      </p:cBhvr>
                                    </p:animMotion>
                                    <p:animRot by="1500000">
                                      <p:cBhvr>
                                        <p:cTn id="317" dur="125" fill="hold">
                                          <p:stCondLst>
                                            <p:cond delay="0"/>
                                          </p:stCondLst>
                                        </p:cTn>
                                        <p:tgtEl>
                                          <p:spTgt spid="8198">
                                            <p:txEl>
                                              <p:pRg st="13" end="13"/>
                                            </p:txEl>
                                          </p:spTgt>
                                        </p:tgtEl>
                                        <p:attrNameLst>
                                          <p:attrName>r</p:attrName>
                                        </p:attrNameLst>
                                      </p:cBhvr>
                                    </p:animRot>
                                    <p:animRot by="-1500000">
                                      <p:cBhvr>
                                        <p:cTn id="318" dur="125" fill="hold">
                                          <p:stCondLst>
                                            <p:cond delay="125"/>
                                          </p:stCondLst>
                                        </p:cTn>
                                        <p:tgtEl>
                                          <p:spTgt spid="8198">
                                            <p:txEl>
                                              <p:pRg st="13" end="13"/>
                                            </p:txEl>
                                          </p:spTgt>
                                        </p:tgtEl>
                                        <p:attrNameLst>
                                          <p:attrName>r</p:attrName>
                                        </p:attrNameLst>
                                      </p:cBhvr>
                                    </p:animRot>
                                    <p:animRot by="-1500000">
                                      <p:cBhvr>
                                        <p:cTn id="319" dur="125" fill="hold">
                                          <p:stCondLst>
                                            <p:cond delay="250"/>
                                          </p:stCondLst>
                                        </p:cTn>
                                        <p:tgtEl>
                                          <p:spTgt spid="8198">
                                            <p:txEl>
                                              <p:pRg st="13" end="13"/>
                                            </p:txEl>
                                          </p:spTgt>
                                        </p:tgtEl>
                                        <p:attrNameLst>
                                          <p:attrName>r</p:attrName>
                                        </p:attrNameLst>
                                      </p:cBhvr>
                                    </p:animRot>
                                    <p:animRot by="1500000">
                                      <p:cBhvr>
                                        <p:cTn id="320" dur="125" fill="hold">
                                          <p:stCondLst>
                                            <p:cond delay="375"/>
                                          </p:stCondLst>
                                        </p:cTn>
                                        <p:tgtEl>
                                          <p:spTgt spid="8198">
                                            <p:txEl>
                                              <p:pRg st="13" end="13"/>
                                            </p:txEl>
                                          </p:spTgt>
                                        </p:tgtEl>
                                        <p:attrNameLst>
                                          <p:attrName>r</p:attrName>
                                        </p:attrNameLst>
                                      </p:cBhvr>
                                    </p:animRot>
                                  </p:childTnLst>
                                </p:cTn>
                              </p:par>
                              <p:par>
                                <p:cTn id="321" presetID="34" presetClass="emph" presetSubtype="0" fill="hold" grpId="1" nodeType="withEffect">
                                  <p:stCondLst>
                                    <p:cond delay="0"/>
                                  </p:stCondLst>
                                  <p:iterate type="lt">
                                    <p:tmPct val="10000"/>
                                  </p:iterate>
                                  <p:childTnLst>
                                    <p:animMotion origin="layout" path="M 0.0 0.0 L 0.0 -0.07213" pathEditMode="relative" ptsTypes="">
                                      <p:cBhvr>
                                        <p:cTn id="322" dur="250" accel="50000" decel="50000" autoRev="1" fill="hold">
                                          <p:stCondLst>
                                            <p:cond delay="0"/>
                                          </p:stCondLst>
                                        </p:cTn>
                                        <p:tgtEl>
                                          <p:spTgt spid="8198">
                                            <p:txEl>
                                              <p:pRg st="14" end="14"/>
                                            </p:txEl>
                                          </p:spTgt>
                                        </p:tgtEl>
                                        <p:attrNameLst>
                                          <p:attrName>ppt_x</p:attrName>
                                          <p:attrName>ppt_y</p:attrName>
                                        </p:attrNameLst>
                                      </p:cBhvr>
                                    </p:animMotion>
                                    <p:animRot by="1500000">
                                      <p:cBhvr>
                                        <p:cTn id="323" dur="125" fill="hold">
                                          <p:stCondLst>
                                            <p:cond delay="0"/>
                                          </p:stCondLst>
                                        </p:cTn>
                                        <p:tgtEl>
                                          <p:spTgt spid="8198">
                                            <p:txEl>
                                              <p:pRg st="14" end="14"/>
                                            </p:txEl>
                                          </p:spTgt>
                                        </p:tgtEl>
                                        <p:attrNameLst>
                                          <p:attrName>r</p:attrName>
                                        </p:attrNameLst>
                                      </p:cBhvr>
                                    </p:animRot>
                                    <p:animRot by="-1500000">
                                      <p:cBhvr>
                                        <p:cTn id="324" dur="125" fill="hold">
                                          <p:stCondLst>
                                            <p:cond delay="125"/>
                                          </p:stCondLst>
                                        </p:cTn>
                                        <p:tgtEl>
                                          <p:spTgt spid="8198">
                                            <p:txEl>
                                              <p:pRg st="14" end="14"/>
                                            </p:txEl>
                                          </p:spTgt>
                                        </p:tgtEl>
                                        <p:attrNameLst>
                                          <p:attrName>r</p:attrName>
                                        </p:attrNameLst>
                                      </p:cBhvr>
                                    </p:animRot>
                                    <p:animRot by="-1500000">
                                      <p:cBhvr>
                                        <p:cTn id="325" dur="125" fill="hold">
                                          <p:stCondLst>
                                            <p:cond delay="250"/>
                                          </p:stCondLst>
                                        </p:cTn>
                                        <p:tgtEl>
                                          <p:spTgt spid="8198">
                                            <p:txEl>
                                              <p:pRg st="14" end="14"/>
                                            </p:txEl>
                                          </p:spTgt>
                                        </p:tgtEl>
                                        <p:attrNameLst>
                                          <p:attrName>r</p:attrName>
                                        </p:attrNameLst>
                                      </p:cBhvr>
                                    </p:animRot>
                                    <p:animRot by="1500000">
                                      <p:cBhvr>
                                        <p:cTn id="326" dur="125" fill="hold">
                                          <p:stCondLst>
                                            <p:cond delay="375"/>
                                          </p:stCondLst>
                                        </p:cTn>
                                        <p:tgtEl>
                                          <p:spTgt spid="8198">
                                            <p:txEl>
                                              <p:pRg st="14" end="14"/>
                                            </p:txEl>
                                          </p:spTgt>
                                        </p:tgtEl>
                                        <p:attrNameLst>
                                          <p:attrName>r</p:attrName>
                                        </p:attrNameLst>
                                      </p:cBhvr>
                                    </p:animRot>
                                  </p:childTnLst>
                                </p:cTn>
                              </p:par>
                              <p:par>
                                <p:cTn id="327" presetID="34" presetClass="emph" presetSubtype="0" fill="hold" grpId="1" nodeType="withEffect">
                                  <p:stCondLst>
                                    <p:cond delay="0"/>
                                  </p:stCondLst>
                                  <p:iterate type="lt">
                                    <p:tmPct val="10000"/>
                                  </p:iterate>
                                  <p:childTnLst>
                                    <p:animMotion origin="layout" path="M 0.0 0.0 L 0.0 -0.07213" pathEditMode="relative" ptsTypes="">
                                      <p:cBhvr>
                                        <p:cTn id="328" dur="250" accel="50000" decel="50000" autoRev="1" fill="hold">
                                          <p:stCondLst>
                                            <p:cond delay="0"/>
                                          </p:stCondLst>
                                        </p:cTn>
                                        <p:tgtEl>
                                          <p:spTgt spid="8198">
                                            <p:txEl>
                                              <p:pRg st="15" end="15"/>
                                            </p:txEl>
                                          </p:spTgt>
                                        </p:tgtEl>
                                        <p:attrNameLst>
                                          <p:attrName>ppt_x</p:attrName>
                                          <p:attrName>ppt_y</p:attrName>
                                        </p:attrNameLst>
                                      </p:cBhvr>
                                    </p:animMotion>
                                    <p:animRot by="1500000">
                                      <p:cBhvr>
                                        <p:cTn id="329" dur="125" fill="hold">
                                          <p:stCondLst>
                                            <p:cond delay="0"/>
                                          </p:stCondLst>
                                        </p:cTn>
                                        <p:tgtEl>
                                          <p:spTgt spid="8198">
                                            <p:txEl>
                                              <p:pRg st="15" end="15"/>
                                            </p:txEl>
                                          </p:spTgt>
                                        </p:tgtEl>
                                        <p:attrNameLst>
                                          <p:attrName>r</p:attrName>
                                        </p:attrNameLst>
                                      </p:cBhvr>
                                    </p:animRot>
                                    <p:animRot by="-1500000">
                                      <p:cBhvr>
                                        <p:cTn id="330" dur="125" fill="hold">
                                          <p:stCondLst>
                                            <p:cond delay="125"/>
                                          </p:stCondLst>
                                        </p:cTn>
                                        <p:tgtEl>
                                          <p:spTgt spid="8198">
                                            <p:txEl>
                                              <p:pRg st="15" end="15"/>
                                            </p:txEl>
                                          </p:spTgt>
                                        </p:tgtEl>
                                        <p:attrNameLst>
                                          <p:attrName>r</p:attrName>
                                        </p:attrNameLst>
                                      </p:cBhvr>
                                    </p:animRot>
                                    <p:animRot by="-1500000">
                                      <p:cBhvr>
                                        <p:cTn id="331" dur="125" fill="hold">
                                          <p:stCondLst>
                                            <p:cond delay="250"/>
                                          </p:stCondLst>
                                        </p:cTn>
                                        <p:tgtEl>
                                          <p:spTgt spid="8198">
                                            <p:txEl>
                                              <p:pRg st="15" end="15"/>
                                            </p:txEl>
                                          </p:spTgt>
                                        </p:tgtEl>
                                        <p:attrNameLst>
                                          <p:attrName>r</p:attrName>
                                        </p:attrNameLst>
                                      </p:cBhvr>
                                    </p:animRot>
                                    <p:animRot by="1500000">
                                      <p:cBhvr>
                                        <p:cTn id="332" dur="125" fill="hold">
                                          <p:stCondLst>
                                            <p:cond delay="375"/>
                                          </p:stCondLst>
                                        </p:cTn>
                                        <p:tgtEl>
                                          <p:spTgt spid="8198">
                                            <p:txEl>
                                              <p:pRg st="15" end="15"/>
                                            </p:txEl>
                                          </p:spTgt>
                                        </p:tgtEl>
                                        <p:attrNameLst>
                                          <p:attrName>r</p:attrName>
                                        </p:attrNameLst>
                                      </p:cBhvr>
                                    </p:animRot>
                                  </p:childTnLst>
                                </p:cTn>
                              </p:par>
                            </p:childTnLst>
                          </p:cTn>
                        </p:par>
                      </p:childTnLst>
                    </p:cTn>
                  </p:par>
                  <p:par>
                    <p:cTn id="333" fill="hold" nodeType="clickPar">
                      <p:stCondLst>
                        <p:cond delay="indefinite"/>
                      </p:stCondLst>
                      <p:childTnLst>
                        <p:par>
                          <p:cTn id="334" fill="hold" nodeType="withGroup">
                            <p:stCondLst>
                              <p:cond delay="0"/>
                            </p:stCondLst>
                            <p:childTnLst>
                              <p:par>
                                <p:cTn id="335" presetID="26" presetClass="exit" presetSubtype="0" fill="hold" grpId="2" nodeType="clickEffect">
                                  <p:stCondLst>
                                    <p:cond delay="0"/>
                                  </p:stCondLst>
                                  <p:iterate type="lt">
                                    <p:tmPct val="0"/>
                                  </p:iterate>
                                  <p:childTnLst>
                                    <p:animEffect transition="out" filter="wipe(down)">
                                      <p:cBhvr>
                                        <p:cTn id="336" dur="180" accel="50000">
                                          <p:stCondLst>
                                            <p:cond delay="1820"/>
                                          </p:stCondLst>
                                        </p:cTn>
                                        <p:tgtEl>
                                          <p:spTgt spid="8198">
                                            <p:txEl>
                                              <p:pRg st="1" end="1"/>
                                            </p:txEl>
                                          </p:spTgt>
                                        </p:tgtEl>
                                      </p:cBhvr>
                                    </p:animEffect>
                                    <p:anim calcmode="lin" valueType="num">
                                      <p:cBhvr>
                                        <p:cTn id="337" dur="1822" tmFilter="0,0; 0.14,0.31; 0.43,0.73; 0.71,0.91; 1.0,1.0">
                                          <p:stCondLst>
                                            <p:cond delay="0"/>
                                          </p:stCondLst>
                                        </p:cTn>
                                        <p:tgtEl>
                                          <p:spTgt spid="8198">
                                            <p:txEl>
                                              <p:pRg st="1" end="1"/>
                                            </p:txEl>
                                          </p:spTgt>
                                        </p:tgtEl>
                                        <p:attrNameLst>
                                          <p:attrName>ppt_x</p:attrName>
                                        </p:attrNameLst>
                                      </p:cBhvr>
                                      <p:tavLst>
                                        <p:tav tm="0">
                                          <p:val>
                                            <p:strVal val="ppt_x"/>
                                          </p:val>
                                        </p:tav>
                                        <p:tav tm="100000">
                                          <p:val>
                                            <p:strVal val="#ppt_x+0.25"/>
                                          </p:val>
                                        </p:tav>
                                      </p:tavLst>
                                    </p:anim>
                                    <p:anim calcmode="lin" valueType="num">
                                      <p:cBhvr>
                                        <p:cTn id="338" dur="178">
                                          <p:stCondLst>
                                            <p:cond delay="1822"/>
                                          </p:stCondLst>
                                        </p:cTn>
                                        <p:tgtEl>
                                          <p:spTgt spid="8198">
                                            <p:txEl>
                                              <p:pRg st="1" end="1"/>
                                            </p:txEl>
                                          </p:spTgt>
                                        </p:tgtEl>
                                        <p:attrNameLst>
                                          <p:attrName>ppt_x</p:attrName>
                                        </p:attrNameLst>
                                      </p:cBhvr>
                                      <p:tavLst>
                                        <p:tav tm="0">
                                          <p:val>
                                            <p:strVal val="ppt_x"/>
                                          </p:val>
                                        </p:tav>
                                        <p:tav tm="100000">
                                          <p:val>
                                            <p:strVal val="ppt_x"/>
                                          </p:val>
                                        </p:tav>
                                      </p:tavLst>
                                    </p:anim>
                                    <p:anim calcmode="lin" valueType="num">
                                      <p:cBhvr>
                                        <p:cTn id="339" dur="664" tmFilter="0.0,0.0;0.25,0.07;0.50,0.2;0.75,0.467;1.0,1.0">
                                          <p:stCondLst>
                                            <p:cond delay="0"/>
                                          </p:stCondLst>
                                        </p:cTn>
                                        <p:tgtEl>
                                          <p:spTgt spid="8198">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40" dur="664" tmFilter="0, 0; 0.125,0.2665; 0.25,0.4; 0.375,0.465; 0.5,0.5;  0.625,0.535; 0.75,0.6; 0.875,0.7335; 1,1">
                                          <p:stCondLst>
                                            <p:cond delay="664"/>
                                          </p:stCondLst>
                                        </p:cTn>
                                        <p:tgtEl>
                                          <p:spTgt spid="8198">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41" dur="332" tmFilter="0, 0; 0.125,0.2665; 0.25,0.4; 0.375,0.465; 0.5,0.5;  0.625,0.535; 0.75,0.6; 0.875,0.7335; 1,1">
                                          <p:stCondLst>
                                            <p:cond delay="1324"/>
                                          </p:stCondLst>
                                        </p:cTn>
                                        <p:tgtEl>
                                          <p:spTgt spid="8198">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42" dur="164" tmFilter="0, 0; 0.125,0.2665; 0.25,0.4; 0.375,0.465; 0.5,0.5;  0.625,0.535; 0.75,0.6; 0.875,0.7335; 1,1">
                                          <p:stCondLst>
                                            <p:cond delay="1656"/>
                                          </p:stCondLst>
                                        </p:cTn>
                                        <p:tgtEl>
                                          <p:spTgt spid="8198">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43" dur="180" accel="50000">
                                          <p:stCondLst>
                                            <p:cond delay="1820"/>
                                          </p:stCondLst>
                                        </p:cTn>
                                        <p:tgtEl>
                                          <p:spTgt spid="8198">
                                            <p:txEl>
                                              <p:pRg st="1" end="1"/>
                                            </p:txEl>
                                          </p:spTgt>
                                        </p:tgtEl>
                                        <p:attrNameLst>
                                          <p:attrName>ppt_y</p:attrName>
                                        </p:attrNameLst>
                                      </p:cBhvr>
                                      <p:tavLst>
                                        <p:tav tm="0">
                                          <p:val>
                                            <p:strVal val="ppt_y"/>
                                          </p:val>
                                        </p:tav>
                                        <p:tav tm="100000">
                                          <p:val>
                                            <p:strVal val="ppt_y+ppt_h"/>
                                          </p:val>
                                        </p:tav>
                                      </p:tavLst>
                                    </p:anim>
                                    <p:animScale>
                                      <p:cBhvr>
                                        <p:cTn id="344" dur="26">
                                          <p:stCondLst>
                                            <p:cond delay="620"/>
                                          </p:stCondLst>
                                        </p:cTn>
                                        <p:tgtEl>
                                          <p:spTgt spid="8198">
                                            <p:txEl>
                                              <p:pRg st="1" end="1"/>
                                            </p:txEl>
                                          </p:spTgt>
                                        </p:tgtEl>
                                      </p:cBhvr>
                                      <p:to x="100000" y="60000"/>
                                    </p:animScale>
                                    <p:animScale>
                                      <p:cBhvr>
                                        <p:cTn id="345" dur="166" decel="50000">
                                          <p:stCondLst>
                                            <p:cond delay="646"/>
                                          </p:stCondLst>
                                        </p:cTn>
                                        <p:tgtEl>
                                          <p:spTgt spid="8198">
                                            <p:txEl>
                                              <p:pRg st="1" end="1"/>
                                            </p:txEl>
                                          </p:spTgt>
                                        </p:tgtEl>
                                      </p:cBhvr>
                                      <p:to x="100000" y="100000"/>
                                    </p:animScale>
                                    <p:animScale>
                                      <p:cBhvr>
                                        <p:cTn id="346" dur="26">
                                          <p:stCondLst>
                                            <p:cond delay="1312"/>
                                          </p:stCondLst>
                                        </p:cTn>
                                        <p:tgtEl>
                                          <p:spTgt spid="8198">
                                            <p:txEl>
                                              <p:pRg st="1" end="1"/>
                                            </p:txEl>
                                          </p:spTgt>
                                        </p:tgtEl>
                                      </p:cBhvr>
                                      <p:to x="100000" y="80000"/>
                                    </p:animScale>
                                    <p:animScale>
                                      <p:cBhvr>
                                        <p:cTn id="347" dur="166" decel="50000">
                                          <p:stCondLst>
                                            <p:cond delay="1338"/>
                                          </p:stCondLst>
                                        </p:cTn>
                                        <p:tgtEl>
                                          <p:spTgt spid="8198">
                                            <p:txEl>
                                              <p:pRg st="1" end="1"/>
                                            </p:txEl>
                                          </p:spTgt>
                                        </p:tgtEl>
                                      </p:cBhvr>
                                      <p:to x="100000" y="100000"/>
                                    </p:animScale>
                                    <p:animScale>
                                      <p:cBhvr>
                                        <p:cTn id="348" dur="26">
                                          <p:stCondLst>
                                            <p:cond delay="1642"/>
                                          </p:stCondLst>
                                        </p:cTn>
                                        <p:tgtEl>
                                          <p:spTgt spid="8198">
                                            <p:txEl>
                                              <p:pRg st="1" end="1"/>
                                            </p:txEl>
                                          </p:spTgt>
                                        </p:tgtEl>
                                      </p:cBhvr>
                                      <p:to x="100000" y="90000"/>
                                    </p:animScale>
                                    <p:animScale>
                                      <p:cBhvr>
                                        <p:cTn id="349" dur="166" decel="50000">
                                          <p:stCondLst>
                                            <p:cond delay="1668"/>
                                          </p:stCondLst>
                                        </p:cTn>
                                        <p:tgtEl>
                                          <p:spTgt spid="8198">
                                            <p:txEl>
                                              <p:pRg st="1" end="1"/>
                                            </p:txEl>
                                          </p:spTgt>
                                        </p:tgtEl>
                                      </p:cBhvr>
                                      <p:to x="100000" y="100000"/>
                                    </p:animScale>
                                    <p:animScale>
                                      <p:cBhvr>
                                        <p:cTn id="350" dur="26">
                                          <p:stCondLst>
                                            <p:cond delay="1808"/>
                                          </p:stCondLst>
                                        </p:cTn>
                                        <p:tgtEl>
                                          <p:spTgt spid="8198">
                                            <p:txEl>
                                              <p:pRg st="1" end="1"/>
                                            </p:txEl>
                                          </p:spTgt>
                                        </p:tgtEl>
                                      </p:cBhvr>
                                      <p:to x="100000" y="95000"/>
                                    </p:animScale>
                                    <p:animScale>
                                      <p:cBhvr>
                                        <p:cTn id="351" dur="166" decel="50000">
                                          <p:stCondLst>
                                            <p:cond delay="1834"/>
                                          </p:stCondLst>
                                        </p:cTn>
                                        <p:tgtEl>
                                          <p:spTgt spid="8198">
                                            <p:txEl>
                                              <p:pRg st="1" end="1"/>
                                            </p:txEl>
                                          </p:spTgt>
                                        </p:tgtEl>
                                      </p:cBhvr>
                                      <p:to x="100000" y="100000"/>
                                    </p:animScale>
                                    <p:set>
                                      <p:cBhvr>
                                        <p:cTn id="352" dur="1" fill="hold">
                                          <p:stCondLst>
                                            <p:cond delay="1999"/>
                                          </p:stCondLst>
                                        </p:cTn>
                                        <p:tgtEl>
                                          <p:spTgt spid="8198">
                                            <p:txEl>
                                              <p:pRg st="1" end="1"/>
                                            </p:txEl>
                                          </p:spTgt>
                                        </p:tgtEl>
                                        <p:attrNameLst>
                                          <p:attrName>style.visibility</p:attrName>
                                        </p:attrNameLst>
                                      </p:cBhvr>
                                      <p:to>
                                        <p:strVal val="hidden"/>
                                      </p:to>
                                    </p:set>
                                  </p:childTnLst>
                                </p:cTn>
                              </p:par>
                              <p:par>
                                <p:cTn id="353" presetID="26" presetClass="exit" presetSubtype="0" fill="hold" grpId="2" nodeType="withEffect">
                                  <p:stCondLst>
                                    <p:cond delay="0"/>
                                  </p:stCondLst>
                                  <p:iterate type="lt">
                                    <p:tmPct val="0"/>
                                  </p:iterate>
                                  <p:childTnLst>
                                    <p:animEffect transition="out" filter="wipe(down)">
                                      <p:cBhvr>
                                        <p:cTn id="354" dur="180" accel="50000">
                                          <p:stCondLst>
                                            <p:cond delay="1820"/>
                                          </p:stCondLst>
                                        </p:cTn>
                                        <p:tgtEl>
                                          <p:spTgt spid="8198">
                                            <p:txEl>
                                              <p:pRg st="2" end="2"/>
                                            </p:txEl>
                                          </p:spTgt>
                                        </p:tgtEl>
                                      </p:cBhvr>
                                    </p:animEffect>
                                    <p:anim calcmode="lin" valueType="num">
                                      <p:cBhvr>
                                        <p:cTn id="355" dur="1822" tmFilter="0,0; 0.14,0.31; 0.43,0.73; 0.71,0.91; 1.0,1.0">
                                          <p:stCondLst>
                                            <p:cond delay="0"/>
                                          </p:stCondLst>
                                        </p:cTn>
                                        <p:tgtEl>
                                          <p:spTgt spid="8198">
                                            <p:txEl>
                                              <p:pRg st="2" end="2"/>
                                            </p:txEl>
                                          </p:spTgt>
                                        </p:tgtEl>
                                        <p:attrNameLst>
                                          <p:attrName>ppt_x</p:attrName>
                                        </p:attrNameLst>
                                      </p:cBhvr>
                                      <p:tavLst>
                                        <p:tav tm="0">
                                          <p:val>
                                            <p:strVal val="ppt_x"/>
                                          </p:val>
                                        </p:tav>
                                        <p:tav tm="100000">
                                          <p:val>
                                            <p:strVal val="#ppt_x+0.25"/>
                                          </p:val>
                                        </p:tav>
                                      </p:tavLst>
                                    </p:anim>
                                    <p:anim calcmode="lin" valueType="num">
                                      <p:cBhvr>
                                        <p:cTn id="356" dur="178">
                                          <p:stCondLst>
                                            <p:cond delay="1822"/>
                                          </p:stCondLst>
                                        </p:cTn>
                                        <p:tgtEl>
                                          <p:spTgt spid="8198">
                                            <p:txEl>
                                              <p:pRg st="2" end="2"/>
                                            </p:txEl>
                                          </p:spTgt>
                                        </p:tgtEl>
                                        <p:attrNameLst>
                                          <p:attrName>ppt_x</p:attrName>
                                        </p:attrNameLst>
                                      </p:cBhvr>
                                      <p:tavLst>
                                        <p:tav tm="0">
                                          <p:val>
                                            <p:strVal val="ppt_x"/>
                                          </p:val>
                                        </p:tav>
                                        <p:tav tm="100000">
                                          <p:val>
                                            <p:strVal val="ppt_x"/>
                                          </p:val>
                                        </p:tav>
                                      </p:tavLst>
                                    </p:anim>
                                    <p:anim calcmode="lin" valueType="num">
                                      <p:cBhvr>
                                        <p:cTn id="357" dur="664" tmFilter="0.0,0.0;0.25,0.07;0.50,0.2;0.75,0.467;1.0,1.0">
                                          <p:stCondLst>
                                            <p:cond delay="0"/>
                                          </p:stCondLst>
                                        </p:cTn>
                                        <p:tgtEl>
                                          <p:spTgt spid="8198">
                                            <p:txEl>
                                              <p:pRg st="2" end="2"/>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58" dur="664" tmFilter="0, 0; 0.125,0.2665; 0.25,0.4; 0.375,0.465; 0.5,0.5;  0.625,0.535; 0.75,0.6; 0.875,0.7335; 1,1">
                                          <p:stCondLst>
                                            <p:cond delay="664"/>
                                          </p:stCondLst>
                                        </p:cTn>
                                        <p:tgtEl>
                                          <p:spTgt spid="8198">
                                            <p:txEl>
                                              <p:pRg st="2" end="2"/>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59" dur="332" tmFilter="0, 0; 0.125,0.2665; 0.25,0.4; 0.375,0.465; 0.5,0.5;  0.625,0.535; 0.75,0.6; 0.875,0.7335; 1,1">
                                          <p:stCondLst>
                                            <p:cond delay="1324"/>
                                          </p:stCondLst>
                                        </p:cTn>
                                        <p:tgtEl>
                                          <p:spTgt spid="8198">
                                            <p:txEl>
                                              <p:pRg st="2" end="2"/>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60" dur="164" tmFilter="0, 0; 0.125,0.2665; 0.25,0.4; 0.375,0.465; 0.5,0.5;  0.625,0.535; 0.75,0.6; 0.875,0.7335; 1,1">
                                          <p:stCondLst>
                                            <p:cond delay="1656"/>
                                          </p:stCondLst>
                                        </p:cTn>
                                        <p:tgtEl>
                                          <p:spTgt spid="8198">
                                            <p:txEl>
                                              <p:pRg st="2" end="2"/>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61" dur="180" accel="50000">
                                          <p:stCondLst>
                                            <p:cond delay="1820"/>
                                          </p:stCondLst>
                                        </p:cTn>
                                        <p:tgtEl>
                                          <p:spTgt spid="8198">
                                            <p:txEl>
                                              <p:pRg st="2" end="2"/>
                                            </p:txEl>
                                          </p:spTgt>
                                        </p:tgtEl>
                                        <p:attrNameLst>
                                          <p:attrName>ppt_y</p:attrName>
                                        </p:attrNameLst>
                                      </p:cBhvr>
                                      <p:tavLst>
                                        <p:tav tm="0">
                                          <p:val>
                                            <p:strVal val="ppt_y"/>
                                          </p:val>
                                        </p:tav>
                                        <p:tav tm="100000">
                                          <p:val>
                                            <p:strVal val="ppt_y+ppt_h"/>
                                          </p:val>
                                        </p:tav>
                                      </p:tavLst>
                                    </p:anim>
                                    <p:animScale>
                                      <p:cBhvr>
                                        <p:cTn id="362" dur="26">
                                          <p:stCondLst>
                                            <p:cond delay="620"/>
                                          </p:stCondLst>
                                        </p:cTn>
                                        <p:tgtEl>
                                          <p:spTgt spid="8198">
                                            <p:txEl>
                                              <p:pRg st="2" end="2"/>
                                            </p:txEl>
                                          </p:spTgt>
                                        </p:tgtEl>
                                      </p:cBhvr>
                                      <p:to x="100000" y="60000"/>
                                    </p:animScale>
                                    <p:animScale>
                                      <p:cBhvr>
                                        <p:cTn id="363" dur="166" decel="50000">
                                          <p:stCondLst>
                                            <p:cond delay="646"/>
                                          </p:stCondLst>
                                        </p:cTn>
                                        <p:tgtEl>
                                          <p:spTgt spid="8198">
                                            <p:txEl>
                                              <p:pRg st="2" end="2"/>
                                            </p:txEl>
                                          </p:spTgt>
                                        </p:tgtEl>
                                      </p:cBhvr>
                                      <p:to x="100000" y="100000"/>
                                    </p:animScale>
                                    <p:animScale>
                                      <p:cBhvr>
                                        <p:cTn id="364" dur="26">
                                          <p:stCondLst>
                                            <p:cond delay="1312"/>
                                          </p:stCondLst>
                                        </p:cTn>
                                        <p:tgtEl>
                                          <p:spTgt spid="8198">
                                            <p:txEl>
                                              <p:pRg st="2" end="2"/>
                                            </p:txEl>
                                          </p:spTgt>
                                        </p:tgtEl>
                                      </p:cBhvr>
                                      <p:to x="100000" y="80000"/>
                                    </p:animScale>
                                    <p:animScale>
                                      <p:cBhvr>
                                        <p:cTn id="365" dur="166" decel="50000">
                                          <p:stCondLst>
                                            <p:cond delay="1338"/>
                                          </p:stCondLst>
                                        </p:cTn>
                                        <p:tgtEl>
                                          <p:spTgt spid="8198">
                                            <p:txEl>
                                              <p:pRg st="2" end="2"/>
                                            </p:txEl>
                                          </p:spTgt>
                                        </p:tgtEl>
                                      </p:cBhvr>
                                      <p:to x="100000" y="100000"/>
                                    </p:animScale>
                                    <p:animScale>
                                      <p:cBhvr>
                                        <p:cTn id="366" dur="26">
                                          <p:stCondLst>
                                            <p:cond delay="1642"/>
                                          </p:stCondLst>
                                        </p:cTn>
                                        <p:tgtEl>
                                          <p:spTgt spid="8198">
                                            <p:txEl>
                                              <p:pRg st="2" end="2"/>
                                            </p:txEl>
                                          </p:spTgt>
                                        </p:tgtEl>
                                      </p:cBhvr>
                                      <p:to x="100000" y="90000"/>
                                    </p:animScale>
                                    <p:animScale>
                                      <p:cBhvr>
                                        <p:cTn id="367" dur="166" decel="50000">
                                          <p:stCondLst>
                                            <p:cond delay="1668"/>
                                          </p:stCondLst>
                                        </p:cTn>
                                        <p:tgtEl>
                                          <p:spTgt spid="8198">
                                            <p:txEl>
                                              <p:pRg st="2" end="2"/>
                                            </p:txEl>
                                          </p:spTgt>
                                        </p:tgtEl>
                                      </p:cBhvr>
                                      <p:to x="100000" y="100000"/>
                                    </p:animScale>
                                    <p:animScale>
                                      <p:cBhvr>
                                        <p:cTn id="368" dur="26">
                                          <p:stCondLst>
                                            <p:cond delay="1808"/>
                                          </p:stCondLst>
                                        </p:cTn>
                                        <p:tgtEl>
                                          <p:spTgt spid="8198">
                                            <p:txEl>
                                              <p:pRg st="2" end="2"/>
                                            </p:txEl>
                                          </p:spTgt>
                                        </p:tgtEl>
                                      </p:cBhvr>
                                      <p:to x="100000" y="95000"/>
                                    </p:animScale>
                                    <p:animScale>
                                      <p:cBhvr>
                                        <p:cTn id="369" dur="166" decel="50000">
                                          <p:stCondLst>
                                            <p:cond delay="1834"/>
                                          </p:stCondLst>
                                        </p:cTn>
                                        <p:tgtEl>
                                          <p:spTgt spid="8198">
                                            <p:txEl>
                                              <p:pRg st="2" end="2"/>
                                            </p:txEl>
                                          </p:spTgt>
                                        </p:tgtEl>
                                      </p:cBhvr>
                                      <p:to x="100000" y="100000"/>
                                    </p:animScale>
                                    <p:set>
                                      <p:cBhvr>
                                        <p:cTn id="370" dur="1" fill="hold">
                                          <p:stCondLst>
                                            <p:cond delay="1999"/>
                                          </p:stCondLst>
                                        </p:cTn>
                                        <p:tgtEl>
                                          <p:spTgt spid="8198">
                                            <p:txEl>
                                              <p:pRg st="2" end="2"/>
                                            </p:txEl>
                                          </p:spTgt>
                                        </p:tgtEl>
                                        <p:attrNameLst>
                                          <p:attrName>style.visibility</p:attrName>
                                        </p:attrNameLst>
                                      </p:cBhvr>
                                      <p:to>
                                        <p:strVal val="hidden"/>
                                      </p:to>
                                    </p:set>
                                  </p:childTnLst>
                                </p:cTn>
                              </p:par>
                              <p:par>
                                <p:cTn id="371" presetID="26" presetClass="exit" presetSubtype="0" fill="hold" grpId="2" nodeType="withEffect">
                                  <p:stCondLst>
                                    <p:cond delay="0"/>
                                  </p:stCondLst>
                                  <p:iterate type="lt">
                                    <p:tmPct val="0"/>
                                  </p:iterate>
                                  <p:childTnLst>
                                    <p:animEffect transition="out" filter="wipe(down)">
                                      <p:cBhvr>
                                        <p:cTn id="372" dur="180" accel="50000">
                                          <p:stCondLst>
                                            <p:cond delay="1820"/>
                                          </p:stCondLst>
                                        </p:cTn>
                                        <p:tgtEl>
                                          <p:spTgt spid="8198">
                                            <p:txEl>
                                              <p:pRg st="3" end="3"/>
                                            </p:txEl>
                                          </p:spTgt>
                                        </p:tgtEl>
                                      </p:cBhvr>
                                    </p:animEffect>
                                    <p:anim calcmode="lin" valueType="num">
                                      <p:cBhvr>
                                        <p:cTn id="373" dur="1822" tmFilter="0,0; 0.14,0.31; 0.43,0.73; 0.71,0.91; 1.0,1.0">
                                          <p:stCondLst>
                                            <p:cond delay="0"/>
                                          </p:stCondLst>
                                        </p:cTn>
                                        <p:tgtEl>
                                          <p:spTgt spid="8198">
                                            <p:txEl>
                                              <p:pRg st="3" end="3"/>
                                            </p:txEl>
                                          </p:spTgt>
                                        </p:tgtEl>
                                        <p:attrNameLst>
                                          <p:attrName>ppt_x</p:attrName>
                                        </p:attrNameLst>
                                      </p:cBhvr>
                                      <p:tavLst>
                                        <p:tav tm="0">
                                          <p:val>
                                            <p:strVal val="ppt_x"/>
                                          </p:val>
                                        </p:tav>
                                        <p:tav tm="100000">
                                          <p:val>
                                            <p:strVal val="#ppt_x+0.25"/>
                                          </p:val>
                                        </p:tav>
                                      </p:tavLst>
                                    </p:anim>
                                    <p:anim calcmode="lin" valueType="num">
                                      <p:cBhvr>
                                        <p:cTn id="374" dur="178">
                                          <p:stCondLst>
                                            <p:cond delay="1822"/>
                                          </p:stCondLst>
                                        </p:cTn>
                                        <p:tgtEl>
                                          <p:spTgt spid="8198">
                                            <p:txEl>
                                              <p:pRg st="3" end="3"/>
                                            </p:txEl>
                                          </p:spTgt>
                                        </p:tgtEl>
                                        <p:attrNameLst>
                                          <p:attrName>ppt_x</p:attrName>
                                        </p:attrNameLst>
                                      </p:cBhvr>
                                      <p:tavLst>
                                        <p:tav tm="0">
                                          <p:val>
                                            <p:strVal val="ppt_x"/>
                                          </p:val>
                                        </p:tav>
                                        <p:tav tm="100000">
                                          <p:val>
                                            <p:strVal val="ppt_x"/>
                                          </p:val>
                                        </p:tav>
                                      </p:tavLst>
                                    </p:anim>
                                    <p:anim calcmode="lin" valueType="num">
                                      <p:cBhvr>
                                        <p:cTn id="375" dur="664" tmFilter="0.0,0.0;0.25,0.07;0.50,0.2;0.75,0.467;1.0,1.0">
                                          <p:stCondLst>
                                            <p:cond delay="0"/>
                                          </p:stCondLst>
                                        </p:cTn>
                                        <p:tgtEl>
                                          <p:spTgt spid="8198">
                                            <p:txEl>
                                              <p:pRg st="3" end="3"/>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76" dur="664" tmFilter="0, 0; 0.125,0.2665; 0.25,0.4; 0.375,0.465; 0.5,0.5;  0.625,0.535; 0.75,0.6; 0.875,0.7335; 1,1">
                                          <p:stCondLst>
                                            <p:cond delay="664"/>
                                          </p:stCondLst>
                                        </p:cTn>
                                        <p:tgtEl>
                                          <p:spTgt spid="8198">
                                            <p:txEl>
                                              <p:pRg st="3" end="3"/>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77" dur="332" tmFilter="0, 0; 0.125,0.2665; 0.25,0.4; 0.375,0.465; 0.5,0.5;  0.625,0.535; 0.75,0.6; 0.875,0.7335; 1,1">
                                          <p:stCondLst>
                                            <p:cond delay="1324"/>
                                          </p:stCondLst>
                                        </p:cTn>
                                        <p:tgtEl>
                                          <p:spTgt spid="8198">
                                            <p:txEl>
                                              <p:pRg st="3" end="3"/>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78" dur="164" tmFilter="0, 0; 0.125,0.2665; 0.25,0.4; 0.375,0.465; 0.5,0.5;  0.625,0.535; 0.75,0.6; 0.875,0.7335; 1,1">
                                          <p:stCondLst>
                                            <p:cond delay="1656"/>
                                          </p:stCondLst>
                                        </p:cTn>
                                        <p:tgtEl>
                                          <p:spTgt spid="8198">
                                            <p:txEl>
                                              <p:pRg st="3" end="3"/>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79" dur="180" accel="50000">
                                          <p:stCondLst>
                                            <p:cond delay="1820"/>
                                          </p:stCondLst>
                                        </p:cTn>
                                        <p:tgtEl>
                                          <p:spTgt spid="8198">
                                            <p:txEl>
                                              <p:pRg st="3" end="3"/>
                                            </p:txEl>
                                          </p:spTgt>
                                        </p:tgtEl>
                                        <p:attrNameLst>
                                          <p:attrName>ppt_y</p:attrName>
                                        </p:attrNameLst>
                                      </p:cBhvr>
                                      <p:tavLst>
                                        <p:tav tm="0">
                                          <p:val>
                                            <p:strVal val="ppt_y"/>
                                          </p:val>
                                        </p:tav>
                                        <p:tav tm="100000">
                                          <p:val>
                                            <p:strVal val="ppt_y+ppt_h"/>
                                          </p:val>
                                        </p:tav>
                                      </p:tavLst>
                                    </p:anim>
                                    <p:animScale>
                                      <p:cBhvr>
                                        <p:cTn id="380" dur="26">
                                          <p:stCondLst>
                                            <p:cond delay="620"/>
                                          </p:stCondLst>
                                        </p:cTn>
                                        <p:tgtEl>
                                          <p:spTgt spid="8198">
                                            <p:txEl>
                                              <p:pRg st="3" end="3"/>
                                            </p:txEl>
                                          </p:spTgt>
                                        </p:tgtEl>
                                      </p:cBhvr>
                                      <p:to x="100000" y="60000"/>
                                    </p:animScale>
                                    <p:animScale>
                                      <p:cBhvr>
                                        <p:cTn id="381" dur="166" decel="50000">
                                          <p:stCondLst>
                                            <p:cond delay="646"/>
                                          </p:stCondLst>
                                        </p:cTn>
                                        <p:tgtEl>
                                          <p:spTgt spid="8198">
                                            <p:txEl>
                                              <p:pRg st="3" end="3"/>
                                            </p:txEl>
                                          </p:spTgt>
                                        </p:tgtEl>
                                      </p:cBhvr>
                                      <p:to x="100000" y="100000"/>
                                    </p:animScale>
                                    <p:animScale>
                                      <p:cBhvr>
                                        <p:cTn id="382" dur="26">
                                          <p:stCondLst>
                                            <p:cond delay="1312"/>
                                          </p:stCondLst>
                                        </p:cTn>
                                        <p:tgtEl>
                                          <p:spTgt spid="8198">
                                            <p:txEl>
                                              <p:pRg st="3" end="3"/>
                                            </p:txEl>
                                          </p:spTgt>
                                        </p:tgtEl>
                                      </p:cBhvr>
                                      <p:to x="100000" y="80000"/>
                                    </p:animScale>
                                    <p:animScale>
                                      <p:cBhvr>
                                        <p:cTn id="383" dur="166" decel="50000">
                                          <p:stCondLst>
                                            <p:cond delay="1338"/>
                                          </p:stCondLst>
                                        </p:cTn>
                                        <p:tgtEl>
                                          <p:spTgt spid="8198">
                                            <p:txEl>
                                              <p:pRg st="3" end="3"/>
                                            </p:txEl>
                                          </p:spTgt>
                                        </p:tgtEl>
                                      </p:cBhvr>
                                      <p:to x="100000" y="100000"/>
                                    </p:animScale>
                                    <p:animScale>
                                      <p:cBhvr>
                                        <p:cTn id="384" dur="26">
                                          <p:stCondLst>
                                            <p:cond delay="1642"/>
                                          </p:stCondLst>
                                        </p:cTn>
                                        <p:tgtEl>
                                          <p:spTgt spid="8198">
                                            <p:txEl>
                                              <p:pRg st="3" end="3"/>
                                            </p:txEl>
                                          </p:spTgt>
                                        </p:tgtEl>
                                      </p:cBhvr>
                                      <p:to x="100000" y="90000"/>
                                    </p:animScale>
                                    <p:animScale>
                                      <p:cBhvr>
                                        <p:cTn id="385" dur="166" decel="50000">
                                          <p:stCondLst>
                                            <p:cond delay="1668"/>
                                          </p:stCondLst>
                                        </p:cTn>
                                        <p:tgtEl>
                                          <p:spTgt spid="8198">
                                            <p:txEl>
                                              <p:pRg st="3" end="3"/>
                                            </p:txEl>
                                          </p:spTgt>
                                        </p:tgtEl>
                                      </p:cBhvr>
                                      <p:to x="100000" y="100000"/>
                                    </p:animScale>
                                    <p:animScale>
                                      <p:cBhvr>
                                        <p:cTn id="386" dur="26">
                                          <p:stCondLst>
                                            <p:cond delay="1808"/>
                                          </p:stCondLst>
                                        </p:cTn>
                                        <p:tgtEl>
                                          <p:spTgt spid="8198">
                                            <p:txEl>
                                              <p:pRg st="3" end="3"/>
                                            </p:txEl>
                                          </p:spTgt>
                                        </p:tgtEl>
                                      </p:cBhvr>
                                      <p:to x="100000" y="95000"/>
                                    </p:animScale>
                                    <p:animScale>
                                      <p:cBhvr>
                                        <p:cTn id="387" dur="166" decel="50000">
                                          <p:stCondLst>
                                            <p:cond delay="1834"/>
                                          </p:stCondLst>
                                        </p:cTn>
                                        <p:tgtEl>
                                          <p:spTgt spid="8198">
                                            <p:txEl>
                                              <p:pRg st="3" end="3"/>
                                            </p:txEl>
                                          </p:spTgt>
                                        </p:tgtEl>
                                      </p:cBhvr>
                                      <p:to x="100000" y="100000"/>
                                    </p:animScale>
                                    <p:set>
                                      <p:cBhvr>
                                        <p:cTn id="388" dur="1" fill="hold">
                                          <p:stCondLst>
                                            <p:cond delay="1999"/>
                                          </p:stCondLst>
                                        </p:cTn>
                                        <p:tgtEl>
                                          <p:spTgt spid="8198">
                                            <p:txEl>
                                              <p:pRg st="3" end="3"/>
                                            </p:txEl>
                                          </p:spTgt>
                                        </p:tgtEl>
                                        <p:attrNameLst>
                                          <p:attrName>style.visibility</p:attrName>
                                        </p:attrNameLst>
                                      </p:cBhvr>
                                      <p:to>
                                        <p:strVal val="hidden"/>
                                      </p:to>
                                    </p:set>
                                  </p:childTnLst>
                                </p:cTn>
                              </p:par>
                              <p:par>
                                <p:cTn id="389" presetID="26" presetClass="exit" presetSubtype="0" fill="hold" grpId="2" nodeType="withEffect">
                                  <p:stCondLst>
                                    <p:cond delay="0"/>
                                  </p:stCondLst>
                                  <p:iterate type="lt">
                                    <p:tmPct val="0"/>
                                  </p:iterate>
                                  <p:childTnLst>
                                    <p:animEffect transition="out" filter="wipe(down)">
                                      <p:cBhvr>
                                        <p:cTn id="390" dur="180" accel="50000">
                                          <p:stCondLst>
                                            <p:cond delay="1820"/>
                                          </p:stCondLst>
                                        </p:cTn>
                                        <p:tgtEl>
                                          <p:spTgt spid="8198">
                                            <p:txEl>
                                              <p:pRg st="4" end="4"/>
                                            </p:txEl>
                                          </p:spTgt>
                                        </p:tgtEl>
                                      </p:cBhvr>
                                    </p:animEffect>
                                    <p:anim calcmode="lin" valueType="num">
                                      <p:cBhvr>
                                        <p:cTn id="391" dur="1822" tmFilter="0,0; 0.14,0.31; 0.43,0.73; 0.71,0.91; 1.0,1.0">
                                          <p:stCondLst>
                                            <p:cond delay="0"/>
                                          </p:stCondLst>
                                        </p:cTn>
                                        <p:tgtEl>
                                          <p:spTgt spid="8198">
                                            <p:txEl>
                                              <p:pRg st="4" end="4"/>
                                            </p:txEl>
                                          </p:spTgt>
                                        </p:tgtEl>
                                        <p:attrNameLst>
                                          <p:attrName>ppt_x</p:attrName>
                                        </p:attrNameLst>
                                      </p:cBhvr>
                                      <p:tavLst>
                                        <p:tav tm="0">
                                          <p:val>
                                            <p:strVal val="ppt_x"/>
                                          </p:val>
                                        </p:tav>
                                        <p:tav tm="100000">
                                          <p:val>
                                            <p:strVal val="#ppt_x+0.25"/>
                                          </p:val>
                                        </p:tav>
                                      </p:tavLst>
                                    </p:anim>
                                    <p:anim calcmode="lin" valueType="num">
                                      <p:cBhvr>
                                        <p:cTn id="392" dur="178">
                                          <p:stCondLst>
                                            <p:cond delay="1822"/>
                                          </p:stCondLst>
                                        </p:cTn>
                                        <p:tgtEl>
                                          <p:spTgt spid="8198">
                                            <p:txEl>
                                              <p:pRg st="4" end="4"/>
                                            </p:txEl>
                                          </p:spTgt>
                                        </p:tgtEl>
                                        <p:attrNameLst>
                                          <p:attrName>ppt_x</p:attrName>
                                        </p:attrNameLst>
                                      </p:cBhvr>
                                      <p:tavLst>
                                        <p:tav tm="0">
                                          <p:val>
                                            <p:strVal val="ppt_x"/>
                                          </p:val>
                                        </p:tav>
                                        <p:tav tm="100000">
                                          <p:val>
                                            <p:strVal val="ppt_x"/>
                                          </p:val>
                                        </p:tav>
                                      </p:tavLst>
                                    </p:anim>
                                    <p:anim calcmode="lin" valueType="num">
                                      <p:cBhvr>
                                        <p:cTn id="393" dur="664" tmFilter="0.0,0.0;0.25,0.07;0.50,0.2;0.75,0.467;1.0,1.0">
                                          <p:stCondLst>
                                            <p:cond delay="0"/>
                                          </p:stCondLst>
                                        </p:cTn>
                                        <p:tgtEl>
                                          <p:spTgt spid="8198">
                                            <p:txEl>
                                              <p:pRg st="4" end="4"/>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94" dur="664" tmFilter="0, 0; 0.125,0.2665; 0.25,0.4; 0.375,0.465; 0.5,0.5;  0.625,0.535; 0.75,0.6; 0.875,0.7335; 1,1">
                                          <p:stCondLst>
                                            <p:cond delay="664"/>
                                          </p:stCondLst>
                                        </p:cTn>
                                        <p:tgtEl>
                                          <p:spTgt spid="8198">
                                            <p:txEl>
                                              <p:pRg st="4" end="4"/>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95" dur="332" tmFilter="0, 0; 0.125,0.2665; 0.25,0.4; 0.375,0.465; 0.5,0.5;  0.625,0.535; 0.75,0.6; 0.875,0.7335; 1,1">
                                          <p:stCondLst>
                                            <p:cond delay="1324"/>
                                          </p:stCondLst>
                                        </p:cTn>
                                        <p:tgtEl>
                                          <p:spTgt spid="8198">
                                            <p:txEl>
                                              <p:pRg st="4" end="4"/>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96" dur="164" tmFilter="0, 0; 0.125,0.2665; 0.25,0.4; 0.375,0.465; 0.5,0.5;  0.625,0.535; 0.75,0.6; 0.875,0.7335; 1,1">
                                          <p:stCondLst>
                                            <p:cond delay="1656"/>
                                          </p:stCondLst>
                                        </p:cTn>
                                        <p:tgtEl>
                                          <p:spTgt spid="8198">
                                            <p:txEl>
                                              <p:pRg st="4" end="4"/>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97" dur="180" accel="50000">
                                          <p:stCondLst>
                                            <p:cond delay="1820"/>
                                          </p:stCondLst>
                                        </p:cTn>
                                        <p:tgtEl>
                                          <p:spTgt spid="8198">
                                            <p:txEl>
                                              <p:pRg st="4" end="4"/>
                                            </p:txEl>
                                          </p:spTgt>
                                        </p:tgtEl>
                                        <p:attrNameLst>
                                          <p:attrName>ppt_y</p:attrName>
                                        </p:attrNameLst>
                                      </p:cBhvr>
                                      <p:tavLst>
                                        <p:tav tm="0">
                                          <p:val>
                                            <p:strVal val="ppt_y"/>
                                          </p:val>
                                        </p:tav>
                                        <p:tav tm="100000">
                                          <p:val>
                                            <p:strVal val="ppt_y+ppt_h"/>
                                          </p:val>
                                        </p:tav>
                                      </p:tavLst>
                                    </p:anim>
                                    <p:animScale>
                                      <p:cBhvr>
                                        <p:cTn id="398" dur="26">
                                          <p:stCondLst>
                                            <p:cond delay="620"/>
                                          </p:stCondLst>
                                        </p:cTn>
                                        <p:tgtEl>
                                          <p:spTgt spid="8198">
                                            <p:txEl>
                                              <p:pRg st="4" end="4"/>
                                            </p:txEl>
                                          </p:spTgt>
                                        </p:tgtEl>
                                      </p:cBhvr>
                                      <p:to x="100000" y="60000"/>
                                    </p:animScale>
                                    <p:animScale>
                                      <p:cBhvr>
                                        <p:cTn id="399" dur="166" decel="50000">
                                          <p:stCondLst>
                                            <p:cond delay="646"/>
                                          </p:stCondLst>
                                        </p:cTn>
                                        <p:tgtEl>
                                          <p:spTgt spid="8198">
                                            <p:txEl>
                                              <p:pRg st="4" end="4"/>
                                            </p:txEl>
                                          </p:spTgt>
                                        </p:tgtEl>
                                      </p:cBhvr>
                                      <p:to x="100000" y="100000"/>
                                    </p:animScale>
                                    <p:animScale>
                                      <p:cBhvr>
                                        <p:cTn id="400" dur="26">
                                          <p:stCondLst>
                                            <p:cond delay="1312"/>
                                          </p:stCondLst>
                                        </p:cTn>
                                        <p:tgtEl>
                                          <p:spTgt spid="8198">
                                            <p:txEl>
                                              <p:pRg st="4" end="4"/>
                                            </p:txEl>
                                          </p:spTgt>
                                        </p:tgtEl>
                                      </p:cBhvr>
                                      <p:to x="100000" y="80000"/>
                                    </p:animScale>
                                    <p:animScale>
                                      <p:cBhvr>
                                        <p:cTn id="401" dur="166" decel="50000">
                                          <p:stCondLst>
                                            <p:cond delay="1338"/>
                                          </p:stCondLst>
                                        </p:cTn>
                                        <p:tgtEl>
                                          <p:spTgt spid="8198">
                                            <p:txEl>
                                              <p:pRg st="4" end="4"/>
                                            </p:txEl>
                                          </p:spTgt>
                                        </p:tgtEl>
                                      </p:cBhvr>
                                      <p:to x="100000" y="100000"/>
                                    </p:animScale>
                                    <p:animScale>
                                      <p:cBhvr>
                                        <p:cTn id="402" dur="26">
                                          <p:stCondLst>
                                            <p:cond delay="1642"/>
                                          </p:stCondLst>
                                        </p:cTn>
                                        <p:tgtEl>
                                          <p:spTgt spid="8198">
                                            <p:txEl>
                                              <p:pRg st="4" end="4"/>
                                            </p:txEl>
                                          </p:spTgt>
                                        </p:tgtEl>
                                      </p:cBhvr>
                                      <p:to x="100000" y="90000"/>
                                    </p:animScale>
                                    <p:animScale>
                                      <p:cBhvr>
                                        <p:cTn id="403" dur="166" decel="50000">
                                          <p:stCondLst>
                                            <p:cond delay="1668"/>
                                          </p:stCondLst>
                                        </p:cTn>
                                        <p:tgtEl>
                                          <p:spTgt spid="8198">
                                            <p:txEl>
                                              <p:pRg st="4" end="4"/>
                                            </p:txEl>
                                          </p:spTgt>
                                        </p:tgtEl>
                                      </p:cBhvr>
                                      <p:to x="100000" y="100000"/>
                                    </p:animScale>
                                    <p:animScale>
                                      <p:cBhvr>
                                        <p:cTn id="404" dur="26">
                                          <p:stCondLst>
                                            <p:cond delay="1808"/>
                                          </p:stCondLst>
                                        </p:cTn>
                                        <p:tgtEl>
                                          <p:spTgt spid="8198">
                                            <p:txEl>
                                              <p:pRg st="4" end="4"/>
                                            </p:txEl>
                                          </p:spTgt>
                                        </p:tgtEl>
                                      </p:cBhvr>
                                      <p:to x="100000" y="95000"/>
                                    </p:animScale>
                                    <p:animScale>
                                      <p:cBhvr>
                                        <p:cTn id="405" dur="166" decel="50000">
                                          <p:stCondLst>
                                            <p:cond delay="1834"/>
                                          </p:stCondLst>
                                        </p:cTn>
                                        <p:tgtEl>
                                          <p:spTgt spid="8198">
                                            <p:txEl>
                                              <p:pRg st="4" end="4"/>
                                            </p:txEl>
                                          </p:spTgt>
                                        </p:tgtEl>
                                      </p:cBhvr>
                                      <p:to x="100000" y="100000"/>
                                    </p:animScale>
                                    <p:set>
                                      <p:cBhvr>
                                        <p:cTn id="406" dur="1" fill="hold">
                                          <p:stCondLst>
                                            <p:cond delay="1999"/>
                                          </p:stCondLst>
                                        </p:cTn>
                                        <p:tgtEl>
                                          <p:spTgt spid="8198">
                                            <p:txEl>
                                              <p:pRg st="4" end="4"/>
                                            </p:txEl>
                                          </p:spTgt>
                                        </p:tgtEl>
                                        <p:attrNameLst>
                                          <p:attrName>style.visibility</p:attrName>
                                        </p:attrNameLst>
                                      </p:cBhvr>
                                      <p:to>
                                        <p:strVal val="hidden"/>
                                      </p:to>
                                    </p:set>
                                  </p:childTnLst>
                                </p:cTn>
                              </p:par>
                              <p:par>
                                <p:cTn id="407" presetID="26" presetClass="exit" presetSubtype="0" fill="hold" grpId="2" nodeType="withEffect">
                                  <p:stCondLst>
                                    <p:cond delay="0"/>
                                  </p:stCondLst>
                                  <p:iterate type="lt">
                                    <p:tmPct val="0"/>
                                  </p:iterate>
                                  <p:childTnLst>
                                    <p:animEffect transition="out" filter="wipe(down)">
                                      <p:cBhvr>
                                        <p:cTn id="408" dur="180" accel="50000">
                                          <p:stCondLst>
                                            <p:cond delay="1820"/>
                                          </p:stCondLst>
                                        </p:cTn>
                                        <p:tgtEl>
                                          <p:spTgt spid="8198">
                                            <p:txEl>
                                              <p:pRg st="5" end="5"/>
                                            </p:txEl>
                                          </p:spTgt>
                                        </p:tgtEl>
                                      </p:cBhvr>
                                    </p:animEffect>
                                    <p:anim calcmode="lin" valueType="num">
                                      <p:cBhvr>
                                        <p:cTn id="409" dur="1822" tmFilter="0,0; 0.14,0.31; 0.43,0.73; 0.71,0.91; 1.0,1.0">
                                          <p:stCondLst>
                                            <p:cond delay="0"/>
                                          </p:stCondLst>
                                        </p:cTn>
                                        <p:tgtEl>
                                          <p:spTgt spid="8198">
                                            <p:txEl>
                                              <p:pRg st="5" end="5"/>
                                            </p:txEl>
                                          </p:spTgt>
                                        </p:tgtEl>
                                        <p:attrNameLst>
                                          <p:attrName>ppt_x</p:attrName>
                                        </p:attrNameLst>
                                      </p:cBhvr>
                                      <p:tavLst>
                                        <p:tav tm="0">
                                          <p:val>
                                            <p:strVal val="ppt_x"/>
                                          </p:val>
                                        </p:tav>
                                        <p:tav tm="100000">
                                          <p:val>
                                            <p:strVal val="#ppt_x+0.25"/>
                                          </p:val>
                                        </p:tav>
                                      </p:tavLst>
                                    </p:anim>
                                    <p:anim calcmode="lin" valueType="num">
                                      <p:cBhvr>
                                        <p:cTn id="410" dur="178">
                                          <p:stCondLst>
                                            <p:cond delay="1822"/>
                                          </p:stCondLst>
                                        </p:cTn>
                                        <p:tgtEl>
                                          <p:spTgt spid="8198">
                                            <p:txEl>
                                              <p:pRg st="5" end="5"/>
                                            </p:txEl>
                                          </p:spTgt>
                                        </p:tgtEl>
                                        <p:attrNameLst>
                                          <p:attrName>ppt_x</p:attrName>
                                        </p:attrNameLst>
                                      </p:cBhvr>
                                      <p:tavLst>
                                        <p:tav tm="0">
                                          <p:val>
                                            <p:strVal val="ppt_x"/>
                                          </p:val>
                                        </p:tav>
                                        <p:tav tm="100000">
                                          <p:val>
                                            <p:strVal val="ppt_x"/>
                                          </p:val>
                                        </p:tav>
                                      </p:tavLst>
                                    </p:anim>
                                    <p:anim calcmode="lin" valueType="num">
                                      <p:cBhvr>
                                        <p:cTn id="411" dur="664" tmFilter="0.0,0.0;0.25,0.07;0.50,0.2;0.75,0.467;1.0,1.0">
                                          <p:stCondLst>
                                            <p:cond delay="0"/>
                                          </p:stCondLst>
                                        </p:cTn>
                                        <p:tgtEl>
                                          <p:spTgt spid="8198">
                                            <p:txEl>
                                              <p:pRg st="5" end="5"/>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12" dur="664" tmFilter="0, 0; 0.125,0.2665; 0.25,0.4; 0.375,0.465; 0.5,0.5;  0.625,0.535; 0.75,0.6; 0.875,0.7335; 1,1">
                                          <p:stCondLst>
                                            <p:cond delay="664"/>
                                          </p:stCondLst>
                                        </p:cTn>
                                        <p:tgtEl>
                                          <p:spTgt spid="8198">
                                            <p:txEl>
                                              <p:pRg st="5" end="5"/>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13" dur="332" tmFilter="0, 0; 0.125,0.2665; 0.25,0.4; 0.375,0.465; 0.5,0.5;  0.625,0.535; 0.75,0.6; 0.875,0.7335; 1,1">
                                          <p:stCondLst>
                                            <p:cond delay="1324"/>
                                          </p:stCondLst>
                                        </p:cTn>
                                        <p:tgtEl>
                                          <p:spTgt spid="8198">
                                            <p:txEl>
                                              <p:pRg st="5" end="5"/>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14" dur="164" tmFilter="0, 0; 0.125,0.2665; 0.25,0.4; 0.375,0.465; 0.5,0.5;  0.625,0.535; 0.75,0.6; 0.875,0.7335; 1,1">
                                          <p:stCondLst>
                                            <p:cond delay="1656"/>
                                          </p:stCondLst>
                                        </p:cTn>
                                        <p:tgtEl>
                                          <p:spTgt spid="8198">
                                            <p:txEl>
                                              <p:pRg st="5" end="5"/>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15" dur="180" accel="50000">
                                          <p:stCondLst>
                                            <p:cond delay="1820"/>
                                          </p:stCondLst>
                                        </p:cTn>
                                        <p:tgtEl>
                                          <p:spTgt spid="8198">
                                            <p:txEl>
                                              <p:pRg st="5" end="5"/>
                                            </p:txEl>
                                          </p:spTgt>
                                        </p:tgtEl>
                                        <p:attrNameLst>
                                          <p:attrName>ppt_y</p:attrName>
                                        </p:attrNameLst>
                                      </p:cBhvr>
                                      <p:tavLst>
                                        <p:tav tm="0">
                                          <p:val>
                                            <p:strVal val="ppt_y"/>
                                          </p:val>
                                        </p:tav>
                                        <p:tav tm="100000">
                                          <p:val>
                                            <p:strVal val="ppt_y+ppt_h"/>
                                          </p:val>
                                        </p:tav>
                                      </p:tavLst>
                                    </p:anim>
                                    <p:animScale>
                                      <p:cBhvr>
                                        <p:cTn id="416" dur="26">
                                          <p:stCondLst>
                                            <p:cond delay="620"/>
                                          </p:stCondLst>
                                        </p:cTn>
                                        <p:tgtEl>
                                          <p:spTgt spid="8198">
                                            <p:txEl>
                                              <p:pRg st="5" end="5"/>
                                            </p:txEl>
                                          </p:spTgt>
                                        </p:tgtEl>
                                      </p:cBhvr>
                                      <p:to x="100000" y="60000"/>
                                    </p:animScale>
                                    <p:animScale>
                                      <p:cBhvr>
                                        <p:cTn id="417" dur="166" decel="50000">
                                          <p:stCondLst>
                                            <p:cond delay="646"/>
                                          </p:stCondLst>
                                        </p:cTn>
                                        <p:tgtEl>
                                          <p:spTgt spid="8198">
                                            <p:txEl>
                                              <p:pRg st="5" end="5"/>
                                            </p:txEl>
                                          </p:spTgt>
                                        </p:tgtEl>
                                      </p:cBhvr>
                                      <p:to x="100000" y="100000"/>
                                    </p:animScale>
                                    <p:animScale>
                                      <p:cBhvr>
                                        <p:cTn id="418" dur="26">
                                          <p:stCondLst>
                                            <p:cond delay="1312"/>
                                          </p:stCondLst>
                                        </p:cTn>
                                        <p:tgtEl>
                                          <p:spTgt spid="8198">
                                            <p:txEl>
                                              <p:pRg st="5" end="5"/>
                                            </p:txEl>
                                          </p:spTgt>
                                        </p:tgtEl>
                                      </p:cBhvr>
                                      <p:to x="100000" y="80000"/>
                                    </p:animScale>
                                    <p:animScale>
                                      <p:cBhvr>
                                        <p:cTn id="419" dur="166" decel="50000">
                                          <p:stCondLst>
                                            <p:cond delay="1338"/>
                                          </p:stCondLst>
                                        </p:cTn>
                                        <p:tgtEl>
                                          <p:spTgt spid="8198">
                                            <p:txEl>
                                              <p:pRg st="5" end="5"/>
                                            </p:txEl>
                                          </p:spTgt>
                                        </p:tgtEl>
                                      </p:cBhvr>
                                      <p:to x="100000" y="100000"/>
                                    </p:animScale>
                                    <p:animScale>
                                      <p:cBhvr>
                                        <p:cTn id="420" dur="26">
                                          <p:stCondLst>
                                            <p:cond delay="1642"/>
                                          </p:stCondLst>
                                        </p:cTn>
                                        <p:tgtEl>
                                          <p:spTgt spid="8198">
                                            <p:txEl>
                                              <p:pRg st="5" end="5"/>
                                            </p:txEl>
                                          </p:spTgt>
                                        </p:tgtEl>
                                      </p:cBhvr>
                                      <p:to x="100000" y="90000"/>
                                    </p:animScale>
                                    <p:animScale>
                                      <p:cBhvr>
                                        <p:cTn id="421" dur="166" decel="50000">
                                          <p:stCondLst>
                                            <p:cond delay="1668"/>
                                          </p:stCondLst>
                                        </p:cTn>
                                        <p:tgtEl>
                                          <p:spTgt spid="8198">
                                            <p:txEl>
                                              <p:pRg st="5" end="5"/>
                                            </p:txEl>
                                          </p:spTgt>
                                        </p:tgtEl>
                                      </p:cBhvr>
                                      <p:to x="100000" y="100000"/>
                                    </p:animScale>
                                    <p:animScale>
                                      <p:cBhvr>
                                        <p:cTn id="422" dur="26">
                                          <p:stCondLst>
                                            <p:cond delay="1808"/>
                                          </p:stCondLst>
                                        </p:cTn>
                                        <p:tgtEl>
                                          <p:spTgt spid="8198">
                                            <p:txEl>
                                              <p:pRg st="5" end="5"/>
                                            </p:txEl>
                                          </p:spTgt>
                                        </p:tgtEl>
                                      </p:cBhvr>
                                      <p:to x="100000" y="95000"/>
                                    </p:animScale>
                                    <p:animScale>
                                      <p:cBhvr>
                                        <p:cTn id="423" dur="166" decel="50000">
                                          <p:stCondLst>
                                            <p:cond delay="1834"/>
                                          </p:stCondLst>
                                        </p:cTn>
                                        <p:tgtEl>
                                          <p:spTgt spid="8198">
                                            <p:txEl>
                                              <p:pRg st="5" end="5"/>
                                            </p:txEl>
                                          </p:spTgt>
                                        </p:tgtEl>
                                      </p:cBhvr>
                                      <p:to x="100000" y="100000"/>
                                    </p:animScale>
                                    <p:set>
                                      <p:cBhvr>
                                        <p:cTn id="424" dur="1" fill="hold">
                                          <p:stCondLst>
                                            <p:cond delay="1999"/>
                                          </p:stCondLst>
                                        </p:cTn>
                                        <p:tgtEl>
                                          <p:spTgt spid="8198">
                                            <p:txEl>
                                              <p:pRg st="5" end="5"/>
                                            </p:txEl>
                                          </p:spTgt>
                                        </p:tgtEl>
                                        <p:attrNameLst>
                                          <p:attrName>style.visibility</p:attrName>
                                        </p:attrNameLst>
                                      </p:cBhvr>
                                      <p:to>
                                        <p:strVal val="hidden"/>
                                      </p:to>
                                    </p:set>
                                  </p:childTnLst>
                                </p:cTn>
                              </p:par>
                              <p:par>
                                <p:cTn id="425" presetID="26" presetClass="exit" presetSubtype="0" fill="hold" grpId="2" nodeType="withEffect">
                                  <p:stCondLst>
                                    <p:cond delay="0"/>
                                  </p:stCondLst>
                                  <p:iterate type="lt">
                                    <p:tmPct val="0"/>
                                  </p:iterate>
                                  <p:childTnLst>
                                    <p:animEffect transition="out" filter="wipe(down)">
                                      <p:cBhvr>
                                        <p:cTn id="426" dur="180" accel="50000">
                                          <p:stCondLst>
                                            <p:cond delay="1820"/>
                                          </p:stCondLst>
                                        </p:cTn>
                                        <p:tgtEl>
                                          <p:spTgt spid="8198">
                                            <p:txEl>
                                              <p:pRg st="6" end="6"/>
                                            </p:txEl>
                                          </p:spTgt>
                                        </p:tgtEl>
                                      </p:cBhvr>
                                    </p:animEffect>
                                    <p:anim calcmode="lin" valueType="num">
                                      <p:cBhvr>
                                        <p:cTn id="427" dur="1822" tmFilter="0,0; 0.14,0.31; 0.43,0.73; 0.71,0.91; 1.0,1.0">
                                          <p:stCondLst>
                                            <p:cond delay="0"/>
                                          </p:stCondLst>
                                        </p:cTn>
                                        <p:tgtEl>
                                          <p:spTgt spid="8198">
                                            <p:txEl>
                                              <p:pRg st="6" end="6"/>
                                            </p:txEl>
                                          </p:spTgt>
                                        </p:tgtEl>
                                        <p:attrNameLst>
                                          <p:attrName>ppt_x</p:attrName>
                                        </p:attrNameLst>
                                      </p:cBhvr>
                                      <p:tavLst>
                                        <p:tav tm="0">
                                          <p:val>
                                            <p:strVal val="ppt_x"/>
                                          </p:val>
                                        </p:tav>
                                        <p:tav tm="100000">
                                          <p:val>
                                            <p:strVal val="#ppt_x+0.25"/>
                                          </p:val>
                                        </p:tav>
                                      </p:tavLst>
                                    </p:anim>
                                    <p:anim calcmode="lin" valueType="num">
                                      <p:cBhvr>
                                        <p:cTn id="428" dur="178">
                                          <p:stCondLst>
                                            <p:cond delay="1822"/>
                                          </p:stCondLst>
                                        </p:cTn>
                                        <p:tgtEl>
                                          <p:spTgt spid="8198">
                                            <p:txEl>
                                              <p:pRg st="6" end="6"/>
                                            </p:txEl>
                                          </p:spTgt>
                                        </p:tgtEl>
                                        <p:attrNameLst>
                                          <p:attrName>ppt_x</p:attrName>
                                        </p:attrNameLst>
                                      </p:cBhvr>
                                      <p:tavLst>
                                        <p:tav tm="0">
                                          <p:val>
                                            <p:strVal val="ppt_x"/>
                                          </p:val>
                                        </p:tav>
                                        <p:tav tm="100000">
                                          <p:val>
                                            <p:strVal val="ppt_x"/>
                                          </p:val>
                                        </p:tav>
                                      </p:tavLst>
                                    </p:anim>
                                    <p:anim calcmode="lin" valueType="num">
                                      <p:cBhvr>
                                        <p:cTn id="429" dur="664" tmFilter="0.0,0.0;0.25,0.07;0.50,0.2;0.75,0.467;1.0,1.0">
                                          <p:stCondLst>
                                            <p:cond delay="0"/>
                                          </p:stCondLst>
                                        </p:cTn>
                                        <p:tgtEl>
                                          <p:spTgt spid="8198">
                                            <p:txEl>
                                              <p:pRg st="6" end="6"/>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30" dur="664" tmFilter="0, 0; 0.125,0.2665; 0.25,0.4; 0.375,0.465; 0.5,0.5;  0.625,0.535; 0.75,0.6; 0.875,0.7335; 1,1">
                                          <p:stCondLst>
                                            <p:cond delay="664"/>
                                          </p:stCondLst>
                                        </p:cTn>
                                        <p:tgtEl>
                                          <p:spTgt spid="8198">
                                            <p:txEl>
                                              <p:pRg st="6" end="6"/>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31" dur="332" tmFilter="0, 0; 0.125,0.2665; 0.25,0.4; 0.375,0.465; 0.5,0.5;  0.625,0.535; 0.75,0.6; 0.875,0.7335; 1,1">
                                          <p:stCondLst>
                                            <p:cond delay="1324"/>
                                          </p:stCondLst>
                                        </p:cTn>
                                        <p:tgtEl>
                                          <p:spTgt spid="8198">
                                            <p:txEl>
                                              <p:pRg st="6" end="6"/>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32" dur="164" tmFilter="0, 0; 0.125,0.2665; 0.25,0.4; 0.375,0.465; 0.5,0.5;  0.625,0.535; 0.75,0.6; 0.875,0.7335; 1,1">
                                          <p:stCondLst>
                                            <p:cond delay="1656"/>
                                          </p:stCondLst>
                                        </p:cTn>
                                        <p:tgtEl>
                                          <p:spTgt spid="8198">
                                            <p:txEl>
                                              <p:pRg st="6" end="6"/>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33" dur="180" accel="50000">
                                          <p:stCondLst>
                                            <p:cond delay="1820"/>
                                          </p:stCondLst>
                                        </p:cTn>
                                        <p:tgtEl>
                                          <p:spTgt spid="8198">
                                            <p:txEl>
                                              <p:pRg st="6" end="6"/>
                                            </p:txEl>
                                          </p:spTgt>
                                        </p:tgtEl>
                                        <p:attrNameLst>
                                          <p:attrName>ppt_y</p:attrName>
                                        </p:attrNameLst>
                                      </p:cBhvr>
                                      <p:tavLst>
                                        <p:tav tm="0">
                                          <p:val>
                                            <p:strVal val="ppt_y"/>
                                          </p:val>
                                        </p:tav>
                                        <p:tav tm="100000">
                                          <p:val>
                                            <p:strVal val="ppt_y+ppt_h"/>
                                          </p:val>
                                        </p:tav>
                                      </p:tavLst>
                                    </p:anim>
                                    <p:animScale>
                                      <p:cBhvr>
                                        <p:cTn id="434" dur="26">
                                          <p:stCondLst>
                                            <p:cond delay="620"/>
                                          </p:stCondLst>
                                        </p:cTn>
                                        <p:tgtEl>
                                          <p:spTgt spid="8198">
                                            <p:txEl>
                                              <p:pRg st="6" end="6"/>
                                            </p:txEl>
                                          </p:spTgt>
                                        </p:tgtEl>
                                      </p:cBhvr>
                                      <p:to x="100000" y="60000"/>
                                    </p:animScale>
                                    <p:animScale>
                                      <p:cBhvr>
                                        <p:cTn id="435" dur="166" decel="50000">
                                          <p:stCondLst>
                                            <p:cond delay="646"/>
                                          </p:stCondLst>
                                        </p:cTn>
                                        <p:tgtEl>
                                          <p:spTgt spid="8198">
                                            <p:txEl>
                                              <p:pRg st="6" end="6"/>
                                            </p:txEl>
                                          </p:spTgt>
                                        </p:tgtEl>
                                      </p:cBhvr>
                                      <p:to x="100000" y="100000"/>
                                    </p:animScale>
                                    <p:animScale>
                                      <p:cBhvr>
                                        <p:cTn id="436" dur="26">
                                          <p:stCondLst>
                                            <p:cond delay="1312"/>
                                          </p:stCondLst>
                                        </p:cTn>
                                        <p:tgtEl>
                                          <p:spTgt spid="8198">
                                            <p:txEl>
                                              <p:pRg st="6" end="6"/>
                                            </p:txEl>
                                          </p:spTgt>
                                        </p:tgtEl>
                                      </p:cBhvr>
                                      <p:to x="100000" y="80000"/>
                                    </p:animScale>
                                    <p:animScale>
                                      <p:cBhvr>
                                        <p:cTn id="437" dur="166" decel="50000">
                                          <p:stCondLst>
                                            <p:cond delay="1338"/>
                                          </p:stCondLst>
                                        </p:cTn>
                                        <p:tgtEl>
                                          <p:spTgt spid="8198">
                                            <p:txEl>
                                              <p:pRg st="6" end="6"/>
                                            </p:txEl>
                                          </p:spTgt>
                                        </p:tgtEl>
                                      </p:cBhvr>
                                      <p:to x="100000" y="100000"/>
                                    </p:animScale>
                                    <p:animScale>
                                      <p:cBhvr>
                                        <p:cTn id="438" dur="26">
                                          <p:stCondLst>
                                            <p:cond delay="1642"/>
                                          </p:stCondLst>
                                        </p:cTn>
                                        <p:tgtEl>
                                          <p:spTgt spid="8198">
                                            <p:txEl>
                                              <p:pRg st="6" end="6"/>
                                            </p:txEl>
                                          </p:spTgt>
                                        </p:tgtEl>
                                      </p:cBhvr>
                                      <p:to x="100000" y="90000"/>
                                    </p:animScale>
                                    <p:animScale>
                                      <p:cBhvr>
                                        <p:cTn id="439" dur="166" decel="50000">
                                          <p:stCondLst>
                                            <p:cond delay="1668"/>
                                          </p:stCondLst>
                                        </p:cTn>
                                        <p:tgtEl>
                                          <p:spTgt spid="8198">
                                            <p:txEl>
                                              <p:pRg st="6" end="6"/>
                                            </p:txEl>
                                          </p:spTgt>
                                        </p:tgtEl>
                                      </p:cBhvr>
                                      <p:to x="100000" y="100000"/>
                                    </p:animScale>
                                    <p:animScale>
                                      <p:cBhvr>
                                        <p:cTn id="440" dur="26">
                                          <p:stCondLst>
                                            <p:cond delay="1808"/>
                                          </p:stCondLst>
                                        </p:cTn>
                                        <p:tgtEl>
                                          <p:spTgt spid="8198">
                                            <p:txEl>
                                              <p:pRg st="6" end="6"/>
                                            </p:txEl>
                                          </p:spTgt>
                                        </p:tgtEl>
                                      </p:cBhvr>
                                      <p:to x="100000" y="95000"/>
                                    </p:animScale>
                                    <p:animScale>
                                      <p:cBhvr>
                                        <p:cTn id="441" dur="166" decel="50000">
                                          <p:stCondLst>
                                            <p:cond delay="1834"/>
                                          </p:stCondLst>
                                        </p:cTn>
                                        <p:tgtEl>
                                          <p:spTgt spid="8198">
                                            <p:txEl>
                                              <p:pRg st="6" end="6"/>
                                            </p:txEl>
                                          </p:spTgt>
                                        </p:tgtEl>
                                      </p:cBhvr>
                                      <p:to x="100000" y="100000"/>
                                    </p:animScale>
                                    <p:set>
                                      <p:cBhvr>
                                        <p:cTn id="442" dur="1" fill="hold">
                                          <p:stCondLst>
                                            <p:cond delay="1999"/>
                                          </p:stCondLst>
                                        </p:cTn>
                                        <p:tgtEl>
                                          <p:spTgt spid="8198">
                                            <p:txEl>
                                              <p:pRg st="6" end="6"/>
                                            </p:txEl>
                                          </p:spTgt>
                                        </p:tgtEl>
                                        <p:attrNameLst>
                                          <p:attrName>style.visibility</p:attrName>
                                        </p:attrNameLst>
                                      </p:cBhvr>
                                      <p:to>
                                        <p:strVal val="hidden"/>
                                      </p:to>
                                    </p:set>
                                  </p:childTnLst>
                                </p:cTn>
                              </p:par>
                              <p:par>
                                <p:cTn id="443" presetID="26" presetClass="exit" presetSubtype="0" fill="hold" grpId="2" nodeType="withEffect">
                                  <p:stCondLst>
                                    <p:cond delay="0"/>
                                  </p:stCondLst>
                                  <p:iterate type="lt">
                                    <p:tmPct val="0"/>
                                  </p:iterate>
                                  <p:childTnLst>
                                    <p:animEffect transition="out" filter="wipe(down)">
                                      <p:cBhvr>
                                        <p:cTn id="444" dur="180" accel="50000">
                                          <p:stCondLst>
                                            <p:cond delay="1820"/>
                                          </p:stCondLst>
                                        </p:cTn>
                                        <p:tgtEl>
                                          <p:spTgt spid="8198">
                                            <p:txEl>
                                              <p:pRg st="7" end="7"/>
                                            </p:txEl>
                                          </p:spTgt>
                                        </p:tgtEl>
                                      </p:cBhvr>
                                    </p:animEffect>
                                    <p:anim calcmode="lin" valueType="num">
                                      <p:cBhvr>
                                        <p:cTn id="445" dur="1822" tmFilter="0,0; 0.14,0.31; 0.43,0.73; 0.71,0.91; 1.0,1.0">
                                          <p:stCondLst>
                                            <p:cond delay="0"/>
                                          </p:stCondLst>
                                        </p:cTn>
                                        <p:tgtEl>
                                          <p:spTgt spid="8198">
                                            <p:txEl>
                                              <p:pRg st="7" end="7"/>
                                            </p:txEl>
                                          </p:spTgt>
                                        </p:tgtEl>
                                        <p:attrNameLst>
                                          <p:attrName>ppt_x</p:attrName>
                                        </p:attrNameLst>
                                      </p:cBhvr>
                                      <p:tavLst>
                                        <p:tav tm="0">
                                          <p:val>
                                            <p:strVal val="ppt_x"/>
                                          </p:val>
                                        </p:tav>
                                        <p:tav tm="100000">
                                          <p:val>
                                            <p:strVal val="#ppt_x+0.25"/>
                                          </p:val>
                                        </p:tav>
                                      </p:tavLst>
                                    </p:anim>
                                    <p:anim calcmode="lin" valueType="num">
                                      <p:cBhvr>
                                        <p:cTn id="446" dur="178">
                                          <p:stCondLst>
                                            <p:cond delay="1822"/>
                                          </p:stCondLst>
                                        </p:cTn>
                                        <p:tgtEl>
                                          <p:spTgt spid="8198">
                                            <p:txEl>
                                              <p:pRg st="7" end="7"/>
                                            </p:txEl>
                                          </p:spTgt>
                                        </p:tgtEl>
                                        <p:attrNameLst>
                                          <p:attrName>ppt_x</p:attrName>
                                        </p:attrNameLst>
                                      </p:cBhvr>
                                      <p:tavLst>
                                        <p:tav tm="0">
                                          <p:val>
                                            <p:strVal val="ppt_x"/>
                                          </p:val>
                                        </p:tav>
                                        <p:tav tm="100000">
                                          <p:val>
                                            <p:strVal val="ppt_x"/>
                                          </p:val>
                                        </p:tav>
                                      </p:tavLst>
                                    </p:anim>
                                    <p:anim calcmode="lin" valueType="num">
                                      <p:cBhvr>
                                        <p:cTn id="447" dur="664" tmFilter="0.0,0.0;0.25,0.07;0.50,0.2;0.75,0.467;1.0,1.0">
                                          <p:stCondLst>
                                            <p:cond delay="0"/>
                                          </p:stCondLst>
                                        </p:cTn>
                                        <p:tgtEl>
                                          <p:spTgt spid="8198">
                                            <p:txEl>
                                              <p:pRg st="7" end="7"/>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48" dur="664" tmFilter="0, 0; 0.125,0.2665; 0.25,0.4; 0.375,0.465; 0.5,0.5;  0.625,0.535; 0.75,0.6; 0.875,0.7335; 1,1">
                                          <p:stCondLst>
                                            <p:cond delay="664"/>
                                          </p:stCondLst>
                                        </p:cTn>
                                        <p:tgtEl>
                                          <p:spTgt spid="8198">
                                            <p:txEl>
                                              <p:pRg st="7" end="7"/>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49" dur="332" tmFilter="0, 0; 0.125,0.2665; 0.25,0.4; 0.375,0.465; 0.5,0.5;  0.625,0.535; 0.75,0.6; 0.875,0.7335; 1,1">
                                          <p:stCondLst>
                                            <p:cond delay="1324"/>
                                          </p:stCondLst>
                                        </p:cTn>
                                        <p:tgtEl>
                                          <p:spTgt spid="8198">
                                            <p:txEl>
                                              <p:pRg st="7" end="7"/>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50" dur="164" tmFilter="0, 0; 0.125,0.2665; 0.25,0.4; 0.375,0.465; 0.5,0.5;  0.625,0.535; 0.75,0.6; 0.875,0.7335; 1,1">
                                          <p:stCondLst>
                                            <p:cond delay="1656"/>
                                          </p:stCondLst>
                                        </p:cTn>
                                        <p:tgtEl>
                                          <p:spTgt spid="8198">
                                            <p:txEl>
                                              <p:pRg st="7" end="7"/>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51" dur="180" accel="50000">
                                          <p:stCondLst>
                                            <p:cond delay="1820"/>
                                          </p:stCondLst>
                                        </p:cTn>
                                        <p:tgtEl>
                                          <p:spTgt spid="8198">
                                            <p:txEl>
                                              <p:pRg st="7" end="7"/>
                                            </p:txEl>
                                          </p:spTgt>
                                        </p:tgtEl>
                                        <p:attrNameLst>
                                          <p:attrName>ppt_y</p:attrName>
                                        </p:attrNameLst>
                                      </p:cBhvr>
                                      <p:tavLst>
                                        <p:tav tm="0">
                                          <p:val>
                                            <p:strVal val="ppt_y"/>
                                          </p:val>
                                        </p:tav>
                                        <p:tav tm="100000">
                                          <p:val>
                                            <p:strVal val="ppt_y+ppt_h"/>
                                          </p:val>
                                        </p:tav>
                                      </p:tavLst>
                                    </p:anim>
                                    <p:animScale>
                                      <p:cBhvr>
                                        <p:cTn id="452" dur="26">
                                          <p:stCondLst>
                                            <p:cond delay="620"/>
                                          </p:stCondLst>
                                        </p:cTn>
                                        <p:tgtEl>
                                          <p:spTgt spid="8198">
                                            <p:txEl>
                                              <p:pRg st="7" end="7"/>
                                            </p:txEl>
                                          </p:spTgt>
                                        </p:tgtEl>
                                      </p:cBhvr>
                                      <p:to x="100000" y="60000"/>
                                    </p:animScale>
                                    <p:animScale>
                                      <p:cBhvr>
                                        <p:cTn id="453" dur="166" decel="50000">
                                          <p:stCondLst>
                                            <p:cond delay="646"/>
                                          </p:stCondLst>
                                        </p:cTn>
                                        <p:tgtEl>
                                          <p:spTgt spid="8198">
                                            <p:txEl>
                                              <p:pRg st="7" end="7"/>
                                            </p:txEl>
                                          </p:spTgt>
                                        </p:tgtEl>
                                      </p:cBhvr>
                                      <p:to x="100000" y="100000"/>
                                    </p:animScale>
                                    <p:animScale>
                                      <p:cBhvr>
                                        <p:cTn id="454" dur="26">
                                          <p:stCondLst>
                                            <p:cond delay="1312"/>
                                          </p:stCondLst>
                                        </p:cTn>
                                        <p:tgtEl>
                                          <p:spTgt spid="8198">
                                            <p:txEl>
                                              <p:pRg st="7" end="7"/>
                                            </p:txEl>
                                          </p:spTgt>
                                        </p:tgtEl>
                                      </p:cBhvr>
                                      <p:to x="100000" y="80000"/>
                                    </p:animScale>
                                    <p:animScale>
                                      <p:cBhvr>
                                        <p:cTn id="455" dur="166" decel="50000">
                                          <p:stCondLst>
                                            <p:cond delay="1338"/>
                                          </p:stCondLst>
                                        </p:cTn>
                                        <p:tgtEl>
                                          <p:spTgt spid="8198">
                                            <p:txEl>
                                              <p:pRg st="7" end="7"/>
                                            </p:txEl>
                                          </p:spTgt>
                                        </p:tgtEl>
                                      </p:cBhvr>
                                      <p:to x="100000" y="100000"/>
                                    </p:animScale>
                                    <p:animScale>
                                      <p:cBhvr>
                                        <p:cTn id="456" dur="26">
                                          <p:stCondLst>
                                            <p:cond delay="1642"/>
                                          </p:stCondLst>
                                        </p:cTn>
                                        <p:tgtEl>
                                          <p:spTgt spid="8198">
                                            <p:txEl>
                                              <p:pRg st="7" end="7"/>
                                            </p:txEl>
                                          </p:spTgt>
                                        </p:tgtEl>
                                      </p:cBhvr>
                                      <p:to x="100000" y="90000"/>
                                    </p:animScale>
                                    <p:animScale>
                                      <p:cBhvr>
                                        <p:cTn id="457" dur="166" decel="50000">
                                          <p:stCondLst>
                                            <p:cond delay="1668"/>
                                          </p:stCondLst>
                                        </p:cTn>
                                        <p:tgtEl>
                                          <p:spTgt spid="8198">
                                            <p:txEl>
                                              <p:pRg st="7" end="7"/>
                                            </p:txEl>
                                          </p:spTgt>
                                        </p:tgtEl>
                                      </p:cBhvr>
                                      <p:to x="100000" y="100000"/>
                                    </p:animScale>
                                    <p:animScale>
                                      <p:cBhvr>
                                        <p:cTn id="458" dur="26">
                                          <p:stCondLst>
                                            <p:cond delay="1808"/>
                                          </p:stCondLst>
                                        </p:cTn>
                                        <p:tgtEl>
                                          <p:spTgt spid="8198">
                                            <p:txEl>
                                              <p:pRg st="7" end="7"/>
                                            </p:txEl>
                                          </p:spTgt>
                                        </p:tgtEl>
                                      </p:cBhvr>
                                      <p:to x="100000" y="95000"/>
                                    </p:animScale>
                                    <p:animScale>
                                      <p:cBhvr>
                                        <p:cTn id="459" dur="166" decel="50000">
                                          <p:stCondLst>
                                            <p:cond delay="1834"/>
                                          </p:stCondLst>
                                        </p:cTn>
                                        <p:tgtEl>
                                          <p:spTgt spid="8198">
                                            <p:txEl>
                                              <p:pRg st="7" end="7"/>
                                            </p:txEl>
                                          </p:spTgt>
                                        </p:tgtEl>
                                      </p:cBhvr>
                                      <p:to x="100000" y="100000"/>
                                    </p:animScale>
                                    <p:set>
                                      <p:cBhvr>
                                        <p:cTn id="460" dur="1" fill="hold">
                                          <p:stCondLst>
                                            <p:cond delay="1999"/>
                                          </p:stCondLst>
                                        </p:cTn>
                                        <p:tgtEl>
                                          <p:spTgt spid="8198">
                                            <p:txEl>
                                              <p:pRg st="7" end="7"/>
                                            </p:txEl>
                                          </p:spTgt>
                                        </p:tgtEl>
                                        <p:attrNameLst>
                                          <p:attrName>style.visibility</p:attrName>
                                        </p:attrNameLst>
                                      </p:cBhvr>
                                      <p:to>
                                        <p:strVal val="hidden"/>
                                      </p:to>
                                    </p:set>
                                  </p:childTnLst>
                                </p:cTn>
                              </p:par>
                              <p:par>
                                <p:cTn id="461" presetID="26" presetClass="exit" presetSubtype="0" fill="hold" grpId="2" nodeType="withEffect">
                                  <p:stCondLst>
                                    <p:cond delay="0"/>
                                  </p:stCondLst>
                                  <p:iterate type="lt">
                                    <p:tmPct val="0"/>
                                  </p:iterate>
                                  <p:childTnLst>
                                    <p:animEffect transition="out" filter="wipe(down)">
                                      <p:cBhvr>
                                        <p:cTn id="462" dur="180" accel="50000">
                                          <p:stCondLst>
                                            <p:cond delay="1820"/>
                                          </p:stCondLst>
                                        </p:cTn>
                                        <p:tgtEl>
                                          <p:spTgt spid="8198">
                                            <p:txEl>
                                              <p:pRg st="8" end="8"/>
                                            </p:txEl>
                                          </p:spTgt>
                                        </p:tgtEl>
                                      </p:cBhvr>
                                    </p:animEffect>
                                    <p:anim calcmode="lin" valueType="num">
                                      <p:cBhvr>
                                        <p:cTn id="463" dur="1822" tmFilter="0,0; 0.14,0.31; 0.43,0.73; 0.71,0.91; 1.0,1.0">
                                          <p:stCondLst>
                                            <p:cond delay="0"/>
                                          </p:stCondLst>
                                        </p:cTn>
                                        <p:tgtEl>
                                          <p:spTgt spid="8198">
                                            <p:txEl>
                                              <p:pRg st="8" end="8"/>
                                            </p:txEl>
                                          </p:spTgt>
                                        </p:tgtEl>
                                        <p:attrNameLst>
                                          <p:attrName>ppt_x</p:attrName>
                                        </p:attrNameLst>
                                      </p:cBhvr>
                                      <p:tavLst>
                                        <p:tav tm="0">
                                          <p:val>
                                            <p:strVal val="ppt_x"/>
                                          </p:val>
                                        </p:tav>
                                        <p:tav tm="100000">
                                          <p:val>
                                            <p:strVal val="#ppt_x+0.25"/>
                                          </p:val>
                                        </p:tav>
                                      </p:tavLst>
                                    </p:anim>
                                    <p:anim calcmode="lin" valueType="num">
                                      <p:cBhvr>
                                        <p:cTn id="464" dur="178">
                                          <p:stCondLst>
                                            <p:cond delay="1822"/>
                                          </p:stCondLst>
                                        </p:cTn>
                                        <p:tgtEl>
                                          <p:spTgt spid="8198">
                                            <p:txEl>
                                              <p:pRg st="8" end="8"/>
                                            </p:txEl>
                                          </p:spTgt>
                                        </p:tgtEl>
                                        <p:attrNameLst>
                                          <p:attrName>ppt_x</p:attrName>
                                        </p:attrNameLst>
                                      </p:cBhvr>
                                      <p:tavLst>
                                        <p:tav tm="0">
                                          <p:val>
                                            <p:strVal val="ppt_x"/>
                                          </p:val>
                                        </p:tav>
                                        <p:tav tm="100000">
                                          <p:val>
                                            <p:strVal val="ppt_x"/>
                                          </p:val>
                                        </p:tav>
                                      </p:tavLst>
                                    </p:anim>
                                    <p:anim calcmode="lin" valueType="num">
                                      <p:cBhvr>
                                        <p:cTn id="465" dur="664" tmFilter="0.0,0.0;0.25,0.07;0.50,0.2;0.75,0.467;1.0,1.0">
                                          <p:stCondLst>
                                            <p:cond delay="0"/>
                                          </p:stCondLst>
                                        </p:cTn>
                                        <p:tgtEl>
                                          <p:spTgt spid="8198">
                                            <p:txEl>
                                              <p:pRg st="8" end="8"/>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66" dur="664" tmFilter="0, 0; 0.125,0.2665; 0.25,0.4; 0.375,0.465; 0.5,0.5;  0.625,0.535; 0.75,0.6; 0.875,0.7335; 1,1">
                                          <p:stCondLst>
                                            <p:cond delay="664"/>
                                          </p:stCondLst>
                                        </p:cTn>
                                        <p:tgtEl>
                                          <p:spTgt spid="8198">
                                            <p:txEl>
                                              <p:pRg st="8" end="8"/>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67" dur="332" tmFilter="0, 0; 0.125,0.2665; 0.25,0.4; 0.375,0.465; 0.5,0.5;  0.625,0.535; 0.75,0.6; 0.875,0.7335; 1,1">
                                          <p:stCondLst>
                                            <p:cond delay="1324"/>
                                          </p:stCondLst>
                                        </p:cTn>
                                        <p:tgtEl>
                                          <p:spTgt spid="8198">
                                            <p:txEl>
                                              <p:pRg st="8" end="8"/>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68" dur="164" tmFilter="0, 0; 0.125,0.2665; 0.25,0.4; 0.375,0.465; 0.5,0.5;  0.625,0.535; 0.75,0.6; 0.875,0.7335; 1,1">
                                          <p:stCondLst>
                                            <p:cond delay="1656"/>
                                          </p:stCondLst>
                                        </p:cTn>
                                        <p:tgtEl>
                                          <p:spTgt spid="8198">
                                            <p:txEl>
                                              <p:pRg st="8" end="8"/>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69" dur="180" accel="50000">
                                          <p:stCondLst>
                                            <p:cond delay="1820"/>
                                          </p:stCondLst>
                                        </p:cTn>
                                        <p:tgtEl>
                                          <p:spTgt spid="8198">
                                            <p:txEl>
                                              <p:pRg st="8" end="8"/>
                                            </p:txEl>
                                          </p:spTgt>
                                        </p:tgtEl>
                                        <p:attrNameLst>
                                          <p:attrName>ppt_y</p:attrName>
                                        </p:attrNameLst>
                                      </p:cBhvr>
                                      <p:tavLst>
                                        <p:tav tm="0">
                                          <p:val>
                                            <p:strVal val="ppt_y"/>
                                          </p:val>
                                        </p:tav>
                                        <p:tav tm="100000">
                                          <p:val>
                                            <p:strVal val="ppt_y+ppt_h"/>
                                          </p:val>
                                        </p:tav>
                                      </p:tavLst>
                                    </p:anim>
                                    <p:animScale>
                                      <p:cBhvr>
                                        <p:cTn id="470" dur="26">
                                          <p:stCondLst>
                                            <p:cond delay="620"/>
                                          </p:stCondLst>
                                        </p:cTn>
                                        <p:tgtEl>
                                          <p:spTgt spid="8198">
                                            <p:txEl>
                                              <p:pRg st="8" end="8"/>
                                            </p:txEl>
                                          </p:spTgt>
                                        </p:tgtEl>
                                      </p:cBhvr>
                                      <p:to x="100000" y="60000"/>
                                    </p:animScale>
                                    <p:animScale>
                                      <p:cBhvr>
                                        <p:cTn id="471" dur="166" decel="50000">
                                          <p:stCondLst>
                                            <p:cond delay="646"/>
                                          </p:stCondLst>
                                        </p:cTn>
                                        <p:tgtEl>
                                          <p:spTgt spid="8198">
                                            <p:txEl>
                                              <p:pRg st="8" end="8"/>
                                            </p:txEl>
                                          </p:spTgt>
                                        </p:tgtEl>
                                      </p:cBhvr>
                                      <p:to x="100000" y="100000"/>
                                    </p:animScale>
                                    <p:animScale>
                                      <p:cBhvr>
                                        <p:cTn id="472" dur="26">
                                          <p:stCondLst>
                                            <p:cond delay="1312"/>
                                          </p:stCondLst>
                                        </p:cTn>
                                        <p:tgtEl>
                                          <p:spTgt spid="8198">
                                            <p:txEl>
                                              <p:pRg st="8" end="8"/>
                                            </p:txEl>
                                          </p:spTgt>
                                        </p:tgtEl>
                                      </p:cBhvr>
                                      <p:to x="100000" y="80000"/>
                                    </p:animScale>
                                    <p:animScale>
                                      <p:cBhvr>
                                        <p:cTn id="473" dur="166" decel="50000">
                                          <p:stCondLst>
                                            <p:cond delay="1338"/>
                                          </p:stCondLst>
                                        </p:cTn>
                                        <p:tgtEl>
                                          <p:spTgt spid="8198">
                                            <p:txEl>
                                              <p:pRg st="8" end="8"/>
                                            </p:txEl>
                                          </p:spTgt>
                                        </p:tgtEl>
                                      </p:cBhvr>
                                      <p:to x="100000" y="100000"/>
                                    </p:animScale>
                                    <p:animScale>
                                      <p:cBhvr>
                                        <p:cTn id="474" dur="26">
                                          <p:stCondLst>
                                            <p:cond delay="1642"/>
                                          </p:stCondLst>
                                        </p:cTn>
                                        <p:tgtEl>
                                          <p:spTgt spid="8198">
                                            <p:txEl>
                                              <p:pRg st="8" end="8"/>
                                            </p:txEl>
                                          </p:spTgt>
                                        </p:tgtEl>
                                      </p:cBhvr>
                                      <p:to x="100000" y="90000"/>
                                    </p:animScale>
                                    <p:animScale>
                                      <p:cBhvr>
                                        <p:cTn id="475" dur="166" decel="50000">
                                          <p:stCondLst>
                                            <p:cond delay="1668"/>
                                          </p:stCondLst>
                                        </p:cTn>
                                        <p:tgtEl>
                                          <p:spTgt spid="8198">
                                            <p:txEl>
                                              <p:pRg st="8" end="8"/>
                                            </p:txEl>
                                          </p:spTgt>
                                        </p:tgtEl>
                                      </p:cBhvr>
                                      <p:to x="100000" y="100000"/>
                                    </p:animScale>
                                    <p:animScale>
                                      <p:cBhvr>
                                        <p:cTn id="476" dur="26">
                                          <p:stCondLst>
                                            <p:cond delay="1808"/>
                                          </p:stCondLst>
                                        </p:cTn>
                                        <p:tgtEl>
                                          <p:spTgt spid="8198">
                                            <p:txEl>
                                              <p:pRg st="8" end="8"/>
                                            </p:txEl>
                                          </p:spTgt>
                                        </p:tgtEl>
                                      </p:cBhvr>
                                      <p:to x="100000" y="95000"/>
                                    </p:animScale>
                                    <p:animScale>
                                      <p:cBhvr>
                                        <p:cTn id="477" dur="166" decel="50000">
                                          <p:stCondLst>
                                            <p:cond delay="1834"/>
                                          </p:stCondLst>
                                        </p:cTn>
                                        <p:tgtEl>
                                          <p:spTgt spid="8198">
                                            <p:txEl>
                                              <p:pRg st="8" end="8"/>
                                            </p:txEl>
                                          </p:spTgt>
                                        </p:tgtEl>
                                      </p:cBhvr>
                                      <p:to x="100000" y="100000"/>
                                    </p:animScale>
                                    <p:set>
                                      <p:cBhvr>
                                        <p:cTn id="478" dur="1" fill="hold">
                                          <p:stCondLst>
                                            <p:cond delay="1999"/>
                                          </p:stCondLst>
                                        </p:cTn>
                                        <p:tgtEl>
                                          <p:spTgt spid="8198">
                                            <p:txEl>
                                              <p:pRg st="8" end="8"/>
                                            </p:txEl>
                                          </p:spTgt>
                                        </p:tgtEl>
                                        <p:attrNameLst>
                                          <p:attrName>style.visibility</p:attrName>
                                        </p:attrNameLst>
                                      </p:cBhvr>
                                      <p:to>
                                        <p:strVal val="hidden"/>
                                      </p:to>
                                    </p:set>
                                  </p:childTnLst>
                                </p:cTn>
                              </p:par>
                              <p:par>
                                <p:cTn id="479" presetID="26" presetClass="exit" presetSubtype="0" fill="hold" grpId="2" nodeType="withEffect">
                                  <p:stCondLst>
                                    <p:cond delay="0"/>
                                  </p:stCondLst>
                                  <p:iterate type="lt">
                                    <p:tmPct val="0"/>
                                  </p:iterate>
                                  <p:childTnLst>
                                    <p:animEffect transition="out" filter="wipe(down)">
                                      <p:cBhvr>
                                        <p:cTn id="480" dur="180" accel="50000">
                                          <p:stCondLst>
                                            <p:cond delay="1820"/>
                                          </p:stCondLst>
                                        </p:cTn>
                                        <p:tgtEl>
                                          <p:spTgt spid="8198">
                                            <p:txEl>
                                              <p:pRg st="9" end="9"/>
                                            </p:txEl>
                                          </p:spTgt>
                                        </p:tgtEl>
                                      </p:cBhvr>
                                    </p:animEffect>
                                    <p:anim calcmode="lin" valueType="num">
                                      <p:cBhvr>
                                        <p:cTn id="481" dur="1822" tmFilter="0,0; 0.14,0.31; 0.43,0.73; 0.71,0.91; 1.0,1.0">
                                          <p:stCondLst>
                                            <p:cond delay="0"/>
                                          </p:stCondLst>
                                        </p:cTn>
                                        <p:tgtEl>
                                          <p:spTgt spid="8198">
                                            <p:txEl>
                                              <p:pRg st="9" end="9"/>
                                            </p:txEl>
                                          </p:spTgt>
                                        </p:tgtEl>
                                        <p:attrNameLst>
                                          <p:attrName>ppt_x</p:attrName>
                                        </p:attrNameLst>
                                      </p:cBhvr>
                                      <p:tavLst>
                                        <p:tav tm="0">
                                          <p:val>
                                            <p:strVal val="ppt_x"/>
                                          </p:val>
                                        </p:tav>
                                        <p:tav tm="100000">
                                          <p:val>
                                            <p:strVal val="#ppt_x+0.25"/>
                                          </p:val>
                                        </p:tav>
                                      </p:tavLst>
                                    </p:anim>
                                    <p:anim calcmode="lin" valueType="num">
                                      <p:cBhvr>
                                        <p:cTn id="482" dur="178">
                                          <p:stCondLst>
                                            <p:cond delay="1822"/>
                                          </p:stCondLst>
                                        </p:cTn>
                                        <p:tgtEl>
                                          <p:spTgt spid="8198">
                                            <p:txEl>
                                              <p:pRg st="9" end="9"/>
                                            </p:txEl>
                                          </p:spTgt>
                                        </p:tgtEl>
                                        <p:attrNameLst>
                                          <p:attrName>ppt_x</p:attrName>
                                        </p:attrNameLst>
                                      </p:cBhvr>
                                      <p:tavLst>
                                        <p:tav tm="0">
                                          <p:val>
                                            <p:strVal val="ppt_x"/>
                                          </p:val>
                                        </p:tav>
                                        <p:tav tm="100000">
                                          <p:val>
                                            <p:strVal val="ppt_x"/>
                                          </p:val>
                                        </p:tav>
                                      </p:tavLst>
                                    </p:anim>
                                    <p:anim calcmode="lin" valueType="num">
                                      <p:cBhvr>
                                        <p:cTn id="483" dur="664" tmFilter="0.0,0.0;0.25,0.07;0.50,0.2;0.75,0.467;1.0,1.0">
                                          <p:stCondLst>
                                            <p:cond delay="0"/>
                                          </p:stCondLst>
                                        </p:cTn>
                                        <p:tgtEl>
                                          <p:spTgt spid="8198">
                                            <p:txEl>
                                              <p:pRg st="9" end="9"/>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84" dur="664" tmFilter="0, 0; 0.125,0.2665; 0.25,0.4; 0.375,0.465; 0.5,0.5;  0.625,0.535; 0.75,0.6; 0.875,0.7335; 1,1">
                                          <p:stCondLst>
                                            <p:cond delay="664"/>
                                          </p:stCondLst>
                                        </p:cTn>
                                        <p:tgtEl>
                                          <p:spTgt spid="8198">
                                            <p:txEl>
                                              <p:pRg st="9" end="9"/>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85" dur="332" tmFilter="0, 0; 0.125,0.2665; 0.25,0.4; 0.375,0.465; 0.5,0.5;  0.625,0.535; 0.75,0.6; 0.875,0.7335; 1,1">
                                          <p:stCondLst>
                                            <p:cond delay="1324"/>
                                          </p:stCondLst>
                                        </p:cTn>
                                        <p:tgtEl>
                                          <p:spTgt spid="8198">
                                            <p:txEl>
                                              <p:pRg st="9" end="9"/>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86" dur="164" tmFilter="0, 0; 0.125,0.2665; 0.25,0.4; 0.375,0.465; 0.5,0.5;  0.625,0.535; 0.75,0.6; 0.875,0.7335; 1,1">
                                          <p:stCondLst>
                                            <p:cond delay="1656"/>
                                          </p:stCondLst>
                                        </p:cTn>
                                        <p:tgtEl>
                                          <p:spTgt spid="8198">
                                            <p:txEl>
                                              <p:pRg st="9" end="9"/>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87" dur="180" accel="50000">
                                          <p:stCondLst>
                                            <p:cond delay="1820"/>
                                          </p:stCondLst>
                                        </p:cTn>
                                        <p:tgtEl>
                                          <p:spTgt spid="8198">
                                            <p:txEl>
                                              <p:pRg st="9" end="9"/>
                                            </p:txEl>
                                          </p:spTgt>
                                        </p:tgtEl>
                                        <p:attrNameLst>
                                          <p:attrName>ppt_y</p:attrName>
                                        </p:attrNameLst>
                                      </p:cBhvr>
                                      <p:tavLst>
                                        <p:tav tm="0">
                                          <p:val>
                                            <p:strVal val="ppt_y"/>
                                          </p:val>
                                        </p:tav>
                                        <p:tav tm="100000">
                                          <p:val>
                                            <p:strVal val="ppt_y+ppt_h"/>
                                          </p:val>
                                        </p:tav>
                                      </p:tavLst>
                                    </p:anim>
                                    <p:animScale>
                                      <p:cBhvr>
                                        <p:cTn id="488" dur="26">
                                          <p:stCondLst>
                                            <p:cond delay="620"/>
                                          </p:stCondLst>
                                        </p:cTn>
                                        <p:tgtEl>
                                          <p:spTgt spid="8198">
                                            <p:txEl>
                                              <p:pRg st="9" end="9"/>
                                            </p:txEl>
                                          </p:spTgt>
                                        </p:tgtEl>
                                      </p:cBhvr>
                                      <p:to x="100000" y="60000"/>
                                    </p:animScale>
                                    <p:animScale>
                                      <p:cBhvr>
                                        <p:cTn id="489" dur="166" decel="50000">
                                          <p:stCondLst>
                                            <p:cond delay="646"/>
                                          </p:stCondLst>
                                        </p:cTn>
                                        <p:tgtEl>
                                          <p:spTgt spid="8198">
                                            <p:txEl>
                                              <p:pRg st="9" end="9"/>
                                            </p:txEl>
                                          </p:spTgt>
                                        </p:tgtEl>
                                      </p:cBhvr>
                                      <p:to x="100000" y="100000"/>
                                    </p:animScale>
                                    <p:animScale>
                                      <p:cBhvr>
                                        <p:cTn id="490" dur="26">
                                          <p:stCondLst>
                                            <p:cond delay="1312"/>
                                          </p:stCondLst>
                                        </p:cTn>
                                        <p:tgtEl>
                                          <p:spTgt spid="8198">
                                            <p:txEl>
                                              <p:pRg st="9" end="9"/>
                                            </p:txEl>
                                          </p:spTgt>
                                        </p:tgtEl>
                                      </p:cBhvr>
                                      <p:to x="100000" y="80000"/>
                                    </p:animScale>
                                    <p:animScale>
                                      <p:cBhvr>
                                        <p:cTn id="491" dur="166" decel="50000">
                                          <p:stCondLst>
                                            <p:cond delay="1338"/>
                                          </p:stCondLst>
                                        </p:cTn>
                                        <p:tgtEl>
                                          <p:spTgt spid="8198">
                                            <p:txEl>
                                              <p:pRg st="9" end="9"/>
                                            </p:txEl>
                                          </p:spTgt>
                                        </p:tgtEl>
                                      </p:cBhvr>
                                      <p:to x="100000" y="100000"/>
                                    </p:animScale>
                                    <p:animScale>
                                      <p:cBhvr>
                                        <p:cTn id="492" dur="26">
                                          <p:stCondLst>
                                            <p:cond delay="1642"/>
                                          </p:stCondLst>
                                        </p:cTn>
                                        <p:tgtEl>
                                          <p:spTgt spid="8198">
                                            <p:txEl>
                                              <p:pRg st="9" end="9"/>
                                            </p:txEl>
                                          </p:spTgt>
                                        </p:tgtEl>
                                      </p:cBhvr>
                                      <p:to x="100000" y="90000"/>
                                    </p:animScale>
                                    <p:animScale>
                                      <p:cBhvr>
                                        <p:cTn id="493" dur="166" decel="50000">
                                          <p:stCondLst>
                                            <p:cond delay="1668"/>
                                          </p:stCondLst>
                                        </p:cTn>
                                        <p:tgtEl>
                                          <p:spTgt spid="8198">
                                            <p:txEl>
                                              <p:pRg st="9" end="9"/>
                                            </p:txEl>
                                          </p:spTgt>
                                        </p:tgtEl>
                                      </p:cBhvr>
                                      <p:to x="100000" y="100000"/>
                                    </p:animScale>
                                    <p:animScale>
                                      <p:cBhvr>
                                        <p:cTn id="494" dur="26">
                                          <p:stCondLst>
                                            <p:cond delay="1808"/>
                                          </p:stCondLst>
                                        </p:cTn>
                                        <p:tgtEl>
                                          <p:spTgt spid="8198">
                                            <p:txEl>
                                              <p:pRg st="9" end="9"/>
                                            </p:txEl>
                                          </p:spTgt>
                                        </p:tgtEl>
                                      </p:cBhvr>
                                      <p:to x="100000" y="95000"/>
                                    </p:animScale>
                                    <p:animScale>
                                      <p:cBhvr>
                                        <p:cTn id="495" dur="166" decel="50000">
                                          <p:stCondLst>
                                            <p:cond delay="1834"/>
                                          </p:stCondLst>
                                        </p:cTn>
                                        <p:tgtEl>
                                          <p:spTgt spid="8198">
                                            <p:txEl>
                                              <p:pRg st="9" end="9"/>
                                            </p:txEl>
                                          </p:spTgt>
                                        </p:tgtEl>
                                      </p:cBhvr>
                                      <p:to x="100000" y="100000"/>
                                    </p:animScale>
                                    <p:set>
                                      <p:cBhvr>
                                        <p:cTn id="496" dur="1" fill="hold">
                                          <p:stCondLst>
                                            <p:cond delay="1999"/>
                                          </p:stCondLst>
                                        </p:cTn>
                                        <p:tgtEl>
                                          <p:spTgt spid="8198">
                                            <p:txEl>
                                              <p:pRg st="9" end="9"/>
                                            </p:txEl>
                                          </p:spTgt>
                                        </p:tgtEl>
                                        <p:attrNameLst>
                                          <p:attrName>style.visibility</p:attrName>
                                        </p:attrNameLst>
                                      </p:cBhvr>
                                      <p:to>
                                        <p:strVal val="hidden"/>
                                      </p:to>
                                    </p:set>
                                  </p:childTnLst>
                                </p:cTn>
                              </p:par>
                              <p:par>
                                <p:cTn id="497" presetID="26" presetClass="exit" presetSubtype="0" fill="hold" grpId="2" nodeType="withEffect">
                                  <p:stCondLst>
                                    <p:cond delay="0"/>
                                  </p:stCondLst>
                                  <p:iterate type="lt">
                                    <p:tmPct val="0"/>
                                  </p:iterate>
                                  <p:childTnLst>
                                    <p:animEffect transition="out" filter="wipe(down)">
                                      <p:cBhvr>
                                        <p:cTn id="498" dur="180" accel="50000">
                                          <p:stCondLst>
                                            <p:cond delay="1820"/>
                                          </p:stCondLst>
                                        </p:cTn>
                                        <p:tgtEl>
                                          <p:spTgt spid="8198">
                                            <p:txEl>
                                              <p:pRg st="10" end="10"/>
                                            </p:txEl>
                                          </p:spTgt>
                                        </p:tgtEl>
                                      </p:cBhvr>
                                    </p:animEffect>
                                    <p:anim calcmode="lin" valueType="num">
                                      <p:cBhvr>
                                        <p:cTn id="499" dur="1822" tmFilter="0,0; 0.14,0.31; 0.43,0.73; 0.71,0.91; 1.0,1.0">
                                          <p:stCondLst>
                                            <p:cond delay="0"/>
                                          </p:stCondLst>
                                        </p:cTn>
                                        <p:tgtEl>
                                          <p:spTgt spid="8198">
                                            <p:txEl>
                                              <p:pRg st="10" end="10"/>
                                            </p:txEl>
                                          </p:spTgt>
                                        </p:tgtEl>
                                        <p:attrNameLst>
                                          <p:attrName>ppt_x</p:attrName>
                                        </p:attrNameLst>
                                      </p:cBhvr>
                                      <p:tavLst>
                                        <p:tav tm="0">
                                          <p:val>
                                            <p:strVal val="ppt_x"/>
                                          </p:val>
                                        </p:tav>
                                        <p:tav tm="100000">
                                          <p:val>
                                            <p:strVal val="#ppt_x+0.25"/>
                                          </p:val>
                                        </p:tav>
                                      </p:tavLst>
                                    </p:anim>
                                    <p:anim calcmode="lin" valueType="num">
                                      <p:cBhvr>
                                        <p:cTn id="500" dur="178">
                                          <p:stCondLst>
                                            <p:cond delay="1822"/>
                                          </p:stCondLst>
                                        </p:cTn>
                                        <p:tgtEl>
                                          <p:spTgt spid="8198">
                                            <p:txEl>
                                              <p:pRg st="10" end="10"/>
                                            </p:txEl>
                                          </p:spTgt>
                                        </p:tgtEl>
                                        <p:attrNameLst>
                                          <p:attrName>ppt_x</p:attrName>
                                        </p:attrNameLst>
                                      </p:cBhvr>
                                      <p:tavLst>
                                        <p:tav tm="0">
                                          <p:val>
                                            <p:strVal val="ppt_x"/>
                                          </p:val>
                                        </p:tav>
                                        <p:tav tm="100000">
                                          <p:val>
                                            <p:strVal val="ppt_x"/>
                                          </p:val>
                                        </p:tav>
                                      </p:tavLst>
                                    </p:anim>
                                    <p:anim calcmode="lin" valueType="num">
                                      <p:cBhvr>
                                        <p:cTn id="501" dur="664" tmFilter="0.0,0.0;0.25,0.07;0.50,0.2;0.75,0.467;1.0,1.0">
                                          <p:stCondLst>
                                            <p:cond delay="0"/>
                                          </p:stCondLst>
                                        </p:cTn>
                                        <p:tgtEl>
                                          <p:spTgt spid="8198">
                                            <p:txEl>
                                              <p:pRg st="10" end="1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02" dur="664" tmFilter="0, 0; 0.125,0.2665; 0.25,0.4; 0.375,0.465; 0.5,0.5;  0.625,0.535; 0.75,0.6; 0.875,0.7335; 1,1">
                                          <p:stCondLst>
                                            <p:cond delay="664"/>
                                          </p:stCondLst>
                                        </p:cTn>
                                        <p:tgtEl>
                                          <p:spTgt spid="8198">
                                            <p:txEl>
                                              <p:pRg st="10" end="1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03" dur="332" tmFilter="0, 0; 0.125,0.2665; 0.25,0.4; 0.375,0.465; 0.5,0.5;  0.625,0.535; 0.75,0.6; 0.875,0.7335; 1,1">
                                          <p:stCondLst>
                                            <p:cond delay="1324"/>
                                          </p:stCondLst>
                                        </p:cTn>
                                        <p:tgtEl>
                                          <p:spTgt spid="8198">
                                            <p:txEl>
                                              <p:pRg st="10" end="1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04" dur="164" tmFilter="0, 0; 0.125,0.2665; 0.25,0.4; 0.375,0.465; 0.5,0.5;  0.625,0.535; 0.75,0.6; 0.875,0.7335; 1,1">
                                          <p:stCondLst>
                                            <p:cond delay="1656"/>
                                          </p:stCondLst>
                                        </p:cTn>
                                        <p:tgtEl>
                                          <p:spTgt spid="8198">
                                            <p:txEl>
                                              <p:pRg st="10" end="1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05" dur="180" accel="50000">
                                          <p:stCondLst>
                                            <p:cond delay="1820"/>
                                          </p:stCondLst>
                                        </p:cTn>
                                        <p:tgtEl>
                                          <p:spTgt spid="8198">
                                            <p:txEl>
                                              <p:pRg st="10" end="10"/>
                                            </p:txEl>
                                          </p:spTgt>
                                        </p:tgtEl>
                                        <p:attrNameLst>
                                          <p:attrName>ppt_y</p:attrName>
                                        </p:attrNameLst>
                                      </p:cBhvr>
                                      <p:tavLst>
                                        <p:tav tm="0">
                                          <p:val>
                                            <p:strVal val="ppt_y"/>
                                          </p:val>
                                        </p:tav>
                                        <p:tav tm="100000">
                                          <p:val>
                                            <p:strVal val="ppt_y+ppt_h"/>
                                          </p:val>
                                        </p:tav>
                                      </p:tavLst>
                                    </p:anim>
                                    <p:animScale>
                                      <p:cBhvr>
                                        <p:cTn id="506" dur="26">
                                          <p:stCondLst>
                                            <p:cond delay="620"/>
                                          </p:stCondLst>
                                        </p:cTn>
                                        <p:tgtEl>
                                          <p:spTgt spid="8198">
                                            <p:txEl>
                                              <p:pRg st="10" end="10"/>
                                            </p:txEl>
                                          </p:spTgt>
                                        </p:tgtEl>
                                      </p:cBhvr>
                                      <p:to x="100000" y="60000"/>
                                    </p:animScale>
                                    <p:animScale>
                                      <p:cBhvr>
                                        <p:cTn id="507" dur="166" decel="50000">
                                          <p:stCondLst>
                                            <p:cond delay="646"/>
                                          </p:stCondLst>
                                        </p:cTn>
                                        <p:tgtEl>
                                          <p:spTgt spid="8198">
                                            <p:txEl>
                                              <p:pRg st="10" end="10"/>
                                            </p:txEl>
                                          </p:spTgt>
                                        </p:tgtEl>
                                      </p:cBhvr>
                                      <p:to x="100000" y="100000"/>
                                    </p:animScale>
                                    <p:animScale>
                                      <p:cBhvr>
                                        <p:cTn id="508" dur="26">
                                          <p:stCondLst>
                                            <p:cond delay="1312"/>
                                          </p:stCondLst>
                                        </p:cTn>
                                        <p:tgtEl>
                                          <p:spTgt spid="8198">
                                            <p:txEl>
                                              <p:pRg st="10" end="10"/>
                                            </p:txEl>
                                          </p:spTgt>
                                        </p:tgtEl>
                                      </p:cBhvr>
                                      <p:to x="100000" y="80000"/>
                                    </p:animScale>
                                    <p:animScale>
                                      <p:cBhvr>
                                        <p:cTn id="509" dur="166" decel="50000">
                                          <p:stCondLst>
                                            <p:cond delay="1338"/>
                                          </p:stCondLst>
                                        </p:cTn>
                                        <p:tgtEl>
                                          <p:spTgt spid="8198">
                                            <p:txEl>
                                              <p:pRg st="10" end="10"/>
                                            </p:txEl>
                                          </p:spTgt>
                                        </p:tgtEl>
                                      </p:cBhvr>
                                      <p:to x="100000" y="100000"/>
                                    </p:animScale>
                                    <p:animScale>
                                      <p:cBhvr>
                                        <p:cTn id="510" dur="26">
                                          <p:stCondLst>
                                            <p:cond delay="1642"/>
                                          </p:stCondLst>
                                        </p:cTn>
                                        <p:tgtEl>
                                          <p:spTgt spid="8198">
                                            <p:txEl>
                                              <p:pRg st="10" end="10"/>
                                            </p:txEl>
                                          </p:spTgt>
                                        </p:tgtEl>
                                      </p:cBhvr>
                                      <p:to x="100000" y="90000"/>
                                    </p:animScale>
                                    <p:animScale>
                                      <p:cBhvr>
                                        <p:cTn id="511" dur="166" decel="50000">
                                          <p:stCondLst>
                                            <p:cond delay="1668"/>
                                          </p:stCondLst>
                                        </p:cTn>
                                        <p:tgtEl>
                                          <p:spTgt spid="8198">
                                            <p:txEl>
                                              <p:pRg st="10" end="10"/>
                                            </p:txEl>
                                          </p:spTgt>
                                        </p:tgtEl>
                                      </p:cBhvr>
                                      <p:to x="100000" y="100000"/>
                                    </p:animScale>
                                    <p:animScale>
                                      <p:cBhvr>
                                        <p:cTn id="512" dur="26">
                                          <p:stCondLst>
                                            <p:cond delay="1808"/>
                                          </p:stCondLst>
                                        </p:cTn>
                                        <p:tgtEl>
                                          <p:spTgt spid="8198">
                                            <p:txEl>
                                              <p:pRg st="10" end="10"/>
                                            </p:txEl>
                                          </p:spTgt>
                                        </p:tgtEl>
                                      </p:cBhvr>
                                      <p:to x="100000" y="95000"/>
                                    </p:animScale>
                                    <p:animScale>
                                      <p:cBhvr>
                                        <p:cTn id="513" dur="166" decel="50000">
                                          <p:stCondLst>
                                            <p:cond delay="1834"/>
                                          </p:stCondLst>
                                        </p:cTn>
                                        <p:tgtEl>
                                          <p:spTgt spid="8198">
                                            <p:txEl>
                                              <p:pRg st="10" end="10"/>
                                            </p:txEl>
                                          </p:spTgt>
                                        </p:tgtEl>
                                      </p:cBhvr>
                                      <p:to x="100000" y="100000"/>
                                    </p:animScale>
                                    <p:set>
                                      <p:cBhvr>
                                        <p:cTn id="514" dur="1" fill="hold">
                                          <p:stCondLst>
                                            <p:cond delay="1999"/>
                                          </p:stCondLst>
                                        </p:cTn>
                                        <p:tgtEl>
                                          <p:spTgt spid="8198">
                                            <p:txEl>
                                              <p:pRg st="10" end="10"/>
                                            </p:txEl>
                                          </p:spTgt>
                                        </p:tgtEl>
                                        <p:attrNameLst>
                                          <p:attrName>style.visibility</p:attrName>
                                        </p:attrNameLst>
                                      </p:cBhvr>
                                      <p:to>
                                        <p:strVal val="hidden"/>
                                      </p:to>
                                    </p:set>
                                  </p:childTnLst>
                                </p:cTn>
                              </p:par>
                              <p:par>
                                <p:cTn id="515" presetID="26" presetClass="exit" presetSubtype="0" fill="hold" grpId="2" nodeType="withEffect">
                                  <p:stCondLst>
                                    <p:cond delay="0"/>
                                  </p:stCondLst>
                                  <p:iterate type="lt">
                                    <p:tmPct val="0"/>
                                  </p:iterate>
                                  <p:childTnLst>
                                    <p:animEffect transition="out" filter="wipe(down)">
                                      <p:cBhvr>
                                        <p:cTn id="516" dur="180" accel="50000">
                                          <p:stCondLst>
                                            <p:cond delay="1820"/>
                                          </p:stCondLst>
                                        </p:cTn>
                                        <p:tgtEl>
                                          <p:spTgt spid="8198">
                                            <p:txEl>
                                              <p:pRg st="11" end="11"/>
                                            </p:txEl>
                                          </p:spTgt>
                                        </p:tgtEl>
                                      </p:cBhvr>
                                    </p:animEffect>
                                    <p:anim calcmode="lin" valueType="num">
                                      <p:cBhvr>
                                        <p:cTn id="517" dur="1822" tmFilter="0,0; 0.14,0.31; 0.43,0.73; 0.71,0.91; 1.0,1.0">
                                          <p:stCondLst>
                                            <p:cond delay="0"/>
                                          </p:stCondLst>
                                        </p:cTn>
                                        <p:tgtEl>
                                          <p:spTgt spid="8198">
                                            <p:txEl>
                                              <p:pRg st="11" end="11"/>
                                            </p:txEl>
                                          </p:spTgt>
                                        </p:tgtEl>
                                        <p:attrNameLst>
                                          <p:attrName>ppt_x</p:attrName>
                                        </p:attrNameLst>
                                      </p:cBhvr>
                                      <p:tavLst>
                                        <p:tav tm="0">
                                          <p:val>
                                            <p:strVal val="ppt_x"/>
                                          </p:val>
                                        </p:tav>
                                        <p:tav tm="100000">
                                          <p:val>
                                            <p:strVal val="#ppt_x+0.25"/>
                                          </p:val>
                                        </p:tav>
                                      </p:tavLst>
                                    </p:anim>
                                    <p:anim calcmode="lin" valueType="num">
                                      <p:cBhvr>
                                        <p:cTn id="518" dur="178">
                                          <p:stCondLst>
                                            <p:cond delay="1822"/>
                                          </p:stCondLst>
                                        </p:cTn>
                                        <p:tgtEl>
                                          <p:spTgt spid="8198">
                                            <p:txEl>
                                              <p:pRg st="11" end="11"/>
                                            </p:txEl>
                                          </p:spTgt>
                                        </p:tgtEl>
                                        <p:attrNameLst>
                                          <p:attrName>ppt_x</p:attrName>
                                        </p:attrNameLst>
                                      </p:cBhvr>
                                      <p:tavLst>
                                        <p:tav tm="0">
                                          <p:val>
                                            <p:strVal val="ppt_x"/>
                                          </p:val>
                                        </p:tav>
                                        <p:tav tm="100000">
                                          <p:val>
                                            <p:strVal val="ppt_x"/>
                                          </p:val>
                                        </p:tav>
                                      </p:tavLst>
                                    </p:anim>
                                    <p:anim calcmode="lin" valueType="num">
                                      <p:cBhvr>
                                        <p:cTn id="519" dur="664" tmFilter="0.0,0.0;0.25,0.07;0.50,0.2;0.75,0.467;1.0,1.0">
                                          <p:stCondLst>
                                            <p:cond delay="0"/>
                                          </p:stCondLst>
                                        </p:cTn>
                                        <p:tgtEl>
                                          <p:spTgt spid="8198">
                                            <p:txEl>
                                              <p:pRg st="11" end="1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20" dur="664" tmFilter="0, 0; 0.125,0.2665; 0.25,0.4; 0.375,0.465; 0.5,0.5;  0.625,0.535; 0.75,0.6; 0.875,0.7335; 1,1">
                                          <p:stCondLst>
                                            <p:cond delay="664"/>
                                          </p:stCondLst>
                                        </p:cTn>
                                        <p:tgtEl>
                                          <p:spTgt spid="8198">
                                            <p:txEl>
                                              <p:pRg st="11" end="1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21" dur="332" tmFilter="0, 0; 0.125,0.2665; 0.25,0.4; 0.375,0.465; 0.5,0.5;  0.625,0.535; 0.75,0.6; 0.875,0.7335; 1,1">
                                          <p:stCondLst>
                                            <p:cond delay="1324"/>
                                          </p:stCondLst>
                                        </p:cTn>
                                        <p:tgtEl>
                                          <p:spTgt spid="8198">
                                            <p:txEl>
                                              <p:pRg st="11" end="1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22" dur="164" tmFilter="0, 0; 0.125,0.2665; 0.25,0.4; 0.375,0.465; 0.5,0.5;  0.625,0.535; 0.75,0.6; 0.875,0.7335; 1,1">
                                          <p:stCondLst>
                                            <p:cond delay="1656"/>
                                          </p:stCondLst>
                                        </p:cTn>
                                        <p:tgtEl>
                                          <p:spTgt spid="8198">
                                            <p:txEl>
                                              <p:pRg st="11" end="1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23" dur="180" accel="50000">
                                          <p:stCondLst>
                                            <p:cond delay="1820"/>
                                          </p:stCondLst>
                                        </p:cTn>
                                        <p:tgtEl>
                                          <p:spTgt spid="8198">
                                            <p:txEl>
                                              <p:pRg st="11" end="11"/>
                                            </p:txEl>
                                          </p:spTgt>
                                        </p:tgtEl>
                                        <p:attrNameLst>
                                          <p:attrName>ppt_y</p:attrName>
                                        </p:attrNameLst>
                                      </p:cBhvr>
                                      <p:tavLst>
                                        <p:tav tm="0">
                                          <p:val>
                                            <p:strVal val="ppt_y"/>
                                          </p:val>
                                        </p:tav>
                                        <p:tav tm="100000">
                                          <p:val>
                                            <p:strVal val="ppt_y+ppt_h"/>
                                          </p:val>
                                        </p:tav>
                                      </p:tavLst>
                                    </p:anim>
                                    <p:animScale>
                                      <p:cBhvr>
                                        <p:cTn id="524" dur="26">
                                          <p:stCondLst>
                                            <p:cond delay="620"/>
                                          </p:stCondLst>
                                        </p:cTn>
                                        <p:tgtEl>
                                          <p:spTgt spid="8198">
                                            <p:txEl>
                                              <p:pRg st="11" end="11"/>
                                            </p:txEl>
                                          </p:spTgt>
                                        </p:tgtEl>
                                      </p:cBhvr>
                                      <p:to x="100000" y="60000"/>
                                    </p:animScale>
                                    <p:animScale>
                                      <p:cBhvr>
                                        <p:cTn id="525" dur="166" decel="50000">
                                          <p:stCondLst>
                                            <p:cond delay="646"/>
                                          </p:stCondLst>
                                        </p:cTn>
                                        <p:tgtEl>
                                          <p:spTgt spid="8198">
                                            <p:txEl>
                                              <p:pRg st="11" end="11"/>
                                            </p:txEl>
                                          </p:spTgt>
                                        </p:tgtEl>
                                      </p:cBhvr>
                                      <p:to x="100000" y="100000"/>
                                    </p:animScale>
                                    <p:animScale>
                                      <p:cBhvr>
                                        <p:cTn id="526" dur="26">
                                          <p:stCondLst>
                                            <p:cond delay="1312"/>
                                          </p:stCondLst>
                                        </p:cTn>
                                        <p:tgtEl>
                                          <p:spTgt spid="8198">
                                            <p:txEl>
                                              <p:pRg st="11" end="11"/>
                                            </p:txEl>
                                          </p:spTgt>
                                        </p:tgtEl>
                                      </p:cBhvr>
                                      <p:to x="100000" y="80000"/>
                                    </p:animScale>
                                    <p:animScale>
                                      <p:cBhvr>
                                        <p:cTn id="527" dur="166" decel="50000">
                                          <p:stCondLst>
                                            <p:cond delay="1338"/>
                                          </p:stCondLst>
                                        </p:cTn>
                                        <p:tgtEl>
                                          <p:spTgt spid="8198">
                                            <p:txEl>
                                              <p:pRg st="11" end="11"/>
                                            </p:txEl>
                                          </p:spTgt>
                                        </p:tgtEl>
                                      </p:cBhvr>
                                      <p:to x="100000" y="100000"/>
                                    </p:animScale>
                                    <p:animScale>
                                      <p:cBhvr>
                                        <p:cTn id="528" dur="26">
                                          <p:stCondLst>
                                            <p:cond delay="1642"/>
                                          </p:stCondLst>
                                        </p:cTn>
                                        <p:tgtEl>
                                          <p:spTgt spid="8198">
                                            <p:txEl>
                                              <p:pRg st="11" end="11"/>
                                            </p:txEl>
                                          </p:spTgt>
                                        </p:tgtEl>
                                      </p:cBhvr>
                                      <p:to x="100000" y="90000"/>
                                    </p:animScale>
                                    <p:animScale>
                                      <p:cBhvr>
                                        <p:cTn id="529" dur="166" decel="50000">
                                          <p:stCondLst>
                                            <p:cond delay="1668"/>
                                          </p:stCondLst>
                                        </p:cTn>
                                        <p:tgtEl>
                                          <p:spTgt spid="8198">
                                            <p:txEl>
                                              <p:pRg st="11" end="11"/>
                                            </p:txEl>
                                          </p:spTgt>
                                        </p:tgtEl>
                                      </p:cBhvr>
                                      <p:to x="100000" y="100000"/>
                                    </p:animScale>
                                    <p:animScale>
                                      <p:cBhvr>
                                        <p:cTn id="530" dur="26">
                                          <p:stCondLst>
                                            <p:cond delay="1808"/>
                                          </p:stCondLst>
                                        </p:cTn>
                                        <p:tgtEl>
                                          <p:spTgt spid="8198">
                                            <p:txEl>
                                              <p:pRg st="11" end="11"/>
                                            </p:txEl>
                                          </p:spTgt>
                                        </p:tgtEl>
                                      </p:cBhvr>
                                      <p:to x="100000" y="95000"/>
                                    </p:animScale>
                                    <p:animScale>
                                      <p:cBhvr>
                                        <p:cTn id="531" dur="166" decel="50000">
                                          <p:stCondLst>
                                            <p:cond delay="1834"/>
                                          </p:stCondLst>
                                        </p:cTn>
                                        <p:tgtEl>
                                          <p:spTgt spid="8198">
                                            <p:txEl>
                                              <p:pRg st="11" end="11"/>
                                            </p:txEl>
                                          </p:spTgt>
                                        </p:tgtEl>
                                      </p:cBhvr>
                                      <p:to x="100000" y="100000"/>
                                    </p:animScale>
                                    <p:set>
                                      <p:cBhvr>
                                        <p:cTn id="532" dur="1" fill="hold">
                                          <p:stCondLst>
                                            <p:cond delay="1999"/>
                                          </p:stCondLst>
                                        </p:cTn>
                                        <p:tgtEl>
                                          <p:spTgt spid="8198">
                                            <p:txEl>
                                              <p:pRg st="11" end="11"/>
                                            </p:txEl>
                                          </p:spTgt>
                                        </p:tgtEl>
                                        <p:attrNameLst>
                                          <p:attrName>style.visibility</p:attrName>
                                        </p:attrNameLst>
                                      </p:cBhvr>
                                      <p:to>
                                        <p:strVal val="hidden"/>
                                      </p:to>
                                    </p:set>
                                  </p:childTnLst>
                                </p:cTn>
                              </p:par>
                              <p:par>
                                <p:cTn id="533" presetID="26" presetClass="exit" presetSubtype="0" fill="hold" grpId="2" nodeType="withEffect">
                                  <p:stCondLst>
                                    <p:cond delay="0"/>
                                  </p:stCondLst>
                                  <p:iterate type="lt">
                                    <p:tmPct val="0"/>
                                  </p:iterate>
                                  <p:childTnLst>
                                    <p:animEffect transition="out" filter="wipe(down)">
                                      <p:cBhvr>
                                        <p:cTn id="534" dur="180" accel="50000">
                                          <p:stCondLst>
                                            <p:cond delay="1820"/>
                                          </p:stCondLst>
                                        </p:cTn>
                                        <p:tgtEl>
                                          <p:spTgt spid="8198">
                                            <p:txEl>
                                              <p:pRg st="12" end="12"/>
                                            </p:txEl>
                                          </p:spTgt>
                                        </p:tgtEl>
                                      </p:cBhvr>
                                    </p:animEffect>
                                    <p:anim calcmode="lin" valueType="num">
                                      <p:cBhvr>
                                        <p:cTn id="535" dur="1822" tmFilter="0,0; 0.14,0.31; 0.43,0.73; 0.71,0.91; 1.0,1.0">
                                          <p:stCondLst>
                                            <p:cond delay="0"/>
                                          </p:stCondLst>
                                        </p:cTn>
                                        <p:tgtEl>
                                          <p:spTgt spid="8198">
                                            <p:txEl>
                                              <p:pRg st="12" end="12"/>
                                            </p:txEl>
                                          </p:spTgt>
                                        </p:tgtEl>
                                        <p:attrNameLst>
                                          <p:attrName>ppt_x</p:attrName>
                                        </p:attrNameLst>
                                      </p:cBhvr>
                                      <p:tavLst>
                                        <p:tav tm="0">
                                          <p:val>
                                            <p:strVal val="ppt_x"/>
                                          </p:val>
                                        </p:tav>
                                        <p:tav tm="100000">
                                          <p:val>
                                            <p:strVal val="#ppt_x+0.25"/>
                                          </p:val>
                                        </p:tav>
                                      </p:tavLst>
                                    </p:anim>
                                    <p:anim calcmode="lin" valueType="num">
                                      <p:cBhvr>
                                        <p:cTn id="536" dur="178">
                                          <p:stCondLst>
                                            <p:cond delay="1822"/>
                                          </p:stCondLst>
                                        </p:cTn>
                                        <p:tgtEl>
                                          <p:spTgt spid="8198">
                                            <p:txEl>
                                              <p:pRg st="12" end="12"/>
                                            </p:txEl>
                                          </p:spTgt>
                                        </p:tgtEl>
                                        <p:attrNameLst>
                                          <p:attrName>ppt_x</p:attrName>
                                        </p:attrNameLst>
                                      </p:cBhvr>
                                      <p:tavLst>
                                        <p:tav tm="0">
                                          <p:val>
                                            <p:strVal val="ppt_x"/>
                                          </p:val>
                                        </p:tav>
                                        <p:tav tm="100000">
                                          <p:val>
                                            <p:strVal val="ppt_x"/>
                                          </p:val>
                                        </p:tav>
                                      </p:tavLst>
                                    </p:anim>
                                    <p:anim calcmode="lin" valueType="num">
                                      <p:cBhvr>
                                        <p:cTn id="537" dur="664" tmFilter="0.0,0.0;0.25,0.07;0.50,0.2;0.75,0.467;1.0,1.0">
                                          <p:stCondLst>
                                            <p:cond delay="0"/>
                                          </p:stCondLst>
                                        </p:cTn>
                                        <p:tgtEl>
                                          <p:spTgt spid="8198">
                                            <p:txEl>
                                              <p:pRg st="12" end="12"/>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38" dur="664" tmFilter="0, 0; 0.125,0.2665; 0.25,0.4; 0.375,0.465; 0.5,0.5;  0.625,0.535; 0.75,0.6; 0.875,0.7335; 1,1">
                                          <p:stCondLst>
                                            <p:cond delay="664"/>
                                          </p:stCondLst>
                                        </p:cTn>
                                        <p:tgtEl>
                                          <p:spTgt spid="8198">
                                            <p:txEl>
                                              <p:pRg st="12" end="12"/>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39" dur="332" tmFilter="0, 0; 0.125,0.2665; 0.25,0.4; 0.375,0.465; 0.5,0.5;  0.625,0.535; 0.75,0.6; 0.875,0.7335; 1,1">
                                          <p:stCondLst>
                                            <p:cond delay="1324"/>
                                          </p:stCondLst>
                                        </p:cTn>
                                        <p:tgtEl>
                                          <p:spTgt spid="8198">
                                            <p:txEl>
                                              <p:pRg st="12" end="12"/>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40" dur="164" tmFilter="0, 0; 0.125,0.2665; 0.25,0.4; 0.375,0.465; 0.5,0.5;  0.625,0.535; 0.75,0.6; 0.875,0.7335; 1,1">
                                          <p:stCondLst>
                                            <p:cond delay="1656"/>
                                          </p:stCondLst>
                                        </p:cTn>
                                        <p:tgtEl>
                                          <p:spTgt spid="8198">
                                            <p:txEl>
                                              <p:pRg st="12" end="12"/>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41" dur="180" accel="50000">
                                          <p:stCondLst>
                                            <p:cond delay="1820"/>
                                          </p:stCondLst>
                                        </p:cTn>
                                        <p:tgtEl>
                                          <p:spTgt spid="8198">
                                            <p:txEl>
                                              <p:pRg st="12" end="12"/>
                                            </p:txEl>
                                          </p:spTgt>
                                        </p:tgtEl>
                                        <p:attrNameLst>
                                          <p:attrName>ppt_y</p:attrName>
                                        </p:attrNameLst>
                                      </p:cBhvr>
                                      <p:tavLst>
                                        <p:tav tm="0">
                                          <p:val>
                                            <p:strVal val="ppt_y"/>
                                          </p:val>
                                        </p:tav>
                                        <p:tav tm="100000">
                                          <p:val>
                                            <p:strVal val="ppt_y+ppt_h"/>
                                          </p:val>
                                        </p:tav>
                                      </p:tavLst>
                                    </p:anim>
                                    <p:animScale>
                                      <p:cBhvr>
                                        <p:cTn id="542" dur="26">
                                          <p:stCondLst>
                                            <p:cond delay="620"/>
                                          </p:stCondLst>
                                        </p:cTn>
                                        <p:tgtEl>
                                          <p:spTgt spid="8198">
                                            <p:txEl>
                                              <p:pRg st="12" end="12"/>
                                            </p:txEl>
                                          </p:spTgt>
                                        </p:tgtEl>
                                      </p:cBhvr>
                                      <p:to x="100000" y="60000"/>
                                    </p:animScale>
                                    <p:animScale>
                                      <p:cBhvr>
                                        <p:cTn id="543" dur="166" decel="50000">
                                          <p:stCondLst>
                                            <p:cond delay="646"/>
                                          </p:stCondLst>
                                        </p:cTn>
                                        <p:tgtEl>
                                          <p:spTgt spid="8198">
                                            <p:txEl>
                                              <p:pRg st="12" end="12"/>
                                            </p:txEl>
                                          </p:spTgt>
                                        </p:tgtEl>
                                      </p:cBhvr>
                                      <p:to x="100000" y="100000"/>
                                    </p:animScale>
                                    <p:animScale>
                                      <p:cBhvr>
                                        <p:cTn id="544" dur="26">
                                          <p:stCondLst>
                                            <p:cond delay="1312"/>
                                          </p:stCondLst>
                                        </p:cTn>
                                        <p:tgtEl>
                                          <p:spTgt spid="8198">
                                            <p:txEl>
                                              <p:pRg st="12" end="12"/>
                                            </p:txEl>
                                          </p:spTgt>
                                        </p:tgtEl>
                                      </p:cBhvr>
                                      <p:to x="100000" y="80000"/>
                                    </p:animScale>
                                    <p:animScale>
                                      <p:cBhvr>
                                        <p:cTn id="545" dur="166" decel="50000">
                                          <p:stCondLst>
                                            <p:cond delay="1338"/>
                                          </p:stCondLst>
                                        </p:cTn>
                                        <p:tgtEl>
                                          <p:spTgt spid="8198">
                                            <p:txEl>
                                              <p:pRg st="12" end="12"/>
                                            </p:txEl>
                                          </p:spTgt>
                                        </p:tgtEl>
                                      </p:cBhvr>
                                      <p:to x="100000" y="100000"/>
                                    </p:animScale>
                                    <p:animScale>
                                      <p:cBhvr>
                                        <p:cTn id="546" dur="26">
                                          <p:stCondLst>
                                            <p:cond delay="1642"/>
                                          </p:stCondLst>
                                        </p:cTn>
                                        <p:tgtEl>
                                          <p:spTgt spid="8198">
                                            <p:txEl>
                                              <p:pRg st="12" end="12"/>
                                            </p:txEl>
                                          </p:spTgt>
                                        </p:tgtEl>
                                      </p:cBhvr>
                                      <p:to x="100000" y="90000"/>
                                    </p:animScale>
                                    <p:animScale>
                                      <p:cBhvr>
                                        <p:cTn id="547" dur="166" decel="50000">
                                          <p:stCondLst>
                                            <p:cond delay="1668"/>
                                          </p:stCondLst>
                                        </p:cTn>
                                        <p:tgtEl>
                                          <p:spTgt spid="8198">
                                            <p:txEl>
                                              <p:pRg st="12" end="12"/>
                                            </p:txEl>
                                          </p:spTgt>
                                        </p:tgtEl>
                                      </p:cBhvr>
                                      <p:to x="100000" y="100000"/>
                                    </p:animScale>
                                    <p:animScale>
                                      <p:cBhvr>
                                        <p:cTn id="548" dur="26">
                                          <p:stCondLst>
                                            <p:cond delay="1808"/>
                                          </p:stCondLst>
                                        </p:cTn>
                                        <p:tgtEl>
                                          <p:spTgt spid="8198">
                                            <p:txEl>
                                              <p:pRg st="12" end="12"/>
                                            </p:txEl>
                                          </p:spTgt>
                                        </p:tgtEl>
                                      </p:cBhvr>
                                      <p:to x="100000" y="95000"/>
                                    </p:animScale>
                                    <p:animScale>
                                      <p:cBhvr>
                                        <p:cTn id="549" dur="166" decel="50000">
                                          <p:stCondLst>
                                            <p:cond delay="1834"/>
                                          </p:stCondLst>
                                        </p:cTn>
                                        <p:tgtEl>
                                          <p:spTgt spid="8198">
                                            <p:txEl>
                                              <p:pRg st="12" end="12"/>
                                            </p:txEl>
                                          </p:spTgt>
                                        </p:tgtEl>
                                      </p:cBhvr>
                                      <p:to x="100000" y="100000"/>
                                    </p:animScale>
                                    <p:set>
                                      <p:cBhvr>
                                        <p:cTn id="550" dur="1" fill="hold">
                                          <p:stCondLst>
                                            <p:cond delay="1999"/>
                                          </p:stCondLst>
                                        </p:cTn>
                                        <p:tgtEl>
                                          <p:spTgt spid="8198">
                                            <p:txEl>
                                              <p:pRg st="12" end="12"/>
                                            </p:txEl>
                                          </p:spTgt>
                                        </p:tgtEl>
                                        <p:attrNameLst>
                                          <p:attrName>style.visibility</p:attrName>
                                        </p:attrNameLst>
                                      </p:cBhvr>
                                      <p:to>
                                        <p:strVal val="hidden"/>
                                      </p:to>
                                    </p:set>
                                  </p:childTnLst>
                                </p:cTn>
                              </p:par>
                              <p:par>
                                <p:cTn id="551" presetID="26" presetClass="exit" presetSubtype="0" fill="hold" grpId="2" nodeType="withEffect">
                                  <p:stCondLst>
                                    <p:cond delay="0"/>
                                  </p:stCondLst>
                                  <p:iterate type="lt">
                                    <p:tmPct val="0"/>
                                  </p:iterate>
                                  <p:childTnLst>
                                    <p:animEffect transition="out" filter="wipe(down)">
                                      <p:cBhvr>
                                        <p:cTn id="552" dur="180" accel="50000">
                                          <p:stCondLst>
                                            <p:cond delay="1820"/>
                                          </p:stCondLst>
                                        </p:cTn>
                                        <p:tgtEl>
                                          <p:spTgt spid="8198">
                                            <p:txEl>
                                              <p:pRg st="13" end="13"/>
                                            </p:txEl>
                                          </p:spTgt>
                                        </p:tgtEl>
                                      </p:cBhvr>
                                    </p:animEffect>
                                    <p:anim calcmode="lin" valueType="num">
                                      <p:cBhvr>
                                        <p:cTn id="553" dur="1822" tmFilter="0,0; 0.14,0.31; 0.43,0.73; 0.71,0.91; 1.0,1.0">
                                          <p:stCondLst>
                                            <p:cond delay="0"/>
                                          </p:stCondLst>
                                        </p:cTn>
                                        <p:tgtEl>
                                          <p:spTgt spid="8198">
                                            <p:txEl>
                                              <p:pRg st="13" end="13"/>
                                            </p:txEl>
                                          </p:spTgt>
                                        </p:tgtEl>
                                        <p:attrNameLst>
                                          <p:attrName>ppt_x</p:attrName>
                                        </p:attrNameLst>
                                      </p:cBhvr>
                                      <p:tavLst>
                                        <p:tav tm="0">
                                          <p:val>
                                            <p:strVal val="ppt_x"/>
                                          </p:val>
                                        </p:tav>
                                        <p:tav tm="100000">
                                          <p:val>
                                            <p:strVal val="#ppt_x+0.25"/>
                                          </p:val>
                                        </p:tav>
                                      </p:tavLst>
                                    </p:anim>
                                    <p:anim calcmode="lin" valueType="num">
                                      <p:cBhvr>
                                        <p:cTn id="554" dur="178">
                                          <p:stCondLst>
                                            <p:cond delay="1822"/>
                                          </p:stCondLst>
                                        </p:cTn>
                                        <p:tgtEl>
                                          <p:spTgt spid="8198">
                                            <p:txEl>
                                              <p:pRg st="13" end="13"/>
                                            </p:txEl>
                                          </p:spTgt>
                                        </p:tgtEl>
                                        <p:attrNameLst>
                                          <p:attrName>ppt_x</p:attrName>
                                        </p:attrNameLst>
                                      </p:cBhvr>
                                      <p:tavLst>
                                        <p:tav tm="0">
                                          <p:val>
                                            <p:strVal val="ppt_x"/>
                                          </p:val>
                                        </p:tav>
                                        <p:tav tm="100000">
                                          <p:val>
                                            <p:strVal val="ppt_x"/>
                                          </p:val>
                                        </p:tav>
                                      </p:tavLst>
                                    </p:anim>
                                    <p:anim calcmode="lin" valueType="num">
                                      <p:cBhvr>
                                        <p:cTn id="555" dur="664" tmFilter="0.0,0.0;0.25,0.07;0.50,0.2;0.75,0.467;1.0,1.0">
                                          <p:stCondLst>
                                            <p:cond delay="0"/>
                                          </p:stCondLst>
                                        </p:cTn>
                                        <p:tgtEl>
                                          <p:spTgt spid="8198">
                                            <p:txEl>
                                              <p:pRg st="13" end="13"/>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56" dur="664" tmFilter="0, 0; 0.125,0.2665; 0.25,0.4; 0.375,0.465; 0.5,0.5;  0.625,0.535; 0.75,0.6; 0.875,0.7335; 1,1">
                                          <p:stCondLst>
                                            <p:cond delay="664"/>
                                          </p:stCondLst>
                                        </p:cTn>
                                        <p:tgtEl>
                                          <p:spTgt spid="8198">
                                            <p:txEl>
                                              <p:pRg st="13" end="13"/>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57" dur="332" tmFilter="0, 0; 0.125,0.2665; 0.25,0.4; 0.375,0.465; 0.5,0.5;  0.625,0.535; 0.75,0.6; 0.875,0.7335; 1,1">
                                          <p:stCondLst>
                                            <p:cond delay="1324"/>
                                          </p:stCondLst>
                                        </p:cTn>
                                        <p:tgtEl>
                                          <p:spTgt spid="8198">
                                            <p:txEl>
                                              <p:pRg st="13" end="13"/>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58" dur="164" tmFilter="0, 0; 0.125,0.2665; 0.25,0.4; 0.375,0.465; 0.5,0.5;  0.625,0.535; 0.75,0.6; 0.875,0.7335; 1,1">
                                          <p:stCondLst>
                                            <p:cond delay="1656"/>
                                          </p:stCondLst>
                                        </p:cTn>
                                        <p:tgtEl>
                                          <p:spTgt spid="8198">
                                            <p:txEl>
                                              <p:pRg st="13" end="13"/>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59" dur="180" accel="50000">
                                          <p:stCondLst>
                                            <p:cond delay="1820"/>
                                          </p:stCondLst>
                                        </p:cTn>
                                        <p:tgtEl>
                                          <p:spTgt spid="8198">
                                            <p:txEl>
                                              <p:pRg st="13" end="13"/>
                                            </p:txEl>
                                          </p:spTgt>
                                        </p:tgtEl>
                                        <p:attrNameLst>
                                          <p:attrName>ppt_y</p:attrName>
                                        </p:attrNameLst>
                                      </p:cBhvr>
                                      <p:tavLst>
                                        <p:tav tm="0">
                                          <p:val>
                                            <p:strVal val="ppt_y"/>
                                          </p:val>
                                        </p:tav>
                                        <p:tav tm="100000">
                                          <p:val>
                                            <p:strVal val="ppt_y+ppt_h"/>
                                          </p:val>
                                        </p:tav>
                                      </p:tavLst>
                                    </p:anim>
                                    <p:animScale>
                                      <p:cBhvr>
                                        <p:cTn id="560" dur="26">
                                          <p:stCondLst>
                                            <p:cond delay="620"/>
                                          </p:stCondLst>
                                        </p:cTn>
                                        <p:tgtEl>
                                          <p:spTgt spid="8198">
                                            <p:txEl>
                                              <p:pRg st="13" end="13"/>
                                            </p:txEl>
                                          </p:spTgt>
                                        </p:tgtEl>
                                      </p:cBhvr>
                                      <p:to x="100000" y="60000"/>
                                    </p:animScale>
                                    <p:animScale>
                                      <p:cBhvr>
                                        <p:cTn id="561" dur="166" decel="50000">
                                          <p:stCondLst>
                                            <p:cond delay="646"/>
                                          </p:stCondLst>
                                        </p:cTn>
                                        <p:tgtEl>
                                          <p:spTgt spid="8198">
                                            <p:txEl>
                                              <p:pRg st="13" end="13"/>
                                            </p:txEl>
                                          </p:spTgt>
                                        </p:tgtEl>
                                      </p:cBhvr>
                                      <p:to x="100000" y="100000"/>
                                    </p:animScale>
                                    <p:animScale>
                                      <p:cBhvr>
                                        <p:cTn id="562" dur="26">
                                          <p:stCondLst>
                                            <p:cond delay="1312"/>
                                          </p:stCondLst>
                                        </p:cTn>
                                        <p:tgtEl>
                                          <p:spTgt spid="8198">
                                            <p:txEl>
                                              <p:pRg st="13" end="13"/>
                                            </p:txEl>
                                          </p:spTgt>
                                        </p:tgtEl>
                                      </p:cBhvr>
                                      <p:to x="100000" y="80000"/>
                                    </p:animScale>
                                    <p:animScale>
                                      <p:cBhvr>
                                        <p:cTn id="563" dur="166" decel="50000">
                                          <p:stCondLst>
                                            <p:cond delay="1338"/>
                                          </p:stCondLst>
                                        </p:cTn>
                                        <p:tgtEl>
                                          <p:spTgt spid="8198">
                                            <p:txEl>
                                              <p:pRg st="13" end="13"/>
                                            </p:txEl>
                                          </p:spTgt>
                                        </p:tgtEl>
                                      </p:cBhvr>
                                      <p:to x="100000" y="100000"/>
                                    </p:animScale>
                                    <p:animScale>
                                      <p:cBhvr>
                                        <p:cTn id="564" dur="26">
                                          <p:stCondLst>
                                            <p:cond delay="1642"/>
                                          </p:stCondLst>
                                        </p:cTn>
                                        <p:tgtEl>
                                          <p:spTgt spid="8198">
                                            <p:txEl>
                                              <p:pRg st="13" end="13"/>
                                            </p:txEl>
                                          </p:spTgt>
                                        </p:tgtEl>
                                      </p:cBhvr>
                                      <p:to x="100000" y="90000"/>
                                    </p:animScale>
                                    <p:animScale>
                                      <p:cBhvr>
                                        <p:cTn id="565" dur="166" decel="50000">
                                          <p:stCondLst>
                                            <p:cond delay="1668"/>
                                          </p:stCondLst>
                                        </p:cTn>
                                        <p:tgtEl>
                                          <p:spTgt spid="8198">
                                            <p:txEl>
                                              <p:pRg st="13" end="13"/>
                                            </p:txEl>
                                          </p:spTgt>
                                        </p:tgtEl>
                                      </p:cBhvr>
                                      <p:to x="100000" y="100000"/>
                                    </p:animScale>
                                    <p:animScale>
                                      <p:cBhvr>
                                        <p:cTn id="566" dur="26">
                                          <p:stCondLst>
                                            <p:cond delay="1808"/>
                                          </p:stCondLst>
                                        </p:cTn>
                                        <p:tgtEl>
                                          <p:spTgt spid="8198">
                                            <p:txEl>
                                              <p:pRg st="13" end="13"/>
                                            </p:txEl>
                                          </p:spTgt>
                                        </p:tgtEl>
                                      </p:cBhvr>
                                      <p:to x="100000" y="95000"/>
                                    </p:animScale>
                                    <p:animScale>
                                      <p:cBhvr>
                                        <p:cTn id="567" dur="166" decel="50000">
                                          <p:stCondLst>
                                            <p:cond delay="1834"/>
                                          </p:stCondLst>
                                        </p:cTn>
                                        <p:tgtEl>
                                          <p:spTgt spid="8198">
                                            <p:txEl>
                                              <p:pRg st="13" end="13"/>
                                            </p:txEl>
                                          </p:spTgt>
                                        </p:tgtEl>
                                      </p:cBhvr>
                                      <p:to x="100000" y="100000"/>
                                    </p:animScale>
                                    <p:set>
                                      <p:cBhvr>
                                        <p:cTn id="568" dur="1" fill="hold">
                                          <p:stCondLst>
                                            <p:cond delay="1999"/>
                                          </p:stCondLst>
                                        </p:cTn>
                                        <p:tgtEl>
                                          <p:spTgt spid="8198">
                                            <p:txEl>
                                              <p:pRg st="13" end="13"/>
                                            </p:txEl>
                                          </p:spTgt>
                                        </p:tgtEl>
                                        <p:attrNameLst>
                                          <p:attrName>style.visibility</p:attrName>
                                        </p:attrNameLst>
                                      </p:cBhvr>
                                      <p:to>
                                        <p:strVal val="hidden"/>
                                      </p:to>
                                    </p:set>
                                  </p:childTnLst>
                                </p:cTn>
                              </p:par>
                              <p:par>
                                <p:cTn id="569" presetID="26" presetClass="exit" presetSubtype="0" fill="hold" grpId="2" nodeType="withEffect">
                                  <p:stCondLst>
                                    <p:cond delay="0"/>
                                  </p:stCondLst>
                                  <p:iterate type="lt">
                                    <p:tmPct val="0"/>
                                  </p:iterate>
                                  <p:childTnLst>
                                    <p:animEffect transition="out" filter="wipe(down)">
                                      <p:cBhvr>
                                        <p:cTn id="570" dur="180" accel="50000">
                                          <p:stCondLst>
                                            <p:cond delay="1820"/>
                                          </p:stCondLst>
                                        </p:cTn>
                                        <p:tgtEl>
                                          <p:spTgt spid="8198">
                                            <p:txEl>
                                              <p:pRg st="14" end="14"/>
                                            </p:txEl>
                                          </p:spTgt>
                                        </p:tgtEl>
                                      </p:cBhvr>
                                    </p:animEffect>
                                    <p:anim calcmode="lin" valueType="num">
                                      <p:cBhvr>
                                        <p:cTn id="571" dur="1822" tmFilter="0,0; 0.14,0.31; 0.43,0.73; 0.71,0.91; 1.0,1.0">
                                          <p:stCondLst>
                                            <p:cond delay="0"/>
                                          </p:stCondLst>
                                        </p:cTn>
                                        <p:tgtEl>
                                          <p:spTgt spid="8198">
                                            <p:txEl>
                                              <p:pRg st="14" end="14"/>
                                            </p:txEl>
                                          </p:spTgt>
                                        </p:tgtEl>
                                        <p:attrNameLst>
                                          <p:attrName>ppt_x</p:attrName>
                                        </p:attrNameLst>
                                      </p:cBhvr>
                                      <p:tavLst>
                                        <p:tav tm="0">
                                          <p:val>
                                            <p:strVal val="ppt_x"/>
                                          </p:val>
                                        </p:tav>
                                        <p:tav tm="100000">
                                          <p:val>
                                            <p:strVal val="#ppt_x+0.25"/>
                                          </p:val>
                                        </p:tav>
                                      </p:tavLst>
                                    </p:anim>
                                    <p:anim calcmode="lin" valueType="num">
                                      <p:cBhvr>
                                        <p:cTn id="572" dur="178">
                                          <p:stCondLst>
                                            <p:cond delay="1822"/>
                                          </p:stCondLst>
                                        </p:cTn>
                                        <p:tgtEl>
                                          <p:spTgt spid="8198">
                                            <p:txEl>
                                              <p:pRg st="14" end="14"/>
                                            </p:txEl>
                                          </p:spTgt>
                                        </p:tgtEl>
                                        <p:attrNameLst>
                                          <p:attrName>ppt_x</p:attrName>
                                        </p:attrNameLst>
                                      </p:cBhvr>
                                      <p:tavLst>
                                        <p:tav tm="0">
                                          <p:val>
                                            <p:strVal val="ppt_x"/>
                                          </p:val>
                                        </p:tav>
                                        <p:tav tm="100000">
                                          <p:val>
                                            <p:strVal val="ppt_x"/>
                                          </p:val>
                                        </p:tav>
                                      </p:tavLst>
                                    </p:anim>
                                    <p:anim calcmode="lin" valueType="num">
                                      <p:cBhvr>
                                        <p:cTn id="573" dur="664" tmFilter="0.0,0.0;0.25,0.07;0.50,0.2;0.75,0.467;1.0,1.0">
                                          <p:stCondLst>
                                            <p:cond delay="0"/>
                                          </p:stCondLst>
                                        </p:cTn>
                                        <p:tgtEl>
                                          <p:spTgt spid="8198">
                                            <p:txEl>
                                              <p:pRg st="14" end="14"/>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74" dur="664" tmFilter="0, 0; 0.125,0.2665; 0.25,0.4; 0.375,0.465; 0.5,0.5;  0.625,0.535; 0.75,0.6; 0.875,0.7335; 1,1">
                                          <p:stCondLst>
                                            <p:cond delay="664"/>
                                          </p:stCondLst>
                                        </p:cTn>
                                        <p:tgtEl>
                                          <p:spTgt spid="8198">
                                            <p:txEl>
                                              <p:pRg st="14" end="14"/>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75" dur="332" tmFilter="0, 0; 0.125,0.2665; 0.25,0.4; 0.375,0.465; 0.5,0.5;  0.625,0.535; 0.75,0.6; 0.875,0.7335; 1,1">
                                          <p:stCondLst>
                                            <p:cond delay="1324"/>
                                          </p:stCondLst>
                                        </p:cTn>
                                        <p:tgtEl>
                                          <p:spTgt spid="8198">
                                            <p:txEl>
                                              <p:pRg st="14" end="14"/>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76" dur="164" tmFilter="0, 0; 0.125,0.2665; 0.25,0.4; 0.375,0.465; 0.5,0.5;  0.625,0.535; 0.75,0.6; 0.875,0.7335; 1,1">
                                          <p:stCondLst>
                                            <p:cond delay="1656"/>
                                          </p:stCondLst>
                                        </p:cTn>
                                        <p:tgtEl>
                                          <p:spTgt spid="8198">
                                            <p:txEl>
                                              <p:pRg st="14" end="14"/>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77" dur="180" accel="50000">
                                          <p:stCondLst>
                                            <p:cond delay="1820"/>
                                          </p:stCondLst>
                                        </p:cTn>
                                        <p:tgtEl>
                                          <p:spTgt spid="8198">
                                            <p:txEl>
                                              <p:pRg st="14" end="14"/>
                                            </p:txEl>
                                          </p:spTgt>
                                        </p:tgtEl>
                                        <p:attrNameLst>
                                          <p:attrName>ppt_y</p:attrName>
                                        </p:attrNameLst>
                                      </p:cBhvr>
                                      <p:tavLst>
                                        <p:tav tm="0">
                                          <p:val>
                                            <p:strVal val="ppt_y"/>
                                          </p:val>
                                        </p:tav>
                                        <p:tav tm="100000">
                                          <p:val>
                                            <p:strVal val="ppt_y+ppt_h"/>
                                          </p:val>
                                        </p:tav>
                                      </p:tavLst>
                                    </p:anim>
                                    <p:animScale>
                                      <p:cBhvr>
                                        <p:cTn id="578" dur="26">
                                          <p:stCondLst>
                                            <p:cond delay="620"/>
                                          </p:stCondLst>
                                        </p:cTn>
                                        <p:tgtEl>
                                          <p:spTgt spid="8198">
                                            <p:txEl>
                                              <p:pRg st="14" end="14"/>
                                            </p:txEl>
                                          </p:spTgt>
                                        </p:tgtEl>
                                      </p:cBhvr>
                                      <p:to x="100000" y="60000"/>
                                    </p:animScale>
                                    <p:animScale>
                                      <p:cBhvr>
                                        <p:cTn id="579" dur="166" decel="50000">
                                          <p:stCondLst>
                                            <p:cond delay="646"/>
                                          </p:stCondLst>
                                        </p:cTn>
                                        <p:tgtEl>
                                          <p:spTgt spid="8198">
                                            <p:txEl>
                                              <p:pRg st="14" end="14"/>
                                            </p:txEl>
                                          </p:spTgt>
                                        </p:tgtEl>
                                      </p:cBhvr>
                                      <p:to x="100000" y="100000"/>
                                    </p:animScale>
                                    <p:animScale>
                                      <p:cBhvr>
                                        <p:cTn id="580" dur="26">
                                          <p:stCondLst>
                                            <p:cond delay="1312"/>
                                          </p:stCondLst>
                                        </p:cTn>
                                        <p:tgtEl>
                                          <p:spTgt spid="8198">
                                            <p:txEl>
                                              <p:pRg st="14" end="14"/>
                                            </p:txEl>
                                          </p:spTgt>
                                        </p:tgtEl>
                                      </p:cBhvr>
                                      <p:to x="100000" y="80000"/>
                                    </p:animScale>
                                    <p:animScale>
                                      <p:cBhvr>
                                        <p:cTn id="581" dur="166" decel="50000">
                                          <p:stCondLst>
                                            <p:cond delay="1338"/>
                                          </p:stCondLst>
                                        </p:cTn>
                                        <p:tgtEl>
                                          <p:spTgt spid="8198">
                                            <p:txEl>
                                              <p:pRg st="14" end="14"/>
                                            </p:txEl>
                                          </p:spTgt>
                                        </p:tgtEl>
                                      </p:cBhvr>
                                      <p:to x="100000" y="100000"/>
                                    </p:animScale>
                                    <p:animScale>
                                      <p:cBhvr>
                                        <p:cTn id="582" dur="26">
                                          <p:stCondLst>
                                            <p:cond delay="1642"/>
                                          </p:stCondLst>
                                        </p:cTn>
                                        <p:tgtEl>
                                          <p:spTgt spid="8198">
                                            <p:txEl>
                                              <p:pRg st="14" end="14"/>
                                            </p:txEl>
                                          </p:spTgt>
                                        </p:tgtEl>
                                      </p:cBhvr>
                                      <p:to x="100000" y="90000"/>
                                    </p:animScale>
                                    <p:animScale>
                                      <p:cBhvr>
                                        <p:cTn id="583" dur="166" decel="50000">
                                          <p:stCondLst>
                                            <p:cond delay="1668"/>
                                          </p:stCondLst>
                                        </p:cTn>
                                        <p:tgtEl>
                                          <p:spTgt spid="8198">
                                            <p:txEl>
                                              <p:pRg st="14" end="14"/>
                                            </p:txEl>
                                          </p:spTgt>
                                        </p:tgtEl>
                                      </p:cBhvr>
                                      <p:to x="100000" y="100000"/>
                                    </p:animScale>
                                    <p:animScale>
                                      <p:cBhvr>
                                        <p:cTn id="584" dur="26">
                                          <p:stCondLst>
                                            <p:cond delay="1808"/>
                                          </p:stCondLst>
                                        </p:cTn>
                                        <p:tgtEl>
                                          <p:spTgt spid="8198">
                                            <p:txEl>
                                              <p:pRg st="14" end="14"/>
                                            </p:txEl>
                                          </p:spTgt>
                                        </p:tgtEl>
                                      </p:cBhvr>
                                      <p:to x="100000" y="95000"/>
                                    </p:animScale>
                                    <p:animScale>
                                      <p:cBhvr>
                                        <p:cTn id="585" dur="166" decel="50000">
                                          <p:stCondLst>
                                            <p:cond delay="1834"/>
                                          </p:stCondLst>
                                        </p:cTn>
                                        <p:tgtEl>
                                          <p:spTgt spid="8198">
                                            <p:txEl>
                                              <p:pRg st="14" end="14"/>
                                            </p:txEl>
                                          </p:spTgt>
                                        </p:tgtEl>
                                      </p:cBhvr>
                                      <p:to x="100000" y="100000"/>
                                    </p:animScale>
                                    <p:set>
                                      <p:cBhvr>
                                        <p:cTn id="586" dur="1" fill="hold">
                                          <p:stCondLst>
                                            <p:cond delay="1999"/>
                                          </p:stCondLst>
                                        </p:cTn>
                                        <p:tgtEl>
                                          <p:spTgt spid="8198">
                                            <p:txEl>
                                              <p:pRg st="14" end="14"/>
                                            </p:txEl>
                                          </p:spTgt>
                                        </p:tgtEl>
                                        <p:attrNameLst>
                                          <p:attrName>style.visibility</p:attrName>
                                        </p:attrNameLst>
                                      </p:cBhvr>
                                      <p:to>
                                        <p:strVal val="hidden"/>
                                      </p:to>
                                    </p:set>
                                  </p:childTnLst>
                                </p:cTn>
                              </p:par>
                              <p:par>
                                <p:cTn id="587" presetID="26" presetClass="exit" presetSubtype="0" fill="hold" grpId="2" nodeType="withEffect">
                                  <p:stCondLst>
                                    <p:cond delay="0"/>
                                  </p:stCondLst>
                                  <p:iterate type="lt">
                                    <p:tmPct val="0"/>
                                  </p:iterate>
                                  <p:childTnLst>
                                    <p:animEffect transition="out" filter="wipe(down)">
                                      <p:cBhvr>
                                        <p:cTn id="588" dur="180" accel="50000">
                                          <p:stCondLst>
                                            <p:cond delay="1820"/>
                                          </p:stCondLst>
                                        </p:cTn>
                                        <p:tgtEl>
                                          <p:spTgt spid="8198">
                                            <p:txEl>
                                              <p:pRg st="15" end="15"/>
                                            </p:txEl>
                                          </p:spTgt>
                                        </p:tgtEl>
                                      </p:cBhvr>
                                    </p:animEffect>
                                    <p:anim calcmode="lin" valueType="num">
                                      <p:cBhvr>
                                        <p:cTn id="589" dur="1822" tmFilter="0,0; 0.14,0.31; 0.43,0.73; 0.71,0.91; 1.0,1.0">
                                          <p:stCondLst>
                                            <p:cond delay="0"/>
                                          </p:stCondLst>
                                        </p:cTn>
                                        <p:tgtEl>
                                          <p:spTgt spid="8198">
                                            <p:txEl>
                                              <p:pRg st="15" end="15"/>
                                            </p:txEl>
                                          </p:spTgt>
                                        </p:tgtEl>
                                        <p:attrNameLst>
                                          <p:attrName>ppt_x</p:attrName>
                                        </p:attrNameLst>
                                      </p:cBhvr>
                                      <p:tavLst>
                                        <p:tav tm="0">
                                          <p:val>
                                            <p:strVal val="ppt_x"/>
                                          </p:val>
                                        </p:tav>
                                        <p:tav tm="100000">
                                          <p:val>
                                            <p:strVal val="#ppt_x+0.25"/>
                                          </p:val>
                                        </p:tav>
                                      </p:tavLst>
                                    </p:anim>
                                    <p:anim calcmode="lin" valueType="num">
                                      <p:cBhvr>
                                        <p:cTn id="590" dur="178">
                                          <p:stCondLst>
                                            <p:cond delay="1822"/>
                                          </p:stCondLst>
                                        </p:cTn>
                                        <p:tgtEl>
                                          <p:spTgt spid="8198">
                                            <p:txEl>
                                              <p:pRg st="15" end="15"/>
                                            </p:txEl>
                                          </p:spTgt>
                                        </p:tgtEl>
                                        <p:attrNameLst>
                                          <p:attrName>ppt_x</p:attrName>
                                        </p:attrNameLst>
                                      </p:cBhvr>
                                      <p:tavLst>
                                        <p:tav tm="0">
                                          <p:val>
                                            <p:strVal val="ppt_x"/>
                                          </p:val>
                                        </p:tav>
                                        <p:tav tm="100000">
                                          <p:val>
                                            <p:strVal val="ppt_x"/>
                                          </p:val>
                                        </p:tav>
                                      </p:tavLst>
                                    </p:anim>
                                    <p:anim calcmode="lin" valueType="num">
                                      <p:cBhvr>
                                        <p:cTn id="591" dur="664" tmFilter="0.0,0.0;0.25,0.07;0.50,0.2;0.75,0.467;1.0,1.0">
                                          <p:stCondLst>
                                            <p:cond delay="0"/>
                                          </p:stCondLst>
                                        </p:cTn>
                                        <p:tgtEl>
                                          <p:spTgt spid="8198">
                                            <p:txEl>
                                              <p:pRg st="15" end="15"/>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92" dur="664" tmFilter="0, 0; 0.125,0.2665; 0.25,0.4; 0.375,0.465; 0.5,0.5;  0.625,0.535; 0.75,0.6; 0.875,0.7335; 1,1">
                                          <p:stCondLst>
                                            <p:cond delay="664"/>
                                          </p:stCondLst>
                                        </p:cTn>
                                        <p:tgtEl>
                                          <p:spTgt spid="8198">
                                            <p:txEl>
                                              <p:pRg st="15" end="15"/>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93" dur="332" tmFilter="0, 0; 0.125,0.2665; 0.25,0.4; 0.375,0.465; 0.5,0.5;  0.625,0.535; 0.75,0.6; 0.875,0.7335; 1,1">
                                          <p:stCondLst>
                                            <p:cond delay="1324"/>
                                          </p:stCondLst>
                                        </p:cTn>
                                        <p:tgtEl>
                                          <p:spTgt spid="8198">
                                            <p:txEl>
                                              <p:pRg st="15" end="15"/>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94" dur="164" tmFilter="0, 0; 0.125,0.2665; 0.25,0.4; 0.375,0.465; 0.5,0.5;  0.625,0.535; 0.75,0.6; 0.875,0.7335; 1,1">
                                          <p:stCondLst>
                                            <p:cond delay="1656"/>
                                          </p:stCondLst>
                                        </p:cTn>
                                        <p:tgtEl>
                                          <p:spTgt spid="8198">
                                            <p:txEl>
                                              <p:pRg st="15" end="15"/>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95" dur="180" accel="50000">
                                          <p:stCondLst>
                                            <p:cond delay="1820"/>
                                          </p:stCondLst>
                                        </p:cTn>
                                        <p:tgtEl>
                                          <p:spTgt spid="8198">
                                            <p:txEl>
                                              <p:pRg st="15" end="15"/>
                                            </p:txEl>
                                          </p:spTgt>
                                        </p:tgtEl>
                                        <p:attrNameLst>
                                          <p:attrName>ppt_y</p:attrName>
                                        </p:attrNameLst>
                                      </p:cBhvr>
                                      <p:tavLst>
                                        <p:tav tm="0">
                                          <p:val>
                                            <p:strVal val="ppt_y"/>
                                          </p:val>
                                        </p:tav>
                                        <p:tav tm="100000">
                                          <p:val>
                                            <p:strVal val="ppt_y+ppt_h"/>
                                          </p:val>
                                        </p:tav>
                                      </p:tavLst>
                                    </p:anim>
                                    <p:animScale>
                                      <p:cBhvr>
                                        <p:cTn id="596" dur="26">
                                          <p:stCondLst>
                                            <p:cond delay="620"/>
                                          </p:stCondLst>
                                        </p:cTn>
                                        <p:tgtEl>
                                          <p:spTgt spid="8198">
                                            <p:txEl>
                                              <p:pRg st="15" end="15"/>
                                            </p:txEl>
                                          </p:spTgt>
                                        </p:tgtEl>
                                      </p:cBhvr>
                                      <p:to x="100000" y="60000"/>
                                    </p:animScale>
                                    <p:animScale>
                                      <p:cBhvr>
                                        <p:cTn id="597" dur="166" decel="50000">
                                          <p:stCondLst>
                                            <p:cond delay="646"/>
                                          </p:stCondLst>
                                        </p:cTn>
                                        <p:tgtEl>
                                          <p:spTgt spid="8198">
                                            <p:txEl>
                                              <p:pRg st="15" end="15"/>
                                            </p:txEl>
                                          </p:spTgt>
                                        </p:tgtEl>
                                      </p:cBhvr>
                                      <p:to x="100000" y="100000"/>
                                    </p:animScale>
                                    <p:animScale>
                                      <p:cBhvr>
                                        <p:cTn id="598" dur="26">
                                          <p:stCondLst>
                                            <p:cond delay="1312"/>
                                          </p:stCondLst>
                                        </p:cTn>
                                        <p:tgtEl>
                                          <p:spTgt spid="8198">
                                            <p:txEl>
                                              <p:pRg st="15" end="15"/>
                                            </p:txEl>
                                          </p:spTgt>
                                        </p:tgtEl>
                                      </p:cBhvr>
                                      <p:to x="100000" y="80000"/>
                                    </p:animScale>
                                    <p:animScale>
                                      <p:cBhvr>
                                        <p:cTn id="599" dur="166" decel="50000">
                                          <p:stCondLst>
                                            <p:cond delay="1338"/>
                                          </p:stCondLst>
                                        </p:cTn>
                                        <p:tgtEl>
                                          <p:spTgt spid="8198">
                                            <p:txEl>
                                              <p:pRg st="15" end="15"/>
                                            </p:txEl>
                                          </p:spTgt>
                                        </p:tgtEl>
                                      </p:cBhvr>
                                      <p:to x="100000" y="100000"/>
                                    </p:animScale>
                                    <p:animScale>
                                      <p:cBhvr>
                                        <p:cTn id="600" dur="26">
                                          <p:stCondLst>
                                            <p:cond delay="1642"/>
                                          </p:stCondLst>
                                        </p:cTn>
                                        <p:tgtEl>
                                          <p:spTgt spid="8198">
                                            <p:txEl>
                                              <p:pRg st="15" end="15"/>
                                            </p:txEl>
                                          </p:spTgt>
                                        </p:tgtEl>
                                      </p:cBhvr>
                                      <p:to x="100000" y="90000"/>
                                    </p:animScale>
                                    <p:animScale>
                                      <p:cBhvr>
                                        <p:cTn id="601" dur="166" decel="50000">
                                          <p:stCondLst>
                                            <p:cond delay="1668"/>
                                          </p:stCondLst>
                                        </p:cTn>
                                        <p:tgtEl>
                                          <p:spTgt spid="8198">
                                            <p:txEl>
                                              <p:pRg st="15" end="15"/>
                                            </p:txEl>
                                          </p:spTgt>
                                        </p:tgtEl>
                                      </p:cBhvr>
                                      <p:to x="100000" y="100000"/>
                                    </p:animScale>
                                    <p:animScale>
                                      <p:cBhvr>
                                        <p:cTn id="602" dur="26">
                                          <p:stCondLst>
                                            <p:cond delay="1808"/>
                                          </p:stCondLst>
                                        </p:cTn>
                                        <p:tgtEl>
                                          <p:spTgt spid="8198">
                                            <p:txEl>
                                              <p:pRg st="15" end="15"/>
                                            </p:txEl>
                                          </p:spTgt>
                                        </p:tgtEl>
                                      </p:cBhvr>
                                      <p:to x="100000" y="95000"/>
                                    </p:animScale>
                                    <p:animScale>
                                      <p:cBhvr>
                                        <p:cTn id="603" dur="166" decel="50000">
                                          <p:stCondLst>
                                            <p:cond delay="1834"/>
                                          </p:stCondLst>
                                        </p:cTn>
                                        <p:tgtEl>
                                          <p:spTgt spid="8198">
                                            <p:txEl>
                                              <p:pRg st="15" end="15"/>
                                            </p:txEl>
                                          </p:spTgt>
                                        </p:tgtEl>
                                      </p:cBhvr>
                                      <p:to x="100000" y="100000"/>
                                    </p:animScale>
                                    <p:set>
                                      <p:cBhvr>
                                        <p:cTn id="604" dur="1" fill="hold">
                                          <p:stCondLst>
                                            <p:cond delay="1999"/>
                                          </p:stCondLst>
                                        </p:cTn>
                                        <p:tgtEl>
                                          <p:spTgt spid="8198">
                                            <p:txEl>
                                              <p:pRg st="15" end="15"/>
                                            </p:txEl>
                                          </p:spTgt>
                                        </p:tgtEl>
                                        <p:attrNameLst>
                                          <p:attrName>style.visibility</p:attrName>
                                        </p:attrNameLst>
                                      </p:cBhvr>
                                      <p:to>
                                        <p:strVal val="hidden"/>
                                      </p:to>
                                    </p:set>
                                  </p:childTnLst>
                                </p:cTn>
                              </p:par>
                              <p:par>
                                <p:cTn id="605" presetID="26" presetClass="exit" presetSubtype="0" fill="hold" grpId="2" nodeType="withEffect">
                                  <p:stCondLst>
                                    <p:cond delay="0"/>
                                  </p:stCondLst>
                                  <p:childTnLst>
                                    <p:animEffect transition="out" filter="wipe(down)">
                                      <p:cBhvr>
                                        <p:cTn id="606" dur="180" accel="50000">
                                          <p:stCondLst>
                                            <p:cond delay="1820"/>
                                          </p:stCondLst>
                                        </p:cTn>
                                        <p:tgtEl>
                                          <p:spTgt spid="8198">
                                            <p:bg/>
                                          </p:spTgt>
                                        </p:tgtEl>
                                      </p:cBhvr>
                                    </p:animEffect>
                                    <p:anim calcmode="lin" valueType="num">
                                      <p:cBhvr>
                                        <p:cTn id="607" dur="1822" tmFilter="0,0; 0.14,0.31; 0.43,0.73; 0.71,0.91; 1.0,1.0">
                                          <p:stCondLst>
                                            <p:cond delay="0"/>
                                          </p:stCondLst>
                                        </p:cTn>
                                        <p:tgtEl>
                                          <p:spTgt spid="8198">
                                            <p:bg/>
                                          </p:spTgt>
                                        </p:tgtEl>
                                        <p:attrNameLst>
                                          <p:attrName>ppt_x</p:attrName>
                                        </p:attrNameLst>
                                      </p:cBhvr>
                                      <p:tavLst>
                                        <p:tav tm="0">
                                          <p:val>
                                            <p:strVal val="ppt_x"/>
                                          </p:val>
                                        </p:tav>
                                        <p:tav tm="100000">
                                          <p:val>
                                            <p:strVal val="#ppt_x+0.25"/>
                                          </p:val>
                                        </p:tav>
                                      </p:tavLst>
                                    </p:anim>
                                    <p:anim calcmode="lin" valueType="num">
                                      <p:cBhvr>
                                        <p:cTn id="608" dur="178">
                                          <p:stCondLst>
                                            <p:cond delay="1822"/>
                                          </p:stCondLst>
                                        </p:cTn>
                                        <p:tgtEl>
                                          <p:spTgt spid="8198">
                                            <p:bg/>
                                          </p:spTgt>
                                        </p:tgtEl>
                                        <p:attrNameLst>
                                          <p:attrName>ppt_x</p:attrName>
                                        </p:attrNameLst>
                                      </p:cBhvr>
                                      <p:tavLst>
                                        <p:tav tm="0">
                                          <p:val>
                                            <p:strVal val="ppt_x"/>
                                          </p:val>
                                        </p:tav>
                                        <p:tav tm="100000">
                                          <p:val>
                                            <p:strVal val="ppt_x"/>
                                          </p:val>
                                        </p:tav>
                                      </p:tavLst>
                                    </p:anim>
                                    <p:anim calcmode="lin" valueType="num">
                                      <p:cBhvr>
                                        <p:cTn id="609" dur="664" tmFilter="0.0,0.0;0.25,0.07;0.50,0.2;0.75,0.467;1.0,1.0">
                                          <p:stCondLst>
                                            <p:cond delay="0"/>
                                          </p:stCondLst>
                                        </p:cTn>
                                        <p:tgtEl>
                                          <p:spTgt spid="8198">
                                            <p:bg/>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10" dur="664" tmFilter="0, 0; 0.125,0.2665; 0.25,0.4; 0.375,0.465; 0.5,0.5;  0.625,0.535; 0.75,0.6; 0.875,0.7335; 1,1">
                                          <p:stCondLst>
                                            <p:cond delay="664"/>
                                          </p:stCondLst>
                                        </p:cTn>
                                        <p:tgtEl>
                                          <p:spTgt spid="8198">
                                            <p:bg/>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11" dur="332" tmFilter="0, 0; 0.125,0.2665; 0.25,0.4; 0.375,0.465; 0.5,0.5;  0.625,0.535; 0.75,0.6; 0.875,0.7335; 1,1">
                                          <p:stCondLst>
                                            <p:cond delay="1324"/>
                                          </p:stCondLst>
                                        </p:cTn>
                                        <p:tgtEl>
                                          <p:spTgt spid="8198">
                                            <p:bg/>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12" dur="164" tmFilter="0, 0; 0.125,0.2665; 0.25,0.4; 0.375,0.465; 0.5,0.5;  0.625,0.535; 0.75,0.6; 0.875,0.7335; 1,1">
                                          <p:stCondLst>
                                            <p:cond delay="1656"/>
                                          </p:stCondLst>
                                        </p:cTn>
                                        <p:tgtEl>
                                          <p:spTgt spid="8198">
                                            <p:bg/>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13" dur="180" accel="50000">
                                          <p:stCondLst>
                                            <p:cond delay="1820"/>
                                          </p:stCondLst>
                                        </p:cTn>
                                        <p:tgtEl>
                                          <p:spTgt spid="8198">
                                            <p:bg/>
                                          </p:spTgt>
                                        </p:tgtEl>
                                        <p:attrNameLst>
                                          <p:attrName>ppt_y</p:attrName>
                                        </p:attrNameLst>
                                      </p:cBhvr>
                                      <p:tavLst>
                                        <p:tav tm="0">
                                          <p:val>
                                            <p:strVal val="ppt_y"/>
                                          </p:val>
                                        </p:tav>
                                        <p:tav tm="100000">
                                          <p:val>
                                            <p:strVal val="ppt_y+ppt_h"/>
                                          </p:val>
                                        </p:tav>
                                      </p:tavLst>
                                    </p:anim>
                                    <p:animScale>
                                      <p:cBhvr>
                                        <p:cTn id="614" dur="26">
                                          <p:stCondLst>
                                            <p:cond delay="620"/>
                                          </p:stCondLst>
                                        </p:cTn>
                                        <p:tgtEl>
                                          <p:spTgt spid="8198">
                                            <p:bg/>
                                          </p:spTgt>
                                        </p:tgtEl>
                                      </p:cBhvr>
                                      <p:to x="100000" y="60000"/>
                                    </p:animScale>
                                    <p:animScale>
                                      <p:cBhvr>
                                        <p:cTn id="615" dur="166" decel="50000">
                                          <p:stCondLst>
                                            <p:cond delay="646"/>
                                          </p:stCondLst>
                                        </p:cTn>
                                        <p:tgtEl>
                                          <p:spTgt spid="8198">
                                            <p:bg/>
                                          </p:spTgt>
                                        </p:tgtEl>
                                      </p:cBhvr>
                                      <p:to x="100000" y="100000"/>
                                    </p:animScale>
                                    <p:animScale>
                                      <p:cBhvr>
                                        <p:cTn id="616" dur="26">
                                          <p:stCondLst>
                                            <p:cond delay="1312"/>
                                          </p:stCondLst>
                                        </p:cTn>
                                        <p:tgtEl>
                                          <p:spTgt spid="8198">
                                            <p:bg/>
                                          </p:spTgt>
                                        </p:tgtEl>
                                      </p:cBhvr>
                                      <p:to x="100000" y="80000"/>
                                    </p:animScale>
                                    <p:animScale>
                                      <p:cBhvr>
                                        <p:cTn id="617" dur="166" decel="50000">
                                          <p:stCondLst>
                                            <p:cond delay="1338"/>
                                          </p:stCondLst>
                                        </p:cTn>
                                        <p:tgtEl>
                                          <p:spTgt spid="8198">
                                            <p:bg/>
                                          </p:spTgt>
                                        </p:tgtEl>
                                      </p:cBhvr>
                                      <p:to x="100000" y="100000"/>
                                    </p:animScale>
                                    <p:animScale>
                                      <p:cBhvr>
                                        <p:cTn id="618" dur="26">
                                          <p:stCondLst>
                                            <p:cond delay="1642"/>
                                          </p:stCondLst>
                                        </p:cTn>
                                        <p:tgtEl>
                                          <p:spTgt spid="8198">
                                            <p:bg/>
                                          </p:spTgt>
                                        </p:tgtEl>
                                      </p:cBhvr>
                                      <p:to x="100000" y="90000"/>
                                    </p:animScale>
                                    <p:animScale>
                                      <p:cBhvr>
                                        <p:cTn id="619" dur="166" decel="50000">
                                          <p:stCondLst>
                                            <p:cond delay="1668"/>
                                          </p:stCondLst>
                                        </p:cTn>
                                        <p:tgtEl>
                                          <p:spTgt spid="8198">
                                            <p:bg/>
                                          </p:spTgt>
                                        </p:tgtEl>
                                      </p:cBhvr>
                                      <p:to x="100000" y="100000"/>
                                    </p:animScale>
                                    <p:animScale>
                                      <p:cBhvr>
                                        <p:cTn id="620" dur="26">
                                          <p:stCondLst>
                                            <p:cond delay="1808"/>
                                          </p:stCondLst>
                                        </p:cTn>
                                        <p:tgtEl>
                                          <p:spTgt spid="8198">
                                            <p:bg/>
                                          </p:spTgt>
                                        </p:tgtEl>
                                      </p:cBhvr>
                                      <p:to x="100000" y="95000"/>
                                    </p:animScale>
                                    <p:animScale>
                                      <p:cBhvr>
                                        <p:cTn id="621" dur="166" decel="50000">
                                          <p:stCondLst>
                                            <p:cond delay="1834"/>
                                          </p:stCondLst>
                                        </p:cTn>
                                        <p:tgtEl>
                                          <p:spTgt spid="8198">
                                            <p:bg/>
                                          </p:spTgt>
                                        </p:tgtEl>
                                      </p:cBhvr>
                                      <p:to x="100000" y="100000"/>
                                    </p:animScale>
                                    <p:set>
                                      <p:cBhvr>
                                        <p:cTn id="622" dur="1" fill="hold">
                                          <p:stCondLst>
                                            <p:cond delay="1999"/>
                                          </p:stCondLst>
                                        </p:cTn>
                                        <p:tgtEl>
                                          <p:spTgt spid="8198">
                                            <p:bg/>
                                          </p:spTgt>
                                        </p:tgtEl>
                                        <p:attrNameLst>
                                          <p:attrName>style.visibility</p:attrName>
                                        </p:attrNameLst>
                                      </p:cBhvr>
                                      <p:to>
                                        <p:strVal val="hidden"/>
                                      </p:to>
                                    </p:set>
                                  </p:childTnLst>
                                </p:cTn>
                              </p:par>
                            </p:childTnLst>
                          </p:cTn>
                        </p:par>
                      </p:childTnLst>
                    </p:cTn>
                  </p:par>
                  <p:par>
                    <p:cTn id="623" fill="hold" nodeType="clickPar">
                      <p:stCondLst>
                        <p:cond delay="indefinite"/>
                      </p:stCondLst>
                      <p:childTnLst>
                        <p:par>
                          <p:cTn id="624" fill="hold" nodeType="withGroup">
                            <p:stCondLst>
                              <p:cond delay="0"/>
                            </p:stCondLst>
                            <p:childTnLst>
                              <p:par>
                                <p:cTn id="625" presetID="31" presetClass="entr" presetSubtype="0" fill="hold" nodeType="clickEffect">
                                  <p:stCondLst>
                                    <p:cond delay="0"/>
                                  </p:stCondLst>
                                  <p:childTnLst>
                                    <p:set>
                                      <p:cBhvr>
                                        <p:cTn id="626" dur="1" fill="hold">
                                          <p:stCondLst>
                                            <p:cond delay="0"/>
                                          </p:stCondLst>
                                        </p:cTn>
                                        <p:tgtEl>
                                          <p:spTgt spid="75"/>
                                        </p:tgtEl>
                                        <p:attrNameLst>
                                          <p:attrName>style.visibility</p:attrName>
                                        </p:attrNameLst>
                                      </p:cBhvr>
                                      <p:to>
                                        <p:strVal val="visible"/>
                                      </p:to>
                                    </p:set>
                                    <p:anim calcmode="lin" valueType="num">
                                      <p:cBhvr>
                                        <p:cTn id="627" dur="1000" fill="hold"/>
                                        <p:tgtEl>
                                          <p:spTgt spid="75"/>
                                        </p:tgtEl>
                                        <p:attrNameLst>
                                          <p:attrName>ppt_w</p:attrName>
                                        </p:attrNameLst>
                                      </p:cBhvr>
                                      <p:tavLst>
                                        <p:tav tm="0">
                                          <p:val>
                                            <p:fltVal val="0"/>
                                          </p:val>
                                        </p:tav>
                                        <p:tav tm="100000">
                                          <p:val>
                                            <p:strVal val="#ppt_w"/>
                                          </p:val>
                                        </p:tav>
                                      </p:tavLst>
                                    </p:anim>
                                    <p:anim calcmode="lin" valueType="num">
                                      <p:cBhvr>
                                        <p:cTn id="628" dur="1000" fill="hold"/>
                                        <p:tgtEl>
                                          <p:spTgt spid="75"/>
                                        </p:tgtEl>
                                        <p:attrNameLst>
                                          <p:attrName>ppt_h</p:attrName>
                                        </p:attrNameLst>
                                      </p:cBhvr>
                                      <p:tavLst>
                                        <p:tav tm="0">
                                          <p:val>
                                            <p:fltVal val="0"/>
                                          </p:val>
                                        </p:tav>
                                        <p:tav tm="100000">
                                          <p:val>
                                            <p:strVal val="#ppt_h"/>
                                          </p:val>
                                        </p:tav>
                                      </p:tavLst>
                                    </p:anim>
                                    <p:anim calcmode="lin" valueType="num">
                                      <p:cBhvr>
                                        <p:cTn id="629" dur="1000" fill="hold"/>
                                        <p:tgtEl>
                                          <p:spTgt spid="75"/>
                                        </p:tgtEl>
                                        <p:attrNameLst>
                                          <p:attrName>style.rotation</p:attrName>
                                        </p:attrNameLst>
                                      </p:cBhvr>
                                      <p:tavLst>
                                        <p:tav tm="0">
                                          <p:val>
                                            <p:fltVal val="90"/>
                                          </p:val>
                                        </p:tav>
                                        <p:tav tm="100000">
                                          <p:val>
                                            <p:fltVal val="0"/>
                                          </p:val>
                                        </p:tav>
                                      </p:tavLst>
                                    </p:anim>
                                    <p:animEffect transition="in" filter="fade">
                                      <p:cBhvr>
                                        <p:cTn id="630"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animBg="1"/>
      <p:bldP spid="8198" grpId="1" build="allAtOnce" animBg="1"/>
      <p:bldP spid="8198" grpId="2"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2" descr="C:\Users\ali\Downloads\New folder\امبولی ریه - جستجوی Google_files\images_02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143000"/>
            <a:ext cx="5867400" cy="4699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762000" y="152400"/>
            <a:ext cx="79248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fa-IR">
                <a:solidFill>
                  <a:srgbClr val="1F1F1F"/>
                </a:solidFill>
                <a:latin typeface="Tahoma" panose="020B0604030504040204" pitchFamily="34" charset="0"/>
                <a:ea typeface="Times New Roman" panose="02020603050405020304" pitchFamily="18" charset="0"/>
                <a:cs typeface="B Mitra" pitchFamily="2" charset="-78"/>
              </a:rPr>
              <a:t>عوامل خطر برای آمبولی ریه همان عوامل خطر ابتلا به ترومبوز ورید عمقی هستند. که به آن عوامل سه گانه ویرشو می گویند و شامل</a:t>
            </a:r>
            <a:r>
              <a:rPr lang="en-US">
                <a:solidFill>
                  <a:srgbClr val="1F1F1F"/>
                </a:solidFill>
                <a:latin typeface="Tahoma" panose="020B0604030504040204" pitchFamily="34" charset="0"/>
                <a:ea typeface="Times New Roman" panose="02020603050405020304" pitchFamily="18" charset="0"/>
                <a:cs typeface="B Mitra" pitchFamily="2" charset="-78"/>
              </a:rPr>
              <a:t>:</a:t>
            </a:r>
            <a:br>
              <a:rPr lang="en-US">
                <a:solidFill>
                  <a:srgbClr val="1F1F1F"/>
                </a:solidFill>
                <a:latin typeface="Tahoma" panose="020B0604030504040204" pitchFamily="34" charset="0"/>
                <a:ea typeface="Times New Roman" panose="02020603050405020304" pitchFamily="18" charset="0"/>
                <a:cs typeface="B Mitra" pitchFamily="2" charset="-78"/>
              </a:rPr>
            </a:br>
            <a:r>
              <a:rPr lang="fa-IR">
                <a:solidFill>
                  <a:srgbClr val="1F1F1F"/>
                </a:solidFill>
                <a:latin typeface="Tahoma" panose="020B0604030504040204" pitchFamily="34" charset="0"/>
                <a:ea typeface="Times New Roman" panose="02020603050405020304" pitchFamily="18" charset="0"/>
                <a:cs typeface="B Mitra" pitchFamily="2" charset="-78"/>
              </a:rPr>
              <a:t>بیحرکتی طولانی مدت یا تغییر در جریان طبیعی خون ( استاز</a:t>
            </a:r>
            <a:r>
              <a:rPr lang="en-US">
                <a:solidFill>
                  <a:srgbClr val="1F1F1F"/>
                </a:solidFill>
                <a:latin typeface="Tahoma" panose="020B0604030504040204" pitchFamily="34" charset="0"/>
                <a:ea typeface="Times New Roman" panose="02020603050405020304" pitchFamily="18" charset="0"/>
                <a:cs typeface="B Mitra" pitchFamily="2" charset="-78"/>
              </a:rPr>
              <a:t> </a:t>
            </a:r>
            <a:br>
              <a:rPr lang="en-US">
                <a:solidFill>
                  <a:srgbClr val="1F1F1F"/>
                </a:solidFill>
                <a:latin typeface="Tahoma" panose="020B0604030504040204" pitchFamily="34" charset="0"/>
                <a:ea typeface="Times New Roman" panose="02020603050405020304" pitchFamily="18" charset="0"/>
                <a:cs typeface="B Mitra" pitchFamily="2" charset="-78"/>
              </a:rPr>
            </a:br>
            <a:r>
              <a:rPr lang="en-US">
                <a:solidFill>
                  <a:srgbClr val="1F1F1F"/>
                </a:solidFill>
                <a:latin typeface="Tahoma" panose="020B0604030504040204" pitchFamily="34" charset="0"/>
                <a:ea typeface="Times New Roman" panose="02020603050405020304" pitchFamily="18" charset="0"/>
                <a:cs typeface="B Mitra" pitchFamily="2" charset="-78"/>
              </a:rPr>
              <a:t>(</a:t>
            </a:r>
            <a:r>
              <a:rPr lang="fa-IR">
                <a:solidFill>
                  <a:srgbClr val="1F1F1F"/>
                </a:solidFill>
                <a:latin typeface="Tahoma" panose="020B0604030504040204" pitchFamily="34" charset="0"/>
                <a:ea typeface="Times New Roman" panose="02020603050405020304" pitchFamily="18" charset="0"/>
                <a:cs typeface="B Mitra" pitchFamily="2" charset="-78"/>
              </a:rPr>
              <a:t>افزایش پتانسیل لخته شدن خون ( پر انعقادی</a:t>
            </a:r>
            <a:r>
              <a:rPr lang="en-US">
                <a:solidFill>
                  <a:srgbClr val="1F1F1F"/>
                </a:solidFill>
                <a:latin typeface="Tahoma" panose="020B0604030504040204" pitchFamily="34" charset="0"/>
                <a:ea typeface="Times New Roman" panose="02020603050405020304" pitchFamily="18" charset="0"/>
                <a:cs typeface="B Mitra" pitchFamily="2" charset="-78"/>
              </a:rPr>
              <a:t> </a:t>
            </a:r>
            <a:br>
              <a:rPr lang="en-US">
                <a:solidFill>
                  <a:srgbClr val="1F1F1F"/>
                </a:solidFill>
                <a:latin typeface="Tahoma" panose="020B0604030504040204" pitchFamily="34" charset="0"/>
                <a:ea typeface="Times New Roman" panose="02020603050405020304" pitchFamily="18" charset="0"/>
                <a:cs typeface="B Mitra" pitchFamily="2" charset="-78"/>
              </a:rPr>
            </a:br>
            <a:r>
              <a:rPr lang="fa-IR">
                <a:solidFill>
                  <a:srgbClr val="1F1F1F"/>
                </a:solidFill>
                <a:latin typeface="Tahoma" panose="020B0604030504040204" pitchFamily="34" charset="0"/>
                <a:ea typeface="Times New Roman" panose="02020603050405020304" pitchFamily="18" charset="0"/>
                <a:cs typeface="B Mitra" pitchFamily="2" charset="-78"/>
              </a:rPr>
              <a:t>آسیب به دیواره رگ ها</a:t>
            </a:r>
            <a:r>
              <a:rPr lang="en-US">
                <a:solidFill>
                  <a:srgbClr val="1F1F1F"/>
                </a:solidFill>
                <a:latin typeface="Tahoma" panose="020B0604030504040204" pitchFamily="34" charset="0"/>
                <a:ea typeface="Times New Roman" panose="02020603050405020304" pitchFamily="18" charset="0"/>
                <a:cs typeface="B Mitra" pitchFamily="2" charset="-78"/>
              </a:rPr>
              <a:t>.</a:t>
            </a:r>
          </a:p>
          <a:p>
            <a:pPr algn="r"/>
            <a:r>
              <a:rPr lang="en-US">
                <a:solidFill>
                  <a:srgbClr val="1F1F1F"/>
                </a:solidFill>
                <a:latin typeface="Tahoma" panose="020B0604030504040204" pitchFamily="34" charset="0"/>
                <a:ea typeface="Times New Roman" panose="02020603050405020304" pitchFamily="18" charset="0"/>
                <a:cs typeface="B Mitra" pitchFamily="2" charset="-78"/>
              </a:rPr>
              <a:t/>
            </a:r>
            <a:br>
              <a:rPr lang="en-US">
                <a:solidFill>
                  <a:srgbClr val="1F1F1F"/>
                </a:solidFill>
                <a:latin typeface="Tahoma" panose="020B0604030504040204" pitchFamily="34" charset="0"/>
                <a:ea typeface="Times New Roman" panose="02020603050405020304" pitchFamily="18" charset="0"/>
                <a:cs typeface="B Mitra" pitchFamily="2" charset="-78"/>
              </a:rPr>
            </a:br>
            <a:r>
              <a:rPr lang="fa-IR">
                <a:solidFill>
                  <a:srgbClr val="1F1F1F"/>
                </a:solidFill>
                <a:latin typeface="Tahoma" panose="020B0604030504040204" pitchFamily="34" charset="0"/>
                <a:ea typeface="Times New Roman" panose="02020603050405020304" pitchFamily="18" charset="0"/>
                <a:cs typeface="B Mitra" pitchFamily="2" charset="-78"/>
              </a:rPr>
              <a:t>نمونه هایی از این به شرح زیر است</a:t>
            </a:r>
            <a:r>
              <a:rPr lang="en-US">
                <a:solidFill>
                  <a:srgbClr val="1F1F1F"/>
                </a:solidFill>
                <a:latin typeface="Tahoma" panose="020B0604030504040204" pitchFamily="34" charset="0"/>
                <a:ea typeface="Times New Roman" panose="02020603050405020304" pitchFamily="18" charset="0"/>
                <a:cs typeface="B Mitra" pitchFamily="2" charset="-78"/>
              </a:rPr>
              <a:t>:</a:t>
            </a:r>
            <a:br>
              <a:rPr lang="en-US">
                <a:solidFill>
                  <a:srgbClr val="1F1F1F"/>
                </a:solidFill>
                <a:latin typeface="Tahoma" panose="020B0604030504040204" pitchFamily="34" charset="0"/>
                <a:ea typeface="Times New Roman" panose="02020603050405020304" pitchFamily="18" charset="0"/>
                <a:cs typeface="B Mitra" pitchFamily="2" charset="-78"/>
              </a:rPr>
            </a:br>
            <a:r>
              <a:rPr lang="fa-IR">
                <a:solidFill>
                  <a:srgbClr val="1F1F1F"/>
                </a:solidFill>
                <a:latin typeface="Tahoma" panose="020B0604030504040204" pitchFamily="34" charset="0"/>
                <a:ea typeface="Times New Roman" panose="02020603050405020304" pitchFamily="18" charset="0"/>
                <a:cs typeface="B Mitra" pitchFamily="2" charset="-78"/>
              </a:rPr>
              <a:t>بیحرکتی طولانی مدت شامل</a:t>
            </a:r>
            <a:r>
              <a:rPr lang="en-US">
                <a:solidFill>
                  <a:srgbClr val="1F1F1F"/>
                </a:solidFill>
                <a:latin typeface="Tahoma" panose="020B0604030504040204" pitchFamily="34" charset="0"/>
                <a:ea typeface="Times New Roman" panose="02020603050405020304" pitchFamily="18" charset="0"/>
                <a:cs typeface="B Mitra" pitchFamily="2" charset="-78"/>
              </a:rPr>
              <a:t>:</a:t>
            </a:r>
            <a:br>
              <a:rPr lang="en-US">
                <a:solidFill>
                  <a:srgbClr val="1F1F1F"/>
                </a:solidFill>
                <a:latin typeface="Tahoma" panose="020B0604030504040204" pitchFamily="34" charset="0"/>
                <a:ea typeface="Times New Roman" panose="02020603050405020304" pitchFamily="18" charset="0"/>
                <a:cs typeface="B Mitra" pitchFamily="2" charset="-78"/>
              </a:rPr>
            </a:br>
            <a:r>
              <a:rPr lang="fa-IR">
                <a:solidFill>
                  <a:srgbClr val="1F1F1F"/>
                </a:solidFill>
                <a:latin typeface="Tahoma" panose="020B0604030504040204" pitchFamily="34" charset="0"/>
                <a:ea typeface="Times New Roman" panose="02020603050405020304" pitchFamily="18" charset="0"/>
                <a:cs typeface="B Mitra" pitchFamily="2" charset="-78"/>
              </a:rPr>
              <a:t>سفر طولانی ( نشستن در ماشین، هواپیما، قطار و</a:t>
            </a:r>
            <a:r>
              <a:rPr lang="en-US">
                <a:solidFill>
                  <a:srgbClr val="1F1F1F"/>
                </a:solidFill>
                <a:latin typeface="Tahoma" panose="020B0604030504040204" pitchFamily="34" charset="0"/>
                <a:ea typeface="Times New Roman" panose="02020603050405020304" pitchFamily="18" charset="0"/>
                <a:cs typeface="B Mitra" pitchFamily="2" charset="-78"/>
              </a:rPr>
              <a:t> </a:t>
            </a:r>
            <a:r>
              <a:rPr lang="en-US">
                <a:solidFill>
                  <a:srgbClr val="1F1F1F"/>
                </a:solidFill>
                <a:latin typeface="Arial" panose="020B0604020202020204" pitchFamily="34" charset="0"/>
                <a:ea typeface="Times New Roman" panose="02020603050405020304" pitchFamily="18" charset="0"/>
                <a:cs typeface="B Mitra" pitchFamily="2" charset="-78"/>
              </a:rPr>
              <a:t>…</a:t>
            </a:r>
            <a:r>
              <a:rPr lang="en-US">
                <a:solidFill>
                  <a:srgbClr val="1F1F1F"/>
                </a:solidFill>
                <a:latin typeface="Tahoma" panose="020B0604030504040204" pitchFamily="34" charset="0"/>
                <a:ea typeface="Times New Roman" panose="02020603050405020304" pitchFamily="18" charset="0"/>
                <a:cs typeface="B Mitra" pitchFamily="2" charset="-78"/>
              </a:rPr>
              <a:t> .</a:t>
            </a:r>
            <a:br>
              <a:rPr lang="en-US">
                <a:solidFill>
                  <a:srgbClr val="1F1F1F"/>
                </a:solidFill>
                <a:latin typeface="Tahoma" panose="020B0604030504040204" pitchFamily="34" charset="0"/>
                <a:ea typeface="Times New Roman" panose="02020603050405020304" pitchFamily="18" charset="0"/>
                <a:cs typeface="B Mitra" pitchFamily="2" charset="-78"/>
              </a:rPr>
            </a:br>
            <a:r>
              <a:rPr lang="fa-IR">
                <a:solidFill>
                  <a:srgbClr val="1F1F1F"/>
                </a:solidFill>
                <a:latin typeface="Tahoma" panose="020B0604030504040204" pitchFamily="34" charset="0"/>
                <a:ea typeface="Times New Roman" panose="02020603050405020304" pitchFamily="18" charset="0"/>
                <a:cs typeface="B Mitra" pitchFamily="2" charset="-78"/>
              </a:rPr>
              <a:t>بستری شدن در بیمارستان و یا استراحت طولانی در بستر</a:t>
            </a:r>
            <a:r>
              <a:rPr lang="en-US">
                <a:solidFill>
                  <a:srgbClr val="1F1F1F"/>
                </a:solidFill>
                <a:latin typeface="Tahoma" panose="020B0604030504040204" pitchFamily="34" charset="0"/>
                <a:ea typeface="Times New Roman" panose="02020603050405020304" pitchFamily="18" charset="0"/>
                <a:cs typeface="B Mitra" pitchFamily="2" charset="-78"/>
              </a:rPr>
              <a:t> .</a:t>
            </a:r>
            <a:br>
              <a:rPr lang="en-US">
                <a:solidFill>
                  <a:srgbClr val="1F1F1F"/>
                </a:solidFill>
                <a:latin typeface="Tahoma" panose="020B0604030504040204" pitchFamily="34" charset="0"/>
                <a:ea typeface="Times New Roman" panose="02020603050405020304" pitchFamily="18" charset="0"/>
                <a:cs typeface="B Mitra" pitchFamily="2" charset="-78"/>
              </a:rPr>
            </a:br>
            <a:endParaRPr lang="fa-IR">
              <a:solidFill>
                <a:srgbClr val="1F1F1F"/>
              </a:solidFill>
              <a:latin typeface="Tahoma" panose="020B0604030504040204" pitchFamily="34" charset="0"/>
              <a:ea typeface="Times New Roman" panose="02020603050405020304" pitchFamily="18" charset="0"/>
              <a:cs typeface="B Mitra" pitchFamily="2" charset="-78"/>
            </a:endParaRPr>
          </a:p>
          <a:p>
            <a:pPr algn="r"/>
            <a:r>
              <a:rPr lang="fa-IR">
                <a:solidFill>
                  <a:srgbClr val="1F1F1F"/>
                </a:solidFill>
                <a:latin typeface="Tahoma" panose="020B0604030504040204" pitchFamily="34" charset="0"/>
                <a:ea typeface="Times New Roman" panose="02020603050405020304" pitchFamily="18" charset="0"/>
                <a:cs typeface="B Mitra" pitchFamily="2" charset="-78"/>
              </a:rPr>
              <a:t>افزایش پتانسیل لخته شدن خون</a:t>
            </a:r>
            <a:r>
              <a:rPr lang="en-US">
                <a:solidFill>
                  <a:srgbClr val="1F1F1F"/>
                </a:solidFill>
                <a:latin typeface="Tahoma" panose="020B0604030504040204" pitchFamily="34" charset="0"/>
                <a:ea typeface="Times New Roman" panose="02020603050405020304" pitchFamily="18" charset="0"/>
                <a:cs typeface="B Mitra" pitchFamily="2" charset="-78"/>
              </a:rPr>
              <a:t>.</a:t>
            </a:r>
            <a:br>
              <a:rPr lang="en-US">
                <a:solidFill>
                  <a:srgbClr val="1F1F1F"/>
                </a:solidFill>
                <a:latin typeface="Tahoma" panose="020B0604030504040204" pitchFamily="34" charset="0"/>
                <a:ea typeface="Times New Roman" panose="02020603050405020304" pitchFamily="18" charset="0"/>
                <a:cs typeface="B Mitra" pitchFamily="2" charset="-78"/>
              </a:rPr>
            </a:br>
            <a:r>
              <a:rPr lang="fa-IR">
                <a:solidFill>
                  <a:srgbClr val="1F1F1F"/>
                </a:solidFill>
                <a:latin typeface="Tahoma" panose="020B0604030504040204" pitchFamily="34" charset="0"/>
                <a:ea typeface="Times New Roman" panose="02020603050405020304" pitchFamily="18" charset="0"/>
                <a:cs typeface="B Mitra" pitchFamily="2" charset="-78"/>
              </a:rPr>
              <a:t>داروها: قرصهای ضد بارداری، استروژن</a:t>
            </a:r>
            <a:r>
              <a:rPr lang="en-US">
                <a:solidFill>
                  <a:srgbClr val="1F1F1F"/>
                </a:solidFill>
                <a:latin typeface="Tahoma" panose="020B0604030504040204" pitchFamily="34" charset="0"/>
                <a:ea typeface="Times New Roman" panose="02020603050405020304" pitchFamily="18" charset="0"/>
                <a:cs typeface="B Mitra" pitchFamily="2" charset="-78"/>
              </a:rPr>
              <a:t>.</a:t>
            </a:r>
            <a:br>
              <a:rPr lang="en-US">
                <a:solidFill>
                  <a:srgbClr val="1F1F1F"/>
                </a:solidFill>
                <a:latin typeface="Tahoma" panose="020B0604030504040204" pitchFamily="34" charset="0"/>
                <a:ea typeface="Times New Roman" panose="02020603050405020304" pitchFamily="18" charset="0"/>
                <a:cs typeface="B Mitra" pitchFamily="2" charset="-78"/>
              </a:rPr>
            </a:br>
            <a:r>
              <a:rPr lang="fa-IR">
                <a:solidFill>
                  <a:srgbClr val="1F1F1F"/>
                </a:solidFill>
                <a:latin typeface="Tahoma" panose="020B0604030504040204" pitchFamily="34" charset="0"/>
                <a:ea typeface="Times New Roman" panose="02020603050405020304" pitchFamily="18" charset="0"/>
                <a:cs typeface="B Mitra" pitchFamily="2" charset="-78"/>
              </a:rPr>
              <a:t>سیگار کشیدن</a:t>
            </a:r>
            <a:r>
              <a:rPr lang="en-US">
                <a:solidFill>
                  <a:srgbClr val="1F1F1F"/>
                </a:solidFill>
                <a:latin typeface="Tahoma" panose="020B0604030504040204" pitchFamily="34" charset="0"/>
                <a:ea typeface="Times New Roman" panose="02020603050405020304" pitchFamily="18" charset="0"/>
                <a:cs typeface="B Mitra" pitchFamily="2" charset="-78"/>
              </a:rPr>
              <a:t>.</a:t>
            </a:r>
            <a:br>
              <a:rPr lang="en-US">
                <a:solidFill>
                  <a:srgbClr val="1F1F1F"/>
                </a:solidFill>
                <a:latin typeface="Tahoma" panose="020B0604030504040204" pitchFamily="34" charset="0"/>
                <a:ea typeface="Times New Roman" panose="02020603050405020304" pitchFamily="18" charset="0"/>
                <a:cs typeface="B Mitra" pitchFamily="2" charset="-78"/>
              </a:rPr>
            </a:br>
            <a:r>
              <a:rPr lang="en-US">
                <a:solidFill>
                  <a:srgbClr val="1F1F1F"/>
                </a:solidFill>
                <a:latin typeface="Tahoma" panose="020B0604030504040204" pitchFamily="34" charset="0"/>
                <a:ea typeface="Times New Roman" panose="02020603050405020304" pitchFamily="18" charset="0"/>
                <a:cs typeface="B Mitra" pitchFamily="2" charset="-78"/>
              </a:rPr>
              <a:t/>
            </a:r>
            <a:br>
              <a:rPr lang="en-US">
                <a:solidFill>
                  <a:srgbClr val="1F1F1F"/>
                </a:solidFill>
                <a:latin typeface="Tahoma" panose="020B0604030504040204" pitchFamily="34" charset="0"/>
                <a:ea typeface="Times New Roman" panose="02020603050405020304" pitchFamily="18" charset="0"/>
                <a:cs typeface="B Mitra" pitchFamily="2" charset="-78"/>
              </a:rPr>
            </a:br>
            <a:r>
              <a:rPr lang="fa-IR">
                <a:solidFill>
                  <a:srgbClr val="1F1F1F"/>
                </a:solidFill>
                <a:latin typeface="Tahoma" panose="020B0604030504040204" pitchFamily="34" charset="0"/>
                <a:ea typeface="Times New Roman" panose="02020603050405020304" pitchFamily="18" charset="0"/>
                <a:cs typeface="B Mitra" pitchFamily="2" charset="-78"/>
              </a:rPr>
              <a:t>پلی سیتمی ( افزایش تعداد سلول های قرمز خون، در مقابل کم خونی)</a:t>
            </a:r>
            <a:r>
              <a:rPr lang="en-US">
                <a:solidFill>
                  <a:srgbClr val="1F1F1F"/>
                </a:solidFill>
                <a:latin typeface="Tahoma" panose="020B0604030504040204" pitchFamily="34" charset="0"/>
                <a:ea typeface="Times New Roman" panose="02020603050405020304" pitchFamily="18" charset="0"/>
                <a:cs typeface="B Mitra" pitchFamily="2" charset="-78"/>
              </a:rPr>
              <a:t>.</a:t>
            </a:r>
            <a:br>
              <a:rPr lang="en-US">
                <a:solidFill>
                  <a:srgbClr val="1F1F1F"/>
                </a:solidFill>
                <a:latin typeface="Tahoma" panose="020B0604030504040204" pitchFamily="34" charset="0"/>
                <a:ea typeface="Times New Roman" panose="02020603050405020304" pitchFamily="18" charset="0"/>
                <a:cs typeface="B Mitra" pitchFamily="2" charset="-78"/>
              </a:rPr>
            </a:br>
            <a:r>
              <a:rPr lang="fa-IR">
                <a:solidFill>
                  <a:srgbClr val="1F1F1F"/>
                </a:solidFill>
                <a:latin typeface="Tahoma" panose="020B0604030504040204" pitchFamily="34" charset="0"/>
                <a:ea typeface="Times New Roman" panose="02020603050405020304" pitchFamily="18" charset="0"/>
                <a:cs typeface="B Mitra" pitchFamily="2" charset="-78"/>
              </a:rPr>
              <a:t>سرطان</a:t>
            </a:r>
            <a:r>
              <a:rPr lang="en-US">
                <a:solidFill>
                  <a:srgbClr val="1F1F1F"/>
                </a:solidFill>
                <a:latin typeface="Tahoma" panose="020B0604030504040204" pitchFamily="34" charset="0"/>
                <a:ea typeface="Times New Roman" panose="02020603050405020304" pitchFamily="18" charset="0"/>
                <a:cs typeface="B Mitra" pitchFamily="2" charset="-78"/>
              </a:rPr>
              <a:t>.</a:t>
            </a:r>
            <a:br>
              <a:rPr lang="en-US">
                <a:solidFill>
                  <a:srgbClr val="1F1F1F"/>
                </a:solidFill>
                <a:latin typeface="Tahoma" panose="020B0604030504040204" pitchFamily="34" charset="0"/>
                <a:ea typeface="Times New Roman" panose="02020603050405020304" pitchFamily="18" charset="0"/>
                <a:cs typeface="B Mitra" pitchFamily="2" charset="-78"/>
              </a:rPr>
            </a:br>
            <a:r>
              <a:rPr lang="fa-IR">
                <a:solidFill>
                  <a:srgbClr val="1F1F1F"/>
                </a:solidFill>
                <a:latin typeface="Tahoma" panose="020B0604030504040204" pitchFamily="34" charset="0"/>
                <a:ea typeface="Times New Roman" panose="02020603050405020304" pitchFamily="18" charset="0"/>
                <a:cs typeface="B Mitra" pitchFamily="2" charset="-78"/>
              </a:rPr>
              <a:t>بارداری، از جمله 6- 8 هفته بعد از زایمان</a:t>
            </a:r>
            <a:r>
              <a:rPr lang="en-US">
                <a:solidFill>
                  <a:srgbClr val="1F1F1F"/>
                </a:solidFill>
                <a:latin typeface="Tahoma" panose="020B0604030504040204" pitchFamily="34" charset="0"/>
                <a:ea typeface="Times New Roman" panose="02020603050405020304" pitchFamily="18" charset="0"/>
                <a:cs typeface="B Mitra" pitchFamily="2" charset="-78"/>
              </a:rPr>
              <a:t>.</a:t>
            </a:r>
            <a:br>
              <a:rPr lang="en-US">
                <a:solidFill>
                  <a:srgbClr val="1F1F1F"/>
                </a:solidFill>
                <a:latin typeface="Tahoma" panose="020B0604030504040204" pitchFamily="34" charset="0"/>
                <a:ea typeface="Times New Roman" panose="02020603050405020304" pitchFamily="18" charset="0"/>
                <a:cs typeface="B Mitra" pitchFamily="2" charset="-78"/>
              </a:rPr>
            </a:br>
            <a:r>
              <a:rPr lang="fa-IR">
                <a:solidFill>
                  <a:srgbClr val="1F1F1F"/>
                </a:solidFill>
                <a:latin typeface="Tahoma" panose="020B0604030504040204" pitchFamily="34" charset="0"/>
                <a:ea typeface="Times New Roman" panose="02020603050405020304" pitchFamily="18" charset="0"/>
                <a:cs typeface="B Mitra" pitchFamily="2" charset="-78"/>
              </a:rPr>
              <a:t>قرص های ضد بارداری یا هورمون درمانی</a:t>
            </a:r>
            <a:r>
              <a:rPr lang="en-US">
                <a:solidFill>
                  <a:srgbClr val="1F1F1F"/>
                </a:solidFill>
                <a:latin typeface="Tahoma" panose="020B0604030504040204" pitchFamily="34" charset="0"/>
                <a:ea typeface="Times New Roman" panose="02020603050405020304" pitchFamily="18" charset="0"/>
                <a:cs typeface="B Mitra" pitchFamily="2" charset="-78"/>
              </a:rPr>
              <a:t>.</a:t>
            </a:r>
            <a:br>
              <a:rPr lang="en-US">
                <a:solidFill>
                  <a:srgbClr val="1F1F1F"/>
                </a:solidFill>
                <a:latin typeface="Tahoma" panose="020B0604030504040204" pitchFamily="34" charset="0"/>
                <a:ea typeface="Times New Roman" panose="02020603050405020304" pitchFamily="18" charset="0"/>
                <a:cs typeface="B Mitra" pitchFamily="2" charset="-78"/>
              </a:rPr>
            </a:br>
            <a:r>
              <a:rPr lang="fa-IR">
                <a:solidFill>
                  <a:srgbClr val="1F1F1F"/>
                </a:solidFill>
                <a:latin typeface="Tahoma" panose="020B0604030504040204" pitchFamily="34" charset="0"/>
                <a:ea typeface="Times New Roman" panose="02020603050405020304" pitchFamily="18" charset="0"/>
                <a:cs typeface="B Mitra" pitchFamily="2" charset="-78"/>
              </a:rPr>
              <a:t>اعمال جراحی اخیر بر روی پا، باسن، شکم و یا مغز</a:t>
            </a:r>
            <a:r>
              <a:rPr lang="en-US">
                <a:solidFill>
                  <a:srgbClr val="1F1F1F"/>
                </a:solidFill>
                <a:latin typeface="Tahoma" panose="020B0604030504040204" pitchFamily="34" charset="0"/>
                <a:ea typeface="Times New Roman" panose="02020603050405020304" pitchFamily="18" charset="0"/>
                <a:cs typeface="B Mitra" pitchFamily="2" charset="-78"/>
              </a:rPr>
              <a:t>.</a:t>
            </a:r>
            <a:br>
              <a:rPr lang="en-US">
                <a:solidFill>
                  <a:srgbClr val="1F1F1F"/>
                </a:solidFill>
                <a:latin typeface="Tahoma" panose="020B0604030504040204" pitchFamily="34" charset="0"/>
                <a:ea typeface="Times New Roman" panose="02020603050405020304" pitchFamily="18" charset="0"/>
                <a:cs typeface="B Mitra" pitchFamily="2" charset="-78"/>
              </a:rPr>
            </a:br>
            <a:r>
              <a:rPr lang="fa-IR">
                <a:solidFill>
                  <a:srgbClr val="1F1F1F"/>
                </a:solidFill>
                <a:latin typeface="Tahoma" panose="020B0604030504040204" pitchFamily="34" charset="0"/>
                <a:ea typeface="Times New Roman" panose="02020603050405020304" pitchFamily="18" charset="0"/>
                <a:cs typeface="B Mitra" pitchFamily="2" charset="-78"/>
              </a:rPr>
              <a:t>برخی از بیماری ها مانند سرطان، نارسایی قلبی، سکته مغزی یا یک عفونت شدید</a:t>
            </a:r>
            <a:r>
              <a:rPr lang="en-US">
                <a:solidFill>
                  <a:srgbClr val="1F1F1F"/>
                </a:solidFill>
                <a:latin typeface="Tahoma" panose="020B0604030504040204" pitchFamily="34" charset="0"/>
                <a:ea typeface="Times New Roman" panose="02020603050405020304" pitchFamily="18" charset="0"/>
                <a:cs typeface="B Mitra" pitchFamily="2" charset="-78"/>
              </a:rPr>
              <a:t>.</a:t>
            </a:r>
            <a:br>
              <a:rPr lang="en-US">
                <a:solidFill>
                  <a:srgbClr val="1F1F1F"/>
                </a:solidFill>
                <a:latin typeface="Tahoma" panose="020B0604030504040204" pitchFamily="34" charset="0"/>
                <a:ea typeface="Times New Roman" panose="02020603050405020304" pitchFamily="18" charset="0"/>
                <a:cs typeface="B Mitra" pitchFamily="2" charset="-78"/>
              </a:rPr>
            </a:br>
            <a:r>
              <a:rPr lang="fa-IR">
                <a:solidFill>
                  <a:srgbClr val="1F1F1F"/>
                </a:solidFill>
                <a:latin typeface="Tahoma" panose="020B0604030504040204" pitchFamily="34" charset="0"/>
                <a:ea typeface="Times New Roman" panose="02020603050405020304" pitchFamily="18" charset="0"/>
                <a:cs typeface="B Mitra" pitchFamily="2" charset="-78"/>
              </a:rPr>
              <a:t>آسیب به دیواره عروق</a:t>
            </a:r>
            <a:r>
              <a:rPr lang="en-US">
                <a:solidFill>
                  <a:srgbClr val="1F1F1F"/>
                </a:solidFill>
                <a:latin typeface="Tahoma" panose="020B0604030504040204" pitchFamily="34" charset="0"/>
                <a:ea typeface="Times New Roman" panose="02020603050405020304" pitchFamily="18" charset="0"/>
                <a:cs typeface="B Mitra" pitchFamily="2" charset="-78"/>
              </a:rPr>
              <a:t>.</a:t>
            </a:r>
            <a:br>
              <a:rPr lang="en-US">
                <a:solidFill>
                  <a:srgbClr val="1F1F1F"/>
                </a:solidFill>
                <a:latin typeface="Tahoma" panose="020B0604030504040204" pitchFamily="34" charset="0"/>
                <a:ea typeface="Times New Roman" panose="02020603050405020304" pitchFamily="18" charset="0"/>
                <a:cs typeface="B Mitra" pitchFamily="2" charset="-78"/>
              </a:rPr>
            </a:br>
            <a:r>
              <a:rPr lang="fa-IR">
                <a:solidFill>
                  <a:srgbClr val="1F1F1F"/>
                </a:solidFill>
                <a:latin typeface="Tahoma" panose="020B0604030504040204" pitchFamily="34" charset="0"/>
                <a:ea typeface="Times New Roman" panose="02020603050405020304" pitchFamily="18" charset="0"/>
                <a:cs typeface="B Mitra" pitchFamily="2" charset="-78"/>
              </a:rPr>
              <a:t>ترومبوز وریدی عمقی از قبل</a:t>
            </a:r>
            <a:r>
              <a:rPr lang="en-US">
                <a:solidFill>
                  <a:srgbClr val="1F1F1F"/>
                </a:solidFill>
                <a:latin typeface="Tahoma" panose="020B0604030504040204" pitchFamily="34" charset="0"/>
                <a:ea typeface="Times New Roman" panose="02020603050405020304" pitchFamily="18" charset="0"/>
                <a:cs typeface="B Mitra" pitchFamily="2" charset="-78"/>
              </a:rPr>
              <a:t>.</a:t>
            </a:r>
            <a:br>
              <a:rPr lang="en-US">
                <a:solidFill>
                  <a:srgbClr val="1F1F1F"/>
                </a:solidFill>
                <a:latin typeface="Tahoma" panose="020B0604030504040204" pitchFamily="34" charset="0"/>
                <a:ea typeface="Times New Roman" panose="02020603050405020304" pitchFamily="18" charset="0"/>
                <a:cs typeface="B Mitra" pitchFamily="2" charset="-78"/>
              </a:rPr>
            </a:br>
            <a:r>
              <a:rPr lang="fa-IR">
                <a:solidFill>
                  <a:srgbClr val="1F1F1F"/>
                </a:solidFill>
                <a:latin typeface="Tahoma" panose="020B0604030504040204" pitchFamily="34" charset="0"/>
                <a:ea typeface="Times New Roman" panose="02020603050405020304" pitchFamily="18" charset="0"/>
                <a:cs typeface="B Mitra" pitchFamily="2" charset="-78"/>
              </a:rPr>
              <a:t>تروما به ساق پا با یا بدون جراحی</a:t>
            </a:r>
            <a:r>
              <a:rPr lang="en-US">
                <a:latin typeface="Arial" panose="020B0604020202020204" pitchFamily="34" charset="0"/>
                <a:cs typeface="B Mitra" pitchFamily="2" charset="-78"/>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fa-IR" smtClean="0"/>
          </a:p>
        </p:txBody>
      </p:sp>
      <p:sp>
        <p:nvSpPr>
          <p:cNvPr id="38915" name="Content Placeholder 2"/>
          <p:cNvSpPr>
            <a:spLocks noGrp="1"/>
          </p:cNvSpPr>
          <p:nvPr>
            <p:ph idx="1"/>
          </p:nvPr>
        </p:nvSpPr>
        <p:spPr/>
        <p:txBody>
          <a:bodyPr/>
          <a:lstStyle/>
          <a:p>
            <a:endParaRPr lang="fa-IR" smtClean="0"/>
          </a:p>
        </p:txBody>
      </p:sp>
      <p:pic>
        <p:nvPicPr>
          <p:cNvPr id="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412163"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1295400" y="457200"/>
            <a:ext cx="5791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endParaRPr lang="en-US" sz="2800" b="1">
              <a:cs typeface="B Mitra" pitchFamily="2" charset="-78"/>
            </a:endParaRPr>
          </a:p>
          <a:p>
            <a:pPr algn="r" eaLnBrk="1" hangingPunct="1"/>
            <a:r>
              <a:rPr lang="fa-IR" sz="2800" b="1">
                <a:cs typeface="B Mitra" pitchFamily="2" charset="-78"/>
              </a:rPr>
              <a:t>شایع ترین علامت آمبولی:</a:t>
            </a:r>
          </a:p>
          <a:p>
            <a:pPr algn="r" eaLnBrk="1" hangingPunct="1"/>
            <a:endParaRPr lang="en-US" sz="2800" b="1">
              <a:cs typeface="B Mitra" pitchFamily="2" charset="-78"/>
            </a:endParaRPr>
          </a:p>
          <a:p>
            <a:pPr algn="r" eaLnBrk="1" hangingPunct="1"/>
            <a:r>
              <a:rPr lang="fa-IR" sz="2800" b="1">
                <a:cs typeface="B Mitra" pitchFamily="2" charset="-78"/>
              </a:rPr>
              <a:t>1. تنگی نفس ناگهانی</a:t>
            </a:r>
          </a:p>
          <a:p>
            <a:pPr algn="r" eaLnBrk="1" hangingPunct="1"/>
            <a:r>
              <a:rPr lang="fa-IR" sz="2800" b="1">
                <a:cs typeface="B Mitra" pitchFamily="2" charset="-78"/>
              </a:rPr>
              <a:t>2. گاها درد ناگهانی و خنجری قفسه سینه</a:t>
            </a:r>
          </a:p>
          <a:p>
            <a:pPr algn="r" eaLnBrk="1" hangingPunct="1"/>
            <a:r>
              <a:rPr lang="fa-IR" sz="2800" b="1">
                <a:cs typeface="B Mitra" pitchFamily="2" charset="-78"/>
              </a:rPr>
              <a:t>3. افت فشار خون</a:t>
            </a:r>
          </a:p>
          <a:p>
            <a:pPr algn="r" eaLnBrk="1" hangingPunct="1"/>
            <a:r>
              <a:rPr lang="fa-IR" sz="2800" b="1">
                <a:cs typeface="B Mitra" pitchFamily="2" charset="-78"/>
              </a:rPr>
              <a:t>4. کاهش سطح هوشیاری</a:t>
            </a:r>
          </a:p>
          <a:p>
            <a:pPr algn="r" eaLnBrk="1" hangingPunct="1"/>
            <a:r>
              <a:rPr lang="fa-IR" sz="2800" b="1">
                <a:cs typeface="B Mitra" pitchFamily="2" charset="-78"/>
              </a:rPr>
              <a:t>5. تعریق شدید</a:t>
            </a:r>
          </a:p>
          <a:p>
            <a:pPr algn="r" eaLnBrk="1" hangingPunct="1"/>
            <a:r>
              <a:rPr lang="fa-IR" sz="2800" b="1">
                <a:cs typeface="B Mitra" pitchFamily="2" charset="-78"/>
              </a:rPr>
              <a:t>6. دفع خلط خونی</a:t>
            </a:r>
            <a:endParaRPr lang="en-US" sz="2800" b="1">
              <a:cs typeface="B Mitra" pitchFamily="2" charset="-78"/>
            </a:endParaRPr>
          </a:p>
          <a:p>
            <a:pPr algn="r" eaLnBrk="1" hangingPunct="1"/>
            <a:r>
              <a:rPr lang="fa-IR" sz="2800" b="1">
                <a:cs typeface="B Mitra" pitchFamily="2" charset="-78"/>
              </a:rPr>
              <a:t>7. تندی ضربان قلب</a:t>
            </a:r>
            <a:endParaRPr lang="fa-IR" sz="2800">
              <a:cs typeface="B Mitra" pitchFamily="2" charset="-78"/>
            </a:endParaRPr>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0"/>
            <a:ext cx="41910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2895600"/>
            <a:ext cx="8229600" cy="1143000"/>
          </a:xfrm>
        </p:spPr>
        <p:txBody>
          <a:bodyPr/>
          <a:lstStyle/>
          <a:p>
            <a:r>
              <a:rPr lang="fa-IR" sz="3200" smtClean="0"/>
              <a:t>در آمبولی ریه ذرات چربی یا لخته خون از طریق</a:t>
            </a:r>
            <a:br>
              <a:rPr lang="fa-IR" sz="3200" smtClean="0"/>
            </a:br>
            <a:r>
              <a:rPr lang="fa-IR" sz="3200" smtClean="0"/>
              <a:t/>
            </a:r>
            <a:br>
              <a:rPr lang="fa-IR" sz="3200" smtClean="0"/>
            </a:br>
            <a:r>
              <a:rPr lang="fa-IR" sz="3200" smtClean="0"/>
              <a:t> اینفریور وناکاوا </a:t>
            </a:r>
            <a:br>
              <a:rPr lang="fa-IR" sz="3200" smtClean="0"/>
            </a:br>
            <a:r>
              <a:rPr lang="fa-IR" sz="3200" smtClean="0"/>
              <a:t/>
            </a:r>
            <a:br>
              <a:rPr lang="fa-IR" sz="3200" smtClean="0"/>
            </a:br>
            <a:r>
              <a:rPr lang="fa-IR" sz="3200" smtClean="0"/>
              <a:t>دهلیز راست</a:t>
            </a:r>
            <a:br>
              <a:rPr lang="fa-IR" sz="3200" smtClean="0"/>
            </a:br>
            <a:r>
              <a:rPr lang="fa-IR" sz="3200" smtClean="0"/>
              <a:t/>
            </a:r>
            <a:br>
              <a:rPr lang="fa-IR" sz="3200" smtClean="0"/>
            </a:br>
            <a:r>
              <a:rPr lang="fa-IR" sz="3200" smtClean="0"/>
              <a:t>بطن راست </a:t>
            </a:r>
            <a:br>
              <a:rPr lang="fa-IR" sz="3200" smtClean="0"/>
            </a:br>
            <a:r>
              <a:rPr lang="fa-IR" sz="3200" smtClean="0"/>
              <a:t/>
            </a:r>
            <a:br>
              <a:rPr lang="fa-IR" sz="3200" smtClean="0"/>
            </a:br>
            <a:r>
              <a:rPr lang="fa-IR" sz="3200" smtClean="0"/>
              <a:t>شریان پولمونر راست </a:t>
            </a:r>
            <a:br>
              <a:rPr lang="fa-IR" sz="3200" smtClean="0"/>
            </a:br>
            <a:r>
              <a:rPr lang="fa-IR" sz="3200" smtClean="0"/>
              <a:t/>
            </a:r>
            <a:br>
              <a:rPr lang="fa-IR" sz="3200" smtClean="0"/>
            </a:br>
            <a:r>
              <a:rPr lang="fa-IR" sz="3200" smtClean="0"/>
              <a:t>در نهایت در مسیر عروق ریوی گیر میکنند و انسداد ایجاد میکند...</a:t>
            </a:r>
            <a:br>
              <a:rPr lang="fa-IR" sz="3200" smtClean="0"/>
            </a:br>
            <a:endParaRPr lang="fa-IR" sz="3200" smtClean="0"/>
          </a:p>
        </p:txBody>
      </p:sp>
      <p:sp>
        <p:nvSpPr>
          <p:cNvPr id="4" name="Down Arrow 3"/>
          <p:cNvSpPr/>
          <p:nvPr/>
        </p:nvSpPr>
        <p:spPr>
          <a:xfrm>
            <a:off x="4419600" y="9906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fa-IR"/>
          </a:p>
        </p:txBody>
      </p:sp>
      <p:sp>
        <p:nvSpPr>
          <p:cNvPr id="5" name="Down Arrow 4"/>
          <p:cNvSpPr/>
          <p:nvPr/>
        </p:nvSpPr>
        <p:spPr>
          <a:xfrm>
            <a:off x="4419600" y="18288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fa-IR"/>
          </a:p>
        </p:txBody>
      </p:sp>
      <p:sp>
        <p:nvSpPr>
          <p:cNvPr id="6" name="Down Arrow 5"/>
          <p:cNvSpPr/>
          <p:nvPr/>
        </p:nvSpPr>
        <p:spPr>
          <a:xfrm>
            <a:off x="4419600" y="27432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fa-IR"/>
          </a:p>
        </p:txBody>
      </p:sp>
      <p:sp>
        <p:nvSpPr>
          <p:cNvPr id="7" name="Down Arrow 6"/>
          <p:cNvSpPr/>
          <p:nvPr/>
        </p:nvSpPr>
        <p:spPr>
          <a:xfrm>
            <a:off x="4419600" y="38100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fa-IR"/>
          </a:p>
        </p:txBody>
      </p:sp>
      <p:sp>
        <p:nvSpPr>
          <p:cNvPr id="8" name="Down Arrow 7"/>
          <p:cNvSpPr/>
          <p:nvPr/>
        </p:nvSpPr>
        <p:spPr>
          <a:xfrm>
            <a:off x="4419600" y="48006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fontAlgn="auto" hangingPunct="1">
              <a:spcBef>
                <a:spcPts val="0"/>
              </a:spcBef>
              <a:spcAft>
                <a:spcPts val="0"/>
              </a:spcAft>
              <a:defRPr/>
            </a:pPr>
            <a:endParaRPr lang="fa-I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95600"/>
            <a:ext cx="8229600" cy="1143000"/>
          </a:xfrm>
        </p:spPr>
        <p:txBody>
          <a:bodyPr rtlCol="1">
            <a:normAutofit fontScale="90000"/>
          </a:bodyPr>
          <a:lstStyle/>
          <a:p>
            <a:pPr fontAlgn="auto">
              <a:spcAft>
                <a:spcPts val="0"/>
              </a:spcAft>
              <a:defRPr/>
            </a:pPr>
            <a:r>
              <a:rPr lang="fa-IR" dirty="0" smtClean="0"/>
              <a:t>علایم آمبولی ریه :</a:t>
            </a:r>
            <a:br>
              <a:rPr lang="fa-IR" dirty="0" smtClean="0"/>
            </a:br>
            <a:r>
              <a:rPr lang="fa-IR" dirty="0" smtClean="0"/>
              <a:t>تاکی کاردی (فوق العاده مهم )</a:t>
            </a:r>
            <a:br>
              <a:rPr lang="fa-IR" dirty="0" smtClean="0"/>
            </a:br>
            <a:r>
              <a:rPr lang="fa-IR" dirty="0" smtClean="0"/>
              <a:t>موج </a:t>
            </a:r>
            <a:r>
              <a:rPr lang="en-US" dirty="0" smtClean="0"/>
              <a:t>T </a:t>
            </a:r>
            <a:r>
              <a:rPr lang="fa-IR" dirty="0" smtClean="0"/>
              <a:t>معکوس در لیدهای </a:t>
            </a:r>
            <a:r>
              <a:rPr lang="en-US" dirty="0" smtClean="0"/>
              <a:t>V1 </a:t>
            </a:r>
            <a:r>
              <a:rPr lang="fa-IR" dirty="0" smtClean="0"/>
              <a:t>تا </a:t>
            </a:r>
            <a:r>
              <a:rPr lang="en-US" dirty="0" smtClean="0"/>
              <a:t>V3</a:t>
            </a:r>
            <a:r>
              <a:rPr lang="fa-IR" dirty="0" smtClean="0"/>
              <a:t>(نشانه فشار روی بطن راست)</a:t>
            </a:r>
            <a:br>
              <a:rPr lang="fa-IR" dirty="0" smtClean="0"/>
            </a:br>
            <a:r>
              <a:rPr lang="fa-IR" dirty="0" smtClean="0"/>
              <a:t>نمای </a:t>
            </a:r>
            <a:r>
              <a:rPr lang="en-US" dirty="0" smtClean="0"/>
              <a:t>RBBB</a:t>
            </a:r>
            <a:r>
              <a:rPr lang="fa-IR" dirty="0" smtClean="0"/>
              <a:t/>
            </a:r>
            <a:br>
              <a:rPr lang="fa-IR" dirty="0" smtClean="0"/>
            </a:br>
            <a:r>
              <a:rPr lang="fa-IR" dirty="0" smtClean="0"/>
              <a:t>ایجاد موج </a:t>
            </a:r>
            <a:r>
              <a:rPr lang="en-US" dirty="0" smtClean="0"/>
              <a:t>S</a:t>
            </a:r>
            <a:r>
              <a:rPr lang="fa-IR" dirty="0" smtClean="0"/>
              <a:t>عمیق در لیدهای سمت چپ قلبی </a:t>
            </a:r>
            <a:br>
              <a:rPr lang="fa-IR" dirty="0" smtClean="0"/>
            </a:br>
            <a:r>
              <a:rPr lang="en-US" dirty="0" smtClean="0"/>
              <a:t>S1Q3T3</a:t>
            </a:r>
            <a:br>
              <a:rPr lang="en-US" dirty="0" smtClean="0"/>
            </a:br>
            <a:r>
              <a:rPr lang="fa-IR" dirty="0" smtClean="0"/>
              <a:t/>
            </a:r>
            <a:br>
              <a:rPr lang="fa-IR" dirty="0" smtClean="0"/>
            </a:br>
            <a:endParaRPr lang="fa-I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fa-IR" smtClean="0"/>
          </a:p>
        </p:txBody>
      </p:sp>
      <p:pic>
        <p:nvPicPr>
          <p:cNvPr id="43011" name="Picture 2" descr="C:\Users\ideal\Desktop\425808925_929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609600"/>
            <a:ext cx="7666038" cy="58213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86600" cy="1371600"/>
          </a:xfrm>
        </p:spPr>
        <p:txBody>
          <a:bodyPr rtlCol="1">
            <a:normAutofit fontScale="90000"/>
          </a:bodyPr>
          <a:lstStyle/>
          <a:p>
            <a:pPr fontAlgn="auto">
              <a:spcAft>
                <a:spcPts val="0"/>
              </a:spcAft>
              <a:defRPr/>
            </a:pPr>
            <a:r>
              <a:rPr lang="fa-IR" dirty="0" smtClean="0">
                <a:cs typeface="B Mitra" pitchFamily="2" charset="-78"/>
              </a:rPr>
              <a:t>حضرت امام علی (علیه السّلام) فرموده اند: دو چیز است که قدر و قیمتشان را نمی شناسید مگر کسی که آن دو را از دست داده باشید، یکی جوانی و دیگری تندرستی و عافیت است.</a:t>
            </a:r>
            <a:endParaRPr lang="fa-IR" dirty="0">
              <a:cs typeface="B Mitra" pitchFamily="2" charset="-78"/>
            </a:endParaRPr>
          </a:p>
        </p:txBody>
      </p:sp>
      <p:pic>
        <p:nvPicPr>
          <p:cNvPr id="6147" name="Picture 2" descr="C:\Users\ideal\Desktop\IMG_۲۰۱۶۰۷۰۴_۱۰۵۶۰۷.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667000"/>
            <a:ext cx="8686800" cy="3976688"/>
          </a:xfrm>
        </p:spPr>
      </p:pic>
    </p:spTree>
  </p:cSld>
  <p:clrMapOvr>
    <a:masterClrMapping/>
  </p:clrMapOvr>
  <p:transition spd="slow">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p:txBody>
          <a:bodyPr/>
          <a:lstStyle/>
          <a:p>
            <a:endParaRPr lang="fa-IR" smtClean="0"/>
          </a:p>
        </p:txBody>
      </p:sp>
      <p:pic>
        <p:nvPicPr>
          <p:cNvPr id="44035" name="Picture 2" descr="C:\Users\ideal\Desktop\IMG_20160803_175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8125"/>
            <a:ext cx="8686800" cy="662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3" descr="C:\Users\ideal\Desktop\IMG_20160803_1750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6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ideal\Desktop\IMG_20160803_17502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4813" y="533400"/>
            <a:ext cx="8358187" cy="60960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81000" y="2819400"/>
            <a:ext cx="8229600" cy="1143000"/>
          </a:xfrm>
        </p:spPr>
        <p:txBody>
          <a:bodyPr/>
          <a:lstStyle/>
          <a:p>
            <a:r>
              <a:rPr lang="fa-IR" sz="2800" b="1" smtClean="0">
                <a:cs typeface="B Mitra" pitchFamily="2" charset="-78"/>
              </a:rPr>
              <a:t>درمان :</a:t>
            </a:r>
            <a:r>
              <a:rPr lang="fa-IR" sz="1800" b="1" smtClean="0">
                <a:cs typeface="B Mitra" pitchFamily="2" charset="-78"/>
              </a:rPr>
              <a:t/>
            </a:r>
            <a:br>
              <a:rPr lang="fa-IR" sz="1800" b="1" smtClean="0">
                <a:cs typeface="B Mitra" pitchFamily="2" charset="-78"/>
              </a:rPr>
            </a:br>
            <a:r>
              <a:rPr lang="fa-IR" sz="1800" b="1" smtClean="0">
                <a:cs typeface="B Mitra" pitchFamily="2" charset="-78"/>
              </a:rPr>
              <a:t>1. </a:t>
            </a:r>
            <a:r>
              <a:rPr lang="fa-IR" sz="2400" b="1" smtClean="0">
                <a:cs typeface="B Mitra" pitchFamily="2" charset="-78"/>
              </a:rPr>
              <a:t>استفاده از داروهای ضد انعقاد خون </a:t>
            </a:r>
            <a:r>
              <a:rPr lang="fa-IR" sz="1800" b="1" smtClean="0">
                <a:cs typeface="B Mitra" pitchFamily="2" charset="-78"/>
              </a:rPr>
              <a:t>با تجویز</a:t>
            </a:r>
            <a:br>
              <a:rPr lang="fa-IR" sz="1800" b="1" smtClean="0">
                <a:cs typeface="B Mitra" pitchFamily="2" charset="-78"/>
              </a:rPr>
            </a:br>
            <a:r>
              <a:rPr lang="fa-IR" sz="1800" b="1" smtClean="0">
                <a:cs typeface="B Mitra" pitchFamily="2" charset="-78"/>
              </a:rPr>
              <a:t>پزشک جهت جلوگیری از ایجاد دوباره بیماری توصیه</a:t>
            </a:r>
            <a:br>
              <a:rPr lang="fa-IR" sz="1800" b="1" smtClean="0">
                <a:cs typeface="B Mitra" pitchFamily="2" charset="-78"/>
              </a:rPr>
            </a:br>
            <a:r>
              <a:rPr lang="fa-IR" sz="1800" b="1" smtClean="0">
                <a:cs typeface="B Mitra" pitchFamily="2" charset="-78"/>
              </a:rPr>
              <a:t>می گردد. ) عملکرد داروهای ضد انعقاد مرتب با آزمایش</a:t>
            </a:r>
            <a:br>
              <a:rPr lang="fa-IR" sz="1800" b="1" smtClean="0">
                <a:cs typeface="B Mitra" pitchFamily="2" charset="-78"/>
              </a:rPr>
            </a:br>
            <a:r>
              <a:rPr lang="fa-IR" sz="1800" b="1" smtClean="0">
                <a:cs typeface="B Mitra" pitchFamily="2" charset="-78"/>
              </a:rPr>
              <a:t>خون کنترل می شود به همین جهت همیشه با پزشک</a:t>
            </a:r>
            <a:br>
              <a:rPr lang="fa-IR" sz="1800" b="1" smtClean="0">
                <a:cs typeface="B Mitra" pitchFamily="2" charset="-78"/>
              </a:rPr>
            </a:br>
            <a:r>
              <a:rPr lang="fa-IR" sz="1800" b="1" smtClean="0">
                <a:cs typeface="B Mitra" pitchFamily="2" charset="-78"/>
              </a:rPr>
              <a:t>خود در تماس باشید.</a:t>
            </a:r>
            <a:br>
              <a:rPr lang="fa-IR" sz="1800" b="1" smtClean="0">
                <a:cs typeface="B Mitra" pitchFamily="2" charset="-78"/>
              </a:rPr>
            </a:br>
            <a:r>
              <a:rPr lang="fa-IR" sz="2400" b="1" smtClean="0">
                <a:cs typeface="B Mitra" pitchFamily="2" charset="-78"/>
              </a:rPr>
              <a:t>2. تجویز اکسیژن</a:t>
            </a:r>
            <a:br>
              <a:rPr lang="fa-IR" sz="2400" b="1" smtClean="0">
                <a:cs typeface="B Mitra" pitchFamily="2" charset="-78"/>
              </a:rPr>
            </a:br>
            <a:r>
              <a:rPr lang="fa-IR" sz="1800" b="1" smtClean="0">
                <a:cs typeface="B Mitra" pitchFamily="2" charset="-78"/>
              </a:rPr>
              <a:t/>
            </a:r>
            <a:br>
              <a:rPr lang="fa-IR" sz="1800" b="1" smtClean="0">
                <a:cs typeface="B Mitra" pitchFamily="2" charset="-78"/>
              </a:rPr>
            </a:br>
            <a:r>
              <a:rPr lang="fa-IR" sz="1800" b="1" smtClean="0">
                <a:cs typeface="B Mitra" pitchFamily="2" charset="-78"/>
              </a:rPr>
              <a:t>3</a:t>
            </a:r>
            <a:r>
              <a:rPr lang="fa-IR" sz="2400" b="1" smtClean="0">
                <a:cs typeface="B Mitra" pitchFamily="2" charset="-78"/>
              </a:rPr>
              <a:t>. انجام تمرینات ورزشی</a:t>
            </a:r>
            <a:br>
              <a:rPr lang="fa-IR" sz="2400" b="1" smtClean="0">
                <a:cs typeface="B Mitra" pitchFamily="2" charset="-78"/>
              </a:rPr>
            </a:br>
            <a:r>
              <a:rPr lang="fa-IR" sz="1800" b="1" smtClean="0">
                <a:cs typeface="B Mitra" pitchFamily="2" charset="-78"/>
              </a:rPr>
              <a:t/>
            </a:r>
            <a:br>
              <a:rPr lang="fa-IR" sz="1800" b="1" smtClean="0">
                <a:cs typeface="B Mitra" pitchFamily="2" charset="-78"/>
              </a:rPr>
            </a:br>
            <a:r>
              <a:rPr lang="fa-IR" sz="2400" b="1" smtClean="0">
                <a:cs typeface="B Mitra" pitchFamily="2" charset="-78"/>
              </a:rPr>
              <a:t>4. معمولا با مراقبت های پزشکی و پرستاری در بخش به</a:t>
            </a:r>
            <a:br>
              <a:rPr lang="fa-IR" sz="2400" b="1" smtClean="0">
                <a:cs typeface="B Mitra" pitchFamily="2" charset="-78"/>
              </a:rPr>
            </a:br>
            <a:r>
              <a:rPr lang="fa-IR" sz="2400" b="1" smtClean="0">
                <a:cs typeface="B Mitra" pitchFamily="2" charset="-78"/>
              </a:rPr>
              <a:t>مدت 10 تا 14 روز بهبود می یابد.</a:t>
            </a:r>
            <a:r>
              <a:rPr lang="fa-IR" sz="1800" b="1" smtClean="0">
                <a:cs typeface="B Mitra" pitchFamily="2" charset="-78"/>
              </a:rPr>
              <a:t/>
            </a:r>
            <a:br>
              <a:rPr lang="fa-IR" sz="1800" b="1" smtClean="0">
                <a:cs typeface="B Mitra" pitchFamily="2" charset="-78"/>
              </a:rPr>
            </a:br>
            <a:r>
              <a:rPr lang="fa-IR" sz="1800" b="1" smtClean="0">
                <a:cs typeface="B Mitra" pitchFamily="2" charset="-78"/>
              </a:rPr>
              <a:t>فعالیت در زمان ابتلا به این بیماری چگونه باید باشد؟</a:t>
            </a:r>
            <a:br>
              <a:rPr lang="fa-IR" sz="1800" b="1" smtClean="0">
                <a:cs typeface="B Mitra" pitchFamily="2" charset="-78"/>
              </a:rPr>
            </a:br>
            <a:r>
              <a:rPr lang="fa-IR" sz="1800" b="1" smtClean="0">
                <a:cs typeface="B Mitra" pitchFamily="2" charset="-78"/>
              </a:rPr>
              <a:t>تا هنگام بر طرف شدن علائم التهابی ناشی از</a:t>
            </a:r>
            <a:br>
              <a:rPr lang="fa-IR" sz="1800" b="1" smtClean="0">
                <a:cs typeface="B Mitra" pitchFamily="2" charset="-78"/>
              </a:rPr>
            </a:br>
            <a:r>
              <a:rPr lang="fa-IR" sz="1800" b="1" smtClean="0">
                <a:cs typeface="B Mitra" pitchFamily="2" charset="-78"/>
              </a:rPr>
              <a:t>لخته شدن خون در بستر استراحت نمائید. در</a:t>
            </a:r>
            <a:br>
              <a:rPr lang="fa-IR" sz="1800" b="1" smtClean="0">
                <a:cs typeface="B Mitra" pitchFamily="2" charset="-78"/>
              </a:rPr>
            </a:br>
            <a:r>
              <a:rPr lang="fa-IR" sz="1800" b="1" smtClean="0">
                <a:cs typeface="B Mitra" pitchFamily="2" charset="-78"/>
              </a:rPr>
              <a:t>طی استراحت در بستر اندام های تحتانی را به</a:t>
            </a:r>
            <a:br>
              <a:rPr lang="fa-IR" sz="1800" b="1" smtClean="0">
                <a:cs typeface="B Mitra" pitchFamily="2" charset="-78"/>
              </a:rPr>
            </a:br>
            <a:r>
              <a:rPr lang="fa-IR" sz="1800" b="1" smtClean="0">
                <a:cs typeface="B Mitra" pitchFamily="2" charset="-78"/>
              </a:rPr>
              <a:t>طور مکرر حرکت دهید تا به جریان یافتن خون</a:t>
            </a:r>
            <a:br>
              <a:rPr lang="fa-IR" sz="1800" b="1" smtClean="0">
                <a:cs typeface="B Mitra" pitchFamily="2" charset="-78"/>
              </a:rPr>
            </a:br>
            <a:r>
              <a:rPr lang="fa-IR" sz="1800" b="1" smtClean="0">
                <a:cs typeface="B Mitra" pitchFamily="2" charset="-78"/>
              </a:rPr>
              <a:t>در آنها کمک شود.</a:t>
            </a:r>
            <a:br>
              <a:rPr lang="fa-IR" sz="1800" b="1" smtClean="0">
                <a:cs typeface="B Mitra" pitchFamily="2" charset="-78"/>
              </a:rPr>
            </a:br>
            <a:endParaRPr lang="fa-IR" sz="1800" smtClean="0">
              <a:cs typeface="B Mitra" pitchFamily="2" charset="-7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11138" y="4486275"/>
            <a:ext cx="3852862" cy="2314575"/>
            <a:chOff x="114" y="2152"/>
            <a:chExt cx="2427" cy="2189"/>
          </a:xfrm>
        </p:grpSpPr>
        <p:sp>
          <p:nvSpPr>
            <p:cNvPr id="47187" name="Rectangle 3"/>
            <p:cNvSpPr>
              <a:spLocks noChangeArrowheads="1"/>
            </p:cNvSpPr>
            <p:nvPr/>
          </p:nvSpPr>
          <p:spPr bwMode="auto">
            <a:xfrm>
              <a:off x="114" y="2152"/>
              <a:ext cx="2427" cy="21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a:p>
          </p:txBody>
        </p:sp>
        <p:pic>
          <p:nvPicPr>
            <p:cNvPr id="47188" name="Picture 4" descr="تصوی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 y="2206"/>
              <a:ext cx="2336" cy="2086"/>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 name="Group 5"/>
          <p:cNvGrpSpPr>
            <a:grpSpLocks/>
          </p:cNvGrpSpPr>
          <p:nvPr/>
        </p:nvGrpSpPr>
        <p:grpSpPr bwMode="auto">
          <a:xfrm>
            <a:off x="20638" y="1612900"/>
            <a:ext cx="8855075" cy="2349500"/>
            <a:chOff x="24" y="1049"/>
            <a:chExt cx="5578" cy="1111"/>
          </a:xfrm>
        </p:grpSpPr>
        <p:sp>
          <p:nvSpPr>
            <p:cNvPr id="47185" name="AutoShape 6"/>
            <p:cNvSpPr>
              <a:spLocks noChangeArrowheads="1"/>
            </p:cNvSpPr>
            <p:nvPr/>
          </p:nvSpPr>
          <p:spPr bwMode="auto">
            <a:xfrm>
              <a:off x="45" y="1049"/>
              <a:ext cx="5557" cy="1111"/>
            </a:xfrm>
            <a:prstGeom prst="roundRect">
              <a:avLst>
                <a:gd name="adj" fmla="val 6037"/>
              </a:avLst>
            </a:prstGeom>
            <a:solidFill>
              <a:srgbClr val="3366FF"/>
            </a:solidFill>
            <a:ln w="19050">
              <a:solidFill>
                <a:schemeClr val="bg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endParaRPr lang="fa-IR" sz="2000">
                <a:solidFill>
                  <a:srgbClr val="3333FF"/>
                </a:solidFill>
                <a:ea typeface="2  Homa"/>
                <a:cs typeface="2  Homa"/>
              </a:endParaRPr>
            </a:p>
          </p:txBody>
        </p:sp>
        <p:sp>
          <p:nvSpPr>
            <p:cNvPr id="47186" name="Rectangle 7"/>
            <p:cNvSpPr>
              <a:spLocks noChangeArrowheads="1"/>
            </p:cNvSpPr>
            <p:nvPr/>
          </p:nvSpPr>
          <p:spPr bwMode="auto">
            <a:xfrm>
              <a:off x="24" y="1509"/>
              <a:ext cx="555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endParaRPr lang="fa-IR" sz="2600">
                <a:solidFill>
                  <a:schemeClr val="bg1"/>
                </a:solidFill>
                <a:cs typeface="B Homa" pitchFamily="2" charset="-78"/>
              </a:endParaRPr>
            </a:p>
          </p:txBody>
        </p:sp>
      </p:grpSp>
      <p:grpSp>
        <p:nvGrpSpPr>
          <p:cNvPr id="4" name="Group 11"/>
          <p:cNvGrpSpPr>
            <a:grpSpLocks/>
          </p:cNvGrpSpPr>
          <p:nvPr/>
        </p:nvGrpSpPr>
        <p:grpSpPr bwMode="auto">
          <a:xfrm>
            <a:off x="395288" y="404813"/>
            <a:ext cx="442912" cy="252412"/>
            <a:chOff x="2287" y="1417"/>
            <a:chExt cx="506" cy="273"/>
          </a:xfrm>
        </p:grpSpPr>
        <p:sp>
          <p:nvSpPr>
            <p:cNvPr id="47182" name="Freeform 12"/>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7183" name="Freeform 13"/>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7184" name="Freeform 14"/>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5" name="Group 15"/>
          <p:cNvGrpSpPr>
            <a:grpSpLocks/>
          </p:cNvGrpSpPr>
          <p:nvPr/>
        </p:nvGrpSpPr>
        <p:grpSpPr bwMode="auto">
          <a:xfrm flipH="1">
            <a:off x="863600" y="404813"/>
            <a:ext cx="468313" cy="252412"/>
            <a:chOff x="2287" y="1417"/>
            <a:chExt cx="506" cy="273"/>
          </a:xfrm>
        </p:grpSpPr>
        <p:sp>
          <p:nvSpPr>
            <p:cNvPr id="47179" name="Freeform 16"/>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7180" name="Freeform 17"/>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7181" name="Freeform 18"/>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6" name="Group 19"/>
          <p:cNvGrpSpPr>
            <a:grpSpLocks/>
          </p:cNvGrpSpPr>
          <p:nvPr/>
        </p:nvGrpSpPr>
        <p:grpSpPr bwMode="auto">
          <a:xfrm>
            <a:off x="1368425" y="404813"/>
            <a:ext cx="442913" cy="252412"/>
            <a:chOff x="2287" y="1417"/>
            <a:chExt cx="506" cy="273"/>
          </a:xfrm>
        </p:grpSpPr>
        <p:sp>
          <p:nvSpPr>
            <p:cNvPr id="47176" name="Freeform 20"/>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7177" name="Freeform 21"/>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7178" name="Freeform 22"/>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7" name="Group 23"/>
          <p:cNvGrpSpPr>
            <a:grpSpLocks/>
          </p:cNvGrpSpPr>
          <p:nvPr/>
        </p:nvGrpSpPr>
        <p:grpSpPr bwMode="auto">
          <a:xfrm flipH="1">
            <a:off x="1835150" y="404813"/>
            <a:ext cx="468313" cy="252412"/>
            <a:chOff x="2287" y="1417"/>
            <a:chExt cx="506" cy="273"/>
          </a:xfrm>
        </p:grpSpPr>
        <p:sp>
          <p:nvSpPr>
            <p:cNvPr id="47173" name="Freeform 24"/>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7174" name="Freeform 25"/>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7175" name="Freeform 26"/>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8" name="Group 27"/>
          <p:cNvGrpSpPr>
            <a:grpSpLocks/>
          </p:cNvGrpSpPr>
          <p:nvPr/>
        </p:nvGrpSpPr>
        <p:grpSpPr bwMode="auto">
          <a:xfrm>
            <a:off x="2339975" y="404813"/>
            <a:ext cx="442913" cy="252412"/>
            <a:chOff x="2287" y="1417"/>
            <a:chExt cx="506" cy="273"/>
          </a:xfrm>
        </p:grpSpPr>
        <p:sp>
          <p:nvSpPr>
            <p:cNvPr id="47170" name="Freeform 28"/>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7171" name="Freeform 29"/>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7172" name="Freeform 30"/>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9" name="Group 31"/>
          <p:cNvGrpSpPr>
            <a:grpSpLocks/>
          </p:cNvGrpSpPr>
          <p:nvPr/>
        </p:nvGrpSpPr>
        <p:grpSpPr bwMode="auto">
          <a:xfrm flipH="1">
            <a:off x="2808288" y="404813"/>
            <a:ext cx="468312" cy="252412"/>
            <a:chOff x="2287" y="1417"/>
            <a:chExt cx="506" cy="273"/>
          </a:xfrm>
        </p:grpSpPr>
        <p:sp>
          <p:nvSpPr>
            <p:cNvPr id="47167" name="Freeform 32"/>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7168" name="Freeform 33"/>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7169" name="Freeform 34"/>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0" name="Group 35"/>
          <p:cNvGrpSpPr>
            <a:grpSpLocks/>
          </p:cNvGrpSpPr>
          <p:nvPr/>
        </p:nvGrpSpPr>
        <p:grpSpPr bwMode="auto">
          <a:xfrm>
            <a:off x="3311525" y="404813"/>
            <a:ext cx="442913" cy="252412"/>
            <a:chOff x="2287" y="1417"/>
            <a:chExt cx="506" cy="273"/>
          </a:xfrm>
        </p:grpSpPr>
        <p:sp>
          <p:nvSpPr>
            <p:cNvPr id="47164" name="Freeform 36"/>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7165" name="Freeform 37"/>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7166" name="Freeform 38"/>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1" name="Group 39"/>
          <p:cNvGrpSpPr>
            <a:grpSpLocks/>
          </p:cNvGrpSpPr>
          <p:nvPr/>
        </p:nvGrpSpPr>
        <p:grpSpPr bwMode="auto">
          <a:xfrm flipH="1">
            <a:off x="3779838" y="404813"/>
            <a:ext cx="468312" cy="252412"/>
            <a:chOff x="2287" y="1417"/>
            <a:chExt cx="506" cy="273"/>
          </a:xfrm>
        </p:grpSpPr>
        <p:sp>
          <p:nvSpPr>
            <p:cNvPr id="47161" name="Freeform 40"/>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7162" name="Freeform 41"/>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7163" name="Freeform 42"/>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2" name="Group 43"/>
          <p:cNvGrpSpPr>
            <a:grpSpLocks/>
          </p:cNvGrpSpPr>
          <p:nvPr/>
        </p:nvGrpSpPr>
        <p:grpSpPr bwMode="auto">
          <a:xfrm>
            <a:off x="4283075" y="404813"/>
            <a:ext cx="442913" cy="252412"/>
            <a:chOff x="2287" y="1417"/>
            <a:chExt cx="506" cy="273"/>
          </a:xfrm>
        </p:grpSpPr>
        <p:sp>
          <p:nvSpPr>
            <p:cNvPr id="47158" name="Freeform 44"/>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7159" name="Freeform 45"/>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7160" name="Freeform 46"/>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3" name="Group 47"/>
          <p:cNvGrpSpPr>
            <a:grpSpLocks/>
          </p:cNvGrpSpPr>
          <p:nvPr/>
        </p:nvGrpSpPr>
        <p:grpSpPr bwMode="auto">
          <a:xfrm flipH="1">
            <a:off x="4751388" y="404813"/>
            <a:ext cx="468312" cy="252412"/>
            <a:chOff x="2287" y="1417"/>
            <a:chExt cx="506" cy="273"/>
          </a:xfrm>
        </p:grpSpPr>
        <p:sp>
          <p:nvSpPr>
            <p:cNvPr id="47155" name="Freeform 48"/>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7156" name="Freeform 49"/>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7157" name="Freeform 50"/>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4" name="Group 51"/>
          <p:cNvGrpSpPr>
            <a:grpSpLocks/>
          </p:cNvGrpSpPr>
          <p:nvPr/>
        </p:nvGrpSpPr>
        <p:grpSpPr bwMode="auto">
          <a:xfrm>
            <a:off x="5256213" y="404813"/>
            <a:ext cx="442912" cy="252412"/>
            <a:chOff x="2287" y="1417"/>
            <a:chExt cx="506" cy="273"/>
          </a:xfrm>
        </p:grpSpPr>
        <p:sp>
          <p:nvSpPr>
            <p:cNvPr id="47152" name="Freeform 52"/>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7153" name="Freeform 53"/>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7154" name="Freeform 54"/>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5" name="Group 55"/>
          <p:cNvGrpSpPr>
            <a:grpSpLocks/>
          </p:cNvGrpSpPr>
          <p:nvPr/>
        </p:nvGrpSpPr>
        <p:grpSpPr bwMode="auto">
          <a:xfrm flipH="1">
            <a:off x="5722938" y="404813"/>
            <a:ext cx="468312" cy="252412"/>
            <a:chOff x="2287" y="1417"/>
            <a:chExt cx="506" cy="273"/>
          </a:xfrm>
        </p:grpSpPr>
        <p:sp>
          <p:nvSpPr>
            <p:cNvPr id="47149" name="Freeform 56"/>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7150" name="Freeform 57"/>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7151" name="Freeform 58"/>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6" name="Group 59"/>
          <p:cNvGrpSpPr>
            <a:grpSpLocks/>
          </p:cNvGrpSpPr>
          <p:nvPr/>
        </p:nvGrpSpPr>
        <p:grpSpPr bwMode="auto">
          <a:xfrm>
            <a:off x="6227763" y="404813"/>
            <a:ext cx="442912" cy="252412"/>
            <a:chOff x="2287" y="1417"/>
            <a:chExt cx="506" cy="273"/>
          </a:xfrm>
        </p:grpSpPr>
        <p:sp>
          <p:nvSpPr>
            <p:cNvPr id="47146" name="Freeform 60"/>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7147" name="Freeform 61"/>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7148" name="Freeform 62"/>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7" name="Group 63"/>
          <p:cNvGrpSpPr>
            <a:grpSpLocks/>
          </p:cNvGrpSpPr>
          <p:nvPr/>
        </p:nvGrpSpPr>
        <p:grpSpPr bwMode="auto">
          <a:xfrm flipH="1">
            <a:off x="6696075" y="404813"/>
            <a:ext cx="468313" cy="252412"/>
            <a:chOff x="2287" y="1417"/>
            <a:chExt cx="506" cy="273"/>
          </a:xfrm>
        </p:grpSpPr>
        <p:sp>
          <p:nvSpPr>
            <p:cNvPr id="47143" name="Freeform 64"/>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7144" name="Freeform 65"/>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7145" name="Freeform 66"/>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8" name="Group 67"/>
          <p:cNvGrpSpPr>
            <a:grpSpLocks/>
          </p:cNvGrpSpPr>
          <p:nvPr/>
        </p:nvGrpSpPr>
        <p:grpSpPr bwMode="auto">
          <a:xfrm>
            <a:off x="6248400" y="228600"/>
            <a:ext cx="2447925" cy="747713"/>
            <a:chOff x="4354" y="73"/>
            <a:chExt cx="1542" cy="471"/>
          </a:xfrm>
        </p:grpSpPr>
        <p:sp>
          <p:nvSpPr>
            <p:cNvPr id="47141" name="AutoShape 68"/>
            <p:cNvSpPr>
              <a:spLocks noChangeArrowheads="1"/>
            </p:cNvSpPr>
            <p:nvPr/>
          </p:nvSpPr>
          <p:spPr bwMode="auto">
            <a:xfrm>
              <a:off x="4354" y="73"/>
              <a:ext cx="1542" cy="471"/>
            </a:xfrm>
            <a:prstGeom prst="roundRect">
              <a:avLst>
                <a:gd name="adj" fmla="val 16667"/>
              </a:avLst>
            </a:prstGeom>
            <a:solidFill>
              <a:schemeClr val="bg1"/>
            </a:solidFill>
            <a:ln w="9525">
              <a:solidFill>
                <a:srgbClr val="000080"/>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rtl="1" eaLnBrk="1" hangingPunct="1"/>
              <a:r>
                <a:rPr lang="fa-IR" sz="2800">
                  <a:solidFill>
                    <a:schemeClr val="bg1"/>
                  </a:solidFill>
                  <a:cs typeface="B Yekan" pitchFamily="2" charset="-78"/>
                </a:rPr>
                <a:t>اندام تنفسی</a:t>
              </a:r>
              <a:endParaRPr lang="en-US" sz="2800">
                <a:solidFill>
                  <a:schemeClr val="bg1"/>
                </a:solidFill>
                <a:cs typeface="B Yekan" pitchFamily="2" charset="-78"/>
              </a:endParaRPr>
            </a:p>
          </p:txBody>
        </p:sp>
        <p:sp>
          <p:nvSpPr>
            <p:cNvPr id="47142" name="AutoShape 69"/>
            <p:cNvSpPr>
              <a:spLocks noChangeArrowheads="1"/>
            </p:cNvSpPr>
            <p:nvPr/>
          </p:nvSpPr>
          <p:spPr bwMode="auto">
            <a:xfrm>
              <a:off x="4383" y="102"/>
              <a:ext cx="1491" cy="414"/>
            </a:xfrm>
            <a:prstGeom prst="roundRect">
              <a:avLst>
                <a:gd name="adj" fmla="val 16667"/>
              </a:avLst>
            </a:prstGeom>
            <a:solidFill>
              <a:srgbClr val="FF6600"/>
            </a:solidFill>
            <a:ln w="9525">
              <a:solidFill>
                <a:schemeClr val="bg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r>
                <a:rPr lang="fa-IR" sz="2800">
                  <a:solidFill>
                    <a:schemeClr val="bg1"/>
                  </a:solidFill>
                  <a:ea typeface="2  Yekan"/>
                  <a:cs typeface="2  Yekan"/>
                </a:rPr>
                <a:t>	 آمبولی ریه</a:t>
              </a:r>
              <a:endParaRPr lang="en-US" sz="3200">
                <a:solidFill>
                  <a:schemeClr val="bg1"/>
                </a:solidFill>
                <a:cs typeface="B Yekan" pitchFamily="2" charset="-78"/>
              </a:endParaRPr>
            </a:p>
          </p:txBody>
        </p:sp>
      </p:grpSp>
      <p:sp>
        <p:nvSpPr>
          <p:cNvPr id="15430" name="Line 70"/>
          <p:cNvSpPr>
            <a:spLocks noChangeShapeType="1"/>
          </p:cNvSpPr>
          <p:nvPr/>
        </p:nvSpPr>
        <p:spPr bwMode="auto">
          <a:xfrm>
            <a:off x="9034463" y="295275"/>
            <a:ext cx="0" cy="237648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5431" name="Picture 71" descr="Green-Bo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68300"/>
            <a:ext cx="11509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72"/>
          <p:cNvGrpSpPr>
            <a:grpSpLocks/>
          </p:cNvGrpSpPr>
          <p:nvPr/>
        </p:nvGrpSpPr>
        <p:grpSpPr bwMode="auto">
          <a:xfrm>
            <a:off x="6767513" y="1093788"/>
            <a:ext cx="2330450" cy="431800"/>
            <a:chOff x="4263" y="689"/>
            <a:chExt cx="1468" cy="272"/>
          </a:xfrm>
        </p:grpSpPr>
        <p:grpSp>
          <p:nvGrpSpPr>
            <p:cNvPr id="47137" name="Group 73"/>
            <p:cNvGrpSpPr>
              <a:grpSpLocks/>
            </p:cNvGrpSpPr>
            <p:nvPr/>
          </p:nvGrpSpPr>
          <p:grpSpPr bwMode="auto">
            <a:xfrm>
              <a:off x="4263" y="689"/>
              <a:ext cx="1439" cy="272"/>
              <a:chOff x="4263" y="689"/>
              <a:chExt cx="1439" cy="272"/>
            </a:xfrm>
          </p:grpSpPr>
          <p:sp>
            <p:nvSpPr>
              <p:cNvPr id="47139" name="AutoShape 74"/>
              <p:cNvSpPr>
                <a:spLocks noChangeArrowheads="1"/>
              </p:cNvSpPr>
              <p:nvPr/>
            </p:nvSpPr>
            <p:spPr bwMode="auto">
              <a:xfrm>
                <a:off x="4263" y="689"/>
                <a:ext cx="1439" cy="272"/>
              </a:xfrm>
              <a:prstGeom prst="roundRect">
                <a:avLst>
                  <a:gd name="adj" fmla="val 16667"/>
                </a:avLst>
              </a:prstGeom>
              <a:solidFill>
                <a:srgbClr val="0000FF"/>
              </a:solidFill>
              <a:ln w="19050">
                <a:solidFill>
                  <a:srgbClr val="FFFFFF"/>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fa-IR"/>
              </a:p>
            </p:txBody>
          </p:sp>
          <p:sp>
            <p:nvSpPr>
              <p:cNvPr id="47140" name="Rectangle 75"/>
              <p:cNvSpPr>
                <a:spLocks noChangeArrowheads="1"/>
              </p:cNvSpPr>
              <p:nvPr/>
            </p:nvSpPr>
            <p:spPr bwMode="auto">
              <a:xfrm>
                <a:off x="4377" y="709"/>
                <a:ext cx="80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rtl="1" eaLnBrk="1" hangingPunct="1"/>
                <a:r>
                  <a:rPr lang="fa-IR">
                    <a:solidFill>
                      <a:schemeClr val="bg1"/>
                    </a:solidFill>
                    <a:cs typeface="B Farnaz" pitchFamily="2" charset="-78"/>
                  </a:rPr>
                  <a:t>پیشگیری امبولی ریه</a:t>
                </a:r>
                <a:endParaRPr lang="en-US">
                  <a:solidFill>
                    <a:schemeClr val="bg1"/>
                  </a:solidFill>
                  <a:cs typeface="B Farnaz" pitchFamily="2" charset="-78"/>
                </a:endParaRPr>
              </a:p>
            </p:txBody>
          </p:sp>
        </p:grpSp>
        <p:sp>
          <p:nvSpPr>
            <p:cNvPr id="47138" name="AutoShape 76"/>
            <p:cNvSpPr>
              <a:spLocks noChangeArrowheads="1"/>
            </p:cNvSpPr>
            <p:nvPr/>
          </p:nvSpPr>
          <p:spPr bwMode="auto">
            <a:xfrm rot="-5400000">
              <a:off x="5555" y="740"/>
              <a:ext cx="204" cy="148"/>
            </a:xfrm>
            <a:prstGeom prst="triangle">
              <a:avLst>
                <a:gd name="adj" fmla="val 50000"/>
              </a:avLst>
            </a:prstGeom>
            <a:solidFill>
              <a:schemeClr val="bg1"/>
            </a:solidFill>
            <a:ln w="19050">
              <a:solidFill>
                <a:schemeClr val="bg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a:p>
          </p:txBody>
        </p:sp>
      </p:grpSp>
      <p:sp>
        <p:nvSpPr>
          <p:cNvPr id="14358" name="Rectangle 16"/>
          <p:cNvSpPr>
            <a:spLocks noChangeArrowheads="1"/>
          </p:cNvSpPr>
          <p:nvPr/>
        </p:nvSpPr>
        <p:spPr bwMode="auto">
          <a:xfrm>
            <a:off x="71438" y="1582738"/>
            <a:ext cx="83645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buFont typeface="Arial" panose="020B0604020202020204" pitchFamily="34" charset="0"/>
              <a:buAutoNum type="arabicPeriod"/>
            </a:pPr>
            <a:r>
              <a:rPr lang="fa-IR">
                <a:solidFill>
                  <a:schemeClr val="bg1"/>
                </a:solidFill>
                <a:cs typeface="B Mitra" pitchFamily="2" charset="-78"/>
              </a:rPr>
              <a:t>پس از هر نوع جراحی، برای پیشگیری از تشکیل لخته، در اولین فرصت ممکن از جا برخاسته و قدم بزنید تا خودتان و یا فرد دیگری، اندام‌های تحتانی شما را ورزش دهد. </a:t>
            </a:r>
          </a:p>
          <a:p>
            <a:pPr algn="r" rtl="1" eaLnBrk="1" hangingPunct="1">
              <a:buFont typeface="Arial" panose="020B0604020202020204" pitchFamily="34" charset="0"/>
              <a:buAutoNum type="arabicPeriod"/>
            </a:pPr>
            <a:r>
              <a:rPr lang="fa-IR">
                <a:cs typeface="B Mitra" pitchFamily="2" charset="-78"/>
              </a:rPr>
              <a:t>زمانی که ناگزیر از نشستن طولانی‌ مدت هستید مانند هنگام سفر با هواپیما یا خودرو، هر چند وقت یکبار قدم بزنید یا حداقل انگشتان پا را خم و راست کرده و پاهای خود را حرکت دهید.</a:t>
            </a:r>
          </a:p>
          <a:p>
            <a:pPr algn="r" rtl="1" eaLnBrk="1" hangingPunct="1">
              <a:buFont typeface="Arial" panose="020B0604020202020204" pitchFamily="34" charset="0"/>
              <a:buAutoNum type="arabicPeriod"/>
            </a:pPr>
            <a:r>
              <a:rPr lang="fa-IR">
                <a:solidFill>
                  <a:schemeClr val="bg1"/>
                </a:solidFill>
                <a:cs typeface="B Mitra" pitchFamily="2" charset="-78"/>
              </a:rPr>
              <a:t>اگر قادر به حرکت نیستید اندام‌های تحتانی خود را بالا قرار دهید و جوراب‌های </a:t>
            </a:r>
            <a:r>
              <a:rPr lang="fa-IR">
                <a:cs typeface="B Mitra" pitchFamily="2" charset="-78"/>
                <a:hlinkClick r:id="rId4"/>
              </a:rPr>
              <a:t>واریسی</a:t>
            </a:r>
            <a:r>
              <a:rPr lang="fa-IR">
                <a:solidFill>
                  <a:schemeClr val="bg1"/>
                </a:solidFill>
                <a:cs typeface="B Mitra" pitchFamily="2" charset="-78"/>
              </a:rPr>
              <a:t> بپوشید. </a:t>
            </a:r>
          </a:p>
          <a:p>
            <a:pPr algn="r" rtl="1" eaLnBrk="1" hangingPunct="1">
              <a:buFont typeface="Arial" panose="020B0604020202020204" pitchFamily="34" charset="0"/>
              <a:buAutoNum type="arabicPeriod"/>
            </a:pPr>
            <a:r>
              <a:rPr lang="fa-IR">
                <a:cs typeface="B Mitra" pitchFamily="2" charset="-78"/>
              </a:rPr>
              <a:t>همه این اقدامات به پیشگیری از راکد ماندن خون و تشکیل لخته در سیاهرگ‌های اندام تحتانی که عامل شایع آمبولی است، کمک می‌کند</a:t>
            </a:r>
          </a:p>
        </p:txBody>
      </p:sp>
      <p:pic>
        <p:nvPicPr>
          <p:cNvPr id="14359"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6900" y="4495800"/>
            <a:ext cx="4246563"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550" y="609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3" y="609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050" y="609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625" y="6000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3188" y="588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6238" y="615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8" y="630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0913" y="6143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7300" y="6143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ppt_x</p:attrName>
                                        </p:attrNameLst>
                                      </p:cBhvr>
                                      <p:tavLst>
                                        <p:tav tm="0">
                                          <p:val>
                                            <p:strVal val="#ppt_x"/>
                                          </p:val>
                                        </p:tav>
                                        <p:tav tm="100000">
                                          <p:val>
                                            <p:strVal val="#ppt_x"/>
                                          </p:val>
                                        </p:tav>
                                      </p:tavLst>
                                    </p:anim>
                                    <p:anim calcmode="lin" valueType="num">
                                      <p:cBhvr>
                                        <p:cTn id="9" dur="1800" decel="100000" fill="hold"/>
                                        <p:tgtEl>
                                          <p:spTgt spid="18"/>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8"/>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2000"/>
                            </p:stCondLst>
                            <p:childTnLst>
                              <p:par>
                                <p:cTn id="12" presetID="3" presetClass="entr" presetSubtype="10" fill="hold" nodeType="afterEffect">
                                  <p:stCondLst>
                                    <p:cond delay="0"/>
                                  </p:stCondLst>
                                  <p:childTnLst>
                                    <p:set>
                                      <p:cBhvr>
                                        <p:cTn id="13" dur="1" fill="hold">
                                          <p:stCondLst>
                                            <p:cond delay="0"/>
                                          </p:stCondLst>
                                        </p:cTn>
                                        <p:tgtEl>
                                          <p:spTgt spid="15431"/>
                                        </p:tgtEl>
                                        <p:attrNameLst>
                                          <p:attrName>style.visibility</p:attrName>
                                        </p:attrNameLst>
                                      </p:cBhvr>
                                      <p:to>
                                        <p:strVal val="visible"/>
                                      </p:to>
                                    </p:set>
                                    <p:animEffect transition="in" filter="blinds(horizontal)">
                                      <p:cBhvr>
                                        <p:cTn id="14" dur="1000"/>
                                        <p:tgtEl>
                                          <p:spTgt spid="15431"/>
                                        </p:tgtEl>
                                      </p:cBhvr>
                                    </p:animEffect>
                                  </p:childTnLst>
                                </p:cTn>
                              </p:par>
                            </p:childTnLst>
                          </p:cTn>
                        </p:par>
                        <p:par>
                          <p:cTn id="15" fill="hold" nodeType="afterGroup">
                            <p:stCondLst>
                              <p:cond delay="3000"/>
                            </p:stCondLst>
                            <p:childTnLst>
                              <p:par>
                                <p:cTn id="16" presetID="37"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900" decel="100000" fill="hold"/>
                                        <p:tgtEl>
                                          <p:spTgt spid="1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22" fill="hold" nodeType="afterGroup">
                            <p:stCondLst>
                              <p:cond delay="4000"/>
                            </p:stCondLst>
                            <p:childTnLst>
                              <p:par>
                                <p:cTn id="23" presetID="37" presetClass="entr" presetSubtype="0" fill="hold" grpId="0" nodeType="afterEffect">
                                  <p:stCondLst>
                                    <p:cond delay="0"/>
                                  </p:stCondLst>
                                  <p:childTnLst>
                                    <p:set>
                                      <p:cBhvr>
                                        <p:cTn id="24" dur="1" fill="hold">
                                          <p:stCondLst>
                                            <p:cond delay="0"/>
                                          </p:stCondLst>
                                        </p:cTn>
                                        <p:tgtEl>
                                          <p:spTgt spid="15430"/>
                                        </p:tgtEl>
                                        <p:attrNameLst>
                                          <p:attrName>style.visibility</p:attrName>
                                        </p:attrNameLst>
                                      </p:cBhvr>
                                      <p:to>
                                        <p:strVal val="visible"/>
                                      </p:to>
                                    </p:set>
                                    <p:animEffect transition="in" filter="fade">
                                      <p:cBhvr>
                                        <p:cTn id="25" dur="2000"/>
                                        <p:tgtEl>
                                          <p:spTgt spid="15430"/>
                                        </p:tgtEl>
                                      </p:cBhvr>
                                    </p:animEffect>
                                    <p:anim calcmode="lin" valueType="num">
                                      <p:cBhvr>
                                        <p:cTn id="26" dur="2000" fill="hold"/>
                                        <p:tgtEl>
                                          <p:spTgt spid="15430"/>
                                        </p:tgtEl>
                                        <p:attrNameLst>
                                          <p:attrName>ppt_x</p:attrName>
                                        </p:attrNameLst>
                                      </p:cBhvr>
                                      <p:tavLst>
                                        <p:tav tm="0">
                                          <p:val>
                                            <p:strVal val="#ppt_x"/>
                                          </p:val>
                                        </p:tav>
                                        <p:tav tm="100000">
                                          <p:val>
                                            <p:strVal val="#ppt_x"/>
                                          </p:val>
                                        </p:tav>
                                      </p:tavLst>
                                    </p:anim>
                                    <p:anim calcmode="lin" valueType="num">
                                      <p:cBhvr>
                                        <p:cTn id="27" dur="1800" decel="100000" fill="hold"/>
                                        <p:tgtEl>
                                          <p:spTgt spid="15430"/>
                                        </p:tgtEl>
                                        <p:attrNameLst>
                                          <p:attrName>ppt_y</p:attrName>
                                        </p:attrNameLst>
                                      </p:cBhvr>
                                      <p:tavLst>
                                        <p:tav tm="0">
                                          <p:val>
                                            <p:strVal val="#ppt_y+1"/>
                                          </p:val>
                                        </p:tav>
                                        <p:tav tm="100000">
                                          <p:val>
                                            <p:strVal val="#ppt_y-.03"/>
                                          </p:val>
                                        </p:tav>
                                      </p:tavLst>
                                    </p:anim>
                                    <p:anim calcmode="lin" valueType="num">
                                      <p:cBhvr>
                                        <p:cTn id="28" dur="200" accel="100000" fill="hold">
                                          <p:stCondLst>
                                            <p:cond delay="1800"/>
                                          </p:stCondLst>
                                        </p:cTn>
                                        <p:tgtEl>
                                          <p:spTgt spid="15430"/>
                                        </p:tgtEl>
                                        <p:attrNameLst>
                                          <p:attrName>ppt_y</p:attrName>
                                        </p:attrNameLst>
                                      </p:cBhvr>
                                      <p:tavLst>
                                        <p:tav tm="0">
                                          <p:val>
                                            <p:strVal val="#ppt_y-.03"/>
                                          </p:val>
                                        </p:tav>
                                        <p:tav tm="100000">
                                          <p:val>
                                            <p:strVal val="#ppt_y"/>
                                          </p:val>
                                        </p:tav>
                                      </p:tavLst>
                                    </p:anim>
                                  </p:childTnLst>
                                </p:cTn>
                              </p:par>
                            </p:childTnLst>
                          </p:cTn>
                        </p:par>
                        <p:par>
                          <p:cTn id="29" fill="hold" nodeType="afterGroup">
                            <p:stCondLst>
                              <p:cond delay="6000"/>
                            </p:stCondLst>
                            <p:childTnLst>
                              <p:par>
                                <p:cTn id="30" presetID="29"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2000" fill="hold"/>
                                        <p:tgtEl>
                                          <p:spTgt spid="3"/>
                                        </p:tgtEl>
                                        <p:attrNameLst>
                                          <p:attrName>ppt_x</p:attrName>
                                        </p:attrNameLst>
                                      </p:cBhvr>
                                      <p:tavLst>
                                        <p:tav tm="0">
                                          <p:val>
                                            <p:strVal val="#ppt_x-.2"/>
                                          </p:val>
                                        </p:tav>
                                        <p:tav tm="100000">
                                          <p:val>
                                            <p:strVal val="#ppt_x"/>
                                          </p:val>
                                        </p:tav>
                                      </p:tavLst>
                                    </p:anim>
                                    <p:anim calcmode="lin" valueType="num">
                                      <p:cBhvr>
                                        <p:cTn id="33" dur="2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4" dur="2000"/>
                                        <p:tgtEl>
                                          <p:spTgt spid="3"/>
                                        </p:tgtEl>
                                      </p:cBhvr>
                                    </p:animEffect>
                                  </p:childTnLst>
                                </p:cTn>
                              </p:par>
                            </p:childTnLst>
                          </p:cTn>
                        </p:par>
                        <p:par>
                          <p:cTn id="35" fill="hold" nodeType="afterGroup">
                            <p:stCondLst>
                              <p:cond delay="8000"/>
                            </p:stCondLst>
                            <p:childTnLst>
                              <p:par>
                                <p:cTn id="36" presetID="35"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2000"/>
                                        <p:tgtEl>
                                          <p:spTgt spid="2"/>
                                        </p:tgtEl>
                                      </p:cBhvr>
                                    </p:animEffect>
                                    <p:anim calcmode="lin" valueType="num">
                                      <p:cBhvr>
                                        <p:cTn id="39" dur="2000" fill="hold"/>
                                        <p:tgtEl>
                                          <p:spTgt spid="2"/>
                                        </p:tgtEl>
                                        <p:attrNameLst>
                                          <p:attrName>style.rotation</p:attrName>
                                        </p:attrNameLst>
                                      </p:cBhvr>
                                      <p:tavLst>
                                        <p:tav tm="0">
                                          <p:val>
                                            <p:fltVal val="720"/>
                                          </p:val>
                                        </p:tav>
                                        <p:tav tm="100000">
                                          <p:val>
                                            <p:fltVal val="0"/>
                                          </p:val>
                                        </p:tav>
                                      </p:tavLst>
                                    </p:anim>
                                    <p:anim calcmode="lin" valueType="num">
                                      <p:cBhvr>
                                        <p:cTn id="40" dur="2000" fill="hold"/>
                                        <p:tgtEl>
                                          <p:spTgt spid="2"/>
                                        </p:tgtEl>
                                        <p:attrNameLst>
                                          <p:attrName>ppt_h</p:attrName>
                                        </p:attrNameLst>
                                      </p:cBhvr>
                                      <p:tavLst>
                                        <p:tav tm="0">
                                          <p:val>
                                            <p:fltVal val="0"/>
                                          </p:val>
                                        </p:tav>
                                        <p:tav tm="100000">
                                          <p:val>
                                            <p:strVal val="#ppt_h"/>
                                          </p:val>
                                        </p:tav>
                                      </p:tavLst>
                                    </p:anim>
                                    <p:anim calcmode="lin" valueType="num">
                                      <p:cBhvr>
                                        <p:cTn id="41" dur="2000" fill="hold"/>
                                        <p:tgtEl>
                                          <p:spTgt spid="2"/>
                                        </p:tgtEl>
                                        <p:attrNameLst>
                                          <p:attrName>ppt_w</p:attrName>
                                        </p:attrNameLst>
                                      </p:cBhvr>
                                      <p:tavLst>
                                        <p:tav tm="0">
                                          <p:val>
                                            <p:fltVal val="0"/>
                                          </p:val>
                                        </p:tav>
                                        <p:tav tm="100000">
                                          <p:val>
                                            <p:strVal val="#ppt_w"/>
                                          </p:val>
                                        </p:tav>
                                      </p:tavLst>
                                    </p:anim>
                                  </p:childTnLst>
                                </p:cTn>
                              </p:par>
                            </p:childTnLst>
                          </p:cTn>
                        </p:par>
                        <p:par>
                          <p:cTn id="42" fill="hold" nodeType="afterGroup">
                            <p:stCondLst>
                              <p:cond delay="10000"/>
                            </p:stCondLst>
                            <p:childTnLst>
                              <p:par>
                                <p:cTn id="43" presetID="10"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2000"/>
                                        <p:tgtEl>
                                          <p:spTgt spid="4"/>
                                        </p:tgtEl>
                                      </p:cBhvr>
                                    </p:animEffect>
                                  </p:childTnLst>
                                </p:cTn>
                              </p:par>
                            </p:childTnLst>
                          </p:cTn>
                        </p:par>
                        <p:par>
                          <p:cTn id="46" fill="hold" nodeType="afterGroup">
                            <p:stCondLst>
                              <p:cond delay="12000"/>
                            </p:stCondLst>
                            <p:childTnLst>
                              <p:par>
                                <p:cTn id="47" presetID="10"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2000"/>
                                        <p:tgtEl>
                                          <p:spTgt spid="5"/>
                                        </p:tgtEl>
                                      </p:cBhvr>
                                    </p:animEffect>
                                  </p:childTnLst>
                                </p:cTn>
                              </p:par>
                            </p:childTnLst>
                          </p:cTn>
                        </p:par>
                        <p:par>
                          <p:cTn id="50" fill="hold" nodeType="afterGroup">
                            <p:stCondLst>
                              <p:cond delay="14000"/>
                            </p:stCondLst>
                            <p:childTnLst>
                              <p:par>
                                <p:cTn id="51" presetID="10"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2000"/>
                                        <p:tgtEl>
                                          <p:spTgt spid="6"/>
                                        </p:tgtEl>
                                      </p:cBhvr>
                                    </p:animEffect>
                                  </p:childTnLst>
                                </p:cTn>
                              </p:par>
                            </p:childTnLst>
                          </p:cTn>
                        </p:par>
                        <p:par>
                          <p:cTn id="54" fill="hold" nodeType="afterGroup">
                            <p:stCondLst>
                              <p:cond delay="16000"/>
                            </p:stCondLst>
                            <p:childTnLst>
                              <p:par>
                                <p:cTn id="55" presetID="10" presetClass="entr" presetSubtype="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2000"/>
                                        <p:tgtEl>
                                          <p:spTgt spid="7"/>
                                        </p:tgtEl>
                                      </p:cBhvr>
                                    </p:animEffect>
                                  </p:childTnLst>
                                </p:cTn>
                              </p:par>
                            </p:childTnLst>
                          </p:cTn>
                        </p:par>
                        <p:par>
                          <p:cTn id="58" fill="hold" nodeType="afterGroup">
                            <p:stCondLst>
                              <p:cond delay="18000"/>
                            </p:stCondLst>
                            <p:childTnLst>
                              <p:par>
                                <p:cTn id="59" presetID="10" presetClass="entr" presetSubtype="0"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2000"/>
                                        <p:tgtEl>
                                          <p:spTgt spid="8"/>
                                        </p:tgtEl>
                                      </p:cBhvr>
                                    </p:animEffect>
                                  </p:childTnLst>
                                </p:cTn>
                              </p:par>
                            </p:childTnLst>
                          </p:cTn>
                        </p:par>
                        <p:par>
                          <p:cTn id="62" fill="hold" nodeType="afterGroup">
                            <p:stCondLst>
                              <p:cond delay="20000"/>
                            </p:stCondLst>
                            <p:childTnLst>
                              <p:par>
                                <p:cTn id="63" presetID="10" presetClass="entr" presetSubtype="0" fill="hold"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2000"/>
                                        <p:tgtEl>
                                          <p:spTgt spid="9"/>
                                        </p:tgtEl>
                                      </p:cBhvr>
                                    </p:animEffect>
                                  </p:childTnLst>
                                </p:cTn>
                              </p:par>
                            </p:childTnLst>
                          </p:cTn>
                        </p:par>
                        <p:par>
                          <p:cTn id="66" fill="hold" nodeType="afterGroup">
                            <p:stCondLst>
                              <p:cond delay="22000"/>
                            </p:stCondLst>
                            <p:childTnLst>
                              <p:par>
                                <p:cTn id="67" presetID="10" presetClass="entr" presetSubtype="0"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2000"/>
                                        <p:tgtEl>
                                          <p:spTgt spid="10"/>
                                        </p:tgtEl>
                                      </p:cBhvr>
                                    </p:animEffect>
                                  </p:childTnLst>
                                </p:cTn>
                              </p:par>
                            </p:childTnLst>
                          </p:cTn>
                        </p:par>
                        <p:par>
                          <p:cTn id="70" fill="hold" nodeType="afterGroup">
                            <p:stCondLst>
                              <p:cond delay="24000"/>
                            </p:stCondLst>
                            <p:childTnLst>
                              <p:par>
                                <p:cTn id="71" presetID="10" presetClass="entr" presetSubtype="0"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2000"/>
                                        <p:tgtEl>
                                          <p:spTgt spid="11"/>
                                        </p:tgtEl>
                                      </p:cBhvr>
                                    </p:animEffect>
                                  </p:childTnLst>
                                </p:cTn>
                              </p:par>
                            </p:childTnLst>
                          </p:cTn>
                        </p:par>
                        <p:par>
                          <p:cTn id="74" fill="hold" nodeType="afterGroup">
                            <p:stCondLst>
                              <p:cond delay="26000"/>
                            </p:stCondLst>
                            <p:childTnLst>
                              <p:par>
                                <p:cTn id="75" presetID="10" presetClass="entr" presetSubtype="0"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2000"/>
                                        <p:tgtEl>
                                          <p:spTgt spid="12"/>
                                        </p:tgtEl>
                                      </p:cBhvr>
                                    </p:animEffect>
                                  </p:childTnLst>
                                </p:cTn>
                              </p:par>
                            </p:childTnLst>
                          </p:cTn>
                        </p:par>
                        <p:par>
                          <p:cTn id="78" fill="hold" nodeType="afterGroup">
                            <p:stCondLst>
                              <p:cond delay="28000"/>
                            </p:stCondLst>
                            <p:childTnLst>
                              <p:par>
                                <p:cTn id="79" presetID="10" presetClass="entr" presetSubtype="0" fill="hold"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2000"/>
                                        <p:tgtEl>
                                          <p:spTgt spid="13"/>
                                        </p:tgtEl>
                                      </p:cBhvr>
                                    </p:animEffect>
                                  </p:childTnLst>
                                </p:cTn>
                              </p:par>
                            </p:childTnLst>
                          </p:cTn>
                        </p:par>
                        <p:par>
                          <p:cTn id="82" fill="hold" nodeType="afterGroup">
                            <p:stCondLst>
                              <p:cond delay="30000"/>
                            </p:stCondLst>
                            <p:childTnLst>
                              <p:par>
                                <p:cTn id="83" presetID="10" presetClass="entr" presetSubtype="0" fill="hold"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2000"/>
                                        <p:tgtEl>
                                          <p:spTgt spid="14"/>
                                        </p:tgtEl>
                                      </p:cBhvr>
                                    </p:animEffect>
                                  </p:childTnLst>
                                </p:cTn>
                              </p:par>
                            </p:childTnLst>
                          </p:cTn>
                        </p:par>
                        <p:par>
                          <p:cTn id="86" fill="hold" nodeType="afterGroup">
                            <p:stCondLst>
                              <p:cond delay="32000"/>
                            </p:stCondLst>
                            <p:childTnLst>
                              <p:par>
                                <p:cTn id="87" presetID="10" presetClass="entr" presetSubtype="0" fill="hold"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2000"/>
                                        <p:tgtEl>
                                          <p:spTgt spid="15"/>
                                        </p:tgtEl>
                                      </p:cBhvr>
                                    </p:animEffect>
                                  </p:childTnLst>
                                </p:cTn>
                              </p:par>
                            </p:childTnLst>
                          </p:cTn>
                        </p:par>
                        <p:par>
                          <p:cTn id="90" fill="hold" nodeType="afterGroup">
                            <p:stCondLst>
                              <p:cond delay="34000"/>
                            </p:stCondLst>
                            <p:childTnLst>
                              <p:par>
                                <p:cTn id="91" presetID="10" presetClass="entr" presetSubtype="0" fill="hold" nodeType="after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2000"/>
                                        <p:tgtEl>
                                          <p:spTgt spid="16"/>
                                        </p:tgtEl>
                                      </p:cBhvr>
                                    </p:animEffect>
                                  </p:childTnLst>
                                </p:cTn>
                              </p:par>
                            </p:childTnLst>
                          </p:cTn>
                        </p:par>
                        <p:par>
                          <p:cTn id="94" fill="hold" nodeType="afterGroup">
                            <p:stCondLst>
                              <p:cond delay="36000"/>
                            </p:stCondLst>
                            <p:childTnLst>
                              <p:par>
                                <p:cTn id="95" presetID="10" presetClass="entr" presetSubtype="0" fill="hold"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2000"/>
                                        <p:tgtEl>
                                          <p:spTgt spid="1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6" presetClass="entr" presetSubtype="0" fill="hold" nodeType="click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80">
                                          <p:stCondLst>
                                            <p:cond delay="0"/>
                                          </p:stCondLst>
                                        </p:cTn>
                                        <p:tgtEl>
                                          <p:spTgt spid="76"/>
                                        </p:tgtEl>
                                      </p:cBhvr>
                                    </p:animEffect>
                                    <p:anim calcmode="lin" valueType="num">
                                      <p:cBhvr>
                                        <p:cTn id="103" dur="1822"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76"/>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76"/>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76"/>
                                        </p:tgtEl>
                                        <p:attrNameLst>
                                          <p:attrName>ppt_y</p:attrName>
                                        </p:attrNameLst>
                                      </p:cBhvr>
                                      <p:tavLst>
                                        <p:tav tm="0" fmla="#ppt_y-sin(pi*$)/81">
                                          <p:val>
                                            <p:fltVal val="0"/>
                                          </p:val>
                                        </p:tav>
                                        <p:tav tm="100000">
                                          <p:val>
                                            <p:fltVal val="1"/>
                                          </p:val>
                                        </p:tav>
                                      </p:tavLst>
                                    </p:anim>
                                    <p:animScale>
                                      <p:cBhvr>
                                        <p:cTn id="108" dur="26">
                                          <p:stCondLst>
                                            <p:cond delay="650"/>
                                          </p:stCondLst>
                                        </p:cTn>
                                        <p:tgtEl>
                                          <p:spTgt spid="76"/>
                                        </p:tgtEl>
                                      </p:cBhvr>
                                      <p:to x="100000" y="60000"/>
                                    </p:animScale>
                                    <p:animScale>
                                      <p:cBhvr>
                                        <p:cTn id="109" dur="166" decel="50000">
                                          <p:stCondLst>
                                            <p:cond delay="676"/>
                                          </p:stCondLst>
                                        </p:cTn>
                                        <p:tgtEl>
                                          <p:spTgt spid="76"/>
                                        </p:tgtEl>
                                      </p:cBhvr>
                                      <p:to x="100000" y="100000"/>
                                    </p:animScale>
                                    <p:animScale>
                                      <p:cBhvr>
                                        <p:cTn id="110" dur="26">
                                          <p:stCondLst>
                                            <p:cond delay="1312"/>
                                          </p:stCondLst>
                                        </p:cTn>
                                        <p:tgtEl>
                                          <p:spTgt spid="76"/>
                                        </p:tgtEl>
                                      </p:cBhvr>
                                      <p:to x="100000" y="80000"/>
                                    </p:animScale>
                                    <p:animScale>
                                      <p:cBhvr>
                                        <p:cTn id="111" dur="166" decel="50000">
                                          <p:stCondLst>
                                            <p:cond delay="1338"/>
                                          </p:stCondLst>
                                        </p:cTn>
                                        <p:tgtEl>
                                          <p:spTgt spid="76"/>
                                        </p:tgtEl>
                                      </p:cBhvr>
                                      <p:to x="100000" y="100000"/>
                                    </p:animScale>
                                    <p:animScale>
                                      <p:cBhvr>
                                        <p:cTn id="112" dur="26">
                                          <p:stCondLst>
                                            <p:cond delay="1642"/>
                                          </p:stCondLst>
                                        </p:cTn>
                                        <p:tgtEl>
                                          <p:spTgt spid="76"/>
                                        </p:tgtEl>
                                      </p:cBhvr>
                                      <p:to x="100000" y="90000"/>
                                    </p:animScale>
                                    <p:animScale>
                                      <p:cBhvr>
                                        <p:cTn id="113" dur="166" decel="50000">
                                          <p:stCondLst>
                                            <p:cond delay="1668"/>
                                          </p:stCondLst>
                                        </p:cTn>
                                        <p:tgtEl>
                                          <p:spTgt spid="76"/>
                                        </p:tgtEl>
                                      </p:cBhvr>
                                      <p:to x="100000" y="100000"/>
                                    </p:animScale>
                                    <p:animScale>
                                      <p:cBhvr>
                                        <p:cTn id="114" dur="26">
                                          <p:stCondLst>
                                            <p:cond delay="1808"/>
                                          </p:stCondLst>
                                        </p:cTn>
                                        <p:tgtEl>
                                          <p:spTgt spid="76"/>
                                        </p:tgtEl>
                                      </p:cBhvr>
                                      <p:to x="100000" y="95000"/>
                                    </p:animScale>
                                    <p:animScale>
                                      <p:cBhvr>
                                        <p:cTn id="115" dur="166" decel="50000">
                                          <p:stCondLst>
                                            <p:cond delay="1834"/>
                                          </p:stCondLst>
                                        </p:cTn>
                                        <p:tgtEl>
                                          <p:spTgt spid="76"/>
                                        </p:tgtEl>
                                      </p:cBhvr>
                                      <p:to x="100000" y="100000"/>
                                    </p:animScale>
                                  </p:childTnLst>
                                </p:cTn>
                              </p:par>
                              <p:par>
                                <p:cTn id="116" presetID="26" presetClass="entr" presetSubtype="0" fill="hold" nodeType="with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wipe(down)">
                                      <p:cBhvr>
                                        <p:cTn id="118" dur="580">
                                          <p:stCondLst>
                                            <p:cond delay="0"/>
                                          </p:stCondLst>
                                        </p:cTn>
                                        <p:tgtEl>
                                          <p:spTgt spid="77"/>
                                        </p:tgtEl>
                                      </p:cBhvr>
                                    </p:animEffect>
                                    <p:anim calcmode="lin" valueType="num">
                                      <p:cBhvr>
                                        <p:cTn id="119"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124" dur="26">
                                          <p:stCondLst>
                                            <p:cond delay="650"/>
                                          </p:stCondLst>
                                        </p:cTn>
                                        <p:tgtEl>
                                          <p:spTgt spid="77"/>
                                        </p:tgtEl>
                                      </p:cBhvr>
                                      <p:to x="100000" y="60000"/>
                                    </p:animScale>
                                    <p:animScale>
                                      <p:cBhvr>
                                        <p:cTn id="125" dur="166" decel="50000">
                                          <p:stCondLst>
                                            <p:cond delay="676"/>
                                          </p:stCondLst>
                                        </p:cTn>
                                        <p:tgtEl>
                                          <p:spTgt spid="77"/>
                                        </p:tgtEl>
                                      </p:cBhvr>
                                      <p:to x="100000" y="100000"/>
                                    </p:animScale>
                                    <p:animScale>
                                      <p:cBhvr>
                                        <p:cTn id="126" dur="26">
                                          <p:stCondLst>
                                            <p:cond delay="1312"/>
                                          </p:stCondLst>
                                        </p:cTn>
                                        <p:tgtEl>
                                          <p:spTgt spid="77"/>
                                        </p:tgtEl>
                                      </p:cBhvr>
                                      <p:to x="100000" y="80000"/>
                                    </p:animScale>
                                    <p:animScale>
                                      <p:cBhvr>
                                        <p:cTn id="127" dur="166" decel="50000">
                                          <p:stCondLst>
                                            <p:cond delay="1338"/>
                                          </p:stCondLst>
                                        </p:cTn>
                                        <p:tgtEl>
                                          <p:spTgt spid="77"/>
                                        </p:tgtEl>
                                      </p:cBhvr>
                                      <p:to x="100000" y="100000"/>
                                    </p:animScale>
                                    <p:animScale>
                                      <p:cBhvr>
                                        <p:cTn id="128" dur="26">
                                          <p:stCondLst>
                                            <p:cond delay="1642"/>
                                          </p:stCondLst>
                                        </p:cTn>
                                        <p:tgtEl>
                                          <p:spTgt spid="77"/>
                                        </p:tgtEl>
                                      </p:cBhvr>
                                      <p:to x="100000" y="90000"/>
                                    </p:animScale>
                                    <p:animScale>
                                      <p:cBhvr>
                                        <p:cTn id="129" dur="166" decel="50000">
                                          <p:stCondLst>
                                            <p:cond delay="1668"/>
                                          </p:stCondLst>
                                        </p:cTn>
                                        <p:tgtEl>
                                          <p:spTgt spid="77"/>
                                        </p:tgtEl>
                                      </p:cBhvr>
                                      <p:to x="100000" y="100000"/>
                                    </p:animScale>
                                    <p:animScale>
                                      <p:cBhvr>
                                        <p:cTn id="130" dur="26">
                                          <p:stCondLst>
                                            <p:cond delay="1808"/>
                                          </p:stCondLst>
                                        </p:cTn>
                                        <p:tgtEl>
                                          <p:spTgt spid="77"/>
                                        </p:tgtEl>
                                      </p:cBhvr>
                                      <p:to x="100000" y="95000"/>
                                    </p:animScale>
                                    <p:animScale>
                                      <p:cBhvr>
                                        <p:cTn id="131" dur="166" decel="50000">
                                          <p:stCondLst>
                                            <p:cond delay="1834"/>
                                          </p:stCondLst>
                                        </p:cTn>
                                        <p:tgtEl>
                                          <p:spTgt spid="77"/>
                                        </p:tgtEl>
                                      </p:cBhvr>
                                      <p:to x="100000" y="100000"/>
                                    </p:animScale>
                                  </p:childTnLst>
                                </p:cTn>
                              </p:par>
                              <p:par>
                                <p:cTn id="132" presetID="26" presetClass="entr" presetSubtype="0"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Effect transition="in" filter="wipe(down)">
                                      <p:cBhvr>
                                        <p:cTn id="134" dur="580">
                                          <p:stCondLst>
                                            <p:cond delay="0"/>
                                          </p:stCondLst>
                                        </p:cTn>
                                        <p:tgtEl>
                                          <p:spTgt spid="78"/>
                                        </p:tgtEl>
                                      </p:cBhvr>
                                    </p:animEffect>
                                    <p:anim calcmode="lin" valueType="num">
                                      <p:cBhvr>
                                        <p:cTn id="135" dur="1822"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78"/>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78"/>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78"/>
                                        </p:tgtEl>
                                        <p:attrNameLst>
                                          <p:attrName>ppt_y</p:attrName>
                                        </p:attrNameLst>
                                      </p:cBhvr>
                                      <p:tavLst>
                                        <p:tav tm="0" fmla="#ppt_y-sin(pi*$)/81">
                                          <p:val>
                                            <p:fltVal val="0"/>
                                          </p:val>
                                        </p:tav>
                                        <p:tav tm="100000">
                                          <p:val>
                                            <p:fltVal val="1"/>
                                          </p:val>
                                        </p:tav>
                                      </p:tavLst>
                                    </p:anim>
                                    <p:animScale>
                                      <p:cBhvr>
                                        <p:cTn id="140" dur="26">
                                          <p:stCondLst>
                                            <p:cond delay="650"/>
                                          </p:stCondLst>
                                        </p:cTn>
                                        <p:tgtEl>
                                          <p:spTgt spid="78"/>
                                        </p:tgtEl>
                                      </p:cBhvr>
                                      <p:to x="100000" y="60000"/>
                                    </p:animScale>
                                    <p:animScale>
                                      <p:cBhvr>
                                        <p:cTn id="141" dur="166" decel="50000">
                                          <p:stCondLst>
                                            <p:cond delay="676"/>
                                          </p:stCondLst>
                                        </p:cTn>
                                        <p:tgtEl>
                                          <p:spTgt spid="78"/>
                                        </p:tgtEl>
                                      </p:cBhvr>
                                      <p:to x="100000" y="100000"/>
                                    </p:animScale>
                                    <p:animScale>
                                      <p:cBhvr>
                                        <p:cTn id="142" dur="26">
                                          <p:stCondLst>
                                            <p:cond delay="1312"/>
                                          </p:stCondLst>
                                        </p:cTn>
                                        <p:tgtEl>
                                          <p:spTgt spid="78"/>
                                        </p:tgtEl>
                                      </p:cBhvr>
                                      <p:to x="100000" y="80000"/>
                                    </p:animScale>
                                    <p:animScale>
                                      <p:cBhvr>
                                        <p:cTn id="143" dur="166" decel="50000">
                                          <p:stCondLst>
                                            <p:cond delay="1338"/>
                                          </p:stCondLst>
                                        </p:cTn>
                                        <p:tgtEl>
                                          <p:spTgt spid="78"/>
                                        </p:tgtEl>
                                      </p:cBhvr>
                                      <p:to x="100000" y="100000"/>
                                    </p:animScale>
                                    <p:animScale>
                                      <p:cBhvr>
                                        <p:cTn id="144" dur="26">
                                          <p:stCondLst>
                                            <p:cond delay="1642"/>
                                          </p:stCondLst>
                                        </p:cTn>
                                        <p:tgtEl>
                                          <p:spTgt spid="78"/>
                                        </p:tgtEl>
                                      </p:cBhvr>
                                      <p:to x="100000" y="90000"/>
                                    </p:animScale>
                                    <p:animScale>
                                      <p:cBhvr>
                                        <p:cTn id="145" dur="166" decel="50000">
                                          <p:stCondLst>
                                            <p:cond delay="1668"/>
                                          </p:stCondLst>
                                        </p:cTn>
                                        <p:tgtEl>
                                          <p:spTgt spid="78"/>
                                        </p:tgtEl>
                                      </p:cBhvr>
                                      <p:to x="100000" y="100000"/>
                                    </p:animScale>
                                    <p:animScale>
                                      <p:cBhvr>
                                        <p:cTn id="146" dur="26">
                                          <p:stCondLst>
                                            <p:cond delay="1808"/>
                                          </p:stCondLst>
                                        </p:cTn>
                                        <p:tgtEl>
                                          <p:spTgt spid="78"/>
                                        </p:tgtEl>
                                      </p:cBhvr>
                                      <p:to x="100000" y="95000"/>
                                    </p:animScale>
                                    <p:animScale>
                                      <p:cBhvr>
                                        <p:cTn id="147" dur="166" decel="50000">
                                          <p:stCondLst>
                                            <p:cond delay="1834"/>
                                          </p:stCondLst>
                                        </p:cTn>
                                        <p:tgtEl>
                                          <p:spTgt spid="78"/>
                                        </p:tgtEl>
                                      </p:cBhvr>
                                      <p:to x="100000" y="100000"/>
                                    </p:animScale>
                                  </p:childTnLst>
                                </p:cTn>
                              </p:par>
                              <p:par>
                                <p:cTn id="148" presetID="26" presetClass="entr" presetSubtype="0" fill="hold" nodeType="withEffect">
                                  <p:stCondLst>
                                    <p:cond delay="0"/>
                                  </p:stCondLst>
                                  <p:childTnLst>
                                    <p:set>
                                      <p:cBhvr>
                                        <p:cTn id="149" dur="1" fill="hold">
                                          <p:stCondLst>
                                            <p:cond delay="0"/>
                                          </p:stCondLst>
                                        </p:cTn>
                                        <p:tgtEl>
                                          <p:spTgt spid="79"/>
                                        </p:tgtEl>
                                        <p:attrNameLst>
                                          <p:attrName>style.visibility</p:attrName>
                                        </p:attrNameLst>
                                      </p:cBhvr>
                                      <p:to>
                                        <p:strVal val="visible"/>
                                      </p:to>
                                    </p:set>
                                    <p:animEffect transition="in" filter="wipe(down)">
                                      <p:cBhvr>
                                        <p:cTn id="150" dur="580">
                                          <p:stCondLst>
                                            <p:cond delay="0"/>
                                          </p:stCondLst>
                                        </p:cTn>
                                        <p:tgtEl>
                                          <p:spTgt spid="79"/>
                                        </p:tgtEl>
                                      </p:cBhvr>
                                    </p:animEffect>
                                    <p:anim calcmode="lin" valueType="num">
                                      <p:cBhvr>
                                        <p:cTn id="151" dur="1822"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152" dur="664"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153" dur="664" tmFilter="0, 0; 0.125,0.2665; 0.25,0.4; 0.375,0.465; 0.5,0.5;  0.625,0.535; 0.75,0.6; 0.875,0.7335; 1,1">
                                          <p:stCondLst>
                                            <p:cond delay="664"/>
                                          </p:stCondLst>
                                        </p:cTn>
                                        <p:tgtEl>
                                          <p:spTgt spid="79"/>
                                        </p:tgtEl>
                                        <p:attrNameLst>
                                          <p:attrName>ppt_y</p:attrName>
                                        </p:attrNameLst>
                                      </p:cBhvr>
                                      <p:tavLst>
                                        <p:tav tm="0" fmla="#ppt_y-sin(pi*$)/9">
                                          <p:val>
                                            <p:fltVal val="0"/>
                                          </p:val>
                                        </p:tav>
                                        <p:tav tm="100000">
                                          <p:val>
                                            <p:fltVal val="1"/>
                                          </p:val>
                                        </p:tav>
                                      </p:tavLst>
                                    </p:anim>
                                    <p:anim calcmode="lin" valueType="num">
                                      <p:cBhvr>
                                        <p:cTn id="154" dur="332" tmFilter="0, 0; 0.125,0.2665; 0.25,0.4; 0.375,0.465; 0.5,0.5;  0.625,0.535; 0.75,0.6; 0.875,0.7335; 1,1">
                                          <p:stCondLst>
                                            <p:cond delay="1324"/>
                                          </p:stCondLst>
                                        </p:cTn>
                                        <p:tgtEl>
                                          <p:spTgt spid="79"/>
                                        </p:tgtEl>
                                        <p:attrNameLst>
                                          <p:attrName>ppt_y</p:attrName>
                                        </p:attrNameLst>
                                      </p:cBhvr>
                                      <p:tavLst>
                                        <p:tav tm="0" fmla="#ppt_y-sin(pi*$)/27">
                                          <p:val>
                                            <p:fltVal val="0"/>
                                          </p:val>
                                        </p:tav>
                                        <p:tav tm="100000">
                                          <p:val>
                                            <p:fltVal val="1"/>
                                          </p:val>
                                        </p:tav>
                                      </p:tavLst>
                                    </p:anim>
                                    <p:anim calcmode="lin" valueType="num">
                                      <p:cBhvr>
                                        <p:cTn id="155" dur="164" tmFilter="0, 0; 0.125,0.2665; 0.25,0.4; 0.375,0.465; 0.5,0.5;  0.625,0.535; 0.75,0.6; 0.875,0.7335; 1,1">
                                          <p:stCondLst>
                                            <p:cond delay="1656"/>
                                          </p:stCondLst>
                                        </p:cTn>
                                        <p:tgtEl>
                                          <p:spTgt spid="79"/>
                                        </p:tgtEl>
                                        <p:attrNameLst>
                                          <p:attrName>ppt_y</p:attrName>
                                        </p:attrNameLst>
                                      </p:cBhvr>
                                      <p:tavLst>
                                        <p:tav tm="0" fmla="#ppt_y-sin(pi*$)/81">
                                          <p:val>
                                            <p:fltVal val="0"/>
                                          </p:val>
                                        </p:tav>
                                        <p:tav tm="100000">
                                          <p:val>
                                            <p:fltVal val="1"/>
                                          </p:val>
                                        </p:tav>
                                      </p:tavLst>
                                    </p:anim>
                                    <p:animScale>
                                      <p:cBhvr>
                                        <p:cTn id="156" dur="26">
                                          <p:stCondLst>
                                            <p:cond delay="650"/>
                                          </p:stCondLst>
                                        </p:cTn>
                                        <p:tgtEl>
                                          <p:spTgt spid="79"/>
                                        </p:tgtEl>
                                      </p:cBhvr>
                                      <p:to x="100000" y="60000"/>
                                    </p:animScale>
                                    <p:animScale>
                                      <p:cBhvr>
                                        <p:cTn id="157" dur="166" decel="50000">
                                          <p:stCondLst>
                                            <p:cond delay="676"/>
                                          </p:stCondLst>
                                        </p:cTn>
                                        <p:tgtEl>
                                          <p:spTgt spid="79"/>
                                        </p:tgtEl>
                                      </p:cBhvr>
                                      <p:to x="100000" y="100000"/>
                                    </p:animScale>
                                    <p:animScale>
                                      <p:cBhvr>
                                        <p:cTn id="158" dur="26">
                                          <p:stCondLst>
                                            <p:cond delay="1312"/>
                                          </p:stCondLst>
                                        </p:cTn>
                                        <p:tgtEl>
                                          <p:spTgt spid="79"/>
                                        </p:tgtEl>
                                      </p:cBhvr>
                                      <p:to x="100000" y="80000"/>
                                    </p:animScale>
                                    <p:animScale>
                                      <p:cBhvr>
                                        <p:cTn id="159" dur="166" decel="50000">
                                          <p:stCondLst>
                                            <p:cond delay="1338"/>
                                          </p:stCondLst>
                                        </p:cTn>
                                        <p:tgtEl>
                                          <p:spTgt spid="79"/>
                                        </p:tgtEl>
                                      </p:cBhvr>
                                      <p:to x="100000" y="100000"/>
                                    </p:animScale>
                                    <p:animScale>
                                      <p:cBhvr>
                                        <p:cTn id="160" dur="26">
                                          <p:stCondLst>
                                            <p:cond delay="1642"/>
                                          </p:stCondLst>
                                        </p:cTn>
                                        <p:tgtEl>
                                          <p:spTgt spid="79"/>
                                        </p:tgtEl>
                                      </p:cBhvr>
                                      <p:to x="100000" y="90000"/>
                                    </p:animScale>
                                    <p:animScale>
                                      <p:cBhvr>
                                        <p:cTn id="161" dur="166" decel="50000">
                                          <p:stCondLst>
                                            <p:cond delay="1668"/>
                                          </p:stCondLst>
                                        </p:cTn>
                                        <p:tgtEl>
                                          <p:spTgt spid="79"/>
                                        </p:tgtEl>
                                      </p:cBhvr>
                                      <p:to x="100000" y="100000"/>
                                    </p:animScale>
                                    <p:animScale>
                                      <p:cBhvr>
                                        <p:cTn id="162" dur="26">
                                          <p:stCondLst>
                                            <p:cond delay="1808"/>
                                          </p:stCondLst>
                                        </p:cTn>
                                        <p:tgtEl>
                                          <p:spTgt spid="79"/>
                                        </p:tgtEl>
                                      </p:cBhvr>
                                      <p:to x="100000" y="95000"/>
                                    </p:animScale>
                                    <p:animScale>
                                      <p:cBhvr>
                                        <p:cTn id="163" dur="166" decel="50000">
                                          <p:stCondLst>
                                            <p:cond delay="1834"/>
                                          </p:stCondLst>
                                        </p:cTn>
                                        <p:tgtEl>
                                          <p:spTgt spid="79"/>
                                        </p:tgtEl>
                                      </p:cBhvr>
                                      <p:to x="100000" y="100000"/>
                                    </p:animScale>
                                  </p:childTnLst>
                                </p:cTn>
                              </p:par>
                              <p:par>
                                <p:cTn id="164" presetID="26" presetClass="entr" presetSubtype="0" fill="hold" nodeType="withEffect">
                                  <p:stCondLst>
                                    <p:cond delay="0"/>
                                  </p:stCondLst>
                                  <p:childTnLst>
                                    <p:set>
                                      <p:cBhvr>
                                        <p:cTn id="165" dur="1" fill="hold">
                                          <p:stCondLst>
                                            <p:cond delay="0"/>
                                          </p:stCondLst>
                                        </p:cTn>
                                        <p:tgtEl>
                                          <p:spTgt spid="80"/>
                                        </p:tgtEl>
                                        <p:attrNameLst>
                                          <p:attrName>style.visibility</p:attrName>
                                        </p:attrNameLst>
                                      </p:cBhvr>
                                      <p:to>
                                        <p:strVal val="visible"/>
                                      </p:to>
                                    </p:set>
                                    <p:animEffect transition="in" filter="wipe(down)">
                                      <p:cBhvr>
                                        <p:cTn id="166" dur="580">
                                          <p:stCondLst>
                                            <p:cond delay="0"/>
                                          </p:stCondLst>
                                        </p:cTn>
                                        <p:tgtEl>
                                          <p:spTgt spid="80"/>
                                        </p:tgtEl>
                                      </p:cBhvr>
                                    </p:animEffect>
                                    <p:anim calcmode="lin" valueType="num">
                                      <p:cBhvr>
                                        <p:cTn id="167" dur="1822" tmFilter="0,0; 0.14,0.36; 0.43,0.73; 0.71,0.91; 1.0,1.0">
                                          <p:stCondLst>
                                            <p:cond delay="0"/>
                                          </p:stCondLst>
                                        </p:cTn>
                                        <p:tgtEl>
                                          <p:spTgt spid="80"/>
                                        </p:tgtEl>
                                        <p:attrNameLst>
                                          <p:attrName>ppt_x</p:attrName>
                                        </p:attrNameLst>
                                      </p:cBhvr>
                                      <p:tavLst>
                                        <p:tav tm="0">
                                          <p:val>
                                            <p:strVal val="#ppt_x-0.25"/>
                                          </p:val>
                                        </p:tav>
                                        <p:tav tm="100000">
                                          <p:val>
                                            <p:strVal val="#ppt_x"/>
                                          </p:val>
                                        </p:tav>
                                      </p:tavLst>
                                    </p:anim>
                                    <p:anim calcmode="lin" valueType="num">
                                      <p:cBhvr>
                                        <p:cTn id="168" dur="664" tmFilter="0.0,0.0; 0.25,0.07; 0.50,0.2; 0.75,0.467; 1.0,1.0">
                                          <p:stCondLst>
                                            <p:cond delay="0"/>
                                          </p:stCondLst>
                                        </p:cTn>
                                        <p:tgtEl>
                                          <p:spTgt spid="80"/>
                                        </p:tgtEl>
                                        <p:attrNameLst>
                                          <p:attrName>ppt_y</p:attrName>
                                        </p:attrNameLst>
                                      </p:cBhvr>
                                      <p:tavLst>
                                        <p:tav tm="0" fmla="#ppt_y-sin(pi*$)/3">
                                          <p:val>
                                            <p:fltVal val="0.5"/>
                                          </p:val>
                                        </p:tav>
                                        <p:tav tm="100000">
                                          <p:val>
                                            <p:fltVal val="1"/>
                                          </p:val>
                                        </p:tav>
                                      </p:tavLst>
                                    </p:anim>
                                    <p:anim calcmode="lin" valueType="num">
                                      <p:cBhvr>
                                        <p:cTn id="169" dur="664" tmFilter="0, 0; 0.125,0.2665; 0.25,0.4; 0.375,0.465; 0.5,0.5;  0.625,0.535; 0.75,0.6; 0.875,0.7335; 1,1">
                                          <p:stCondLst>
                                            <p:cond delay="664"/>
                                          </p:stCondLst>
                                        </p:cTn>
                                        <p:tgtEl>
                                          <p:spTgt spid="80"/>
                                        </p:tgtEl>
                                        <p:attrNameLst>
                                          <p:attrName>ppt_y</p:attrName>
                                        </p:attrNameLst>
                                      </p:cBhvr>
                                      <p:tavLst>
                                        <p:tav tm="0" fmla="#ppt_y-sin(pi*$)/9">
                                          <p:val>
                                            <p:fltVal val="0"/>
                                          </p:val>
                                        </p:tav>
                                        <p:tav tm="100000">
                                          <p:val>
                                            <p:fltVal val="1"/>
                                          </p:val>
                                        </p:tav>
                                      </p:tavLst>
                                    </p:anim>
                                    <p:anim calcmode="lin" valueType="num">
                                      <p:cBhvr>
                                        <p:cTn id="170" dur="332" tmFilter="0, 0; 0.125,0.2665; 0.25,0.4; 0.375,0.465; 0.5,0.5;  0.625,0.535; 0.75,0.6; 0.875,0.7335; 1,1">
                                          <p:stCondLst>
                                            <p:cond delay="1324"/>
                                          </p:stCondLst>
                                        </p:cTn>
                                        <p:tgtEl>
                                          <p:spTgt spid="80"/>
                                        </p:tgtEl>
                                        <p:attrNameLst>
                                          <p:attrName>ppt_y</p:attrName>
                                        </p:attrNameLst>
                                      </p:cBhvr>
                                      <p:tavLst>
                                        <p:tav tm="0" fmla="#ppt_y-sin(pi*$)/27">
                                          <p:val>
                                            <p:fltVal val="0"/>
                                          </p:val>
                                        </p:tav>
                                        <p:tav tm="100000">
                                          <p:val>
                                            <p:fltVal val="1"/>
                                          </p:val>
                                        </p:tav>
                                      </p:tavLst>
                                    </p:anim>
                                    <p:anim calcmode="lin" valueType="num">
                                      <p:cBhvr>
                                        <p:cTn id="171" dur="164" tmFilter="0, 0; 0.125,0.2665; 0.25,0.4; 0.375,0.465; 0.5,0.5;  0.625,0.535; 0.75,0.6; 0.875,0.7335; 1,1">
                                          <p:stCondLst>
                                            <p:cond delay="1656"/>
                                          </p:stCondLst>
                                        </p:cTn>
                                        <p:tgtEl>
                                          <p:spTgt spid="80"/>
                                        </p:tgtEl>
                                        <p:attrNameLst>
                                          <p:attrName>ppt_y</p:attrName>
                                        </p:attrNameLst>
                                      </p:cBhvr>
                                      <p:tavLst>
                                        <p:tav tm="0" fmla="#ppt_y-sin(pi*$)/81">
                                          <p:val>
                                            <p:fltVal val="0"/>
                                          </p:val>
                                        </p:tav>
                                        <p:tav tm="100000">
                                          <p:val>
                                            <p:fltVal val="1"/>
                                          </p:val>
                                        </p:tav>
                                      </p:tavLst>
                                    </p:anim>
                                    <p:animScale>
                                      <p:cBhvr>
                                        <p:cTn id="172" dur="26">
                                          <p:stCondLst>
                                            <p:cond delay="650"/>
                                          </p:stCondLst>
                                        </p:cTn>
                                        <p:tgtEl>
                                          <p:spTgt spid="80"/>
                                        </p:tgtEl>
                                      </p:cBhvr>
                                      <p:to x="100000" y="60000"/>
                                    </p:animScale>
                                    <p:animScale>
                                      <p:cBhvr>
                                        <p:cTn id="173" dur="166" decel="50000">
                                          <p:stCondLst>
                                            <p:cond delay="676"/>
                                          </p:stCondLst>
                                        </p:cTn>
                                        <p:tgtEl>
                                          <p:spTgt spid="80"/>
                                        </p:tgtEl>
                                      </p:cBhvr>
                                      <p:to x="100000" y="100000"/>
                                    </p:animScale>
                                    <p:animScale>
                                      <p:cBhvr>
                                        <p:cTn id="174" dur="26">
                                          <p:stCondLst>
                                            <p:cond delay="1312"/>
                                          </p:stCondLst>
                                        </p:cTn>
                                        <p:tgtEl>
                                          <p:spTgt spid="80"/>
                                        </p:tgtEl>
                                      </p:cBhvr>
                                      <p:to x="100000" y="80000"/>
                                    </p:animScale>
                                    <p:animScale>
                                      <p:cBhvr>
                                        <p:cTn id="175" dur="166" decel="50000">
                                          <p:stCondLst>
                                            <p:cond delay="1338"/>
                                          </p:stCondLst>
                                        </p:cTn>
                                        <p:tgtEl>
                                          <p:spTgt spid="80"/>
                                        </p:tgtEl>
                                      </p:cBhvr>
                                      <p:to x="100000" y="100000"/>
                                    </p:animScale>
                                    <p:animScale>
                                      <p:cBhvr>
                                        <p:cTn id="176" dur="26">
                                          <p:stCondLst>
                                            <p:cond delay="1642"/>
                                          </p:stCondLst>
                                        </p:cTn>
                                        <p:tgtEl>
                                          <p:spTgt spid="80"/>
                                        </p:tgtEl>
                                      </p:cBhvr>
                                      <p:to x="100000" y="90000"/>
                                    </p:animScale>
                                    <p:animScale>
                                      <p:cBhvr>
                                        <p:cTn id="177" dur="166" decel="50000">
                                          <p:stCondLst>
                                            <p:cond delay="1668"/>
                                          </p:stCondLst>
                                        </p:cTn>
                                        <p:tgtEl>
                                          <p:spTgt spid="80"/>
                                        </p:tgtEl>
                                      </p:cBhvr>
                                      <p:to x="100000" y="100000"/>
                                    </p:animScale>
                                    <p:animScale>
                                      <p:cBhvr>
                                        <p:cTn id="178" dur="26">
                                          <p:stCondLst>
                                            <p:cond delay="1808"/>
                                          </p:stCondLst>
                                        </p:cTn>
                                        <p:tgtEl>
                                          <p:spTgt spid="80"/>
                                        </p:tgtEl>
                                      </p:cBhvr>
                                      <p:to x="100000" y="95000"/>
                                    </p:animScale>
                                    <p:animScale>
                                      <p:cBhvr>
                                        <p:cTn id="179" dur="166" decel="50000">
                                          <p:stCondLst>
                                            <p:cond delay="1834"/>
                                          </p:stCondLst>
                                        </p:cTn>
                                        <p:tgtEl>
                                          <p:spTgt spid="80"/>
                                        </p:tgtEl>
                                      </p:cBhvr>
                                      <p:to x="100000" y="100000"/>
                                    </p:animScale>
                                  </p:childTnLst>
                                </p:cTn>
                              </p:par>
                              <p:par>
                                <p:cTn id="180" presetID="26" presetClass="entr" presetSubtype="0" fill="hold" nodeType="withEffect">
                                  <p:stCondLst>
                                    <p:cond delay="0"/>
                                  </p:stCondLst>
                                  <p:childTnLst>
                                    <p:set>
                                      <p:cBhvr>
                                        <p:cTn id="181" dur="1" fill="hold">
                                          <p:stCondLst>
                                            <p:cond delay="0"/>
                                          </p:stCondLst>
                                        </p:cTn>
                                        <p:tgtEl>
                                          <p:spTgt spid="81"/>
                                        </p:tgtEl>
                                        <p:attrNameLst>
                                          <p:attrName>style.visibility</p:attrName>
                                        </p:attrNameLst>
                                      </p:cBhvr>
                                      <p:to>
                                        <p:strVal val="visible"/>
                                      </p:to>
                                    </p:set>
                                    <p:animEffect transition="in" filter="wipe(down)">
                                      <p:cBhvr>
                                        <p:cTn id="182" dur="580">
                                          <p:stCondLst>
                                            <p:cond delay="0"/>
                                          </p:stCondLst>
                                        </p:cTn>
                                        <p:tgtEl>
                                          <p:spTgt spid="81"/>
                                        </p:tgtEl>
                                      </p:cBhvr>
                                    </p:animEffect>
                                    <p:anim calcmode="lin" valueType="num">
                                      <p:cBhvr>
                                        <p:cTn id="183" dur="1822"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184" dur="664"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185" dur="664" tmFilter="0, 0; 0.125,0.2665; 0.25,0.4; 0.375,0.465; 0.5,0.5;  0.625,0.535; 0.75,0.6; 0.875,0.7335; 1,1">
                                          <p:stCondLst>
                                            <p:cond delay="664"/>
                                          </p:stCondLst>
                                        </p:cTn>
                                        <p:tgtEl>
                                          <p:spTgt spid="81"/>
                                        </p:tgtEl>
                                        <p:attrNameLst>
                                          <p:attrName>ppt_y</p:attrName>
                                        </p:attrNameLst>
                                      </p:cBhvr>
                                      <p:tavLst>
                                        <p:tav tm="0" fmla="#ppt_y-sin(pi*$)/9">
                                          <p:val>
                                            <p:fltVal val="0"/>
                                          </p:val>
                                        </p:tav>
                                        <p:tav tm="100000">
                                          <p:val>
                                            <p:fltVal val="1"/>
                                          </p:val>
                                        </p:tav>
                                      </p:tavLst>
                                    </p:anim>
                                    <p:anim calcmode="lin" valueType="num">
                                      <p:cBhvr>
                                        <p:cTn id="186" dur="332" tmFilter="0, 0; 0.125,0.2665; 0.25,0.4; 0.375,0.465; 0.5,0.5;  0.625,0.535; 0.75,0.6; 0.875,0.7335; 1,1">
                                          <p:stCondLst>
                                            <p:cond delay="1324"/>
                                          </p:stCondLst>
                                        </p:cTn>
                                        <p:tgtEl>
                                          <p:spTgt spid="81"/>
                                        </p:tgtEl>
                                        <p:attrNameLst>
                                          <p:attrName>ppt_y</p:attrName>
                                        </p:attrNameLst>
                                      </p:cBhvr>
                                      <p:tavLst>
                                        <p:tav tm="0" fmla="#ppt_y-sin(pi*$)/27">
                                          <p:val>
                                            <p:fltVal val="0"/>
                                          </p:val>
                                        </p:tav>
                                        <p:tav tm="100000">
                                          <p:val>
                                            <p:fltVal val="1"/>
                                          </p:val>
                                        </p:tav>
                                      </p:tavLst>
                                    </p:anim>
                                    <p:anim calcmode="lin" valueType="num">
                                      <p:cBhvr>
                                        <p:cTn id="187" dur="164" tmFilter="0, 0; 0.125,0.2665; 0.25,0.4; 0.375,0.465; 0.5,0.5;  0.625,0.535; 0.75,0.6; 0.875,0.7335; 1,1">
                                          <p:stCondLst>
                                            <p:cond delay="1656"/>
                                          </p:stCondLst>
                                        </p:cTn>
                                        <p:tgtEl>
                                          <p:spTgt spid="81"/>
                                        </p:tgtEl>
                                        <p:attrNameLst>
                                          <p:attrName>ppt_y</p:attrName>
                                        </p:attrNameLst>
                                      </p:cBhvr>
                                      <p:tavLst>
                                        <p:tav tm="0" fmla="#ppt_y-sin(pi*$)/81">
                                          <p:val>
                                            <p:fltVal val="0"/>
                                          </p:val>
                                        </p:tav>
                                        <p:tav tm="100000">
                                          <p:val>
                                            <p:fltVal val="1"/>
                                          </p:val>
                                        </p:tav>
                                      </p:tavLst>
                                    </p:anim>
                                    <p:animScale>
                                      <p:cBhvr>
                                        <p:cTn id="188" dur="26">
                                          <p:stCondLst>
                                            <p:cond delay="650"/>
                                          </p:stCondLst>
                                        </p:cTn>
                                        <p:tgtEl>
                                          <p:spTgt spid="81"/>
                                        </p:tgtEl>
                                      </p:cBhvr>
                                      <p:to x="100000" y="60000"/>
                                    </p:animScale>
                                    <p:animScale>
                                      <p:cBhvr>
                                        <p:cTn id="189" dur="166" decel="50000">
                                          <p:stCondLst>
                                            <p:cond delay="676"/>
                                          </p:stCondLst>
                                        </p:cTn>
                                        <p:tgtEl>
                                          <p:spTgt spid="81"/>
                                        </p:tgtEl>
                                      </p:cBhvr>
                                      <p:to x="100000" y="100000"/>
                                    </p:animScale>
                                    <p:animScale>
                                      <p:cBhvr>
                                        <p:cTn id="190" dur="26">
                                          <p:stCondLst>
                                            <p:cond delay="1312"/>
                                          </p:stCondLst>
                                        </p:cTn>
                                        <p:tgtEl>
                                          <p:spTgt spid="81"/>
                                        </p:tgtEl>
                                      </p:cBhvr>
                                      <p:to x="100000" y="80000"/>
                                    </p:animScale>
                                    <p:animScale>
                                      <p:cBhvr>
                                        <p:cTn id="191" dur="166" decel="50000">
                                          <p:stCondLst>
                                            <p:cond delay="1338"/>
                                          </p:stCondLst>
                                        </p:cTn>
                                        <p:tgtEl>
                                          <p:spTgt spid="81"/>
                                        </p:tgtEl>
                                      </p:cBhvr>
                                      <p:to x="100000" y="100000"/>
                                    </p:animScale>
                                    <p:animScale>
                                      <p:cBhvr>
                                        <p:cTn id="192" dur="26">
                                          <p:stCondLst>
                                            <p:cond delay="1642"/>
                                          </p:stCondLst>
                                        </p:cTn>
                                        <p:tgtEl>
                                          <p:spTgt spid="81"/>
                                        </p:tgtEl>
                                      </p:cBhvr>
                                      <p:to x="100000" y="90000"/>
                                    </p:animScale>
                                    <p:animScale>
                                      <p:cBhvr>
                                        <p:cTn id="193" dur="166" decel="50000">
                                          <p:stCondLst>
                                            <p:cond delay="1668"/>
                                          </p:stCondLst>
                                        </p:cTn>
                                        <p:tgtEl>
                                          <p:spTgt spid="81"/>
                                        </p:tgtEl>
                                      </p:cBhvr>
                                      <p:to x="100000" y="100000"/>
                                    </p:animScale>
                                    <p:animScale>
                                      <p:cBhvr>
                                        <p:cTn id="194" dur="26">
                                          <p:stCondLst>
                                            <p:cond delay="1808"/>
                                          </p:stCondLst>
                                        </p:cTn>
                                        <p:tgtEl>
                                          <p:spTgt spid="81"/>
                                        </p:tgtEl>
                                      </p:cBhvr>
                                      <p:to x="100000" y="95000"/>
                                    </p:animScale>
                                    <p:animScale>
                                      <p:cBhvr>
                                        <p:cTn id="195" dur="166" decel="50000">
                                          <p:stCondLst>
                                            <p:cond delay="1834"/>
                                          </p:stCondLst>
                                        </p:cTn>
                                        <p:tgtEl>
                                          <p:spTgt spid="81"/>
                                        </p:tgtEl>
                                      </p:cBhvr>
                                      <p:to x="100000" y="100000"/>
                                    </p:animScale>
                                  </p:childTnLst>
                                </p:cTn>
                              </p:par>
                              <p:par>
                                <p:cTn id="196" presetID="26" presetClass="entr" presetSubtype="0" fill="hold" nodeType="withEffect">
                                  <p:stCondLst>
                                    <p:cond delay="0"/>
                                  </p:stCondLst>
                                  <p:childTnLst>
                                    <p:set>
                                      <p:cBhvr>
                                        <p:cTn id="197" dur="1" fill="hold">
                                          <p:stCondLst>
                                            <p:cond delay="0"/>
                                          </p:stCondLst>
                                        </p:cTn>
                                        <p:tgtEl>
                                          <p:spTgt spid="82"/>
                                        </p:tgtEl>
                                        <p:attrNameLst>
                                          <p:attrName>style.visibility</p:attrName>
                                        </p:attrNameLst>
                                      </p:cBhvr>
                                      <p:to>
                                        <p:strVal val="visible"/>
                                      </p:to>
                                    </p:set>
                                    <p:animEffect transition="in" filter="wipe(down)">
                                      <p:cBhvr>
                                        <p:cTn id="198" dur="580">
                                          <p:stCondLst>
                                            <p:cond delay="0"/>
                                          </p:stCondLst>
                                        </p:cTn>
                                        <p:tgtEl>
                                          <p:spTgt spid="82"/>
                                        </p:tgtEl>
                                      </p:cBhvr>
                                    </p:animEffect>
                                    <p:anim calcmode="lin" valueType="num">
                                      <p:cBhvr>
                                        <p:cTn id="199"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200"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201"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202"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203"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204" dur="26">
                                          <p:stCondLst>
                                            <p:cond delay="650"/>
                                          </p:stCondLst>
                                        </p:cTn>
                                        <p:tgtEl>
                                          <p:spTgt spid="82"/>
                                        </p:tgtEl>
                                      </p:cBhvr>
                                      <p:to x="100000" y="60000"/>
                                    </p:animScale>
                                    <p:animScale>
                                      <p:cBhvr>
                                        <p:cTn id="205" dur="166" decel="50000">
                                          <p:stCondLst>
                                            <p:cond delay="676"/>
                                          </p:stCondLst>
                                        </p:cTn>
                                        <p:tgtEl>
                                          <p:spTgt spid="82"/>
                                        </p:tgtEl>
                                      </p:cBhvr>
                                      <p:to x="100000" y="100000"/>
                                    </p:animScale>
                                    <p:animScale>
                                      <p:cBhvr>
                                        <p:cTn id="206" dur="26">
                                          <p:stCondLst>
                                            <p:cond delay="1312"/>
                                          </p:stCondLst>
                                        </p:cTn>
                                        <p:tgtEl>
                                          <p:spTgt spid="82"/>
                                        </p:tgtEl>
                                      </p:cBhvr>
                                      <p:to x="100000" y="80000"/>
                                    </p:animScale>
                                    <p:animScale>
                                      <p:cBhvr>
                                        <p:cTn id="207" dur="166" decel="50000">
                                          <p:stCondLst>
                                            <p:cond delay="1338"/>
                                          </p:stCondLst>
                                        </p:cTn>
                                        <p:tgtEl>
                                          <p:spTgt spid="82"/>
                                        </p:tgtEl>
                                      </p:cBhvr>
                                      <p:to x="100000" y="100000"/>
                                    </p:animScale>
                                    <p:animScale>
                                      <p:cBhvr>
                                        <p:cTn id="208" dur="26">
                                          <p:stCondLst>
                                            <p:cond delay="1642"/>
                                          </p:stCondLst>
                                        </p:cTn>
                                        <p:tgtEl>
                                          <p:spTgt spid="82"/>
                                        </p:tgtEl>
                                      </p:cBhvr>
                                      <p:to x="100000" y="90000"/>
                                    </p:animScale>
                                    <p:animScale>
                                      <p:cBhvr>
                                        <p:cTn id="209" dur="166" decel="50000">
                                          <p:stCondLst>
                                            <p:cond delay="1668"/>
                                          </p:stCondLst>
                                        </p:cTn>
                                        <p:tgtEl>
                                          <p:spTgt spid="82"/>
                                        </p:tgtEl>
                                      </p:cBhvr>
                                      <p:to x="100000" y="100000"/>
                                    </p:animScale>
                                    <p:animScale>
                                      <p:cBhvr>
                                        <p:cTn id="210" dur="26">
                                          <p:stCondLst>
                                            <p:cond delay="1808"/>
                                          </p:stCondLst>
                                        </p:cTn>
                                        <p:tgtEl>
                                          <p:spTgt spid="82"/>
                                        </p:tgtEl>
                                      </p:cBhvr>
                                      <p:to x="100000" y="95000"/>
                                    </p:animScale>
                                    <p:animScale>
                                      <p:cBhvr>
                                        <p:cTn id="211" dur="166" decel="50000">
                                          <p:stCondLst>
                                            <p:cond delay="1834"/>
                                          </p:stCondLst>
                                        </p:cTn>
                                        <p:tgtEl>
                                          <p:spTgt spid="82"/>
                                        </p:tgtEl>
                                      </p:cBhvr>
                                      <p:to x="100000" y="100000"/>
                                    </p:animScale>
                                  </p:childTnLst>
                                </p:cTn>
                              </p:par>
                              <p:par>
                                <p:cTn id="212" presetID="26" presetClass="entr" presetSubtype="0" fill="hold" nodeType="withEffect">
                                  <p:stCondLst>
                                    <p:cond delay="0"/>
                                  </p:stCondLst>
                                  <p:childTnLst>
                                    <p:set>
                                      <p:cBhvr>
                                        <p:cTn id="213" dur="1" fill="hold">
                                          <p:stCondLst>
                                            <p:cond delay="0"/>
                                          </p:stCondLst>
                                        </p:cTn>
                                        <p:tgtEl>
                                          <p:spTgt spid="83"/>
                                        </p:tgtEl>
                                        <p:attrNameLst>
                                          <p:attrName>style.visibility</p:attrName>
                                        </p:attrNameLst>
                                      </p:cBhvr>
                                      <p:to>
                                        <p:strVal val="visible"/>
                                      </p:to>
                                    </p:set>
                                    <p:animEffect transition="in" filter="wipe(down)">
                                      <p:cBhvr>
                                        <p:cTn id="214" dur="580">
                                          <p:stCondLst>
                                            <p:cond delay="0"/>
                                          </p:stCondLst>
                                        </p:cTn>
                                        <p:tgtEl>
                                          <p:spTgt spid="83"/>
                                        </p:tgtEl>
                                      </p:cBhvr>
                                    </p:animEffect>
                                    <p:anim calcmode="lin" valueType="num">
                                      <p:cBhvr>
                                        <p:cTn id="215"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216"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217"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218"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219"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220" dur="26">
                                          <p:stCondLst>
                                            <p:cond delay="650"/>
                                          </p:stCondLst>
                                        </p:cTn>
                                        <p:tgtEl>
                                          <p:spTgt spid="83"/>
                                        </p:tgtEl>
                                      </p:cBhvr>
                                      <p:to x="100000" y="60000"/>
                                    </p:animScale>
                                    <p:animScale>
                                      <p:cBhvr>
                                        <p:cTn id="221" dur="166" decel="50000">
                                          <p:stCondLst>
                                            <p:cond delay="676"/>
                                          </p:stCondLst>
                                        </p:cTn>
                                        <p:tgtEl>
                                          <p:spTgt spid="83"/>
                                        </p:tgtEl>
                                      </p:cBhvr>
                                      <p:to x="100000" y="100000"/>
                                    </p:animScale>
                                    <p:animScale>
                                      <p:cBhvr>
                                        <p:cTn id="222" dur="26">
                                          <p:stCondLst>
                                            <p:cond delay="1312"/>
                                          </p:stCondLst>
                                        </p:cTn>
                                        <p:tgtEl>
                                          <p:spTgt spid="83"/>
                                        </p:tgtEl>
                                      </p:cBhvr>
                                      <p:to x="100000" y="80000"/>
                                    </p:animScale>
                                    <p:animScale>
                                      <p:cBhvr>
                                        <p:cTn id="223" dur="166" decel="50000">
                                          <p:stCondLst>
                                            <p:cond delay="1338"/>
                                          </p:stCondLst>
                                        </p:cTn>
                                        <p:tgtEl>
                                          <p:spTgt spid="83"/>
                                        </p:tgtEl>
                                      </p:cBhvr>
                                      <p:to x="100000" y="100000"/>
                                    </p:animScale>
                                    <p:animScale>
                                      <p:cBhvr>
                                        <p:cTn id="224" dur="26">
                                          <p:stCondLst>
                                            <p:cond delay="1642"/>
                                          </p:stCondLst>
                                        </p:cTn>
                                        <p:tgtEl>
                                          <p:spTgt spid="83"/>
                                        </p:tgtEl>
                                      </p:cBhvr>
                                      <p:to x="100000" y="90000"/>
                                    </p:animScale>
                                    <p:animScale>
                                      <p:cBhvr>
                                        <p:cTn id="225" dur="166" decel="50000">
                                          <p:stCondLst>
                                            <p:cond delay="1668"/>
                                          </p:stCondLst>
                                        </p:cTn>
                                        <p:tgtEl>
                                          <p:spTgt spid="83"/>
                                        </p:tgtEl>
                                      </p:cBhvr>
                                      <p:to x="100000" y="100000"/>
                                    </p:animScale>
                                    <p:animScale>
                                      <p:cBhvr>
                                        <p:cTn id="226" dur="26">
                                          <p:stCondLst>
                                            <p:cond delay="1808"/>
                                          </p:stCondLst>
                                        </p:cTn>
                                        <p:tgtEl>
                                          <p:spTgt spid="83"/>
                                        </p:tgtEl>
                                      </p:cBhvr>
                                      <p:to x="100000" y="95000"/>
                                    </p:animScale>
                                    <p:animScale>
                                      <p:cBhvr>
                                        <p:cTn id="227" dur="166" decel="50000">
                                          <p:stCondLst>
                                            <p:cond delay="1834"/>
                                          </p:stCondLst>
                                        </p:cTn>
                                        <p:tgtEl>
                                          <p:spTgt spid="83"/>
                                        </p:tgtEl>
                                      </p:cBhvr>
                                      <p:to x="100000" y="100000"/>
                                    </p:animScale>
                                  </p:childTnLst>
                                </p:cTn>
                              </p:par>
                              <p:par>
                                <p:cTn id="228" presetID="26" presetClass="entr" presetSubtype="0" fill="hold" nodeType="withEffect">
                                  <p:stCondLst>
                                    <p:cond delay="0"/>
                                  </p:stCondLst>
                                  <p:childTnLst>
                                    <p:set>
                                      <p:cBhvr>
                                        <p:cTn id="229" dur="1" fill="hold">
                                          <p:stCondLst>
                                            <p:cond delay="0"/>
                                          </p:stCondLst>
                                        </p:cTn>
                                        <p:tgtEl>
                                          <p:spTgt spid="84"/>
                                        </p:tgtEl>
                                        <p:attrNameLst>
                                          <p:attrName>style.visibility</p:attrName>
                                        </p:attrNameLst>
                                      </p:cBhvr>
                                      <p:to>
                                        <p:strVal val="visible"/>
                                      </p:to>
                                    </p:set>
                                    <p:animEffect transition="in" filter="wipe(down)">
                                      <p:cBhvr>
                                        <p:cTn id="230" dur="580">
                                          <p:stCondLst>
                                            <p:cond delay="0"/>
                                          </p:stCondLst>
                                        </p:cTn>
                                        <p:tgtEl>
                                          <p:spTgt spid="84"/>
                                        </p:tgtEl>
                                      </p:cBhvr>
                                    </p:animEffect>
                                    <p:anim calcmode="lin" valueType="num">
                                      <p:cBhvr>
                                        <p:cTn id="231"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232"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233"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234"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235"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236" dur="26">
                                          <p:stCondLst>
                                            <p:cond delay="650"/>
                                          </p:stCondLst>
                                        </p:cTn>
                                        <p:tgtEl>
                                          <p:spTgt spid="84"/>
                                        </p:tgtEl>
                                      </p:cBhvr>
                                      <p:to x="100000" y="60000"/>
                                    </p:animScale>
                                    <p:animScale>
                                      <p:cBhvr>
                                        <p:cTn id="237" dur="166" decel="50000">
                                          <p:stCondLst>
                                            <p:cond delay="676"/>
                                          </p:stCondLst>
                                        </p:cTn>
                                        <p:tgtEl>
                                          <p:spTgt spid="84"/>
                                        </p:tgtEl>
                                      </p:cBhvr>
                                      <p:to x="100000" y="100000"/>
                                    </p:animScale>
                                    <p:animScale>
                                      <p:cBhvr>
                                        <p:cTn id="238" dur="26">
                                          <p:stCondLst>
                                            <p:cond delay="1312"/>
                                          </p:stCondLst>
                                        </p:cTn>
                                        <p:tgtEl>
                                          <p:spTgt spid="84"/>
                                        </p:tgtEl>
                                      </p:cBhvr>
                                      <p:to x="100000" y="80000"/>
                                    </p:animScale>
                                    <p:animScale>
                                      <p:cBhvr>
                                        <p:cTn id="239" dur="166" decel="50000">
                                          <p:stCondLst>
                                            <p:cond delay="1338"/>
                                          </p:stCondLst>
                                        </p:cTn>
                                        <p:tgtEl>
                                          <p:spTgt spid="84"/>
                                        </p:tgtEl>
                                      </p:cBhvr>
                                      <p:to x="100000" y="100000"/>
                                    </p:animScale>
                                    <p:animScale>
                                      <p:cBhvr>
                                        <p:cTn id="240" dur="26">
                                          <p:stCondLst>
                                            <p:cond delay="1642"/>
                                          </p:stCondLst>
                                        </p:cTn>
                                        <p:tgtEl>
                                          <p:spTgt spid="84"/>
                                        </p:tgtEl>
                                      </p:cBhvr>
                                      <p:to x="100000" y="90000"/>
                                    </p:animScale>
                                    <p:animScale>
                                      <p:cBhvr>
                                        <p:cTn id="241" dur="166" decel="50000">
                                          <p:stCondLst>
                                            <p:cond delay="1668"/>
                                          </p:stCondLst>
                                        </p:cTn>
                                        <p:tgtEl>
                                          <p:spTgt spid="84"/>
                                        </p:tgtEl>
                                      </p:cBhvr>
                                      <p:to x="100000" y="100000"/>
                                    </p:animScale>
                                    <p:animScale>
                                      <p:cBhvr>
                                        <p:cTn id="242" dur="26">
                                          <p:stCondLst>
                                            <p:cond delay="1808"/>
                                          </p:stCondLst>
                                        </p:cTn>
                                        <p:tgtEl>
                                          <p:spTgt spid="84"/>
                                        </p:tgtEl>
                                      </p:cBhvr>
                                      <p:to x="100000" y="95000"/>
                                    </p:animScale>
                                    <p:animScale>
                                      <p:cBhvr>
                                        <p:cTn id="243" dur="166" decel="50000">
                                          <p:stCondLst>
                                            <p:cond delay="1834"/>
                                          </p:stCondLst>
                                        </p:cTn>
                                        <p:tgtEl>
                                          <p:spTgt spid="84"/>
                                        </p:tgtEl>
                                      </p:cBhvr>
                                      <p:to x="100000" y="100000"/>
                                    </p:animScale>
                                  </p:childTnLst>
                                </p:cTn>
                              </p:par>
                            </p:childTnLst>
                          </p:cTn>
                        </p:par>
                      </p:childTnLst>
                    </p:cTn>
                  </p:par>
                  <p:par>
                    <p:cTn id="244" fill="hold" nodeType="clickPar">
                      <p:stCondLst>
                        <p:cond delay="indefinite"/>
                      </p:stCondLst>
                      <p:childTnLst>
                        <p:par>
                          <p:cTn id="245" fill="hold" nodeType="withGroup">
                            <p:stCondLst>
                              <p:cond delay="0"/>
                            </p:stCondLst>
                            <p:childTnLst>
                              <p:par>
                                <p:cTn id="246" presetID="21" presetClass="entr" presetSubtype="1" fill="hold" nodeType="clickEffect">
                                  <p:stCondLst>
                                    <p:cond delay="0"/>
                                  </p:stCondLst>
                                  <p:childTnLst>
                                    <p:set>
                                      <p:cBhvr>
                                        <p:cTn id="247" dur="1" fill="hold">
                                          <p:stCondLst>
                                            <p:cond delay="0"/>
                                          </p:stCondLst>
                                        </p:cTn>
                                        <p:tgtEl>
                                          <p:spTgt spid="14359"/>
                                        </p:tgtEl>
                                        <p:attrNameLst>
                                          <p:attrName>style.visibility</p:attrName>
                                        </p:attrNameLst>
                                      </p:cBhvr>
                                      <p:to>
                                        <p:strVal val="visible"/>
                                      </p:to>
                                    </p:set>
                                    <p:animEffect transition="in" filter="wheel(1)">
                                      <p:cBhvr>
                                        <p:cTn id="248" dur="2000"/>
                                        <p:tgtEl>
                                          <p:spTgt spid="14359"/>
                                        </p:tgtEl>
                                      </p:cBhvr>
                                    </p:animEffec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26" presetClass="entr" presetSubtype="0" fill="hold" nodeType="clickEffect">
                                  <p:stCondLst>
                                    <p:cond delay="0"/>
                                  </p:stCondLst>
                                  <p:iterate type="lt">
                                    <p:tmPct val="0"/>
                                  </p:iterate>
                                  <p:childTnLst>
                                    <p:set>
                                      <p:cBhvr>
                                        <p:cTn id="252" dur="1" fill="hold">
                                          <p:stCondLst>
                                            <p:cond delay="0"/>
                                          </p:stCondLst>
                                        </p:cTn>
                                        <p:tgtEl>
                                          <p:spTgt spid="14358">
                                            <p:txEl>
                                              <p:pRg st="0" end="0"/>
                                            </p:txEl>
                                          </p:spTgt>
                                        </p:tgtEl>
                                        <p:attrNameLst>
                                          <p:attrName>style.visibility</p:attrName>
                                        </p:attrNameLst>
                                      </p:cBhvr>
                                      <p:to>
                                        <p:strVal val="visible"/>
                                      </p:to>
                                    </p:set>
                                    <p:animEffect transition="in" filter="wipe(down)">
                                      <p:cBhvr>
                                        <p:cTn id="253" dur="580">
                                          <p:stCondLst>
                                            <p:cond delay="0"/>
                                          </p:stCondLst>
                                        </p:cTn>
                                        <p:tgtEl>
                                          <p:spTgt spid="14358">
                                            <p:txEl>
                                              <p:pRg st="0" end="0"/>
                                            </p:txEl>
                                          </p:spTgt>
                                        </p:tgtEl>
                                      </p:cBhvr>
                                    </p:animEffect>
                                    <p:anim calcmode="lin" valueType="num">
                                      <p:cBhvr>
                                        <p:cTn id="254" dur="1822" tmFilter="0,0; 0.14,0.36; 0.43,0.73; 0.71,0.91; 1.0,1.0">
                                          <p:stCondLst>
                                            <p:cond delay="0"/>
                                          </p:stCondLst>
                                        </p:cTn>
                                        <p:tgtEl>
                                          <p:spTgt spid="14358">
                                            <p:txEl>
                                              <p:pRg st="0" end="0"/>
                                            </p:txEl>
                                          </p:spTgt>
                                        </p:tgtEl>
                                        <p:attrNameLst>
                                          <p:attrName>ppt_x</p:attrName>
                                        </p:attrNameLst>
                                      </p:cBhvr>
                                      <p:tavLst>
                                        <p:tav tm="0">
                                          <p:val>
                                            <p:strVal val="#ppt_x-0.25"/>
                                          </p:val>
                                        </p:tav>
                                        <p:tav tm="100000">
                                          <p:val>
                                            <p:strVal val="#ppt_x"/>
                                          </p:val>
                                        </p:tav>
                                      </p:tavLst>
                                    </p:anim>
                                    <p:anim calcmode="lin" valueType="num">
                                      <p:cBhvr>
                                        <p:cTn id="255" dur="664" tmFilter="0.0,0.0; 0.25,0.07; 0.50,0.2; 0.75,0.467; 1.0,1.0">
                                          <p:stCondLst>
                                            <p:cond delay="0"/>
                                          </p:stCondLst>
                                        </p:cTn>
                                        <p:tgtEl>
                                          <p:spTgt spid="14358">
                                            <p:txEl>
                                              <p:pRg st="0" end="0"/>
                                            </p:txEl>
                                          </p:spTgt>
                                        </p:tgtEl>
                                        <p:attrNameLst>
                                          <p:attrName>ppt_y</p:attrName>
                                        </p:attrNameLst>
                                      </p:cBhvr>
                                      <p:tavLst>
                                        <p:tav tm="0" fmla="#ppt_y-sin(pi*$)/3">
                                          <p:val>
                                            <p:fltVal val="0.5"/>
                                          </p:val>
                                        </p:tav>
                                        <p:tav tm="100000">
                                          <p:val>
                                            <p:fltVal val="1"/>
                                          </p:val>
                                        </p:tav>
                                      </p:tavLst>
                                    </p:anim>
                                    <p:anim calcmode="lin" valueType="num">
                                      <p:cBhvr>
                                        <p:cTn id="256" dur="664" tmFilter="0, 0; 0.125,0.2665; 0.25,0.4; 0.375,0.465; 0.5,0.5;  0.625,0.535; 0.75,0.6; 0.875,0.7335; 1,1">
                                          <p:stCondLst>
                                            <p:cond delay="664"/>
                                          </p:stCondLst>
                                        </p:cTn>
                                        <p:tgtEl>
                                          <p:spTgt spid="14358">
                                            <p:txEl>
                                              <p:pRg st="0" end="0"/>
                                            </p:txEl>
                                          </p:spTgt>
                                        </p:tgtEl>
                                        <p:attrNameLst>
                                          <p:attrName>ppt_y</p:attrName>
                                        </p:attrNameLst>
                                      </p:cBhvr>
                                      <p:tavLst>
                                        <p:tav tm="0" fmla="#ppt_y-sin(pi*$)/9">
                                          <p:val>
                                            <p:fltVal val="0"/>
                                          </p:val>
                                        </p:tav>
                                        <p:tav tm="100000">
                                          <p:val>
                                            <p:fltVal val="1"/>
                                          </p:val>
                                        </p:tav>
                                      </p:tavLst>
                                    </p:anim>
                                    <p:anim calcmode="lin" valueType="num">
                                      <p:cBhvr>
                                        <p:cTn id="257" dur="332" tmFilter="0, 0; 0.125,0.2665; 0.25,0.4; 0.375,0.465; 0.5,0.5;  0.625,0.535; 0.75,0.6; 0.875,0.7335; 1,1">
                                          <p:stCondLst>
                                            <p:cond delay="1324"/>
                                          </p:stCondLst>
                                        </p:cTn>
                                        <p:tgtEl>
                                          <p:spTgt spid="14358">
                                            <p:txEl>
                                              <p:pRg st="0" end="0"/>
                                            </p:txEl>
                                          </p:spTgt>
                                        </p:tgtEl>
                                        <p:attrNameLst>
                                          <p:attrName>ppt_y</p:attrName>
                                        </p:attrNameLst>
                                      </p:cBhvr>
                                      <p:tavLst>
                                        <p:tav tm="0" fmla="#ppt_y-sin(pi*$)/27">
                                          <p:val>
                                            <p:fltVal val="0"/>
                                          </p:val>
                                        </p:tav>
                                        <p:tav tm="100000">
                                          <p:val>
                                            <p:fltVal val="1"/>
                                          </p:val>
                                        </p:tav>
                                      </p:tavLst>
                                    </p:anim>
                                    <p:anim calcmode="lin" valueType="num">
                                      <p:cBhvr>
                                        <p:cTn id="258" dur="164" tmFilter="0, 0; 0.125,0.2665; 0.25,0.4; 0.375,0.465; 0.5,0.5;  0.625,0.535; 0.75,0.6; 0.875,0.7335; 1,1">
                                          <p:stCondLst>
                                            <p:cond delay="1656"/>
                                          </p:stCondLst>
                                        </p:cTn>
                                        <p:tgtEl>
                                          <p:spTgt spid="14358">
                                            <p:txEl>
                                              <p:pRg st="0" end="0"/>
                                            </p:txEl>
                                          </p:spTgt>
                                        </p:tgtEl>
                                        <p:attrNameLst>
                                          <p:attrName>ppt_y</p:attrName>
                                        </p:attrNameLst>
                                      </p:cBhvr>
                                      <p:tavLst>
                                        <p:tav tm="0" fmla="#ppt_y-sin(pi*$)/81">
                                          <p:val>
                                            <p:fltVal val="0"/>
                                          </p:val>
                                        </p:tav>
                                        <p:tav tm="100000">
                                          <p:val>
                                            <p:fltVal val="1"/>
                                          </p:val>
                                        </p:tav>
                                      </p:tavLst>
                                    </p:anim>
                                    <p:animScale>
                                      <p:cBhvr>
                                        <p:cTn id="259" dur="26">
                                          <p:stCondLst>
                                            <p:cond delay="650"/>
                                          </p:stCondLst>
                                        </p:cTn>
                                        <p:tgtEl>
                                          <p:spTgt spid="14358">
                                            <p:txEl>
                                              <p:pRg st="0" end="0"/>
                                            </p:txEl>
                                          </p:spTgt>
                                        </p:tgtEl>
                                      </p:cBhvr>
                                      <p:to x="100000" y="60000"/>
                                    </p:animScale>
                                    <p:animScale>
                                      <p:cBhvr>
                                        <p:cTn id="260" dur="166" decel="50000">
                                          <p:stCondLst>
                                            <p:cond delay="676"/>
                                          </p:stCondLst>
                                        </p:cTn>
                                        <p:tgtEl>
                                          <p:spTgt spid="14358">
                                            <p:txEl>
                                              <p:pRg st="0" end="0"/>
                                            </p:txEl>
                                          </p:spTgt>
                                        </p:tgtEl>
                                      </p:cBhvr>
                                      <p:to x="100000" y="100000"/>
                                    </p:animScale>
                                    <p:animScale>
                                      <p:cBhvr>
                                        <p:cTn id="261" dur="26">
                                          <p:stCondLst>
                                            <p:cond delay="1312"/>
                                          </p:stCondLst>
                                        </p:cTn>
                                        <p:tgtEl>
                                          <p:spTgt spid="14358">
                                            <p:txEl>
                                              <p:pRg st="0" end="0"/>
                                            </p:txEl>
                                          </p:spTgt>
                                        </p:tgtEl>
                                      </p:cBhvr>
                                      <p:to x="100000" y="80000"/>
                                    </p:animScale>
                                    <p:animScale>
                                      <p:cBhvr>
                                        <p:cTn id="262" dur="166" decel="50000">
                                          <p:stCondLst>
                                            <p:cond delay="1338"/>
                                          </p:stCondLst>
                                        </p:cTn>
                                        <p:tgtEl>
                                          <p:spTgt spid="14358">
                                            <p:txEl>
                                              <p:pRg st="0" end="0"/>
                                            </p:txEl>
                                          </p:spTgt>
                                        </p:tgtEl>
                                      </p:cBhvr>
                                      <p:to x="100000" y="100000"/>
                                    </p:animScale>
                                    <p:animScale>
                                      <p:cBhvr>
                                        <p:cTn id="263" dur="26">
                                          <p:stCondLst>
                                            <p:cond delay="1642"/>
                                          </p:stCondLst>
                                        </p:cTn>
                                        <p:tgtEl>
                                          <p:spTgt spid="14358">
                                            <p:txEl>
                                              <p:pRg st="0" end="0"/>
                                            </p:txEl>
                                          </p:spTgt>
                                        </p:tgtEl>
                                      </p:cBhvr>
                                      <p:to x="100000" y="90000"/>
                                    </p:animScale>
                                    <p:animScale>
                                      <p:cBhvr>
                                        <p:cTn id="264" dur="166" decel="50000">
                                          <p:stCondLst>
                                            <p:cond delay="1668"/>
                                          </p:stCondLst>
                                        </p:cTn>
                                        <p:tgtEl>
                                          <p:spTgt spid="14358">
                                            <p:txEl>
                                              <p:pRg st="0" end="0"/>
                                            </p:txEl>
                                          </p:spTgt>
                                        </p:tgtEl>
                                      </p:cBhvr>
                                      <p:to x="100000" y="100000"/>
                                    </p:animScale>
                                    <p:animScale>
                                      <p:cBhvr>
                                        <p:cTn id="265" dur="26">
                                          <p:stCondLst>
                                            <p:cond delay="1808"/>
                                          </p:stCondLst>
                                        </p:cTn>
                                        <p:tgtEl>
                                          <p:spTgt spid="14358">
                                            <p:txEl>
                                              <p:pRg st="0" end="0"/>
                                            </p:txEl>
                                          </p:spTgt>
                                        </p:tgtEl>
                                      </p:cBhvr>
                                      <p:to x="100000" y="95000"/>
                                    </p:animScale>
                                    <p:animScale>
                                      <p:cBhvr>
                                        <p:cTn id="266" dur="166" decel="50000">
                                          <p:stCondLst>
                                            <p:cond delay="1834"/>
                                          </p:stCondLst>
                                        </p:cTn>
                                        <p:tgtEl>
                                          <p:spTgt spid="14358">
                                            <p:txEl>
                                              <p:pRg st="0" end="0"/>
                                            </p:txEl>
                                          </p:spTgt>
                                        </p:tgtEl>
                                      </p:cBhvr>
                                      <p:to x="100000" y="100000"/>
                                    </p:animScale>
                                  </p:childTnLst>
                                </p:cTn>
                              </p:par>
                              <p:par>
                                <p:cTn id="267" presetID="26" presetClass="entr" presetSubtype="0" fill="hold" nodeType="withEffect">
                                  <p:stCondLst>
                                    <p:cond delay="0"/>
                                  </p:stCondLst>
                                  <p:iterate type="lt">
                                    <p:tmPct val="0"/>
                                  </p:iterate>
                                  <p:childTnLst>
                                    <p:set>
                                      <p:cBhvr>
                                        <p:cTn id="268" dur="1" fill="hold">
                                          <p:stCondLst>
                                            <p:cond delay="0"/>
                                          </p:stCondLst>
                                        </p:cTn>
                                        <p:tgtEl>
                                          <p:spTgt spid="14358">
                                            <p:txEl>
                                              <p:pRg st="1" end="1"/>
                                            </p:txEl>
                                          </p:spTgt>
                                        </p:tgtEl>
                                        <p:attrNameLst>
                                          <p:attrName>style.visibility</p:attrName>
                                        </p:attrNameLst>
                                      </p:cBhvr>
                                      <p:to>
                                        <p:strVal val="visible"/>
                                      </p:to>
                                    </p:set>
                                    <p:animEffect transition="in" filter="wipe(down)">
                                      <p:cBhvr>
                                        <p:cTn id="269" dur="580">
                                          <p:stCondLst>
                                            <p:cond delay="0"/>
                                          </p:stCondLst>
                                        </p:cTn>
                                        <p:tgtEl>
                                          <p:spTgt spid="14358">
                                            <p:txEl>
                                              <p:pRg st="1" end="1"/>
                                            </p:txEl>
                                          </p:spTgt>
                                        </p:tgtEl>
                                      </p:cBhvr>
                                    </p:animEffect>
                                    <p:anim calcmode="lin" valueType="num">
                                      <p:cBhvr>
                                        <p:cTn id="270" dur="1822" tmFilter="0,0; 0.14,0.36; 0.43,0.73; 0.71,0.91; 1.0,1.0">
                                          <p:stCondLst>
                                            <p:cond delay="0"/>
                                          </p:stCondLst>
                                        </p:cTn>
                                        <p:tgtEl>
                                          <p:spTgt spid="14358">
                                            <p:txEl>
                                              <p:pRg st="1" end="1"/>
                                            </p:txEl>
                                          </p:spTgt>
                                        </p:tgtEl>
                                        <p:attrNameLst>
                                          <p:attrName>ppt_x</p:attrName>
                                        </p:attrNameLst>
                                      </p:cBhvr>
                                      <p:tavLst>
                                        <p:tav tm="0">
                                          <p:val>
                                            <p:strVal val="#ppt_x-0.25"/>
                                          </p:val>
                                        </p:tav>
                                        <p:tav tm="100000">
                                          <p:val>
                                            <p:strVal val="#ppt_x"/>
                                          </p:val>
                                        </p:tav>
                                      </p:tavLst>
                                    </p:anim>
                                    <p:anim calcmode="lin" valueType="num">
                                      <p:cBhvr>
                                        <p:cTn id="271" dur="664" tmFilter="0.0,0.0; 0.25,0.07; 0.50,0.2; 0.75,0.467; 1.0,1.0">
                                          <p:stCondLst>
                                            <p:cond delay="0"/>
                                          </p:stCondLst>
                                        </p:cTn>
                                        <p:tgtEl>
                                          <p:spTgt spid="14358">
                                            <p:txEl>
                                              <p:pRg st="1" end="1"/>
                                            </p:txEl>
                                          </p:spTgt>
                                        </p:tgtEl>
                                        <p:attrNameLst>
                                          <p:attrName>ppt_y</p:attrName>
                                        </p:attrNameLst>
                                      </p:cBhvr>
                                      <p:tavLst>
                                        <p:tav tm="0" fmla="#ppt_y-sin(pi*$)/3">
                                          <p:val>
                                            <p:fltVal val="0.5"/>
                                          </p:val>
                                        </p:tav>
                                        <p:tav tm="100000">
                                          <p:val>
                                            <p:fltVal val="1"/>
                                          </p:val>
                                        </p:tav>
                                      </p:tavLst>
                                    </p:anim>
                                    <p:anim calcmode="lin" valueType="num">
                                      <p:cBhvr>
                                        <p:cTn id="272" dur="664" tmFilter="0, 0; 0.125,0.2665; 0.25,0.4; 0.375,0.465; 0.5,0.5;  0.625,0.535; 0.75,0.6; 0.875,0.7335; 1,1">
                                          <p:stCondLst>
                                            <p:cond delay="664"/>
                                          </p:stCondLst>
                                        </p:cTn>
                                        <p:tgtEl>
                                          <p:spTgt spid="14358">
                                            <p:txEl>
                                              <p:pRg st="1" end="1"/>
                                            </p:txEl>
                                          </p:spTgt>
                                        </p:tgtEl>
                                        <p:attrNameLst>
                                          <p:attrName>ppt_y</p:attrName>
                                        </p:attrNameLst>
                                      </p:cBhvr>
                                      <p:tavLst>
                                        <p:tav tm="0" fmla="#ppt_y-sin(pi*$)/9">
                                          <p:val>
                                            <p:fltVal val="0"/>
                                          </p:val>
                                        </p:tav>
                                        <p:tav tm="100000">
                                          <p:val>
                                            <p:fltVal val="1"/>
                                          </p:val>
                                        </p:tav>
                                      </p:tavLst>
                                    </p:anim>
                                    <p:anim calcmode="lin" valueType="num">
                                      <p:cBhvr>
                                        <p:cTn id="273" dur="332" tmFilter="0, 0; 0.125,0.2665; 0.25,0.4; 0.375,0.465; 0.5,0.5;  0.625,0.535; 0.75,0.6; 0.875,0.7335; 1,1">
                                          <p:stCondLst>
                                            <p:cond delay="1324"/>
                                          </p:stCondLst>
                                        </p:cTn>
                                        <p:tgtEl>
                                          <p:spTgt spid="14358">
                                            <p:txEl>
                                              <p:pRg st="1" end="1"/>
                                            </p:txEl>
                                          </p:spTgt>
                                        </p:tgtEl>
                                        <p:attrNameLst>
                                          <p:attrName>ppt_y</p:attrName>
                                        </p:attrNameLst>
                                      </p:cBhvr>
                                      <p:tavLst>
                                        <p:tav tm="0" fmla="#ppt_y-sin(pi*$)/27">
                                          <p:val>
                                            <p:fltVal val="0"/>
                                          </p:val>
                                        </p:tav>
                                        <p:tav tm="100000">
                                          <p:val>
                                            <p:fltVal val="1"/>
                                          </p:val>
                                        </p:tav>
                                      </p:tavLst>
                                    </p:anim>
                                    <p:anim calcmode="lin" valueType="num">
                                      <p:cBhvr>
                                        <p:cTn id="274" dur="164" tmFilter="0, 0; 0.125,0.2665; 0.25,0.4; 0.375,0.465; 0.5,0.5;  0.625,0.535; 0.75,0.6; 0.875,0.7335; 1,1">
                                          <p:stCondLst>
                                            <p:cond delay="1656"/>
                                          </p:stCondLst>
                                        </p:cTn>
                                        <p:tgtEl>
                                          <p:spTgt spid="14358">
                                            <p:txEl>
                                              <p:pRg st="1" end="1"/>
                                            </p:txEl>
                                          </p:spTgt>
                                        </p:tgtEl>
                                        <p:attrNameLst>
                                          <p:attrName>ppt_y</p:attrName>
                                        </p:attrNameLst>
                                      </p:cBhvr>
                                      <p:tavLst>
                                        <p:tav tm="0" fmla="#ppt_y-sin(pi*$)/81">
                                          <p:val>
                                            <p:fltVal val="0"/>
                                          </p:val>
                                        </p:tav>
                                        <p:tav tm="100000">
                                          <p:val>
                                            <p:fltVal val="1"/>
                                          </p:val>
                                        </p:tav>
                                      </p:tavLst>
                                    </p:anim>
                                    <p:animScale>
                                      <p:cBhvr>
                                        <p:cTn id="275" dur="26">
                                          <p:stCondLst>
                                            <p:cond delay="650"/>
                                          </p:stCondLst>
                                        </p:cTn>
                                        <p:tgtEl>
                                          <p:spTgt spid="14358">
                                            <p:txEl>
                                              <p:pRg st="1" end="1"/>
                                            </p:txEl>
                                          </p:spTgt>
                                        </p:tgtEl>
                                      </p:cBhvr>
                                      <p:to x="100000" y="60000"/>
                                    </p:animScale>
                                    <p:animScale>
                                      <p:cBhvr>
                                        <p:cTn id="276" dur="166" decel="50000">
                                          <p:stCondLst>
                                            <p:cond delay="676"/>
                                          </p:stCondLst>
                                        </p:cTn>
                                        <p:tgtEl>
                                          <p:spTgt spid="14358">
                                            <p:txEl>
                                              <p:pRg st="1" end="1"/>
                                            </p:txEl>
                                          </p:spTgt>
                                        </p:tgtEl>
                                      </p:cBhvr>
                                      <p:to x="100000" y="100000"/>
                                    </p:animScale>
                                    <p:animScale>
                                      <p:cBhvr>
                                        <p:cTn id="277" dur="26">
                                          <p:stCondLst>
                                            <p:cond delay="1312"/>
                                          </p:stCondLst>
                                        </p:cTn>
                                        <p:tgtEl>
                                          <p:spTgt spid="14358">
                                            <p:txEl>
                                              <p:pRg st="1" end="1"/>
                                            </p:txEl>
                                          </p:spTgt>
                                        </p:tgtEl>
                                      </p:cBhvr>
                                      <p:to x="100000" y="80000"/>
                                    </p:animScale>
                                    <p:animScale>
                                      <p:cBhvr>
                                        <p:cTn id="278" dur="166" decel="50000">
                                          <p:stCondLst>
                                            <p:cond delay="1338"/>
                                          </p:stCondLst>
                                        </p:cTn>
                                        <p:tgtEl>
                                          <p:spTgt spid="14358">
                                            <p:txEl>
                                              <p:pRg st="1" end="1"/>
                                            </p:txEl>
                                          </p:spTgt>
                                        </p:tgtEl>
                                      </p:cBhvr>
                                      <p:to x="100000" y="100000"/>
                                    </p:animScale>
                                    <p:animScale>
                                      <p:cBhvr>
                                        <p:cTn id="279" dur="26">
                                          <p:stCondLst>
                                            <p:cond delay="1642"/>
                                          </p:stCondLst>
                                        </p:cTn>
                                        <p:tgtEl>
                                          <p:spTgt spid="14358">
                                            <p:txEl>
                                              <p:pRg st="1" end="1"/>
                                            </p:txEl>
                                          </p:spTgt>
                                        </p:tgtEl>
                                      </p:cBhvr>
                                      <p:to x="100000" y="90000"/>
                                    </p:animScale>
                                    <p:animScale>
                                      <p:cBhvr>
                                        <p:cTn id="280" dur="166" decel="50000">
                                          <p:stCondLst>
                                            <p:cond delay="1668"/>
                                          </p:stCondLst>
                                        </p:cTn>
                                        <p:tgtEl>
                                          <p:spTgt spid="14358">
                                            <p:txEl>
                                              <p:pRg st="1" end="1"/>
                                            </p:txEl>
                                          </p:spTgt>
                                        </p:tgtEl>
                                      </p:cBhvr>
                                      <p:to x="100000" y="100000"/>
                                    </p:animScale>
                                    <p:animScale>
                                      <p:cBhvr>
                                        <p:cTn id="281" dur="26">
                                          <p:stCondLst>
                                            <p:cond delay="1808"/>
                                          </p:stCondLst>
                                        </p:cTn>
                                        <p:tgtEl>
                                          <p:spTgt spid="14358">
                                            <p:txEl>
                                              <p:pRg st="1" end="1"/>
                                            </p:txEl>
                                          </p:spTgt>
                                        </p:tgtEl>
                                      </p:cBhvr>
                                      <p:to x="100000" y="95000"/>
                                    </p:animScale>
                                    <p:animScale>
                                      <p:cBhvr>
                                        <p:cTn id="282" dur="166" decel="50000">
                                          <p:stCondLst>
                                            <p:cond delay="1834"/>
                                          </p:stCondLst>
                                        </p:cTn>
                                        <p:tgtEl>
                                          <p:spTgt spid="14358">
                                            <p:txEl>
                                              <p:pRg st="1" end="1"/>
                                            </p:txEl>
                                          </p:spTgt>
                                        </p:tgtEl>
                                      </p:cBhvr>
                                      <p:to x="100000" y="100000"/>
                                    </p:animScale>
                                  </p:childTnLst>
                                </p:cTn>
                              </p:par>
                              <p:par>
                                <p:cTn id="283" presetID="26" presetClass="entr" presetSubtype="0" fill="hold" nodeType="withEffect">
                                  <p:stCondLst>
                                    <p:cond delay="0"/>
                                  </p:stCondLst>
                                  <p:iterate type="lt">
                                    <p:tmPct val="0"/>
                                  </p:iterate>
                                  <p:childTnLst>
                                    <p:set>
                                      <p:cBhvr>
                                        <p:cTn id="284" dur="1" fill="hold">
                                          <p:stCondLst>
                                            <p:cond delay="0"/>
                                          </p:stCondLst>
                                        </p:cTn>
                                        <p:tgtEl>
                                          <p:spTgt spid="14358">
                                            <p:txEl>
                                              <p:pRg st="2" end="2"/>
                                            </p:txEl>
                                          </p:spTgt>
                                        </p:tgtEl>
                                        <p:attrNameLst>
                                          <p:attrName>style.visibility</p:attrName>
                                        </p:attrNameLst>
                                      </p:cBhvr>
                                      <p:to>
                                        <p:strVal val="visible"/>
                                      </p:to>
                                    </p:set>
                                    <p:animEffect transition="in" filter="wipe(down)">
                                      <p:cBhvr>
                                        <p:cTn id="285" dur="580">
                                          <p:stCondLst>
                                            <p:cond delay="0"/>
                                          </p:stCondLst>
                                        </p:cTn>
                                        <p:tgtEl>
                                          <p:spTgt spid="14358">
                                            <p:txEl>
                                              <p:pRg st="2" end="2"/>
                                            </p:txEl>
                                          </p:spTgt>
                                        </p:tgtEl>
                                      </p:cBhvr>
                                    </p:animEffect>
                                    <p:anim calcmode="lin" valueType="num">
                                      <p:cBhvr>
                                        <p:cTn id="286" dur="1822" tmFilter="0,0; 0.14,0.36; 0.43,0.73; 0.71,0.91; 1.0,1.0">
                                          <p:stCondLst>
                                            <p:cond delay="0"/>
                                          </p:stCondLst>
                                        </p:cTn>
                                        <p:tgtEl>
                                          <p:spTgt spid="14358">
                                            <p:txEl>
                                              <p:pRg st="2" end="2"/>
                                            </p:txEl>
                                          </p:spTgt>
                                        </p:tgtEl>
                                        <p:attrNameLst>
                                          <p:attrName>ppt_x</p:attrName>
                                        </p:attrNameLst>
                                      </p:cBhvr>
                                      <p:tavLst>
                                        <p:tav tm="0">
                                          <p:val>
                                            <p:strVal val="#ppt_x-0.25"/>
                                          </p:val>
                                        </p:tav>
                                        <p:tav tm="100000">
                                          <p:val>
                                            <p:strVal val="#ppt_x"/>
                                          </p:val>
                                        </p:tav>
                                      </p:tavLst>
                                    </p:anim>
                                    <p:anim calcmode="lin" valueType="num">
                                      <p:cBhvr>
                                        <p:cTn id="287" dur="664" tmFilter="0.0,0.0; 0.25,0.07; 0.50,0.2; 0.75,0.467; 1.0,1.0">
                                          <p:stCondLst>
                                            <p:cond delay="0"/>
                                          </p:stCondLst>
                                        </p:cTn>
                                        <p:tgtEl>
                                          <p:spTgt spid="14358">
                                            <p:txEl>
                                              <p:pRg st="2" end="2"/>
                                            </p:txEl>
                                          </p:spTgt>
                                        </p:tgtEl>
                                        <p:attrNameLst>
                                          <p:attrName>ppt_y</p:attrName>
                                        </p:attrNameLst>
                                      </p:cBhvr>
                                      <p:tavLst>
                                        <p:tav tm="0" fmla="#ppt_y-sin(pi*$)/3">
                                          <p:val>
                                            <p:fltVal val="0.5"/>
                                          </p:val>
                                        </p:tav>
                                        <p:tav tm="100000">
                                          <p:val>
                                            <p:fltVal val="1"/>
                                          </p:val>
                                        </p:tav>
                                      </p:tavLst>
                                    </p:anim>
                                    <p:anim calcmode="lin" valueType="num">
                                      <p:cBhvr>
                                        <p:cTn id="288" dur="664" tmFilter="0, 0; 0.125,0.2665; 0.25,0.4; 0.375,0.465; 0.5,0.5;  0.625,0.535; 0.75,0.6; 0.875,0.7335; 1,1">
                                          <p:stCondLst>
                                            <p:cond delay="664"/>
                                          </p:stCondLst>
                                        </p:cTn>
                                        <p:tgtEl>
                                          <p:spTgt spid="14358">
                                            <p:txEl>
                                              <p:pRg st="2" end="2"/>
                                            </p:txEl>
                                          </p:spTgt>
                                        </p:tgtEl>
                                        <p:attrNameLst>
                                          <p:attrName>ppt_y</p:attrName>
                                        </p:attrNameLst>
                                      </p:cBhvr>
                                      <p:tavLst>
                                        <p:tav tm="0" fmla="#ppt_y-sin(pi*$)/9">
                                          <p:val>
                                            <p:fltVal val="0"/>
                                          </p:val>
                                        </p:tav>
                                        <p:tav tm="100000">
                                          <p:val>
                                            <p:fltVal val="1"/>
                                          </p:val>
                                        </p:tav>
                                      </p:tavLst>
                                    </p:anim>
                                    <p:anim calcmode="lin" valueType="num">
                                      <p:cBhvr>
                                        <p:cTn id="289" dur="332" tmFilter="0, 0; 0.125,0.2665; 0.25,0.4; 0.375,0.465; 0.5,0.5;  0.625,0.535; 0.75,0.6; 0.875,0.7335; 1,1">
                                          <p:stCondLst>
                                            <p:cond delay="1324"/>
                                          </p:stCondLst>
                                        </p:cTn>
                                        <p:tgtEl>
                                          <p:spTgt spid="14358">
                                            <p:txEl>
                                              <p:pRg st="2" end="2"/>
                                            </p:txEl>
                                          </p:spTgt>
                                        </p:tgtEl>
                                        <p:attrNameLst>
                                          <p:attrName>ppt_y</p:attrName>
                                        </p:attrNameLst>
                                      </p:cBhvr>
                                      <p:tavLst>
                                        <p:tav tm="0" fmla="#ppt_y-sin(pi*$)/27">
                                          <p:val>
                                            <p:fltVal val="0"/>
                                          </p:val>
                                        </p:tav>
                                        <p:tav tm="100000">
                                          <p:val>
                                            <p:fltVal val="1"/>
                                          </p:val>
                                        </p:tav>
                                      </p:tavLst>
                                    </p:anim>
                                    <p:anim calcmode="lin" valueType="num">
                                      <p:cBhvr>
                                        <p:cTn id="290" dur="164" tmFilter="0, 0; 0.125,0.2665; 0.25,0.4; 0.375,0.465; 0.5,0.5;  0.625,0.535; 0.75,0.6; 0.875,0.7335; 1,1">
                                          <p:stCondLst>
                                            <p:cond delay="1656"/>
                                          </p:stCondLst>
                                        </p:cTn>
                                        <p:tgtEl>
                                          <p:spTgt spid="14358">
                                            <p:txEl>
                                              <p:pRg st="2" end="2"/>
                                            </p:txEl>
                                          </p:spTgt>
                                        </p:tgtEl>
                                        <p:attrNameLst>
                                          <p:attrName>ppt_y</p:attrName>
                                        </p:attrNameLst>
                                      </p:cBhvr>
                                      <p:tavLst>
                                        <p:tav tm="0" fmla="#ppt_y-sin(pi*$)/81">
                                          <p:val>
                                            <p:fltVal val="0"/>
                                          </p:val>
                                        </p:tav>
                                        <p:tav tm="100000">
                                          <p:val>
                                            <p:fltVal val="1"/>
                                          </p:val>
                                        </p:tav>
                                      </p:tavLst>
                                    </p:anim>
                                    <p:animScale>
                                      <p:cBhvr>
                                        <p:cTn id="291" dur="26">
                                          <p:stCondLst>
                                            <p:cond delay="650"/>
                                          </p:stCondLst>
                                        </p:cTn>
                                        <p:tgtEl>
                                          <p:spTgt spid="14358">
                                            <p:txEl>
                                              <p:pRg st="2" end="2"/>
                                            </p:txEl>
                                          </p:spTgt>
                                        </p:tgtEl>
                                      </p:cBhvr>
                                      <p:to x="100000" y="60000"/>
                                    </p:animScale>
                                    <p:animScale>
                                      <p:cBhvr>
                                        <p:cTn id="292" dur="166" decel="50000">
                                          <p:stCondLst>
                                            <p:cond delay="676"/>
                                          </p:stCondLst>
                                        </p:cTn>
                                        <p:tgtEl>
                                          <p:spTgt spid="14358">
                                            <p:txEl>
                                              <p:pRg st="2" end="2"/>
                                            </p:txEl>
                                          </p:spTgt>
                                        </p:tgtEl>
                                      </p:cBhvr>
                                      <p:to x="100000" y="100000"/>
                                    </p:animScale>
                                    <p:animScale>
                                      <p:cBhvr>
                                        <p:cTn id="293" dur="26">
                                          <p:stCondLst>
                                            <p:cond delay="1312"/>
                                          </p:stCondLst>
                                        </p:cTn>
                                        <p:tgtEl>
                                          <p:spTgt spid="14358">
                                            <p:txEl>
                                              <p:pRg st="2" end="2"/>
                                            </p:txEl>
                                          </p:spTgt>
                                        </p:tgtEl>
                                      </p:cBhvr>
                                      <p:to x="100000" y="80000"/>
                                    </p:animScale>
                                    <p:animScale>
                                      <p:cBhvr>
                                        <p:cTn id="294" dur="166" decel="50000">
                                          <p:stCondLst>
                                            <p:cond delay="1338"/>
                                          </p:stCondLst>
                                        </p:cTn>
                                        <p:tgtEl>
                                          <p:spTgt spid="14358">
                                            <p:txEl>
                                              <p:pRg st="2" end="2"/>
                                            </p:txEl>
                                          </p:spTgt>
                                        </p:tgtEl>
                                      </p:cBhvr>
                                      <p:to x="100000" y="100000"/>
                                    </p:animScale>
                                    <p:animScale>
                                      <p:cBhvr>
                                        <p:cTn id="295" dur="26">
                                          <p:stCondLst>
                                            <p:cond delay="1642"/>
                                          </p:stCondLst>
                                        </p:cTn>
                                        <p:tgtEl>
                                          <p:spTgt spid="14358">
                                            <p:txEl>
                                              <p:pRg st="2" end="2"/>
                                            </p:txEl>
                                          </p:spTgt>
                                        </p:tgtEl>
                                      </p:cBhvr>
                                      <p:to x="100000" y="90000"/>
                                    </p:animScale>
                                    <p:animScale>
                                      <p:cBhvr>
                                        <p:cTn id="296" dur="166" decel="50000">
                                          <p:stCondLst>
                                            <p:cond delay="1668"/>
                                          </p:stCondLst>
                                        </p:cTn>
                                        <p:tgtEl>
                                          <p:spTgt spid="14358">
                                            <p:txEl>
                                              <p:pRg st="2" end="2"/>
                                            </p:txEl>
                                          </p:spTgt>
                                        </p:tgtEl>
                                      </p:cBhvr>
                                      <p:to x="100000" y="100000"/>
                                    </p:animScale>
                                    <p:animScale>
                                      <p:cBhvr>
                                        <p:cTn id="297" dur="26">
                                          <p:stCondLst>
                                            <p:cond delay="1808"/>
                                          </p:stCondLst>
                                        </p:cTn>
                                        <p:tgtEl>
                                          <p:spTgt spid="14358">
                                            <p:txEl>
                                              <p:pRg st="2" end="2"/>
                                            </p:txEl>
                                          </p:spTgt>
                                        </p:tgtEl>
                                      </p:cBhvr>
                                      <p:to x="100000" y="95000"/>
                                    </p:animScale>
                                    <p:animScale>
                                      <p:cBhvr>
                                        <p:cTn id="298" dur="166" decel="50000">
                                          <p:stCondLst>
                                            <p:cond delay="1834"/>
                                          </p:stCondLst>
                                        </p:cTn>
                                        <p:tgtEl>
                                          <p:spTgt spid="14358">
                                            <p:txEl>
                                              <p:pRg st="2" end="2"/>
                                            </p:txEl>
                                          </p:spTgt>
                                        </p:tgtEl>
                                      </p:cBhvr>
                                      <p:to x="100000" y="100000"/>
                                    </p:animScale>
                                  </p:childTnLst>
                                </p:cTn>
                              </p:par>
                              <p:par>
                                <p:cTn id="299" presetID="26" presetClass="entr" presetSubtype="0" fill="hold" nodeType="withEffect">
                                  <p:stCondLst>
                                    <p:cond delay="0"/>
                                  </p:stCondLst>
                                  <p:iterate type="lt">
                                    <p:tmPct val="0"/>
                                  </p:iterate>
                                  <p:childTnLst>
                                    <p:set>
                                      <p:cBhvr>
                                        <p:cTn id="300" dur="1" fill="hold">
                                          <p:stCondLst>
                                            <p:cond delay="0"/>
                                          </p:stCondLst>
                                        </p:cTn>
                                        <p:tgtEl>
                                          <p:spTgt spid="14358">
                                            <p:txEl>
                                              <p:pRg st="3" end="3"/>
                                            </p:txEl>
                                          </p:spTgt>
                                        </p:tgtEl>
                                        <p:attrNameLst>
                                          <p:attrName>style.visibility</p:attrName>
                                        </p:attrNameLst>
                                      </p:cBhvr>
                                      <p:to>
                                        <p:strVal val="visible"/>
                                      </p:to>
                                    </p:set>
                                    <p:animEffect transition="in" filter="wipe(down)">
                                      <p:cBhvr>
                                        <p:cTn id="301" dur="580">
                                          <p:stCondLst>
                                            <p:cond delay="0"/>
                                          </p:stCondLst>
                                        </p:cTn>
                                        <p:tgtEl>
                                          <p:spTgt spid="14358">
                                            <p:txEl>
                                              <p:pRg st="3" end="3"/>
                                            </p:txEl>
                                          </p:spTgt>
                                        </p:tgtEl>
                                      </p:cBhvr>
                                    </p:animEffect>
                                    <p:anim calcmode="lin" valueType="num">
                                      <p:cBhvr>
                                        <p:cTn id="302" dur="1822" tmFilter="0,0; 0.14,0.36; 0.43,0.73; 0.71,0.91; 1.0,1.0">
                                          <p:stCondLst>
                                            <p:cond delay="0"/>
                                          </p:stCondLst>
                                        </p:cTn>
                                        <p:tgtEl>
                                          <p:spTgt spid="14358">
                                            <p:txEl>
                                              <p:pRg st="3" end="3"/>
                                            </p:txEl>
                                          </p:spTgt>
                                        </p:tgtEl>
                                        <p:attrNameLst>
                                          <p:attrName>ppt_x</p:attrName>
                                        </p:attrNameLst>
                                      </p:cBhvr>
                                      <p:tavLst>
                                        <p:tav tm="0">
                                          <p:val>
                                            <p:strVal val="#ppt_x-0.25"/>
                                          </p:val>
                                        </p:tav>
                                        <p:tav tm="100000">
                                          <p:val>
                                            <p:strVal val="#ppt_x"/>
                                          </p:val>
                                        </p:tav>
                                      </p:tavLst>
                                    </p:anim>
                                    <p:anim calcmode="lin" valueType="num">
                                      <p:cBhvr>
                                        <p:cTn id="303" dur="664" tmFilter="0.0,0.0; 0.25,0.07; 0.50,0.2; 0.75,0.467; 1.0,1.0">
                                          <p:stCondLst>
                                            <p:cond delay="0"/>
                                          </p:stCondLst>
                                        </p:cTn>
                                        <p:tgtEl>
                                          <p:spTgt spid="14358">
                                            <p:txEl>
                                              <p:pRg st="3" end="3"/>
                                            </p:txEl>
                                          </p:spTgt>
                                        </p:tgtEl>
                                        <p:attrNameLst>
                                          <p:attrName>ppt_y</p:attrName>
                                        </p:attrNameLst>
                                      </p:cBhvr>
                                      <p:tavLst>
                                        <p:tav tm="0" fmla="#ppt_y-sin(pi*$)/3">
                                          <p:val>
                                            <p:fltVal val="0.5"/>
                                          </p:val>
                                        </p:tav>
                                        <p:tav tm="100000">
                                          <p:val>
                                            <p:fltVal val="1"/>
                                          </p:val>
                                        </p:tav>
                                      </p:tavLst>
                                    </p:anim>
                                    <p:anim calcmode="lin" valueType="num">
                                      <p:cBhvr>
                                        <p:cTn id="304" dur="664" tmFilter="0, 0; 0.125,0.2665; 0.25,0.4; 0.375,0.465; 0.5,0.5;  0.625,0.535; 0.75,0.6; 0.875,0.7335; 1,1">
                                          <p:stCondLst>
                                            <p:cond delay="664"/>
                                          </p:stCondLst>
                                        </p:cTn>
                                        <p:tgtEl>
                                          <p:spTgt spid="14358">
                                            <p:txEl>
                                              <p:pRg st="3" end="3"/>
                                            </p:txEl>
                                          </p:spTgt>
                                        </p:tgtEl>
                                        <p:attrNameLst>
                                          <p:attrName>ppt_y</p:attrName>
                                        </p:attrNameLst>
                                      </p:cBhvr>
                                      <p:tavLst>
                                        <p:tav tm="0" fmla="#ppt_y-sin(pi*$)/9">
                                          <p:val>
                                            <p:fltVal val="0"/>
                                          </p:val>
                                        </p:tav>
                                        <p:tav tm="100000">
                                          <p:val>
                                            <p:fltVal val="1"/>
                                          </p:val>
                                        </p:tav>
                                      </p:tavLst>
                                    </p:anim>
                                    <p:anim calcmode="lin" valueType="num">
                                      <p:cBhvr>
                                        <p:cTn id="305" dur="332" tmFilter="0, 0; 0.125,0.2665; 0.25,0.4; 0.375,0.465; 0.5,0.5;  0.625,0.535; 0.75,0.6; 0.875,0.7335; 1,1">
                                          <p:stCondLst>
                                            <p:cond delay="1324"/>
                                          </p:stCondLst>
                                        </p:cTn>
                                        <p:tgtEl>
                                          <p:spTgt spid="14358">
                                            <p:txEl>
                                              <p:pRg st="3" end="3"/>
                                            </p:txEl>
                                          </p:spTgt>
                                        </p:tgtEl>
                                        <p:attrNameLst>
                                          <p:attrName>ppt_y</p:attrName>
                                        </p:attrNameLst>
                                      </p:cBhvr>
                                      <p:tavLst>
                                        <p:tav tm="0" fmla="#ppt_y-sin(pi*$)/27">
                                          <p:val>
                                            <p:fltVal val="0"/>
                                          </p:val>
                                        </p:tav>
                                        <p:tav tm="100000">
                                          <p:val>
                                            <p:fltVal val="1"/>
                                          </p:val>
                                        </p:tav>
                                      </p:tavLst>
                                    </p:anim>
                                    <p:anim calcmode="lin" valueType="num">
                                      <p:cBhvr>
                                        <p:cTn id="306" dur="164" tmFilter="0, 0; 0.125,0.2665; 0.25,0.4; 0.375,0.465; 0.5,0.5;  0.625,0.535; 0.75,0.6; 0.875,0.7335; 1,1">
                                          <p:stCondLst>
                                            <p:cond delay="1656"/>
                                          </p:stCondLst>
                                        </p:cTn>
                                        <p:tgtEl>
                                          <p:spTgt spid="14358">
                                            <p:txEl>
                                              <p:pRg st="3" end="3"/>
                                            </p:txEl>
                                          </p:spTgt>
                                        </p:tgtEl>
                                        <p:attrNameLst>
                                          <p:attrName>ppt_y</p:attrName>
                                        </p:attrNameLst>
                                      </p:cBhvr>
                                      <p:tavLst>
                                        <p:tav tm="0" fmla="#ppt_y-sin(pi*$)/81">
                                          <p:val>
                                            <p:fltVal val="0"/>
                                          </p:val>
                                        </p:tav>
                                        <p:tav tm="100000">
                                          <p:val>
                                            <p:fltVal val="1"/>
                                          </p:val>
                                        </p:tav>
                                      </p:tavLst>
                                    </p:anim>
                                    <p:animScale>
                                      <p:cBhvr>
                                        <p:cTn id="307" dur="26">
                                          <p:stCondLst>
                                            <p:cond delay="650"/>
                                          </p:stCondLst>
                                        </p:cTn>
                                        <p:tgtEl>
                                          <p:spTgt spid="14358">
                                            <p:txEl>
                                              <p:pRg st="3" end="3"/>
                                            </p:txEl>
                                          </p:spTgt>
                                        </p:tgtEl>
                                      </p:cBhvr>
                                      <p:to x="100000" y="60000"/>
                                    </p:animScale>
                                    <p:animScale>
                                      <p:cBhvr>
                                        <p:cTn id="308" dur="166" decel="50000">
                                          <p:stCondLst>
                                            <p:cond delay="676"/>
                                          </p:stCondLst>
                                        </p:cTn>
                                        <p:tgtEl>
                                          <p:spTgt spid="14358">
                                            <p:txEl>
                                              <p:pRg st="3" end="3"/>
                                            </p:txEl>
                                          </p:spTgt>
                                        </p:tgtEl>
                                      </p:cBhvr>
                                      <p:to x="100000" y="100000"/>
                                    </p:animScale>
                                    <p:animScale>
                                      <p:cBhvr>
                                        <p:cTn id="309" dur="26">
                                          <p:stCondLst>
                                            <p:cond delay="1312"/>
                                          </p:stCondLst>
                                        </p:cTn>
                                        <p:tgtEl>
                                          <p:spTgt spid="14358">
                                            <p:txEl>
                                              <p:pRg st="3" end="3"/>
                                            </p:txEl>
                                          </p:spTgt>
                                        </p:tgtEl>
                                      </p:cBhvr>
                                      <p:to x="100000" y="80000"/>
                                    </p:animScale>
                                    <p:animScale>
                                      <p:cBhvr>
                                        <p:cTn id="310" dur="166" decel="50000">
                                          <p:stCondLst>
                                            <p:cond delay="1338"/>
                                          </p:stCondLst>
                                        </p:cTn>
                                        <p:tgtEl>
                                          <p:spTgt spid="14358">
                                            <p:txEl>
                                              <p:pRg st="3" end="3"/>
                                            </p:txEl>
                                          </p:spTgt>
                                        </p:tgtEl>
                                      </p:cBhvr>
                                      <p:to x="100000" y="100000"/>
                                    </p:animScale>
                                    <p:animScale>
                                      <p:cBhvr>
                                        <p:cTn id="311" dur="26">
                                          <p:stCondLst>
                                            <p:cond delay="1642"/>
                                          </p:stCondLst>
                                        </p:cTn>
                                        <p:tgtEl>
                                          <p:spTgt spid="14358">
                                            <p:txEl>
                                              <p:pRg st="3" end="3"/>
                                            </p:txEl>
                                          </p:spTgt>
                                        </p:tgtEl>
                                      </p:cBhvr>
                                      <p:to x="100000" y="90000"/>
                                    </p:animScale>
                                    <p:animScale>
                                      <p:cBhvr>
                                        <p:cTn id="312" dur="166" decel="50000">
                                          <p:stCondLst>
                                            <p:cond delay="1668"/>
                                          </p:stCondLst>
                                        </p:cTn>
                                        <p:tgtEl>
                                          <p:spTgt spid="14358">
                                            <p:txEl>
                                              <p:pRg st="3" end="3"/>
                                            </p:txEl>
                                          </p:spTgt>
                                        </p:tgtEl>
                                      </p:cBhvr>
                                      <p:to x="100000" y="100000"/>
                                    </p:animScale>
                                    <p:animScale>
                                      <p:cBhvr>
                                        <p:cTn id="313" dur="26">
                                          <p:stCondLst>
                                            <p:cond delay="1808"/>
                                          </p:stCondLst>
                                        </p:cTn>
                                        <p:tgtEl>
                                          <p:spTgt spid="14358">
                                            <p:txEl>
                                              <p:pRg st="3" end="3"/>
                                            </p:txEl>
                                          </p:spTgt>
                                        </p:tgtEl>
                                      </p:cBhvr>
                                      <p:to x="100000" y="95000"/>
                                    </p:animScale>
                                    <p:animScale>
                                      <p:cBhvr>
                                        <p:cTn id="314" dur="166" decel="50000">
                                          <p:stCondLst>
                                            <p:cond delay="1834"/>
                                          </p:stCondLst>
                                        </p:cTn>
                                        <p:tgtEl>
                                          <p:spTgt spid="14358">
                                            <p:txEl>
                                              <p:pRg st="3" end="3"/>
                                            </p:txEl>
                                          </p:spTgt>
                                        </p:tgtEl>
                                      </p:cBhvr>
                                      <p:to x="100000" y="100000"/>
                                    </p:animScale>
                                  </p:childTnLst>
                                </p:cTn>
                              </p:par>
                            </p:childTnLst>
                          </p:cTn>
                        </p:par>
                      </p:childTnLst>
                    </p:cTn>
                  </p:par>
                  <p:par>
                    <p:cTn id="315" fill="hold" nodeType="clickPar">
                      <p:stCondLst>
                        <p:cond delay="indefinite"/>
                      </p:stCondLst>
                      <p:childTnLst>
                        <p:par>
                          <p:cTn id="316" fill="hold" nodeType="withGroup">
                            <p:stCondLst>
                              <p:cond delay="0"/>
                            </p:stCondLst>
                            <p:childTnLst>
                              <p:par>
                                <p:cTn id="317" presetID="34" presetClass="emph" presetSubtype="0" fill="hold" grpId="0" nodeType="clickEffect">
                                  <p:stCondLst>
                                    <p:cond delay="0"/>
                                  </p:stCondLst>
                                  <p:iterate type="lt">
                                    <p:tmPct val="10000"/>
                                  </p:iterate>
                                  <p:childTnLst>
                                    <p:animMotion origin="layout" path="M 0.0 0.0 L 0.0 -0.07213" pathEditMode="relative" ptsTypes="">
                                      <p:cBhvr>
                                        <p:cTn id="318" dur="250" accel="50000" decel="50000" autoRev="1" fill="hold">
                                          <p:stCondLst>
                                            <p:cond delay="0"/>
                                          </p:stCondLst>
                                        </p:cTn>
                                        <p:tgtEl>
                                          <p:spTgt spid="14358">
                                            <p:txEl>
                                              <p:pRg st="0" end="0"/>
                                            </p:txEl>
                                          </p:spTgt>
                                        </p:tgtEl>
                                        <p:attrNameLst>
                                          <p:attrName>ppt_x</p:attrName>
                                          <p:attrName>ppt_y</p:attrName>
                                        </p:attrNameLst>
                                      </p:cBhvr>
                                    </p:animMotion>
                                    <p:animRot by="1500000">
                                      <p:cBhvr>
                                        <p:cTn id="319" dur="125" fill="hold">
                                          <p:stCondLst>
                                            <p:cond delay="0"/>
                                          </p:stCondLst>
                                        </p:cTn>
                                        <p:tgtEl>
                                          <p:spTgt spid="14358">
                                            <p:txEl>
                                              <p:pRg st="0" end="0"/>
                                            </p:txEl>
                                          </p:spTgt>
                                        </p:tgtEl>
                                        <p:attrNameLst>
                                          <p:attrName>r</p:attrName>
                                        </p:attrNameLst>
                                      </p:cBhvr>
                                    </p:animRot>
                                    <p:animRot by="-1500000">
                                      <p:cBhvr>
                                        <p:cTn id="320" dur="125" fill="hold">
                                          <p:stCondLst>
                                            <p:cond delay="125"/>
                                          </p:stCondLst>
                                        </p:cTn>
                                        <p:tgtEl>
                                          <p:spTgt spid="14358">
                                            <p:txEl>
                                              <p:pRg st="0" end="0"/>
                                            </p:txEl>
                                          </p:spTgt>
                                        </p:tgtEl>
                                        <p:attrNameLst>
                                          <p:attrName>r</p:attrName>
                                        </p:attrNameLst>
                                      </p:cBhvr>
                                    </p:animRot>
                                    <p:animRot by="-1500000">
                                      <p:cBhvr>
                                        <p:cTn id="321" dur="125" fill="hold">
                                          <p:stCondLst>
                                            <p:cond delay="250"/>
                                          </p:stCondLst>
                                        </p:cTn>
                                        <p:tgtEl>
                                          <p:spTgt spid="14358">
                                            <p:txEl>
                                              <p:pRg st="0" end="0"/>
                                            </p:txEl>
                                          </p:spTgt>
                                        </p:tgtEl>
                                        <p:attrNameLst>
                                          <p:attrName>r</p:attrName>
                                        </p:attrNameLst>
                                      </p:cBhvr>
                                    </p:animRot>
                                    <p:animRot by="1500000">
                                      <p:cBhvr>
                                        <p:cTn id="322" dur="125" fill="hold">
                                          <p:stCondLst>
                                            <p:cond delay="375"/>
                                          </p:stCondLst>
                                        </p:cTn>
                                        <p:tgtEl>
                                          <p:spTgt spid="14358">
                                            <p:txEl>
                                              <p:pRg st="0" end="0"/>
                                            </p:txEl>
                                          </p:spTgt>
                                        </p:tgtEl>
                                        <p:attrNameLst>
                                          <p:attrName>r</p:attrName>
                                        </p:attrNameLst>
                                      </p:cBhvr>
                                    </p:animRot>
                                  </p:childTnLst>
                                </p:cTn>
                              </p:par>
                              <p:par>
                                <p:cTn id="323" presetID="34" presetClass="emph" presetSubtype="0" fill="hold" grpId="0" nodeType="withEffect">
                                  <p:stCondLst>
                                    <p:cond delay="0"/>
                                  </p:stCondLst>
                                  <p:iterate type="lt">
                                    <p:tmPct val="10000"/>
                                  </p:iterate>
                                  <p:childTnLst>
                                    <p:animMotion origin="layout" path="M 0.0 0.0 L 0.0 -0.07213" pathEditMode="relative" ptsTypes="">
                                      <p:cBhvr>
                                        <p:cTn id="324" dur="250" accel="50000" decel="50000" autoRev="1" fill="hold">
                                          <p:stCondLst>
                                            <p:cond delay="0"/>
                                          </p:stCondLst>
                                        </p:cTn>
                                        <p:tgtEl>
                                          <p:spTgt spid="14358">
                                            <p:txEl>
                                              <p:pRg st="1" end="1"/>
                                            </p:txEl>
                                          </p:spTgt>
                                        </p:tgtEl>
                                        <p:attrNameLst>
                                          <p:attrName>ppt_x</p:attrName>
                                          <p:attrName>ppt_y</p:attrName>
                                        </p:attrNameLst>
                                      </p:cBhvr>
                                    </p:animMotion>
                                    <p:animRot by="1500000">
                                      <p:cBhvr>
                                        <p:cTn id="325" dur="125" fill="hold">
                                          <p:stCondLst>
                                            <p:cond delay="0"/>
                                          </p:stCondLst>
                                        </p:cTn>
                                        <p:tgtEl>
                                          <p:spTgt spid="14358">
                                            <p:txEl>
                                              <p:pRg st="1" end="1"/>
                                            </p:txEl>
                                          </p:spTgt>
                                        </p:tgtEl>
                                        <p:attrNameLst>
                                          <p:attrName>r</p:attrName>
                                        </p:attrNameLst>
                                      </p:cBhvr>
                                    </p:animRot>
                                    <p:animRot by="-1500000">
                                      <p:cBhvr>
                                        <p:cTn id="326" dur="125" fill="hold">
                                          <p:stCondLst>
                                            <p:cond delay="125"/>
                                          </p:stCondLst>
                                        </p:cTn>
                                        <p:tgtEl>
                                          <p:spTgt spid="14358">
                                            <p:txEl>
                                              <p:pRg st="1" end="1"/>
                                            </p:txEl>
                                          </p:spTgt>
                                        </p:tgtEl>
                                        <p:attrNameLst>
                                          <p:attrName>r</p:attrName>
                                        </p:attrNameLst>
                                      </p:cBhvr>
                                    </p:animRot>
                                    <p:animRot by="-1500000">
                                      <p:cBhvr>
                                        <p:cTn id="327" dur="125" fill="hold">
                                          <p:stCondLst>
                                            <p:cond delay="250"/>
                                          </p:stCondLst>
                                        </p:cTn>
                                        <p:tgtEl>
                                          <p:spTgt spid="14358">
                                            <p:txEl>
                                              <p:pRg st="1" end="1"/>
                                            </p:txEl>
                                          </p:spTgt>
                                        </p:tgtEl>
                                        <p:attrNameLst>
                                          <p:attrName>r</p:attrName>
                                        </p:attrNameLst>
                                      </p:cBhvr>
                                    </p:animRot>
                                    <p:animRot by="1500000">
                                      <p:cBhvr>
                                        <p:cTn id="328" dur="125" fill="hold">
                                          <p:stCondLst>
                                            <p:cond delay="375"/>
                                          </p:stCondLst>
                                        </p:cTn>
                                        <p:tgtEl>
                                          <p:spTgt spid="14358">
                                            <p:txEl>
                                              <p:pRg st="1" end="1"/>
                                            </p:txEl>
                                          </p:spTgt>
                                        </p:tgtEl>
                                        <p:attrNameLst>
                                          <p:attrName>r</p:attrName>
                                        </p:attrNameLst>
                                      </p:cBhvr>
                                    </p:animRot>
                                  </p:childTnLst>
                                </p:cTn>
                              </p:par>
                              <p:par>
                                <p:cTn id="329" presetID="34" presetClass="emph" presetSubtype="0" fill="hold" grpId="0" nodeType="withEffect">
                                  <p:stCondLst>
                                    <p:cond delay="0"/>
                                  </p:stCondLst>
                                  <p:iterate type="lt">
                                    <p:tmPct val="10000"/>
                                  </p:iterate>
                                  <p:childTnLst>
                                    <p:animMotion origin="layout" path="M 0.0 0.0 L 0.0 -0.07213" pathEditMode="relative" ptsTypes="">
                                      <p:cBhvr>
                                        <p:cTn id="330" dur="250" accel="50000" decel="50000" autoRev="1" fill="hold">
                                          <p:stCondLst>
                                            <p:cond delay="0"/>
                                          </p:stCondLst>
                                        </p:cTn>
                                        <p:tgtEl>
                                          <p:spTgt spid="14358">
                                            <p:txEl>
                                              <p:pRg st="2" end="2"/>
                                            </p:txEl>
                                          </p:spTgt>
                                        </p:tgtEl>
                                        <p:attrNameLst>
                                          <p:attrName>ppt_x</p:attrName>
                                          <p:attrName>ppt_y</p:attrName>
                                        </p:attrNameLst>
                                      </p:cBhvr>
                                    </p:animMotion>
                                    <p:animRot by="1500000">
                                      <p:cBhvr>
                                        <p:cTn id="331" dur="125" fill="hold">
                                          <p:stCondLst>
                                            <p:cond delay="0"/>
                                          </p:stCondLst>
                                        </p:cTn>
                                        <p:tgtEl>
                                          <p:spTgt spid="14358">
                                            <p:txEl>
                                              <p:pRg st="2" end="2"/>
                                            </p:txEl>
                                          </p:spTgt>
                                        </p:tgtEl>
                                        <p:attrNameLst>
                                          <p:attrName>r</p:attrName>
                                        </p:attrNameLst>
                                      </p:cBhvr>
                                    </p:animRot>
                                    <p:animRot by="-1500000">
                                      <p:cBhvr>
                                        <p:cTn id="332" dur="125" fill="hold">
                                          <p:stCondLst>
                                            <p:cond delay="125"/>
                                          </p:stCondLst>
                                        </p:cTn>
                                        <p:tgtEl>
                                          <p:spTgt spid="14358">
                                            <p:txEl>
                                              <p:pRg st="2" end="2"/>
                                            </p:txEl>
                                          </p:spTgt>
                                        </p:tgtEl>
                                        <p:attrNameLst>
                                          <p:attrName>r</p:attrName>
                                        </p:attrNameLst>
                                      </p:cBhvr>
                                    </p:animRot>
                                    <p:animRot by="-1500000">
                                      <p:cBhvr>
                                        <p:cTn id="333" dur="125" fill="hold">
                                          <p:stCondLst>
                                            <p:cond delay="250"/>
                                          </p:stCondLst>
                                        </p:cTn>
                                        <p:tgtEl>
                                          <p:spTgt spid="14358">
                                            <p:txEl>
                                              <p:pRg st="2" end="2"/>
                                            </p:txEl>
                                          </p:spTgt>
                                        </p:tgtEl>
                                        <p:attrNameLst>
                                          <p:attrName>r</p:attrName>
                                        </p:attrNameLst>
                                      </p:cBhvr>
                                    </p:animRot>
                                    <p:animRot by="1500000">
                                      <p:cBhvr>
                                        <p:cTn id="334" dur="125" fill="hold">
                                          <p:stCondLst>
                                            <p:cond delay="375"/>
                                          </p:stCondLst>
                                        </p:cTn>
                                        <p:tgtEl>
                                          <p:spTgt spid="14358">
                                            <p:txEl>
                                              <p:pRg st="2" end="2"/>
                                            </p:txEl>
                                          </p:spTgt>
                                        </p:tgtEl>
                                        <p:attrNameLst>
                                          <p:attrName>r</p:attrName>
                                        </p:attrNameLst>
                                      </p:cBhvr>
                                    </p:animRot>
                                  </p:childTnLst>
                                </p:cTn>
                              </p:par>
                              <p:par>
                                <p:cTn id="335" presetID="34" presetClass="emph" presetSubtype="0" fill="hold" grpId="0" nodeType="withEffect">
                                  <p:stCondLst>
                                    <p:cond delay="0"/>
                                  </p:stCondLst>
                                  <p:iterate type="lt">
                                    <p:tmPct val="10000"/>
                                  </p:iterate>
                                  <p:childTnLst>
                                    <p:animMotion origin="layout" path="M 0.0 0.0 L 0.0 -0.07213" pathEditMode="relative" ptsTypes="">
                                      <p:cBhvr>
                                        <p:cTn id="336" dur="250" accel="50000" decel="50000" autoRev="1" fill="hold">
                                          <p:stCondLst>
                                            <p:cond delay="0"/>
                                          </p:stCondLst>
                                        </p:cTn>
                                        <p:tgtEl>
                                          <p:spTgt spid="14358">
                                            <p:txEl>
                                              <p:pRg st="3" end="3"/>
                                            </p:txEl>
                                          </p:spTgt>
                                        </p:tgtEl>
                                        <p:attrNameLst>
                                          <p:attrName>ppt_x</p:attrName>
                                          <p:attrName>ppt_y</p:attrName>
                                        </p:attrNameLst>
                                      </p:cBhvr>
                                    </p:animMotion>
                                    <p:animRot by="1500000">
                                      <p:cBhvr>
                                        <p:cTn id="337" dur="125" fill="hold">
                                          <p:stCondLst>
                                            <p:cond delay="0"/>
                                          </p:stCondLst>
                                        </p:cTn>
                                        <p:tgtEl>
                                          <p:spTgt spid="14358">
                                            <p:txEl>
                                              <p:pRg st="3" end="3"/>
                                            </p:txEl>
                                          </p:spTgt>
                                        </p:tgtEl>
                                        <p:attrNameLst>
                                          <p:attrName>r</p:attrName>
                                        </p:attrNameLst>
                                      </p:cBhvr>
                                    </p:animRot>
                                    <p:animRot by="-1500000">
                                      <p:cBhvr>
                                        <p:cTn id="338" dur="125" fill="hold">
                                          <p:stCondLst>
                                            <p:cond delay="125"/>
                                          </p:stCondLst>
                                        </p:cTn>
                                        <p:tgtEl>
                                          <p:spTgt spid="14358">
                                            <p:txEl>
                                              <p:pRg st="3" end="3"/>
                                            </p:txEl>
                                          </p:spTgt>
                                        </p:tgtEl>
                                        <p:attrNameLst>
                                          <p:attrName>r</p:attrName>
                                        </p:attrNameLst>
                                      </p:cBhvr>
                                    </p:animRot>
                                    <p:animRot by="-1500000">
                                      <p:cBhvr>
                                        <p:cTn id="339" dur="125" fill="hold">
                                          <p:stCondLst>
                                            <p:cond delay="250"/>
                                          </p:stCondLst>
                                        </p:cTn>
                                        <p:tgtEl>
                                          <p:spTgt spid="14358">
                                            <p:txEl>
                                              <p:pRg st="3" end="3"/>
                                            </p:txEl>
                                          </p:spTgt>
                                        </p:tgtEl>
                                        <p:attrNameLst>
                                          <p:attrName>r</p:attrName>
                                        </p:attrNameLst>
                                      </p:cBhvr>
                                    </p:animRot>
                                    <p:animRot by="1500000">
                                      <p:cBhvr>
                                        <p:cTn id="340" dur="125" fill="hold">
                                          <p:stCondLst>
                                            <p:cond delay="375"/>
                                          </p:stCondLst>
                                        </p:cTn>
                                        <p:tgtEl>
                                          <p:spTgt spid="14358">
                                            <p:txEl>
                                              <p:pRg st="3" end="3"/>
                                            </p:txEl>
                                          </p:spTgt>
                                        </p:tgtEl>
                                        <p:attrNameLst>
                                          <p:attrName>r</p:attrName>
                                        </p:attrNameLst>
                                      </p:cBhvr>
                                    </p:animRot>
                                  </p:childTnLst>
                                </p:cTn>
                              </p:par>
                            </p:childTnLst>
                          </p:cTn>
                        </p:par>
                      </p:childTnLst>
                    </p:cTn>
                  </p:par>
                  <p:par>
                    <p:cTn id="341" fill="hold" nodeType="clickPar">
                      <p:stCondLst>
                        <p:cond delay="indefinite"/>
                      </p:stCondLst>
                      <p:childTnLst>
                        <p:par>
                          <p:cTn id="342" fill="hold" nodeType="withGroup">
                            <p:stCondLst>
                              <p:cond delay="0"/>
                            </p:stCondLst>
                            <p:childTnLst>
                              <p:par>
                                <p:cTn id="343" presetID="21" presetClass="exit" presetSubtype="1" fill="hold" grpId="1" nodeType="clickEffect">
                                  <p:stCondLst>
                                    <p:cond delay="0"/>
                                  </p:stCondLst>
                                  <p:iterate type="lt">
                                    <p:tmPct val="0"/>
                                  </p:iterate>
                                  <p:childTnLst>
                                    <p:animEffect transition="out" filter="wheel(1)">
                                      <p:cBhvr>
                                        <p:cTn id="344" dur="2000"/>
                                        <p:tgtEl>
                                          <p:spTgt spid="14358">
                                            <p:txEl>
                                              <p:pRg st="0" end="0"/>
                                            </p:txEl>
                                          </p:spTgt>
                                        </p:tgtEl>
                                      </p:cBhvr>
                                    </p:animEffect>
                                    <p:set>
                                      <p:cBhvr>
                                        <p:cTn id="345" dur="1" fill="hold">
                                          <p:stCondLst>
                                            <p:cond delay="1999"/>
                                          </p:stCondLst>
                                        </p:cTn>
                                        <p:tgtEl>
                                          <p:spTgt spid="14358">
                                            <p:txEl>
                                              <p:pRg st="0" end="0"/>
                                            </p:txEl>
                                          </p:spTgt>
                                        </p:tgtEl>
                                        <p:attrNameLst>
                                          <p:attrName>style.visibility</p:attrName>
                                        </p:attrNameLst>
                                      </p:cBhvr>
                                      <p:to>
                                        <p:strVal val="hidden"/>
                                      </p:to>
                                    </p:set>
                                  </p:childTnLst>
                                </p:cTn>
                              </p:par>
                              <p:par>
                                <p:cTn id="346" presetID="21" presetClass="exit" presetSubtype="1" fill="hold" grpId="1" nodeType="withEffect">
                                  <p:stCondLst>
                                    <p:cond delay="0"/>
                                  </p:stCondLst>
                                  <p:iterate type="lt">
                                    <p:tmPct val="0"/>
                                  </p:iterate>
                                  <p:childTnLst>
                                    <p:animEffect transition="out" filter="wheel(1)">
                                      <p:cBhvr>
                                        <p:cTn id="347" dur="2000"/>
                                        <p:tgtEl>
                                          <p:spTgt spid="14358">
                                            <p:txEl>
                                              <p:pRg st="1" end="1"/>
                                            </p:txEl>
                                          </p:spTgt>
                                        </p:tgtEl>
                                      </p:cBhvr>
                                    </p:animEffect>
                                    <p:set>
                                      <p:cBhvr>
                                        <p:cTn id="348" dur="1" fill="hold">
                                          <p:stCondLst>
                                            <p:cond delay="1999"/>
                                          </p:stCondLst>
                                        </p:cTn>
                                        <p:tgtEl>
                                          <p:spTgt spid="14358">
                                            <p:txEl>
                                              <p:pRg st="1" end="1"/>
                                            </p:txEl>
                                          </p:spTgt>
                                        </p:tgtEl>
                                        <p:attrNameLst>
                                          <p:attrName>style.visibility</p:attrName>
                                        </p:attrNameLst>
                                      </p:cBhvr>
                                      <p:to>
                                        <p:strVal val="hidden"/>
                                      </p:to>
                                    </p:set>
                                  </p:childTnLst>
                                </p:cTn>
                              </p:par>
                              <p:par>
                                <p:cTn id="349" presetID="21" presetClass="exit" presetSubtype="1" fill="hold" grpId="1" nodeType="withEffect">
                                  <p:stCondLst>
                                    <p:cond delay="0"/>
                                  </p:stCondLst>
                                  <p:iterate type="lt">
                                    <p:tmPct val="0"/>
                                  </p:iterate>
                                  <p:childTnLst>
                                    <p:animEffect transition="out" filter="wheel(1)">
                                      <p:cBhvr>
                                        <p:cTn id="350" dur="2000"/>
                                        <p:tgtEl>
                                          <p:spTgt spid="14358">
                                            <p:txEl>
                                              <p:pRg st="2" end="2"/>
                                            </p:txEl>
                                          </p:spTgt>
                                        </p:tgtEl>
                                      </p:cBhvr>
                                    </p:animEffect>
                                    <p:set>
                                      <p:cBhvr>
                                        <p:cTn id="351" dur="1" fill="hold">
                                          <p:stCondLst>
                                            <p:cond delay="1999"/>
                                          </p:stCondLst>
                                        </p:cTn>
                                        <p:tgtEl>
                                          <p:spTgt spid="14358">
                                            <p:txEl>
                                              <p:pRg st="2" end="2"/>
                                            </p:txEl>
                                          </p:spTgt>
                                        </p:tgtEl>
                                        <p:attrNameLst>
                                          <p:attrName>style.visibility</p:attrName>
                                        </p:attrNameLst>
                                      </p:cBhvr>
                                      <p:to>
                                        <p:strVal val="hidden"/>
                                      </p:to>
                                    </p:set>
                                  </p:childTnLst>
                                </p:cTn>
                              </p:par>
                              <p:par>
                                <p:cTn id="352" presetID="21" presetClass="exit" presetSubtype="1" fill="hold" grpId="1" nodeType="withEffect">
                                  <p:stCondLst>
                                    <p:cond delay="0"/>
                                  </p:stCondLst>
                                  <p:iterate type="lt">
                                    <p:tmPct val="0"/>
                                  </p:iterate>
                                  <p:childTnLst>
                                    <p:animEffect transition="out" filter="wheel(1)">
                                      <p:cBhvr>
                                        <p:cTn id="353" dur="2000"/>
                                        <p:tgtEl>
                                          <p:spTgt spid="14358">
                                            <p:txEl>
                                              <p:pRg st="3" end="3"/>
                                            </p:txEl>
                                          </p:spTgt>
                                        </p:tgtEl>
                                      </p:cBhvr>
                                    </p:animEffect>
                                    <p:set>
                                      <p:cBhvr>
                                        <p:cTn id="354" dur="1" fill="hold">
                                          <p:stCondLst>
                                            <p:cond delay="1999"/>
                                          </p:stCondLst>
                                        </p:cTn>
                                        <p:tgtEl>
                                          <p:spTgt spid="14358">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30" grpId="0" animBg="1"/>
      <p:bldP spid="14358" grpId="0" build="allAtOnce"/>
      <p:bldP spid="14358" grpId="1" build="allAtOnce"/>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AutoShape 2"/>
          <p:cNvSpPr>
            <a:spLocks noChangeAspect="1" noChangeArrowheads="1" noTextEdit="1"/>
          </p:cNvSpPr>
          <p:nvPr/>
        </p:nvSpPr>
        <p:spPr bwMode="auto">
          <a:xfrm>
            <a:off x="4445000" y="5910263"/>
            <a:ext cx="422275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3" name="AutoShape 3"/>
          <p:cNvSpPr>
            <a:spLocks noChangeArrowheads="1"/>
          </p:cNvSpPr>
          <p:nvPr/>
        </p:nvSpPr>
        <p:spPr bwMode="auto">
          <a:xfrm>
            <a:off x="762000" y="1371600"/>
            <a:ext cx="7924800" cy="5240338"/>
          </a:xfrm>
          <a:prstGeom prst="roundRect">
            <a:avLst>
              <a:gd name="adj" fmla="val 3551"/>
            </a:avLst>
          </a:prstGeom>
          <a:solidFill>
            <a:srgbClr val="3366FF"/>
          </a:solidFill>
          <a:ln w="19050">
            <a:solidFill>
              <a:schemeClr val="bg1"/>
            </a:solidFill>
            <a:round/>
            <a:headEnd/>
            <a:tailEnd/>
          </a:ln>
          <a:effectLst/>
          <a:extLst/>
        </p:spPr>
        <p:txBody>
          <a:bodyPr wrap="none" anchor="ctr"/>
          <a:lstStyle/>
          <a:p>
            <a:pPr marL="457200" indent="-457200" algn="r" rtl="1" eaLnBrk="1" fontAlgn="auto" hangingPunct="1">
              <a:spcBef>
                <a:spcPts val="0"/>
              </a:spcBef>
              <a:spcAft>
                <a:spcPts val="0"/>
              </a:spcAft>
              <a:buFont typeface="+mj-lt"/>
              <a:buAutoNum type="arabicPeriod"/>
              <a:defRPr/>
            </a:pPr>
            <a:endParaRPr lang="fa-IR" b="1" dirty="0">
              <a:latin typeface="+mn-lt"/>
              <a:cs typeface="B Mitra" pitchFamily="2" charset="-78"/>
            </a:endParaRPr>
          </a:p>
          <a:p>
            <a:pPr marL="457200" indent="-457200" algn="r" rtl="1" eaLnBrk="1" fontAlgn="auto" hangingPunct="1">
              <a:spcBef>
                <a:spcPts val="0"/>
              </a:spcBef>
              <a:spcAft>
                <a:spcPts val="0"/>
              </a:spcAft>
              <a:buFont typeface="+mj-lt"/>
              <a:buAutoNum type="arabicPeriod"/>
              <a:defRPr/>
            </a:pPr>
            <a:endParaRPr lang="fa-IR" b="1" dirty="0">
              <a:latin typeface="+mn-lt"/>
              <a:cs typeface="B Mitra" pitchFamily="2" charset="-78"/>
            </a:endParaRPr>
          </a:p>
          <a:p>
            <a:pPr algn="r" rtl="1" eaLnBrk="1" fontAlgn="auto" hangingPunct="1">
              <a:spcBef>
                <a:spcPts val="0"/>
              </a:spcBef>
              <a:spcAft>
                <a:spcPts val="0"/>
              </a:spcAft>
              <a:defRPr/>
            </a:pPr>
            <a:endParaRPr lang="fa-IR" dirty="0">
              <a:latin typeface="+mn-lt"/>
              <a:cs typeface="B Mitra" pitchFamily="2" charset="-78"/>
            </a:endParaRPr>
          </a:p>
          <a:p>
            <a:pPr algn="r" rtl="1" eaLnBrk="1" fontAlgn="auto" hangingPunct="1">
              <a:spcBef>
                <a:spcPts val="0"/>
              </a:spcBef>
              <a:spcAft>
                <a:spcPts val="0"/>
              </a:spcAft>
              <a:defRPr/>
            </a:pPr>
            <a:r>
              <a:rPr lang="fa-IR" dirty="0">
                <a:solidFill>
                  <a:schemeClr val="bg1"/>
                </a:solidFill>
                <a:latin typeface="+mn-lt"/>
                <a:cs typeface="B Mitra" pitchFamily="2" charset="-78"/>
              </a:rPr>
              <a:t>داروهای ضد انعقاد به سوی حل کردن لخته و جلوگیری از ایجاد دوباره آن</a:t>
            </a:r>
          </a:p>
          <a:p>
            <a:pPr algn="r" rtl="1" eaLnBrk="1" fontAlgn="auto" hangingPunct="1">
              <a:spcBef>
                <a:spcPts val="0"/>
              </a:spcBef>
              <a:spcAft>
                <a:spcPts val="0"/>
              </a:spcAft>
              <a:defRPr/>
            </a:pPr>
            <a:r>
              <a:rPr lang="fa-IR" b="1" dirty="0">
                <a:solidFill>
                  <a:schemeClr val="bg1"/>
                </a:solidFill>
                <a:latin typeface="+mn-lt"/>
                <a:cs typeface="B Mitra" pitchFamily="2" charset="-78"/>
              </a:rPr>
              <a:t>(</a:t>
            </a:r>
            <a:r>
              <a:rPr lang="fa-IR" dirty="0">
                <a:solidFill>
                  <a:schemeClr val="bg1"/>
                </a:solidFill>
                <a:latin typeface="B Homa"/>
                <a:cs typeface="B Mitra" pitchFamily="2" charset="-78"/>
              </a:rPr>
              <a:t>باید بیمار را بستری کرد و داروهای ضد لخته شدن خون ، اکسیژن و مراقبت شدید تجویز نمود . </a:t>
            </a:r>
            <a:r>
              <a:rPr lang="fa-IR" dirty="0">
                <a:solidFill>
                  <a:schemeClr val="bg1"/>
                </a:solidFill>
                <a:latin typeface="B Homa"/>
                <a:cs typeface="B Mitra" pitchFamily="2" charset="-78"/>
              </a:rPr>
              <a:t>ا)</a:t>
            </a:r>
            <a:endParaRPr lang="fa-IR" b="1" dirty="0">
              <a:solidFill>
                <a:schemeClr val="bg1"/>
              </a:solidFill>
              <a:latin typeface="B Homa"/>
              <a:cs typeface="B Mitra" pitchFamily="2" charset="-78"/>
            </a:endParaRPr>
          </a:p>
          <a:p>
            <a:pPr marL="457200" indent="-457200" algn="r" rtl="1" eaLnBrk="1" fontAlgn="auto" hangingPunct="1">
              <a:spcBef>
                <a:spcPts val="0"/>
              </a:spcBef>
              <a:spcAft>
                <a:spcPts val="0"/>
              </a:spcAft>
              <a:buFont typeface="+mj-lt"/>
              <a:buAutoNum type="arabicPeriod"/>
              <a:defRPr/>
            </a:pPr>
            <a:r>
              <a:rPr lang="fa-IR" dirty="0">
                <a:latin typeface="+mn-lt"/>
                <a:cs typeface="B Mitra" pitchFamily="2" charset="-78"/>
              </a:rPr>
              <a:t>درمان با داروهای ضد انعقادی مثل هپارین و وارفارین (پرهیز از خوردن سبزیجات با برگ سبز تیره )</a:t>
            </a:r>
          </a:p>
          <a:p>
            <a:pPr marL="457200" indent="-457200" algn="r" rtl="1" eaLnBrk="1" fontAlgn="auto" hangingPunct="1">
              <a:spcBef>
                <a:spcPts val="0"/>
              </a:spcBef>
              <a:spcAft>
                <a:spcPts val="0"/>
              </a:spcAft>
              <a:buFont typeface="+mj-lt"/>
              <a:buAutoNum type="arabicPeriod"/>
              <a:defRPr/>
            </a:pPr>
            <a:r>
              <a:rPr lang="fa-IR" dirty="0">
                <a:latin typeface="+mn-lt"/>
                <a:cs typeface="B Mitra" pitchFamily="2" charset="-78"/>
              </a:rPr>
              <a:t>درمان با داروهای ترمبولیتیک مثل اوروکیناز، استرپتوکیناز </a:t>
            </a:r>
          </a:p>
          <a:p>
            <a:pPr marL="457200" indent="-457200" algn="r" rtl="1" eaLnBrk="1" fontAlgn="auto" hangingPunct="1">
              <a:spcBef>
                <a:spcPts val="0"/>
              </a:spcBef>
              <a:spcAft>
                <a:spcPts val="0"/>
              </a:spcAft>
              <a:buFont typeface="+mj-lt"/>
              <a:buAutoNum type="arabicPeriod"/>
              <a:defRPr/>
            </a:pPr>
            <a:r>
              <a:rPr lang="fa-IR" dirty="0">
                <a:latin typeface="+mn-lt"/>
                <a:cs typeface="B Mitra" pitchFamily="2" charset="-78"/>
              </a:rPr>
              <a:t>اکسیژن </a:t>
            </a:r>
            <a:r>
              <a:rPr lang="fa-IR" dirty="0">
                <a:latin typeface="+mn-lt"/>
                <a:cs typeface="B Mitra" pitchFamily="2" charset="-78"/>
              </a:rPr>
              <a:t>تراپی </a:t>
            </a:r>
          </a:p>
          <a:p>
            <a:pPr marL="457200" indent="-457200" algn="r" rtl="1" eaLnBrk="1" fontAlgn="auto" hangingPunct="1">
              <a:spcBef>
                <a:spcPts val="0"/>
              </a:spcBef>
              <a:spcAft>
                <a:spcPts val="0"/>
              </a:spcAft>
              <a:buFont typeface="+mj-lt"/>
              <a:buAutoNum type="arabicPeriod"/>
              <a:defRPr/>
            </a:pPr>
            <a:r>
              <a:rPr lang="fa-IR" dirty="0">
                <a:latin typeface="+mn-lt"/>
                <a:cs typeface="B Mitra" pitchFamily="2" charset="-78"/>
              </a:rPr>
              <a:t>استفاده از جوراب های الاستیک </a:t>
            </a:r>
          </a:p>
          <a:p>
            <a:pPr marL="457200" indent="-457200" algn="r" rtl="1" eaLnBrk="1" fontAlgn="auto" hangingPunct="1">
              <a:spcBef>
                <a:spcPts val="0"/>
              </a:spcBef>
              <a:spcAft>
                <a:spcPts val="0"/>
              </a:spcAft>
              <a:buFont typeface="+mj-lt"/>
              <a:buAutoNum type="arabicPeriod"/>
              <a:defRPr/>
            </a:pPr>
            <a:r>
              <a:rPr lang="fa-IR" dirty="0">
                <a:latin typeface="+mn-lt"/>
                <a:cs typeface="B Mitra" pitchFamily="2" charset="-78"/>
              </a:rPr>
              <a:t>بالا </a:t>
            </a:r>
            <a:r>
              <a:rPr lang="fa-IR" dirty="0" err="1">
                <a:latin typeface="+mn-lt"/>
                <a:cs typeface="B Mitra" pitchFamily="2" charset="-78"/>
              </a:rPr>
              <a:t>نگهداشتن</a:t>
            </a:r>
            <a:r>
              <a:rPr lang="fa-IR" dirty="0">
                <a:latin typeface="+mn-lt"/>
                <a:cs typeface="B Mitra" pitchFamily="2" charset="-78"/>
              </a:rPr>
              <a:t> پا : از زیر زانو تا پاشنه پا بالش قرا بگیرد </a:t>
            </a:r>
          </a:p>
          <a:p>
            <a:pPr marL="457200" indent="-457200" algn="r" rtl="1" eaLnBrk="1" fontAlgn="auto" hangingPunct="1">
              <a:spcBef>
                <a:spcPts val="0"/>
              </a:spcBef>
              <a:spcAft>
                <a:spcPts val="0"/>
              </a:spcAft>
              <a:buFont typeface="+mj-lt"/>
              <a:buAutoNum type="arabicPeriod"/>
              <a:defRPr/>
            </a:pPr>
            <a:r>
              <a:rPr lang="fa-IR" dirty="0">
                <a:latin typeface="+mn-lt"/>
                <a:cs typeface="B Mitra" pitchFamily="2" charset="-78"/>
              </a:rPr>
              <a:t>بررسی خونریزی – </a:t>
            </a:r>
            <a:r>
              <a:rPr lang="en-US" dirty="0">
                <a:latin typeface="+mn-lt"/>
                <a:cs typeface="B Mitra" pitchFamily="2" charset="-78"/>
              </a:rPr>
              <a:t>PT-PTT-</a:t>
            </a:r>
            <a:r>
              <a:rPr lang="fa-IR" dirty="0">
                <a:latin typeface="+mn-lt"/>
                <a:cs typeface="B Mitra" pitchFamily="2" charset="-78"/>
              </a:rPr>
              <a:t> -نمونه ادرار و مدفوع </a:t>
            </a:r>
          </a:p>
          <a:p>
            <a:pPr marL="457200" indent="-457200" algn="r" rtl="1" eaLnBrk="1" fontAlgn="auto" hangingPunct="1">
              <a:spcBef>
                <a:spcPts val="0"/>
              </a:spcBef>
              <a:spcAft>
                <a:spcPts val="0"/>
              </a:spcAft>
              <a:buFont typeface="+mj-lt"/>
              <a:buAutoNum type="arabicPeriod"/>
              <a:defRPr/>
            </a:pPr>
            <a:r>
              <a:rPr lang="fa-IR" dirty="0">
                <a:latin typeface="+mn-lt"/>
                <a:cs typeface="B Mitra" pitchFamily="2" charset="-78"/>
              </a:rPr>
              <a:t>مقادیر کم مورفین داخل وریدی جهت کاهش </a:t>
            </a:r>
            <a:r>
              <a:rPr lang="fa-IR" dirty="0" err="1">
                <a:latin typeface="+mn-lt"/>
                <a:cs typeface="B Mitra" pitchFamily="2" charset="-78"/>
              </a:rPr>
              <a:t>اضطراب،تسکین</a:t>
            </a:r>
            <a:r>
              <a:rPr lang="fa-IR" dirty="0">
                <a:latin typeface="+mn-lt"/>
                <a:cs typeface="B Mitra" pitchFamily="2" charset="-78"/>
              </a:rPr>
              <a:t> </a:t>
            </a:r>
            <a:r>
              <a:rPr lang="fa-IR" dirty="0" err="1">
                <a:latin typeface="+mn-lt"/>
                <a:cs typeface="B Mitra" pitchFamily="2" charset="-78"/>
              </a:rPr>
              <a:t>دردقفسه</a:t>
            </a:r>
            <a:r>
              <a:rPr lang="fa-IR" dirty="0">
                <a:latin typeface="+mn-lt"/>
                <a:cs typeface="B Mitra" pitchFamily="2" charset="-78"/>
              </a:rPr>
              <a:t> سینه</a:t>
            </a:r>
          </a:p>
          <a:p>
            <a:pPr marL="457200" indent="-457200" algn="r" rtl="1" eaLnBrk="1" fontAlgn="auto" hangingPunct="1">
              <a:spcBef>
                <a:spcPts val="0"/>
              </a:spcBef>
              <a:spcAft>
                <a:spcPts val="0"/>
              </a:spcAft>
              <a:buFont typeface="+mj-lt"/>
              <a:buAutoNum type="arabicPeriod"/>
              <a:defRPr/>
            </a:pPr>
            <a:r>
              <a:rPr lang="fa-IR" sz="1600" b="1" dirty="0" err="1">
                <a:latin typeface="+mn-lt"/>
                <a:cs typeface="B Mitra" pitchFamily="2" charset="-78"/>
              </a:rPr>
              <a:t>اگرآمبولی</a:t>
            </a:r>
            <a:r>
              <a:rPr lang="fa-IR" sz="1600" b="1" dirty="0">
                <a:latin typeface="+mn-lt"/>
                <a:cs typeface="B Mitra" pitchFamily="2" charset="-78"/>
              </a:rPr>
              <a:t> وسیع بود </a:t>
            </a:r>
            <a:r>
              <a:rPr lang="fa-IR" sz="1600" b="1" dirty="0" err="1">
                <a:latin typeface="+mn-lt"/>
                <a:cs typeface="B Mitra" pitchFamily="2" charset="-78"/>
              </a:rPr>
              <a:t>وبیمار</a:t>
            </a:r>
            <a:r>
              <a:rPr lang="fa-IR" sz="1600" b="1" dirty="0">
                <a:latin typeface="+mn-lt"/>
                <a:cs typeface="B Mitra" pitchFamily="2" charset="-78"/>
              </a:rPr>
              <a:t> دچار </a:t>
            </a:r>
            <a:r>
              <a:rPr lang="fa-IR" sz="1600" b="1" dirty="0" err="1">
                <a:latin typeface="+mn-lt"/>
                <a:cs typeface="B Mitra" pitchFamily="2" charset="-78"/>
              </a:rPr>
              <a:t>هیپوتانسیون</a:t>
            </a:r>
            <a:r>
              <a:rPr lang="fa-IR" sz="1600" b="1" dirty="0">
                <a:latin typeface="+mn-lt"/>
                <a:cs typeface="B Mitra" pitchFamily="2" charset="-78"/>
              </a:rPr>
              <a:t> باشد ،</a:t>
            </a:r>
            <a:r>
              <a:rPr lang="fa-IR" sz="1600" b="1" dirty="0" err="1">
                <a:latin typeface="+mn-lt"/>
                <a:cs typeface="B Mitra" pitchFamily="2" charset="-78"/>
              </a:rPr>
              <a:t>کاتاتر</a:t>
            </a:r>
            <a:r>
              <a:rPr lang="fa-IR" sz="1600" b="1" dirty="0">
                <a:latin typeface="+mn-lt"/>
                <a:cs typeface="B Mitra" pitchFamily="2" charset="-78"/>
              </a:rPr>
              <a:t> داخل مجاری </a:t>
            </a:r>
            <a:r>
              <a:rPr lang="fa-IR" sz="1600" b="1" dirty="0" err="1">
                <a:latin typeface="+mn-lt"/>
                <a:cs typeface="B Mitra" pitchFamily="2" charset="-78"/>
              </a:rPr>
              <a:t>ادرارجهت</a:t>
            </a:r>
            <a:r>
              <a:rPr lang="fa-IR" sz="1600" b="1" dirty="0">
                <a:latin typeface="+mn-lt"/>
                <a:cs typeface="B Mitra" pitchFamily="2" charset="-78"/>
              </a:rPr>
              <a:t> کنترل </a:t>
            </a:r>
            <a:r>
              <a:rPr lang="fa-IR" sz="1600" b="1" dirty="0" err="1">
                <a:latin typeface="+mn-lt"/>
                <a:cs typeface="B Mitra" pitchFamily="2" charset="-78"/>
              </a:rPr>
              <a:t>برونده</a:t>
            </a:r>
            <a:r>
              <a:rPr lang="fa-IR" sz="1600" b="1" dirty="0">
                <a:latin typeface="+mn-lt"/>
                <a:cs typeface="B Mitra" pitchFamily="2" charset="-78"/>
              </a:rPr>
              <a:t> ادرار</a:t>
            </a:r>
          </a:p>
          <a:p>
            <a:pPr marL="457200" indent="-457200" algn="r" rtl="1" eaLnBrk="1" fontAlgn="auto" hangingPunct="1">
              <a:spcBef>
                <a:spcPts val="0"/>
              </a:spcBef>
              <a:spcAft>
                <a:spcPts val="0"/>
              </a:spcAft>
              <a:buFont typeface="+mj-lt"/>
              <a:buAutoNum type="arabicPeriod"/>
              <a:defRPr/>
            </a:pPr>
            <a:r>
              <a:rPr lang="fa-IR" sz="1600" b="1" dirty="0" err="1">
                <a:latin typeface="+mn-lt"/>
                <a:cs typeface="B Mitra" pitchFamily="2" charset="-78"/>
              </a:rPr>
              <a:t>هیپوتانسیون</a:t>
            </a:r>
            <a:r>
              <a:rPr lang="fa-IR" sz="1600" b="1" dirty="0">
                <a:latin typeface="+mn-lt"/>
                <a:cs typeface="B Mitra" pitchFamily="2" charset="-78"/>
              </a:rPr>
              <a:t> با </a:t>
            </a:r>
            <a:r>
              <a:rPr lang="fa-IR" sz="1600" b="1" dirty="0" err="1">
                <a:latin typeface="+mn-lt"/>
                <a:cs typeface="B Mitra" pitchFamily="2" charset="-78"/>
              </a:rPr>
              <a:t>انفوزین</a:t>
            </a:r>
            <a:r>
              <a:rPr lang="fa-IR" sz="1600" b="1" dirty="0">
                <a:latin typeface="+mn-lt"/>
                <a:cs typeface="B Mitra" pitchFamily="2" charset="-78"/>
              </a:rPr>
              <a:t> </a:t>
            </a:r>
            <a:r>
              <a:rPr lang="fa-IR" sz="1600" b="1" dirty="0" err="1">
                <a:latin typeface="+mn-lt"/>
                <a:cs typeface="B Mitra" pitchFamily="2" charset="-78"/>
              </a:rPr>
              <a:t>دوبوتامین</a:t>
            </a:r>
            <a:r>
              <a:rPr lang="fa-IR" sz="1600" b="1" dirty="0">
                <a:latin typeface="+mn-lt"/>
                <a:cs typeface="B Mitra" pitchFamily="2" charset="-78"/>
              </a:rPr>
              <a:t> یا دوپامین درمان می شود این دارو موجب </a:t>
            </a:r>
            <a:r>
              <a:rPr lang="fa-IR" sz="1600" b="1" dirty="0" err="1">
                <a:latin typeface="+mn-lt"/>
                <a:cs typeface="B Mitra" pitchFamily="2" charset="-78"/>
              </a:rPr>
              <a:t>اتساع</a:t>
            </a:r>
            <a:r>
              <a:rPr lang="fa-IR" sz="1600" b="1" dirty="0">
                <a:latin typeface="+mn-lt"/>
                <a:cs typeface="B Mitra" pitchFamily="2" charset="-78"/>
              </a:rPr>
              <a:t> عروق </a:t>
            </a:r>
            <a:r>
              <a:rPr lang="fa-IR" sz="1600" b="1" dirty="0" err="1">
                <a:latin typeface="+mn-lt"/>
                <a:cs typeface="B Mitra" pitchFamily="2" charset="-78"/>
              </a:rPr>
              <a:t>وبرونش</a:t>
            </a:r>
            <a:r>
              <a:rPr lang="fa-IR" sz="1600" b="1" dirty="0">
                <a:latin typeface="+mn-lt"/>
                <a:cs typeface="B Mitra" pitchFamily="2" charset="-78"/>
              </a:rPr>
              <a:t> های ریه </a:t>
            </a:r>
          </a:p>
          <a:p>
            <a:pPr marL="457200" indent="-457200" algn="r" rtl="1" eaLnBrk="1" fontAlgn="auto" hangingPunct="1">
              <a:spcBef>
                <a:spcPts val="0"/>
              </a:spcBef>
              <a:spcAft>
                <a:spcPts val="0"/>
              </a:spcAft>
              <a:buFont typeface="+mj-lt"/>
              <a:buAutoNum type="arabicPeriod"/>
              <a:defRPr/>
            </a:pPr>
            <a:r>
              <a:rPr lang="fa-IR" dirty="0">
                <a:latin typeface="+mn-lt"/>
                <a:cs typeface="B Mitra" pitchFamily="2" charset="-78"/>
              </a:rPr>
              <a:t>آنتی بیوتیک ها، در موارد آمبولی‌ عفونی‌</a:t>
            </a:r>
          </a:p>
          <a:p>
            <a:pPr marL="457200" indent="-457200" algn="r" rtl="1" eaLnBrk="1" fontAlgn="auto" hangingPunct="1">
              <a:spcBef>
                <a:spcPts val="0"/>
              </a:spcBef>
              <a:spcAft>
                <a:spcPts val="0"/>
              </a:spcAft>
              <a:buFont typeface="+mj-lt"/>
              <a:buAutoNum type="arabicPeriod"/>
              <a:defRPr/>
            </a:pPr>
            <a:r>
              <a:rPr lang="fa-IR" dirty="0">
                <a:latin typeface="+mn-lt"/>
                <a:cs typeface="B Mitra" pitchFamily="2" charset="-78"/>
              </a:rPr>
              <a:t>تجویز اکسیژن‌، در صورت‌ نیاز</a:t>
            </a:r>
          </a:p>
          <a:p>
            <a:pPr marL="457200" indent="-457200" algn="r" rtl="1" eaLnBrk="1" fontAlgn="auto" hangingPunct="1">
              <a:spcBef>
                <a:spcPts val="0"/>
              </a:spcBef>
              <a:spcAft>
                <a:spcPts val="0"/>
              </a:spcAft>
              <a:buFont typeface="+mj-lt"/>
              <a:buAutoNum type="arabicPeriod"/>
              <a:defRPr/>
            </a:pPr>
            <a:r>
              <a:rPr lang="fa-IR" dirty="0">
                <a:latin typeface="+mn-lt"/>
                <a:cs typeface="B Mitra" pitchFamily="2" charset="-78"/>
              </a:rPr>
              <a:t>جراحی </a:t>
            </a:r>
          </a:p>
          <a:p>
            <a:pPr marL="457200" indent="-457200" algn="r" rtl="1" eaLnBrk="1" fontAlgn="auto" hangingPunct="1">
              <a:spcBef>
                <a:spcPts val="0"/>
              </a:spcBef>
              <a:spcAft>
                <a:spcPts val="0"/>
              </a:spcAft>
              <a:buFont typeface="+mj-lt"/>
              <a:buAutoNum type="arabicPeriod"/>
              <a:defRPr/>
            </a:pPr>
            <a:endParaRPr lang="fa-IR" b="1" dirty="0">
              <a:latin typeface="+mn-lt"/>
              <a:cs typeface="B Mitra" pitchFamily="2" charset="-78"/>
            </a:endParaRPr>
          </a:p>
          <a:p>
            <a:pPr marL="457200" indent="-457200" algn="r" rtl="1" eaLnBrk="1" fontAlgn="auto" hangingPunct="1">
              <a:spcBef>
                <a:spcPts val="0"/>
              </a:spcBef>
              <a:spcAft>
                <a:spcPts val="0"/>
              </a:spcAft>
              <a:buFont typeface="+mj-lt"/>
              <a:buAutoNum type="arabicPeriod"/>
              <a:defRPr/>
            </a:pPr>
            <a:endParaRPr lang="fa-IR" b="1" dirty="0">
              <a:latin typeface="+mn-lt"/>
              <a:cs typeface="B Mitra" pitchFamily="2" charset="-78"/>
            </a:endParaRPr>
          </a:p>
          <a:p>
            <a:pPr marL="457200" indent="-457200" algn="r" rtl="1" eaLnBrk="1" fontAlgn="auto" hangingPunct="1">
              <a:spcBef>
                <a:spcPts val="0"/>
              </a:spcBef>
              <a:spcAft>
                <a:spcPts val="0"/>
              </a:spcAft>
              <a:buFont typeface="+mj-lt"/>
              <a:buAutoNum type="arabicPeriod"/>
              <a:defRPr/>
            </a:pPr>
            <a:endParaRPr lang="fa-IR" b="1" dirty="0">
              <a:latin typeface="+mn-lt"/>
              <a:cs typeface="B Mitra" pitchFamily="2" charset="-78"/>
            </a:endParaRPr>
          </a:p>
          <a:p>
            <a:pPr marL="457200" indent="-457200" algn="r" rtl="1" eaLnBrk="1" fontAlgn="auto" hangingPunct="1">
              <a:spcBef>
                <a:spcPts val="0"/>
              </a:spcBef>
              <a:spcAft>
                <a:spcPts val="0"/>
              </a:spcAft>
              <a:buFont typeface="+mj-lt"/>
              <a:buAutoNum type="arabicPeriod"/>
              <a:defRPr/>
            </a:pPr>
            <a:endParaRPr lang="en-US" b="1" dirty="0">
              <a:latin typeface="+mn-lt"/>
              <a:cs typeface="B Mitra" pitchFamily="2" charset="-78"/>
            </a:endParaRPr>
          </a:p>
          <a:p>
            <a:pPr algn="r" rtl="1" eaLnBrk="1" fontAlgn="auto" hangingPunct="1">
              <a:spcBef>
                <a:spcPts val="0"/>
              </a:spcBef>
              <a:spcAft>
                <a:spcPts val="0"/>
              </a:spcAft>
              <a:defRPr/>
            </a:pPr>
            <a:endParaRPr lang="en-US" dirty="0">
              <a:solidFill>
                <a:schemeClr val="bg1"/>
              </a:solidFill>
              <a:latin typeface="+mn-lt"/>
              <a:cs typeface="B Mitra" pitchFamily="2" charset="-78"/>
            </a:endParaRPr>
          </a:p>
        </p:txBody>
      </p:sp>
      <p:sp>
        <p:nvSpPr>
          <p:cNvPr id="48132" name="Line 4"/>
          <p:cNvSpPr>
            <a:spLocks noChangeShapeType="1"/>
          </p:cNvSpPr>
          <p:nvPr/>
        </p:nvSpPr>
        <p:spPr bwMode="auto">
          <a:xfrm>
            <a:off x="9178925" y="623888"/>
            <a:ext cx="0" cy="23764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5"/>
          <p:cNvGrpSpPr>
            <a:grpSpLocks/>
          </p:cNvGrpSpPr>
          <p:nvPr/>
        </p:nvGrpSpPr>
        <p:grpSpPr bwMode="auto">
          <a:xfrm>
            <a:off x="215900" y="225425"/>
            <a:ext cx="442913" cy="252413"/>
            <a:chOff x="2287" y="1417"/>
            <a:chExt cx="506" cy="273"/>
          </a:xfrm>
        </p:grpSpPr>
        <p:sp>
          <p:nvSpPr>
            <p:cNvPr id="48205" name="Freeform 6"/>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8206" name="Freeform 7"/>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8207" name="Freeform 8"/>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3" name="Group 9"/>
          <p:cNvGrpSpPr>
            <a:grpSpLocks/>
          </p:cNvGrpSpPr>
          <p:nvPr/>
        </p:nvGrpSpPr>
        <p:grpSpPr bwMode="auto">
          <a:xfrm flipH="1">
            <a:off x="684213" y="225425"/>
            <a:ext cx="468312" cy="252413"/>
            <a:chOff x="2287" y="1417"/>
            <a:chExt cx="506" cy="273"/>
          </a:xfrm>
        </p:grpSpPr>
        <p:sp>
          <p:nvSpPr>
            <p:cNvPr id="48202" name="Freeform 10"/>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8203" name="Freeform 11"/>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8204" name="Freeform 12"/>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4" name="Group 13"/>
          <p:cNvGrpSpPr>
            <a:grpSpLocks/>
          </p:cNvGrpSpPr>
          <p:nvPr/>
        </p:nvGrpSpPr>
        <p:grpSpPr bwMode="auto">
          <a:xfrm>
            <a:off x="1189038" y="225425"/>
            <a:ext cx="442912" cy="252413"/>
            <a:chOff x="2287" y="1417"/>
            <a:chExt cx="506" cy="273"/>
          </a:xfrm>
        </p:grpSpPr>
        <p:sp>
          <p:nvSpPr>
            <p:cNvPr id="48199" name="Freeform 14"/>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8200" name="Freeform 15"/>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8201" name="Freeform 16"/>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5" name="Group 17"/>
          <p:cNvGrpSpPr>
            <a:grpSpLocks/>
          </p:cNvGrpSpPr>
          <p:nvPr/>
        </p:nvGrpSpPr>
        <p:grpSpPr bwMode="auto">
          <a:xfrm flipH="1">
            <a:off x="1655763" y="225425"/>
            <a:ext cx="468312" cy="252413"/>
            <a:chOff x="2287" y="1417"/>
            <a:chExt cx="506" cy="273"/>
          </a:xfrm>
        </p:grpSpPr>
        <p:sp>
          <p:nvSpPr>
            <p:cNvPr id="48196" name="Freeform 18"/>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8197" name="Freeform 19"/>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8198" name="Freeform 20"/>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6" name="Group 21"/>
          <p:cNvGrpSpPr>
            <a:grpSpLocks/>
          </p:cNvGrpSpPr>
          <p:nvPr/>
        </p:nvGrpSpPr>
        <p:grpSpPr bwMode="auto">
          <a:xfrm>
            <a:off x="2160588" y="225425"/>
            <a:ext cx="442912" cy="252413"/>
            <a:chOff x="2287" y="1417"/>
            <a:chExt cx="506" cy="273"/>
          </a:xfrm>
        </p:grpSpPr>
        <p:sp>
          <p:nvSpPr>
            <p:cNvPr id="48193" name="Freeform 22"/>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8194" name="Freeform 23"/>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8195" name="Freeform 24"/>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7" name="Group 25"/>
          <p:cNvGrpSpPr>
            <a:grpSpLocks/>
          </p:cNvGrpSpPr>
          <p:nvPr/>
        </p:nvGrpSpPr>
        <p:grpSpPr bwMode="auto">
          <a:xfrm flipH="1">
            <a:off x="2628900" y="225425"/>
            <a:ext cx="468313" cy="252413"/>
            <a:chOff x="2287" y="1417"/>
            <a:chExt cx="506" cy="273"/>
          </a:xfrm>
        </p:grpSpPr>
        <p:sp>
          <p:nvSpPr>
            <p:cNvPr id="48190" name="Freeform 26"/>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8191" name="Freeform 27"/>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8192" name="Freeform 28"/>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8" name="Group 29"/>
          <p:cNvGrpSpPr>
            <a:grpSpLocks/>
          </p:cNvGrpSpPr>
          <p:nvPr/>
        </p:nvGrpSpPr>
        <p:grpSpPr bwMode="auto">
          <a:xfrm>
            <a:off x="3132138" y="225425"/>
            <a:ext cx="442912" cy="252413"/>
            <a:chOff x="2287" y="1417"/>
            <a:chExt cx="506" cy="273"/>
          </a:xfrm>
        </p:grpSpPr>
        <p:sp>
          <p:nvSpPr>
            <p:cNvPr id="48187" name="Freeform 30"/>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8188" name="Freeform 31"/>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8189" name="Freeform 32"/>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9" name="Group 33"/>
          <p:cNvGrpSpPr>
            <a:grpSpLocks/>
          </p:cNvGrpSpPr>
          <p:nvPr/>
        </p:nvGrpSpPr>
        <p:grpSpPr bwMode="auto">
          <a:xfrm flipH="1">
            <a:off x="3600450" y="225425"/>
            <a:ext cx="468313" cy="252413"/>
            <a:chOff x="2287" y="1417"/>
            <a:chExt cx="506" cy="273"/>
          </a:xfrm>
        </p:grpSpPr>
        <p:sp>
          <p:nvSpPr>
            <p:cNvPr id="48184" name="Freeform 34"/>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8185" name="Freeform 35"/>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8186" name="Freeform 36"/>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0" name="Group 37"/>
          <p:cNvGrpSpPr>
            <a:grpSpLocks/>
          </p:cNvGrpSpPr>
          <p:nvPr/>
        </p:nvGrpSpPr>
        <p:grpSpPr bwMode="auto">
          <a:xfrm>
            <a:off x="4103688" y="225425"/>
            <a:ext cx="442912" cy="252413"/>
            <a:chOff x="2287" y="1417"/>
            <a:chExt cx="506" cy="273"/>
          </a:xfrm>
        </p:grpSpPr>
        <p:sp>
          <p:nvSpPr>
            <p:cNvPr id="48181" name="Freeform 38"/>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8182" name="Freeform 39"/>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8183" name="Freeform 40"/>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1" name="Group 41"/>
          <p:cNvGrpSpPr>
            <a:grpSpLocks/>
          </p:cNvGrpSpPr>
          <p:nvPr/>
        </p:nvGrpSpPr>
        <p:grpSpPr bwMode="auto">
          <a:xfrm flipH="1">
            <a:off x="4572000" y="225425"/>
            <a:ext cx="468313" cy="252413"/>
            <a:chOff x="2287" y="1417"/>
            <a:chExt cx="506" cy="273"/>
          </a:xfrm>
        </p:grpSpPr>
        <p:sp>
          <p:nvSpPr>
            <p:cNvPr id="48178" name="Freeform 42"/>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8179" name="Freeform 43"/>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8180" name="Freeform 44"/>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2" name="Group 45"/>
          <p:cNvGrpSpPr>
            <a:grpSpLocks/>
          </p:cNvGrpSpPr>
          <p:nvPr/>
        </p:nvGrpSpPr>
        <p:grpSpPr bwMode="auto">
          <a:xfrm>
            <a:off x="5076825" y="225425"/>
            <a:ext cx="442913" cy="252413"/>
            <a:chOff x="2287" y="1417"/>
            <a:chExt cx="506" cy="273"/>
          </a:xfrm>
        </p:grpSpPr>
        <p:sp>
          <p:nvSpPr>
            <p:cNvPr id="48175" name="Freeform 46"/>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8176" name="Freeform 47"/>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8177" name="Freeform 48"/>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3" name="Group 49"/>
          <p:cNvGrpSpPr>
            <a:grpSpLocks/>
          </p:cNvGrpSpPr>
          <p:nvPr/>
        </p:nvGrpSpPr>
        <p:grpSpPr bwMode="auto">
          <a:xfrm flipH="1">
            <a:off x="5543550" y="225425"/>
            <a:ext cx="468313" cy="252413"/>
            <a:chOff x="2287" y="1417"/>
            <a:chExt cx="506" cy="273"/>
          </a:xfrm>
        </p:grpSpPr>
        <p:sp>
          <p:nvSpPr>
            <p:cNvPr id="48172" name="Freeform 50"/>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8173" name="Freeform 51"/>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8174" name="Freeform 52"/>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4" name="Group 53"/>
          <p:cNvGrpSpPr>
            <a:grpSpLocks/>
          </p:cNvGrpSpPr>
          <p:nvPr/>
        </p:nvGrpSpPr>
        <p:grpSpPr bwMode="auto">
          <a:xfrm>
            <a:off x="6048375" y="225425"/>
            <a:ext cx="442913" cy="252413"/>
            <a:chOff x="2287" y="1417"/>
            <a:chExt cx="506" cy="273"/>
          </a:xfrm>
        </p:grpSpPr>
        <p:sp>
          <p:nvSpPr>
            <p:cNvPr id="48169" name="Freeform 54"/>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8170" name="Freeform 55"/>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8171" name="Freeform 56"/>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5" name="Group 57"/>
          <p:cNvGrpSpPr>
            <a:grpSpLocks/>
          </p:cNvGrpSpPr>
          <p:nvPr/>
        </p:nvGrpSpPr>
        <p:grpSpPr bwMode="auto">
          <a:xfrm flipH="1">
            <a:off x="6516688" y="225425"/>
            <a:ext cx="468312" cy="252413"/>
            <a:chOff x="2287" y="1417"/>
            <a:chExt cx="506" cy="273"/>
          </a:xfrm>
        </p:grpSpPr>
        <p:sp>
          <p:nvSpPr>
            <p:cNvPr id="48166" name="Freeform 58"/>
            <p:cNvSpPr>
              <a:spLocks/>
            </p:cNvSpPr>
            <p:nvPr/>
          </p:nvSpPr>
          <p:spPr bwMode="auto">
            <a:xfrm>
              <a:off x="2543" y="1417"/>
              <a:ext cx="250" cy="144"/>
            </a:xfrm>
            <a:custGeom>
              <a:avLst/>
              <a:gdLst>
                <a:gd name="T0" fmla="*/ 1 w 205"/>
                <a:gd name="T1" fmla="*/ 1771 h 118"/>
                <a:gd name="T2" fmla="*/ 237 w 205"/>
                <a:gd name="T3" fmla="*/ 1921 h 118"/>
                <a:gd name="T4" fmla="*/ 3073 w 205"/>
                <a:gd name="T5" fmla="*/ 1921 h 118"/>
                <a:gd name="T6" fmla="*/ 3306 w 205"/>
                <a:gd name="T7" fmla="*/ 1694 h 118"/>
                <a:gd name="T8" fmla="*/ 3306 w 205"/>
                <a:gd name="T9" fmla="*/ 238 h 118"/>
                <a:gd name="T10" fmla="*/ 3073 w 205"/>
                <a:gd name="T11" fmla="*/ 0 h 118"/>
                <a:gd name="T12" fmla="*/ 237 w 205"/>
                <a:gd name="T13" fmla="*/ 0 h 118"/>
                <a:gd name="T14" fmla="*/ 0 w 205"/>
                <a:gd name="T15" fmla="*/ 238 h 118"/>
                <a:gd name="T16" fmla="*/ 0 w 205"/>
                <a:gd name="T17" fmla="*/ 1121 h 118"/>
                <a:gd name="T18" fmla="*/ 1 w 205"/>
                <a:gd name="T19" fmla="*/ 1771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18"/>
                <a:gd name="T32" fmla="*/ 205 w 205"/>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18">
                  <a:moveTo>
                    <a:pt x="1" y="109"/>
                  </a:moveTo>
                  <a:cubicBezTo>
                    <a:pt x="3" y="114"/>
                    <a:pt x="8" y="118"/>
                    <a:pt x="14" y="118"/>
                  </a:cubicBezTo>
                  <a:lnTo>
                    <a:pt x="191" y="118"/>
                  </a:lnTo>
                  <a:cubicBezTo>
                    <a:pt x="199" y="118"/>
                    <a:pt x="205" y="112"/>
                    <a:pt x="205" y="104"/>
                  </a:cubicBezTo>
                  <a:lnTo>
                    <a:pt x="205" y="14"/>
                  </a:lnTo>
                  <a:cubicBezTo>
                    <a:pt x="205" y="7"/>
                    <a:pt x="199" y="0"/>
                    <a:pt x="191" y="0"/>
                  </a:cubicBezTo>
                  <a:lnTo>
                    <a:pt x="14" y="0"/>
                  </a:lnTo>
                  <a:cubicBezTo>
                    <a:pt x="6" y="0"/>
                    <a:pt x="0" y="7"/>
                    <a:pt x="0" y="14"/>
                  </a:cubicBezTo>
                  <a:lnTo>
                    <a:pt x="0" y="69"/>
                  </a:lnTo>
                  <a:lnTo>
                    <a:pt x="1" y="109"/>
                  </a:lnTo>
                  <a:close/>
                </a:path>
              </a:pathLst>
            </a:custGeom>
            <a:solidFill>
              <a:schemeClr val="bg1"/>
            </a:solidFill>
            <a:ln w="0">
              <a:solidFill>
                <a:schemeClr val="bg1"/>
              </a:solidFill>
              <a:round/>
              <a:headEnd/>
              <a:tailEnd/>
            </a:ln>
          </p:spPr>
          <p:txBody>
            <a:bodyPr/>
            <a:lstStyle/>
            <a:p>
              <a:endParaRPr lang="en-US"/>
            </a:p>
          </p:txBody>
        </p:sp>
        <p:sp>
          <p:nvSpPr>
            <p:cNvPr id="48167" name="Freeform 59"/>
            <p:cNvSpPr>
              <a:spLocks/>
            </p:cNvSpPr>
            <p:nvPr/>
          </p:nvSpPr>
          <p:spPr bwMode="auto">
            <a:xfrm>
              <a:off x="2287" y="1555"/>
              <a:ext cx="251" cy="124"/>
            </a:xfrm>
            <a:custGeom>
              <a:avLst/>
              <a:gdLst>
                <a:gd name="T0" fmla="*/ 3050 w 206"/>
                <a:gd name="T1" fmla="*/ 0 h 102"/>
                <a:gd name="T2" fmla="*/ 239 w 206"/>
                <a:gd name="T3" fmla="*/ 0 h 102"/>
                <a:gd name="T4" fmla="*/ 0 w 206"/>
                <a:gd name="T5" fmla="*/ 193 h 102"/>
                <a:gd name="T6" fmla="*/ 0 w 206"/>
                <a:gd name="T7" fmla="*/ 1390 h 102"/>
                <a:gd name="T8" fmla="*/ 239 w 206"/>
                <a:gd name="T9" fmla="*/ 1577 h 102"/>
                <a:gd name="T10" fmla="*/ 3050 w 206"/>
                <a:gd name="T11" fmla="*/ 1577 h 102"/>
                <a:gd name="T12" fmla="*/ 3270 w 206"/>
                <a:gd name="T13" fmla="*/ 1390 h 102"/>
                <a:gd name="T14" fmla="*/ 3270 w 206"/>
                <a:gd name="T15" fmla="*/ 193 h 102"/>
                <a:gd name="T16" fmla="*/ 3050 w 206"/>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2"/>
                <a:gd name="T29" fmla="*/ 206 w 206"/>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2">
                  <a:moveTo>
                    <a:pt x="192" y="0"/>
                  </a:moveTo>
                  <a:lnTo>
                    <a:pt x="15" y="0"/>
                  </a:lnTo>
                  <a:cubicBezTo>
                    <a:pt x="7" y="0"/>
                    <a:pt x="0" y="6"/>
                    <a:pt x="0" y="12"/>
                  </a:cubicBezTo>
                  <a:lnTo>
                    <a:pt x="0" y="90"/>
                  </a:lnTo>
                  <a:cubicBezTo>
                    <a:pt x="0" y="96"/>
                    <a:pt x="7" y="102"/>
                    <a:pt x="15" y="102"/>
                  </a:cubicBezTo>
                  <a:lnTo>
                    <a:pt x="192" y="102"/>
                  </a:lnTo>
                  <a:cubicBezTo>
                    <a:pt x="200" y="102"/>
                    <a:pt x="206" y="96"/>
                    <a:pt x="206" y="90"/>
                  </a:cubicBezTo>
                  <a:lnTo>
                    <a:pt x="206" y="12"/>
                  </a:lnTo>
                  <a:cubicBezTo>
                    <a:pt x="206" y="6"/>
                    <a:pt x="200" y="0"/>
                    <a:pt x="192" y="0"/>
                  </a:cubicBezTo>
                  <a:close/>
                </a:path>
              </a:pathLst>
            </a:custGeom>
            <a:solidFill>
              <a:schemeClr val="bg1"/>
            </a:solidFill>
            <a:ln w="0">
              <a:solidFill>
                <a:schemeClr val="bg1"/>
              </a:solidFill>
              <a:round/>
              <a:headEnd/>
              <a:tailEnd/>
            </a:ln>
          </p:spPr>
          <p:txBody>
            <a:bodyPr/>
            <a:lstStyle/>
            <a:p>
              <a:endParaRPr lang="en-US"/>
            </a:p>
          </p:txBody>
        </p:sp>
        <p:sp>
          <p:nvSpPr>
            <p:cNvPr id="48168" name="Freeform 60"/>
            <p:cNvSpPr>
              <a:spLocks noEditPoints="1"/>
            </p:cNvSpPr>
            <p:nvPr/>
          </p:nvSpPr>
          <p:spPr bwMode="auto">
            <a:xfrm>
              <a:off x="2467" y="1489"/>
              <a:ext cx="165" cy="201"/>
            </a:xfrm>
            <a:custGeom>
              <a:avLst/>
              <a:gdLst>
                <a:gd name="T0" fmla="*/ 1034 w 135"/>
                <a:gd name="T1" fmla="*/ 0 h 165"/>
                <a:gd name="T2" fmla="*/ 947 w 135"/>
                <a:gd name="T3" fmla="*/ 1954 h 165"/>
                <a:gd name="T4" fmla="*/ 2212 w 135"/>
                <a:gd name="T5" fmla="*/ 931 h 165"/>
                <a:gd name="T6" fmla="*/ 1034 w 135"/>
                <a:gd name="T7" fmla="*/ 0 h 165"/>
                <a:gd name="T8" fmla="*/ 947 w 135"/>
                <a:gd name="T9" fmla="*/ 1891 h 165"/>
                <a:gd name="T10" fmla="*/ 1034 w 135"/>
                <a:gd name="T11" fmla="*/ 0 h 165"/>
                <a:gd name="T12" fmla="*/ 53 w 135"/>
                <a:gd name="T13" fmla="*/ 848 h 165"/>
                <a:gd name="T14" fmla="*/ 947 w 135"/>
                <a:gd name="T15" fmla="*/ 1891 h 165"/>
                <a:gd name="T16" fmla="*/ 0 60000 65536"/>
                <a:gd name="T17" fmla="*/ 0 60000 65536"/>
                <a:gd name="T18" fmla="*/ 0 60000 65536"/>
                <a:gd name="T19" fmla="*/ 0 60000 65536"/>
                <a:gd name="T20" fmla="*/ 0 60000 65536"/>
                <a:gd name="T21" fmla="*/ 0 60000 65536"/>
                <a:gd name="T22" fmla="*/ 0 60000 65536"/>
                <a:gd name="T23" fmla="*/ 0 60000 65536"/>
                <a:gd name="T24" fmla="*/ 0 w 135"/>
                <a:gd name="T25" fmla="*/ 0 h 165"/>
                <a:gd name="T26" fmla="*/ 135 w 135"/>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5" h="165">
                  <a:moveTo>
                    <a:pt x="62" y="0"/>
                  </a:moveTo>
                  <a:lnTo>
                    <a:pt x="57" y="123"/>
                  </a:lnTo>
                  <a:cubicBezTo>
                    <a:pt x="55" y="72"/>
                    <a:pt x="82" y="59"/>
                    <a:pt x="133" y="59"/>
                  </a:cubicBezTo>
                  <a:cubicBezTo>
                    <a:pt x="135" y="59"/>
                    <a:pt x="59" y="0"/>
                    <a:pt x="62" y="0"/>
                  </a:cubicBezTo>
                  <a:close/>
                  <a:moveTo>
                    <a:pt x="57" y="119"/>
                  </a:moveTo>
                  <a:lnTo>
                    <a:pt x="62" y="0"/>
                  </a:lnTo>
                  <a:cubicBezTo>
                    <a:pt x="60" y="32"/>
                    <a:pt x="49" y="53"/>
                    <a:pt x="3" y="54"/>
                  </a:cubicBezTo>
                  <a:cubicBezTo>
                    <a:pt x="0" y="54"/>
                    <a:pt x="56" y="165"/>
                    <a:pt x="57" y="119"/>
                  </a:cubicBezTo>
                  <a:close/>
                </a:path>
              </a:pathLst>
            </a:custGeom>
            <a:solidFill>
              <a:schemeClr val="bg1"/>
            </a:solidFill>
            <a:ln w="0">
              <a:solidFill>
                <a:schemeClr val="bg1"/>
              </a:solidFill>
              <a:round/>
              <a:headEnd/>
              <a:tailEnd/>
            </a:ln>
          </p:spPr>
          <p:txBody>
            <a:bodyPr/>
            <a:lstStyle/>
            <a:p>
              <a:endParaRPr lang="en-US"/>
            </a:p>
          </p:txBody>
        </p:sp>
      </p:grpSp>
      <p:grpSp>
        <p:nvGrpSpPr>
          <p:cNvPr id="16" name="Group 61"/>
          <p:cNvGrpSpPr>
            <a:grpSpLocks/>
          </p:cNvGrpSpPr>
          <p:nvPr/>
        </p:nvGrpSpPr>
        <p:grpSpPr bwMode="auto">
          <a:xfrm>
            <a:off x="7032625" y="112713"/>
            <a:ext cx="2447925" cy="747712"/>
            <a:chOff x="4354" y="73"/>
            <a:chExt cx="1542" cy="471"/>
          </a:xfrm>
        </p:grpSpPr>
        <p:sp>
          <p:nvSpPr>
            <p:cNvPr id="48164" name="AutoShape 62"/>
            <p:cNvSpPr>
              <a:spLocks noChangeArrowheads="1"/>
            </p:cNvSpPr>
            <p:nvPr/>
          </p:nvSpPr>
          <p:spPr bwMode="auto">
            <a:xfrm>
              <a:off x="4354" y="73"/>
              <a:ext cx="1542" cy="471"/>
            </a:xfrm>
            <a:prstGeom prst="roundRect">
              <a:avLst>
                <a:gd name="adj" fmla="val 16667"/>
              </a:avLst>
            </a:prstGeom>
            <a:solidFill>
              <a:schemeClr val="bg1"/>
            </a:solidFill>
            <a:ln w="9525">
              <a:solidFill>
                <a:srgbClr val="000080"/>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rtl="1" eaLnBrk="1" hangingPunct="1"/>
              <a:r>
                <a:rPr lang="fa-IR" sz="2800">
                  <a:solidFill>
                    <a:schemeClr val="bg1"/>
                  </a:solidFill>
                  <a:cs typeface="B Yekan" pitchFamily="2" charset="-78"/>
                </a:rPr>
                <a:t>اندام تنفسی</a:t>
              </a:r>
              <a:endParaRPr lang="en-US" sz="2800">
                <a:solidFill>
                  <a:schemeClr val="bg1"/>
                </a:solidFill>
                <a:cs typeface="B Yekan" pitchFamily="2" charset="-78"/>
              </a:endParaRPr>
            </a:p>
          </p:txBody>
        </p:sp>
        <p:sp>
          <p:nvSpPr>
            <p:cNvPr id="48165" name="AutoShape 63"/>
            <p:cNvSpPr>
              <a:spLocks noChangeArrowheads="1"/>
            </p:cNvSpPr>
            <p:nvPr/>
          </p:nvSpPr>
          <p:spPr bwMode="auto">
            <a:xfrm>
              <a:off x="4383" y="102"/>
              <a:ext cx="1491" cy="414"/>
            </a:xfrm>
            <a:prstGeom prst="roundRect">
              <a:avLst>
                <a:gd name="adj" fmla="val 16667"/>
              </a:avLst>
            </a:prstGeom>
            <a:solidFill>
              <a:srgbClr val="FF6600"/>
            </a:solidFill>
            <a:ln w="9525">
              <a:solidFill>
                <a:schemeClr val="bg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r>
                <a:rPr lang="fa-IR" sz="2800">
                  <a:solidFill>
                    <a:schemeClr val="bg1"/>
                  </a:solidFill>
                  <a:ea typeface="2  Yekan"/>
                  <a:cs typeface="2  Yekan"/>
                </a:rPr>
                <a:t>	آمبولی ریه</a:t>
              </a:r>
              <a:endParaRPr lang="en-US" sz="3200">
                <a:solidFill>
                  <a:schemeClr val="bg1"/>
                </a:solidFill>
                <a:cs typeface="B Yekan" pitchFamily="2" charset="-78"/>
              </a:endParaRPr>
            </a:p>
          </p:txBody>
        </p:sp>
      </p:grpSp>
      <p:sp>
        <p:nvSpPr>
          <p:cNvPr id="10304" name="Line 64"/>
          <p:cNvSpPr>
            <a:spLocks noChangeShapeType="1"/>
          </p:cNvSpPr>
          <p:nvPr/>
        </p:nvSpPr>
        <p:spPr bwMode="auto">
          <a:xfrm>
            <a:off x="8855075" y="115888"/>
            <a:ext cx="0" cy="23764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 name="Group 65"/>
          <p:cNvGrpSpPr>
            <a:grpSpLocks/>
          </p:cNvGrpSpPr>
          <p:nvPr/>
        </p:nvGrpSpPr>
        <p:grpSpPr bwMode="auto">
          <a:xfrm>
            <a:off x="7010400" y="990600"/>
            <a:ext cx="1908175" cy="431800"/>
            <a:chOff x="4701" y="576"/>
            <a:chExt cx="917" cy="272"/>
          </a:xfrm>
        </p:grpSpPr>
        <p:sp>
          <p:nvSpPr>
            <p:cNvPr id="48161" name="AutoShape 66"/>
            <p:cNvSpPr>
              <a:spLocks noChangeArrowheads="1"/>
            </p:cNvSpPr>
            <p:nvPr/>
          </p:nvSpPr>
          <p:spPr bwMode="auto">
            <a:xfrm>
              <a:off x="4715" y="576"/>
              <a:ext cx="881" cy="272"/>
            </a:xfrm>
            <a:prstGeom prst="roundRect">
              <a:avLst>
                <a:gd name="adj" fmla="val 16667"/>
              </a:avLst>
            </a:prstGeom>
            <a:solidFill>
              <a:srgbClr val="0000FF"/>
            </a:solidFill>
            <a:ln w="19050">
              <a:solidFill>
                <a:srgbClr val="FFFFFF"/>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a:p>
          </p:txBody>
        </p:sp>
        <p:sp>
          <p:nvSpPr>
            <p:cNvPr id="48162" name="Rectangle 67"/>
            <p:cNvSpPr>
              <a:spLocks noChangeArrowheads="1"/>
            </p:cNvSpPr>
            <p:nvPr/>
          </p:nvSpPr>
          <p:spPr bwMode="auto">
            <a:xfrm>
              <a:off x="4701" y="576"/>
              <a:ext cx="90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r>
                <a:rPr lang="fa-IR" sz="2000">
                  <a:solidFill>
                    <a:schemeClr val="bg1"/>
                  </a:solidFill>
                  <a:cs typeface="B Farnaz" pitchFamily="2" charset="-78"/>
                </a:rPr>
                <a:t>          درمان آمبولی:</a:t>
              </a:r>
              <a:endParaRPr lang="en-US" sz="2000">
                <a:solidFill>
                  <a:schemeClr val="bg1"/>
                </a:solidFill>
                <a:cs typeface="B Farnaz" pitchFamily="2" charset="-78"/>
              </a:endParaRPr>
            </a:p>
          </p:txBody>
        </p:sp>
        <p:sp>
          <p:nvSpPr>
            <p:cNvPr id="48163" name="AutoShape 68"/>
            <p:cNvSpPr>
              <a:spLocks noChangeArrowheads="1"/>
            </p:cNvSpPr>
            <p:nvPr/>
          </p:nvSpPr>
          <p:spPr bwMode="auto">
            <a:xfrm rot="-5400000">
              <a:off x="5460" y="644"/>
              <a:ext cx="204" cy="113"/>
            </a:xfrm>
            <a:prstGeom prst="triangle">
              <a:avLst>
                <a:gd name="adj" fmla="val 50000"/>
              </a:avLst>
            </a:prstGeom>
            <a:solidFill>
              <a:schemeClr val="bg1"/>
            </a:solidFill>
            <a:ln w="19050">
              <a:solidFill>
                <a:schemeClr val="bg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a:p>
          </p:txBody>
        </p:sp>
      </p:grpSp>
      <p:sp>
        <p:nvSpPr>
          <p:cNvPr id="48150" name="Rectangle 14"/>
          <p:cNvSpPr>
            <a:spLocks noChangeArrowheads="1"/>
          </p:cNvSpPr>
          <p:nvPr/>
        </p:nvSpPr>
        <p:spPr bwMode="auto">
          <a:xfrm>
            <a:off x="1500188" y="700088"/>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fa-IR" sz="1400"/>
          </a:p>
        </p:txBody>
      </p:sp>
      <p:pic>
        <p:nvPicPr>
          <p:cNvPr id="4815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609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609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609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75" y="609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238" y="609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604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2788" y="6032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025" y="6032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475" y="6032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050" y="609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ppt_x</p:attrName>
                                        </p:attrNameLst>
                                      </p:cBhvr>
                                      <p:tavLst>
                                        <p:tav tm="0">
                                          <p:val>
                                            <p:strVal val="#ppt_x"/>
                                          </p:val>
                                        </p:tav>
                                        <p:tav tm="100000">
                                          <p:val>
                                            <p:strVal val="#ppt_x"/>
                                          </p:val>
                                        </p:tav>
                                      </p:tavLst>
                                    </p:anim>
                                    <p:anim calcmode="lin" valueType="num">
                                      <p:cBhvr>
                                        <p:cTn id="9" dur="1800" decel="100000" fill="hold"/>
                                        <p:tgtEl>
                                          <p:spTgt spid="16"/>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6"/>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2000"/>
                            </p:stCondLst>
                            <p:childTnLst>
                              <p:par>
                                <p:cTn id="12" presetID="37"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anim calcmode="lin" valueType="num">
                                      <p:cBhvr>
                                        <p:cTn id="15" dur="2000" fill="hold"/>
                                        <p:tgtEl>
                                          <p:spTgt spid="17"/>
                                        </p:tgtEl>
                                        <p:attrNameLst>
                                          <p:attrName>ppt_x</p:attrName>
                                        </p:attrNameLst>
                                      </p:cBhvr>
                                      <p:tavLst>
                                        <p:tav tm="0">
                                          <p:val>
                                            <p:strVal val="#ppt_x"/>
                                          </p:val>
                                        </p:tav>
                                        <p:tav tm="100000">
                                          <p:val>
                                            <p:strVal val="#ppt_x"/>
                                          </p:val>
                                        </p:tav>
                                      </p:tavLst>
                                    </p:anim>
                                    <p:anim calcmode="lin" valueType="num">
                                      <p:cBhvr>
                                        <p:cTn id="16" dur="1800" decel="100000" fill="hold"/>
                                        <p:tgtEl>
                                          <p:spTgt spid="17"/>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17"/>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4000"/>
                            </p:stCondLst>
                            <p:childTnLst>
                              <p:par>
                                <p:cTn id="19" presetID="37" presetClass="entr" presetSubtype="0" fill="hold" grpId="0" nodeType="afterEffect">
                                  <p:stCondLst>
                                    <p:cond delay="0"/>
                                  </p:stCondLst>
                                  <p:childTnLst>
                                    <p:set>
                                      <p:cBhvr>
                                        <p:cTn id="20" dur="1" fill="hold">
                                          <p:stCondLst>
                                            <p:cond delay="0"/>
                                          </p:stCondLst>
                                        </p:cTn>
                                        <p:tgtEl>
                                          <p:spTgt spid="10304"/>
                                        </p:tgtEl>
                                        <p:attrNameLst>
                                          <p:attrName>style.visibility</p:attrName>
                                        </p:attrNameLst>
                                      </p:cBhvr>
                                      <p:to>
                                        <p:strVal val="visible"/>
                                      </p:to>
                                    </p:set>
                                    <p:animEffect transition="in" filter="fade">
                                      <p:cBhvr>
                                        <p:cTn id="21" dur="1000"/>
                                        <p:tgtEl>
                                          <p:spTgt spid="10304"/>
                                        </p:tgtEl>
                                      </p:cBhvr>
                                    </p:animEffect>
                                    <p:anim calcmode="lin" valueType="num">
                                      <p:cBhvr>
                                        <p:cTn id="22" dur="1000" fill="hold"/>
                                        <p:tgtEl>
                                          <p:spTgt spid="10304"/>
                                        </p:tgtEl>
                                        <p:attrNameLst>
                                          <p:attrName>ppt_x</p:attrName>
                                        </p:attrNameLst>
                                      </p:cBhvr>
                                      <p:tavLst>
                                        <p:tav tm="0">
                                          <p:val>
                                            <p:strVal val="#ppt_x"/>
                                          </p:val>
                                        </p:tav>
                                        <p:tav tm="100000">
                                          <p:val>
                                            <p:strVal val="#ppt_x"/>
                                          </p:val>
                                        </p:tav>
                                      </p:tavLst>
                                    </p:anim>
                                    <p:anim calcmode="lin" valueType="num">
                                      <p:cBhvr>
                                        <p:cTn id="23" dur="900" decel="100000" fill="hold"/>
                                        <p:tgtEl>
                                          <p:spTgt spid="1030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304"/>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5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0243"/>
                                        </p:tgtEl>
                                        <p:attrNameLst>
                                          <p:attrName>style.visibility</p:attrName>
                                        </p:attrNameLst>
                                      </p:cBhvr>
                                      <p:to>
                                        <p:strVal val="visible"/>
                                      </p:to>
                                    </p:set>
                                    <p:anim calcmode="lin" valueType="num">
                                      <p:cBhvr>
                                        <p:cTn id="28" dur="1000" fill="hold"/>
                                        <p:tgtEl>
                                          <p:spTgt spid="10243"/>
                                        </p:tgtEl>
                                        <p:attrNameLst>
                                          <p:attrName>ppt_x</p:attrName>
                                        </p:attrNameLst>
                                      </p:cBhvr>
                                      <p:tavLst>
                                        <p:tav tm="0">
                                          <p:val>
                                            <p:strVal val="#ppt_x"/>
                                          </p:val>
                                        </p:tav>
                                        <p:tav tm="50000">
                                          <p:val>
                                            <p:strVal val="#ppt_x+.1"/>
                                          </p:val>
                                        </p:tav>
                                        <p:tav tm="100000">
                                          <p:val>
                                            <p:strVal val="#ppt_x"/>
                                          </p:val>
                                        </p:tav>
                                      </p:tavLst>
                                    </p:anim>
                                    <p:anim calcmode="lin" valueType="num">
                                      <p:cBhvr>
                                        <p:cTn id="29" dur="1000" fill="hold"/>
                                        <p:tgtEl>
                                          <p:spTgt spid="10243"/>
                                        </p:tgtEl>
                                        <p:attrNameLst>
                                          <p:attrName>ppt_y</p:attrName>
                                        </p:attrNameLst>
                                      </p:cBhvr>
                                      <p:tavLst>
                                        <p:tav tm="0">
                                          <p:val>
                                            <p:strVal val="#ppt_y"/>
                                          </p:val>
                                        </p:tav>
                                        <p:tav tm="100000">
                                          <p:val>
                                            <p:strVal val="#ppt_y"/>
                                          </p:val>
                                        </p:tav>
                                      </p:tavLst>
                                    </p:anim>
                                    <p:anim calcmode="lin" valueType="num">
                                      <p:cBhvr>
                                        <p:cTn id="30" dur="1000" fill="hold"/>
                                        <p:tgtEl>
                                          <p:spTgt spid="10243"/>
                                        </p:tgtEl>
                                        <p:attrNameLst>
                                          <p:attrName>ppt_h</p:attrName>
                                        </p:attrNameLst>
                                      </p:cBhvr>
                                      <p:tavLst>
                                        <p:tav tm="0">
                                          <p:val>
                                            <p:strVal val="#ppt_h/10"/>
                                          </p:val>
                                        </p:tav>
                                        <p:tav tm="50000">
                                          <p:val>
                                            <p:strVal val="#ppt_h+.01"/>
                                          </p:val>
                                        </p:tav>
                                        <p:tav tm="100000">
                                          <p:val>
                                            <p:strVal val="#ppt_h"/>
                                          </p:val>
                                        </p:tav>
                                      </p:tavLst>
                                    </p:anim>
                                    <p:anim calcmode="lin" valueType="num">
                                      <p:cBhvr>
                                        <p:cTn id="31" dur="1000" fill="hold"/>
                                        <p:tgtEl>
                                          <p:spTgt spid="1024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1000" tmFilter="0,0; .5, 1; 1, 1"/>
                                        <p:tgtEl>
                                          <p:spTgt spid="10243"/>
                                        </p:tgtEl>
                                      </p:cBhvr>
                                    </p:animEffect>
                                  </p:childTnLst>
                                </p:cTn>
                              </p:par>
                            </p:childTnLst>
                          </p:cTn>
                        </p:par>
                        <p:par>
                          <p:cTn id="33" fill="hold" nodeType="afterGroup">
                            <p:stCondLst>
                              <p:cond delay="69800"/>
                            </p:stCondLst>
                            <p:childTnLst>
                              <p:par>
                                <p:cTn id="34" presetID="10"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2000"/>
                                        <p:tgtEl>
                                          <p:spTgt spid="2"/>
                                        </p:tgtEl>
                                      </p:cBhvr>
                                    </p:animEffect>
                                  </p:childTnLst>
                                </p:cTn>
                              </p:par>
                            </p:childTnLst>
                          </p:cTn>
                        </p:par>
                        <p:par>
                          <p:cTn id="37" fill="hold" nodeType="afterGroup">
                            <p:stCondLst>
                              <p:cond delay="71800"/>
                            </p:stCondLst>
                            <p:childTnLst>
                              <p:par>
                                <p:cTn id="38" presetID="10"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2000"/>
                                        <p:tgtEl>
                                          <p:spTgt spid="3"/>
                                        </p:tgtEl>
                                      </p:cBhvr>
                                    </p:animEffect>
                                  </p:childTnLst>
                                </p:cTn>
                              </p:par>
                            </p:childTnLst>
                          </p:cTn>
                        </p:par>
                        <p:par>
                          <p:cTn id="41" fill="hold" nodeType="afterGroup">
                            <p:stCondLst>
                              <p:cond delay="73800"/>
                            </p:stCondLst>
                            <p:childTnLst>
                              <p:par>
                                <p:cTn id="42" presetID="10"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2000"/>
                                        <p:tgtEl>
                                          <p:spTgt spid="4"/>
                                        </p:tgtEl>
                                      </p:cBhvr>
                                    </p:animEffect>
                                  </p:childTnLst>
                                </p:cTn>
                              </p:par>
                            </p:childTnLst>
                          </p:cTn>
                        </p:par>
                        <p:par>
                          <p:cTn id="45" fill="hold" nodeType="afterGroup">
                            <p:stCondLst>
                              <p:cond delay="75800"/>
                            </p:stCondLst>
                            <p:childTnLst>
                              <p:par>
                                <p:cTn id="46" presetID="10"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2000"/>
                                        <p:tgtEl>
                                          <p:spTgt spid="5"/>
                                        </p:tgtEl>
                                      </p:cBhvr>
                                    </p:animEffect>
                                  </p:childTnLst>
                                </p:cTn>
                              </p:par>
                            </p:childTnLst>
                          </p:cTn>
                        </p:par>
                        <p:par>
                          <p:cTn id="49" fill="hold" nodeType="afterGroup">
                            <p:stCondLst>
                              <p:cond delay="77800"/>
                            </p:stCondLst>
                            <p:childTnLst>
                              <p:par>
                                <p:cTn id="50" presetID="10" presetClass="entr" presetSubtype="0"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2000"/>
                                        <p:tgtEl>
                                          <p:spTgt spid="6"/>
                                        </p:tgtEl>
                                      </p:cBhvr>
                                    </p:animEffect>
                                  </p:childTnLst>
                                </p:cTn>
                              </p:par>
                            </p:childTnLst>
                          </p:cTn>
                        </p:par>
                        <p:par>
                          <p:cTn id="53" fill="hold" nodeType="afterGroup">
                            <p:stCondLst>
                              <p:cond delay="79800"/>
                            </p:stCondLst>
                            <p:childTnLst>
                              <p:par>
                                <p:cTn id="54" presetID="10"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2000"/>
                                        <p:tgtEl>
                                          <p:spTgt spid="7"/>
                                        </p:tgtEl>
                                      </p:cBhvr>
                                    </p:animEffect>
                                  </p:childTnLst>
                                </p:cTn>
                              </p:par>
                            </p:childTnLst>
                          </p:cTn>
                        </p:par>
                        <p:par>
                          <p:cTn id="57" fill="hold" nodeType="afterGroup">
                            <p:stCondLst>
                              <p:cond delay="81800"/>
                            </p:stCondLst>
                            <p:childTnLst>
                              <p:par>
                                <p:cTn id="58" presetID="10" presetClass="entr" presetSubtype="0"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2000"/>
                                        <p:tgtEl>
                                          <p:spTgt spid="8"/>
                                        </p:tgtEl>
                                      </p:cBhvr>
                                    </p:animEffect>
                                  </p:childTnLst>
                                </p:cTn>
                              </p:par>
                            </p:childTnLst>
                          </p:cTn>
                        </p:par>
                        <p:par>
                          <p:cTn id="61" fill="hold" nodeType="afterGroup">
                            <p:stCondLst>
                              <p:cond delay="83800"/>
                            </p:stCondLst>
                            <p:childTnLst>
                              <p:par>
                                <p:cTn id="62" presetID="10" presetClass="entr" presetSubtype="0"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2000"/>
                                        <p:tgtEl>
                                          <p:spTgt spid="9"/>
                                        </p:tgtEl>
                                      </p:cBhvr>
                                    </p:animEffect>
                                  </p:childTnLst>
                                </p:cTn>
                              </p:par>
                            </p:childTnLst>
                          </p:cTn>
                        </p:par>
                        <p:par>
                          <p:cTn id="65" fill="hold" nodeType="afterGroup">
                            <p:stCondLst>
                              <p:cond delay="85800"/>
                            </p:stCondLst>
                            <p:childTnLst>
                              <p:par>
                                <p:cTn id="66" presetID="10"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2000"/>
                                        <p:tgtEl>
                                          <p:spTgt spid="10"/>
                                        </p:tgtEl>
                                      </p:cBhvr>
                                    </p:animEffect>
                                  </p:childTnLst>
                                </p:cTn>
                              </p:par>
                            </p:childTnLst>
                          </p:cTn>
                        </p:par>
                        <p:par>
                          <p:cTn id="69" fill="hold" nodeType="afterGroup">
                            <p:stCondLst>
                              <p:cond delay="87800"/>
                            </p:stCondLst>
                            <p:childTnLst>
                              <p:par>
                                <p:cTn id="70" presetID="10" presetClass="entr" presetSubtype="0" fill="hold"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2000"/>
                                        <p:tgtEl>
                                          <p:spTgt spid="11"/>
                                        </p:tgtEl>
                                      </p:cBhvr>
                                    </p:animEffect>
                                  </p:childTnLst>
                                </p:cTn>
                              </p:par>
                            </p:childTnLst>
                          </p:cTn>
                        </p:par>
                        <p:par>
                          <p:cTn id="73" fill="hold" nodeType="afterGroup">
                            <p:stCondLst>
                              <p:cond delay="89800"/>
                            </p:stCondLst>
                            <p:childTnLst>
                              <p:par>
                                <p:cTn id="74" presetID="10"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2000"/>
                                        <p:tgtEl>
                                          <p:spTgt spid="12"/>
                                        </p:tgtEl>
                                      </p:cBhvr>
                                    </p:animEffect>
                                  </p:childTnLst>
                                </p:cTn>
                              </p:par>
                            </p:childTnLst>
                          </p:cTn>
                        </p:par>
                        <p:par>
                          <p:cTn id="77" fill="hold" nodeType="afterGroup">
                            <p:stCondLst>
                              <p:cond delay="91800"/>
                            </p:stCondLst>
                            <p:childTnLst>
                              <p:par>
                                <p:cTn id="78" presetID="10" presetClass="entr" presetSubtype="0" fill="hold"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2000"/>
                                        <p:tgtEl>
                                          <p:spTgt spid="13"/>
                                        </p:tgtEl>
                                      </p:cBhvr>
                                    </p:animEffect>
                                  </p:childTnLst>
                                </p:cTn>
                              </p:par>
                            </p:childTnLst>
                          </p:cTn>
                        </p:par>
                        <p:par>
                          <p:cTn id="81" fill="hold" nodeType="afterGroup">
                            <p:stCondLst>
                              <p:cond delay="93800"/>
                            </p:stCondLst>
                            <p:childTnLst>
                              <p:par>
                                <p:cTn id="82" presetID="10" presetClass="entr" presetSubtype="0" fill="hold" nodeType="after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2000"/>
                                        <p:tgtEl>
                                          <p:spTgt spid="14"/>
                                        </p:tgtEl>
                                      </p:cBhvr>
                                    </p:animEffect>
                                  </p:childTnLst>
                                </p:cTn>
                              </p:par>
                            </p:childTnLst>
                          </p:cTn>
                        </p:par>
                        <p:par>
                          <p:cTn id="85" fill="hold" nodeType="afterGroup">
                            <p:stCondLst>
                              <p:cond delay="95800"/>
                            </p:stCondLst>
                            <p:childTnLst>
                              <p:par>
                                <p:cTn id="86" presetID="10" presetClass="entr" presetSubtype="0" fill="hold"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2000"/>
                                        <p:tgtEl>
                                          <p:spTgt spid="15"/>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1" presetClass="entr" presetSubtype="1" fill="hold" grpId="1" nodeType="clickEffect">
                                  <p:stCondLst>
                                    <p:cond delay="0"/>
                                  </p:stCondLst>
                                  <p:iterate type="lt">
                                    <p:tmPct val="0"/>
                                  </p:iterate>
                                  <p:childTnLst>
                                    <p:set>
                                      <p:cBhvr>
                                        <p:cTn id="92" dur="1" fill="hold">
                                          <p:stCondLst>
                                            <p:cond delay="0"/>
                                          </p:stCondLst>
                                        </p:cTn>
                                        <p:tgtEl>
                                          <p:spTgt spid="10243"/>
                                        </p:tgtEl>
                                        <p:attrNameLst>
                                          <p:attrName>style.visibility</p:attrName>
                                        </p:attrNameLst>
                                      </p:cBhvr>
                                      <p:to>
                                        <p:strVal val="visible"/>
                                      </p:to>
                                    </p:set>
                                    <p:animEffect transition="in" filter="wheel(1)">
                                      <p:cBhvr>
                                        <p:cTn id="93" dur="2000"/>
                                        <p:tgtEl>
                                          <p:spTgt spid="10243"/>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34" presetClass="emph" presetSubtype="0" fill="hold" grpId="2" nodeType="clickEffect">
                                  <p:stCondLst>
                                    <p:cond delay="0"/>
                                  </p:stCondLst>
                                  <p:iterate type="lt">
                                    <p:tmPct val="10000"/>
                                  </p:iterate>
                                  <p:childTnLst>
                                    <p:animMotion origin="layout" path="M 0.0 0.0 L 0.0 -0.07213" pathEditMode="relative" ptsTypes="">
                                      <p:cBhvr>
                                        <p:cTn id="97" dur="250" accel="50000" decel="50000" autoRev="1" fill="hold">
                                          <p:stCondLst>
                                            <p:cond delay="0"/>
                                          </p:stCondLst>
                                        </p:cTn>
                                        <p:tgtEl>
                                          <p:spTgt spid="10243"/>
                                        </p:tgtEl>
                                        <p:attrNameLst>
                                          <p:attrName>ppt_x</p:attrName>
                                          <p:attrName>ppt_y</p:attrName>
                                        </p:attrNameLst>
                                      </p:cBhvr>
                                    </p:animMotion>
                                    <p:animRot by="1500000">
                                      <p:cBhvr>
                                        <p:cTn id="98" dur="125" fill="hold">
                                          <p:stCondLst>
                                            <p:cond delay="0"/>
                                          </p:stCondLst>
                                        </p:cTn>
                                        <p:tgtEl>
                                          <p:spTgt spid="10243"/>
                                        </p:tgtEl>
                                        <p:attrNameLst>
                                          <p:attrName>r</p:attrName>
                                        </p:attrNameLst>
                                      </p:cBhvr>
                                    </p:animRot>
                                    <p:animRot by="-1500000">
                                      <p:cBhvr>
                                        <p:cTn id="99" dur="125" fill="hold">
                                          <p:stCondLst>
                                            <p:cond delay="125"/>
                                          </p:stCondLst>
                                        </p:cTn>
                                        <p:tgtEl>
                                          <p:spTgt spid="10243"/>
                                        </p:tgtEl>
                                        <p:attrNameLst>
                                          <p:attrName>r</p:attrName>
                                        </p:attrNameLst>
                                      </p:cBhvr>
                                    </p:animRot>
                                    <p:animRot by="-1500000">
                                      <p:cBhvr>
                                        <p:cTn id="100" dur="125" fill="hold">
                                          <p:stCondLst>
                                            <p:cond delay="250"/>
                                          </p:stCondLst>
                                        </p:cTn>
                                        <p:tgtEl>
                                          <p:spTgt spid="10243"/>
                                        </p:tgtEl>
                                        <p:attrNameLst>
                                          <p:attrName>r</p:attrName>
                                        </p:attrNameLst>
                                      </p:cBhvr>
                                    </p:animRot>
                                    <p:animRot by="1500000">
                                      <p:cBhvr>
                                        <p:cTn id="101" dur="125" fill="hold">
                                          <p:stCondLst>
                                            <p:cond delay="375"/>
                                          </p:stCondLst>
                                        </p:cTn>
                                        <p:tgtEl>
                                          <p:spTgt spid="10243"/>
                                        </p:tgtEl>
                                        <p:attrNameLst>
                                          <p:attrName>r</p:attrName>
                                        </p:attrNameLst>
                                      </p:cBhvr>
                                    </p:animRo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6" presetClass="exit" presetSubtype="0" fill="hold" grpId="3" nodeType="clickEffect">
                                  <p:stCondLst>
                                    <p:cond delay="0"/>
                                  </p:stCondLst>
                                  <p:iterate type="lt">
                                    <p:tmPct val="0"/>
                                  </p:iterate>
                                  <p:childTnLst>
                                    <p:animEffect transition="out" filter="wipe(down)">
                                      <p:cBhvr>
                                        <p:cTn id="105" dur="180" accel="50000">
                                          <p:stCondLst>
                                            <p:cond delay="1820"/>
                                          </p:stCondLst>
                                        </p:cTn>
                                        <p:tgtEl>
                                          <p:spTgt spid="10243"/>
                                        </p:tgtEl>
                                      </p:cBhvr>
                                    </p:animEffect>
                                    <p:anim calcmode="lin" valueType="num">
                                      <p:cBhvr>
                                        <p:cTn id="106" dur="1822" tmFilter="0,0; 0.14,0.31; 0.43,0.73; 0.71,0.91; 1.0,1.0">
                                          <p:stCondLst>
                                            <p:cond delay="0"/>
                                          </p:stCondLst>
                                        </p:cTn>
                                        <p:tgtEl>
                                          <p:spTgt spid="10243"/>
                                        </p:tgtEl>
                                        <p:attrNameLst>
                                          <p:attrName>ppt_x</p:attrName>
                                        </p:attrNameLst>
                                      </p:cBhvr>
                                      <p:tavLst>
                                        <p:tav tm="0">
                                          <p:val>
                                            <p:strVal val="ppt_x"/>
                                          </p:val>
                                        </p:tav>
                                        <p:tav tm="100000">
                                          <p:val>
                                            <p:strVal val="#ppt_x+0.25"/>
                                          </p:val>
                                        </p:tav>
                                      </p:tavLst>
                                    </p:anim>
                                    <p:anim calcmode="lin" valueType="num">
                                      <p:cBhvr>
                                        <p:cTn id="107" dur="178">
                                          <p:stCondLst>
                                            <p:cond delay="1822"/>
                                          </p:stCondLst>
                                        </p:cTn>
                                        <p:tgtEl>
                                          <p:spTgt spid="10243"/>
                                        </p:tgtEl>
                                        <p:attrNameLst>
                                          <p:attrName>ppt_x</p:attrName>
                                        </p:attrNameLst>
                                      </p:cBhvr>
                                      <p:tavLst>
                                        <p:tav tm="0">
                                          <p:val>
                                            <p:strVal val="ppt_x"/>
                                          </p:val>
                                        </p:tav>
                                        <p:tav tm="100000">
                                          <p:val>
                                            <p:strVal val="ppt_x"/>
                                          </p:val>
                                        </p:tav>
                                      </p:tavLst>
                                    </p:anim>
                                    <p:anim calcmode="lin" valueType="num">
                                      <p:cBhvr>
                                        <p:cTn id="108" dur="664" tmFilter="0.0,0.0;0.25,0.07;0.50,0.2;0.75,0.467;1.0,1.0">
                                          <p:stCondLst>
                                            <p:cond delay="0"/>
                                          </p:stCondLst>
                                        </p:cTn>
                                        <p:tgtEl>
                                          <p:spTgt spid="1024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9" dur="664" tmFilter="0, 0; 0.125,0.2665; 0.25,0.4; 0.375,0.465; 0.5,0.5;  0.625,0.535; 0.75,0.6; 0.875,0.7335; 1,1">
                                          <p:stCondLst>
                                            <p:cond delay="664"/>
                                          </p:stCondLst>
                                        </p:cTn>
                                        <p:tgtEl>
                                          <p:spTgt spid="1024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0" dur="332" tmFilter="0, 0; 0.125,0.2665; 0.25,0.4; 0.375,0.465; 0.5,0.5;  0.625,0.535; 0.75,0.6; 0.875,0.7335; 1,1">
                                          <p:stCondLst>
                                            <p:cond delay="1324"/>
                                          </p:stCondLst>
                                        </p:cTn>
                                        <p:tgtEl>
                                          <p:spTgt spid="1024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11" dur="164" tmFilter="0, 0; 0.125,0.2665; 0.25,0.4; 0.375,0.465; 0.5,0.5;  0.625,0.535; 0.75,0.6; 0.875,0.7335; 1,1">
                                          <p:stCondLst>
                                            <p:cond delay="1656"/>
                                          </p:stCondLst>
                                        </p:cTn>
                                        <p:tgtEl>
                                          <p:spTgt spid="1024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12" dur="180" accel="50000">
                                          <p:stCondLst>
                                            <p:cond delay="1820"/>
                                          </p:stCondLst>
                                        </p:cTn>
                                        <p:tgtEl>
                                          <p:spTgt spid="10243"/>
                                        </p:tgtEl>
                                        <p:attrNameLst>
                                          <p:attrName>ppt_y</p:attrName>
                                        </p:attrNameLst>
                                      </p:cBhvr>
                                      <p:tavLst>
                                        <p:tav tm="0">
                                          <p:val>
                                            <p:strVal val="ppt_y"/>
                                          </p:val>
                                        </p:tav>
                                        <p:tav tm="100000">
                                          <p:val>
                                            <p:strVal val="ppt_y+ppt_h"/>
                                          </p:val>
                                        </p:tav>
                                      </p:tavLst>
                                    </p:anim>
                                    <p:animScale>
                                      <p:cBhvr>
                                        <p:cTn id="113" dur="26">
                                          <p:stCondLst>
                                            <p:cond delay="620"/>
                                          </p:stCondLst>
                                        </p:cTn>
                                        <p:tgtEl>
                                          <p:spTgt spid="10243"/>
                                        </p:tgtEl>
                                      </p:cBhvr>
                                      <p:to x="100000" y="60000"/>
                                    </p:animScale>
                                    <p:animScale>
                                      <p:cBhvr>
                                        <p:cTn id="114" dur="166" decel="50000">
                                          <p:stCondLst>
                                            <p:cond delay="646"/>
                                          </p:stCondLst>
                                        </p:cTn>
                                        <p:tgtEl>
                                          <p:spTgt spid="10243"/>
                                        </p:tgtEl>
                                      </p:cBhvr>
                                      <p:to x="100000" y="100000"/>
                                    </p:animScale>
                                    <p:animScale>
                                      <p:cBhvr>
                                        <p:cTn id="115" dur="26">
                                          <p:stCondLst>
                                            <p:cond delay="1312"/>
                                          </p:stCondLst>
                                        </p:cTn>
                                        <p:tgtEl>
                                          <p:spTgt spid="10243"/>
                                        </p:tgtEl>
                                      </p:cBhvr>
                                      <p:to x="100000" y="80000"/>
                                    </p:animScale>
                                    <p:animScale>
                                      <p:cBhvr>
                                        <p:cTn id="116" dur="166" decel="50000">
                                          <p:stCondLst>
                                            <p:cond delay="1338"/>
                                          </p:stCondLst>
                                        </p:cTn>
                                        <p:tgtEl>
                                          <p:spTgt spid="10243"/>
                                        </p:tgtEl>
                                      </p:cBhvr>
                                      <p:to x="100000" y="100000"/>
                                    </p:animScale>
                                    <p:animScale>
                                      <p:cBhvr>
                                        <p:cTn id="117" dur="26">
                                          <p:stCondLst>
                                            <p:cond delay="1642"/>
                                          </p:stCondLst>
                                        </p:cTn>
                                        <p:tgtEl>
                                          <p:spTgt spid="10243"/>
                                        </p:tgtEl>
                                      </p:cBhvr>
                                      <p:to x="100000" y="90000"/>
                                    </p:animScale>
                                    <p:animScale>
                                      <p:cBhvr>
                                        <p:cTn id="118" dur="166" decel="50000">
                                          <p:stCondLst>
                                            <p:cond delay="1668"/>
                                          </p:stCondLst>
                                        </p:cTn>
                                        <p:tgtEl>
                                          <p:spTgt spid="10243"/>
                                        </p:tgtEl>
                                      </p:cBhvr>
                                      <p:to x="100000" y="100000"/>
                                    </p:animScale>
                                    <p:animScale>
                                      <p:cBhvr>
                                        <p:cTn id="119" dur="26">
                                          <p:stCondLst>
                                            <p:cond delay="1808"/>
                                          </p:stCondLst>
                                        </p:cTn>
                                        <p:tgtEl>
                                          <p:spTgt spid="10243"/>
                                        </p:tgtEl>
                                      </p:cBhvr>
                                      <p:to x="100000" y="95000"/>
                                    </p:animScale>
                                    <p:animScale>
                                      <p:cBhvr>
                                        <p:cTn id="120" dur="166" decel="50000">
                                          <p:stCondLst>
                                            <p:cond delay="1834"/>
                                          </p:stCondLst>
                                        </p:cTn>
                                        <p:tgtEl>
                                          <p:spTgt spid="10243"/>
                                        </p:tgtEl>
                                      </p:cBhvr>
                                      <p:to x="100000" y="100000"/>
                                    </p:animScale>
                                    <p:set>
                                      <p:cBhvr>
                                        <p:cTn id="121" dur="1" fill="hold">
                                          <p:stCondLst>
                                            <p:cond delay="1999"/>
                                          </p:stCondLst>
                                        </p:cTn>
                                        <p:tgtEl>
                                          <p:spTgt spid="10243"/>
                                        </p:tgtEl>
                                        <p:attrNameLst>
                                          <p:attrName>style.visibility</p:attrName>
                                        </p:attrNameLst>
                                      </p:cBhvr>
                                      <p:to>
                                        <p:strVal val="hidden"/>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6" presetClass="exit" presetSubtype="0" fill="hold" grpId="4" nodeType="clickEffect">
                                  <p:stCondLst>
                                    <p:cond delay="0"/>
                                  </p:stCondLst>
                                  <p:iterate type="lt">
                                    <p:tmPct val="0"/>
                                  </p:iterate>
                                  <p:childTnLst>
                                    <p:animEffect transition="out" filter="wipe(down)">
                                      <p:cBhvr>
                                        <p:cTn id="125" dur="180" accel="50000">
                                          <p:stCondLst>
                                            <p:cond delay="1820"/>
                                          </p:stCondLst>
                                        </p:cTn>
                                        <p:tgtEl>
                                          <p:spTgt spid="10243"/>
                                        </p:tgtEl>
                                      </p:cBhvr>
                                    </p:animEffect>
                                    <p:anim calcmode="lin" valueType="num">
                                      <p:cBhvr>
                                        <p:cTn id="126" dur="1822" tmFilter="0,0; 0.14,0.31; 0.43,0.73; 0.71,0.91; 1.0,1.0">
                                          <p:stCondLst>
                                            <p:cond delay="0"/>
                                          </p:stCondLst>
                                        </p:cTn>
                                        <p:tgtEl>
                                          <p:spTgt spid="10243"/>
                                        </p:tgtEl>
                                        <p:attrNameLst>
                                          <p:attrName>ppt_x</p:attrName>
                                        </p:attrNameLst>
                                      </p:cBhvr>
                                      <p:tavLst>
                                        <p:tav tm="0">
                                          <p:val>
                                            <p:strVal val="ppt_x"/>
                                          </p:val>
                                        </p:tav>
                                        <p:tav tm="100000">
                                          <p:val>
                                            <p:strVal val="#ppt_x+0.25"/>
                                          </p:val>
                                        </p:tav>
                                      </p:tavLst>
                                    </p:anim>
                                    <p:anim calcmode="lin" valueType="num">
                                      <p:cBhvr>
                                        <p:cTn id="127" dur="178">
                                          <p:stCondLst>
                                            <p:cond delay="1822"/>
                                          </p:stCondLst>
                                        </p:cTn>
                                        <p:tgtEl>
                                          <p:spTgt spid="10243"/>
                                        </p:tgtEl>
                                        <p:attrNameLst>
                                          <p:attrName>ppt_x</p:attrName>
                                        </p:attrNameLst>
                                      </p:cBhvr>
                                      <p:tavLst>
                                        <p:tav tm="0">
                                          <p:val>
                                            <p:strVal val="ppt_x"/>
                                          </p:val>
                                        </p:tav>
                                        <p:tav tm="100000">
                                          <p:val>
                                            <p:strVal val="ppt_x"/>
                                          </p:val>
                                        </p:tav>
                                      </p:tavLst>
                                    </p:anim>
                                    <p:anim calcmode="lin" valueType="num">
                                      <p:cBhvr>
                                        <p:cTn id="128" dur="664" tmFilter="0.0,0.0;0.25,0.07;0.50,0.2;0.75,0.467;1.0,1.0">
                                          <p:stCondLst>
                                            <p:cond delay="0"/>
                                          </p:stCondLst>
                                        </p:cTn>
                                        <p:tgtEl>
                                          <p:spTgt spid="1024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29" dur="664" tmFilter="0, 0; 0.125,0.2665; 0.25,0.4; 0.375,0.465; 0.5,0.5;  0.625,0.535; 0.75,0.6; 0.875,0.7335; 1,1">
                                          <p:stCondLst>
                                            <p:cond delay="664"/>
                                          </p:stCondLst>
                                        </p:cTn>
                                        <p:tgtEl>
                                          <p:spTgt spid="1024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30" dur="332" tmFilter="0, 0; 0.125,0.2665; 0.25,0.4; 0.375,0.465; 0.5,0.5;  0.625,0.535; 0.75,0.6; 0.875,0.7335; 1,1">
                                          <p:stCondLst>
                                            <p:cond delay="1324"/>
                                          </p:stCondLst>
                                        </p:cTn>
                                        <p:tgtEl>
                                          <p:spTgt spid="1024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31" dur="164" tmFilter="0, 0; 0.125,0.2665; 0.25,0.4; 0.375,0.465; 0.5,0.5;  0.625,0.535; 0.75,0.6; 0.875,0.7335; 1,1">
                                          <p:stCondLst>
                                            <p:cond delay="1656"/>
                                          </p:stCondLst>
                                        </p:cTn>
                                        <p:tgtEl>
                                          <p:spTgt spid="1024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2" dur="180" accel="50000">
                                          <p:stCondLst>
                                            <p:cond delay="1820"/>
                                          </p:stCondLst>
                                        </p:cTn>
                                        <p:tgtEl>
                                          <p:spTgt spid="10243"/>
                                        </p:tgtEl>
                                        <p:attrNameLst>
                                          <p:attrName>ppt_y</p:attrName>
                                        </p:attrNameLst>
                                      </p:cBhvr>
                                      <p:tavLst>
                                        <p:tav tm="0">
                                          <p:val>
                                            <p:strVal val="ppt_y"/>
                                          </p:val>
                                        </p:tav>
                                        <p:tav tm="100000">
                                          <p:val>
                                            <p:strVal val="ppt_y+ppt_h"/>
                                          </p:val>
                                        </p:tav>
                                      </p:tavLst>
                                    </p:anim>
                                    <p:animScale>
                                      <p:cBhvr>
                                        <p:cTn id="133" dur="26">
                                          <p:stCondLst>
                                            <p:cond delay="620"/>
                                          </p:stCondLst>
                                        </p:cTn>
                                        <p:tgtEl>
                                          <p:spTgt spid="10243"/>
                                        </p:tgtEl>
                                      </p:cBhvr>
                                      <p:to x="100000" y="60000"/>
                                    </p:animScale>
                                    <p:animScale>
                                      <p:cBhvr>
                                        <p:cTn id="134" dur="166" decel="50000">
                                          <p:stCondLst>
                                            <p:cond delay="646"/>
                                          </p:stCondLst>
                                        </p:cTn>
                                        <p:tgtEl>
                                          <p:spTgt spid="10243"/>
                                        </p:tgtEl>
                                      </p:cBhvr>
                                      <p:to x="100000" y="100000"/>
                                    </p:animScale>
                                    <p:animScale>
                                      <p:cBhvr>
                                        <p:cTn id="135" dur="26">
                                          <p:stCondLst>
                                            <p:cond delay="1312"/>
                                          </p:stCondLst>
                                        </p:cTn>
                                        <p:tgtEl>
                                          <p:spTgt spid="10243"/>
                                        </p:tgtEl>
                                      </p:cBhvr>
                                      <p:to x="100000" y="80000"/>
                                    </p:animScale>
                                    <p:animScale>
                                      <p:cBhvr>
                                        <p:cTn id="136" dur="166" decel="50000">
                                          <p:stCondLst>
                                            <p:cond delay="1338"/>
                                          </p:stCondLst>
                                        </p:cTn>
                                        <p:tgtEl>
                                          <p:spTgt spid="10243"/>
                                        </p:tgtEl>
                                      </p:cBhvr>
                                      <p:to x="100000" y="100000"/>
                                    </p:animScale>
                                    <p:animScale>
                                      <p:cBhvr>
                                        <p:cTn id="137" dur="26">
                                          <p:stCondLst>
                                            <p:cond delay="1642"/>
                                          </p:stCondLst>
                                        </p:cTn>
                                        <p:tgtEl>
                                          <p:spTgt spid="10243"/>
                                        </p:tgtEl>
                                      </p:cBhvr>
                                      <p:to x="100000" y="90000"/>
                                    </p:animScale>
                                    <p:animScale>
                                      <p:cBhvr>
                                        <p:cTn id="138" dur="166" decel="50000">
                                          <p:stCondLst>
                                            <p:cond delay="1668"/>
                                          </p:stCondLst>
                                        </p:cTn>
                                        <p:tgtEl>
                                          <p:spTgt spid="10243"/>
                                        </p:tgtEl>
                                      </p:cBhvr>
                                      <p:to x="100000" y="100000"/>
                                    </p:animScale>
                                    <p:animScale>
                                      <p:cBhvr>
                                        <p:cTn id="139" dur="26">
                                          <p:stCondLst>
                                            <p:cond delay="1808"/>
                                          </p:stCondLst>
                                        </p:cTn>
                                        <p:tgtEl>
                                          <p:spTgt spid="10243"/>
                                        </p:tgtEl>
                                      </p:cBhvr>
                                      <p:to x="100000" y="95000"/>
                                    </p:animScale>
                                    <p:animScale>
                                      <p:cBhvr>
                                        <p:cTn id="140" dur="166" decel="50000">
                                          <p:stCondLst>
                                            <p:cond delay="1834"/>
                                          </p:stCondLst>
                                        </p:cTn>
                                        <p:tgtEl>
                                          <p:spTgt spid="10243"/>
                                        </p:tgtEl>
                                      </p:cBhvr>
                                      <p:to x="100000" y="100000"/>
                                    </p:animScale>
                                    <p:set>
                                      <p:cBhvr>
                                        <p:cTn id="141" dur="1" fill="hold">
                                          <p:stCondLst>
                                            <p:cond delay="1999"/>
                                          </p:stCondLst>
                                        </p:cTn>
                                        <p:tgtEl>
                                          <p:spTgt spid="102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3" grpId="1" animBg="1"/>
      <p:bldP spid="10243" grpId="2" animBg="1"/>
      <p:bldP spid="10243" grpId="3" animBg="1"/>
      <p:bldP spid="10243" grpId="4" animBg="1"/>
      <p:bldP spid="1030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33400" y="2133600"/>
            <a:ext cx="8229600" cy="1143000"/>
          </a:xfrm>
        </p:spPr>
        <p:txBody>
          <a:bodyPr/>
          <a:lstStyle/>
          <a:p>
            <a:r>
              <a:rPr lang="fa-IR" sz="3200" u="sng" smtClean="0"/>
              <a:t>موادغذايي سرشار از ويتامين</a:t>
            </a:r>
            <a:r>
              <a:rPr lang="en-US" sz="3200" u="sng" smtClean="0"/>
              <a:t>K</a:t>
            </a:r>
            <a:r>
              <a:rPr lang="fa-IR" sz="3200" u="sng" smtClean="0"/>
              <a:t> شامل سبزيجات پخته شده مانند اسفناج و يا ساير سبزيجات پخته شده مانند سبزي خورش قورمه سبزي يا کرفس به ميزان نصف فنجان و يک فنجان جعفري خام  مي باشد.</a:t>
            </a:r>
            <a:br>
              <a:rPr lang="fa-IR" sz="3200" u="sng" smtClean="0"/>
            </a:br>
            <a:r>
              <a:rPr lang="en-US" sz="3200" smtClean="0"/>
              <a:t/>
            </a:r>
            <a:br>
              <a:rPr lang="en-US" sz="3200" smtClean="0"/>
            </a:br>
            <a:endParaRPr lang="fa-IR" sz="3200" smtClean="0"/>
          </a:p>
        </p:txBody>
      </p:sp>
      <p:sp>
        <p:nvSpPr>
          <p:cNvPr id="49155" name="Rectangle 1"/>
          <p:cNvSpPr>
            <a:spLocks noChangeArrowheads="1"/>
          </p:cNvSpPr>
          <p:nvPr/>
        </p:nvSpPr>
        <p:spPr bwMode="auto">
          <a:xfrm>
            <a:off x="990600" y="228600"/>
            <a:ext cx="728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r>
              <a:rPr lang="fa-IR" sz="2000">
                <a:solidFill>
                  <a:srgbClr val="000000"/>
                </a:solidFill>
                <a:latin typeface="Tahoma" panose="020B0604030504040204" pitchFamily="34" charset="0"/>
                <a:ea typeface="Calibri" panose="020F0502020204030204" pitchFamily="34" charset="0"/>
                <a:cs typeface="B Mitra" pitchFamily="2" charset="-78"/>
              </a:rPr>
              <a:t>ويتامين </a:t>
            </a:r>
            <a:r>
              <a:rPr lang="en-US" sz="2000">
                <a:solidFill>
                  <a:srgbClr val="000000"/>
                </a:solidFill>
                <a:latin typeface="Tahoma" panose="020B0604030504040204" pitchFamily="34" charset="0"/>
                <a:ea typeface="Calibri" panose="020F0502020204030204" pitchFamily="34" charset="0"/>
                <a:cs typeface="B Mitra" pitchFamily="2" charset="-78"/>
              </a:rPr>
              <a:t>K</a:t>
            </a:r>
            <a:r>
              <a:rPr lang="fa-IR" sz="2000">
                <a:solidFill>
                  <a:srgbClr val="000000"/>
                </a:solidFill>
                <a:latin typeface="Tahoma" panose="020B0604030504040204" pitchFamily="34" charset="0"/>
                <a:ea typeface="Calibri" panose="020F0502020204030204" pitchFamily="34" charset="0"/>
                <a:cs typeface="B Mitra" pitchFamily="2" charset="-78"/>
              </a:rPr>
              <a:t> :</a:t>
            </a:r>
            <a:endParaRPr lang="fa-IR" sz="2000">
              <a:solidFill>
                <a:srgbClr val="000000"/>
              </a:solidFill>
              <a:latin typeface="Yagut"/>
              <a:ea typeface="Calibri" panose="020F0502020204030204" pitchFamily="34" charset="0"/>
              <a:cs typeface="B Mitra" pitchFamily="2" charset="-78"/>
            </a:endParaRPr>
          </a:p>
          <a:p>
            <a:pPr algn="r"/>
            <a:r>
              <a:rPr lang="fa-IR" sz="2000">
                <a:solidFill>
                  <a:srgbClr val="000000"/>
                </a:solidFill>
                <a:latin typeface="Yagut"/>
                <a:ea typeface="Calibri" panose="020F0502020204030204" pitchFamily="34" charset="0"/>
                <a:cs typeface="B Mitra" pitchFamily="2" charset="-78"/>
              </a:rPr>
              <a:t>ويتاميني است که به ايجاد لخته در خون و جلوگيري از خونريزي کمک مي کند، بنابراين داراي نقش متضادي با وارفارين مي باشد. </a:t>
            </a:r>
            <a:endParaRPr lang="fa-IR" sz="2000">
              <a:latin typeface="Arial" panose="020B0604020202020204" pitchFamily="34" charset="0"/>
              <a:cs typeface="B Mitra" pitchFamily="2" charset="-78"/>
            </a:endParaRPr>
          </a:p>
        </p:txBody>
      </p:sp>
      <p:sp>
        <p:nvSpPr>
          <p:cNvPr id="49156" name="Rectangle 2"/>
          <p:cNvSpPr>
            <a:spLocks noChangeArrowheads="1"/>
          </p:cNvSpPr>
          <p:nvPr/>
        </p:nvSpPr>
        <p:spPr bwMode="auto">
          <a:xfrm>
            <a:off x="7007225" y="5842000"/>
            <a:ext cx="2136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sz="2000">
                <a:solidFill>
                  <a:srgbClr val="000000"/>
                </a:solidFill>
                <a:latin typeface="Arial" panose="020B0604020202020204" pitchFamily="34" charset="0"/>
                <a:ea typeface="Times New Roman" panose="02020603050405020304" pitchFamily="18" charset="0"/>
                <a:cs typeface="B Mitra" pitchFamily="2" charset="-78"/>
              </a:rPr>
              <a:t>خيار :</a:t>
            </a:r>
            <a:endParaRPr lang="fa-IR" sz="2000">
              <a:solidFill>
                <a:srgbClr val="000000"/>
              </a:solidFill>
              <a:latin typeface="Tahoma" panose="020B0604030504040204" pitchFamily="34" charset="0"/>
              <a:ea typeface="Calibri" panose="020F0502020204030204" pitchFamily="34" charset="0"/>
              <a:cs typeface="B Mitra" pitchFamily="2" charset="-78"/>
            </a:endParaRPr>
          </a:p>
          <a:p>
            <a:pPr algn="ctr"/>
            <a:r>
              <a:rPr lang="fa-IR" sz="2000">
                <a:solidFill>
                  <a:srgbClr val="000000"/>
                </a:solidFill>
                <a:latin typeface="Tahoma" panose="020B0604030504040204" pitchFamily="34" charset="0"/>
                <a:ea typeface="Calibri" panose="020F0502020204030204" pitchFamily="34" charset="0"/>
                <a:cs typeface="B Mitra" pitchFamily="2" charset="-78"/>
              </a:rPr>
              <a:t>پوست خيار حاوي ويتامين کا مي باشد. </a:t>
            </a:r>
            <a:endParaRPr lang="fa-IR" sz="2000">
              <a:latin typeface="Arial" panose="020B0604020202020204" pitchFamily="34" charset="0"/>
              <a:cs typeface="B Mitra" pitchFamily="2" charset="-78"/>
            </a:endParaRPr>
          </a:p>
        </p:txBody>
      </p:sp>
      <p:sp>
        <p:nvSpPr>
          <p:cNvPr id="49157" name="Rectangle 3"/>
          <p:cNvSpPr>
            <a:spLocks noChangeArrowheads="1"/>
          </p:cNvSpPr>
          <p:nvPr/>
        </p:nvSpPr>
        <p:spPr bwMode="auto">
          <a:xfrm>
            <a:off x="914400" y="3505200"/>
            <a:ext cx="7896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Low" rtl="1" eaLnBrk="1" hangingPunct="1"/>
            <a:r>
              <a:rPr lang="fa-IR">
                <a:solidFill>
                  <a:srgbClr val="000000"/>
                </a:solidFill>
                <a:latin typeface="Arial" panose="020B0604020202020204" pitchFamily="34" charset="0"/>
                <a:ea typeface="Times New Roman" panose="02020603050405020304" pitchFamily="18" charset="0"/>
                <a:cs typeface="B Mitra" pitchFamily="2" charset="-78"/>
              </a:rPr>
              <a:t>گزنه :</a:t>
            </a:r>
            <a:endParaRPr lang="en-US">
              <a:latin typeface="Arial" panose="020B0604020202020204" pitchFamily="34" charset="0"/>
              <a:ea typeface="Times New Roman" panose="02020603050405020304" pitchFamily="18" charset="0"/>
              <a:cs typeface="B Mitra" pitchFamily="2" charset="-78"/>
            </a:endParaRPr>
          </a:p>
          <a:p>
            <a:pPr algn="justLow" rtl="1"/>
            <a:r>
              <a:rPr lang="fa-IR">
                <a:solidFill>
                  <a:srgbClr val="000000"/>
                </a:solidFill>
                <a:latin typeface="Tahoma" panose="020B0604030504040204" pitchFamily="34" charset="0"/>
                <a:ea typeface="Times New Roman" panose="02020603050405020304" pitchFamily="18" charset="0"/>
                <a:cs typeface="B Mitra" pitchFamily="2" charset="-78"/>
              </a:rPr>
              <a:t>برگ هاي گياه گزنه داراي ويتامين </a:t>
            </a:r>
            <a:r>
              <a:rPr lang="en-US">
                <a:solidFill>
                  <a:srgbClr val="000000"/>
                </a:solidFill>
                <a:latin typeface="Tahoma" panose="020B0604030504040204" pitchFamily="34" charset="0"/>
                <a:ea typeface="Times New Roman" panose="02020603050405020304" pitchFamily="18" charset="0"/>
                <a:cs typeface="B Mitra" pitchFamily="2" charset="-78"/>
              </a:rPr>
              <a:t>K</a:t>
            </a:r>
            <a:r>
              <a:rPr lang="fa-IR">
                <a:solidFill>
                  <a:srgbClr val="000000"/>
                </a:solidFill>
                <a:latin typeface="Tahoma" panose="020B0604030504040204" pitchFamily="34" charset="0"/>
                <a:ea typeface="Times New Roman" panose="02020603050405020304" pitchFamily="18" charset="0"/>
                <a:cs typeface="B Mitra" pitchFamily="2" charset="-78"/>
              </a:rPr>
              <a:t> مي باشند و اثر وارفارين را کاهش مي دهند بنابراين از مصرف آن بايد خودداري شود</a:t>
            </a:r>
            <a:endParaRPr lang="fa-IR">
              <a:latin typeface="Arial" panose="020B0604020202020204" pitchFamily="34" charset="0"/>
              <a:cs typeface="B Mitra" pitchFamily="2" charset="-78"/>
            </a:endParaRPr>
          </a:p>
        </p:txBody>
      </p:sp>
      <p:sp>
        <p:nvSpPr>
          <p:cNvPr id="49158" name="Rectangle 4"/>
          <p:cNvSpPr>
            <a:spLocks noChangeArrowheads="1"/>
          </p:cNvSpPr>
          <p:nvPr/>
        </p:nvSpPr>
        <p:spPr bwMode="auto">
          <a:xfrm>
            <a:off x="1524000" y="4267200"/>
            <a:ext cx="72564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1" eaLnBrk="1" hangingPunct="1"/>
            <a:r>
              <a:rPr lang="fa-IR" sz="1600">
                <a:solidFill>
                  <a:srgbClr val="000000"/>
                </a:solidFill>
                <a:latin typeface="Arial" panose="020B0604020202020204" pitchFamily="34" charset="0"/>
                <a:ea typeface="Times New Roman" panose="02020603050405020304" pitchFamily="18" charset="0"/>
                <a:cs typeface="B Mitra" pitchFamily="2" charset="-78"/>
              </a:rPr>
              <a:t>سويا :</a:t>
            </a:r>
            <a:endParaRPr lang="en-US" sz="1600">
              <a:latin typeface="Arial" panose="020B0604020202020204" pitchFamily="34" charset="0"/>
              <a:ea typeface="Times New Roman" panose="02020603050405020304" pitchFamily="18" charset="0"/>
              <a:cs typeface="B Mitra" pitchFamily="2" charset="-78"/>
            </a:endParaRPr>
          </a:p>
          <a:p>
            <a:pPr algn="ctr" rtl="1"/>
            <a:r>
              <a:rPr lang="fa-IR" sz="1600">
                <a:solidFill>
                  <a:srgbClr val="000000"/>
                </a:solidFill>
                <a:latin typeface="Tahoma" panose="020B0604030504040204" pitchFamily="34" charset="0"/>
                <a:ea typeface="Times New Roman" panose="02020603050405020304" pitchFamily="18" charset="0"/>
                <a:cs typeface="B Mitra" pitchFamily="2" charset="-78"/>
              </a:rPr>
              <a:t>مصرف فراورده هاي لوبياي سويا و شير سويا باعث کاهش اثر ضد لخته اي وارفارين و افزايش بروز احتمال لخته  مي گردد. از مصرف فراورده هاي حاوي سويا خودداري نماييد.</a:t>
            </a:r>
            <a:endParaRPr lang="fa-IR" sz="1600">
              <a:latin typeface="Arial" panose="020B0604020202020204" pitchFamily="34" charset="0"/>
              <a:cs typeface="B Mitra" pitchFamily="2" charset="-78"/>
            </a:endParaRPr>
          </a:p>
        </p:txBody>
      </p:sp>
      <p:sp>
        <p:nvSpPr>
          <p:cNvPr id="49159" name="Rectangle 5"/>
          <p:cNvSpPr>
            <a:spLocks noChangeArrowheads="1"/>
          </p:cNvSpPr>
          <p:nvPr/>
        </p:nvSpPr>
        <p:spPr bwMode="auto">
          <a:xfrm>
            <a:off x="381000" y="5638800"/>
            <a:ext cx="6324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rtl="1" eaLnBrk="1" hangingPunct="1"/>
            <a:r>
              <a:rPr lang="fa-IR" sz="1600">
                <a:solidFill>
                  <a:srgbClr val="000000"/>
                </a:solidFill>
                <a:latin typeface="Arial" panose="020B0604020202020204" pitchFamily="34" charset="0"/>
                <a:ea typeface="Times New Roman" panose="02020603050405020304" pitchFamily="18" charset="0"/>
                <a:cs typeface="B Mitra" pitchFamily="2" charset="-78"/>
              </a:rPr>
              <a:t>سير :</a:t>
            </a:r>
            <a:endParaRPr lang="fa-IR" sz="1600">
              <a:solidFill>
                <a:srgbClr val="000000"/>
              </a:solidFill>
              <a:latin typeface="Tahoma" panose="020B0604030504040204" pitchFamily="34" charset="0"/>
              <a:ea typeface="Calibri" panose="020F0502020204030204" pitchFamily="34" charset="0"/>
              <a:cs typeface="B Mitra" pitchFamily="2" charset="-78"/>
            </a:endParaRPr>
          </a:p>
          <a:p>
            <a:pPr algn="r"/>
            <a:r>
              <a:rPr lang="fa-IR" sz="1600">
                <a:solidFill>
                  <a:srgbClr val="000000"/>
                </a:solidFill>
                <a:latin typeface="Tahoma" panose="020B0604030504040204" pitchFamily="34" charset="0"/>
                <a:ea typeface="Calibri" panose="020F0502020204030204" pitchFamily="34" charset="0"/>
                <a:cs typeface="B Mitra" pitchFamily="2" charset="-78"/>
              </a:rPr>
              <a:t>ثابت شده است که سير از تشکيل لخته در خون جلوگيري مي کند و باعث افزايش رقت خون مي گردد. بيماراني که وارفارين مصرف مي نمايند نبايد بيشتر از 1 حبه سير در روز مصرف کنند زيرا ممکن است باعث رقيق شدن بيش از حد خون و احتمال خونريزي گردد.</a:t>
            </a:r>
            <a:r>
              <a:rPr lang="en-US" sz="1600">
                <a:latin typeface="Arial" panose="020B0604020202020204" pitchFamily="34" charset="0"/>
                <a:cs typeface="B Mitra" pitchFamily="2" charset="-78"/>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1676400" y="533400"/>
            <a:ext cx="67818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fa-IR" sz="3200" b="1">
                <a:cs typeface="B Mitra" pitchFamily="2" charset="-78"/>
              </a:rPr>
              <a:t>راههای پیشگیری:</a:t>
            </a:r>
          </a:p>
          <a:p>
            <a:pPr algn="r" eaLnBrk="1" hangingPunct="1"/>
            <a:r>
              <a:rPr lang="fa-IR" sz="2000" b="1">
                <a:cs typeface="B Mitra" pitchFamily="2" charset="-78"/>
              </a:rPr>
              <a:t>1. از استراحت طولانی مدت در بستر در طی بیماری</a:t>
            </a:r>
          </a:p>
          <a:p>
            <a:pPr algn="r" eaLnBrk="1" hangingPunct="1"/>
            <a:r>
              <a:rPr lang="fa-IR" sz="2000" b="1">
                <a:cs typeface="B Mitra" pitchFamily="2" charset="-78"/>
              </a:rPr>
              <a:t>خود داری کنید.</a:t>
            </a:r>
          </a:p>
          <a:p>
            <a:pPr algn="r" eaLnBrk="1" hangingPunct="1"/>
            <a:r>
              <a:rPr lang="fa-IR" sz="2000" b="1">
                <a:cs typeface="B Mitra" pitchFamily="2" charset="-78"/>
              </a:rPr>
              <a:t>2. در طی دوره نقاهت از جوراب کشی استفاده کنید.</a:t>
            </a:r>
          </a:p>
          <a:p>
            <a:pPr algn="r" eaLnBrk="1" hangingPunct="1"/>
            <a:r>
              <a:rPr lang="fa-IR" sz="2000" b="1">
                <a:cs typeface="B Mitra" pitchFamily="2" charset="-78"/>
              </a:rPr>
              <a:t>3. پس از جراحی هر چه سریعتر حرکت اندام های</a:t>
            </a:r>
          </a:p>
          <a:p>
            <a:pPr algn="r" eaLnBrk="1" hangingPunct="1"/>
            <a:r>
              <a:rPr lang="fa-IR" sz="2000" b="1">
                <a:cs typeface="B Mitra" pitchFamily="2" charset="-78"/>
              </a:rPr>
              <a:t>تحتانی و راه رفتن را شروع کنید.</a:t>
            </a:r>
          </a:p>
          <a:p>
            <a:pPr algn="r" eaLnBrk="1" hangingPunct="1"/>
            <a:r>
              <a:rPr lang="fa-IR" sz="2000" b="1">
                <a:cs typeface="B Mitra" pitchFamily="2" charset="-78"/>
              </a:rPr>
              <a:t>4. خودداری از استعمال دخانیات به خصوص در خانمهای</a:t>
            </a:r>
          </a:p>
          <a:p>
            <a:pPr algn="r" eaLnBrk="1" hangingPunct="1"/>
            <a:r>
              <a:rPr lang="fa-IR" sz="2000" b="1">
                <a:cs typeface="B Mitra" pitchFamily="2" charset="-78"/>
              </a:rPr>
              <a:t>35 سال به بالا که قرص ضد بارداری مصرف می کنند.</a:t>
            </a:r>
          </a:p>
          <a:p>
            <a:pPr algn="r" eaLnBrk="1" hangingPunct="1"/>
            <a:r>
              <a:rPr lang="fa-IR" sz="2000" b="1">
                <a:cs typeface="B Mitra" pitchFamily="2" charset="-78"/>
              </a:rPr>
              <a:t>5. در طی سفر هر 2- 1 ساعت مدتی ایستاده و راه</a:t>
            </a:r>
          </a:p>
          <a:p>
            <a:pPr algn="r" eaLnBrk="1" hangingPunct="1"/>
            <a:r>
              <a:rPr lang="fa-IR" sz="2000" b="1">
                <a:cs typeface="B Mitra" pitchFamily="2" charset="-78"/>
              </a:rPr>
              <a:t>بروید.</a:t>
            </a:r>
          </a:p>
          <a:p>
            <a:pPr algn="r" eaLnBrk="1" hangingPunct="1"/>
            <a:r>
              <a:rPr lang="fa-IR" sz="2000" b="1">
                <a:cs typeface="B Mitra" pitchFamily="2" charset="-78"/>
              </a:rPr>
              <a:t>6. مصرف یک قرص آسپرین در روز ممکن است نقش</a:t>
            </a:r>
          </a:p>
          <a:p>
            <a:pPr algn="r" eaLnBrk="1" hangingPunct="1"/>
            <a:r>
              <a:rPr lang="fa-IR" sz="2000" b="1">
                <a:cs typeface="B Mitra" pitchFamily="2" charset="-78"/>
              </a:rPr>
              <a:t>پیشگیری کننده در این زمینه داشته باشد. در این باره</a:t>
            </a:r>
          </a:p>
          <a:p>
            <a:pPr algn="r" eaLnBrk="1" hangingPunct="1"/>
            <a:r>
              <a:rPr lang="fa-IR" sz="2000" b="1">
                <a:cs typeface="B Mitra" pitchFamily="2" charset="-78"/>
              </a:rPr>
              <a:t>با پزشک خود مشورت کنید.</a:t>
            </a:r>
          </a:p>
          <a:p>
            <a:pPr algn="r" eaLnBrk="1" hangingPunct="1"/>
            <a:r>
              <a:rPr lang="fa-IR" sz="2000" b="1">
                <a:cs typeface="B Mitra" pitchFamily="2" charset="-78"/>
              </a:rPr>
              <a:t>7. جلوگیری از افزایش وزن</a:t>
            </a:r>
          </a:p>
          <a:p>
            <a:pPr algn="r" eaLnBrk="1" hangingPunct="1"/>
            <a:r>
              <a:rPr lang="fa-IR" sz="2000" b="1">
                <a:cs typeface="B Mitra" pitchFamily="2" charset="-78"/>
              </a:rPr>
              <a:t>8. از نشستن به حالتی که ساق یا مچ پا ها را روی</a:t>
            </a:r>
          </a:p>
          <a:p>
            <a:pPr algn="r" eaLnBrk="1" hangingPunct="1"/>
            <a:r>
              <a:rPr lang="fa-IR" sz="2000" b="1">
                <a:cs typeface="B Mitra" pitchFamily="2" charset="-78"/>
              </a:rPr>
              <a:t>یکدیگر بیندازید خودداری کنید.</a:t>
            </a:r>
            <a:endParaRPr lang="fa-IR" sz="2000">
              <a:cs typeface="B Mitra" pitchFamily="2" charset="-78"/>
            </a:endParaRPr>
          </a:p>
        </p:txBody>
      </p:sp>
      <p:sp>
        <p:nvSpPr>
          <p:cNvPr id="50179" name="Rectangle 4"/>
          <p:cNvSpPr>
            <a:spLocks noChangeArrowheads="1"/>
          </p:cNvSpPr>
          <p:nvPr/>
        </p:nvSpPr>
        <p:spPr bwMode="auto">
          <a:xfrm>
            <a:off x="2895600" y="5791200"/>
            <a:ext cx="579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fa-IR" sz="1600" b="1"/>
              <a:t>9. در هنگام خوابیدن پاها را بالاتر از سطح بستر قرار</a:t>
            </a:r>
          </a:p>
          <a:p>
            <a:pPr algn="r" eaLnBrk="1" hangingPunct="1"/>
            <a:r>
              <a:rPr lang="fa-IR" sz="1600" b="1"/>
              <a:t>دهید بهتر است زیر پاها بالشت نازکی گذاشته شود.</a:t>
            </a:r>
            <a:endParaRPr lang="fa-IR" sz="1600"/>
          </a:p>
        </p:txBody>
      </p:sp>
      <p:pic>
        <p:nvPicPr>
          <p:cNvPr id="50180" name="Picture 2" descr="C:\Users\ideal\Desktop\kjkk\adam2-196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33353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525963"/>
          </a:xfrm>
        </p:spPr>
        <p:txBody>
          <a:bodyPr rtlCol="1">
            <a:normAutofit fontScale="92500" lnSpcReduction="10000"/>
          </a:bodyPr>
          <a:lstStyle/>
          <a:p>
            <a:pPr fontAlgn="auto">
              <a:spcAft>
                <a:spcPts val="0"/>
              </a:spcAft>
              <a:defRPr/>
            </a:pPr>
            <a:r>
              <a:rPr lang="fa-IR" b="1" dirty="0" smtClean="0">
                <a:cs typeface="B Mitra" pitchFamily="2" charset="-78"/>
              </a:rPr>
              <a:t>مراقبت هاي پرستاري در بيماران دچار سندرم آمبولي چربي :</a:t>
            </a:r>
          </a:p>
          <a:p>
            <a:pPr fontAlgn="auto">
              <a:spcAft>
                <a:spcPts val="0"/>
              </a:spcAft>
              <a:defRPr/>
            </a:pPr>
            <a:r>
              <a:rPr lang="fa-IR" dirty="0" smtClean="0">
                <a:cs typeface="B Mitra" pitchFamily="2" charset="-78"/>
              </a:rPr>
              <a:t>بي حركت كردن سريع شكستگي و دستكاري كمتر آن</a:t>
            </a:r>
          </a:p>
          <a:p>
            <a:pPr fontAlgn="auto">
              <a:spcAft>
                <a:spcPts val="0"/>
              </a:spcAft>
              <a:defRPr/>
            </a:pPr>
            <a:r>
              <a:rPr lang="fa-IR" dirty="0" smtClean="0">
                <a:cs typeface="B Mitra" pitchFamily="2" charset="-78"/>
              </a:rPr>
              <a:t>حمايت كامل از قطعات شكستگي به هنگام تغيير وضعيت بيمار و حفظ و نگهداري تعادل آب و الكتروليتها</a:t>
            </a:r>
          </a:p>
          <a:p>
            <a:pPr fontAlgn="auto">
              <a:spcAft>
                <a:spcPts val="0"/>
              </a:spcAft>
              <a:defRPr/>
            </a:pPr>
            <a:r>
              <a:rPr lang="fa-IR" dirty="0" smtClean="0">
                <a:cs typeface="B Mitra" pitchFamily="2" charset="-78"/>
              </a:rPr>
              <a:t>حمايت تنفسي فوري در مراحل اوليه ضروي است</a:t>
            </a:r>
          </a:p>
          <a:p>
            <a:pPr fontAlgn="auto">
              <a:spcAft>
                <a:spcPts val="0"/>
              </a:spcAft>
              <a:defRPr/>
            </a:pPr>
            <a:r>
              <a:rPr lang="fa-IR" dirty="0" smtClean="0">
                <a:cs typeface="B Mitra" pitchFamily="2" charset="-78"/>
              </a:rPr>
              <a:t>ثبت دقيق مصرف و دفع مايعات به منظور جايگزيني كافي مايعات</a:t>
            </a:r>
          </a:p>
          <a:p>
            <a:pPr fontAlgn="auto">
              <a:spcAft>
                <a:spcPts val="0"/>
              </a:spcAft>
              <a:defRPr/>
            </a:pPr>
            <a:r>
              <a:rPr lang="fa-IR" dirty="0" smtClean="0">
                <a:cs typeface="B Mitra" pitchFamily="2" charset="-78"/>
              </a:rPr>
              <a:t>صحبت كردن با بيمار و كاهش اضطراب و ......... آن</a:t>
            </a:r>
          </a:p>
          <a:p>
            <a:pPr fontAlgn="auto">
              <a:spcAft>
                <a:spcPts val="0"/>
              </a:spcAft>
              <a:defRPr/>
            </a:pPr>
            <a:r>
              <a:rPr lang="fa-IR" dirty="0" smtClean="0">
                <a:cs typeface="B Mitra" pitchFamily="2" charset="-78"/>
              </a:rPr>
              <a:t>استفاده از داروهاي مسكن مثل مورفين جهت كاهش درد و ناراحتي بيمار</a:t>
            </a:r>
            <a:endParaRPr lang="fa-IR" dirty="0">
              <a:cs typeface="B Mitra" pitchFamily="2" charset="-7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09600" y="2667000"/>
            <a:ext cx="8229600" cy="1143000"/>
          </a:xfrm>
        </p:spPr>
        <p:txBody>
          <a:bodyPr/>
          <a:lstStyle/>
          <a:p>
            <a:r>
              <a:rPr lang="fa-IR" sz="3200" smtClean="0">
                <a:cs typeface="B Mitra" pitchFamily="2" charset="-78"/>
              </a:rPr>
              <a:t>زخم های فشاری</a:t>
            </a:r>
            <a:r>
              <a:rPr lang="en-US" sz="3200" smtClean="0">
                <a:cs typeface="B Mitra" pitchFamily="2" charset="-78"/>
              </a:rPr>
              <a:t/>
            </a:r>
            <a:br>
              <a:rPr lang="en-US" sz="3200" smtClean="0">
                <a:cs typeface="B Mitra" pitchFamily="2" charset="-78"/>
              </a:rPr>
            </a:br>
            <a:r>
              <a:rPr lang="fa-IR" sz="3200" smtClean="0">
                <a:cs typeface="B Mitra" pitchFamily="2" charset="-78"/>
              </a:rPr>
              <a:t>دراندام تحتانی نقاط مستعد زخم های فشاری شامل پاشنه  قوزک های پا پشت پا سر فیبولا  و سطح قدامی کشکک زانو می باشند و در اندام فوقانی اپی کندیل داخلی استخوان بازو و زایده استیلویید است.</a:t>
            </a:r>
            <a:r>
              <a:rPr lang="en-US" sz="3200" smtClean="0">
                <a:cs typeface="B Mitra" pitchFamily="2" charset="-78"/>
              </a:rPr>
              <a:t/>
            </a:r>
            <a:br>
              <a:rPr lang="en-US" sz="3200" smtClean="0">
                <a:cs typeface="B Mitra" pitchFamily="2" charset="-78"/>
              </a:rPr>
            </a:br>
            <a:r>
              <a:rPr lang="fa-IR" sz="3200" smtClean="0">
                <a:cs typeface="B Mitra" pitchFamily="2" charset="-78"/>
              </a:rPr>
              <a:t>علایم ناشی از زخم فشاری شامل درد   گرمی قالب گچ  بوی بد و مرطوب شدن قالب گچی است.برای مشاهده ناحیه از دو نیم کردن گچ یا بازکردن پنجره استفاده میکنند..</a:t>
            </a:r>
            <a:r>
              <a:rPr lang="en-US" sz="3200" smtClean="0">
                <a:cs typeface="B Mitra" pitchFamily="2" charset="-78"/>
              </a:rPr>
              <a:t/>
            </a:r>
            <a:br>
              <a:rPr lang="en-US" sz="3200" smtClean="0">
                <a:cs typeface="B Mitra" pitchFamily="2" charset="-78"/>
              </a:rPr>
            </a:br>
            <a:r>
              <a:rPr lang="fa-IR" sz="3200" smtClean="0">
                <a:cs typeface="B Mitra" pitchFamily="2" charset="-78"/>
              </a:rPr>
              <a:t>سندرم عدم استفاده: جهت پیشگیری از این عارضه ورزشهای ایزومتریک به بیمار اموزش میشود.</a:t>
            </a:r>
            <a:r>
              <a:rPr lang="en-US" sz="3200" smtClean="0">
                <a:cs typeface="B Mitra" pitchFamily="2" charset="-78"/>
              </a:rPr>
              <a:t/>
            </a:r>
            <a:br>
              <a:rPr lang="en-US" sz="3200" smtClean="0">
                <a:cs typeface="B Mitra" pitchFamily="2" charset="-78"/>
              </a:rPr>
            </a:br>
            <a:endParaRPr lang="fa-IR" sz="3200" smtClean="0">
              <a:cs typeface="B Mitra" pitchFamily="2" charset="-7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ideal\Desktop\منتلامنتحت.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400800" y="5067300"/>
            <a:ext cx="2562225" cy="1790700"/>
          </a:xfrm>
        </p:spPr>
      </p:pic>
      <p:pic>
        <p:nvPicPr>
          <p:cNvPr id="53251" name="Picture 3" descr="C:\Users\ideal\Desktop\images.jpgد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048250"/>
            <a:ext cx="25241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C:\Users\ideal\Desktop\index.jpgندتمن.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609600"/>
            <a:ext cx="6096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304800"/>
            <a:ext cx="7616188" cy="923330"/>
          </a:xfrm>
          <a:prstGeom prst="rect">
            <a:avLst/>
          </a:prstGeom>
          <a:noFill/>
        </p:spPr>
        <p:txBody>
          <a:bodyPr wrap="none">
            <a:spAutoFit/>
          </a:bodyPr>
          <a:lstStyle/>
          <a:p>
            <a:pPr algn="ctr" eaLnBrk="1" fontAlgn="auto" hangingPunct="1">
              <a:spcBef>
                <a:spcPts val="0"/>
              </a:spcBef>
              <a:spcAft>
                <a:spcPts val="0"/>
              </a:spcAft>
              <a:defRPr/>
            </a:pPr>
            <a:r>
              <a:rPr lang="fa-I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B Mitra" pitchFamily="2" charset="-78"/>
              </a:rPr>
              <a:t>مراقبتهای پرستاری در ارتوپدی </a:t>
            </a:r>
            <a:endParaRPr lang="fa-I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B Mitra" pitchFamily="2" charset="-78"/>
            </a:endParaRPr>
          </a:p>
        </p:txBody>
      </p:sp>
      <p:pic>
        <p:nvPicPr>
          <p:cNvPr id="7171" name="Picture 3" descr="C:\Users\ideal\Desktop\74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905000"/>
            <a:ext cx="2438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C:\Users\ideal\Desktop\adam2-196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71600"/>
            <a:ext cx="18669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C:\Users\ideal\Desktop\invasive_fracture_fix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0950" y="1676400"/>
            <a:ext cx="2146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0" descr="انواع شکستگی استخوان, جوش خوردن استخوان">
            <a:hlinkClick r:id="rId5" tooltip="&quot;جوش خوردن شکستگی, شکستگی استخوان&quo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828800"/>
            <a:ext cx="13716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6" descr="C:\Users\ideal\Desktop\images.jpg1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3886200"/>
            <a:ext cx="17335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7" descr="C:\Users\ideal\Desktop\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4267200"/>
            <a:ext cx="19335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4" descr="C:\Users\ideal\Desktop\index.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5410200"/>
            <a:ext cx="106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2" descr="C:\Users\ideal\Desktop\imag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5334000"/>
            <a:ext cx="13716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85800" y="2286000"/>
            <a:ext cx="8229600" cy="1143000"/>
          </a:xfrm>
        </p:spPr>
        <p:txBody>
          <a:bodyPr/>
          <a:lstStyle/>
          <a:p>
            <a:r>
              <a:rPr lang="fa-IR" sz="3200" smtClean="0">
                <a:cs typeface="B Mitra" pitchFamily="2" charset="-78"/>
              </a:rPr>
              <a:t>ملاحظات ویژه در مراقبت از قالبهای گچی </a:t>
            </a:r>
            <a:r>
              <a:rPr lang="en-US" sz="3200" smtClean="0">
                <a:cs typeface="B Mitra" pitchFamily="2" charset="-78"/>
              </a:rPr>
              <a:t/>
            </a:r>
            <a:br>
              <a:rPr lang="en-US" sz="3200" smtClean="0">
                <a:cs typeface="B Mitra" pitchFamily="2" charset="-78"/>
              </a:rPr>
            </a:br>
            <a:r>
              <a:rPr lang="en-US" sz="2800" smtClean="0">
                <a:cs typeface="B Mitra" pitchFamily="2" charset="-78"/>
              </a:rPr>
              <a:t/>
            </a:r>
            <a:br>
              <a:rPr lang="en-US" sz="2800" smtClean="0">
                <a:cs typeface="B Mitra" pitchFamily="2" charset="-78"/>
              </a:rPr>
            </a:br>
            <a:r>
              <a:rPr lang="fa-IR" sz="2800" smtClean="0">
                <a:cs typeface="B Mitra" pitchFamily="2" charset="-78"/>
              </a:rPr>
              <a:t>قالبهای گچی بازو : عوارض جدی ناشی از این قالبهای گچی جمع شدگی ولکمن است که نوعی سندرم کمپارتمان میباشد که در این عارضه بعلت توقف خونرسانی به ناحیه ساعد و دستها انگشتان و مچ دست جمع میشوند و بیمار از حسهای غیر طبیعی در دست شاکی است...جهت پیشگیری علایم عصبی و عروقی عضو باید مرتبا کنترل شوند و در صورت مشاهده علایم تمام قالبها و پانسمانها برداشته شود و در صورت لزوم فاشیوتومی گردد</a:t>
            </a:r>
            <a:r>
              <a:rPr lang="en-US" sz="3200" smtClean="0">
                <a:cs typeface="B Mitra" pitchFamily="2" charset="-78"/>
              </a:rPr>
              <a:t/>
            </a:r>
            <a:br>
              <a:rPr lang="en-US" sz="3200" smtClean="0">
                <a:cs typeface="B Mitra" pitchFamily="2" charset="-78"/>
              </a:rPr>
            </a:br>
            <a:endParaRPr lang="fa-IR" sz="3200" smtClean="0">
              <a:cs typeface="B Mitra" pitchFamily="2" charset="-78"/>
            </a:endParaRPr>
          </a:p>
        </p:txBody>
      </p:sp>
      <p:sp>
        <p:nvSpPr>
          <p:cNvPr id="54275" name="Rectangle 2"/>
          <p:cNvSpPr>
            <a:spLocks noChangeArrowheads="1"/>
          </p:cNvSpPr>
          <p:nvPr/>
        </p:nvSpPr>
        <p:spPr bwMode="auto">
          <a:xfrm>
            <a:off x="1905000" y="4648200"/>
            <a:ext cx="6324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fa-IR" sz="2400" b="1">
                <a:cs typeface="B Mitra" pitchFamily="2" charset="-78"/>
              </a:rPr>
              <a:t>مراقبت پرستاري از بيمار با گچ بازو</a:t>
            </a:r>
          </a:p>
          <a:p>
            <a:pPr algn="r" eaLnBrk="1" hangingPunct="1"/>
            <a:r>
              <a:rPr lang="fa-IR" sz="2400">
                <a:cs typeface="B Mitra" pitchFamily="2" charset="-78"/>
              </a:rPr>
              <a:t>-1 استفاده از دست غير مبتلا جهت فعاليتهاي روزانه</a:t>
            </a:r>
          </a:p>
          <a:p>
            <a:pPr algn="r" eaLnBrk="1" hangingPunct="1"/>
            <a:r>
              <a:rPr lang="fa-IR" sz="2400">
                <a:cs typeface="B Mitra" pitchFamily="2" charset="-78"/>
              </a:rPr>
              <a:t>-2 بالا قرار دادن اندام هنگام خواب</a:t>
            </a:r>
          </a:p>
          <a:p>
            <a:pPr algn="r" eaLnBrk="1" hangingPunct="1"/>
            <a:r>
              <a:rPr lang="fa-IR" sz="2400">
                <a:cs typeface="B Mitra" pitchFamily="2" charset="-78"/>
              </a:rPr>
              <a:t>-3 معاينه عصبي – عروقي</a:t>
            </a:r>
          </a:p>
          <a:p>
            <a:pPr algn="r" eaLnBrk="1" hangingPunct="1"/>
            <a:r>
              <a:rPr lang="fa-IR" sz="2400">
                <a:cs typeface="B Mitra" pitchFamily="2" charset="-78"/>
              </a:rPr>
              <a:t>-4 ورزش هاي ايزومتريك</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2362200"/>
            <a:ext cx="8229600" cy="1143000"/>
          </a:xfrm>
        </p:spPr>
        <p:txBody>
          <a:bodyPr/>
          <a:lstStyle/>
          <a:p>
            <a:r>
              <a:rPr lang="fa-IR" sz="2800" smtClean="0">
                <a:cs typeface="B Mitra" pitchFamily="2" charset="-78"/>
              </a:rPr>
              <a:t>قالبهای گچی پا : بعد از خشک و سفت شدن گچ نحوه راه رفتن با وسایل کمکی به بیمار اموزش شود بیمار در صورتی میتواند با پای اسیب دیده راه برود که پزشک اجازه دهد سنگینی بدن را روی اندام بیندازد...در اینصورت قالبهای گچی باید طوری تقویت شوند که بتوانند وزن را تحمل کنند...کنترل </a:t>
            </a:r>
            <a:r>
              <a:rPr lang="en-US" sz="2800" smtClean="0">
                <a:cs typeface="B Mitra" pitchFamily="2" charset="-78"/>
              </a:rPr>
              <a:t>nvcf </a:t>
            </a:r>
            <a:r>
              <a:rPr lang="fa-IR" sz="2800" smtClean="0">
                <a:cs typeface="B Mitra" pitchFamily="2" charset="-78"/>
              </a:rPr>
              <a:t> بسیا مهم است زیرا یکی از عوارض این قالب گچی فشار گچ روی سر استخوان فیبولا و اسیب عصب پرونیال میباشد...</a:t>
            </a:r>
            <a:r>
              <a:rPr lang="en-US" sz="2800" smtClean="0">
                <a:cs typeface="B Mitra" pitchFamily="2" charset="-78"/>
              </a:rPr>
              <a:t/>
            </a:r>
            <a:br>
              <a:rPr lang="en-US" sz="2800" smtClean="0">
                <a:cs typeface="B Mitra" pitchFamily="2" charset="-78"/>
              </a:rPr>
            </a:br>
            <a:r>
              <a:rPr lang="fa-IR" sz="3200" smtClean="0">
                <a:cs typeface="B Mitra" pitchFamily="2" charset="-78"/>
              </a:rPr>
              <a:t>آسیب عصب پرونیال یکی از علل افتادگی پا است که در این حالت بیمار توانایی نگه داری پا در وضعیت خمیده را ندارد که به این علت هنگام ره رفتن پای خود را روی زمین میکشد...</a:t>
            </a:r>
            <a:r>
              <a:rPr lang="en-US" sz="2800" smtClean="0">
                <a:cs typeface="B Mitra" pitchFamily="2" charset="-78"/>
              </a:rPr>
              <a:t/>
            </a:r>
            <a:br>
              <a:rPr lang="en-US" sz="2800" smtClean="0">
                <a:cs typeface="B Mitra" pitchFamily="2" charset="-78"/>
              </a:rPr>
            </a:br>
            <a:endParaRPr lang="fa-IR" sz="2800" smtClean="0">
              <a:cs typeface="B Mitra" pitchFamily="2" charset="-78"/>
            </a:endParaRPr>
          </a:p>
        </p:txBody>
      </p:sp>
      <p:pic>
        <p:nvPicPr>
          <p:cNvPr id="55299" name="Picture 2" descr="C:\Users\ideal\Desktop\images.jpg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016500"/>
            <a:ext cx="57912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1600200" y="762000"/>
            <a:ext cx="6019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fa-IR" sz="2800" b="1">
                <a:cs typeface="B Mitra" pitchFamily="2" charset="-78"/>
              </a:rPr>
              <a:t>مراقبت پرستاري از بيمار گچ ساق</a:t>
            </a:r>
          </a:p>
          <a:p>
            <a:pPr algn="r" eaLnBrk="1" hangingPunct="1"/>
            <a:endParaRPr lang="fa-IR" sz="2800">
              <a:cs typeface="B Mitra" pitchFamily="2" charset="-78"/>
            </a:endParaRPr>
          </a:p>
          <a:p>
            <a:pPr algn="r" eaLnBrk="1" hangingPunct="1"/>
            <a:r>
              <a:rPr lang="fa-IR" sz="2800">
                <a:cs typeface="B Mitra" pitchFamily="2" charset="-78"/>
              </a:rPr>
              <a:t>-1 قراردادن ساق روي بالش</a:t>
            </a:r>
          </a:p>
          <a:p>
            <a:pPr algn="r" eaLnBrk="1" hangingPunct="1"/>
            <a:endParaRPr lang="fa-IR" sz="2800">
              <a:cs typeface="B Mitra" pitchFamily="2" charset="-78"/>
            </a:endParaRPr>
          </a:p>
          <a:p>
            <a:pPr algn="r" eaLnBrk="1" hangingPunct="1"/>
            <a:r>
              <a:rPr lang="fa-IR" sz="2800">
                <a:cs typeface="B Mitra" pitchFamily="2" charset="-78"/>
              </a:rPr>
              <a:t>-2 استفاده از كيسه يخ براي 1 تا 2 روز</a:t>
            </a:r>
          </a:p>
          <a:p>
            <a:pPr algn="r" eaLnBrk="1" hangingPunct="1"/>
            <a:endParaRPr lang="fa-IR" sz="2800">
              <a:cs typeface="B Mitra" pitchFamily="2" charset="-78"/>
            </a:endParaRPr>
          </a:p>
          <a:p>
            <a:pPr algn="r" eaLnBrk="1" hangingPunct="1"/>
            <a:r>
              <a:rPr lang="fa-IR" sz="2800">
                <a:cs typeface="B Mitra" pitchFamily="2" charset="-78"/>
              </a:rPr>
              <a:t>-3 گزارش علائمي چون كرختي ، سوزن سوزن شدن ، مشاهده رنگ ، احساس سوزش</a:t>
            </a:r>
          </a:p>
          <a:p>
            <a:pPr algn="r" eaLnBrk="1" hangingPunct="1"/>
            <a:endParaRPr lang="fa-IR" sz="2800">
              <a:cs typeface="B Mitra" pitchFamily="2" charset="-78"/>
            </a:endParaRPr>
          </a:p>
          <a:p>
            <a:pPr algn="r" eaLnBrk="1" hangingPunct="1"/>
            <a:r>
              <a:rPr lang="fa-IR" sz="2800">
                <a:cs typeface="B Mitra" pitchFamily="2" charset="-78"/>
              </a:rPr>
              <a:t>-4 استفاده از عصا پس از خشك شدن گچ</a:t>
            </a:r>
          </a:p>
        </p:txBody>
      </p:sp>
      <p:pic>
        <p:nvPicPr>
          <p:cNvPr id="56323" name="Picture 2" descr="C:\Users\ideal\Desktop\images.jpg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016500"/>
            <a:ext cx="57912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33400" y="2590800"/>
            <a:ext cx="8229600" cy="1143000"/>
          </a:xfrm>
        </p:spPr>
        <p:txBody>
          <a:bodyPr/>
          <a:lstStyle/>
          <a:p>
            <a:r>
              <a:rPr lang="fa-IR" sz="2800" smtClean="0">
                <a:cs typeface="B Mitra" pitchFamily="2" charset="-78"/>
              </a:rPr>
              <a:t>قالبهای گچی پا : بعد از خشک و سفت شدن گچ نحوه راه رفتن با وسایل کمکی به بیمار اموزش شود بیمار در صورتی میتواند با پای اسیب دیده راه برود که پزشک اجازه دهد سنگینی بدن را روی اندام بیندازد...در اینصورت قالبهای گچی باید طوری تقویت شوند که بتوانند وزن را تحمل کنند...کنترل </a:t>
            </a:r>
            <a:r>
              <a:rPr lang="en-US" sz="2800" smtClean="0">
                <a:cs typeface="B Mitra" pitchFamily="2" charset="-78"/>
              </a:rPr>
              <a:t>nvcf </a:t>
            </a:r>
            <a:r>
              <a:rPr lang="fa-IR" sz="2800" smtClean="0">
                <a:cs typeface="B Mitra" pitchFamily="2" charset="-78"/>
              </a:rPr>
              <a:t> بسیا مهم است زیرا یکی از عوارض این قالب گچی فشار گچ روی سر استخوان فیبولا و اسیب عصب پرونیال میباشد...</a:t>
            </a:r>
            <a:r>
              <a:rPr lang="en-US" sz="2800" smtClean="0">
                <a:cs typeface="B Mitra" pitchFamily="2" charset="-78"/>
              </a:rPr>
              <a:t/>
            </a:r>
            <a:br>
              <a:rPr lang="en-US" sz="2800" smtClean="0">
                <a:cs typeface="B Mitra" pitchFamily="2" charset="-78"/>
              </a:rPr>
            </a:br>
            <a:r>
              <a:rPr lang="fa-IR" sz="2800" smtClean="0">
                <a:cs typeface="B Mitra" pitchFamily="2" charset="-78"/>
              </a:rPr>
              <a:t>آسیب عصب پرونیال یکی از علل افتادگی پا است که در این حالت بیمار توانایی نگه داری پا در وضعیت خمیده را ندارد که به این علت هنگام ره رفتن پای خود را روی زمین میکشد...</a:t>
            </a:r>
            <a:r>
              <a:rPr lang="en-US" sz="2800" smtClean="0">
                <a:cs typeface="B Mitra" pitchFamily="2" charset="-78"/>
              </a:rPr>
              <a:t/>
            </a:r>
            <a:br>
              <a:rPr lang="en-US" sz="2800" smtClean="0">
                <a:cs typeface="B Mitra" pitchFamily="2" charset="-78"/>
              </a:rPr>
            </a:br>
            <a:endParaRPr lang="fa-IR" sz="2800" smtClean="0">
              <a:cs typeface="B Mitra" pitchFamily="2" charset="-78"/>
            </a:endParaRPr>
          </a:p>
        </p:txBody>
      </p:sp>
      <p:pic>
        <p:nvPicPr>
          <p:cNvPr id="57347" name="Picture 2" descr="C:\Users\ideal\Desktop\images.jpg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016500"/>
            <a:ext cx="57912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33400" y="3048000"/>
            <a:ext cx="8229600" cy="1143000"/>
          </a:xfrm>
        </p:spPr>
        <p:txBody>
          <a:bodyPr/>
          <a:lstStyle/>
          <a:p>
            <a:r>
              <a:rPr lang="fa-IR" sz="2800" smtClean="0">
                <a:cs typeface="B Mitra" pitchFamily="2" charset="-78"/>
              </a:rPr>
              <a:t>قالبهای اسپایکا یا تنه : ابتدا توضیح کامل در باره نحوه گچ گیری و نگرانی بیمار در باره محبوس شدن در یک قالب گچی بزرگ را کاهش میدهد...تجویز ضددرد باعث همکاری بیمار در طول گچ گیری میگردد...</a:t>
            </a:r>
            <a:r>
              <a:rPr lang="en-US" sz="2800" smtClean="0">
                <a:cs typeface="B Mitra" pitchFamily="2" charset="-78"/>
              </a:rPr>
              <a:t/>
            </a:r>
            <a:br>
              <a:rPr lang="en-US" sz="2800" smtClean="0">
                <a:cs typeface="B Mitra" pitchFamily="2" charset="-78"/>
              </a:rPr>
            </a:br>
            <a:r>
              <a:rPr lang="fa-IR" sz="2800" smtClean="0">
                <a:cs typeface="B Mitra" pitchFamily="2" charset="-78"/>
              </a:rPr>
              <a:t>در سندرم قالب گچی گاهی بعلت اتساع شکم شریان مزانتریک فوقانی تحت فشار قرار میگیرد و روده ها دچار گانگرن میشوند که باید جراحی نمود</a:t>
            </a:r>
            <a:br>
              <a:rPr lang="fa-IR" sz="2800" smtClean="0">
                <a:cs typeface="B Mitra" pitchFamily="2" charset="-78"/>
              </a:rPr>
            </a:br>
            <a:r>
              <a:rPr lang="en-US" sz="2800" smtClean="0">
                <a:cs typeface="B Mitra" pitchFamily="2" charset="-78"/>
              </a:rPr>
              <a:t/>
            </a:r>
            <a:br>
              <a:rPr lang="en-US" sz="2800" smtClean="0">
                <a:cs typeface="B Mitra" pitchFamily="2" charset="-78"/>
              </a:rPr>
            </a:br>
            <a:r>
              <a:rPr lang="en-US" sz="2800" smtClean="0">
                <a:cs typeface="B Mitra" pitchFamily="2" charset="-78"/>
              </a:rPr>
              <a:t/>
            </a:r>
            <a:br>
              <a:rPr lang="en-US" sz="2800" smtClean="0">
                <a:cs typeface="B Mitra" pitchFamily="2" charset="-78"/>
              </a:rPr>
            </a:br>
            <a:r>
              <a:rPr lang="en-US" sz="2800" smtClean="0">
                <a:cs typeface="B Mitra" pitchFamily="2" charset="-78"/>
              </a:rPr>
              <a:t/>
            </a:r>
            <a:br>
              <a:rPr lang="en-US" sz="2800" smtClean="0">
                <a:cs typeface="B Mitra" pitchFamily="2" charset="-78"/>
              </a:rPr>
            </a:br>
            <a:endParaRPr lang="fa-IR" sz="2800" smtClean="0">
              <a:cs typeface="B Mitra" pitchFamily="2" charset="-7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6172200"/>
          </a:xfrm>
        </p:spPr>
        <p:txBody>
          <a:bodyPr rtlCol="1">
            <a:normAutofit fontScale="55000" lnSpcReduction="20000"/>
          </a:bodyPr>
          <a:lstStyle/>
          <a:p>
            <a:pPr marL="514350" indent="-514350" fontAlgn="auto">
              <a:spcAft>
                <a:spcPts val="0"/>
              </a:spcAft>
              <a:buFont typeface="Wingdings" pitchFamily="2" charset="2"/>
              <a:buChar char="§"/>
              <a:defRPr/>
            </a:pPr>
            <a:endParaRPr lang="fa-IR" b="1" dirty="0" smtClean="0">
              <a:cs typeface="B Mitra" pitchFamily="2" charset="-78"/>
            </a:endParaRPr>
          </a:p>
          <a:p>
            <a:pPr marL="514350" indent="-514350" algn="ctr" fontAlgn="auto">
              <a:spcAft>
                <a:spcPts val="0"/>
              </a:spcAft>
              <a:buFont typeface="Wingdings" pitchFamily="2" charset="2"/>
              <a:buChar char="§"/>
              <a:defRPr/>
            </a:pPr>
            <a:r>
              <a:rPr lang="fa-IR" sz="3800" b="1" dirty="0" smtClean="0">
                <a:cs typeface="B Mitra" pitchFamily="2" charset="-78"/>
              </a:rPr>
              <a:t>مراقبت از بيمار با گچ اسپايكا يا گچ تنه</a:t>
            </a:r>
          </a:p>
          <a:p>
            <a:pPr marL="514350" indent="-514350" algn="ctr" fontAlgn="auto">
              <a:spcAft>
                <a:spcPts val="0"/>
              </a:spcAft>
              <a:buFont typeface="Wingdings" pitchFamily="2" charset="2"/>
              <a:buChar char="§"/>
              <a:defRPr/>
            </a:pPr>
            <a:endParaRPr lang="fa-IR" sz="3800" b="1" dirty="0" smtClean="0">
              <a:cs typeface="B Mitra" pitchFamily="2" charset="-78"/>
            </a:endParaRPr>
          </a:p>
          <a:p>
            <a:pPr marL="514350" indent="-514350" fontAlgn="auto">
              <a:spcAft>
                <a:spcPts val="0"/>
              </a:spcAft>
              <a:buFont typeface="Wingdings" pitchFamily="2" charset="2"/>
              <a:buChar char="§"/>
              <a:defRPr/>
            </a:pPr>
            <a:r>
              <a:rPr lang="fa-IR" dirty="0" smtClean="0">
                <a:cs typeface="B Mitra" pitchFamily="2" charset="-78"/>
              </a:rPr>
              <a:t>بهداشت پوست به خصوص ناحيه ....... براي جلوگيري از خيس شدن گچ هنگام ادرار ، از يك پوشش پلاستيكي خشك</a:t>
            </a:r>
          </a:p>
          <a:p>
            <a:pPr marL="514350" indent="-514350" fontAlgn="auto">
              <a:spcAft>
                <a:spcPts val="0"/>
              </a:spcAft>
              <a:buFont typeface="Wingdings" pitchFamily="2" charset="2"/>
              <a:buChar char="§"/>
              <a:defRPr/>
            </a:pPr>
            <a:r>
              <a:rPr lang="fa-IR" dirty="0" smtClean="0">
                <a:cs typeface="B Mitra" pitchFamily="2" charset="-78"/>
              </a:rPr>
              <a:t>تميز در زير و رو لايه هاي گچ خشك استفاده كرد</a:t>
            </a:r>
          </a:p>
          <a:p>
            <a:pPr marL="514350" indent="-514350" fontAlgn="auto">
              <a:spcAft>
                <a:spcPts val="0"/>
              </a:spcAft>
              <a:buFont typeface="Wingdings" pitchFamily="2" charset="2"/>
              <a:buChar char="§"/>
              <a:defRPr/>
            </a:pPr>
            <a:endParaRPr lang="fa-IR" dirty="0" smtClean="0">
              <a:cs typeface="B Mitra" pitchFamily="2" charset="-78"/>
            </a:endParaRPr>
          </a:p>
          <a:p>
            <a:pPr marL="514350" indent="-514350" fontAlgn="auto">
              <a:spcAft>
                <a:spcPts val="0"/>
              </a:spcAft>
              <a:buFont typeface="Wingdings" pitchFamily="2" charset="2"/>
              <a:buChar char="§"/>
              <a:defRPr/>
            </a:pPr>
            <a:r>
              <a:rPr lang="fa-IR" dirty="0" smtClean="0">
                <a:cs typeface="B Mitra" pitchFamily="2" charset="-78"/>
              </a:rPr>
              <a:t>خواباندن روي تشك سفت تا زمان خشك شدن گچ</a:t>
            </a:r>
          </a:p>
          <a:p>
            <a:pPr marL="514350" indent="-514350" fontAlgn="auto">
              <a:spcAft>
                <a:spcPts val="0"/>
              </a:spcAft>
              <a:buFont typeface="Wingdings" pitchFamily="2" charset="2"/>
              <a:buChar char="§"/>
              <a:defRPr/>
            </a:pPr>
            <a:endParaRPr lang="fa-IR" dirty="0" smtClean="0">
              <a:cs typeface="B Mitra" pitchFamily="2" charset="-78"/>
            </a:endParaRPr>
          </a:p>
          <a:p>
            <a:pPr marL="514350" indent="-514350" fontAlgn="auto">
              <a:spcAft>
                <a:spcPts val="0"/>
              </a:spcAft>
              <a:buFont typeface="Wingdings" pitchFamily="2" charset="2"/>
              <a:buChar char="§"/>
              <a:defRPr/>
            </a:pPr>
            <a:r>
              <a:rPr lang="fa-IR" dirty="0" smtClean="0">
                <a:cs typeface="B Mitra" pitchFamily="2" charset="-78"/>
              </a:rPr>
              <a:t>تغيير پوزيشن هر 2 ساعت يكبار براي حذف فشار و خشك شدن گچ</a:t>
            </a:r>
          </a:p>
          <a:p>
            <a:pPr marL="514350" indent="-514350" fontAlgn="auto">
              <a:spcAft>
                <a:spcPts val="0"/>
              </a:spcAft>
              <a:buFont typeface="Wingdings" pitchFamily="2" charset="2"/>
              <a:buChar char="§"/>
              <a:defRPr/>
            </a:pPr>
            <a:endParaRPr lang="fa-IR" dirty="0" smtClean="0">
              <a:cs typeface="B Mitra" pitchFamily="2" charset="-78"/>
            </a:endParaRPr>
          </a:p>
          <a:p>
            <a:pPr marL="514350" indent="-514350" fontAlgn="auto">
              <a:spcAft>
                <a:spcPts val="0"/>
              </a:spcAft>
              <a:buFont typeface="Wingdings" pitchFamily="2" charset="2"/>
              <a:buChar char="§"/>
              <a:defRPr/>
            </a:pPr>
            <a:r>
              <a:rPr lang="fa-IR" dirty="0" smtClean="0">
                <a:cs typeface="B Mitra" pitchFamily="2" charset="-78"/>
              </a:rPr>
              <a:t>قرار دادن در وضعيت پهلو تا دو روز جهت درناژ وضعيتي مجاري تنفسي</a:t>
            </a:r>
          </a:p>
          <a:p>
            <a:pPr marL="514350" indent="-514350" fontAlgn="auto">
              <a:spcAft>
                <a:spcPts val="0"/>
              </a:spcAft>
              <a:buFont typeface="Wingdings" pitchFamily="2" charset="2"/>
              <a:buChar char="§"/>
              <a:defRPr/>
            </a:pPr>
            <a:endParaRPr lang="fa-IR" dirty="0" smtClean="0">
              <a:cs typeface="B Mitra" pitchFamily="2" charset="-78"/>
            </a:endParaRPr>
          </a:p>
          <a:p>
            <a:pPr marL="514350" indent="-514350" fontAlgn="auto">
              <a:spcAft>
                <a:spcPts val="0"/>
              </a:spcAft>
              <a:buFont typeface="Wingdings" pitchFamily="2" charset="2"/>
              <a:buChar char="§"/>
              <a:defRPr/>
            </a:pPr>
            <a:r>
              <a:rPr lang="fa-IR" dirty="0" smtClean="0">
                <a:cs typeface="B Mitra" pitchFamily="2" charset="-78"/>
              </a:rPr>
              <a:t>-زمان خوابيدن بيمار به دمر ، بالش سبك زير سر قرار داده و پاها از بدنه تخت آويزان شود .</a:t>
            </a:r>
          </a:p>
          <a:p>
            <a:pPr marL="514350" indent="-514350" fontAlgn="auto">
              <a:spcAft>
                <a:spcPts val="0"/>
              </a:spcAft>
              <a:buFont typeface="Wingdings" pitchFamily="2" charset="2"/>
              <a:buChar char="§"/>
              <a:defRPr/>
            </a:pPr>
            <a:endParaRPr lang="fa-IR" dirty="0" smtClean="0">
              <a:cs typeface="B Mitra" pitchFamily="2" charset="-78"/>
            </a:endParaRPr>
          </a:p>
          <a:p>
            <a:pPr marL="514350" indent="-514350" fontAlgn="auto">
              <a:spcAft>
                <a:spcPts val="0"/>
              </a:spcAft>
              <a:buFont typeface="Wingdings" pitchFamily="2" charset="2"/>
              <a:buChar char="§"/>
              <a:defRPr/>
            </a:pPr>
            <a:r>
              <a:rPr lang="fa-IR" dirty="0" smtClean="0">
                <a:cs typeface="B Mitra" pitchFamily="2" charset="-78"/>
              </a:rPr>
              <a:t>-6 تحت نظر قرار گرفتن بيمار از نظر سايكولوژيك (واكنش كلاستر و خوبيا ، اضطراب ، تغييرات رفتاري )</a:t>
            </a:r>
          </a:p>
          <a:p>
            <a:pPr marL="514350" indent="-514350" fontAlgn="auto">
              <a:spcAft>
                <a:spcPts val="0"/>
              </a:spcAft>
              <a:buFont typeface="Wingdings" pitchFamily="2" charset="2"/>
              <a:buChar char="§"/>
              <a:defRPr/>
            </a:pPr>
            <a:r>
              <a:rPr lang="fa-IR" dirty="0" smtClean="0">
                <a:cs typeface="B Mitra" pitchFamily="2" charset="-78"/>
              </a:rPr>
              <a:t>تحت نظر قرار گرفتن بيمار از نظر فيزيولوژيك (شامل كاهش فعاليت فيزيكي حركت روده اي ، معده اي ، تجمع گازهاي روده</a:t>
            </a:r>
          </a:p>
          <a:p>
            <a:pPr marL="514350" indent="-514350" fontAlgn="auto">
              <a:spcAft>
                <a:spcPts val="0"/>
              </a:spcAft>
              <a:buFont typeface="Wingdings" pitchFamily="2" charset="2"/>
              <a:buChar char="§"/>
              <a:defRPr/>
            </a:pPr>
            <a:r>
              <a:rPr lang="fa-IR" dirty="0" smtClean="0">
                <a:cs typeface="B Mitra" pitchFamily="2" charset="-78"/>
              </a:rPr>
              <a:t>اي ، استاع شكمي ، تهوع و استفراغ ، مراقبت از آن شامل : گوش دادن به صداهاي روده اي هر 4 تا 8 ساعت ، شروع رژيم</a:t>
            </a:r>
          </a:p>
          <a:p>
            <a:pPr marL="514350" indent="-514350" fontAlgn="auto">
              <a:spcAft>
                <a:spcPts val="0"/>
              </a:spcAft>
              <a:buFont typeface="Wingdings" pitchFamily="2" charset="2"/>
              <a:buChar char="§"/>
              <a:defRPr/>
            </a:pPr>
            <a:r>
              <a:rPr lang="fa-IR" dirty="0" smtClean="0">
                <a:cs typeface="B Mitra" pitchFamily="2" charset="-78"/>
              </a:rPr>
              <a:t>غذايي بتدريج و از نرم شروع شود .</a:t>
            </a:r>
          </a:p>
          <a:p>
            <a:pPr marL="514350" indent="-514350" fontAlgn="auto">
              <a:spcAft>
                <a:spcPts val="0"/>
              </a:spcAft>
              <a:buFont typeface="Wingdings" pitchFamily="2" charset="2"/>
              <a:buChar char="§"/>
              <a:defRPr/>
            </a:pPr>
            <a:r>
              <a:rPr lang="fa-IR" dirty="0" smtClean="0">
                <a:cs typeface="B Mitra" pitchFamily="2" charset="-78"/>
              </a:rPr>
              <a:t>باز كردن دريچه شكمي در صورت اتساع شكمي</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525963"/>
          </a:xfrm>
        </p:spPr>
        <p:txBody>
          <a:bodyPr rtlCol="1">
            <a:normAutofit lnSpcReduction="10000"/>
          </a:bodyPr>
          <a:lstStyle/>
          <a:p>
            <a:pPr fontAlgn="auto">
              <a:spcAft>
                <a:spcPts val="0"/>
              </a:spcAft>
              <a:defRPr/>
            </a:pPr>
            <a:r>
              <a:rPr lang="fa-IR" dirty="0" smtClean="0">
                <a:cs typeface="B Mitra" pitchFamily="2" charset="-78"/>
              </a:rPr>
              <a:t>مراقبت از بیماران دارای آتل و بریس :</a:t>
            </a:r>
            <a:br>
              <a:rPr lang="fa-IR" dirty="0" smtClean="0">
                <a:cs typeface="B Mitra" pitchFamily="2" charset="-78"/>
              </a:rPr>
            </a:br>
            <a:r>
              <a:rPr lang="en-US" dirty="0" smtClean="0">
                <a:cs typeface="B Mitra" pitchFamily="2" charset="-78"/>
              </a:rPr>
              <a:t/>
            </a:r>
            <a:br>
              <a:rPr lang="en-US" dirty="0" smtClean="0">
                <a:cs typeface="B Mitra" pitchFamily="2" charset="-78"/>
              </a:rPr>
            </a:br>
            <a:r>
              <a:rPr lang="fa-IR" dirty="0" smtClean="0">
                <a:cs typeface="B Mitra" pitchFamily="2" charset="-78"/>
              </a:rPr>
              <a:t>در مواقعی که بیحرکتی عضو ضرورتی ندارد خطر تورم شدید عضو وجود دارد و یا مراقبتهای پوستی خاصی مورد نیاز است میتوان از اتل استفاده کرد....</a:t>
            </a:r>
            <a:r>
              <a:rPr lang="en-US" dirty="0" smtClean="0">
                <a:cs typeface="B Mitra" pitchFamily="2" charset="-78"/>
              </a:rPr>
              <a:t/>
            </a:r>
            <a:br>
              <a:rPr lang="en-US" dirty="0" smtClean="0">
                <a:cs typeface="B Mitra" pitchFamily="2" charset="-78"/>
              </a:rPr>
            </a:br>
            <a:r>
              <a:rPr lang="fa-IR" dirty="0" smtClean="0">
                <a:cs typeface="B Mitra" pitchFamily="2" charset="-78"/>
              </a:rPr>
              <a:t>آتل (اسپلینت) اندام را در وضعیت کاربردی بیحرکت کرده و  از ان حمایت میکند...وضعیت عصبی و عروقی بیمار دارای آتل باید بطور مرتب توسط پرستار کنترل گردد...در صورتیکه حمایت کنترل حرکت وپیشگیری از اسیبها بمدت طولانی مورد نیاز باشد از بریس (ارتوز)استفاده میگردد...</a:t>
            </a:r>
            <a:endParaRPr lang="fa-I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306388" y="1616075"/>
            <a:ext cx="8524875" cy="384175"/>
          </a:xfrm>
        </p:spPr>
        <p:txBody>
          <a:bodyPr rtlCol="1">
            <a:normAutofit fontScale="90000"/>
          </a:bodyPr>
          <a:lstStyle/>
          <a:p>
            <a:pPr fontAlgn="auto">
              <a:spcAft>
                <a:spcPts val="0"/>
              </a:spcAft>
              <a:defRPr/>
            </a:pPr>
            <a:r>
              <a:rPr lang="en-US" smtClean="0"/>
              <a:t>Functional Humeral Brace</a:t>
            </a:r>
          </a:p>
        </p:txBody>
      </p:sp>
      <p:pic>
        <p:nvPicPr>
          <p:cNvPr id="61443" name="Picture 3" descr="F3551-069-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325" y="2197100"/>
            <a:ext cx="29273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2209800" y="2286000"/>
            <a:ext cx="6629400" cy="1143000"/>
          </a:xfrm>
        </p:spPr>
        <p:txBody>
          <a:bodyPr/>
          <a:lstStyle/>
          <a:p>
            <a:r>
              <a:rPr lang="fa-IR" sz="2800" smtClean="0">
                <a:cs typeface="B Mitra" pitchFamily="2" charset="-78"/>
              </a:rPr>
              <a:t>فیکساتور خارجی :</a:t>
            </a:r>
            <a:br>
              <a:rPr lang="fa-IR" sz="2800" smtClean="0">
                <a:cs typeface="B Mitra" pitchFamily="2" charset="-78"/>
              </a:rPr>
            </a:br>
            <a:r>
              <a:rPr lang="en-US" sz="2400" smtClean="0">
                <a:cs typeface="B Mitra" pitchFamily="2" charset="-78"/>
              </a:rPr>
              <a:t/>
            </a:r>
            <a:br>
              <a:rPr lang="en-US" sz="2400" smtClean="0">
                <a:cs typeface="B Mitra" pitchFamily="2" charset="-78"/>
              </a:rPr>
            </a:br>
            <a:r>
              <a:rPr lang="fa-IR" sz="2400" smtClean="0">
                <a:cs typeface="B Mitra" pitchFamily="2" charset="-78"/>
              </a:rPr>
              <a:t>در درمان شکستگی باز همراه با اسیب بافت نرم استفاده میشود در این روش با استفاده از پین هایی که در قطعات شکسته استخوان قرار میدهند شکستگی را جا انداخته و بیحرکت میکنند....در این وضعیت پین ها با اتصال به یک چهار چوب تحرک تثبیت میشود...</a:t>
            </a:r>
            <a:r>
              <a:rPr lang="en-US" sz="2400" smtClean="0">
                <a:cs typeface="B Mitra" pitchFamily="2" charset="-78"/>
              </a:rPr>
              <a:t/>
            </a:r>
            <a:br>
              <a:rPr lang="en-US" sz="2400" smtClean="0">
                <a:cs typeface="B Mitra" pitchFamily="2" charset="-78"/>
              </a:rPr>
            </a:br>
            <a:r>
              <a:rPr lang="fa-IR" sz="2400" smtClean="0">
                <a:cs typeface="B Mitra" pitchFamily="2" charset="-78"/>
              </a:rPr>
              <a:t>فیکساتور خارجی باعث راحتی بیشتر بیمار و راه افتادن   سریعتتتر میگردددد.....همچنین امکان انجام ورزشهای فعال در مفاصل مجاور را فراهم می اورد و عوارض ناشی از بیحرکتی و عدم استفاده از عضو به حداقل میرسد...</a:t>
            </a:r>
            <a:br>
              <a:rPr lang="fa-IR" sz="2400" smtClean="0">
                <a:cs typeface="B Mitra" pitchFamily="2" charset="-78"/>
              </a:rPr>
            </a:br>
            <a:r>
              <a:rPr lang="en-US" sz="2400" smtClean="0">
                <a:cs typeface="B Mitra" pitchFamily="2" charset="-78"/>
              </a:rPr>
              <a:t/>
            </a:r>
            <a:br>
              <a:rPr lang="en-US" sz="2400" smtClean="0">
                <a:cs typeface="B Mitra" pitchFamily="2" charset="-78"/>
              </a:rPr>
            </a:br>
            <a:r>
              <a:rPr lang="en-US" sz="2400" smtClean="0">
                <a:cs typeface="B Mitra" pitchFamily="2" charset="-78"/>
              </a:rPr>
              <a:t/>
            </a:r>
            <a:br>
              <a:rPr lang="en-US" sz="2400" smtClean="0">
                <a:cs typeface="B Mitra" pitchFamily="2" charset="-78"/>
              </a:rPr>
            </a:br>
            <a:endParaRPr lang="fa-IR" sz="2400" smtClean="0">
              <a:cs typeface="B Mitra" pitchFamily="2" charset="-78"/>
            </a:endParaRPr>
          </a:p>
        </p:txBody>
      </p:sp>
      <p:pic>
        <p:nvPicPr>
          <p:cNvPr id="63491" name="Picture 2" descr="C:\Users\ideal\Desktop\چاپ کنفرانس\kjkk\invasive_fracture_fix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52800"/>
            <a:ext cx="20574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ChangeArrowheads="1"/>
          </p:cNvSpPr>
          <p:nvPr/>
        </p:nvSpPr>
        <p:spPr bwMode="auto">
          <a:xfrm>
            <a:off x="2057400" y="304800"/>
            <a:ext cx="55626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endParaRPr lang="en-US" sz="2400">
              <a:cs typeface="B Mitra" pitchFamily="2" charset="-78"/>
            </a:endParaRPr>
          </a:p>
          <a:p>
            <a:pPr algn="r" eaLnBrk="1" hangingPunct="1"/>
            <a:endParaRPr lang="en-US" sz="2400">
              <a:cs typeface="B Mitra" pitchFamily="2" charset="-78"/>
            </a:endParaRPr>
          </a:p>
          <a:p>
            <a:pPr algn="ctr" eaLnBrk="1" hangingPunct="1"/>
            <a:r>
              <a:rPr lang="fa-IR" sz="2400">
                <a:cs typeface="B Mitra" pitchFamily="2" charset="-78"/>
              </a:rPr>
              <a:t>مراقبتهای </a:t>
            </a:r>
            <a:r>
              <a:rPr lang="fa-IR" sz="3200">
                <a:cs typeface="B Mitra" pitchFamily="2" charset="-78"/>
              </a:rPr>
              <a:t> پرستاری الیزاروف </a:t>
            </a:r>
            <a:r>
              <a:rPr lang="en-US" sz="2400">
                <a:cs typeface="B Mitra" pitchFamily="2" charset="-78"/>
              </a:rPr>
              <a:t/>
            </a:r>
            <a:br>
              <a:rPr lang="en-US" sz="2400">
                <a:cs typeface="B Mitra" pitchFamily="2" charset="-78"/>
              </a:rPr>
            </a:br>
            <a:endParaRPr lang="fa-IR" sz="2400">
              <a:cs typeface="B Mitra" pitchFamily="2" charset="-78"/>
            </a:endParaRPr>
          </a:p>
          <a:p>
            <a:pPr algn="r" eaLnBrk="1" hangingPunct="1"/>
            <a:r>
              <a:rPr lang="fa-IR" sz="2400">
                <a:cs typeface="B Mitra" pitchFamily="2" charset="-78"/>
              </a:rPr>
              <a:t>اماده کردن بیمار از نطر روانی</a:t>
            </a:r>
            <a:endParaRPr lang="en-US" sz="2400">
              <a:cs typeface="B Mitra" pitchFamily="2" charset="-78"/>
            </a:endParaRPr>
          </a:p>
          <a:p>
            <a:pPr algn="r" eaLnBrk="1" hangingPunct="1"/>
            <a:r>
              <a:rPr lang="en-US" sz="2400">
                <a:cs typeface="B Mitra" pitchFamily="2" charset="-78"/>
              </a:rPr>
              <a:t/>
            </a:r>
            <a:br>
              <a:rPr lang="en-US" sz="2400">
                <a:cs typeface="B Mitra" pitchFamily="2" charset="-78"/>
              </a:rPr>
            </a:br>
            <a:endParaRPr lang="fa-IR" sz="2400">
              <a:cs typeface="B Mitra" pitchFamily="2" charset="-78"/>
            </a:endParaRPr>
          </a:p>
          <a:p>
            <a:pPr algn="r" eaLnBrk="1" hangingPunct="1"/>
            <a:r>
              <a:rPr lang="fa-IR" sz="2400">
                <a:cs typeface="B Mitra" pitchFamily="2" charset="-78"/>
              </a:rPr>
              <a:t>کاهش تورم با الویشن </a:t>
            </a:r>
            <a:r>
              <a:rPr lang="en-US" sz="2400">
                <a:cs typeface="B Mitra" pitchFamily="2" charset="-78"/>
              </a:rPr>
              <a:t/>
            </a:r>
            <a:br>
              <a:rPr lang="en-US" sz="2400">
                <a:cs typeface="B Mitra" pitchFamily="2" charset="-78"/>
              </a:rPr>
            </a:br>
            <a:r>
              <a:rPr lang="fa-IR" sz="2400">
                <a:cs typeface="B Mitra" pitchFamily="2" charset="-78"/>
              </a:rPr>
              <a:t>پوشاندن نقاط تیز پین ها جهت پیشگیری از صدمه به بیمار </a:t>
            </a:r>
            <a:r>
              <a:rPr lang="en-US" sz="2400">
                <a:cs typeface="B Mitra" pitchFamily="2" charset="-78"/>
              </a:rPr>
              <a:t/>
            </a:r>
            <a:br>
              <a:rPr lang="en-US" sz="2400">
                <a:cs typeface="B Mitra" pitchFamily="2" charset="-78"/>
              </a:rPr>
            </a:br>
            <a:r>
              <a:rPr lang="en-US" sz="2400">
                <a:cs typeface="B Mitra" pitchFamily="2" charset="-78"/>
              </a:rPr>
              <a:t>NVCF </a:t>
            </a:r>
            <a:r>
              <a:rPr lang="fa-IR" sz="2400">
                <a:cs typeface="B Mitra" pitchFamily="2" charset="-78"/>
              </a:rPr>
              <a:t>کنترل هر دو ساعت </a:t>
            </a:r>
          </a:p>
          <a:p>
            <a:pPr algn="r" eaLnBrk="1" hangingPunct="1"/>
            <a:endParaRPr lang="fa-IR" sz="2400">
              <a:cs typeface="B Mitra" pitchFamily="2" charset="-78"/>
            </a:endParaRPr>
          </a:p>
          <a:p>
            <a:pPr algn="r" eaLnBrk="1" hangingPunct="1"/>
            <a:r>
              <a:rPr lang="fa-IR" sz="2400">
                <a:cs typeface="B Mitra" pitchFamily="2" charset="-78"/>
              </a:rPr>
              <a:t>برسی محل از نظر قرمزی ترشح درد و حساسیت در لمس </a:t>
            </a:r>
            <a:r>
              <a:rPr lang="en-US" sz="2400">
                <a:cs typeface="B Mitra" pitchFamily="2" charset="-78"/>
              </a:rPr>
              <a:t/>
            </a:r>
            <a:br>
              <a:rPr lang="en-US" sz="2400">
                <a:cs typeface="B Mitra" pitchFamily="2" charset="-78"/>
              </a:rPr>
            </a:br>
            <a:endParaRPr lang="fa-IR" sz="2400">
              <a:cs typeface="B Mitra" pitchFamily="2" charset="-78"/>
            </a:endParaRPr>
          </a:p>
          <a:p>
            <a:pPr algn="r" eaLnBrk="1" hangingPunct="1"/>
            <a:r>
              <a:rPr lang="fa-IR" sz="2400">
                <a:cs typeface="B Mitra" pitchFamily="2" charset="-78"/>
              </a:rPr>
              <a:t>تمیز کردن پینها هر کدام بصورت جداگانه</a:t>
            </a:r>
            <a:r>
              <a:rPr lang="en-US" sz="2400">
                <a:cs typeface="B Mitra" pitchFamily="2" charset="-78"/>
              </a:rPr>
              <a:t/>
            </a:r>
            <a:br>
              <a:rPr lang="en-US" sz="2400">
                <a:cs typeface="B Mitra" pitchFamily="2" charset="-78"/>
              </a:rPr>
            </a:br>
            <a:endParaRPr lang="fa-IR" sz="2400">
              <a:cs typeface="B Mitra" pitchFamily="2" charset="-78"/>
            </a:endParaRPr>
          </a:p>
          <a:p>
            <a:pPr algn="r" eaLnBrk="1" hangingPunct="1"/>
            <a:r>
              <a:rPr lang="fa-IR" sz="2400">
                <a:cs typeface="B Mitra" pitchFamily="2" charset="-78"/>
              </a:rPr>
              <a:t>توصیه به انجام ورزشهای ایزومتریک</a:t>
            </a:r>
            <a:endParaRPr lang="fa-I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1066800"/>
            <a:ext cx="8229600" cy="1143000"/>
          </a:xfrm>
        </p:spPr>
        <p:txBody>
          <a:bodyPr/>
          <a:lstStyle/>
          <a:p>
            <a:r>
              <a:rPr lang="fa-IR" sz="3200" smtClean="0"/>
              <a:t>مبحث شامل :</a:t>
            </a:r>
            <a:br>
              <a:rPr lang="fa-IR" sz="3200" smtClean="0"/>
            </a:br>
            <a:r>
              <a:rPr lang="fa-IR" sz="3200" smtClean="0"/>
              <a:t>آناتومی و فیزیولوژی</a:t>
            </a:r>
            <a:br>
              <a:rPr lang="fa-IR" sz="3200" smtClean="0"/>
            </a:br>
            <a:r>
              <a:rPr lang="fa-IR" sz="3200" smtClean="0"/>
              <a:t/>
            </a:r>
            <a:br>
              <a:rPr lang="fa-IR" sz="3200" smtClean="0"/>
            </a:br>
            <a:r>
              <a:rPr lang="fa-IR" sz="3200" smtClean="0"/>
              <a:t>مراحل ترمیم شکستگی</a:t>
            </a:r>
            <a:br>
              <a:rPr lang="fa-IR" sz="3200" smtClean="0"/>
            </a:br>
            <a:r>
              <a:rPr lang="fa-IR" sz="3200" smtClean="0"/>
              <a:t/>
            </a:r>
            <a:br>
              <a:rPr lang="fa-IR" sz="3200" smtClean="0"/>
            </a:br>
            <a:endParaRPr lang="fa-IR" sz="3200" smtClean="0"/>
          </a:p>
        </p:txBody>
      </p:sp>
      <p:sp>
        <p:nvSpPr>
          <p:cNvPr id="8195" name="Rectangle 2"/>
          <p:cNvSpPr>
            <a:spLocks noChangeArrowheads="1"/>
          </p:cNvSpPr>
          <p:nvPr/>
        </p:nvSpPr>
        <p:spPr bwMode="auto">
          <a:xfrm>
            <a:off x="2209800" y="2209800"/>
            <a:ext cx="4616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a-IR" sz="3200" b="1">
                <a:cs typeface="B Mitra" pitchFamily="2" charset="-78"/>
              </a:rPr>
              <a:t>انواع مختلف شکستگی استخوان</a:t>
            </a:r>
            <a:endParaRPr lang="fa-IR" sz="3200"/>
          </a:p>
        </p:txBody>
      </p:sp>
      <p:sp>
        <p:nvSpPr>
          <p:cNvPr id="8196" name="Rectangle 3"/>
          <p:cNvSpPr>
            <a:spLocks noChangeArrowheads="1"/>
          </p:cNvSpPr>
          <p:nvPr/>
        </p:nvSpPr>
        <p:spPr bwMode="auto">
          <a:xfrm>
            <a:off x="1447800" y="2819400"/>
            <a:ext cx="6411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a-IR" sz="3200">
                <a:cs typeface="B Mitra" pitchFamily="2" charset="-78"/>
              </a:rPr>
              <a:t>نحوه مراقبت از مبتلایان به اختلالات عضلانی-اسکلتی</a:t>
            </a:r>
          </a:p>
        </p:txBody>
      </p:sp>
      <p:sp>
        <p:nvSpPr>
          <p:cNvPr id="8197" name="Rectangle 4"/>
          <p:cNvSpPr>
            <a:spLocks noChangeArrowheads="1"/>
          </p:cNvSpPr>
          <p:nvPr/>
        </p:nvSpPr>
        <p:spPr bwMode="auto">
          <a:xfrm>
            <a:off x="2667000" y="3581400"/>
            <a:ext cx="36163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fa-IR" sz="3200">
                <a:cs typeface="B Mitra" pitchFamily="2" charset="-78"/>
              </a:rPr>
              <a:t>عوارض ناشی از قالب های گچ</a:t>
            </a:r>
          </a:p>
          <a:p>
            <a:pPr algn="r" eaLnBrk="1" hangingPunct="1"/>
            <a:r>
              <a:rPr lang="fa-IR" sz="3200">
                <a:cs typeface="B Mitra" pitchFamily="2" charset="-78"/>
              </a:rPr>
              <a:t>سندرم کمپارتمان </a:t>
            </a:r>
          </a:p>
          <a:p>
            <a:pPr algn="r" eaLnBrk="1" hangingPunct="1"/>
            <a:r>
              <a:rPr lang="fa-IR" sz="3200">
                <a:cs typeface="B Mitra" pitchFamily="2" charset="-78"/>
              </a:rPr>
              <a:t>آمبولی ریه </a:t>
            </a:r>
          </a:p>
          <a:p>
            <a:pPr algn="r" eaLnBrk="1" hangingPunct="1"/>
            <a:r>
              <a:rPr lang="fa-IR" sz="3200">
                <a:cs typeface="B Mitra" pitchFamily="2" charset="-78"/>
              </a:rPr>
              <a:t>مراقبتهای پرستاری ارتوپدی </a:t>
            </a:r>
          </a:p>
          <a:p>
            <a:pPr algn="r" eaLnBrk="1" hangingPunct="1"/>
            <a:r>
              <a:rPr lang="fa-IR" sz="3200">
                <a:cs typeface="B Mitra" pitchFamily="2" charset="-78"/>
              </a:rPr>
              <a:t>و..............................</a:t>
            </a:r>
            <a:endParaRPr lang="fa-IR" sz="32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09600" y="2667000"/>
            <a:ext cx="8229600" cy="1143000"/>
          </a:xfrm>
        </p:spPr>
        <p:txBody>
          <a:bodyPr/>
          <a:lstStyle/>
          <a:p>
            <a:r>
              <a:rPr lang="fa-IR" sz="2800" smtClean="0">
                <a:cs typeface="B Mitra" pitchFamily="2" charset="-78"/>
              </a:rPr>
              <a:t>تراکشن </a:t>
            </a:r>
            <a:br>
              <a:rPr lang="fa-IR" sz="2800" smtClean="0">
                <a:cs typeface="B Mitra" pitchFamily="2" charset="-78"/>
              </a:rPr>
            </a:br>
            <a:r>
              <a:rPr lang="en-US" sz="2800" smtClean="0">
                <a:cs typeface="B Mitra" pitchFamily="2" charset="-78"/>
              </a:rPr>
              <a:t/>
            </a:r>
            <a:br>
              <a:rPr lang="en-US" sz="2800" smtClean="0">
                <a:cs typeface="B Mitra" pitchFamily="2" charset="-78"/>
              </a:rPr>
            </a:br>
            <a:r>
              <a:rPr lang="fa-IR" sz="2800" smtClean="0">
                <a:cs typeface="B Mitra" pitchFamily="2" charset="-78"/>
              </a:rPr>
              <a:t>به اعمال نیروی کششی روی قسمتی از بدن گفته میشود ..جهت به حداقل رساندن اسپاسم عضلات .جا انداختن. و بیحرکت کردن شکستگی تصحیح امتداد قطعات شکسته اصلاح بد شکلی ها و افزایش فضای بین سطوح متقابل استفاده میشود...</a:t>
            </a:r>
            <a:r>
              <a:rPr lang="en-US" sz="2800" smtClean="0">
                <a:cs typeface="B Mitra" pitchFamily="2" charset="-78"/>
              </a:rPr>
              <a:t/>
            </a:r>
            <a:br>
              <a:rPr lang="en-US" sz="2800" smtClean="0">
                <a:cs typeface="B Mitra" pitchFamily="2" charset="-78"/>
              </a:rPr>
            </a:br>
            <a:r>
              <a:rPr lang="fa-IR" sz="2800" smtClean="0">
                <a:cs typeface="B Mitra" pitchFamily="2" charset="-78"/>
              </a:rPr>
              <a:t>اصول تراکشن موثر </a:t>
            </a:r>
            <a:r>
              <a:rPr lang="en-US" sz="2800" smtClean="0">
                <a:cs typeface="B Mitra" pitchFamily="2" charset="-78"/>
              </a:rPr>
              <a:t/>
            </a:r>
            <a:br>
              <a:rPr lang="en-US" sz="2800" smtClean="0">
                <a:cs typeface="B Mitra" pitchFamily="2" charset="-78"/>
              </a:rPr>
            </a:br>
            <a:r>
              <a:rPr lang="fa-IR" sz="2800" smtClean="0">
                <a:cs typeface="B Mitra" pitchFamily="2" charset="-78"/>
              </a:rPr>
              <a:t>در استفاده از تراکشن یک کشش متقابل نیز لازم است تا تراکشن موثر واقع گردد</a:t>
            </a:r>
            <a:r>
              <a:rPr lang="en-US" sz="2800" smtClean="0">
                <a:cs typeface="B Mitra" pitchFamily="2" charset="-78"/>
              </a:rPr>
              <a:t/>
            </a:r>
            <a:br>
              <a:rPr lang="en-US" sz="2800" smtClean="0">
                <a:cs typeface="B Mitra" pitchFamily="2" charset="-78"/>
              </a:rPr>
            </a:br>
            <a:r>
              <a:rPr lang="fa-IR" sz="2800" smtClean="0">
                <a:cs typeface="B Mitra" pitchFamily="2" charset="-78"/>
              </a:rPr>
              <a:t>باید بصورت مداوم اعمال شود</a:t>
            </a:r>
            <a:r>
              <a:rPr lang="en-US" sz="2800" smtClean="0">
                <a:cs typeface="B Mitra" pitchFamily="2" charset="-78"/>
              </a:rPr>
              <a:t/>
            </a:r>
            <a:br>
              <a:rPr lang="en-US" sz="2800" smtClean="0">
                <a:cs typeface="B Mitra" pitchFamily="2" charset="-78"/>
              </a:rPr>
            </a:br>
            <a:r>
              <a:rPr lang="fa-IR" sz="2800" smtClean="0">
                <a:cs typeface="B Mitra" pitchFamily="2" charset="-78"/>
              </a:rPr>
              <a:t>وزنه ها بدون دستور نباید جابه جا شود</a:t>
            </a:r>
            <a:r>
              <a:rPr lang="en-US" sz="2800" smtClean="0">
                <a:cs typeface="B Mitra" pitchFamily="2" charset="-78"/>
              </a:rPr>
              <a:t/>
            </a:r>
            <a:br>
              <a:rPr lang="en-US" sz="2800" smtClean="0">
                <a:cs typeface="B Mitra" pitchFamily="2" charset="-78"/>
              </a:rPr>
            </a:br>
            <a:r>
              <a:rPr lang="fa-IR" sz="2800" smtClean="0">
                <a:cs typeface="B Mitra" pitchFamily="2" charset="-78"/>
              </a:rPr>
              <a:t>عوامل کاهش دهنده مقدار کشش یا تغییر دهنده جهت کشش باید برطرف شوند</a:t>
            </a:r>
            <a:r>
              <a:rPr lang="en-US" sz="2800" smtClean="0">
                <a:cs typeface="B Mitra" pitchFamily="2" charset="-78"/>
              </a:rPr>
              <a:t/>
            </a:r>
            <a:br>
              <a:rPr lang="en-US" sz="2800" smtClean="0">
                <a:cs typeface="B Mitra" pitchFamily="2" charset="-78"/>
              </a:rPr>
            </a:br>
            <a:r>
              <a:rPr lang="fa-IR" sz="2800" smtClean="0">
                <a:cs typeface="B Mitra" pitchFamily="2" charset="-78"/>
              </a:rPr>
              <a:t>هنگام اعمال کشش بیمار باید وسط تخت قرار گیرد ...طنابها براحتی روی قرقره حرکت کنند وزنه ها اویزان باشند و گره طناب نباید با قرقره یا پایه تخت تماس داشته باشد</a:t>
            </a:r>
            <a:r>
              <a:rPr lang="en-US" sz="2800" smtClean="0">
                <a:cs typeface="B Mitra" pitchFamily="2" charset="-78"/>
              </a:rPr>
              <a:t/>
            </a:r>
            <a:br>
              <a:rPr lang="en-US" sz="2800" smtClean="0">
                <a:cs typeface="B Mitra" pitchFamily="2" charset="-78"/>
              </a:rPr>
            </a:br>
            <a:endParaRPr lang="fa-IR" sz="2800" smtClean="0">
              <a:cs typeface="B Mitra" pitchFamily="2" charset="-78"/>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04800" y="2362200"/>
            <a:ext cx="8229600" cy="1143000"/>
          </a:xfrm>
        </p:spPr>
        <p:txBody>
          <a:bodyPr/>
          <a:lstStyle/>
          <a:p>
            <a:r>
              <a:rPr lang="fa-IR" sz="2400" smtClean="0">
                <a:cs typeface="B Mitra" pitchFamily="2" charset="-78"/>
              </a:rPr>
              <a:t>انواع تراکشن پوستی : </a:t>
            </a:r>
            <a:br>
              <a:rPr lang="fa-IR" sz="2400" smtClean="0">
                <a:cs typeface="B Mitra" pitchFamily="2" charset="-78"/>
              </a:rPr>
            </a:br>
            <a:r>
              <a:rPr lang="en-US" sz="2400" smtClean="0">
                <a:cs typeface="B Mitra" pitchFamily="2" charset="-78"/>
              </a:rPr>
              <a:t/>
            </a:r>
            <a:br>
              <a:rPr lang="en-US" sz="2400" smtClean="0">
                <a:cs typeface="B Mitra" pitchFamily="2" charset="-78"/>
              </a:rPr>
            </a:br>
            <a:r>
              <a:rPr lang="fa-IR" sz="2400" smtClean="0">
                <a:cs typeface="B Mitra" pitchFamily="2" charset="-78"/>
              </a:rPr>
              <a:t>اکستانسیون باک : برای اندام تحتانی بکار میرود وزنه گردنی سر و کمربند لگنی </a:t>
            </a:r>
            <a:r>
              <a:rPr lang="en-US" sz="2400" smtClean="0">
                <a:cs typeface="B Mitra" pitchFamily="2" charset="-78"/>
              </a:rPr>
              <a:t/>
            </a:r>
            <a:br>
              <a:rPr lang="en-US" sz="2400" smtClean="0">
                <a:cs typeface="B Mitra" pitchFamily="2" charset="-78"/>
              </a:rPr>
            </a:br>
            <a:r>
              <a:rPr lang="fa-IR" sz="2400" smtClean="0">
                <a:cs typeface="B Mitra" pitchFamily="2" charset="-78"/>
              </a:rPr>
              <a:t>مقدار وزنه در تراکشن پوستی نباید بیش از حد تحمل پوست باشد لذا برای هراندام نیروی کششی بین 2 تا </a:t>
            </a:r>
            <a:r>
              <a:rPr lang="en-US" sz="2400" smtClean="0">
                <a:cs typeface="B Mitra" pitchFamily="2" charset="-78"/>
              </a:rPr>
              <a:t>3.5</a:t>
            </a:r>
            <a:r>
              <a:rPr lang="fa-IR" sz="2400" smtClean="0">
                <a:cs typeface="B Mitra" pitchFamily="2" charset="-78"/>
              </a:rPr>
              <a:t> کیلوگرم و برای تراکشن لگنی بسته به وزن بیمار </a:t>
            </a:r>
            <a:r>
              <a:rPr lang="en-US" sz="2400" smtClean="0">
                <a:cs typeface="B Mitra" pitchFamily="2" charset="-78"/>
              </a:rPr>
              <a:t>4.5 </a:t>
            </a:r>
            <a:r>
              <a:rPr lang="fa-IR" sz="2400" smtClean="0">
                <a:cs typeface="B Mitra" pitchFamily="2" charset="-78"/>
              </a:rPr>
              <a:t>تا </a:t>
            </a:r>
            <a:r>
              <a:rPr lang="en-US" sz="2400" smtClean="0">
                <a:cs typeface="B Mitra" pitchFamily="2" charset="-78"/>
              </a:rPr>
              <a:t>9 </a:t>
            </a:r>
            <a:r>
              <a:rPr lang="fa-IR" sz="2400" smtClean="0">
                <a:cs typeface="B Mitra" pitchFamily="2" charset="-78"/>
              </a:rPr>
              <a:t>کیلوگرم وزنه بکار برده میشود...</a:t>
            </a:r>
            <a:br>
              <a:rPr lang="fa-IR" sz="2400" smtClean="0">
                <a:cs typeface="B Mitra" pitchFamily="2" charset="-78"/>
              </a:rPr>
            </a:br>
            <a:r>
              <a:rPr lang="en-US" sz="2400" smtClean="0">
                <a:cs typeface="B Mitra" pitchFamily="2" charset="-78"/>
              </a:rPr>
              <a:t/>
            </a:r>
            <a:br>
              <a:rPr lang="en-US" sz="2400" smtClean="0">
                <a:cs typeface="B Mitra" pitchFamily="2" charset="-78"/>
              </a:rPr>
            </a:br>
            <a:r>
              <a:rPr lang="fa-IR" sz="2400" smtClean="0">
                <a:cs typeface="B Mitra" pitchFamily="2" charset="-78"/>
              </a:rPr>
              <a:t>تراکشن اکستانسیون باک : نوعی کشش پوستی برای اندام تحتانی که جهت بی حرکتی موقت مفصل هیپ قبل از عمل جراحی بکار میرود</a:t>
            </a:r>
            <a:br>
              <a:rPr lang="fa-IR" sz="2400" smtClean="0">
                <a:cs typeface="B Mitra" pitchFamily="2" charset="-78"/>
              </a:rPr>
            </a:br>
            <a:r>
              <a:rPr lang="en-US" sz="2400" smtClean="0">
                <a:cs typeface="B Mitra" pitchFamily="2" charset="-78"/>
              </a:rPr>
              <a:t/>
            </a:r>
            <a:br>
              <a:rPr lang="en-US" sz="2400" smtClean="0">
                <a:cs typeface="B Mitra" pitchFamily="2" charset="-78"/>
              </a:rPr>
            </a:br>
            <a:r>
              <a:rPr lang="fa-IR" sz="2400" smtClean="0">
                <a:cs typeface="B Mitra" pitchFamily="2" charset="-78"/>
              </a:rPr>
              <a:t>عوارض ناشی از تراکشن پوستی شامل : گسیختگی پوست ،فشار روی عصب ؛ اختلال در جریان خون و </a:t>
            </a:r>
            <a:r>
              <a:rPr lang="en-US" sz="2400" smtClean="0">
                <a:cs typeface="B Mitra" pitchFamily="2" charset="-78"/>
              </a:rPr>
              <a:t>DVT</a:t>
            </a:r>
            <a:br>
              <a:rPr lang="en-US" sz="2400" smtClean="0">
                <a:cs typeface="B Mitra" pitchFamily="2" charset="-78"/>
              </a:rPr>
            </a:br>
            <a:r>
              <a:rPr lang="en-US" sz="2400" smtClean="0">
                <a:cs typeface="B Mitra" pitchFamily="2" charset="-78"/>
              </a:rPr>
              <a:t>DVT </a:t>
            </a:r>
            <a:r>
              <a:rPr lang="fa-IR" sz="2400" smtClean="0">
                <a:cs typeface="B Mitra" pitchFamily="2" charset="-78"/>
              </a:rPr>
              <a:t> یک اختلال جدی در گردش خون است که با حساس</a:t>
            </a:r>
            <a:br>
              <a:rPr lang="fa-IR" sz="2400" smtClean="0">
                <a:cs typeface="B Mitra" pitchFamily="2" charset="-78"/>
              </a:rPr>
            </a:br>
            <a:r>
              <a:rPr lang="fa-IR" sz="2400" smtClean="0">
                <a:cs typeface="B Mitra" pitchFamily="2" charset="-78"/>
              </a:rPr>
              <a:t>یت در لمس پشت ساق پا ؛تورم ؛ و علامت هومان مثبت همراه است </a:t>
            </a:r>
            <a:r>
              <a:rPr lang="en-US" sz="2400" smtClean="0">
                <a:cs typeface="B Mitra" pitchFamily="2" charset="-78"/>
              </a:rPr>
              <a:t/>
            </a:r>
            <a:br>
              <a:rPr lang="en-US" sz="2400" smtClean="0">
                <a:cs typeface="B Mitra" pitchFamily="2" charset="-78"/>
              </a:rPr>
            </a:br>
            <a:endParaRPr lang="fa-IR" sz="2400" smtClean="0">
              <a:cs typeface="B Mitra" pitchFamily="2" charset="-7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Users\ideal\Desktop\X2604-T-3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28600"/>
            <a:ext cx="8686800" cy="6400800"/>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85800" y="2590800"/>
            <a:ext cx="8229600" cy="1143000"/>
          </a:xfrm>
        </p:spPr>
        <p:txBody>
          <a:bodyPr/>
          <a:lstStyle/>
          <a:p>
            <a:r>
              <a:rPr lang="fa-IR" sz="2800" smtClean="0">
                <a:cs typeface="B Mitra" pitchFamily="2" charset="-78"/>
              </a:rPr>
              <a:t>مراقبتهای پرستاری </a:t>
            </a:r>
            <a:r>
              <a:rPr lang="en-US" sz="2800" smtClean="0">
                <a:cs typeface="B Mitra" pitchFamily="2" charset="-78"/>
              </a:rPr>
              <a:t/>
            </a:r>
            <a:br>
              <a:rPr lang="en-US" sz="2800" smtClean="0">
                <a:cs typeface="B Mitra" pitchFamily="2" charset="-78"/>
              </a:rPr>
            </a:br>
            <a:r>
              <a:rPr lang="fa-IR" sz="2800" smtClean="0">
                <a:cs typeface="B Mitra" pitchFamily="2" charset="-78"/>
              </a:rPr>
              <a:t>جهت اطمینان از کشش موثر تراکشن ؛از چین خوردگی یا لغزش بانداژ تراکشن جلوگیری شود..</a:t>
            </a:r>
            <a:r>
              <a:rPr lang="en-US" sz="2800" smtClean="0">
                <a:cs typeface="B Mitra" pitchFamily="2" charset="-78"/>
              </a:rPr>
              <a:t/>
            </a:r>
            <a:br>
              <a:rPr lang="en-US" sz="2800" smtClean="0">
                <a:cs typeface="B Mitra" pitchFamily="2" charset="-78"/>
              </a:rPr>
            </a:br>
            <a:r>
              <a:rPr lang="fa-IR" sz="2800" smtClean="0">
                <a:cs typeface="B Mitra" pitchFamily="2" charset="-78"/>
              </a:rPr>
              <a:t>توصیه به بیمار در اجتناب از پهلو به پهلو شدن جهت جلوگیری از جا به جایی قطعات شکسته شده</a:t>
            </a:r>
            <a:r>
              <a:rPr lang="en-US" sz="2800" smtClean="0">
                <a:cs typeface="B Mitra" pitchFamily="2" charset="-78"/>
              </a:rPr>
              <a:t/>
            </a:r>
            <a:br>
              <a:rPr lang="en-US" sz="2800" smtClean="0">
                <a:cs typeface="B Mitra" pitchFamily="2" charset="-78"/>
              </a:rPr>
            </a:br>
            <a:r>
              <a:rPr lang="fa-IR" sz="2800" smtClean="0">
                <a:cs typeface="B Mitra" pitchFamily="2" charset="-78"/>
              </a:rPr>
              <a:t>بررسی نبضهای محیطی ؛رنگ و دمای انگشتان پرشدگی مجدد مویرگی و بررسی علایم </a:t>
            </a:r>
            <a:r>
              <a:rPr lang="en-US" sz="2800" smtClean="0">
                <a:cs typeface="B Mitra" pitchFamily="2" charset="-78"/>
              </a:rPr>
              <a:t>DVT</a:t>
            </a:r>
            <a:br>
              <a:rPr lang="en-US" sz="2800" smtClean="0">
                <a:cs typeface="B Mitra" pitchFamily="2" charset="-78"/>
              </a:rPr>
            </a:br>
            <a:r>
              <a:rPr lang="fa-IR" sz="2800" smtClean="0">
                <a:cs typeface="B Mitra" pitchFamily="2" charset="-78"/>
              </a:rPr>
              <a:t>بررسی وضعیت عصبی اندام دارای تراکشن (فشار روی عصب پرونیال در گردن فیبولا از عوارض تراکشن اکستانسیون باک میباشد)</a:t>
            </a:r>
            <a:r>
              <a:rPr lang="en-US" sz="2800" smtClean="0">
                <a:cs typeface="B Mitra" pitchFamily="2" charset="-78"/>
              </a:rPr>
              <a:t/>
            </a:r>
            <a:br>
              <a:rPr lang="en-US" sz="2800" smtClean="0">
                <a:cs typeface="B Mitra" pitchFamily="2" charset="-78"/>
              </a:rPr>
            </a:br>
            <a:r>
              <a:rPr lang="fa-IR" sz="2800" smtClean="0">
                <a:cs typeface="B Mitra" pitchFamily="2" charset="-78"/>
              </a:rPr>
              <a:t>ضعف در خم کردن پا بسمت بالا و داخل دلالت بر آسیب عصب پرونیال دارد و توانایی در خم کردن پا بسمت کف پا نشان دهنده سلامت عصب تیبیال است....</a:t>
            </a:r>
            <a:r>
              <a:rPr lang="en-US" sz="2800" smtClean="0">
                <a:cs typeface="B Mitra" pitchFamily="2" charset="-78"/>
              </a:rPr>
              <a:t/>
            </a:r>
            <a:br>
              <a:rPr lang="en-US" sz="2800" smtClean="0">
                <a:cs typeface="B Mitra" pitchFamily="2" charset="-78"/>
              </a:rPr>
            </a:br>
            <a:endParaRPr lang="fa-IR" sz="2800" smtClean="0">
              <a:cs typeface="B Mitra" pitchFamily="2" charset="-7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533400" y="3048000"/>
            <a:ext cx="8229600" cy="1143000"/>
          </a:xfrm>
        </p:spPr>
        <p:txBody>
          <a:bodyPr/>
          <a:lstStyle/>
          <a:p>
            <a:r>
              <a:rPr lang="fa-IR" sz="2800" smtClean="0">
                <a:cs typeface="B Mitra" pitchFamily="2" charset="-78"/>
              </a:rPr>
              <a:t>تراکشن استخوانی </a:t>
            </a:r>
            <a:r>
              <a:rPr lang="en-US" sz="2800" smtClean="0">
                <a:cs typeface="B Mitra" pitchFamily="2" charset="-78"/>
              </a:rPr>
              <a:t/>
            </a:r>
            <a:br>
              <a:rPr lang="en-US" sz="2800" smtClean="0">
                <a:cs typeface="B Mitra" pitchFamily="2" charset="-78"/>
              </a:rPr>
            </a:br>
            <a:r>
              <a:rPr lang="fa-IR" sz="2800" smtClean="0">
                <a:cs typeface="B Mitra" pitchFamily="2" charset="-78"/>
              </a:rPr>
              <a:t>در تراکشن استخوانی نیروی کشش مستقیما از طریق پین فلزی یا سیم (پین اشتاین من ؛سیم کرشتر)وصل شده به قسمت دیستال شکستگی به استخوان وارد میشود...</a:t>
            </a:r>
            <a:r>
              <a:rPr lang="en-US" sz="2800" smtClean="0">
                <a:cs typeface="B Mitra" pitchFamily="2" charset="-78"/>
              </a:rPr>
              <a:t/>
            </a:r>
            <a:br>
              <a:rPr lang="en-US" sz="2800" smtClean="0">
                <a:cs typeface="B Mitra" pitchFamily="2" charset="-78"/>
              </a:rPr>
            </a:br>
            <a:r>
              <a:rPr lang="fa-IR" sz="2800" smtClean="0">
                <a:cs typeface="B Mitra" pitchFamily="2" charset="-78"/>
              </a:rPr>
              <a:t>در درمان شکستگیهای استخوان ران ؛درشت نی و مهره های گردنی استفاده میشود..</a:t>
            </a:r>
            <a:r>
              <a:rPr lang="en-US" sz="2800" smtClean="0">
                <a:cs typeface="B Mitra" pitchFamily="2" charset="-78"/>
              </a:rPr>
              <a:t/>
            </a:r>
            <a:br>
              <a:rPr lang="en-US" sz="2800" smtClean="0">
                <a:cs typeface="B Mitra" pitchFamily="2" charset="-78"/>
              </a:rPr>
            </a:br>
            <a:r>
              <a:rPr lang="fa-IR" sz="2800" smtClean="0">
                <a:cs typeface="B Mitra" pitchFamily="2" charset="-78"/>
              </a:rPr>
              <a:t>در تراکشن استخوانی از وزنه های 7 تا 12  کیلوگرمی در ابتدا استفاده میشود و پس از شل شدن عضلات مقدار وزنه ها را کم میکنند...</a:t>
            </a:r>
            <a:r>
              <a:rPr lang="en-US" sz="2800" smtClean="0">
                <a:cs typeface="B Mitra" pitchFamily="2" charset="-78"/>
              </a:rPr>
              <a:t/>
            </a:r>
            <a:br>
              <a:rPr lang="en-US" sz="2800" smtClean="0">
                <a:cs typeface="B Mitra" pitchFamily="2" charset="-78"/>
              </a:rPr>
            </a:br>
            <a:r>
              <a:rPr lang="fa-IR" sz="2800" smtClean="0">
                <a:cs typeface="B Mitra" pitchFamily="2" charset="-78"/>
              </a:rPr>
              <a:t>برای اعمال کشش استخوانی در شکستگی استخوان ران آتل توماس با اتصال پیرسون استفاده میشود...</a:t>
            </a:r>
            <a:r>
              <a:rPr lang="en-US" sz="2800" smtClean="0">
                <a:cs typeface="B Mitra" pitchFamily="2" charset="-78"/>
              </a:rPr>
              <a:t/>
            </a:r>
            <a:br>
              <a:rPr lang="en-US" sz="2800" smtClean="0">
                <a:cs typeface="B Mitra" pitchFamily="2" charset="-78"/>
              </a:rPr>
            </a:br>
            <a:r>
              <a:rPr lang="fa-IR" sz="2800" smtClean="0">
                <a:cs typeface="B Mitra" pitchFamily="2" charset="-78"/>
              </a:rPr>
              <a:t>این وسیله را میتوان با تراکشن پوستی و سایر وسایل متعادل آویزان بکار برد..چون در این حالت ایجاد کشش بسمت بالا مورد نیاز است از چهارچوب بالای سر بستر بیمار استفاده میشود..</a:t>
            </a:r>
            <a:r>
              <a:rPr lang="en-US" sz="2800" smtClean="0">
                <a:cs typeface="B Mitra" pitchFamily="2" charset="-78"/>
              </a:rPr>
              <a:t/>
            </a:r>
            <a:br>
              <a:rPr lang="en-US" sz="2800" smtClean="0">
                <a:cs typeface="B Mitra" pitchFamily="2" charset="-78"/>
              </a:rPr>
            </a:br>
            <a:r>
              <a:rPr lang="fa-IR" sz="2800" smtClean="0">
                <a:cs typeface="B Mitra" pitchFamily="2" charset="-78"/>
              </a:rPr>
              <a:t>در شکستگیهای گردن ,انبر گاردنر-ولز یا انبر وینکه را برای ایجاد کشش و بی حرکتی در مهره های گردن بکار میرود...</a:t>
            </a:r>
            <a:r>
              <a:rPr lang="en-US" sz="2800" smtClean="0">
                <a:cs typeface="B Mitra" pitchFamily="2" charset="-78"/>
              </a:rPr>
              <a:t/>
            </a:r>
            <a:br>
              <a:rPr lang="en-US" sz="2800" smtClean="0">
                <a:cs typeface="B Mitra" pitchFamily="2" charset="-78"/>
              </a:rPr>
            </a:br>
            <a:endParaRPr lang="fa-IR" sz="2800" smtClean="0">
              <a:cs typeface="B Mitra" pitchFamily="2" charset="-78"/>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2971800"/>
            <a:ext cx="8229600" cy="1143000"/>
          </a:xfrm>
        </p:spPr>
        <p:txBody>
          <a:bodyPr/>
          <a:lstStyle/>
          <a:p>
            <a:r>
              <a:rPr lang="fa-IR" sz="2800" smtClean="0">
                <a:cs typeface="B Mitra" pitchFamily="2" charset="-78"/>
              </a:rPr>
              <a:t>مراقبتهای پرستاری</a:t>
            </a:r>
            <a:r>
              <a:rPr lang="en-US" sz="2800" smtClean="0">
                <a:cs typeface="B Mitra" pitchFamily="2" charset="-78"/>
              </a:rPr>
              <a:t/>
            </a:r>
            <a:br>
              <a:rPr lang="en-US" sz="2800" smtClean="0">
                <a:cs typeface="B Mitra" pitchFamily="2" charset="-78"/>
              </a:rPr>
            </a:br>
            <a:r>
              <a:rPr lang="en-US" sz="2800" smtClean="0">
                <a:cs typeface="B Mitra" pitchFamily="2" charset="-78"/>
              </a:rPr>
              <a:t/>
            </a:r>
            <a:br>
              <a:rPr lang="en-US" sz="2800" smtClean="0">
                <a:cs typeface="B Mitra" pitchFamily="2" charset="-78"/>
              </a:rPr>
            </a:br>
            <a:r>
              <a:rPr lang="fa-IR" sz="2800" smtClean="0">
                <a:cs typeface="B Mitra" pitchFamily="2" charset="-78"/>
              </a:rPr>
              <a:t>جهت اطمینان از کشش موثر طنابها فرسوده نباشند و کاملا داخل شیار قرقره ها باشند و وزنه ها به ان اویزان باشند</a:t>
            </a:r>
            <a:r>
              <a:rPr lang="en-US" sz="2800" smtClean="0">
                <a:cs typeface="B Mitra" pitchFamily="2" charset="-78"/>
              </a:rPr>
              <a:t/>
            </a:r>
            <a:br>
              <a:rPr lang="en-US" sz="2800" smtClean="0">
                <a:cs typeface="B Mitra" pitchFamily="2" charset="-78"/>
              </a:rPr>
            </a:br>
            <a:r>
              <a:rPr lang="fa-IR" sz="2800" smtClean="0">
                <a:cs typeface="B Mitra" pitchFamily="2" charset="-78"/>
              </a:rPr>
              <a:t>پیشگیری از اسیبهای پوستی با بررسی نقاط فشاری استفاده از تشک مواج و توصیه بیمار در استفاده از دستگیره بالای سر برای جابه جایی فشار بر پاشنه و ارنج </a:t>
            </a:r>
            <a:r>
              <a:rPr lang="en-US" sz="2800" smtClean="0">
                <a:cs typeface="B Mitra" pitchFamily="2" charset="-78"/>
              </a:rPr>
              <a:t/>
            </a:r>
            <a:br>
              <a:rPr lang="en-US" sz="2800" smtClean="0">
                <a:cs typeface="B Mitra" pitchFamily="2" charset="-78"/>
              </a:rPr>
            </a:br>
            <a:r>
              <a:rPr lang="fa-IR" sz="2800" smtClean="0">
                <a:cs typeface="B Mitra" pitchFamily="2" charset="-78"/>
              </a:rPr>
              <a:t>کنترل وضعیت عصبی و عروقی و تشویق بیمار به انجام ورزشهای ایزومتریک...استفاده از جورابهای الاستیکی و مصرف مایعات فراوان و داروهای ضد انعقاد جهت پیشگیری از </a:t>
            </a:r>
            <a:r>
              <a:rPr lang="en-US" sz="2800" smtClean="0">
                <a:cs typeface="B Mitra" pitchFamily="2" charset="-78"/>
              </a:rPr>
              <a:t>DVT</a:t>
            </a:r>
            <a:br>
              <a:rPr lang="en-US" sz="2800" smtClean="0">
                <a:cs typeface="B Mitra" pitchFamily="2" charset="-78"/>
              </a:rPr>
            </a:br>
            <a:r>
              <a:rPr lang="fa-IR" sz="2800" smtClean="0">
                <a:cs typeface="B Mitra" pitchFamily="2" charset="-78"/>
              </a:rPr>
              <a:t>در تراکشن استخوانی هرگز نباید وزنه ها برداشته شود مگر خطر جانی بیمار</a:t>
            </a:r>
            <a:r>
              <a:rPr lang="en-US" sz="2800" smtClean="0">
                <a:cs typeface="B Mitra" pitchFamily="2" charset="-78"/>
              </a:rPr>
              <a:t/>
            </a:r>
            <a:br>
              <a:rPr lang="en-US" sz="2800" smtClean="0">
                <a:cs typeface="B Mitra" pitchFamily="2" charset="-78"/>
              </a:rPr>
            </a:br>
            <a:r>
              <a:rPr lang="fa-IR" sz="2800" smtClean="0">
                <a:cs typeface="B Mitra" pitchFamily="2" charset="-78"/>
              </a:rPr>
              <a:t>بیمار تحت تراکشن اغلب از ارنج برای جابه جایی در تخت استفاده میکند که در صورت مداومت در اینکار به عصب اولنار اسیب وارد نشود..</a:t>
            </a:r>
            <a:r>
              <a:rPr lang="en-US" sz="2800" smtClean="0">
                <a:cs typeface="B Mitra" pitchFamily="2" charset="-78"/>
              </a:rPr>
              <a:t/>
            </a:r>
            <a:br>
              <a:rPr lang="en-US" sz="2800" smtClean="0">
                <a:cs typeface="B Mitra" pitchFamily="2" charset="-78"/>
              </a:rPr>
            </a:br>
            <a:endParaRPr lang="fa-IR" sz="2800" smtClean="0">
              <a:cs typeface="B Mitra" pitchFamily="2" charset="-78"/>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685800" y="2438400"/>
            <a:ext cx="8229600" cy="1143000"/>
          </a:xfrm>
        </p:spPr>
        <p:txBody>
          <a:bodyPr/>
          <a:lstStyle/>
          <a:p>
            <a:r>
              <a:rPr lang="fa-IR" sz="2800" smtClean="0">
                <a:cs typeface="B Mitra" pitchFamily="2" charset="-78"/>
              </a:rPr>
              <a:t>جراحی های ارتوپدی </a:t>
            </a:r>
            <a:r>
              <a:rPr lang="en-US" sz="2800" smtClean="0">
                <a:cs typeface="B Mitra" pitchFamily="2" charset="-78"/>
              </a:rPr>
              <a:t/>
            </a:r>
            <a:br>
              <a:rPr lang="en-US" sz="2800" smtClean="0">
                <a:cs typeface="B Mitra" pitchFamily="2" charset="-78"/>
              </a:rPr>
            </a:br>
            <a:r>
              <a:rPr lang="fa-IR" sz="2800" smtClean="0">
                <a:cs typeface="B Mitra" pitchFamily="2" charset="-78"/>
              </a:rPr>
              <a:t>مراقبتهای پرستاری قبل از عمل جراحی در بیماران تحت عمل جراحی ارتوپدی </a:t>
            </a:r>
            <a:r>
              <a:rPr lang="en-US" sz="2800" smtClean="0">
                <a:cs typeface="B Mitra" pitchFamily="2" charset="-78"/>
              </a:rPr>
              <a:t/>
            </a:r>
            <a:br>
              <a:rPr lang="en-US" sz="2800" smtClean="0">
                <a:cs typeface="B Mitra" pitchFamily="2" charset="-78"/>
              </a:rPr>
            </a:br>
            <a:r>
              <a:rPr lang="fa-IR" sz="2800" smtClean="0">
                <a:cs typeface="B Mitra" pitchFamily="2" charset="-78"/>
              </a:rPr>
              <a:t>بررسی بیمار از نظر دهیدراتاسیون عملکرد قلبی ریوی کلیوی و کبدی </a:t>
            </a:r>
            <a:r>
              <a:rPr lang="en-US" sz="2800" smtClean="0">
                <a:cs typeface="B Mitra" pitchFamily="2" charset="-78"/>
              </a:rPr>
              <a:t/>
            </a:r>
            <a:br>
              <a:rPr lang="en-US" sz="2800" smtClean="0">
                <a:cs typeface="B Mitra" pitchFamily="2" charset="-78"/>
              </a:rPr>
            </a:br>
            <a:r>
              <a:rPr lang="fa-IR" sz="2800" smtClean="0">
                <a:cs typeface="B Mitra" pitchFamily="2" charset="-78"/>
              </a:rPr>
              <a:t>بررسی سابقه بیمار از نظر وجود عفونت ادراری سرماخور دگی و ....</a:t>
            </a:r>
            <a:r>
              <a:rPr lang="en-US" sz="2800" smtClean="0">
                <a:cs typeface="B Mitra" pitchFamily="2" charset="-78"/>
              </a:rPr>
              <a:t/>
            </a:r>
            <a:br>
              <a:rPr lang="en-US" sz="2800" smtClean="0">
                <a:cs typeface="B Mitra" pitchFamily="2" charset="-78"/>
              </a:rPr>
            </a:br>
            <a:r>
              <a:rPr lang="fa-IR" sz="2800" smtClean="0">
                <a:cs typeface="B Mitra" pitchFamily="2" charset="-78"/>
              </a:rPr>
              <a:t>تسکین درد </a:t>
            </a:r>
            <a:r>
              <a:rPr lang="en-US" sz="2800" smtClean="0">
                <a:cs typeface="B Mitra" pitchFamily="2" charset="-78"/>
              </a:rPr>
              <a:t/>
            </a:r>
            <a:br>
              <a:rPr lang="en-US" sz="2800" smtClean="0">
                <a:cs typeface="B Mitra" pitchFamily="2" charset="-78"/>
              </a:rPr>
            </a:br>
            <a:r>
              <a:rPr lang="fa-IR" sz="2800" smtClean="0">
                <a:cs typeface="B Mitra" pitchFamily="2" charset="-78"/>
              </a:rPr>
              <a:t>بهبود تحرک جسمی </a:t>
            </a:r>
            <a:r>
              <a:rPr lang="en-US" sz="2800" smtClean="0">
                <a:cs typeface="B Mitra" pitchFamily="2" charset="-78"/>
              </a:rPr>
              <a:t/>
            </a:r>
            <a:br>
              <a:rPr lang="en-US" sz="2800" smtClean="0">
                <a:cs typeface="B Mitra" pitchFamily="2" charset="-78"/>
              </a:rPr>
            </a:br>
            <a:r>
              <a:rPr lang="fa-IR" sz="2800" smtClean="0">
                <a:cs typeface="B Mitra" pitchFamily="2" charset="-78"/>
              </a:rPr>
              <a:t>آموزش سرفه موثر</a:t>
            </a:r>
            <a:r>
              <a:rPr lang="en-US" sz="2800" smtClean="0">
                <a:cs typeface="B Mitra" pitchFamily="2" charset="-78"/>
              </a:rPr>
              <a:t/>
            </a:r>
            <a:br>
              <a:rPr lang="en-US" sz="2800" smtClean="0">
                <a:cs typeface="B Mitra" pitchFamily="2" charset="-78"/>
              </a:rPr>
            </a:br>
            <a:r>
              <a:rPr lang="fa-IR" sz="2800" smtClean="0">
                <a:cs typeface="B Mitra" pitchFamily="2" charset="-78"/>
              </a:rPr>
              <a:t>تشویق بیمار به بیان عقاید و نگرانیهای خود در جهت رفع تصورات غلط </a:t>
            </a:r>
            <a:r>
              <a:rPr lang="en-US" sz="2800" smtClean="0">
                <a:cs typeface="B Mitra" pitchFamily="2" charset="-78"/>
              </a:rPr>
              <a:t/>
            </a:r>
            <a:br>
              <a:rPr lang="en-US" sz="2800" smtClean="0">
                <a:cs typeface="B Mitra" pitchFamily="2" charset="-78"/>
              </a:rPr>
            </a:br>
            <a:r>
              <a:rPr lang="fa-IR" sz="2800" smtClean="0">
                <a:cs typeface="B Mitra" pitchFamily="2" charset="-78"/>
              </a:rPr>
              <a:t>مراقبتهای پرستاری بعد  از عمل جراحی در بیماران تحت عمل جراحی ارتوپدی </a:t>
            </a:r>
            <a:r>
              <a:rPr lang="en-US" sz="2800" smtClean="0">
                <a:cs typeface="B Mitra" pitchFamily="2" charset="-78"/>
              </a:rPr>
              <a:t/>
            </a:r>
            <a:br>
              <a:rPr lang="en-US" sz="2800" smtClean="0">
                <a:cs typeface="B Mitra" pitchFamily="2" charset="-78"/>
              </a:rPr>
            </a:br>
            <a:r>
              <a:rPr lang="fa-IR" sz="2800" smtClean="0">
                <a:cs typeface="B Mitra" pitchFamily="2" charset="-78"/>
              </a:rPr>
              <a:t>تسکین درد (استفاده از کیسه یخ و روشهای دارویی و تکنیک های انحراف حواس</a:t>
            </a:r>
            <a:r>
              <a:rPr lang="en-US" sz="2800" smtClean="0">
                <a:cs typeface="B Mitra" pitchFamily="2" charset="-78"/>
              </a:rPr>
              <a:t/>
            </a:r>
            <a:br>
              <a:rPr lang="en-US" sz="2800" smtClean="0">
                <a:cs typeface="B Mitra" pitchFamily="2" charset="-78"/>
              </a:rPr>
            </a:br>
            <a:r>
              <a:rPr lang="fa-IR" sz="2800" smtClean="0">
                <a:cs typeface="B Mitra" pitchFamily="2" charset="-78"/>
              </a:rPr>
              <a:t>حفظ عملکرد مناسب عصبی عروقی (تشویق بیمار به انجام ورزشهای موثر)</a:t>
            </a:r>
            <a:r>
              <a:rPr lang="en-US" sz="2800" smtClean="0">
                <a:cs typeface="B Mitra" pitchFamily="2" charset="-78"/>
              </a:rPr>
              <a:t/>
            </a:r>
            <a:br>
              <a:rPr lang="en-US" sz="2800" smtClean="0">
                <a:cs typeface="B Mitra" pitchFamily="2" charset="-78"/>
              </a:rPr>
            </a:br>
            <a:endParaRPr lang="fa-IR" sz="2800" smtClean="0">
              <a:cs typeface="B Mitra" pitchFamily="2" charset="-78"/>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609600" y="2209800"/>
            <a:ext cx="8229600" cy="1143000"/>
          </a:xfrm>
        </p:spPr>
        <p:txBody>
          <a:bodyPr/>
          <a:lstStyle/>
          <a:p>
            <a:r>
              <a:rPr lang="fa-IR" sz="2800" smtClean="0">
                <a:cs typeface="B Mitra" pitchFamily="2" charset="-78"/>
              </a:rPr>
              <a:t>بهبود وضعیت تغذیه</a:t>
            </a:r>
            <a:r>
              <a:rPr lang="en-US" sz="2800" smtClean="0">
                <a:cs typeface="B Mitra" pitchFamily="2" charset="-78"/>
              </a:rPr>
              <a:t/>
            </a:r>
            <a:br>
              <a:rPr lang="en-US" sz="2800" smtClean="0">
                <a:cs typeface="B Mitra" pitchFamily="2" charset="-78"/>
              </a:rPr>
            </a:br>
            <a:r>
              <a:rPr lang="fa-IR" sz="2800" smtClean="0">
                <a:cs typeface="B Mitra" pitchFamily="2" charset="-78"/>
              </a:rPr>
              <a:t>بهبود تحرک جسمی بیمار </a:t>
            </a:r>
            <a:r>
              <a:rPr lang="en-US" sz="2800" smtClean="0">
                <a:cs typeface="B Mitra" pitchFamily="2" charset="-78"/>
              </a:rPr>
              <a:t/>
            </a:r>
            <a:br>
              <a:rPr lang="en-US" sz="2800" smtClean="0">
                <a:cs typeface="B Mitra" pitchFamily="2" charset="-78"/>
              </a:rPr>
            </a:br>
            <a:r>
              <a:rPr lang="fa-IR" sz="2800" smtClean="0">
                <a:cs typeface="B Mitra" pitchFamily="2" charset="-78"/>
              </a:rPr>
              <a:t>حفظ اعتماد به نفس بیمار </a:t>
            </a:r>
            <a:r>
              <a:rPr lang="en-US" sz="2800" smtClean="0">
                <a:cs typeface="B Mitra" pitchFamily="2" charset="-78"/>
              </a:rPr>
              <a:t/>
            </a:r>
            <a:br>
              <a:rPr lang="en-US" sz="2800" smtClean="0">
                <a:cs typeface="B Mitra" pitchFamily="2" charset="-78"/>
              </a:rPr>
            </a:br>
            <a:r>
              <a:rPr lang="fa-IR" sz="2800" smtClean="0">
                <a:cs typeface="B Mitra" pitchFamily="2" charset="-78"/>
              </a:rPr>
              <a:t>پیشگیری از عوارض شایع بعد از جراحی های ارتوپدی (احتباس ادراری ..شوک هیپوولمیک اتلکتازی و پنومونی عفونت و </a:t>
            </a:r>
            <a:r>
              <a:rPr lang="en-US" sz="2800" smtClean="0">
                <a:cs typeface="B Mitra" pitchFamily="2" charset="-78"/>
              </a:rPr>
              <a:t>DVT</a:t>
            </a:r>
            <a:r>
              <a:rPr lang="fa-IR" sz="2800" smtClean="0">
                <a:cs typeface="B Mitra" pitchFamily="2" charset="-78"/>
              </a:rPr>
              <a:t> بررسی صداهای تنفسی کنترل برون ده ادراری و ایجاد محیطی خلوت هنگام استفاده بیمار از لگن )</a:t>
            </a:r>
            <a:r>
              <a:rPr lang="en-US" sz="2800" smtClean="0">
                <a:cs typeface="B Mitra" pitchFamily="2" charset="-78"/>
              </a:rPr>
              <a:t/>
            </a:r>
            <a:br>
              <a:rPr lang="en-US" sz="2800" smtClean="0">
                <a:cs typeface="B Mitra" pitchFamily="2" charset="-78"/>
              </a:rPr>
            </a:br>
            <a:r>
              <a:rPr lang="fa-IR" sz="2800" smtClean="0">
                <a:cs typeface="B Mitra" pitchFamily="2" charset="-78"/>
              </a:rPr>
              <a:t>بیمارانی که به طور زیاد بستری هستند نباید زیاد شیر  مصرف کنند چون باعث افزایش ذخیره کلسیم بدن و تشکیل سنگهای ادرای میشوند</a:t>
            </a:r>
            <a:r>
              <a:rPr lang="en-US" sz="2800" smtClean="0">
                <a:cs typeface="B Mitra" pitchFamily="2" charset="-78"/>
              </a:rPr>
              <a:t/>
            </a:r>
            <a:br>
              <a:rPr lang="en-US" sz="2800" smtClean="0">
                <a:cs typeface="B Mitra" pitchFamily="2" charset="-78"/>
              </a:rPr>
            </a:br>
            <a:r>
              <a:rPr lang="fa-IR" sz="2800" smtClean="0">
                <a:cs typeface="B Mitra" pitchFamily="2" charset="-78"/>
              </a:rPr>
              <a:t>بعد از جراحی ارتوپدی  بالا رفتن درجه حرارت بدن در 48 ساعت اول بعد از عمل بعلت اتلکتازی و مشکلات ریوی است</a:t>
            </a:r>
            <a:r>
              <a:rPr lang="en-US" sz="2800" smtClean="0">
                <a:cs typeface="B Mitra" pitchFamily="2" charset="-78"/>
              </a:rPr>
              <a:t/>
            </a:r>
            <a:br>
              <a:rPr lang="en-US" sz="2800" smtClean="0">
                <a:cs typeface="B Mitra" pitchFamily="2" charset="-78"/>
              </a:rPr>
            </a:br>
            <a:endParaRPr lang="fa-IR" sz="2800" smtClean="0">
              <a:cs typeface="B Mitra" pitchFamily="2" charset="-78"/>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685800" y="2895600"/>
            <a:ext cx="8229600" cy="1143000"/>
          </a:xfrm>
        </p:spPr>
        <p:txBody>
          <a:bodyPr/>
          <a:lstStyle/>
          <a:p>
            <a:r>
              <a:rPr lang="fa-IR" smtClean="0">
                <a:cs typeface="B Mitra" pitchFamily="2" charset="-78"/>
              </a:rPr>
              <a:t>تعویض مفصل </a:t>
            </a:r>
            <a:r>
              <a:rPr lang="en-US" sz="2400" smtClean="0">
                <a:cs typeface="B Mitra" pitchFamily="2" charset="-78"/>
              </a:rPr>
              <a:t/>
            </a:r>
            <a:br>
              <a:rPr lang="en-US" sz="2400" smtClean="0">
                <a:cs typeface="B Mitra" pitchFamily="2" charset="-78"/>
              </a:rPr>
            </a:br>
            <a:r>
              <a:rPr lang="fa-IR" sz="2400" smtClean="0">
                <a:cs typeface="B Mitra" pitchFamily="2" charset="-78"/>
              </a:rPr>
              <a:t>مراقبتهای پرستاری </a:t>
            </a:r>
            <a:r>
              <a:rPr lang="en-US" sz="2400" smtClean="0">
                <a:cs typeface="B Mitra" pitchFamily="2" charset="-78"/>
              </a:rPr>
              <a:t/>
            </a:r>
            <a:br>
              <a:rPr lang="en-US" sz="2400" smtClean="0">
                <a:cs typeface="B Mitra" pitchFamily="2" charset="-78"/>
              </a:rPr>
            </a:br>
            <a:r>
              <a:rPr lang="en-US" sz="2400" smtClean="0">
                <a:cs typeface="B Mitra" pitchFamily="2" charset="-78"/>
              </a:rPr>
              <a:t/>
            </a:r>
            <a:br>
              <a:rPr lang="en-US" sz="2400" smtClean="0">
                <a:cs typeface="B Mitra" pitchFamily="2" charset="-78"/>
              </a:rPr>
            </a:br>
            <a:r>
              <a:rPr lang="fa-IR" sz="2400" smtClean="0">
                <a:cs typeface="B Mitra" pitchFamily="2" charset="-78"/>
              </a:rPr>
              <a:t>پیشگیری از در رفتگی مفصل تعویضی با رعایت موارد زیرطی 4 ماه بعد از عمل جراحی </a:t>
            </a:r>
            <a:r>
              <a:rPr lang="en-US" sz="2400" smtClean="0">
                <a:cs typeface="B Mitra" pitchFamily="2" charset="-78"/>
              </a:rPr>
              <a:t/>
            </a:r>
            <a:br>
              <a:rPr lang="en-US" sz="2400" smtClean="0">
                <a:cs typeface="B Mitra" pitchFamily="2" charset="-78"/>
              </a:rPr>
            </a:br>
            <a:r>
              <a:rPr lang="fa-IR" sz="2400" smtClean="0">
                <a:cs typeface="B Mitra" pitchFamily="2" charset="-78"/>
              </a:rPr>
              <a:t>قرار دادن پا در حالت ابداکشن با استفاده از اتل ابداکشن یا چند بالشت بین پاها </a:t>
            </a:r>
            <a:r>
              <a:rPr lang="en-US" sz="2400" smtClean="0">
                <a:cs typeface="B Mitra" pitchFamily="2" charset="-78"/>
              </a:rPr>
              <a:t/>
            </a:r>
            <a:br>
              <a:rPr lang="en-US" sz="2400" smtClean="0">
                <a:cs typeface="B Mitra" pitchFamily="2" charset="-78"/>
              </a:rPr>
            </a:br>
            <a:r>
              <a:rPr lang="fa-IR" sz="2400" smtClean="0">
                <a:cs typeface="B Mitra" pitchFamily="2" charset="-78"/>
              </a:rPr>
              <a:t>جلوگیری از خم شدن مفصل ران بیش از 90 درجه که سر تخت نباید بیش از شصت درجه بالا باشد</a:t>
            </a:r>
            <a:r>
              <a:rPr lang="en-US" sz="2400" smtClean="0">
                <a:cs typeface="B Mitra" pitchFamily="2" charset="-78"/>
              </a:rPr>
              <a:t/>
            </a:r>
            <a:br>
              <a:rPr lang="en-US" sz="2400" smtClean="0">
                <a:cs typeface="B Mitra" pitchFamily="2" charset="-78"/>
              </a:rPr>
            </a:br>
            <a:r>
              <a:rPr lang="fa-IR" sz="2400" smtClean="0">
                <a:cs typeface="B Mitra" pitchFamily="2" charset="-78"/>
              </a:rPr>
              <a:t>هنگام نشستن از صندلی با نشیمن بلند استفاده شود </a:t>
            </a:r>
            <a:r>
              <a:rPr lang="en-US" sz="2400" smtClean="0">
                <a:cs typeface="B Mitra" pitchFamily="2" charset="-78"/>
              </a:rPr>
              <a:t/>
            </a:r>
            <a:br>
              <a:rPr lang="en-US" sz="2400" smtClean="0">
                <a:cs typeface="B Mitra" pitchFamily="2" charset="-78"/>
              </a:rPr>
            </a:br>
            <a:r>
              <a:rPr lang="fa-IR" sz="2400" smtClean="0">
                <a:cs typeface="B Mitra" pitchFamily="2" charset="-78"/>
              </a:rPr>
              <a:t>در تمامی حالات وضعیت ابداکشن پاها حفظ شود و از چرخش پا بسمت داخل و خارج جلوگیری کند </a:t>
            </a:r>
            <a:r>
              <a:rPr lang="en-US" sz="2400" smtClean="0">
                <a:cs typeface="B Mitra" pitchFamily="2" charset="-78"/>
              </a:rPr>
              <a:t/>
            </a:r>
            <a:br>
              <a:rPr lang="en-US" sz="2400" smtClean="0">
                <a:cs typeface="B Mitra" pitchFamily="2" charset="-78"/>
              </a:rPr>
            </a:br>
            <a:r>
              <a:rPr lang="fa-IR" sz="2400" smtClean="0">
                <a:cs typeface="B Mitra" pitchFamily="2" charset="-78"/>
              </a:rPr>
              <a:t>بدون نظر ارتوپد روی پهلوی جراحی شده دراز نکشد و هرگز پایش را روی پای دیگر نندازد..</a:t>
            </a:r>
            <a:r>
              <a:rPr lang="en-US" sz="2400" smtClean="0">
                <a:cs typeface="B Mitra" pitchFamily="2" charset="-78"/>
              </a:rPr>
              <a:t/>
            </a:r>
            <a:br>
              <a:rPr lang="en-US" sz="2400" smtClean="0">
                <a:cs typeface="B Mitra" pitchFamily="2" charset="-78"/>
              </a:rPr>
            </a:br>
            <a:r>
              <a:rPr lang="fa-IR" sz="2400" smtClean="0">
                <a:cs typeface="B Mitra" pitchFamily="2" charset="-78"/>
              </a:rPr>
              <a:t>راه انداختن بیمار طی یک روز بعد از عمل جراحی بوسیله واکر و یا عصای زیر بغل </a:t>
            </a:r>
            <a:r>
              <a:rPr lang="en-US" sz="2400" smtClean="0">
                <a:cs typeface="B Mitra" pitchFamily="2" charset="-78"/>
              </a:rPr>
              <a:t/>
            </a:r>
            <a:br>
              <a:rPr lang="en-US" sz="2400" smtClean="0">
                <a:cs typeface="B Mitra" pitchFamily="2" charset="-78"/>
              </a:rPr>
            </a:br>
            <a:r>
              <a:rPr lang="fa-IR" sz="2400" smtClean="0">
                <a:cs typeface="B Mitra" pitchFamily="2" charset="-78"/>
              </a:rPr>
              <a:t>خروج ترشحات از محل جراحی بوسیله یه دستگاه مکش (درن) تسهیل گردد </a:t>
            </a:r>
            <a:r>
              <a:rPr lang="en-US" sz="2400" smtClean="0">
                <a:cs typeface="B Mitra" pitchFamily="2" charset="-78"/>
              </a:rPr>
              <a:t/>
            </a:r>
            <a:br>
              <a:rPr lang="en-US" sz="2400" smtClean="0">
                <a:cs typeface="B Mitra" pitchFamily="2" charset="-78"/>
              </a:rPr>
            </a:br>
            <a:r>
              <a:rPr lang="fa-IR" sz="2400" smtClean="0">
                <a:cs typeface="B Mitra" pitchFamily="2" charset="-78"/>
              </a:rPr>
              <a:t>میزان ترشحات در 24 ساعت اول 200 تا 500 میلی لیتر است اما بعد از 48 ساعت بعد جراحی به 30 میلی لیتر در ساعت میرسد...</a:t>
            </a:r>
            <a:r>
              <a:rPr lang="en-US" sz="2400" smtClean="0">
                <a:cs typeface="B Mitra" pitchFamily="2" charset="-78"/>
              </a:rPr>
              <a:t/>
            </a:r>
            <a:br>
              <a:rPr lang="en-US" sz="2400" smtClean="0">
                <a:cs typeface="B Mitra" pitchFamily="2" charset="-78"/>
              </a:rPr>
            </a:br>
            <a:endParaRPr lang="fa-IR" sz="2400" smtClean="0">
              <a:cs typeface="B Mitra" pitchFamily="2" charset="-78"/>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endParaRPr lang="fa-IR" smtClean="0"/>
          </a:p>
        </p:txBody>
      </p:sp>
      <p:pic>
        <p:nvPicPr>
          <p:cNvPr id="74755" name="Picture 6" descr="F:\choghloei\_ODKHU.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33425" y="1820863"/>
            <a:ext cx="7677150" cy="4086225"/>
          </a:xfr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2895600"/>
            <a:ext cx="8229600" cy="1143000"/>
          </a:xfrm>
        </p:spPr>
        <p:txBody>
          <a:bodyPr/>
          <a:lstStyle/>
          <a:p>
            <a:pPr algn="r"/>
            <a:r>
              <a:rPr lang="fa-IR" sz="2400" smtClean="0">
                <a:cs typeface="B Mitra" pitchFamily="2" charset="-78"/>
              </a:rPr>
              <a:t/>
            </a:r>
            <a:br>
              <a:rPr lang="fa-IR" sz="2400" smtClean="0">
                <a:cs typeface="B Mitra" pitchFamily="2" charset="-78"/>
              </a:rPr>
            </a:br>
            <a:r>
              <a:rPr lang="fa-IR" sz="2400" smtClean="0">
                <a:cs typeface="B Mitra" pitchFamily="2" charset="-78"/>
              </a:rPr>
              <a:t>بیش از 98 درصد کل کلسیم بدن در استخوانها است...</a:t>
            </a:r>
            <a:br>
              <a:rPr lang="fa-IR" sz="2400" smtClean="0">
                <a:cs typeface="B Mitra" pitchFamily="2" charset="-78"/>
              </a:rPr>
            </a:br>
            <a:r>
              <a:rPr lang="fa-IR" sz="2400" smtClean="0">
                <a:cs typeface="B Mitra" pitchFamily="2" charset="-78"/>
              </a:rPr>
              <a:t>در بدن انسان 206 استخوان وجود دارد که شامل </a:t>
            </a:r>
            <a:br>
              <a:rPr lang="fa-IR" sz="2400" smtClean="0">
                <a:cs typeface="B Mitra" pitchFamily="2" charset="-78"/>
              </a:rPr>
            </a:br>
            <a:r>
              <a:rPr lang="fa-IR" sz="2400" smtClean="0">
                <a:cs typeface="B Mitra" pitchFamily="2" charset="-78"/>
              </a:rPr>
              <a:t>استخوان بلند مثل ران</a:t>
            </a:r>
            <a:br>
              <a:rPr lang="fa-IR" sz="2400" smtClean="0">
                <a:cs typeface="B Mitra" pitchFamily="2" charset="-78"/>
              </a:rPr>
            </a:br>
            <a:r>
              <a:rPr lang="fa-IR" sz="2400" smtClean="0">
                <a:cs typeface="B Mitra" pitchFamily="2" charset="-78"/>
              </a:rPr>
              <a:t>استخوان کوتاه مثل بند انگشتان</a:t>
            </a:r>
            <a:br>
              <a:rPr lang="fa-IR" sz="2400" smtClean="0">
                <a:cs typeface="B Mitra" pitchFamily="2" charset="-78"/>
              </a:rPr>
            </a:br>
            <a:r>
              <a:rPr lang="fa-IR" sz="2400" smtClean="0">
                <a:cs typeface="B Mitra" pitchFamily="2" charset="-78"/>
              </a:rPr>
              <a:t>استخوان مسطح مثل جناغ </a:t>
            </a:r>
            <a:br>
              <a:rPr lang="fa-IR" sz="2400" smtClean="0">
                <a:cs typeface="B Mitra" pitchFamily="2" charset="-78"/>
              </a:rPr>
            </a:br>
            <a:r>
              <a:rPr lang="fa-IR" sz="2400" smtClean="0">
                <a:cs typeface="B Mitra" pitchFamily="2" charset="-78"/>
              </a:rPr>
              <a:t>استخوان نامنظم مثل مهره ها </a:t>
            </a:r>
            <a:br>
              <a:rPr lang="fa-IR" sz="2400" smtClean="0">
                <a:cs typeface="B Mitra" pitchFamily="2" charset="-78"/>
              </a:rPr>
            </a:br>
            <a:r>
              <a:rPr lang="fa-IR" sz="2400" smtClean="0">
                <a:cs typeface="B Mitra" pitchFamily="2" charset="-78"/>
              </a:rPr>
              <a:t>سه نوع سلول استخوانی وجود دارد که شامل :</a:t>
            </a:r>
            <a:br>
              <a:rPr lang="fa-IR" sz="2400" smtClean="0">
                <a:cs typeface="B Mitra" pitchFamily="2" charset="-78"/>
              </a:rPr>
            </a:br>
            <a:r>
              <a:rPr lang="fa-IR" sz="2400" smtClean="0">
                <a:cs typeface="B Mitra" pitchFamily="2" charset="-78"/>
              </a:rPr>
              <a:t>استیو بلاست </a:t>
            </a:r>
            <a:br>
              <a:rPr lang="fa-IR" sz="2400" smtClean="0">
                <a:cs typeface="B Mitra" pitchFamily="2" charset="-78"/>
              </a:rPr>
            </a:br>
            <a:r>
              <a:rPr lang="fa-IR" sz="2400" smtClean="0">
                <a:cs typeface="B Mitra" pitchFamily="2" charset="-78"/>
              </a:rPr>
              <a:t>استیو سیت (سلولهای استخوانی رسیده ای هستند که در عملکرد استخوان نقش دارد...)</a:t>
            </a:r>
            <a:br>
              <a:rPr lang="fa-IR" sz="2400" smtClean="0">
                <a:cs typeface="B Mitra" pitchFamily="2" charset="-78"/>
              </a:rPr>
            </a:br>
            <a:r>
              <a:rPr lang="fa-IR" sz="2400" smtClean="0">
                <a:cs typeface="B Mitra" pitchFamily="2" charset="-78"/>
              </a:rPr>
              <a:t>استیوکلاست </a:t>
            </a:r>
            <a:br>
              <a:rPr lang="fa-IR" sz="2400" smtClean="0">
                <a:cs typeface="B Mitra" pitchFamily="2" charset="-78"/>
              </a:rPr>
            </a:br>
            <a:r>
              <a:rPr lang="fa-IR" sz="2400" smtClean="0">
                <a:cs typeface="B Mitra" pitchFamily="2" charset="-78"/>
              </a:rPr>
              <a:t>پوشش روی استخوان بنام پریوست استخوان را تغذیه میکند که شامل اعصاب ؛عروق خونی و لنف میباشد...</a:t>
            </a:r>
            <a:br>
              <a:rPr lang="fa-IR" sz="2400" smtClean="0">
                <a:cs typeface="B Mitra" pitchFamily="2" charset="-78"/>
              </a:rPr>
            </a:br>
            <a:r>
              <a:rPr lang="fa-IR" sz="2400" smtClean="0">
                <a:cs typeface="B Mitra" pitchFamily="2" charset="-78"/>
              </a:rPr>
              <a:t>استخوان های مسطح محل های مهم خونسازی هستند   </a:t>
            </a:r>
            <a:br>
              <a:rPr lang="fa-IR" sz="2400" smtClean="0">
                <a:cs typeface="B Mitra" pitchFamily="2" charset="-78"/>
              </a:rPr>
            </a:br>
            <a:r>
              <a:rPr lang="fa-IR" sz="2400" smtClean="0">
                <a:cs typeface="B Mitra" pitchFamily="2" charset="-78"/>
              </a:rPr>
              <a:t>فاکتورهای مهم تنظیم کننده تعادل بین تشکیل و تخریب استخوان را حفظ میکند شامل استرس موضعی ؛ویتامین دی ,هورمون پاراتیرویید ,کلسی تونین و خونرسانی میباشد....</a:t>
            </a:r>
            <a:br>
              <a:rPr lang="fa-IR" sz="2400" smtClean="0">
                <a:cs typeface="B Mitra" pitchFamily="2" charset="-78"/>
              </a:rPr>
            </a:br>
            <a:endParaRPr lang="fa-IR" sz="2400" smtClean="0">
              <a:cs typeface="B Mitra" pitchFamily="2" charset="-78"/>
            </a:endParaRPr>
          </a:p>
        </p:txBody>
      </p:sp>
      <p:pic>
        <p:nvPicPr>
          <p:cNvPr id="9219" name="Picture 2" descr="C:\Users\ideal\Desktop\ثثثث.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210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229600" cy="4525963"/>
          </a:xfrm>
        </p:spPr>
        <p:txBody>
          <a:bodyPr rtlCol="1">
            <a:normAutofit fontScale="92500" lnSpcReduction="10000"/>
          </a:bodyPr>
          <a:lstStyle/>
          <a:p>
            <a:pPr fontAlgn="auto">
              <a:spcAft>
                <a:spcPts val="0"/>
              </a:spcAft>
              <a:defRPr/>
            </a:pPr>
            <a:r>
              <a:rPr lang="fa-IR" b="1" dirty="0" smtClean="0">
                <a:cs typeface="B Mitra" pitchFamily="2" charset="-78"/>
              </a:rPr>
              <a:t>مراقبتهاي پرستاري بعد از عمل جراحي مفصل هيپ</a:t>
            </a:r>
          </a:p>
          <a:p>
            <a:pPr fontAlgn="auto">
              <a:spcAft>
                <a:spcPts val="0"/>
              </a:spcAft>
              <a:defRPr/>
            </a:pPr>
            <a:r>
              <a:rPr lang="fa-IR" dirty="0" smtClean="0">
                <a:cs typeface="B Mitra" pitchFamily="2" charset="-78"/>
              </a:rPr>
              <a:t>اولويت مراقبت در طي 24 تا 48 ساعت اول تسكين درد و پيشگيري از عوارض است</a:t>
            </a:r>
          </a:p>
          <a:p>
            <a:pPr fontAlgn="auto">
              <a:spcAft>
                <a:spcPts val="0"/>
              </a:spcAft>
              <a:defRPr/>
            </a:pPr>
            <a:r>
              <a:rPr lang="fa-IR" dirty="0" smtClean="0">
                <a:cs typeface="B Mitra" pitchFamily="2" charset="-78"/>
              </a:rPr>
              <a:t>تشويق بيمار به تنفس عميق هر 1 تا 2 ساعت (نفس عميق بكشد و ....)</a:t>
            </a:r>
          </a:p>
          <a:p>
            <a:pPr fontAlgn="auto">
              <a:spcAft>
                <a:spcPts val="0"/>
              </a:spcAft>
              <a:defRPr/>
            </a:pPr>
            <a:r>
              <a:rPr lang="fa-IR" dirty="0" smtClean="0">
                <a:cs typeface="B Mitra" pitchFamily="2" charset="-78"/>
              </a:rPr>
              <a:t>استفاده از جورابهاي الاستيك بلند تا حد ران براي پيشگيري از تشكيل ترومبوز وريدي</a:t>
            </a:r>
          </a:p>
          <a:p>
            <a:pPr fontAlgn="auto">
              <a:spcAft>
                <a:spcPts val="0"/>
              </a:spcAft>
              <a:defRPr/>
            </a:pPr>
            <a:r>
              <a:rPr lang="fa-IR" dirty="0" smtClean="0">
                <a:cs typeface="B Mitra" pitchFamily="2" charset="-78"/>
              </a:rPr>
              <a:t>كنترل وضعيت هيدراتاسيون – تغذيه اي و برون ده ارادي بيمار</a:t>
            </a:r>
          </a:p>
          <a:p>
            <a:pPr fontAlgn="auto">
              <a:spcAft>
                <a:spcPts val="0"/>
              </a:spcAft>
              <a:defRPr/>
            </a:pPr>
            <a:r>
              <a:rPr lang="fa-IR" dirty="0" smtClean="0">
                <a:cs typeface="B Mitra" pitchFamily="2" charset="-78"/>
              </a:rPr>
              <a:t>توصيه به استفاده از واكر و چوب زير بغل</a:t>
            </a:r>
          </a:p>
          <a:p>
            <a:pPr fontAlgn="auto">
              <a:spcAft>
                <a:spcPts val="0"/>
              </a:spcAft>
              <a:defRPr/>
            </a:pPr>
            <a:r>
              <a:rPr lang="fa-IR" dirty="0" smtClean="0">
                <a:cs typeface="B Mitra" pitchFamily="2" charset="-78"/>
              </a:rPr>
              <a:t>استفاده از آنتي بيوتيك مناسب و صحيح</a:t>
            </a:r>
            <a:endParaRPr lang="fa-IR" dirty="0">
              <a:cs typeface="B Mitra" pitchFamily="2" charset="-78"/>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533400" y="914400"/>
            <a:ext cx="807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endParaRPr lang="en-US" sz="2400" b="1">
              <a:cs typeface="B Mitra" pitchFamily="2" charset="-78"/>
            </a:endParaRPr>
          </a:p>
          <a:p>
            <a:pPr algn="r" eaLnBrk="1" hangingPunct="1"/>
            <a:r>
              <a:rPr lang="fa-IR" sz="2400" b="1">
                <a:cs typeface="B Mitra" pitchFamily="2" charset="-78"/>
              </a:rPr>
              <a:t>مراقبتهاي پرستاري از بيماران استئومالاسي (نرمي استخوان )</a:t>
            </a:r>
          </a:p>
          <a:p>
            <a:pPr algn="r" eaLnBrk="1" hangingPunct="1"/>
            <a:endParaRPr lang="en-US" sz="2400">
              <a:cs typeface="B Mitra" pitchFamily="2" charset="-78"/>
            </a:endParaRPr>
          </a:p>
          <a:p>
            <a:pPr algn="r" eaLnBrk="1" hangingPunct="1"/>
            <a:r>
              <a:rPr lang="fa-IR" sz="2400">
                <a:cs typeface="B Mitra" pitchFamily="2" charset="-78"/>
              </a:rPr>
              <a:t>تسكين درد بيمار با استفاده از روشهاي مختلف فيزيكي – روانشناختي – داروئي</a:t>
            </a:r>
          </a:p>
          <a:p>
            <a:pPr algn="r" eaLnBrk="1" hangingPunct="1"/>
            <a:endParaRPr lang="en-US" sz="2400">
              <a:cs typeface="B Mitra" pitchFamily="2" charset="-78"/>
            </a:endParaRPr>
          </a:p>
          <a:p>
            <a:pPr algn="r" eaLnBrk="1" hangingPunct="1"/>
            <a:r>
              <a:rPr lang="fa-IR" sz="2400">
                <a:cs typeface="B Mitra" pitchFamily="2" charset="-78"/>
              </a:rPr>
              <a:t>استفاده از بالشتهاي نرم جهت حمايت از بدن بيمار</a:t>
            </a:r>
          </a:p>
          <a:p>
            <a:pPr algn="r" eaLnBrk="1" hangingPunct="1"/>
            <a:r>
              <a:rPr lang="fa-IR" sz="2400">
                <a:cs typeface="B Mitra" pitchFamily="2" charset="-78"/>
              </a:rPr>
              <a:t>در صورتي كه علت بيماري سوء جذب اين مواد غذايي باشد . </a:t>
            </a:r>
            <a:r>
              <a:rPr lang="en-US" sz="2400">
                <a:cs typeface="B Mitra" pitchFamily="2" charset="-78"/>
              </a:rPr>
              <a:t>D </a:t>
            </a:r>
            <a:r>
              <a:rPr lang="fa-IR" sz="2400">
                <a:cs typeface="B Mitra" pitchFamily="2" charset="-78"/>
              </a:rPr>
              <a:t>استفاده از كلسيم و ويتامين</a:t>
            </a:r>
          </a:p>
          <a:p>
            <a:pPr algn="r" eaLnBrk="1" hangingPunct="1"/>
            <a:endParaRPr lang="fa-IR" sz="2400">
              <a:cs typeface="B Mitra" pitchFamily="2" charset="-78"/>
            </a:endParaRPr>
          </a:p>
          <a:p>
            <a:pPr algn="r" eaLnBrk="1" hangingPunct="1"/>
            <a:r>
              <a:rPr lang="fa-IR" sz="2400">
                <a:cs typeface="B Mitra" pitchFamily="2" charset="-78"/>
              </a:rPr>
              <a:t>رژيم غذايي با پروتئين كافي و سرشار از كلسيم</a:t>
            </a:r>
          </a:p>
          <a:p>
            <a:pPr algn="r" eaLnBrk="1" hangingPunct="1"/>
            <a:endParaRPr lang="en-US" sz="2400">
              <a:cs typeface="B Mitra" pitchFamily="2" charset="-78"/>
            </a:endParaRPr>
          </a:p>
          <a:p>
            <a:pPr algn="r" eaLnBrk="1" hangingPunct="1"/>
            <a:r>
              <a:rPr lang="fa-IR" sz="2400">
                <a:cs typeface="B Mitra" pitchFamily="2" charset="-78"/>
              </a:rPr>
              <a:t>اصلاح تغيير شكلهاي استخواني كه در اثر بيماري ايجاد مي شود مثلاً استفاده از بريس و يا اقدامات جراحي</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ChangeArrowheads="1"/>
          </p:cNvSpPr>
          <p:nvPr/>
        </p:nvSpPr>
        <p:spPr bwMode="auto">
          <a:xfrm>
            <a:off x="609600" y="762000"/>
            <a:ext cx="838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fa-IR" sz="2400" b="1">
                <a:cs typeface="B Mitra" pitchFamily="2" charset="-78"/>
              </a:rPr>
              <a:t>مراقبت هاي پرستاري در موارد كوفتگي- رگ به رگ شدن وپيچ خوردگي</a:t>
            </a:r>
          </a:p>
          <a:p>
            <a:pPr algn="r" eaLnBrk="1" hangingPunct="1"/>
            <a:endParaRPr lang="en-US" sz="2400">
              <a:cs typeface="B Mitra" pitchFamily="2" charset="-78"/>
            </a:endParaRPr>
          </a:p>
          <a:p>
            <a:pPr algn="r" eaLnBrk="1" hangingPunct="1"/>
            <a:r>
              <a:rPr lang="fa-IR" sz="2400">
                <a:cs typeface="B Mitra" pitchFamily="2" charset="-78"/>
              </a:rPr>
              <a:t>استراحت وبالا نگه داشتن عضو مبتلا</a:t>
            </a:r>
          </a:p>
          <a:p>
            <a:pPr algn="r" eaLnBrk="1" hangingPunct="1"/>
            <a:endParaRPr lang="en-US" sz="2400">
              <a:cs typeface="B Mitra" pitchFamily="2" charset="-78"/>
            </a:endParaRPr>
          </a:p>
          <a:p>
            <a:pPr algn="r" eaLnBrk="1" hangingPunct="1"/>
            <a:endParaRPr lang="fa-IR" sz="2400">
              <a:cs typeface="B Mitra" pitchFamily="2" charset="-78"/>
            </a:endParaRPr>
          </a:p>
          <a:p>
            <a:pPr algn="r" eaLnBrk="1" hangingPunct="1"/>
            <a:r>
              <a:rPr lang="fa-IR" sz="2400">
                <a:cs typeface="B Mitra" pitchFamily="2" charset="-78"/>
              </a:rPr>
              <a:t>استفاده از كيسه يخ وپانسمان فشاريا</a:t>
            </a:r>
          </a:p>
          <a:p>
            <a:pPr algn="r" eaLnBrk="1" hangingPunct="1"/>
            <a:r>
              <a:rPr lang="fa-IR" sz="2400">
                <a:cs typeface="B Mitra" pitchFamily="2" charset="-78"/>
              </a:rPr>
              <a:t>استفاده متناوب از سرماي مرطوب يا خشك 24 تا 48 ساعت بعداز تروما </a:t>
            </a:r>
            <a:endParaRPr lang="en-US" sz="2400">
              <a:cs typeface="B Mitra" pitchFamily="2" charset="-78"/>
            </a:endParaRPr>
          </a:p>
          <a:p>
            <a:pPr algn="r" eaLnBrk="1" hangingPunct="1"/>
            <a:r>
              <a:rPr lang="fa-IR" sz="2400">
                <a:cs typeface="B Mitra" pitchFamily="2" charset="-78"/>
              </a:rPr>
              <a:t>هرباربه مدت 20 تا 30 دقيقه</a:t>
            </a:r>
          </a:p>
          <a:p>
            <a:pPr algn="r" eaLnBrk="1" hangingPunct="1"/>
            <a:endParaRPr lang="en-US" sz="2400">
              <a:cs typeface="B Mitra" pitchFamily="2" charset="-78"/>
            </a:endParaRPr>
          </a:p>
          <a:p>
            <a:pPr algn="r" eaLnBrk="1" hangingPunct="1"/>
            <a:r>
              <a:rPr lang="fa-IR" sz="2400">
                <a:cs typeface="B Mitra" pitchFamily="2" charset="-78"/>
              </a:rPr>
              <a:t>بالا نگهداشتن اندام مبتلا</a:t>
            </a:r>
          </a:p>
          <a:p>
            <a:pPr algn="r" eaLnBrk="1" hangingPunct="1"/>
            <a:endParaRPr lang="fa-IR" sz="2400">
              <a:cs typeface="B Mitra" pitchFamily="2" charset="-78"/>
            </a:endParaRPr>
          </a:p>
          <a:p>
            <a:pPr algn="r" eaLnBrk="1" hangingPunct="1"/>
            <a:r>
              <a:rPr lang="fa-IR" sz="2400">
                <a:cs typeface="B Mitra" pitchFamily="2" charset="-78"/>
              </a:rPr>
              <a:t>استفاده از آتل براي پيشگيري از آسيب مجدد</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ChangeArrowheads="1"/>
          </p:cNvSpPr>
          <p:nvPr/>
        </p:nvSpPr>
        <p:spPr bwMode="auto">
          <a:xfrm>
            <a:off x="1066800" y="685800"/>
            <a:ext cx="7162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fa-IR" sz="2800" b="1">
                <a:cs typeface="B Mitra" pitchFamily="2" charset="-78"/>
              </a:rPr>
              <a:t>توصيه هاي پرستاري درآسيب رباطهاي داخلي وخارجي زانو</a:t>
            </a:r>
          </a:p>
          <a:p>
            <a:pPr algn="r" eaLnBrk="1" hangingPunct="1"/>
            <a:endParaRPr lang="en-US" sz="2800">
              <a:cs typeface="B Mitra" pitchFamily="2" charset="-78"/>
            </a:endParaRPr>
          </a:p>
          <a:p>
            <a:pPr algn="r" eaLnBrk="1" hangingPunct="1"/>
            <a:r>
              <a:rPr lang="fa-IR" sz="2800">
                <a:cs typeface="B Mitra" pitchFamily="2" charset="-78"/>
              </a:rPr>
              <a:t>استراحت</a:t>
            </a:r>
          </a:p>
          <a:p>
            <a:pPr algn="r" eaLnBrk="1" hangingPunct="1"/>
            <a:endParaRPr lang="fa-IR" sz="2800">
              <a:cs typeface="B Mitra" pitchFamily="2" charset="-78"/>
            </a:endParaRPr>
          </a:p>
          <a:p>
            <a:pPr algn="r" eaLnBrk="1" hangingPunct="1"/>
            <a:r>
              <a:rPr lang="fa-IR" sz="2800">
                <a:cs typeface="B Mitra" pitchFamily="2" charset="-78"/>
              </a:rPr>
              <a:t>كمپرس يخ</a:t>
            </a:r>
          </a:p>
          <a:p>
            <a:pPr algn="r" eaLnBrk="1" hangingPunct="1"/>
            <a:r>
              <a:rPr lang="fa-IR" sz="2800">
                <a:cs typeface="B Mitra" pitchFamily="2" charset="-78"/>
              </a:rPr>
              <a:t>پانسمان فشاري</a:t>
            </a:r>
          </a:p>
          <a:p>
            <a:pPr algn="r" eaLnBrk="1" hangingPunct="1"/>
            <a:endParaRPr lang="fa-IR" sz="2800">
              <a:cs typeface="B Mitra" pitchFamily="2" charset="-78"/>
            </a:endParaRPr>
          </a:p>
          <a:p>
            <a:pPr algn="r" eaLnBrk="1" hangingPunct="1"/>
            <a:r>
              <a:rPr lang="fa-IR" sz="2800">
                <a:cs typeface="B Mitra" pitchFamily="2" charset="-78"/>
              </a:rPr>
              <a:t>بالاگذاشتن اندام</a:t>
            </a:r>
          </a:p>
          <a:p>
            <a:pPr algn="r" eaLnBrk="1" hangingPunct="1"/>
            <a:r>
              <a:rPr lang="fa-IR" sz="2800">
                <a:cs typeface="B Mitra" pitchFamily="2" charset="-78"/>
              </a:rPr>
              <a:t>مراقبت از محل زخم و قالب گچي (عوارض احتمالي )</a:t>
            </a:r>
          </a:p>
          <a:p>
            <a:pPr algn="r" eaLnBrk="1" hangingPunct="1"/>
            <a:endParaRPr lang="fa-IR" sz="2800">
              <a:cs typeface="B Mitra" pitchFamily="2" charset="-78"/>
            </a:endParaRPr>
          </a:p>
          <a:p>
            <a:pPr algn="r" eaLnBrk="1" hangingPunct="1"/>
            <a:r>
              <a:rPr lang="fa-IR" sz="2800">
                <a:cs typeface="B Mitra" pitchFamily="2" charset="-78"/>
              </a:rPr>
              <a:t>استفاده از داروهاي مسكن جهت كاهش درد</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ChangeArrowheads="1"/>
          </p:cNvSpPr>
          <p:nvPr/>
        </p:nvSpPr>
        <p:spPr bwMode="auto">
          <a:xfrm>
            <a:off x="147638" y="1219200"/>
            <a:ext cx="7986712"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buFont typeface="Arial" panose="020B0604020202020204" pitchFamily="34" charset="0"/>
              <a:buChar char="•"/>
            </a:pPr>
            <a:r>
              <a:rPr lang="fa-IR" sz="2400" b="1">
                <a:solidFill>
                  <a:srgbClr val="993366"/>
                </a:solidFill>
                <a:ea typeface="Times New Roman" panose="02020603050405020304" pitchFamily="18" charset="0"/>
                <a:cs typeface="B Mitra" pitchFamily="2" charset="-78"/>
              </a:rPr>
              <a:t>مواد غذایی زیر را بخورند: </a:t>
            </a:r>
            <a:r>
              <a:rPr lang="en-US" sz="2400" b="1">
                <a:solidFill>
                  <a:srgbClr val="993366"/>
                </a:solidFill>
                <a:ea typeface="Times New Roman" panose="02020603050405020304" pitchFamily="18" charset="0"/>
                <a:cs typeface="B Mitra" pitchFamily="2" charset="-78"/>
              </a:rPr>
              <a:t>:</a:t>
            </a:r>
            <a:r>
              <a:rPr lang="en-US" sz="2400">
                <a:ea typeface="Times New Roman" panose="02020603050405020304" pitchFamily="18" charset="0"/>
                <a:cs typeface="B Mitra" pitchFamily="2" charset="-78"/>
              </a:rPr>
              <a:t/>
            </a:r>
            <a:br>
              <a:rPr lang="en-US" sz="2400">
                <a:ea typeface="Times New Roman" panose="02020603050405020304" pitchFamily="18" charset="0"/>
                <a:cs typeface="B Mitra" pitchFamily="2" charset="-78"/>
              </a:rPr>
            </a:br>
            <a:r>
              <a:rPr lang="en-US" sz="2400">
                <a:ea typeface="Times New Roman" panose="02020603050405020304" pitchFamily="18" charset="0"/>
                <a:cs typeface="B Mitra" pitchFamily="2" charset="-78"/>
              </a:rPr>
              <a:t>1- </a:t>
            </a:r>
            <a:r>
              <a:rPr lang="fa-IR" sz="2400">
                <a:ea typeface="Times New Roman" panose="02020603050405020304" pitchFamily="18" charset="0"/>
                <a:cs typeface="B Mitra" pitchFamily="2" charset="-78"/>
              </a:rPr>
              <a:t>مقدار کافی پروتئین ( پروتئین های گیاهی ترجیح داده می شوند</a:t>
            </a:r>
            <a:r>
              <a:rPr lang="en-US" sz="2400">
                <a:ea typeface="Times New Roman" panose="02020603050405020304" pitchFamily="18" charset="0"/>
                <a:cs typeface="B Mitra" pitchFamily="2" charset="-78"/>
              </a:rPr>
              <a:t>)</a:t>
            </a:r>
            <a:br>
              <a:rPr lang="en-US" sz="2400">
                <a:ea typeface="Times New Roman" panose="02020603050405020304" pitchFamily="18" charset="0"/>
                <a:cs typeface="B Mitra" pitchFamily="2" charset="-78"/>
              </a:rPr>
            </a:br>
            <a:r>
              <a:rPr lang="en-US" sz="2400">
                <a:ea typeface="Times New Roman" panose="02020603050405020304" pitchFamily="18" charset="0"/>
                <a:cs typeface="B Mitra" pitchFamily="2" charset="-78"/>
              </a:rPr>
              <a:t>2- </a:t>
            </a:r>
            <a:r>
              <a:rPr lang="fa-IR" sz="2400">
                <a:ea typeface="Times New Roman" panose="02020603050405020304" pitchFamily="18" charset="0"/>
                <a:cs typeface="B Mitra" pitchFamily="2" charset="-78"/>
              </a:rPr>
              <a:t>کلسیم ( از طریق مواد غذایی یا داروهای مکمل</a:t>
            </a:r>
            <a:r>
              <a:rPr lang="en-US" sz="2400">
                <a:ea typeface="Times New Roman" panose="02020603050405020304" pitchFamily="18" charset="0"/>
                <a:cs typeface="B Mitra" pitchFamily="2" charset="-78"/>
              </a:rPr>
              <a:t> )</a:t>
            </a:r>
            <a:br>
              <a:rPr lang="en-US" sz="2400">
                <a:ea typeface="Times New Roman" panose="02020603050405020304" pitchFamily="18" charset="0"/>
                <a:cs typeface="B Mitra" pitchFamily="2" charset="-78"/>
              </a:rPr>
            </a:br>
            <a:r>
              <a:rPr lang="en-US" sz="2400">
                <a:ea typeface="Times New Roman" panose="02020603050405020304" pitchFamily="18" charset="0"/>
                <a:cs typeface="B Mitra" pitchFamily="2" charset="-78"/>
              </a:rPr>
              <a:t>3- </a:t>
            </a:r>
            <a:r>
              <a:rPr lang="fa-IR" sz="2400">
                <a:ea typeface="Times New Roman" panose="02020603050405020304" pitchFamily="18" charset="0"/>
                <a:cs typeface="B Mitra" pitchFamily="2" charset="-78"/>
              </a:rPr>
              <a:t>مصرف بیشتر مواد غذایی که لیزین دارند( شیر کم چرب ، ماهی ، سویا و مخمرها</a:t>
            </a:r>
            <a:r>
              <a:rPr lang="en-US" sz="2400">
                <a:ea typeface="Times New Roman" panose="02020603050405020304" pitchFamily="18" charset="0"/>
                <a:cs typeface="B Mitra" pitchFamily="2" charset="-78"/>
              </a:rPr>
              <a:t> )</a:t>
            </a:r>
            <a:br>
              <a:rPr lang="en-US" sz="2400">
                <a:ea typeface="Times New Roman" panose="02020603050405020304" pitchFamily="18" charset="0"/>
                <a:cs typeface="B Mitra" pitchFamily="2" charset="-78"/>
              </a:rPr>
            </a:br>
            <a:r>
              <a:rPr lang="en-US" sz="2400">
                <a:ea typeface="Times New Roman" panose="02020603050405020304" pitchFamily="18" charset="0"/>
                <a:cs typeface="B Mitra" pitchFamily="2" charset="-78"/>
              </a:rPr>
              <a:t>4- </a:t>
            </a:r>
            <a:r>
              <a:rPr lang="fa-IR" sz="2400">
                <a:ea typeface="Times New Roman" panose="02020603050405020304" pitchFamily="18" charset="0"/>
                <a:cs typeface="B Mitra" pitchFamily="2" charset="-78"/>
              </a:rPr>
              <a:t>ویتامین های</a:t>
            </a:r>
            <a:r>
              <a:rPr lang="en-US" sz="2400">
                <a:ea typeface="Times New Roman" panose="02020603050405020304" pitchFamily="18" charset="0"/>
                <a:cs typeface="B Mitra" pitchFamily="2" charset="-78"/>
              </a:rPr>
              <a:t> E , C , B6 , D , K</a:t>
            </a:r>
            <a:br>
              <a:rPr lang="en-US" sz="2400">
                <a:ea typeface="Times New Roman" panose="02020603050405020304" pitchFamily="18" charset="0"/>
                <a:cs typeface="B Mitra" pitchFamily="2" charset="-78"/>
              </a:rPr>
            </a:br>
            <a:r>
              <a:rPr lang="en-US" sz="2400">
                <a:ea typeface="Times New Roman" panose="02020603050405020304" pitchFamily="18" charset="0"/>
                <a:cs typeface="B Mitra" pitchFamily="2" charset="-78"/>
              </a:rPr>
              <a:t>5- </a:t>
            </a:r>
            <a:r>
              <a:rPr lang="fa-IR" sz="2400">
                <a:ea typeface="Times New Roman" panose="02020603050405020304" pitchFamily="18" charset="0"/>
                <a:cs typeface="B Mitra" pitchFamily="2" charset="-78"/>
              </a:rPr>
              <a:t>مواد غذایی شامل منیزیم ، روی ، مس و سیلیکون</a:t>
            </a:r>
            <a:endParaRPr lang="en-US" sz="2400">
              <a:latin typeface="Arial" panose="020B0604020202020204" pitchFamily="34" charset="0"/>
              <a:ea typeface="Times New Roman" panose="02020603050405020304" pitchFamily="18" charset="0"/>
              <a:cs typeface="B Mitra" pitchFamily="2" charset="-78"/>
            </a:endParaRPr>
          </a:p>
          <a:p>
            <a:pPr algn="ctr">
              <a:buFont typeface="Arial" panose="020B0604020202020204" pitchFamily="34" charset="0"/>
              <a:buChar char="•"/>
            </a:pPr>
            <a:r>
              <a:rPr lang="en-US" sz="2400">
                <a:cs typeface="B Mitra" pitchFamily="2" charset="-78"/>
              </a:rPr>
              <a:t> </a:t>
            </a:r>
            <a:endParaRPr lang="fa-IR" sz="2400" b="1">
              <a:solidFill>
                <a:srgbClr val="993366"/>
              </a:solidFill>
              <a:latin typeface="Arial" panose="020B0604020202020204" pitchFamily="34" charset="0"/>
              <a:cs typeface="B Mitra" pitchFamily="2" charset="-78"/>
            </a:endParaRPr>
          </a:p>
          <a:p>
            <a:pPr algn="ctr"/>
            <a:r>
              <a:rPr lang="fa-IR" sz="2400" b="1">
                <a:solidFill>
                  <a:srgbClr val="993366"/>
                </a:solidFill>
                <a:latin typeface="Arial" panose="020B0604020202020204" pitchFamily="34" charset="0"/>
                <a:cs typeface="B Mitra" pitchFamily="2" charset="-78"/>
              </a:rPr>
              <a:t>از مواد غذایی زیر پرهیز کنید</a:t>
            </a:r>
            <a:r>
              <a:rPr lang="en-US" sz="2400" b="1">
                <a:solidFill>
                  <a:srgbClr val="993366"/>
                </a:solidFill>
                <a:latin typeface="Arial" panose="020B0604020202020204" pitchFamily="34" charset="0"/>
                <a:cs typeface="B Mitra" pitchFamily="2" charset="-78"/>
              </a:rPr>
              <a:t>:</a:t>
            </a:r>
            <a:r>
              <a:rPr lang="en-US" sz="2400">
                <a:latin typeface="Arial" panose="020B0604020202020204" pitchFamily="34" charset="0"/>
                <a:cs typeface="B Mitra" pitchFamily="2" charset="-78"/>
              </a:rPr>
              <a:t/>
            </a:r>
            <a:br>
              <a:rPr lang="en-US" sz="2400">
                <a:latin typeface="Arial" panose="020B0604020202020204" pitchFamily="34" charset="0"/>
                <a:cs typeface="B Mitra" pitchFamily="2" charset="-78"/>
              </a:rPr>
            </a:br>
            <a:r>
              <a:rPr lang="en-US" sz="2400">
                <a:latin typeface="Arial" panose="020B0604020202020204" pitchFamily="34" charset="0"/>
                <a:cs typeface="B Mitra" pitchFamily="2" charset="-78"/>
              </a:rPr>
              <a:t>1- </a:t>
            </a:r>
            <a:r>
              <a:rPr lang="fa-IR" sz="2400">
                <a:latin typeface="Arial" panose="020B0604020202020204" pitchFamily="34" charset="0"/>
                <a:cs typeface="B Mitra" pitchFamily="2" charset="-78"/>
              </a:rPr>
              <a:t>شکر</a:t>
            </a:r>
            <a:r>
              <a:rPr lang="en-US" sz="2400">
                <a:latin typeface="Arial" panose="020B0604020202020204" pitchFamily="34" charset="0"/>
                <a:cs typeface="B Mitra" pitchFamily="2" charset="-78"/>
              </a:rPr>
              <a:t/>
            </a:r>
            <a:br>
              <a:rPr lang="en-US" sz="2400">
                <a:latin typeface="Arial" panose="020B0604020202020204" pitchFamily="34" charset="0"/>
                <a:cs typeface="B Mitra" pitchFamily="2" charset="-78"/>
              </a:rPr>
            </a:br>
            <a:r>
              <a:rPr lang="en-US" sz="2400">
                <a:latin typeface="Arial" panose="020B0604020202020204" pitchFamily="34" charset="0"/>
                <a:cs typeface="B Mitra" pitchFamily="2" charset="-78"/>
              </a:rPr>
              <a:t>2- </a:t>
            </a:r>
            <a:r>
              <a:rPr lang="fa-IR" sz="2400">
                <a:latin typeface="Arial" panose="020B0604020202020204" pitchFamily="34" charset="0"/>
                <a:cs typeface="B Mitra" pitchFamily="2" charset="-78"/>
              </a:rPr>
              <a:t>نمک</a:t>
            </a:r>
            <a:r>
              <a:rPr lang="en-US" sz="2400">
                <a:latin typeface="Arial" panose="020B0604020202020204" pitchFamily="34" charset="0"/>
                <a:cs typeface="B Mitra" pitchFamily="2" charset="-78"/>
              </a:rPr>
              <a:t/>
            </a:r>
            <a:br>
              <a:rPr lang="en-US" sz="2400">
                <a:latin typeface="Arial" panose="020B0604020202020204" pitchFamily="34" charset="0"/>
                <a:cs typeface="B Mitra" pitchFamily="2" charset="-78"/>
              </a:rPr>
            </a:br>
            <a:r>
              <a:rPr lang="en-US" sz="2400">
                <a:latin typeface="Arial" panose="020B0604020202020204" pitchFamily="34" charset="0"/>
                <a:cs typeface="B Mitra" pitchFamily="2" charset="-78"/>
              </a:rPr>
              <a:t>3- </a:t>
            </a:r>
            <a:r>
              <a:rPr lang="fa-IR" sz="2400">
                <a:latin typeface="Arial" panose="020B0604020202020204" pitchFamily="34" charset="0"/>
                <a:cs typeface="B Mitra" pitchFamily="2" charset="-78"/>
              </a:rPr>
              <a:t>گوشت قرمز</a:t>
            </a:r>
            <a:r>
              <a:rPr lang="en-US" sz="2400">
                <a:latin typeface="Arial" panose="020B0604020202020204" pitchFamily="34" charset="0"/>
                <a:cs typeface="B Mitra" pitchFamily="2" charset="-78"/>
              </a:rPr>
              <a:t/>
            </a:r>
            <a:br>
              <a:rPr lang="en-US" sz="2400">
                <a:latin typeface="Arial" panose="020B0604020202020204" pitchFamily="34" charset="0"/>
                <a:cs typeface="B Mitra" pitchFamily="2" charset="-78"/>
              </a:rPr>
            </a:br>
            <a:r>
              <a:rPr lang="en-US" sz="2400">
                <a:latin typeface="Arial" panose="020B0604020202020204" pitchFamily="34" charset="0"/>
                <a:cs typeface="B Mitra" pitchFamily="2" charset="-78"/>
              </a:rPr>
              <a:t>4- </a:t>
            </a:r>
            <a:r>
              <a:rPr lang="fa-IR" sz="2400">
                <a:latin typeface="Arial" panose="020B0604020202020204" pitchFamily="34" charset="0"/>
                <a:cs typeface="B Mitra" pitchFamily="2" charset="-78"/>
              </a:rPr>
              <a:t>مشروبات الکلی</a:t>
            </a:r>
            <a:r>
              <a:rPr lang="en-US" sz="2400">
                <a:latin typeface="Arial" panose="020B0604020202020204" pitchFamily="34" charset="0"/>
                <a:cs typeface="B Mitra" pitchFamily="2" charset="-78"/>
              </a:rPr>
              <a:t/>
            </a:r>
            <a:br>
              <a:rPr lang="en-US" sz="2400">
                <a:latin typeface="Arial" panose="020B0604020202020204" pitchFamily="34" charset="0"/>
                <a:cs typeface="B Mitra" pitchFamily="2" charset="-78"/>
              </a:rPr>
            </a:br>
            <a:r>
              <a:rPr lang="en-US" sz="2400">
                <a:latin typeface="Arial" panose="020B0604020202020204" pitchFamily="34" charset="0"/>
                <a:cs typeface="B Mitra" pitchFamily="2" charset="-78"/>
              </a:rPr>
              <a:t>5- </a:t>
            </a:r>
            <a:r>
              <a:rPr lang="fa-IR" sz="2400">
                <a:latin typeface="Arial" panose="020B0604020202020204" pitchFamily="34" charset="0"/>
                <a:cs typeface="B Mitra" pitchFamily="2" charset="-78"/>
              </a:rPr>
              <a:t>کافئین ( قهوه، نوشابه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rtlCol="1">
            <a:noAutofit/>
          </a:bodyPr>
          <a:lstStyle/>
          <a:p>
            <a:pPr algn="r" fontAlgn="auto">
              <a:spcAft>
                <a:spcPts val="0"/>
              </a:spcAft>
              <a:defRPr/>
            </a:pPr>
            <a:r>
              <a:rPr lang="fa-IR" sz="4800" dirty="0" smtClean="0">
                <a:solidFill>
                  <a:schemeClr val="tx2">
                    <a:lumMod val="50000"/>
                  </a:schemeClr>
                </a:solidFill>
                <a:cs typeface="B Mitra" pitchFamily="2" charset="-78"/>
              </a:rPr>
              <a:t>منابع : </a:t>
            </a:r>
            <a:br>
              <a:rPr lang="fa-IR" sz="4800" dirty="0" smtClean="0">
                <a:solidFill>
                  <a:schemeClr val="tx2">
                    <a:lumMod val="50000"/>
                  </a:schemeClr>
                </a:solidFill>
                <a:cs typeface="B Mitra" pitchFamily="2" charset="-78"/>
              </a:rPr>
            </a:br>
            <a:r>
              <a:rPr lang="fa-IR" sz="4800" dirty="0" smtClean="0">
                <a:solidFill>
                  <a:schemeClr val="tx2">
                    <a:lumMod val="50000"/>
                  </a:schemeClr>
                </a:solidFill>
                <a:cs typeface="B Mitra" pitchFamily="2" charset="-78"/>
              </a:rPr>
              <a:t/>
            </a:r>
            <a:br>
              <a:rPr lang="fa-IR" sz="4800" dirty="0" smtClean="0">
                <a:solidFill>
                  <a:schemeClr val="tx2">
                    <a:lumMod val="50000"/>
                  </a:schemeClr>
                </a:solidFill>
                <a:cs typeface="B Mitra" pitchFamily="2" charset="-78"/>
              </a:rPr>
            </a:br>
            <a:r>
              <a:rPr lang="fa-IR" sz="4800" dirty="0" smtClean="0">
                <a:solidFill>
                  <a:schemeClr val="tx2">
                    <a:lumMod val="50000"/>
                  </a:schemeClr>
                </a:solidFill>
                <a:cs typeface="B Mitra" pitchFamily="2" charset="-78"/>
              </a:rPr>
              <a:t>برونر و سودارث 2014</a:t>
            </a:r>
            <a:br>
              <a:rPr lang="fa-IR" sz="4800" dirty="0" smtClean="0">
                <a:solidFill>
                  <a:schemeClr val="tx2">
                    <a:lumMod val="50000"/>
                  </a:schemeClr>
                </a:solidFill>
                <a:cs typeface="B Mitra" pitchFamily="2" charset="-78"/>
              </a:rPr>
            </a:br>
            <a:r>
              <a:rPr lang="fa-IR" sz="4800" dirty="0" smtClean="0">
                <a:solidFill>
                  <a:schemeClr val="tx2">
                    <a:lumMod val="50000"/>
                  </a:schemeClr>
                </a:solidFill>
                <a:cs typeface="B Mitra" pitchFamily="2" charset="-78"/>
              </a:rPr>
              <a:t>تلان 2015</a:t>
            </a:r>
            <a:br>
              <a:rPr lang="fa-IR" sz="4800" dirty="0" smtClean="0">
                <a:solidFill>
                  <a:schemeClr val="tx2">
                    <a:lumMod val="50000"/>
                  </a:schemeClr>
                </a:solidFill>
                <a:cs typeface="B Mitra" pitchFamily="2" charset="-78"/>
              </a:rPr>
            </a:br>
            <a:r>
              <a:rPr lang="fa-IR" sz="4800" dirty="0" smtClean="0">
                <a:solidFill>
                  <a:schemeClr val="tx2">
                    <a:lumMod val="50000"/>
                  </a:schemeClr>
                </a:solidFill>
                <a:cs typeface="B Mitra" pitchFamily="2" charset="-78"/>
              </a:rPr>
              <a:t>اندیشه اساتید 1394</a:t>
            </a:r>
            <a:br>
              <a:rPr lang="fa-IR" sz="4800" dirty="0" smtClean="0">
                <a:solidFill>
                  <a:schemeClr val="tx2">
                    <a:lumMod val="50000"/>
                  </a:schemeClr>
                </a:solidFill>
                <a:cs typeface="B Mitra" pitchFamily="2" charset="-78"/>
              </a:rPr>
            </a:br>
            <a:r>
              <a:rPr lang="fa-IR" sz="4800" dirty="0" smtClean="0">
                <a:solidFill>
                  <a:schemeClr val="tx2">
                    <a:lumMod val="50000"/>
                  </a:schemeClr>
                </a:solidFill>
                <a:cs typeface="B Mitra" pitchFamily="2" charset="-78"/>
              </a:rPr>
              <a:t>درسنامه جامع پرستاری 93-94</a:t>
            </a:r>
            <a:br>
              <a:rPr lang="fa-IR" sz="4800" dirty="0" smtClean="0">
                <a:solidFill>
                  <a:schemeClr val="tx2">
                    <a:lumMod val="50000"/>
                  </a:schemeClr>
                </a:solidFill>
                <a:cs typeface="B Mitra" pitchFamily="2" charset="-78"/>
              </a:rPr>
            </a:br>
            <a:endParaRPr lang="fa-IR" sz="4800" dirty="0">
              <a:solidFill>
                <a:schemeClr val="tx2">
                  <a:lumMod val="50000"/>
                </a:schemeClr>
              </a:solidFill>
              <a:cs typeface="B Mitra" pitchFamily="2" charset="-78"/>
            </a:endParaRPr>
          </a:p>
        </p:txBody>
      </p:sp>
      <p:pic>
        <p:nvPicPr>
          <p:cNvPr id="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3200400"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endParaRPr lang="fa-IR" smtClean="0"/>
          </a:p>
        </p:txBody>
      </p:sp>
      <p:pic>
        <p:nvPicPr>
          <p:cNvPr id="829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381000"/>
            <a:ext cx="9063038" cy="645318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1143000"/>
            <a:ext cx="8229600" cy="1143000"/>
          </a:xfrm>
        </p:spPr>
        <p:txBody>
          <a:bodyPr/>
          <a:lstStyle/>
          <a:p>
            <a:r>
              <a:rPr lang="fa-IR" sz="3200" smtClean="0">
                <a:cs typeface="B Mitra" pitchFamily="2" charset="-78"/>
              </a:rPr>
              <a:t>شکستگی استخوان از جمله مهمترین آسیب های بدن است که بدنبال ضربه ایجاد می شود.هر گونه تغییر شکل استخوان بدنبال ضربه، شکستگی نامیده می شود. به زبان دیگر اگر نیرویی که به استخوان وارد می شود بیش از حد تحمل آن بوده و بتواند شکل استخوان را تغییر دهد می گوییم شکستگی ایجاد شده است...</a:t>
            </a:r>
          </a:p>
        </p:txBody>
      </p:sp>
      <p:pic>
        <p:nvPicPr>
          <p:cNvPr id="10243" name="Picture 2" descr="C:\Users\ideal\Desktop\images.jpgاقثا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4200"/>
            <a:ext cx="9144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6096000"/>
          </a:xfrm>
        </p:spPr>
        <p:txBody>
          <a:bodyPr rtlCol="1">
            <a:normAutofit fontScale="55000" lnSpcReduction="20000"/>
          </a:bodyPr>
          <a:lstStyle/>
          <a:p>
            <a:pPr algn="ctr" fontAlgn="auto">
              <a:spcAft>
                <a:spcPts val="0"/>
              </a:spcAft>
              <a:defRPr/>
            </a:pPr>
            <a:r>
              <a:rPr lang="fa-IR" sz="4700" dirty="0" smtClean="0">
                <a:cs typeface="B Mitra" pitchFamily="2" charset="-78"/>
              </a:rPr>
              <a:t>مراحل ترمیم شکستگی </a:t>
            </a:r>
          </a:p>
          <a:p>
            <a:pPr algn="ctr" fontAlgn="auto">
              <a:spcAft>
                <a:spcPts val="0"/>
              </a:spcAft>
              <a:buFont typeface="Arial" panose="020B0604020202020204" pitchFamily="34" charset="0"/>
              <a:buNone/>
              <a:defRPr/>
            </a:pPr>
            <a:endParaRPr lang="fa-IR" sz="4700" dirty="0" smtClean="0">
              <a:cs typeface="B Mitra" pitchFamily="2" charset="-78"/>
            </a:endParaRPr>
          </a:p>
          <a:p>
            <a:pPr algn="ctr" fontAlgn="auto">
              <a:spcAft>
                <a:spcPts val="0"/>
              </a:spcAft>
              <a:defRPr/>
            </a:pPr>
            <a:r>
              <a:rPr lang="fa-IR" sz="3800" dirty="0" smtClean="0">
                <a:cs typeface="B Mitra" pitchFamily="2" charset="-78"/>
              </a:rPr>
              <a:t>تشکیل هماتوم شکستگی </a:t>
            </a:r>
          </a:p>
          <a:p>
            <a:pPr algn="ctr" fontAlgn="auto">
              <a:spcAft>
                <a:spcPts val="0"/>
              </a:spcAft>
              <a:defRPr/>
            </a:pPr>
            <a:r>
              <a:rPr lang="fa-IR" sz="3800" dirty="0" smtClean="0">
                <a:cs typeface="B Mitra" pitchFamily="2" charset="-78"/>
              </a:rPr>
              <a:t/>
            </a:r>
            <a:br>
              <a:rPr lang="fa-IR" sz="3800" dirty="0" smtClean="0">
                <a:cs typeface="B Mitra" pitchFamily="2" charset="-78"/>
              </a:rPr>
            </a:br>
            <a:r>
              <a:rPr lang="fa-IR" sz="3800" dirty="0" smtClean="0">
                <a:cs typeface="B Mitra" pitchFamily="2" charset="-78"/>
              </a:rPr>
              <a:t>التهاب همراه با تشکیل عروق خونی </a:t>
            </a:r>
          </a:p>
          <a:p>
            <a:pPr algn="ctr" fontAlgn="auto">
              <a:spcAft>
                <a:spcPts val="0"/>
              </a:spcAft>
              <a:defRPr/>
            </a:pPr>
            <a:r>
              <a:rPr lang="fa-IR" sz="3800" dirty="0" smtClean="0">
                <a:cs typeface="B Mitra" pitchFamily="2" charset="-78"/>
              </a:rPr>
              <a:t/>
            </a:r>
            <a:br>
              <a:rPr lang="fa-IR" sz="3800" dirty="0" smtClean="0">
                <a:cs typeface="B Mitra" pitchFamily="2" charset="-78"/>
              </a:rPr>
            </a:br>
            <a:r>
              <a:rPr lang="fa-IR" sz="3800" dirty="0" smtClean="0">
                <a:cs typeface="B Mitra" pitchFamily="2" charset="-78"/>
              </a:rPr>
              <a:t>مرحله ترمیمی توام با تشکیل کال استخوانی و اسیفیکاسیون (مرحله تشکیل ماتریکس استخوانی)</a:t>
            </a:r>
            <a:br>
              <a:rPr lang="fa-IR" sz="3800" dirty="0" smtClean="0">
                <a:cs typeface="B Mitra" pitchFamily="2" charset="-78"/>
              </a:rPr>
            </a:br>
            <a:r>
              <a:rPr lang="fa-IR" sz="3800" dirty="0" smtClean="0">
                <a:cs typeface="B Mitra" pitchFamily="2" charset="-78"/>
              </a:rPr>
              <a:t>مرحله استحکام که کال اولیه به استخوان بالغ تبدیل میشود </a:t>
            </a:r>
          </a:p>
          <a:p>
            <a:pPr algn="ctr" fontAlgn="auto">
              <a:spcAft>
                <a:spcPts val="0"/>
              </a:spcAft>
              <a:defRPr/>
            </a:pPr>
            <a:r>
              <a:rPr lang="fa-IR" sz="3800" dirty="0" smtClean="0">
                <a:cs typeface="B Mitra" pitchFamily="2" charset="-78"/>
              </a:rPr>
              <a:t/>
            </a:r>
            <a:br>
              <a:rPr lang="fa-IR" sz="3800" dirty="0" smtClean="0">
                <a:cs typeface="B Mitra" pitchFamily="2" charset="-78"/>
              </a:rPr>
            </a:br>
            <a:r>
              <a:rPr lang="fa-IR" sz="3800" dirty="0" smtClean="0">
                <a:cs typeface="B Mitra" pitchFamily="2" charset="-78"/>
              </a:rPr>
              <a:t>رمدلینگ و تبدیل به استخوان کامل </a:t>
            </a:r>
          </a:p>
          <a:p>
            <a:pPr fontAlgn="auto">
              <a:spcAft>
                <a:spcPts val="0"/>
              </a:spcAft>
              <a:defRPr/>
            </a:pPr>
            <a:r>
              <a:rPr lang="fa-IR" dirty="0" smtClean="0">
                <a:cs typeface="B Mitra" pitchFamily="2" charset="-78"/>
              </a:rPr>
              <a:t/>
            </a:r>
            <a:br>
              <a:rPr lang="fa-IR" dirty="0" smtClean="0">
                <a:cs typeface="B Mitra" pitchFamily="2" charset="-78"/>
              </a:rPr>
            </a:br>
            <a:r>
              <a:rPr lang="fa-IR" sz="3800" dirty="0" smtClean="0">
                <a:cs typeface="B Mitra" pitchFamily="2" charset="-78"/>
              </a:rPr>
              <a:t>در طی حدود 5 روز هماتوم شکستگیها ساماندهی میشوند </a:t>
            </a:r>
          </a:p>
          <a:p>
            <a:pPr fontAlgn="auto">
              <a:spcAft>
                <a:spcPts val="0"/>
              </a:spcAft>
              <a:defRPr/>
            </a:pPr>
            <a:r>
              <a:rPr lang="fa-IR" dirty="0" smtClean="0">
                <a:cs typeface="B Mitra" pitchFamily="2" charset="-78"/>
              </a:rPr>
              <a:t/>
            </a:r>
            <a:br>
              <a:rPr lang="fa-IR" dirty="0" smtClean="0">
                <a:cs typeface="B Mitra" pitchFamily="2" charset="-78"/>
              </a:rPr>
            </a:br>
            <a:r>
              <a:rPr lang="fa-IR" dirty="0" smtClean="0">
                <a:cs typeface="B Mitra" pitchFamily="2" charset="-78"/>
              </a:rPr>
              <a:t>مفصل : محل اتصال دو استخوان یا بیش از دو استخوان که شامل مفصل ثابت و نیمه متحرک و کاملا متحرک</a:t>
            </a:r>
          </a:p>
          <a:p>
            <a:pPr fontAlgn="auto">
              <a:spcAft>
                <a:spcPts val="0"/>
              </a:spcAft>
              <a:defRPr/>
            </a:pPr>
            <a:r>
              <a:rPr lang="fa-IR" dirty="0" smtClean="0">
                <a:cs typeface="B Mitra" pitchFamily="2" charset="-78"/>
              </a:rPr>
              <a:t/>
            </a:r>
            <a:br>
              <a:rPr lang="fa-IR" dirty="0" smtClean="0">
                <a:cs typeface="B Mitra" pitchFamily="2" charset="-78"/>
              </a:rPr>
            </a:br>
            <a:r>
              <a:rPr lang="fa-IR" dirty="0" smtClean="0">
                <a:cs typeface="B Mitra" pitchFamily="2" charset="-78"/>
              </a:rPr>
              <a:t>انواع انقباض عضلانی </a:t>
            </a:r>
          </a:p>
          <a:p>
            <a:pPr fontAlgn="auto">
              <a:spcAft>
                <a:spcPts val="0"/>
              </a:spcAft>
              <a:defRPr/>
            </a:pPr>
            <a:r>
              <a:rPr lang="fa-IR" dirty="0" smtClean="0">
                <a:cs typeface="B Mitra" pitchFamily="2" charset="-78"/>
              </a:rPr>
              <a:t/>
            </a:r>
            <a:br>
              <a:rPr lang="fa-IR" dirty="0" smtClean="0">
                <a:cs typeface="B Mitra" pitchFamily="2" charset="-78"/>
              </a:rPr>
            </a:br>
            <a:r>
              <a:rPr lang="fa-IR" dirty="0" smtClean="0">
                <a:cs typeface="B Mitra" pitchFamily="2" charset="-78"/>
              </a:rPr>
              <a:t>ایزومتریک و </a:t>
            </a:r>
          </a:p>
          <a:p>
            <a:pPr fontAlgn="auto">
              <a:spcAft>
                <a:spcPts val="0"/>
              </a:spcAft>
              <a:defRPr/>
            </a:pPr>
            <a:r>
              <a:rPr lang="fa-IR" dirty="0" smtClean="0">
                <a:cs typeface="B Mitra" pitchFamily="2" charset="-78"/>
              </a:rPr>
              <a:t>ایزوتونیک</a:t>
            </a:r>
            <a:br>
              <a:rPr lang="fa-IR" dirty="0" smtClean="0">
                <a:cs typeface="B Mitra" pitchFamily="2" charset="-78"/>
              </a:rPr>
            </a:br>
            <a:endParaRPr lang="fa-IR" dirty="0">
              <a:cs typeface="B Mitra" pitchFamily="2" charset="-78"/>
            </a:endParaRPr>
          </a:p>
        </p:txBody>
      </p:sp>
    </p:spTree>
  </p:cSld>
  <p:clrMapOvr>
    <a:masterClrMapping/>
  </p:clrMapOvr>
  <p:transition spd="slow">
    <p:pull dir="d"/>
    <p:sndAc>
      <p:stSnd>
        <p:snd r:embed="rId2" name="applause.wav"/>
      </p:stSnd>
    </p:sndAc>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مراقبتهای_پرستاری_در_ارتوپدی</Template>
  <TotalTime>0</TotalTime>
  <Words>2348</Words>
  <Application>Microsoft Office PowerPoint</Application>
  <PresentationFormat>On-screen Show (4:3)</PresentationFormat>
  <Paragraphs>316</Paragraphs>
  <Slides>76</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76</vt:i4>
      </vt:variant>
    </vt:vector>
  </HeadingPairs>
  <TitlesOfParts>
    <vt:vector size="91" baseType="lpstr">
      <vt:lpstr>Calibri</vt:lpstr>
      <vt:lpstr>Arial</vt:lpstr>
      <vt:lpstr>B Mitra</vt:lpstr>
      <vt:lpstr>Times New Roman</vt:lpstr>
      <vt:lpstr>Rod</vt:lpstr>
      <vt:lpstr>B Yekan</vt:lpstr>
      <vt:lpstr>2  Yekan</vt:lpstr>
      <vt:lpstr>B Farnaz</vt:lpstr>
      <vt:lpstr>B Homa</vt:lpstr>
      <vt:lpstr>Verdana</vt:lpstr>
      <vt:lpstr>Tahoma</vt:lpstr>
      <vt:lpstr>2  Homa</vt:lpstr>
      <vt:lpstr>Yagut</vt:lpstr>
      <vt:lpstr>Wingdings</vt:lpstr>
      <vt:lpstr>Office Theme</vt:lpstr>
      <vt:lpstr>PowerPoint Presentation</vt:lpstr>
      <vt:lpstr>PowerPoint Presentation</vt:lpstr>
      <vt:lpstr>PowerPoint Presentation</vt:lpstr>
      <vt:lpstr>حضرت امام علی (علیه السّلام) فرموده اند: دو چیز است که قدر و قیمتشان را نمی شناسید مگر کسی که آن دو را از دست داده باشید، یکی جوانی و دیگری تندرستی و عافیت است.</vt:lpstr>
      <vt:lpstr>PowerPoint Presentation</vt:lpstr>
      <vt:lpstr>مبحث شامل : آناتومی و فیزیولوژی  مراحل ترمیم شکستگی  </vt:lpstr>
      <vt:lpstr> بیش از 98 درصد کل کلسیم بدن در استخوانها است... در بدن انسان 206 استخوان وجود دارد که شامل  استخوان بلند مثل ران استخوان کوتاه مثل بند انگشتان استخوان مسطح مثل جناغ  استخوان نامنظم مثل مهره ها  سه نوع سلول استخوانی وجود دارد که شامل : استیو بلاست  استیو سیت (سلولهای استخوانی رسیده ای هستند که در عملکرد استخوان نقش دارد...) استیوکلاست  پوشش روی استخوان بنام پریوست استخوان را تغذیه میکند که شامل اعصاب ؛عروق خونی و لنف میباشد... استخوان های مسطح محل های مهم خونسازی هستند    فاکتورهای مهم تنظیم کننده تعادل بین تشکیل و تخریب استخوان را حفظ میکند شامل استرس موضعی ؛ویتامین دی ,هورمون پاراتیرویید ,کلسی تونین و خونرسانی میباشد.... </vt:lpstr>
      <vt:lpstr>شکستگی استخوان از جمله مهمترین آسیب های بدن است که بدنبال ضربه ایجاد می شود.هر گونه تغییر شکل استخوان بدنبال ضربه، شکستگی نامیده می شود. به زبان دیگر اگر نیرویی که به استخوان وارد می شود بیش از حد تحمل آن بوده و بتواند شکل استخوان را تغییر دهد می گوییم شکستگی ایجاد شده است...</vt:lpstr>
      <vt:lpstr>PowerPoint Presentation</vt:lpstr>
      <vt:lpstr>انواع مختلف شکستگی استخوان  1- شکستگی کامل(گسیختگی در تمام سطح استخوان همراه با جابه جایی) 2-شکستگی ناکامل : قسمتی از سطح مقطع استخوان دچار شکستگی میشود 3-شکستگی چند قطعه : استخوان به چند قسمت تقسیم میشود 4- شکستگی بسته یا ساده (پوست بیمار سالمه) 5- شکستگی باز یا مرکب :  از هم گسیختگی پوست تا امتداد استخوان   </vt:lpstr>
      <vt:lpstr> سایر انواع شکستگی عبارتند    • شکستگی مویی (Hairline): یک شکستگی باریک در استخوان • شکستگی تکی (Single): زمانی است که استخوان در یکجا شکسته می‌شود. • شکستگی چند‌قطعه‌ای (Segmental): زمانی است که استخوان در بیش از یک قسمت شکسته می‌شود. • شکستگی خرد‌شده (Comminuted): استخوان به بیش از یک تکه شکسته می‌شود یا خرد می‌شود</vt:lpstr>
      <vt:lpstr>PowerPoint Presentation</vt:lpstr>
      <vt:lpstr>Types of Fractures</vt:lpstr>
      <vt:lpstr>عوارض شکستگیها : اولیه و تاخیری   اولیه شامل شوک...آمبولی چربی ...کمپارتمان...آمبولی چربی ...عفونت ...dic    عوارص تاخیری شامل : تاخیر در جوش نخوردن یا جوش نخوردن واکنش به وسایل فیکساسیون داخلی نکروز آوسکولار استخوان و ............</vt:lpstr>
      <vt:lpstr>PowerPoint Presentation</vt:lpstr>
      <vt:lpstr>PowerPoint Presentation</vt:lpstr>
      <vt:lpstr>PowerPoint Presentation</vt:lpstr>
      <vt:lpstr>PowerPoint Presentation</vt:lpstr>
      <vt:lpstr>PowerPoint Presentation</vt:lpstr>
      <vt:lpstr>مواد لازم برای گچ گیری   گچ (پلاستر): قالبهای گچی از پلاستر درست شده اند. هنگام تماس پلاستر با اب یه واکنش کریستال سازی شروع میشود که با تولید گرما همراه است...بعداز گچ گیری قالب گچی مرطوب  و مختصری نرم میباشد و تا زمان خشک شدن استحکام لازم را ندارد بسته به ضخامت و رطوبت محیط 24 تا 72 ساعت طول میکشد تا قالب گچ کاملا خشک شود قالب گچ مرطوب خاکستری و کدر است در دق صدای مات دارد و بوی کپک میدهد..در صورتی ک قالب گچ خشک رنگ سفید و درخشان دارد در دق صدای رزونانس  و فاقد بو میباشد.. </vt:lpstr>
      <vt:lpstr>قالبهای غیر گچی : یا فایبر گلاس از مواد پلی اورتان ساخته شده که در تماس با اب فعال میشوند این غالبها نسبت به قالبهای گچی سبکتر محکم تر و بادوامتر و مقاومت بیشتری در مقابل اب هستند...در عرض چند دقیقه خشک میشوند و عوارض پوستی ناشی از انها بدلیل متخلخل بودن کمتر است... در صورت مرطوب شدن قالبهای فایبر گلاس از استحکام انها کم نمیشود بنابراین میتوان همزمان اب درمانی را انجام داد.. </vt:lpstr>
      <vt:lpstr>مراقبت های پرستاری   قبل از شروع گچ گیری هدف از گچ گیری و همچنین توضیح صداها  و احساساتی که بیمار با انها مواجهه خواهد شد. بررسی درد ناشی از مشکلات عضلانی- اسکلتی وجهت تسکین درد از بلند کردن عضو و وسایل خنک کننده استفاده شود.  وضعیت عصبی- عروقی عضو داخل قالب گچ بطور مرتب بررسی گردد.  توصیه به بیمار در صورت داشتن گچ پا انگشتان پا و در گچ بازو انگشتان دست را حرکت دهد. قبل از گچ گیری زخمها و خراشیدگیها درمان شود و در صورت وجود زخمهای شدید میتوان از روشهای جایگزین مثل فیکساتورهای خارجی استفاده کرد... </vt:lpstr>
      <vt:lpstr>PowerPoint Presentation</vt:lpstr>
      <vt:lpstr>عوارض ناشی از قالب های گچ  سندرم کمپارتمان:    سندرم کمپارتمان در صورت افزایش فشار داخل بافتی در یک فضای بسته مثل کمپارتمان یا قالب گچی ایجاد می شود در این حالت خون رسانی بافت داخل فضای فضا مختل می گردد و علایم ان شامل درد مقاوم و پیش رونده  پارستزی  نقص حرکتی  رنگ پریدگی  افزایش زمان پرشدگی مویرگی و احساس سفتی اندام است.</vt:lpstr>
      <vt:lpstr>PowerPoint Presentation</vt:lpstr>
      <vt:lpstr>PowerPoint Presentation</vt:lpstr>
      <vt:lpstr>PowerPoint Presentation</vt:lpstr>
      <vt:lpstr>آمبولی ریه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در آمبولی ریه ذرات چربی یا لخته خون از طریق   اینفریور وناکاوا   دهلیز راست  بطن راست   شریان پولمونر راست   در نهایت در مسیر عروق ریوی گیر میکنند و انسداد ایجاد میکند... </vt:lpstr>
      <vt:lpstr>علایم آمبولی ریه : تاکی کاردی (فوق العاده مهم ) موج T معکوس در لیدهای V1 تا V3(نشانه فشار روی بطن راست) نمای RBBB ایجاد موج Sعمیق در لیدهای سمت چپ قلبی  S1Q3T3  </vt:lpstr>
      <vt:lpstr>PowerPoint Presentation</vt:lpstr>
      <vt:lpstr>PowerPoint Presentation</vt:lpstr>
      <vt:lpstr>PowerPoint Presentation</vt:lpstr>
      <vt:lpstr>درمان : 1. استفاده از داروهای ضد انعقاد خون با تجویز پزشک جهت جلوگیری از ایجاد دوباره بیماری توصیه می گردد. ) عملکرد داروهای ضد انعقاد مرتب با آزمایش خون کنترل می شود به همین جهت همیشه با پزشک خود در تماس باشید. 2. تجویز اکسیژن  3. انجام تمرینات ورزشی  4. معمولا با مراقبت های پزشکی و پرستاری در بخش به مدت 10 تا 14 روز بهبود می یابد. فعالیت در زمان ابتلا به این بیماری چگونه باید باشد؟ تا هنگام بر طرف شدن علائم التهابی ناشی از لخته شدن خون در بستر استراحت نمائید. در طی استراحت در بستر اندام های تحتانی را به طور مکرر حرکت دهید تا به جریان یافتن خون در آنها کمک شود. </vt:lpstr>
      <vt:lpstr>PowerPoint Presentation</vt:lpstr>
      <vt:lpstr>PowerPoint Presentation</vt:lpstr>
      <vt:lpstr>موادغذايي سرشار از ويتامينK شامل سبزيجات پخته شده مانند اسفناج و يا ساير سبزيجات پخته شده مانند سبزي خورش قورمه سبزي يا کرفس به ميزان نصف فنجان و يک فنجان جعفري خام  مي باشد.  </vt:lpstr>
      <vt:lpstr>PowerPoint Presentation</vt:lpstr>
      <vt:lpstr>PowerPoint Presentation</vt:lpstr>
      <vt:lpstr>زخم های فشاری دراندام تحتانی نقاط مستعد زخم های فشاری شامل پاشنه  قوزک های پا پشت پا سر فیبولا  و سطح قدامی کشکک زانو می باشند و در اندام فوقانی اپی کندیل داخلی استخوان بازو و زایده استیلویید است. علایم ناشی از زخم فشاری شامل درد   گرمی قالب گچ  بوی بد و مرطوب شدن قالب گچی است.برای مشاهده ناحیه از دو نیم کردن گچ یا بازکردن پنجره استفاده میکنند.. سندرم عدم استفاده: جهت پیشگیری از این عارضه ورزشهای ایزومتریک به بیمار اموزش میشود. </vt:lpstr>
      <vt:lpstr>PowerPoint Presentation</vt:lpstr>
      <vt:lpstr>ملاحظات ویژه در مراقبت از قالبهای گچی   قالبهای گچی بازو : عوارض جدی ناشی از این قالبهای گچی جمع شدگی ولکمن است که نوعی سندرم کمپارتمان میباشد که در این عارضه بعلت توقف خونرسانی به ناحیه ساعد و دستها انگشتان و مچ دست جمع میشوند و بیمار از حسهای غیر طبیعی در دست شاکی است...جهت پیشگیری علایم عصبی و عروقی عضو باید مرتبا کنترل شوند و در صورت مشاهده علایم تمام قالبها و پانسمانها برداشته شود و در صورت لزوم فاشیوتومی گردد </vt:lpstr>
      <vt:lpstr>قالبهای گچی پا : بعد از خشک و سفت شدن گچ نحوه راه رفتن با وسایل کمکی به بیمار اموزش شود بیمار در صورتی میتواند با پای اسیب دیده راه برود که پزشک اجازه دهد سنگینی بدن را روی اندام بیندازد...در اینصورت قالبهای گچی باید طوری تقویت شوند که بتوانند وزن را تحمل کنند...کنترل nvcf  بسیا مهم است زیرا یکی از عوارض این قالب گچی فشار گچ روی سر استخوان فیبولا و اسیب عصب پرونیال میباشد... آسیب عصب پرونیال یکی از علل افتادگی پا است که در این حالت بیمار توانایی نگه داری پا در وضعیت خمیده را ندارد که به این علت هنگام ره رفتن پای خود را روی زمین میکشد... </vt:lpstr>
      <vt:lpstr>PowerPoint Presentation</vt:lpstr>
      <vt:lpstr>قالبهای گچی پا : بعد از خشک و سفت شدن گچ نحوه راه رفتن با وسایل کمکی به بیمار اموزش شود بیمار در صورتی میتواند با پای اسیب دیده راه برود که پزشک اجازه دهد سنگینی بدن را روی اندام بیندازد...در اینصورت قالبهای گچی باید طوری تقویت شوند که بتوانند وزن را تحمل کنند...کنترل nvcf  بسیا مهم است زیرا یکی از عوارض این قالب گچی فشار گچ روی سر استخوان فیبولا و اسیب عصب پرونیال میباشد... آسیب عصب پرونیال یکی از علل افتادگی پا است که در این حالت بیمار توانایی نگه داری پا در وضعیت خمیده را ندارد که به این علت هنگام ره رفتن پای خود را روی زمین میکشد... </vt:lpstr>
      <vt:lpstr>قالبهای اسپایکا یا تنه : ابتدا توضیح کامل در باره نحوه گچ گیری و نگرانی بیمار در باره محبوس شدن در یک قالب گچی بزرگ را کاهش میدهد...تجویز ضددرد باعث همکاری بیمار در طول گچ گیری میگردد... در سندرم قالب گچی گاهی بعلت اتساع شکم شریان مزانتریک فوقانی تحت فشار قرار میگیرد و روده ها دچار گانگرن میشوند که باید جراحی نمود    </vt:lpstr>
      <vt:lpstr>PowerPoint Presentation</vt:lpstr>
      <vt:lpstr>PowerPoint Presentation</vt:lpstr>
      <vt:lpstr>Functional Humeral Brace</vt:lpstr>
      <vt:lpstr>فیکساتور خارجی :  در درمان شکستگی باز همراه با اسیب بافت نرم استفاده میشود در این روش با استفاده از پین هایی که در قطعات شکسته استخوان قرار میدهند شکستگی را جا انداخته و بیحرکت میکنند....در این وضعیت پین ها با اتصال به یک چهار چوب تحرک تثبیت میشود... فیکساتور خارجی باعث راحتی بیشتر بیمار و راه افتادن   سریعتتتر میگردددد.....همچنین امکان انجام ورزشهای فعال در مفاصل مجاور را فراهم می اورد و عوارض ناشی از بیحرکتی و عدم استفاده از عضو به حداقل میرسد...   </vt:lpstr>
      <vt:lpstr>PowerPoint Presentation</vt:lpstr>
      <vt:lpstr>تراکشن   به اعمال نیروی کششی روی قسمتی از بدن گفته میشود ..جهت به حداقل رساندن اسپاسم عضلات .جا انداختن. و بیحرکت کردن شکستگی تصحیح امتداد قطعات شکسته اصلاح بد شکلی ها و افزایش فضای بین سطوح متقابل استفاده میشود... اصول تراکشن موثر  در استفاده از تراکشن یک کشش متقابل نیز لازم است تا تراکشن موثر واقع گردد باید بصورت مداوم اعمال شود وزنه ها بدون دستور نباید جابه جا شود عوامل کاهش دهنده مقدار کشش یا تغییر دهنده جهت کشش باید برطرف شوند هنگام اعمال کشش بیمار باید وسط تخت قرار گیرد ...طنابها براحتی روی قرقره حرکت کنند وزنه ها اویزان باشند و گره طناب نباید با قرقره یا پایه تخت تماس داشته باشد </vt:lpstr>
      <vt:lpstr>انواع تراکشن پوستی :   اکستانسیون باک : برای اندام تحتانی بکار میرود وزنه گردنی سر و کمربند لگنی  مقدار وزنه در تراکشن پوستی نباید بیش از حد تحمل پوست باشد لذا برای هراندام نیروی کششی بین 2 تا 3.5 کیلوگرم و برای تراکشن لگنی بسته به وزن بیمار 4.5 تا 9 کیلوگرم وزنه بکار برده میشود...  تراکشن اکستانسیون باک : نوعی کشش پوستی برای اندام تحتانی که جهت بی حرکتی موقت مفصل هیپ قبل از عمل جراحی بکار میرود  عوارض ناشی از تراکشن پوستی شامل : گسیختگی پوست ،فشار روی عصب ؛ اختلال در جریان خون و DVT DVT  یک اختلال جدی در گردش خون است که با حساس یت در لمس پشت ساق پا ؛تورم ؛ و علامت هومان مثبت همراه است  </vt:lpstr>
      <vt:lpstr>PowerPoint Presentation</vt:lpstr>
      <vt:lpstr>مراقبتهای پرستاری  جهت اطمینان از کشش موثر تراکشن ؛از چین خوردگی یا لغزش بانداژ تراکشن جلوگیری شود.. توصیه به بیمار در اجتناب از پهلو به پهلو شدن جهت جلوگیری از جا به جایی قطعات شکسته شده بررسی نبضهای محیطی ؛رنگ و دمای انگشتان پرشدگی مجدد مویرگی و بررسی علایم DVT بررسی وضعیت عصبی اندام دارای تراکشن (فشار روی عصب پرونیال در گردن فیبولا از عوارض تراکشن اکستانسیون باک میباشد) ضعف در خم کردن پا بسمت بالا و داخل دلالت بر آسیب عصب پرونیال دارد و توانایی در خم کردن پا بسمت کف پا نشان دهنده سلامت عصب تیبیال است.... </vt:lpstr>
      <vt:lpstr>تراکشن استخوانی  در تراکشن استخوانی نیروی کشش مستقیما از طریق پین فلزی یا سیم (پین اشتاین من ؛سیم کرشتر)وصل شده به قسمت دیستال شکستگی به استخوان وارد میشود... در درمان شکستگیهای استخوان ران ؛درشت نی و مهره های گردنی استفاده میشود.. در تراکشن استخوانی از وزنه های 7 تا 12  کیلوگرمی در ابتدا استفاده میشود و پس از شل شدن عضلات مقدار وزنه ها را کم میکنند... برای اعمال کشش استخوانی در شکستگی استخوان ران آتل توماس با اتصال پیرسون استفاده میشود... این وسیله را میتوان با تراکشن پوستی و سایر وسایل متعادل آویزان بکار برد..چون در این حالت ایجاد کشش بسمت بالا مورد نیاز است از چهارچوب بالای سر بستر بیمار استفاده میشود.. در شکستگیهای گردن ,انبر گاردنر-ولز یا انبر وینکه را برای ایجاد کشش و بی حرکتی در مهره های گردن بکار میرود... </vt:lpstr>
      <vt:lpstr>مراقبتهای پرستاری  جهت اطمینان از کشش موثر طنابها فرسوده نباشند و کاملا داخل شیار قرقره ها باشند و وزنه ها به ان اویزان باشند پیشگیری از اسیبهای پوستی با بررسی نقاط فشاری استفاده از تشک مواج و توصیه بیمار در استفاده از دستگیره بالای سر برای جابه جایی فشار بر پاشنه و ارنج  کنترل وضعیت عصبی و عروقی و تشویق بیمار به انجام ورزشهای ایزومتریک...استفاده از جورابهای الاستیکی و مصرف مایعات فراوان و داروهای ضد انعقاد جهت پیشگیری از DVT در تراکشن استخوانی هرگز نباید وزنه ها برداشته شود مگر خطر جانی بیمار بیمار تحت تراکشن اغلب از ارنج برای جابه جایی در تخت استفاده میکند که در صورت مداومت در اینکار به عصب اولنار اسیب وارد نشود.. </vt:lpstr>
      <vt:lpstr>جراحی های ارتوپدی  مراقبتهای پرستاری قبل از عمل جراحی در بیماران تحت عمل جراحی ارتوپدی  بررسی بیمار از نظر دهیدراتاسیون عملکرد قلبی ریوی کلیوی و کبدی  بررسی سابقه بیمار از نظر وجود عفونت ادراری سرماخور دگی و .... تسکین درد  بهبود تحرک جسمی  آموزش سرفه موثر تشویق بیمار به بیان عقاید و نگرانیهای خود در جهت رفع تصورات غلط  مراقبتهای پرستاری بعد  از عمل جراحی در بیماران تحت عمل جراحی ارتوپدی  تسکین درد (استفاده از کیسه یخ و روشهای دارویی و تکنیک های انحراف حواس حفظ عملکرد مناسب عصبی عروقی (تشویق بیمار به انجام ورزشهای موثر) </vt:lpstr>
      <vt:lpstr>بهبود وضعیت تغذیه بهبود تحرک جسمی بیمار  حفظ اعتماد به نفس بیمار  پیشگیری از عوارض شایع بعد از جراحی های ارتوپدی (احتباس ادراری ..شوک هیپوولمیک اتلکتازی و پنومونی عفونت و DVT بررسی صداهای تنفسی کنترل برون ده ادراری و ایجاد محیطی خلوت هنگام استفاده بیمار از لگن ) بیمارانی که به طور زیاد بستری هستند نباید زیاد شیر  مصرف کنند چون باعث افزایش ذخیره کلسیم بدن و تشکیل سنگهای ادرای میشوند بعد از جراحی ارتوپدی  بالا رفتن درجه حرارت بدن در 48 ساعت اول بعد از عمل بعلت اتلکتازی و مشکلات ریوی است </vt:lpstr>
      <vt:lpstr>تعویض مفصل  مراقبتهای پرستاری   پیشگیری از در رفتگی مفصل تعویضی با رعایت موارد زیرطی 4 ماه بعد از عمل جراحی  قرار دادن پا در حالت ابداکشن با استفاده از اتل ابداکشن یا چند بالشت بین پاها  جلوگیری از خم شدن مفصل ران بیش از 90 درجه که سر تخت نباید بیش از شصت درجه بالا باشد هنگام نشستن از صندلی با نشیمن بلند استفاده شود  در تمامی حالات وضعیت ابداکشن پاها حفظ شود و از چرخش پا بسمت داخل و خارج جلوگیری کند  بدون نظر ارتوپد روی پهلوی جراحی شده دراز نکشد و هرگز پایش را روی پای دیگر نندازد.. راه انداختن بیمار طی یک روز بعد از عمل جراحی بوسیله واکر و یا عصای زیر بغل  خروج ترشحات از محل جراحی بوسیله یه دستگاه مکش (درن) تسهیل گردد  میزان ترشحات در 24 ساعت اول 200 تا 500 میلی لیتر است اما بعد از 48 ساعت بعد جراحی به 30 میلی لیتر در ساعت میرسد... </vt:lpstr>
      <vt:lpstr>PowerPoint Presentation</vt:lpstr>
      <vt:lpstr>PowerPoint Presentation</vt:lpstr>
      <vt:lpstr>PowerPoint Presentation</vt:lpstr>
      <vt:lpstr>PowerPoint Presentation</vt:lpstr>
      <vt:lpstr>PowerPoint Presentation</vt:lpstr>
      <vt:lpstr>PowerPoint Presentation</vt:lpstr>
      <vt:lpstr>منابع :   برونر و سودارث 2014 تلان 2015 اندیشه اساتید 1394 درسنامه جامع پرستاری 93-94 </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omid arzi</dc:creator>
  <cp:lastModifiedBy>omid arzi</cp:lastModifiedBy>
  <cp:revision>1</cp:revision>
  <dcterms:created xsi:type="dcterms:W3CDTF">2022-02-09T21:26:49Z</dcterms:created>
  <dcterms:modified xsi:type="dcterms:W3CDTF">2022-02-09T21:27:28Z</dcterms:modified>
</cp:coreProperties>
</file>