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777777"/>
    <a:srgbClr val="F4F1EC"/>
    <a:srgbClr val="E9E4DB"/>
    <a:srgbClr val="4237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4" d="100"/>
          <a:sy n="74" d="100"/>
        </p:scale>
        <p:origin x="129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304800" y="2438400"/>
            <a:ext cx="8153400" cy="762000"/>
          </a:xfrm>
        </p:spPr>
        <p:txBody>
          <a:bodyPr/>
          <a:lstStyle>
            <a:lvl1pPr>
              <a:defRPr>
                <a:solidFill>
                  <a:srgbClr val="333333"/>
                </a:solidFill>
              </a:defRPr>
            </a:lvl1pPr>
          </a:lstStyle>
          <a:p>
            <a:pPr lvl="0"/>
            <a:r>
              <a:rPr lang="en-US" altLang="en-US" noProof="0" smtClean="0"/>
              <a:t>Click to edit Master title style</a:t>
            </a:r>
          </a:p>
        </p:txBody>
      </p:sp>
      <p:sp>
        <p:nvSpPr>
          <p:cNvPr id="7171" name="Rectangle 3"/>
          <p:cNvSpPr>
            <a:spLocks noGrp="1" noChangeArrowheads="1"/>
          </p:cNvSpPr>
          <p:nvPr>
            <p:ph type="subTitle" idx="1"/>
          </p:nvPr>
        </p:nvSpPr>
        <p:spPr>
          <a:xfrm>
            <a:off x="2057400" y="4343400"/>
            <a:ext cx="6858000" cy="1219200"/>
          </a:xfrm>
        </p:spPr>
        <p:txBody>
          <a:bodyPr/>
          <a:lstStyle>
            <a:lvl1pPr marL="0" indent="0">
              <a:buFontTx/>
              <a:buNone/>
              <a:defRPr sz="1400" b="1">
                <a:solidFill>
                  <a:schemeClr val="tx1"/>
                </a:solidFill>
              </a:defRPr>
            </a:lvl1pPr>
          </a:lstStyle>
          <a:p>
            <a:pPr lvl="0"/>
            <a:r>
              <a:rPr lang="en-US" altLang="en-US" noProof="0" smtClean="0"/>
              <a:t>Click to edit Master subtitle style</a:t>
            </a:r>
          </a:p>
        </p:txBody>
      </p:sp>
      <p:sp>
        <p:nvSpPr>
          <p:cNvPr id="7172" name="Rectangle 4"/>
          <p:cNvSpPr>
            <a:spLocks noGrp="1" noChangeArrowheads="1"/>
          </p:cNvSpPr>
          <p:nvPr>
            <p:ph type="dt" sz="half" idx="2"/>
          </p:nvPr>
        </p:nvSpPr>
        <p:spPr/>
        <p:txBody>
          <a:bodyPr/>
          <a:lstStyle>
            <a:lvl1pPr>
              <a:defRPr/>
            </a:lvl1pPr>
          </a:lstStyle>
          <a:p>
            <a:endParaRPr lang="en-US" altLang="en-US"/>
          </a:p>
        </p:txBody>
      </p:sp>
      <p:sp>
        <p:nvSpPr>
          <p:cNvPr id="7173" name="Rectangle 5"/>
          <p:cNvSpPr>
            <a:spLocks noGrp="1" noChangeArrowheads="1"/>
          </p:cNvSpPr>
          <p:nvPr>
            <p:ph type="ftr" sz="quarter" idx="3"/>
          </p:nvPr>
        </p:nvSpPr>
        <p:spPr/>
        <p:txBody>
          <a:bodyPr/>
          <a:lstStyle>
            <a:lvl1pPr>
              <a:defRPr/>
            </a:lvl1pPr>
          </a:lstStyle>
          <a:p>
            <a:endParaRPr lang="en-US" altLang="en-US"/>
          </a:p>
        </p:txBody>
      </p:sp>
      <p:sp>
        <p:nvSpPr>
          <p:cNvPr id="7174" name="Rectangle 6"/>
          <p:cNvSpPr>
            <a:spLocks noGrp="1" noChangeArrowheads="1"/>
          </p:cNvSpPr>
          <p:nvPr>
            <p:ph type="sldNum" sz="quarter" idx="4"/>
          </p:nvPr>
        </p:nvSpPr>
        <p:spPr/>
        <p:txBody>
          <a:bodyPr/>
          <a:lstStyle>
            <a:lvl1pPr>
              <a:defRPr/>
            </a:lvl1pPr>
          </a:lstStyle>
          <a:p>
            <a:fld id="{DA484345-0FB2-43E2-B620-604167C5FDFC}"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7B9610D-838A-4160-B7A3-5FB893BCFBD0}" type="slidenum">
              <a:rPr lang="en-US" altLang="en-US"/>
              <a:pPr/>
              <a:t>‹#›</a:t>
            </a:fld>
            <a:endParaRPr lang="en-US" altLang="en-US"/>
          </a:p>
        </p:txBody>
      </p:sp>
    </p:spTree>
    <p:extLst>
      <p:ext uri="{BB962C8B-B14F-4D97-AF65-F5344CB8AC3E}">
        <p14:creationId xmlns:p14="http://schemas.microsoft.com/office/powerpoint/2010/main" val="3973540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685800"/>
            <a:ext cx="184785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685800"/>
            <a:ext cx="5391150" cy="54403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6D8B16B-1CAF-4E02-BD64-5001357BE886}" type="slidenum">
              <a:rPr lang="en-US" altLang="en-US"/>
              <a:pPr/>
              <a:t>‹#›</a:t>
            </a:fld>
            <a:endParaRPr lang="en-US" altLang="en-US"/>
          </a:p>
        </p:txBody>
      </p:sp>
    </p:spTree>
    <p:extLst>
      <p:ext uri="{BB962C8B-B14F-4D97-AF65-F5344CB8AC3E}">
        <p14:creationId xmlns:p14="http://schemas.microsoft.com/office/powerpoint/2010/main" val="4269596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26406-CF78-471D-B379-7808C0D0D529}" type="slidenum">
              <a:rPr lang="en-US" altLang="en-US"/>
              <a:pPr/>
              <a:t>‹#›</a:t>
            </a:fld>
            <a:endParaRPr lang="en-US" altLang="en-US"/>
          </a:p>
        </p:txBody>
      </p:sp>
    </p:spTree>
    <p:extLst>
      <p:ext uri="{BB962C8B-B14F-4D97-AF65-F5344CB8AC3E}">
        <p14:creationId xmlns:p14="http://schemas.microsoft.com/office/powerpoint/2010/main" val="1333396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365A7B5-FD7A-4766-87F3-31F0D38C90E9}" type="slidenum">
              <a:rPr lang="en-US" altLang="en-US"/>
              <a:pPr/>
              <a:t>‹#›</a:t>
            </a:fld>
            <a:endParaRPr lang="en-US" altLang="en-US"/>
          </a:p>
        </p:txBody>
      </p:sp>
    </p:spTree>
    <p:extLst>
      <p:ext uri="{BB962C8B-B14F-4D97-AF65-F5344CB8AC3E}">
        <p14:creationId xmlns:p14="http://schemas.microsoft.com/office/powerpoint/2010/main" val="229180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76400"/>
            <a:ext cx="3619500" cy="44497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676400"/>
            <a:ext cx="3619500" cy="44497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997C385-F156-46DC-B6ED-30F0898503A9}" type="slidenum">
              <a:rPr lang="en-US" altLang="en-US"/>
              <a:pPr/>
              <a:t>‹#›</a:t>
            </a:fld>
            <a:endParaRPr lang="en-US" altLang="en-US"/>
          </a:p>
        </p:txBody>
      </p:sp>
    </p:spTree>
    <p:extLst>
      <p:ext uri="{BB962C8B-B14F-4D97-AF65-F5344CB8AC3E}">
        <p14:creationId xmlns:p14="http://schemas.microsoft.com/office/powerpoint/2010/main" val="406103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D64691B-2F77-487E-A7A8-ED1F83CAFEB7}" type="slidenum">
              <a:rPr lang="en-US" altLang="en-US"/>
              <a:pPr/>
              <a:t>‹#›</a:t>
            </a:fld>
            <a:endParaRPr lang="en-US" altLang="en-US"/>
          </a:p>
        </p:txBody>
      </p:sp>
    </p:spTree>
    <p:extLst>
      <p:ext uri="{BB962C8B-B14F-4D97-AF65-F5344CB8AC3E}">
        <p14:creationId xmlns:p14="http://schemas.microsoft.com/office/powerpoint/2010/main" val="3343222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0A97734-E4A8-48F0-A61C-51F4698C16EA}" type="slidenum">
              <a:rPr lang="en-US" altLang="en-US"/>
              <a:pPr/>
              <a:t>‹#›</a:t>
            </a:fld>
            <a:endParaRPr lang="en-US" altLang="en-US"/>
          </a:p>
        </p:txBody>
      </p:sp>
    </p:spTree>
    <p:extLst>
      <p:ext uri="{BB962C8B-B14F-4D97-AF65-F5344CB8AC3E}">
        <p14:creationId xmlns:p14="http://schemas.microsoft.com/office/powerpoint/2010/main" val="4003549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66EB9C3-2E00-4761-BA57-7B28732F63D0}" type="slidenum">
              <a:rPr lang="en-US" altLang="en-US"/>
              <a:pPr/>
              <a:t>‹#›</a:t>
            </a:fld>
            <a:endParaRPr lang="en-US" altLang="en-US"/>
          </a:p>
        </p:txBody>
      </p:sp>
    </p:spTree>
    <p:extLst>
      <p:ext uri="{BB962C8B-B14F-4D97-AF65-F5344CB8AC3E}">
        <p14:creationId xmlns:p14="http://schemas.microsoft.com/office/powerpoint/2010/main" val="1613969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B0416F3-66A9-4BC1-B079-D4E8BCA5BEAA}" type="slidenum">
              <a:rPr lang="en-US" altLang="en-US"/>
              <a:pPr/>
              <a:t>‹#›</a:t>
            </a:fld>
            <a:endParaRPr lang="en-US" altLang="en-US"/>
          </a:p>
        </p:txBody>
      </p:sp>
    </p:spTree>
    <p:extLst>
      <p:ext uri="{BB962C8B-B14F-4D97-AF65-F5344CB8AC3E}">
        <p14:creationId xmlns:p14="http://schemas.microsoft.com/office/powerpoint/2010/main" val="1541057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155078F-11AF-48D6-A567-25E8500ED9F7}" type="slidenum">
              <a:rPr lang="en-US" altLang="en-US"/>
              <a:pPr/>
              <a:t>‹#›</a:t>
            </a:fld>
            <a:endParaRPr lang="en-US" altLang="en-US"/>
          </a:p>
        </p:txBody>
      </p:sp>
    </p:spTree>
    <p:extLst>
      <p:ext uri="{BB962C8B-B14F-4D97-AF65-F5344CB8AC3E}">
        <p14:creationId xmlns:p14="http://schemas.microsoft.com/office/powerpoint/2010/main" val="23212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685800"/>
            <a:ext cx="7391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676400"/>
            <a:ext cx="7391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68584CC-11AD-4631-BF7D-E8301E0AEC9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kern="1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Times New Roman" panose="02020603050405020304" pitchFamily="18" charset="0"/>
        </a:defRPr>
      </a:lvl2pPr>
      <a:lvl3pPr algn="l" rtl="0" eaLnBrk="1" fontAlgn="base" hangingPunct="1">
        <a:spcBef>
          <a:spcPct val="0"/>
        </a:spcBef>
        <a:spcAft>
          <a:spcPct val="0"/>
        </a:spcAft>
        <a:defRPr sz="3600">
          <a:solidFill>
            <a:schemeClr val="tx2"/>
          </a:solidFill>
          <a:latin typeface="Times New Roman" panose="02020603050405020304" pitchFamily="18" charset="0"/>
        </a:defRPr>
      </a:lvl3pPr>
      <a:lvl4pPr algn="l" rtl="0" eaLnBrk="1" fontAlgn="base" hangingPunct="1">
        <a:spcBef>
          <a:spcPct val="0"/>
        </a:spcBef>
        <a:spcAft>
          <a:spcPct val="0"/>
        </a:spcAft>
        <a:defRPr sz="3600">
          <a:solidFill>
            <a:schemeClr val="tx2"/>
          </a:solidFill>
          <a:latin typeface="Times New Roman" panose="02020603050405020304" pitchFamily="18" charset="0"/>
        </a:defRPr>
      </a:lvl4pPr>
      <a:lvl5pPr algn="l" rtl="0" eaLnBrk="1" fontAlgn="base" hangingPunct="1">
        <a:spcBef>
          <a:spcPct val="0"/>
        </a:spcBef>
        <a:spcAft>
          <a:spcPct val="0"/>
        </a:spcAft>
        <a:defRPr sz="3600">
          <a:solidFill>
            <a:schemeClr val="tx2"/>
          </a:solidFill>
          <a:latin typeface="Times New Roman" panose="02020603050405020304" pitchFamily="18" charset="0"/>
        </a:defRPr>
      </a:lvl5pPr>
      <a:lvl6pPr marL="457200" algn="l" rtl="0" eaLnBrk="1" fontAlgn="base" hangingPunct="1">
        <a:spcBef>
          <a:spcPct val="0"/>
        </a:spcBef>
        <a:spcAft>
          <a:spcPct val="0"/>
        </a:spcAft>
        <a:defRPr sz="3600">
          <a:solidFill>
            <a:schemeClr val="tx2"/>
          </a:solidFill>
          <a:latin typeface="Times New Roman" panose="02020603050405020304" pitchFamily="18" charset="0"/>
        </a:defRPr>
      </a:lvl6pPr>
      <a:lvl7pPr marL="914400" algn="l" rtl="0" eaLnBrk="1" fontAlgn="base" hangingPunct="1">
        <a:spcBef>
          <a:spcPct val="0"/>
        </a:spcBef>
        <a:spcAft>
          <a:spcPct val="0"/>
        </a:spcAft>
        <a:defRPr sz="3600">
          <a:solidFill>
            <a:schemeClr val="tx2"/>
          </a:solidFill>
          <a:latin typeface="Times New Roman" panose="02020603050405020304" pitchFamily="18" charset="0"/>
        </a:defRPr>
      </a:lvl7pPr>
      <a:lvl8pPr marL="1371600" algn="l" rtl="0" eaLnBrk="1" fontAlgn="base" hangingPunct="1">
        <a:spcBef>
          <a:spcPct val="0"/>
        </a:spcBef>
        <a:spcAft>
          <a:spcPct val="0"/>
        </a:spcAft>
        <a:defRPr sz="3600">
          <a:solidFill>
            <a:schemeClr val="tx2"/>
          </a:solidFill>
          <a:latin typeface="Times New Roman" panose="02020603050405020304" pitchFamily="18" charset="0"/>
        </a:defRPr>
      </a:lvl8pPr>
      <a:lvl9pPr marL="1828800" algn="l"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ern="1200">
          <a:solidFill>
            <a:srgbClr val="42372C"/>
          </a:solidFill>
          <a:latin typeface="+mn-lt"/>
          <a:ea typeface="+mn-ea"/>
          <a:cs typeface="+mn-cs"/>
        </a:defRPr>
      </a:lvl1pPr>
      <a:lvl2pPr marL="742950" indent="-285750" algn="l" rtl="0" eaLnBrk="1" fontAlgn="base" hangingPunct="1">
        <a:spcBef>
          <a:spcPct val="20000"/>
        </a:spcBef>
        <a:spcAft>
          <a:spcPct val="0"/>
        </a:spcAft>
        <a:buChar char="–"/>
        <a:defRPr sz="1600" kern="1200">
          <a:solidFill>
            <a:srgbClr val="42372C"/>
          </a:solidFill>
          <a:latin typeface="+mn-lt"/>
          <a:ea typeface="+mn-ea"/>
          <a:cs typeface="+mn-cs"/>
        </a:defRPr>
      </a:lvl2pPr>
      <a:lvl3pPr marL="1143000" indent="-228600" algn="l" rtl="0" eaLnBrk="1" fontAlgn="base" hangingPunct="1">
        <a:spcBef>
          <a:spcPct val="20000"/>
        </a:spcBef>
        <a:spcAft>
          <a:spcPct val="0"/>
        </a:spcAft>
        <a:buChar char="•"/>
        <a:defRPr sz="1400" kern="1200">
          <a:solidFill>
            <a:srgbClr val="42372C"/>
          </a:solidFill>
          <a:latin typeface="+mn-lt"/>
          <a:ea typeface="+mn-ea"/>
          <a:cs typeface="+mn-cs"/>
        </a:defRPr>
      </a:lvl3pPr>
      <a:lvl4pPr marL="1600200" indent="-228600" algn="l" rtl="0" eaLnBrk="1" fontAlgn="base" hangingPunct="1">
        <a:spcBef>
          <a:spcPct val="20000"/>
        </a:spcBef>
        <a:spcAft>
          <a:spcPct val="0"/>
        </a:spcAft>
        <a:buChar char="–"/>
        <a:defRPr sz="1200" kern="1200">
          <a:solidFill>
            <a:srgbClr val="42372C"/>
          </a:solidFill>
          <a:latin typeface="+mn-lt"/>
          <a:ea typeface="+mn-ea"/>
          <a:cs typeface="+mn-cs"/>
        </a:defRPr>
      </a:lvl4pPr>
      <a:lvl5pPr marL="2057400" indent="-228600" algn="l" rtl="0" eaLnBrk="1" fontAlgn="base" hangingPunct="1">
        <a:spcBef>
          <a:spcPct val="20000"/>
        </a:spcBef>
        <a:spcAft>
          <a:spcPct val="0"/>
        </a:spcAft>
        <a:buChar char="»"/>
        <a:defRPr sz="1200" kern="1200">
          <a:solidFill>
            <a:srgbClr val="42372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1143000"/>
            <a:ext cx="6858000" cy="1219200"/>
          </a:xfrm>
        </p:spPr>
        <p:txBody>
          <a:bodyPr/>
          <a:lstStyle/>
          <a:p>
            <a:pPr algn="ctr"/>
            <a:r>
              <a:rPr lang="fa-IR" sz="3600" b="0" dirty="0">
                <a:cs typeface="B Nazanin" pitchFamily="2" charset="-78"/>
              </a:rPr>
              <a:t>تحلیل موزه هنرهای معاصر کالیاری اثر زاها </a:t>
            </a:r>
            <a:r>
              <a:rPr lang="fa-IR" sz="3600" b="0" dirty="0" smtClean="0">
                <a:cs typeface="B Nazanin" pitchFamily="2" charset="-78"/>
              </a:rPr>
              <a:t>حدید</a:t>
            </a:r>
            <a:endParaRPr lang="fa-IR" sz="3600" b="0" dirty="0">
              <a:cs typeface="B Nazanin" pitchFamily="2"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iSys\Desktop\mozeh-kalyari-zaha-hadid-www.disamag.com-6.jpg"/>
          <p:cNvPicPr>
            <a:picLocks noChangeAspect="1" noChangeArrowheads="1"/>
          </p:cNvPicPr>
          <p:nvPr/>
        </p:nvPicPr>
        <p:blipFill rotWithShape="1">
          <a:blip r:embed="rId2">
            <a:extLst>
              <a:ext uri="{28A0092B-C50C-407E-A947-70E740481C1C}">
                <a14:useLocalDpi xmlns:a14="http://schemas.microsoft.com/office/drawing/2010/main" val="0"/>
              </a:ext>
            </a:extLst>
          </a:blip>
          <a:srcRect r="9104"/>
          <a:stretch/>
        </p:blipFill>
        <p:spPr bwMode="auto">
          <a:xfrm>
            <a:off x="0" y="0"/>
            <a:ext cx="9144000" cy="68580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040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itchFamily="2" charset="-78"/>
              </a:rPr>
              <a:t>کانسپت موزه هنرهای معاصر کالیاری</a:t>
            </a:r>
            <a:endParaRPr lang="en-US" dirty="0"/>
          </a:p>
        </p:txBody>
      </p:sp>
      <p:sp>
        <p:nvSpPr>
          <p:cNvPr id="3" name="Content Placeholder 2"/>
          <p:cNvSpPr>
            <a:spLocks noGrp="1"/>
          </p:cNvSpPr>
          <p:nvPr>
            <p:ph idx="1"/>
          </p:nvPr>
        </p:nvSpPr>
        <p:spPr/>
        <p:txBody>
          <a:bodyPr/>
          <a:lstStyle/>
          <a:p>
            <a:pPr marL="0" indent="0" algn="r">
              <a:buNone/>
            </a:pPr>
            <a:r>
              <a:rPr lang="fa-IR" sz="2400" dirty="0">
                <a:cs typeface="B Nazanin" pitchFamily="2" charset="-78"/>
              </a:rPr>
              <a:t>به عنوان یک استعاره می‌توان تصویر طرح موزه هنرهای معاصر کالیاری را بسان صخره‌هایی مرجانی دانست که با شکلی پویا و طبیعی، بدان “دودکش‌های” بزرگی را بخشیده که رو به آسمان باز می‌شوند و وجود دوجین حفره بر روی آن به لحاظ بصری محیط خارجی را به محیط درونی مرتبط می‌سازد. بنابراین حجم ساختمان به یک ساختار اسفنجی می‌ماند که در آن می‌توان تعامل ثابتی را بین فعالیت‌های داخلی با جهان خارج تصور نمود</a:t>
            </a:r>
            <a:endParaRPr lang="en-US" sz="2400" dirty="0">
              <a:cs typeface="B Nazanin" pitchFamily="2" charset="-78"/>
            </a:endParaRPr>
          </a:p>
        </p:txBody>
      </p:sp>
    </p:spTree>
    <p:extLst>
      <p:ext uri="{BB962C8B-B14F-4D97-AF65-F5344CB8AC3E}">
        <p14:creationId xmlns:p14="http://schemas.microsoft.com/office/powerpoint/2010/main" val="2319477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iSys\Desktop\mozeh-kalyari-zaha-hadid-www.disamag.com-13.jpg"/>
          <p:cNvPicPr>
            <a:picLocks noChangeAspect="1" noChangeArrowheads="1"/>
          </p:cNvPicPr>
          <p:nvPr/>
        </p:nvPicPr>
        <p:blipFill rotWithShape="1">
          <a:blip r:embed="rId2">
            <a:extLst>
              <a:ext uri="{28A0092B-C50C-407E-A947-70E740481C1C}">
                <a14:useLocalDpi xmlns:a14="http://schemas.microsoft.com/office/drawing/2010/main" val="0"/>
              </a:ext>
            </a:extLst>
          </a:blip>
          <a:srcRect r="-349" b="12691"/>
          <a:stretch/>
        </p:blipFill>
        <p:spPr bwMode="auto">
          <a:xfrm>
            <a:off x="5687" y="64827"/>
            <a:ext cx="9144000" cy="679317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467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itchFamily="2" charset="-78"/>
              </a:rPr>
              <a:t>کانسپت موزه هنرهای معاصر کالیاری</a:t>
            </a:r>
            <a:endParaRPr lang="en-US" dirty="0"/>
          </a:p>
        </p:txBody>
      </p:sp>
      <p:sp>
        <p:nvSpPr>
          <p:cNvPr id="3" name="Content Placeholder 2"/>
          <p:cNvSpPr>
            <a:spLocks noGrp="1"/>
          </p:cNvSpPr>
          <p:nvPr>
            <p:ph idx="1"/>
          </p:nvPr>
        </p:nvSpPr>
        <p:spPr/>
        <p:txBody>
          <a:bodyPr/>
          <a:lstStyle/>
          <a:p>
            <a:pPr marL="0" indent="0" algn="r">
              <a:buNone/>
            </a:pPr>
            <a:r>
              <a:rPr lang="fa-IR" sz="2400" dirty="0">
                <a:cs typeface="B Nazanin" pitchFamily="2" charset="-78"/>
              </a:rPr>
              <a:t>شکل بیرونی پویا در داخل سازه نیز توسط یک الگوی دوار و سالن‌هایی که اشکال مارپیچی با فرم های گوناگون را ایجاد می‌کنند منعکس میشود. این اشکال مارپیچ  بهسان غارهای بزرگ ساحلی هستند که از دل دریا بیرون آمده و توسط آن فرسایش یافته‌اند. در محیط خارجی نیز، این ساختمان به واسطه ساختمان تجاری درست موازی با تفرجگاه ساحلی قرار می‌گیرد  که از مغازه‌ها، کافه‌ها، رستوران‌ها و نمایشگاه‌ها تشکیل شده است. در بین پوسته بیرونی و داخلی نرم که اشکال مختلف در ان تعریف شده‌اند، امکانات پنهان موزه جای گرفته‌اند</a:t>
            </a:r>
            <a:endParaRPr lang="en-US" sz="2400" dirty="0">
              <a:cs typeface="B Nazanin" pitchFamily="2" charset="-78"/>
            </a:endParaRPr>
          </a:p>
        </p:txBody>
      </p:sp>
    </p:spTree>
    <p:extLst>
      <p:ext uri="{BB962C8B-B14F-4D97-AF65-F5344CB8AC3E}">
        <p14:creationId xmlns:p14="http://schemas.microsoft.com/office/powerpoint/2010/main" val="1407478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iSys\Desktop\mozeh-kalyari-zaha-hadid-www.disamag.com-15.jpg"/>
          <p:cNvPicPr>
            <a:picLocks noChangeAspect="1" noChangeArrowheads="1"/>
          </p:cNvPicPr>
          <p:nvPr/>
        </p:nvPicPr>
        <p:blipFill rotWithShape="1">
          <a:blip r:embed="rId2">
            <a:extLst>
              <a:ext uri="{28A0092B-C50C-407E-A947-70E740481C1C}">
                <a14:useLocalDpi xmlns:a14="http://schemas.microsoft.com/office/drawing/2010/main" val="0"/>
              </a:ext>
            </a:extLst>
          </a:blip>
          <a:srcRect r="-1194" b="11841"/>
          <a:stretch/>
        </p:blipFill>
        <p:spPr bwMode="auto">
          <a:xfrm>
            <a:off x="0" y="0"/>
            <a:ext cx="9253182" cy="68580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936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itchFamily="2" charset="-78"/>
              </a:rPr>
              <a:t>مراحل ساخت و </a:t>
            </a:r>
            <a:r>
              <a:rPr lang="fa-IR" dirty="0" smtClean="0">
                <a:solidFill>
                  <a:schemeClr val="bg1"/>
                </a:solidFill>
                <a:cs typeface="B Nazanin" pitchFamily="2" charset="-78"/>
              </a:rPr>
              <a:t>ساز</a:t>
            </a:r>
            <a:endParaRPr lang="en-US" dirty="0">
              <a:solidFill>
                <a:schemeClr val="bg1"/>
              </a:solidFill>
              <a:cs typeface="B Nazanin" pitchFamily="2" charset="-78"/>
            </a:endParaRPr>
          </a:p>
        </p:txBody>
      </p:sp>
      <p:sp>
        <p:nvSpPr>
          <p:cNvPr id="3" name="Content Placeholder 2"/>
          <p:cNvSpPr>
            <a:spLocks noGrp="1"/>
          </p:cNvSpPr>
          <p:nvPr>
            <p:ph idx="1"/>
          </p:nvPr>
        </p:nvSpPr>
        <p:spPr/>
        <p:txBody>
          <a:bodyPr/>
          <a:lstStyle/>
          <a:p>
            <a:pPr marL="0" indent="0" algn="r">
              <a:buNone/>
            </a:pPr>
            <a:r>
              <a:rPr lang="fa-IR" sz="2400" dirty="0">
                <a:cs typeface="B Nazanin" pitchFamily="2" charset="-78"/>
              </a:rPr>
              <a:t>روند پیشرفت موزه هنرهای معاصر کالیاری در فازهای مختلف به خوبی توسط پروژه تعریف شده بود، اما اجرای آن به شرایط اقتصادی و فرهنگی حاکم بر طرح بستگی داشت. در حالی که مرحله اول برای ایجاد تصویر نهایی ساختمان بسیار عالی پیش رفت و ۵۰٪ از پروژه را پوشش داد، لکن تکمیل هر مرحله، چشم انداز کلی پروژه را تغییر می‌داد</a:t>
            </a:r>
            <a:endParaRPr lang="en-US" sz="2400" dirty="0">
              <a:cs typeface="B Nazanin" pitchFamily="2" charset="-78"/>
            </a:endParaRPr>
          </a:p>
        </p:txBody>
      </p:sp>
    </p:spTree>
    <p:extLst>
      <p:ext uri="{BB962C8B-B14F-4D97-AF65-F5344CB8AC3E}">
        <p14:creationId xmlns:p14="http://schemas.microsoft.com/office/powerpoint/2010/main" val="3857515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iSys\Desktop\mozeh-kalyari-zaha-hadid-www.disamag.com-5.jpg"/>
          <p:cNvPicPr>
            <a:picLocks noChangeAspect="1" noChangeArrowheads="1"/>
          </p:cNvPicPr>
          <p:nvPr/>
        </p:nvPicPr>
        <p:blipFill rotWithShape="1">
          <a:blip r:embed="rId2">
            <a:extLst>
              <a:ext uri="{28A0092B-C50C-407E-A947-70E740481C1C}">
                <a14:useLocalDpi xmlns:a14="http://schemas.microsoft.com/office/drawing/2010/main" val="0"/>
              </a:ext>
            </a:extLst>
          </a:blip>
          <a:srcRect b="11642"/>
          <a:stretch/>
        </p:blipFill>
        <p:spPr bwMode="auto">
          <a:xfrm>
            <a:off x="0" y="0"/>
            <a:ext cx="9144000" cy="68580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516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itchFamily="2" charset="-78"/>
              </a:rPr>
              <a:t>مراحل ساخت و ساز</a:t>
            </a:r>
            <a:endParaRPr lang="en-US" dirty="0"/>
          </a:p>
        </p:txBody>
      </p:sp>
      <p:sp>
        <p:nvSpPr>
          <p:cNvPr id="3" name="Content Placeholder 2"/>
          <p:cNvSpPr>
            <a:spLocks noGrp="1"/>
          </p:cNvSpPr>
          <p:nvPr>
            <p:ph idx="1"/>
          </p:nvPr>
        </p:nvSpPr>
        <p:spPr/>
        <p:txBody>
          <a:bodyPr/>
          <a:lstStyle/>
          <a:p>
            <a:pPr marL="0" indent="0" algn="r">
              <a:buNone/>
            </a:pPr>
            <a:r>
              <a:rPr lang="fa-IR" sz="2400" dirty="0">
                <a:cs typeface="B Nazanin" pitchFamily="2" charset="-78"/>
              </a:rPr>
              <a:t>در مرحله اول، سالن اصلی و فضاهای مورد نیاز برای تجهیزات فنی و ارتباطی، بخش بزرگی از مرکز کنفرانس و دفاتر مربوط به مدیریت و بازاریابی موزه و دپارتمان مربوط به کتابخانه و تحقیقات و طراحی ساخته شد. در اصل، فضای نمایشگاه کوچک است، اما بخشهای اداری و ارتباطی، فضای خوبی را در این طبقه به وجود آوردهاند که  نقش تعیین کننده ای را در ترویج و  انتشار انواع مختلف آثار هنری ایفا می‌کند</a:t>
            </a:r>
            <a:endParaRPr lang="en-US" sz="2400" dirty="0">
              <a:cs typeface="B Nazanin" pitchFamily="2" charset="-78"/>
            </a:endParaRPr>
          </a:p>
        </p:txBody>
      </p:sp>
    </p:spTree>
    <p:extLst>
      <p:ext uri="{BB962C8B-B14F-4D97-AF65-F5344CB8AC3E}">
        <p14:creationId xmlns:p14="http://schemas.microsoft.com/office/powerpoint/2010/main" val="1788254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iSys\Desktop\mozeh-kalyari-zaha-hadid-www.disamag.com-1.jpg"/>
          <p:cNvPicPr>
            <a:picLocks noChangeAspect="1" noChangeArrowheads="1"/>
          </p:cNvPicPr>
          <p:nvPr/>
        </p:nvPicPr>
        <p:blipFill rotWithShape="1">
          <a:blip r:embed="rId2">
            <a:extLst>
              <a:ext uri="{28A0092B-C50C-407E-A947-70E740481C1C}">
                <a14:useLocalDpi xmlns:a14="http://schemas.microsoft.com/office/drawing/2010/main" val="0"/>
              </a:ext>
            </a:extLst>
          </a:blip>
          <a:srcRect b="12040"/>
          <a:stretch/>
        </p:blipFill>
        <p:spPr bwMode="auto">
          <a:xfrm>
            <a:off x="13648" y="6824"/>
            <a:ext cx="9144000" cy="6851176"/>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149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itchFamily="2" charset="-78"/>
              </a:rPr>
              <a:t>مراحل ساخت و ساز</a:t>
            </a:r>
            <a:endParaRPr lang="en-US" dirty="0"/>
          </a:p>
        </p:txBody>
      </p:sp>
      <p:sp>
        <p:nvSpPr>
          <p:cNvPr id="3" name="Content Placeholder 2"/>
          <p:cNvSpPr>
            <a:spLocks noGrp="1"/>
          </p:cNvSpPr>
          <p:nvPr>
            <p:ph idx="1"/>
          </p:nvPr>
        </p:nvSpPr>
        <p:spPr/>
        <p:txBody>
          <a:bodyPr/>
          <a:lstStyle/>
          <a:p>
            <a:pPr marL="0" indent="0" algn="r">
              <a:buNone/>
            </a:pPr>
            <a:r>
              <a:rPr lang="fa-IR" sz="2400" dirty="0">
                <a:cs typeface="B Nazanin" pitchFamily="2" charset="-78"/>
              </a:rPr>
              <a:t>با تکمیل فضاهای مخصوص به نمایشگاه و اضافه کردن بخشهای دیگری به عنوان مرکز کتابخانه و کنفرانس، این فاز، ورودی جلویی جدیدی را به حیاط مجتمع اضافه نمود. برای گسترش فاز دوم به شهر کالیاری، در این مرحله، ساختمانی ساخته شد که در آن، کارهای مربوط به آزمایشگاه‌های تحقیقاتی  انجام می‌گردید. این سازه توسط پوششی با منظره رو به دریا به بقیه موزه مرتبط می‌گردد و به مکانی برای اجرای عملیاتی تبدیل شده که سرمنشا آن‌ها از درون ساختمان موزه، نشات می‌گیرد</a:t>
            </a:r>
            <a:endParaRPr lang="en-US" sz="2400" dirty="0">
              <a:cs typeface="B Nazanin" pitchFamily="2" charset="-78"/>
            </a:endParaRPr>
          </a:p>
        </p:txBody>
      </p:sp>
    </p:spTree>
    <p:extLst>
      <p:ext uri="{BB962C8B-B14F-4D97-AF65-F5344CB8AC3E}">
        <p14:creationId xmlns:p14="http://schemas.microsoft.com/office/powerpoint/2010/main" val="3368250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Sys\Desktop\mozeh-kalyari-zaha-hadid-www.disamag.com-2.jpg"/>
          <p:cNvPicPr>
            <a:picLocks noChangeAspect="1" noChangeArrowheads="1"/>
          </p:cNvPicPr>
          <p:nvPr/>
        </p:nvPicPr>
        <p:blipFill rotWithShape="1">
          <a:blip r:embed="rId2">
            <a:extLst>
              <a:ext uri="{28A0092B-C50C-407E-A947-70E740481C1C}">
                <a14:useLocalDpi xmlns:a14="http://schemas.microsoft.com/office/drawing/2010/main" val="0"/>
              </a:ext>
            </a:extLst>
          </a:blip>
          <a:srcRect b="12048"/>
          <a:stretch/>
        </p:blipFill>
        <p:spPr bwMode="auto">
          <a:xfrm>
            <a:off x="0" y="35256"/>
            <a:ext cx="9145137" cy="6822744"/>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iSys\Desktop\12_museo_cerdeC3B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046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iSys\Desktop\10_museo_cerdeC3B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334"/>
            <a:ext cx="9134901" cy="689078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789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iSys\Desktop\13_museo_cerdeC3B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196"/>
            <a:ext cx="9134901" cy="6839803"/>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731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iSys\Desktop\11_museo_cerdeC3B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90"/>
            <a:ext cx="9144000" cy="685621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06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C:\Users\iSys\Desktop\disamag(2)\Card Visti2  ( www.disamag.c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447800"/>
            <a:ext cx="7217230" cy="425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360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itchFamily="2" charset="-78"/>
              </a:rPr>
              <a:t>معرفی موزه هنرهای معاصر </a:t>
            </a:r>
            <a:r>
              <a:rPr lang="fa-IR" dirty="0" smtClean="0">
                <a:solidFill>
                  <a:schemeClr val="bg1"/>
                </a:solidFill>
                <a:cs typeface="B Nazanin" pitchFamily="2" charset="-78"/>
              </a:rPr>
              <a:t>کالیاری</a:t>
            </a:r>
            <a:endParaRPr lang="en-US" dirty="0">
              <a:solidFill>
                <a:schemeClr val="bg1"/>
              </a:solidFill>
              <a:cs typeface="B Nazanin" pitchFamily="2" charset="-78"/>
            </a:endParaRPr>
          </a:p>
        </p:txBody>
      </p:sp>
      <p:sp>
        <p:nvSpPr>
          <p:cNvPr id="3" name="Content Placeholder 2"/>
          <p:cNvSpPr>
            <a:spLocks noGrp="1"/>
          </p:cNvSpPr>
          <p:nvPr>
            <p:ph idx="1"/>
          </p:nvPr>
        </p:nvSpPr>
        <p:spPr/>
        <p:txBody>
          <a:bodyPr/>
          <a:lstStyle/>
          <a:p>
            <a:pPr marL="0" indent="0" algn="r">
              <a:buNone/>
            </a:pPr>
            <a:r>
              <a:rPr lang="fa-IR" sz="2400" dirty="0">
                <a:cs typeface="B Nazanin" pitchFamily="2" charset="-78"/>
              </a:rPr>
              <a:t>در راستای ارائه طرحی برای برای موزه هنرهای معاصر کالیاری (</a:t>
            </a:r>
            <a:r>
              <a:rPr lang="en-US" sz="2400" dirty="0">
                <a:cs typeface="B Nazanin" pitchFamily="2" charset="-78"/>
              </a:rPr>
              <a:t>Museum of Contemporary Art and Mediterranean </a:t>
            </a:r>
            <a:r>
              <a:rPr lang="en-US" sz="2400" dirty="0" err="1">
                <a:cs typeface="B Nazanin" pitchFamily="2" charset="-78"/>
              </a:rPr>
              <a:t>Nurágico</a:t>
            </a:r>
            <a:r>
              <a:rPr lang="en-US" sz="2400" dirty="0">
                <a:cs typeface="B Nazanin" pitchFamily="2" charset="-78"/>
              </a:rPr>
              <a:t> Cagliari)، </a:t>
            </a:r>
            <a:r>
              <a:rPr lang="fa-IR" sz="2400" dirty="0">
                <a:cs typeface="B Nazanin" pitchFamily="2" charset="-78"/>
              </a:rPr>
              <a:t>رقابتی توسط منطقه ساردینیا با همکاری مجله دوماس و دانشگاه پلی تکنیک میلان، به منظور انتخاب بهترین پروژه برگزار گردید و طی آن، گروهی که توسط معمار معروف بریتانیایی- عراقی، زاها حدید، رهبری می‌شد، توانست برنده این رقابت شود. این در حالی است که ۱۰ شرکت برجسته دیگر نیز در این رقابت شرکت نموده بودند که من جمله مهمترین آن‎ها می‌توان از شرکت‌هایی به سرپرستی ماکسیمیلیانو فاکساس، هرتسوگ و دمویرون و ژان نول نام برد</a:t>
            </a:r>
            <a:endParaRPr lang="en-US" sz="2400" dirty="0">
              <a:cs typeface="B Nazanin" pitchFamily="2" charset="-78"/>
            </a:endParaRPr>
          </a:p>
        </p:txBody>
      </p:sp>
    </p:spTree>
    <p:extLst>
      <p:ext uri="{BB962C8B-B14F-4D97-AF65-F5344CB8AC3E}">
        <p14:creationId xmlns:p14="http://schemas.microsoft.com/office/powerpoint/2010/main" val="3512377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Sys\Desktop\mozeh-kalyari-zaha-hadid-www.disamag.com-3.jpg"/>
          <p:cNvPicPr>
            <a:picLocks noChangeAspect="1" noChangeArrowheads="1"/>
          </p:cNvPicPr>
          <p:nvPr/>
        </p:nvPicPr>
        <p:blipFill rotWithShape="1">
          <a:blip r:embed="rId2">
            <a:extLst>
              <a:ext uri="{28A0092B-C50C-407E-A947-70E740481C1C}">
                <a14:useLocalDpi xmlns:a14="http://schemas.microsoft.com/office/drawing/2010/main" val="0"/>
              </a:ext>
            </a:extLst>
          </a:blip>
          <a:srcRect b="11456"/>
          <a:stretch/>
        </p:blipFill>
        <p:spPr bwMode="auto">
          <a:xfrm>
            <a:off x="1" y="7961"/>
            <a:ext cx="9143999" cy="685003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1688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itchFamily="2" charset="-78"/>
              </a:rPr>
              <a:t>معرفی موزه هنرهای معاصر کالیاری</a:t>
            </a:r>
            <a:endParaRPr lang="en-US" dirty="0"/>
          </a:p>
        </p:txBody>
      </p:sp>
      <p:sp>
        <p:nvSpPr>
          <p:cNvPr id="3" name="Content Placeholder 2"/>
          <p:cNvSpPr>
            <a:spLocks noGrp="1"/>
          </p:cNvSpPr>
          <p:nvPr>
            <p:ph idx="1"/>
          </p:nvPr>
        </p:nvSpPr>
        <p:spPr/>
        <p:txBody>
          <a:bodyPr/>
          <a:lstStyle/>
          <a:p>
            <a:pPr marL="0" indent="0" algn="r">
              <a:buNone/>
            </a:pPr>
            <a:r>
              <a:rPr lang="fa-IR" sz="2400" dirty="0"/>
              <a:t>هیئت ژوری تذکراتی را به رقبا جهت شرکت در این رقابت، گوشزد نموده بود. سایر تیم‌های شرکت کننده در این رقابت عبارت بودند از تیم ایتالیایی ارکیا که طرح مورد نظر آن‌ها ساخت سازه‌ای مکعبی شکل و بزرگ با نمای کلی از تلاقی دریا و آسمان بود. تیم بعدی، تیم هرتسوگ و دمویرون بود که طرح ساخت موزه‌ای را که به صورت عمودی توسعه یابد، به منظور ایجاد جنگلی شهری پیشنهاد نموده بودند و در نهایت تیم لاگنس نیز در این رقابت شرکت نمود. این تیم توسط معماری رهبری می‌شد که طرح قدرتمند و منحصر به فردی را با تنظیمات موسیقی‌وار و  وضوح فوق‌العاده ارائه نموده بود</a:t>
            </a:r>
            <a:endParaRPr lang="en-US" sz="2400" dirty="0"/>
          </a:p>
        </p:txBody>
      </p:sp>
    </p:spTree>
    <p:extLst>
      <p:ext uri="{BB962C8B-B14F-4D97-AF65-F5344CB8AC3E}">
        <p14:creationId xmlns:p14="http://schemas.microsoft.com/office/powerpoint/2010/main" val="4083661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iSys\Desktop\mozeh-kalyari-zaha-hadid-www.disamag.com-9.jpg"/>
          <p:cNvPicPr>
            <a:picLocks noChangeAspect="1" noChangeArrowheads="1"/>
          </p:cNvPicPr>
          <p:nvPr/>
        </p:nvPicPr>
        <p:blipFill rotWithShape="1">
          <a:blip r:embed="rId2">
            <a:extLst>
              <a:ext uri="{28A0092B-C50C-407E-A947-70E740481C1C}">
                <a14:useLocalDpi xmlns:a14="http://schemas.microsoft.com/office/drawing/2010/main" val="0"/>
              </a:ext>
            </a:extLst>
          </a:blip>
          <a:srcRect b="12836"/>
          <a:stretch/>
        </p:blipFill>
        <p:spPr bwMode="auto">
          <a:xfrm>
            <a:off x="1" y="0"/>
            <a:ext cx="9143999" cy="685800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931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itchFamily="2" charset="-78"/>
              </a:rPr>
              <a:t>معرفی موزه هنرهای معاصر کالیاری</a:t>
            </a:r>
            <a:endParaRPr lang="en-US" dirty="0"/>
          </a:p>
        </p:txBody>
      </p:sp>
      <p:sp>
        <p:nvSpPr>
          <p:cNvPr id="3" name="Content Placeholder 2"/>
          <p:cNvSpPr>
            <a:spLocks noGrp="1"/>
          </p:cNvSpPr>
          <p:nvPr>
            <p:ph idx="1"/>
          </p:nvPr>
        </p:nvSpPr>
        <p:spPr/>
        <p:txBody>
          <a:bodyPr/>
          <a:lstStyle/>
          <a:p>
            <a:pPr marL="0" indent="0" algn="r">
              <a:buNone/>
            </a:pPr>
            <a:r>
              <a:rPr lang="fa-IR" sz="2400" dirty="0">
                <a:cs typeface="B Nazanin" pitchFamily="2" charset="-78"/>
              </a:rPr>
              <a:t>طرح برنده نشان دهنده نقطه عطف جدیدی برای کالیاری بود؛ چراکه فرصتی را برای آزمودن تجربیات جدید و مکانی را برای توسعه پیوند میان هویت گذشته و آینده این منطقه به وجود می‌آورد. این موزه جدید، تعداد زیادی از آثار هنری به جای مانده از  تمدن نوراجیک را  به منظور مقایسه انتقادی و تفسیری آن با هنرهای معاصر، در کنار آثار متعدد معاصر قرار داده است که در عین حال ارزش جنبه‌های مهم تاریخی و هویتی ساردینیا که به میراث خود یعنی هنر نوراجیک گره خورده است را برجسته و پررنگ می‌سازد. بر اساس برنامه، ساخت موزه هنرهای معاصر کالیاری، باید در سه مرحله انجام می‌شد که در مجموع زمینی به مساحت ۱۲۰۰۰ متر مربع را پوشش می‌داد</a:t>
            </a:r>
            <a:endParaRPr lang="en-US" sz="2400" dirty="0">
              <a:cs typeface="B Nazanin" pitchFamily="2" charset="-78"/>
            </a:endParaRPr>
          </a:p>
        </p:txBody>
      </p:sp>
    </p:spTree>
    <p:extLst>
      <p:ext uri="{BB962C8B-B14F-4D97-AF65-F5344CB8AC3E}">
        <p14:creationId xmlns:p14="http://schemas.microsoft.com/office/powerpoint/2010/main" val="280133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iSys\Desktop\mozeh-kalyari-zaha-hadid-www.disamag.com-7.jpg"/>
          <p:cNvPicPr>
            <a:picLocks noChangeAspect="1" noChangeArrowheads="1"/>
          </p:cNvPicPr>
          <p:nvPr/>
        </p:nvPicPr>
        <p:blipFill rotWithShape="1">
          <a:blip r:embed="rId2">
            <a:extLst>
              <a:ext uri="{28A0092B-C50C-407E-A947-70E740481C1C}">
                <a14:useLocalDpi xmlns:a14="http://schemas.microsoft.com/office/drawing/2010/main" val="0"/>
              </a:ext>
            </a:extLst>
          </a:blip>
          <a:srcRect b="11663"/>
          <a:stretch/>
        </p:blipFill>
        <p:spPr bwMode="auto">
          <a:xfrm>
            <a:off x="0" y="12511"/>
            <a:ext cx="9144000" cy="684548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427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itchFamily="2" charset="-78"/>
              </a:rPr>
              <a:t>کانسپت موزه هنرهای معاصر </a:t>
            </a:r>
            <a:r>
              <a:rPr lang="fa-IR" dirty="0" smtClean="0">
                <a:solidFill>
                  <a:schemeClr val="bg1"/>
                </a:solidFill>
                <a:cs typeface="B Nazanin" pitchFamily="2" charset="-78"/>
              </a:rPr>
              <a:t>کالیاری</a:t>
            </a:r>
            <a:endParaRPr lang="en-US" dirty="0">
              <a:solidFill>
                <a:schemeClr val="bg1"/>
              </a:solidFill>
              <a:cs typeface="B Nazanin" pitchFamily="2" charset="-78"/>
            </a:endParaRPr>
          </a:p>
        </p:txBody>
      </p:sp>
      <p:sp>
        <p:nvSpPr>
          <p:cNvPr id="3" name="Content Placeholder 2"/>
          <p:cNvSpPr>
            <a:spLocks noGrp="1"/>
          </p:cNvSpPr>
          <p:nvPr>
            <p:ph idx="1"/>
          </p:nvPr>
        </p:nvSpPr>
        <p:spPr/>
        <p:txBody>
          <a:bodyPr/>
          <a:lstStyle/>
          <a:p>
            <a:pPr marL="0" indent="0" algn="r">
              <a:buNone/>
            </a:pPr>
            <a:r>
              <a:rPr lang="fa-IR" sz="2400" dirty="0">
                <a:cs typeface="B Nazanin" pitchFamily="2" charset="-78"/>
              </a:rPr>
              <a:t>ایده پروژه موزه هنرهای معاصر کالیاری که در ساحل سنت الیا در کالیاری و در نزدیکی بندرگاه این شهر واقع گردیده است، ایجاد نقطه عطفی برای تبادل فرهنگی بود که با پنج هدف تبیین شده در مسابقه که به شرح زیر هستند، سازگاری داشت:</a:t>
            </a:r>
          </a:p>
          <a:p>
            <a:pPr marL="0" indent="0" algn="r">
              <a:buNone/>
            </a:pPr>
            <a:r>
              <a:rPr lang="fa-IR" sz="2400" dirty="0">
                <a:cs typeface="B Nazanin" pitchFamily="2" charset="-78"/>
              </a:rPr>
              <a:t>همبستگی درونی جنبش‌های موجود در درون فضای عمومی</a:t>
            </a:r>
          </a:p>
          <a:p>
            <a:pPr marL="0" indent="0" algn="r">
              <a:buNone/>
            </a:pPr>
            <a:r>
              <a:rPr lang="fa-IR" sz="2400" dirty="0">
                <a:cs typeface="B Nazanin" pitchFamily="2" charset="-78"/>
              </a:rPr>
              <a:t>جایگزینی متناوب فضاهای باز و بسته</a:t>
            </a:r>
          </a:p>
          <a:p>
            <a:pPr marL="0" indent="0" algn="r">
              <a:buNone/>
            </a:pPr>
            <a:r>
              <a:rPr lang="fa-IR" sz="2400" dirty="0">
                <a:cs typeface="B Nazanin" pitchFamily="2" charset="-78"/>
              </a:rPr>
              <a:t>برجسته نمودن ابعاد عمومی ساختمان</a:t>
            </a:r>
          </a:p>
          <a:p>
            <a:pPr marL="0" indent="0" algn="r">
              <a:buNone/>
            </a:pPr>
            <a:r>
              <a:rPr lang="fa-IR" sz="2400" dirty="0">
                <a:cs typeface="B Nazanin" pitchFamily="2" charset="-78"/>
              </a:rPr>
              <a:t>همترازی ظاهری با محور دریا</a:t>
            </a:r>
          </a:p>
          <a:p>
            <a:pPr marL="0" indent="0" algn="r">
              <a:buNone/>
            </a:pPr>
            <a:r>
              <a:rPr lang="fa-IR" sz="2400" dirty="0">
                <a:cs typeface="B Nazanin" pitchFamily="2" charset="-78"/>
              </a:rPr>
              <a:t>تقابل با سایت سازه</a:t>
            </a:r>
          </a:p>
          <a:p>
            <a:pPr marL="0" indent="0" algn="r">
              <a:buNone/>
            </a:pPr>
            <a:endParaRPr lang="en-US" sz="2400" dirty="0">
              <a:cs typeface="B Nazanin" pitchFamily="2" charset="-78"/>
            </a:endParaRPr>
          </a:p>
        </p:txBody>
      </p:sp>
    </p:spTree>
    <p:extLst>
      <p:ext uri="{BB962C8B-B14F-4D97-AF65-F5344CB8AC3E}">
        <p14:creationId xmlns:p14="http://schemas.microsoft.com/office/powerpoint/2010/main" val="3586426243"/>
      </p:ext>
    </p:extLst>
  </p:cSld>
  <p:clrMapOvr>
    <a:masterClrMapping/>
  </p:clrMapOvr>
</p:sld>
</file>

<file path=ppt/theme/theme1.xml><?xml version="1.0" encoding="utf-8"?>
<a:theme xmlns:a="http://schemas.openxmlformats.org/drawingml/2006/main" name="structural_vision">
  <a:themeElements>
    <a:clrScheme name="structural_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ctural_vision">
      <a:majorFont>
        <a:latin typeface="Times New Roman"/>
        <a:ea typeface=""/>
        <a:cs typeface=""/>
      </a:majorFont>
      <a:minorFont>
        <a:latin typeface="Arial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uctural_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ctural_vis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ctural_vis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ctural_vis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ctural_vis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ctural_vis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ctural_vis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ctural_vis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ctural_vis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ctural_vis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ctural_vis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ctural_vis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www.disamag.com</Template>
  <TotalTime>54</TotalTime>
  <Words>592</Words>
  <Application>Microsoft Office PowerPoint</Application>
  <PresentationFormat>On-screen Show (4:3)</PresentationFormat>
  <Paragraphs>24</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Arial Black</vt:lpstr>
      <vt:lpstr>B Nazanin</vt:lpstr>
      <vt:lpstr>Times New Roman</vt:lpstr>
      <vt:lpstr>structural_vision</vt:lpstr>
      <vt:lpstr>PowerPoint Presentation</vt:lpstr>
      <vt:lpstr>PowerPoint Presentation</vt:lpstr>
      <vt:lpstr>معرفی موزه هنرهای معاصر کالیاری</vt:lpstr>
      <vt:lpstr>PowerPoint Presentation</vt:lpstr>
      <vt:lpstr>معرفی موزه هنرهای معاصر کالیاری</vt:lpstr>
      <vt:lpstr>PowerPoint Presentation</vt:lpstr>
      <vt:lpstr>معرفی موزه هنرهای معاصر کالیاری</vt:lpstr>
      <vt:lpstr>PowerPoint Presentation</vt:lpstr>
      <vt:lpstr>کانسپت موزه هنرهای معاصر کالیاری</vt:lpstr>
      <vt:lpstr>PowerPoint Presentation</vt:lpstr>
      <vt:lpstr>کانسپت موزه هنرهای معاصر کالیاری</vt:lpstr>
      <vt:lpstr>PowerPoint Presentation</vt:lpstr>
      <vt:lpstr>کانسپت موزه هنرهای معاصر کالیاری</vt:lpstr>
      <vt:lpstr>PowerPoint Presentation</vt:lpstr>
      <vt:lpstr>مراحل ساخت و ساز</vt:lpstr>
      <vt:lpstr>PowerPoint Presentation</vt:lpstr>
      <vt:lpstr>مراحل ساخت و ساز</vt:lpstr>
      <vt:lpstr>PowerPoint Presentation</vt:lpstr>
      <vt:lpstr>مراحل ساخت و ساز</vt:lpstr>
      <vt:lpstr>PowerPoint Presentation</vt:lpstr>
      <vt:lpstr>PowerPoint Presentation</vt:lpstr>
      <vt:lpstr>PowerPoint Presentation</vt:lpstr>
      <vt:lpstr>PowerPoint Presentation</vt:lpstr>
      <vt:lpstr>PowerPoint Presentation</vt:lpstr>
    </vt:vector>
  </TitlesOfParts>
  <Manager>www.disamg.com;www.disamg.com;www.disamg.com</Manager>
  <Company>www.disamg.com</Company>
  <LinksUpToDate>false</LinksUpToDate>
  <SharedDoc>false</SharedDoc>
  <HyperlinkBase>www.disamg.com</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www.disamg.com</dc:title>
  <dc:subject>www.disamg.com</dc:subject>
  <dc:creator>www.disamag.com;www.disamg.com</dc:creator>
  <cp:keywords>www.disamg.com</cp:keywords>
  <dc:description>www.disamg.com</dc:description>
  <cp:lastModifiedBy>kamal</cp:lastModifiedBy>
  <cp:revision>7</cp:revision>
  <dcterms:created xsi:type="dcterms:W3CDTF">2017-10-30T19:44:53Z</dcterms:created>
  <dcterms:modified xsi:type="dcterms:W3CDTF">2018-03-10T22:48:19Z</dcterms:modified>
  <cp:category>www.disamg.com</cp:category>
  <cp:contentStatus>www.disamg.com</cp:contentStatus>
</cp:coreProperties>
</file>