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324" r:id="rId6"/>
    <p:sldId id="260" r:id="rId7"/>
    <p:sldId id="325" r:id="rId8"/>
    <p:sldId id="283" r:id="rId9"/>
    <p:sldId id="284" r:id="rId10"/>
    <p:sldId id="326" r:id="rId11"/>
    <p:sldId id="327" r:id="rId12"/>
    <p:sldId id="285" r:id="rId13"/>
    <p:sldId id="288" r:id="rId14"/>
    <p:sldId id="289" r:id="rId15"/>
    <p:sldId id="290" r:id="rId16"/>
    <p:sldId id="291" r:id="rId17"/>
    <p:sldId id="261" r:id="rId18"/>
    <p:sldId id="328" r:id="rId19"/>
    <p:sldId id="329" r:id="rId20"/>
    <p:sldId id="293" r:id="rId21"/>
    <p:sldId id="294" r:id="rId22"/>
    <p:sldId id="299" r:id="rId23"/>
    <p:sldId id="330" r:id="rId24"/>
    <p:sldId id="300" r:id="rId25"/>
    <p:sldId id="301" r:id="rId26"/>
    <p:sldId id="302" r:id="rId27"/>
    <p:sldId id="331" r:id="rId28"/>
    <p:sldId id="334" r:id="rId29"/>
    <p:sldId id="337" r:id="rId30"/>
    <p:sldId id="262" r:id="rId31"/>
    <p:sldId id="338" r:id="rId32"/>
    <p:sldId id="340" r:id="rId33"/>
    <p:sldId id="339" r:id="rId34"/>
    <p:sldId id="341" r:id="rId35"/>
    <p:sldId id="303" r:id="rId36"/>
    <p:sldId id="304" r:id="rId37"/>
    <p:sldId id="263" r:id="rId38"/>
    <p:sldId id="342" r:id="rId39"/>
    <p:sldId id="314" r:id="rId40"/>
    <p:sldId id="315" r:id="rId41"/>
    <p:sldId id="316" r:id="rId42"/>
    <p:sldId id="317" r:id="rId43"/>
    <p:sldId id="319" r:id="rId44"/>
    <p:sldId id="320" r:id="rId45"/>
    <p:sldId id="321" r:id="rId46"/>
    <p:sldId id="264" r:id="rId47"/>
    <p:sldId id="265" r:id="rId48"/>
    <p:sldId id="266" r:id="rId49"/>
    <p:sldId id="267" r:id="rId50"/>
    <p:sldId id="268" r:id="rId51"/>
    <p:sldId id="270" r:id="rId52"/>
    <p:sldId id="272" r:id="rId53"/>
    <p:sldId id="273" r:id="rId54"/>
    <p:sldId id="274" r:id="rId55"/>
    <p:sldId id="275" r:id="rId56"/>
    <p:sldId id="276" r:id="rId57"/>
    <p:sldId id="277" r:id="rId58"/>
    <p:sldId id="278" r:id="rId59"/>
    <p:sldId id="28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3/11/2018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3/11/2018</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D8BD707-D9CF-40AE-B4C6-C98DA3205C09}"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D8BD707-D9CF-40AE-B4C6-C98DA3205C09}" type="datetimeFigureOut">
              <a:rPr lang="en-US" smtClean="0"/>
              <a:pPr/>
              <a:t>3/11/2018</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600" kern="1200">
          <a:solidFill>
            <a:schemeClr val="tx1"/>
          </a:solidFill>
          <a:latin typeface="+mj-lt"/>
          <a:ea typeface="+mj-ea"/>
          <a:cs typeface="+mj-cs"/>
        </a:defRPr>
      </a:lvl1pPr>
    </p:titleStyle>
    <p:bodyStyle>
      <a:lvl1pPr marL="420624"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r" rtl="1"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r" rtl="1"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r" rtl="1"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r" rtl="1"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r" rtl="1"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r" rtl="1"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90600"/>
            <a:ext cx="7162800" cy="5181600"/>
          </a:xfrm>
        </p:spPr>
        <p:txBody>
          <a:bodyPr>
            <a:normAutofit fontScale="90000"/>
          </a:bodyPr>
          <a:lstStyle/>
          <a:p>
            <a:r>
              <a:rPr lang="fa-IR" sz="4000" dirty="0" smtClean="0"/>
              <a:t>  تحلیل و بررسی </a:t>
            </a:r>
            <a:r>
              <a:rPr lang="fa-IR" sz="4000" dirty="0" smtClean="0"/>
              <a:t>روستای</a:t>
            </a:r>
            <a:r>
              <a:rPr lang="en-US" sz="4000" dirty="0"/>
              <a:t> </a:t>
            </a:r>
            <a:r>
              <a:rPr lang="fa-IR" sz="4800" dirty="0" smtClean="0"/>
              <a:t>کردان</a:t>
            </a:r>
            <a:r>
              <a:rPr lang="fa-IR" sz="4800" dirty="0" smtClean="0"/>
              <a:t/>
            </a:r>
            <a:br>
              <a:rPr lang="fa-IR" sz="4800" dirty="0" smtClean="0"/>
            </a:br>
            <a:r>
              <a:rPr lang="fa-IR" sz="4800" dirty="0" smtClean="0"/>
              <a:t/>
            </a:r>
            <a:br>
              <a:rPr lang="fa-IR" sz="4800" dirty="0" smtClean="0"/>
            </a:br>
            <a:r>
              <a:rPr lang="fa-IR" sz="4800" dirty="0" smtClean="0"/>
              <a:t/>
            </a:r>
            <a:br>
              <a:rPr lang="fa-IR" sz="4800" dirty="0" smtClean="0"/>
            </a:br>
            <a:r>
              <a:rPr lang="fa-IR" sz="4800" dirty="0" smtClean="0"/>
              <a:t/>
            </a:r>
            <a:br>
              <a:rPr lang="fa-IR" sz="4800" dirty="0" smtClean="0"/>
            </a:br>
            <a:r>
              <a:rPr lang="fa-IR" sz="4800" dirty="0" smtClean="0"/>
              <a:t/>
            </a:r>
            <a:br>
              <a:rPr lang="fa-IR" sz="4800" dirty="0" smtClean="0"/>
            </a:br>
            <a:r>
              <a:rPr lang="fa-IR" sz="3100" dirty="0" smtClean="0"/>
              <a:t>               </a:t>
            </a:r>
            <a:r>
              <a:rPr lang="fa-IR" sz="4800" dirty="0" smtClean="0"/>
              <a:t/>
            </a:r>
            <a:br>
              <a:rPr lang="fa-IR" sz="4800" dirty="0" smtClean="0"/>
            </a:br>
            <a:r>
              <a:rPr lang="fa-IR" sz="4800" dirty="0" smtClean="0"/>
              <a:t/>
            </a:r>
            <a:br>
              <a:rPr lang="fa-IR" sz="4800" dirty="0" smtClean="0"/>
            </a:br>
            <a:r>
              <a:rPr lang="fa-IR" sz="4800" dirty="0" smtClean="0"/>
              <a:t>                     </a:t>
            </a:r>
            <a:r>
              <a:rPr lang="fa-IR" sz="2800" dirty="0" smtClean="0"/>
              <a:t>                     </a:t>
            </a:r>
            <a:br>
              <a:rPr lang="fa-IR" sz="2800" dirty="0" smtClean="0"/>
            </a:br>
            <a:endParaRPr lang="fa-IR" sz="4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a:bodyPr>
          <a:lstStyle/>
          <a:p>
            <a:pPr>
              <a:buNone/>
            </a:pPr>
            <a:r>
              <a:rPr lang="fa-IR" sz="2600" b="1" dirty="0" smtClean="0"/>
              <a:t>    تو</a:t>
            </a:r>
            <a:r>
              <a:rPr lang="fa-IR" sz="2400" b="1" dirty="0" smtClean="0"/>
              <a:t>پوگرافی منطقه:</a:t>
            </a:r>
            <a:endParaRPr lang="en-US" sz="2400" dirty="0" smtClean="0"/>
          </a:p>
          <a:p>
            <a:endParaRPr lang="fa-IR" sz="2600" dirty="0" smtClean="0"/>
          </a:p>
          <a:p>
            <a:pPr>
              <a:buNone/>
            </a:pPr>
            <a:r>
              <a:rPr lang="fa-IR" sz="2400" dirty="0" smtClean="0"/>
              <a:t>    روستای کردان بدلیل موقعیت خوبی که دارد قسمت اعظمی از آن در کوهپایه و قسمت های زیادی از این روستا بدلیل برخورداری از زمینهای مسطح بصورت دشت می باشد.</a:t>
            </a:r>
          </a:p>
          <a:p>
            <a:pPr>
              <a:buNone/>
            </a:pPr>
            <a:r>
              <a:rPr lang="fa-IR" sz="2400" dirty="0" smtClean="0"/>
              <a:t>    در قسمت دشت زمینهای حاصلخیزی وجود دارد که باتوجه با استعداد خوبی که این زمینها دارند این روستا از لحاظ کشاورزی در بخش بیشترین تولید گندم را دارد. بدلیل قرارگرفتن در کوهپایه این روستا دارای باغات متعدد میوه از قبیل سیب، گیلاس، گردو، و دیگر مرکبات برخوردار می باشد. وجود رودخانه کردان به امتداد 20 کیلومتر از مناظر بدیع و چشم نواز این منطقه می باشد.</a:t>
            </a:r>
            <a:endParaRPr lang="en-US" sz="2400" dirty="0" smtClean="0"/>
          </a:p>
          <a:p>
            <a:endParaRPr lang="fa-I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905000"/>
            <a:ext cx="7543800" cy="4525963"/>
          </a:xfrm>
        </p:spPr>
        <p:txBody>
          <a:bodyPr/>
          <a:lstStyle/>
          <a:p>
            <a:endParaRPr lang="fa-IR" dirty="0" smtClean="0"/>
          </a:p>
          <a:p>
            <a:endParaRPr lang="fa-IR" dirty="0" smtClean="0"/>
          </a:p>
          <a:p>
            <a:endParaRPr lang="fa-IR" dirty="0" smtClean="0"/>
          </a:p>
          <a:p>
            <a:pPr>
              <a:buNone/>
            </a:pPr>
            <a:r>
              <a:rPr lang="fa-IR" sz="2400" dirty="0" smtClean="0"/>
              <a:t>                          کردان در 360درجه</a:t>
            </a:r>
            <a:endParaRPr lang="fa-IR" sz="2400" dirty="0"/>
          </a:p>
        </p:txBody>
      </p:sp>
      <p:pic>
        <p:nvPicPr>
          <p:cNvPr id="4098" name="Picture 2" descr="C:\Users\hadi\Desktop\New folder (2)\20130415_120138.jpg"/>
          <p:cNvPicPr>
            <a:picLocks noChangeAspect="1" noChangeArrowheads="1"/>
          </p:cNvPicPr>
          <p:nvPr/>
        </p:nvPicPr>
        <p:blipFill>
          <a:blip r:embed="rId2" cstate="print"/>
          <a:srcRect/>
          <a:stretch>
            <a:fillRect/>
          </a:stretch>
        </p:blipFill>
        <p:spPr bwMode="auto">
          <a:xfrm>
            <a:off x="0" y="2743200"/>
            <a:ext cx="9144000" cy="83820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620000" cy="5745163"/>
          </a:xfrm>
        </p:spPr>
        <p:txBody>
          <a:bodyPr>
            <a:normAutofit lnSpcReduction="10000"/>
          </a:bodyPr>
          <a:lstStyle/>
          <a:p>
            <a:pPr>
              <a:buNone/>
            </a:pPr>
            <a:r>
              <a:rPr lang="fa-IR" sz="2400" dirty="0" smtClean="0"/>
              <a:t>    منابع آبی روستا:</a:t>
            </a:r>
            <a:endParaRPr lang="en-US" sz="2400" dirty="0" smtClean="0"/>
          </a:p>
          <a:p>
            <a:endParaRPr lang="fa-IR" sz="2400" dirty="0" smtClean="0"/>
          </a:p>
          <a:p>
            <a:pPr>
              <a:buNone/>
            </a:pPr>
            <a:r>
              <a:rPr lang="fa-IR" sz="2400" dirty="0" smtClean="0"/>
              <a:t>    منابع آب، رودخانه ای است که علاوه بر مشروب نمودن باغات و زراعت این روستا از فصل بهار تا اواخر آبان ماه کشاورزان شهرستان از این نعمت الهی بهره مند می شوند. حدود 75% از آب کشاورزی منطقه از این رودخانه استحصال و بهره برداری می شود. علاوه برآب سطحی این روستا دارای چاههای عمیق و نیمه عمیق جهت شرب انسانی و کشاورزی می باشد.</a:t>
            </a:r>
          </a:p>
          <a:p>
            <a:pPr>
              <a:buNone/>
            </a:pPr>
            <a:r>
              <a:rPr lang="fa-IR" sz="2400" dirty="0" smtClean="0"/>
              <a:t>    </a:t>
            </a:r>
          </a:p>
          <a:p>
            <a:pPr>
              <a:buNone/>
            </a:pPr>
            <a:r>
              <a:rPr lang="fa-IR" sz="2400" dirty="0" smtClean="0"/>
              <a:t>    </a:t>
            </a:r>
          </a:p>
          <a:p>
            <a:pPr>
              <a:buNone/>
            </a:pPr>
            <a:r>
              <a:rPr lang="fa-IR" sz="2400" dirty="0" smtClean="0"/>
              <a:t>    مساحت بخش مسکونی روستا:</a:t>
            </a:r>
          </a:p>
          <a:p>
            <a:pPr>
              <a:buNone/>
            </a:pPr>
            <a:endParaRPr lang="fa-IR" sz="2400" dirty="0" smtClean="0"/>
          </a:p>
          <a:p>
            <a:pPr>
              <a:buNone/>
            </a:pPr>
            <a:r>
              <a:rPr lang="fa-IR" sz="2400" dirty="0" smtClean="0"/>
              <a:t>    مجموع مساحت قسمت های مسکونی روستای کردان (طرح هادی) 104هکتار می باشد.</a:t>
            </a:r>
            <a:endParaRPr lang="fa-IR"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پوشش گیاهی و باغات</a:t>
            </a:r>
          </a:p>
          <a:p>
            <a:endParaRPr lang="fa-IR" dirty="0"/>
          </a:p>
        </p:txBody>
      </p:sp>
      <p:pic>
        <p:nvPicPr>
          <p:cNvPr id="5122" name="Picture 2" descr="C:\Users\hadi\Desktop\20130415_113821.jpg"/>
          <p:cNvPicPr>
            <a:picLocks noChangeAspect="1" noChangeArrowheads="1"/>
          </p:cNvPicPr>
          <p:nvPr/>
        </p:nvPicPr>
        <p:blipFill>
          <a:blip r:embed="rId2" cstate="print"/>
          <a:srcRect/>
          <a:stretch>
            <a:fillRect/>
          </a:stretch>
        </p:blipFill>
        <p:spPr bwMode="auto">
          <a:xfrm>
            <a:off x="381000" y="381000"/>
            <a:ext cx="8382000" cy="5410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a:bodyPr>
          <a:lstStyle/>
          <a:p>
            <a:pPr>
              <a:buNone/>
            </a:pPr>
            <a:r>
              <a:rPr lang="fa-IR" sz="2400" b="1" dirty="0" smtClean="0"/>
              <a:t>    پوشش گیاهی:</a:t>
            </a:r>
            <a:endParaRPr lang="en-US" sz="2400" dirty="0" smtClean="0"/>
          </a:p>
          <a:p>
            <a:endParaRPr lang="fa-IR" sz="2400" dirty="0" smtClean="0"/>
          </a:p>
          <a:p>
            <a:pPr>
              <a:buNone/>
            </a:pPr>
            <a:r>
              <a:rPr lang="fa-IR" sz="2400" dirty="0" smtClean="0"/>
              <a:t>    در قسمت شمال و شمال شرقی و شرق حدود 1000 هکتار از اراضی منابع ملی که قسمتی بصورت زمینهای فنس کشی شده مربوط به مخابرات و قسمتی زیادی بصورت پادگان و قسمتهای اعظم دیگری که کارخانجات متعدد و شرکتهای تولید احداث شده است. </a:t>
            </a:r>
          </a:p>
          <a:p>
            <a:pPr>
              <a:buNone/>
            </a:pPr>
            <a:r>
              <a:rPr lang="fa-IR" sz="2400" dirty="0" smtClean="0"/>
              <a:t>    قسمتی نیز هم اکنون بصورت بیابان موجود می باشد. پوشش گیاهی این مناطق عبارتنداز شترخار، اسفنج، و درختچه های کوچک در قسمت شمال جنگلی وجود دارد که قسمتی از آن جهت آب بندی و کنترل رودخانه و انتقال آن به کانال مخصوص آب احداث شده است.</a:t>
            </a:r>
            <a:endParaRPr lang="fa-IR"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0292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dirty="0" smtClean="0"/>
              <a:t>                     </a:t>
            </a:r>
            <a:r>
              <a:rPr lang="fa-IR" sz="2400" dirty="0" smtClean="0"/>
              <a:t>اراضی ملی</a:t>
            </a:r>
            <a:endParaRPr lang="fa-IR" sz="2400" dirty="0"/>
          </a:p>
        </p:txBody>
      </p:sp>
      <p:pic>
        <p:nvPicPr>
          <p:cNvPr id="6146" name="Picture 2" descr="D:\New folder (2)\rostaa\20130415_114438.jpg"/>
          <p:cNvPicPr>
            <a:picLocks noChangeAspect="1" noChangeArrowheads="1"/>
          </p:cNvPicPr>
          <p:nvPr/>
        </p:nvPicPr>
        <p:blipFill>
          <a:blip r:embed="rId2" cstate="print"/>
          <a:srcRect/>
          <a:stretch>
            <a:fillRect/>
          </a:stretch>
        </p:blipFill>
        <p:spPr bwMode="auto">
          <a:xfrm>
            <a:off x="609600" y="533400"/>
            <a:ext cx="7924800" cy="5486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467600" cy="5516563"/>
          </a:xfrm>
        </p:spPr>
        <p:txBody>
          <a:bodyPr>
            <a:normAutofit/>
          </a:bodyPr>
          <a:lstStyle/>
          <a:p>
            <a:endParaRPr lang="fa-IR" sz="2400" dirty="0" smtClean="0"/>
          </a:p>
          <a:p>
            <a:endParaRPr lang="fa-IR" sz="2400" dirty="0" smtClean="0"/>
          </a:p>
          <a:p>
            <a:pPr>
              <a:buNone/>
            </a:pPr>
            <a:r>
              <a:rPr lang="fa-IR" sz="2400" dirty="0" smtClean="0"/>
              <a:t>    ویژگی های کردان در گذشته:</a:t>
            </a:r>
          </a:p>
          <a:p>
            <a:endParaRPr lang="fa-IR" sz="2400" dirty="0" smtClean="0"/>
          </a:p>
          <a:p>
            <a:pPr>
              <a:buNone/>
            </a:pPr>
            <a:r>
              <a:rPr lang="fa-IR" sz="2400" dirty="0" smtClean="0"/>
              <a:t>    زمانی که در منطقه هیچ خط تلفنی نبوده کردان (حدود سال1315) دارای 3 خط تلفن بوده و همچنین با برخورداری از دوازده آسیاب آبی به منزله یک قطب صنعتی بشمار می آمده.</a:t>
            </a:r>
            <a:endParaRPr lang="fa-IR"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020762"/>
          </a:xfrm>
        </p:spPr>
        <p:txBody>
          <a:bodyPr>
            <a:normAutofit/>
          </a:bodyPr>
          <a:lstStyle/>
          <a:p>
            <a:pPr algn="r"/>
            <a:r>
              <a:rPr lang="fa-IR" sz="3200" dirty="0" smtClean="0"/>
              <a:t>بخش دوم</a:t>
            </a:r>
            <a:endParaRPr lang="fa-IR" sz="3200" dirty="0"/>
          </a:p>
        </p:txBody>
      </p:sp>
      <p:sp>
        <p:nvSpPr>
          <p:cNvPr id="3" name="Content Placeholder 2"/>
          <p:cNvSpPr>
            <a:spLocks noGrp="1"/>
          </p:cNvSpPr>
          <p:nvPr>
            <p:ph idx="1"/>
          </p:nvPr>
        </p:nvSpPr>
        <p:spPr>
          <a:xfrm>
            <a:off x="457200" y="1371600"/>
            <a:ext cx="7467600" cy="4754563"/>
          </a:xfrm>
        </p:spPr>
        <p:txBody>
          <a:bodyPr>
            <a:normAutofit/>
          </a:bodyPr>
          <a:lstStyle/>
          <a:p>
            <a:pPr>
              <a:buNone/>
            </a:pPr>
            <a:r>
              <a:rPr lang="fa-IR" sz="2400" dirty="0" smtClean="0"/>
              <a:t>عوامل فرهنگی و تاریخی روستای کردان</a:t>
            </a:r>
          </a:p>
          <a:p>
            <a:pPr>
              <a:buNone/>
            </a:pPr>
            <a:endParaRPr lang="fa-IR" sz="2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7467600" cy="6400800"/>
          </a:xfrm>
        </p:spPr>
        <p:txBody>
          <a:bodyPr>
            <a:normAutofit fontScale="92500" lnSpcReduction="10000"/>
          </a:bodyPr>
          <a:lstStyle/>
          <a:p>
            <a:pPr>
              <a:buNone/>
            </a:pPr>
            <a:r>
              <a:rPr lang="fa-IR" sz="2400" dirty="0" smtClean="0"/>
              <a:t>     تاریخچه و علت نامگذاری روستا به نام کردان:</a:t>
            </a:r>
          </a:p>
          <a:p>
            <a:endParaRPr lang="fa-IR" sz="2400" dirty="0" smtClean="0"/>
          </a:p>
          <a:p>
            <a:pPr>
              <a:buNone/>
            </a:pPr>
            <a:r>
              <a:rPr lang="fa-IR" sz="2400" dirty="0" smtClean="0"/>
              <a:t>     </a:t>
            </a:r>
            <a:r>
              <a:rPr lang="fa-IR" sz="2200" dirty="0" smtClean="0"/>
              <a:t>معروف و مشهور است زمانی که نادر قصد عزیمت و لشکرکشی به هند را داشته برای تجهیز و تکمیل سپاه خود به منطقه گردان ان زمان فرود می آمده و به جمع آوری قوا و لشکریان اقدام می کرده.</a:t>
            </a:r>
            <a:endParaRPr lang="en-US" sz="2200" dirty="0" smtClean="0"/>
          </a:p>
          <a:p>
            <a:pPr>
              <a:buNone/>
            </a:pPr>
            <a:r>
              <a:rPr lang="fa-IR" sz="2200" dirty="0" smtClean="0"/>
              <a:t>     علت این امر اولاً به خاطر این بوده که در این منطقه افراد شجاع، دلیر و نیرومند بسیار بوده اند به همین جهت نادر بسیاری از سربازان خود را از میان مردم این منطقه جمع آوری می کرده است. </a:t>
            </a:r>
          </a:p>
          <a:p>
            <a:pPr>
              <a:buNone/>
            </a:pPr>
            <a:r>
              <a:rPr lang="fa-IR" sz="2200" dirty="0" smtClean="0"/>
              <a:t>     ثانیاً دلیل دیگری که در تائید این مورد از اهمیت برخوردار است این است نادرشاه بدلیل موقعیت خوب طبیعی، استراتژیکی و سوق الجیشی که گردان داشته در این محل اردو می زده، سند مهمی که در این زمینه وجود دارد تپه بزرگی است که به نام تپه نادری مشهور می باشد این تپه هم اکنون در داخل پادگان انتظامی شهید خداکرم قرار دارد، که قدیم های این روستا به نحو صریح اعلام میدارند که نیاکان آنان سینه به سینه نقل داشته اند که نادر شاه اردوی خود را در اطراف همین تپه متمرکز می کرده است.</a:t>
            </a:r>
          </a:p>
          <a:p>
            <a:pPr>
              <a:buNone/>
            </a:pPr>
            <a:r>
              <a:rPr lang="fa-IR" sz="1500" i="1" dirty="0" smtClean="0"/>
              <a:t>       </a:t>
            </a:r>
          </a:p>
          <a:p>
            <a:pPr>
              <a:buNone/>
            </a:pPr>
            <a:r>
              <a:rPr lang="fa-IR" sz="1300" i="1" dirty="0" smtClean="0"/>
              <a:t>        </a:t>
            </a:r>
          </a:p>
          <a:p>
            <a:pPr>
              <a:buNone/>
            </a:pPr>
            <a:endParaRPr lang="fa-IR" sz="1300" i="1" dirty="0" smtClean="0"/>
          </a:p>
          <a:p>
            <a:pPr>
              <a:buNone/>
            </a:pPr>
            <a:r>
              <a:rPr lang="fa-IR" sz="1300" i="1" dirty="0" smtClean="0"/>
              <a:t>          (سوق الجیشی</a:t>
            </a:r>
            <a:r>
              <a:rPr lang="fa-IR" sz="1300" dirty="0" smtClean="0"/>
              <a:t> : به مناطق حساس و استراتژیک مانند تنگه هرمز اطلاق می شود.لغت نامه دهخدا)</a:t>
            </a:r>
            <a:endParaRPr lang="fa-IR" sz="13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a:bodyPr>
          <a:lstStyle/>
          <a:p>
            <a:pPr>
              <a:buNone/>
            </a:pPr>
            <a:r>
              <a:rPr lang="fa-IR" sz="2400" dirty="0" smtClean="0"/>
              <a:t>    تاریخچه روستای کردان به گفته باستان شناسان:</a:t>
            </a:r>
          </a:p>
          <a:p>
            <a:endParaRPr lang="fa-IR" sz="2400" dirty="0" smtClean="0"/>
          </a:p>
          <a:p>
            <a:pPr>
              <a:buNone/>
            </a:pPr>
            <a:r>
              <a:rPr lang="fa-IR" sz="2000" dirty="0" smtClean="0"/>
              <a:t>     با در نظر گرفتن پیشینه تاریخی و استناد به مدارکی که به جا مانده به نقل از باستانشناس فرانسوی از کاوش هایی که در منطقه کردان داشته پیشینه کردان را به دوران مادها می رساند.</a:t>
            </a:r>
          </a:p>
          <a:p>
            <a:pPr>
              <a:buNone/>
            </a:pPr>
            <a:endParaRPr lang="fa-IR" sz="2000" dirty="0" smtClean="0"/>
          </a:p>
          <a:p>
            <a:pPr>
              <a:buNone/>
            </a:pPr>
            <a:r>
              <a:rPr lang="fa-IR" sz="2000" b="1" dirty="0" smtClean="0"/>
              <a:t>      </a:t>
            </a:r>
          </a:p>
          <a:p>
            <a:pPr>
              <a:buNone/>
            </a:pPr>
            <a:r>
              <a:rPr lang="fa-IR" sz="2000" b="1" dirty="0" smtClean="0"/>
              <a:t>      قومیت در روستای کردان : </a:t>
            </a:r>
          </a:p>
          <a:p>
            <a:endParaRPr lang="fa-IR" sz="2000" b="1" dirty="0" smtClean="0"/>
          </a:p>
          <a:p>
            <a:pPr>
              <a:buNone/>
            </a:pPr>
            <a:r>
              <a:rPr lang="fa-IR" sz="2000" dirty="0" smtClean="0"/>
              <a:t>     90% ساکنین کردان افراد بومی محلی تشکیل می دهند. البته در حال حاضر قومیت های مختلف دیگری از قبیل ترک ها، گیلانی، مازندرانی، کردها و اتباع خارجی (افغان_ارمنی)سکونت دارند.</a:t>
            </a:r>
            <a:endParaRPr lang="en-US" sz="2000" dirty="0" smtClean="0"/>
          </a:p>
          <a:p>
            <a:pPr>
              <a:buNone/>
            </a:pPr>
            <a:endParaRPr lang="fa-IR"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6019800"/>
          </a:xfrm>
        </p:spPr>
        <p:txBody>
          <a:bodyPr>
            <a:normAutofit/>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sz="2400" dirty="0" smtClean="0"/>
          </a:p>
          <a:p>
            <a:pPr>
              <a:buNone/>
            </a:pPr>
            <a:r>
              <a:rPr lang="fa-IR" sz="2400" dirty="0" smtClean="0"/>
              <a:t>                             روستای کردان</a:t>
            </a:r>
          </a:p>
        </p:txBody>
      </p:sp>
      <p:pic>
        <p:nvPicPr>
          <p:cNvPr id="1026" name="Picture 2" descr="C:\Users\hadi\Desktop\New Bit.bmp"/>
          <p:cNvPicPr>
            <a:picLocks noChangeAspect="1" noChangeArrowheads="1"/>
          </p:cNvPicPr>
          <p:nvPr/>
        </p:nvPicPr>
        <p:blipFill>
          <a:blip r:embed="rId2" cstate="print"/>
          <a:srcRect/>
          <a:stretch>
            <a:fillRect/>
          </a:stretch>
        </p:blipFill>
        <p:spPr bwMode="auto">
          <a:xfrm>
            <a:off x="1143000" y="609600"/>
            <a:ext cx="6096000" cy="5105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پادگان شهید خداکرم روستای کردان</a:t>
            </a:r>
            <a:endParaRPr lang="fa-IR" sz="2400" dirty="0"/>
          </a:p>
        </p:txBody>
      </p:sp>
      <p:pic>
        <p:nvPicPr>
          <p:cNvPr id="7170" name="Picture 2" descr="C:\Users\hadi\Desktop\New folder (2)\20130415_121540.jpg"/>
          <p:cNvPicPr>
            <a:picLocks noChangeAspect="1" noChangeArrowheads="1"/>
          </p:cNvPicPr>
          <p:nvPr/>
        </p:nvPicPr>
        <p:blipFill>
          <a:blip r:embed="rId2" cstate="print"/>
          <a:srcRect/>
          <a:stretch>
            <a:fillRect/>
          </a:stretch>
        </p:blipFill>
        <p:spPr bwMode="auto">
          <a:xfrm>
            <a:off x="457200" y="457200"/>
            <a:ext cx="8229600" cy="55626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lstStyle/>
          <a:p>
            <a:endParaRPr lang="fa-IR" sz="2400" dirty="0" smtClean="0"/>
          </a:p>
          <a:p>
            <a:endParaRPr lang="fa-IR" sz="2400" dirty="0" smtClean="0"/>
          </a:p>
          <a:p>
            <a:pPr>
              <a:buNone/>
            </a:pPr>
            <a:r>
              <a:rPr lang="fa-IR" sz="2400" dirty="0" smtClean="0"/>
              <a:t>    زبان و گویش:</a:t>
            </a:r>
            <a:endParaRPr lang="en-US" sz="2400" dirty="0" smtClean="0"/>
          </a:p>
          <a:p>
            <a:endParaRPr lang="fa-IR" sz="2400" dirty="0" smtClean="0"/>
          </a:p>
          <a:p>
            <a:pPr>
              <a:buNone/>
            </a:pPr>
            <a:r>
              <a:rPr lang="fa-IR" sz="2400" dirty="0" smtClean="0"/>
              <a:t>    </a:t>
            </a:r>
            <a:r>
              <a:rPr lang="fa-IR" sz="2000" dirty="0" smtClean="0"/>
              <a:t>در مورد زبان و گویش مردم این روستا نظرات متفاوتی وجود دارد. به گونه ای که عده ای این زبان را تاتی می نامند. اصل و ریشه این زبان و گویش مادی است چرا که هنوز لغات به صورت تلفظ مادی ها ادا می شود. برای مثال می توان به کلمه ی برادر اشاره کرد که مردم روستا ان را برار </a:t>
            </a:r>
            <a:r>
              <a:rPr lang="en-US" sz="2000" dirty="0" err="1" smtClean="0"/>
              <a:t>berar</a:t>
            </a:r>
            <a:r>
              <a:rPr lang="fa-IR" sz="2000" dirty="0" smtClean="0"/>
              <a:t> تلفظ می کنند.</a:t>
            </a:r>
            <a:endParaRPr lang="en-US" sz="2000" dirty="0" smtClean="0"/>
          </a:p>
          <a:p>
            <a:endParaRPr lang="fa-I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467600" cy="6019800"/>
          </a:xfrm>
        </p:spPr>
        <p:txBody>
          <a:bodyPr>
            <a:normAutofit/>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اوقاف و امور خیریه روستای کردان</a:t>
            </a:r>
            <a:endParaRPr lang="fa-IR" sz="2400" dirty="0"/>
          </a:p>
        </p:txBody>
      </p:sp>
      <p:pic>
        <p:nvPicPr>
          <p:cNvPr id="8194" name="Picture 2" descr="C:\Users\hadi\Desktop\New folder (2)\20130415_122140.jpg"/>
          <p:cNvPicPr>
            <a:picLocks noChangeAspect="1" noChangeArrowheads="1"/>
          </p:cNvPicPr>
          <p:nvPr/>
        </p:nvPicPr>
        <p:blipFill>
          <a:blip r:embed="rId2" cstate="print"/>
          <a:srcRect/>
          <a:stretch>
            <a:fillRect/>
          </a:stretch>
        </p:blipFill>
        <p:spPr bwMode="auto">
          <a:xfrm>
            <a:off x="457200" y="457200"/>
            <a:ext cx="8229600" cy="5638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normAutofit lnSpcReduction="10000"/>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sz="2000" dirty="0" smtClean="0"/>
          </a:p>
          <a:p>
            <a:pPr>
              <a:buNone/>
            </a:pPr>
            <a:r>
              <a:rPr lang="fa-IR" sz="2000" dirty="0" smtClean="0"/>
              <a:t>    آستان مقدس امامزاده حسین(ع)وبی بی سکینه(س)</a:t>
            </a:r>
            <a:endParaRPr lang="fa-IR" sz="2000" dirty="0"/>
          </a:p>
        </p:txBody>
      </p:sp>
      <p:pic>
        <p:nvPicPr>
          <p:cNvPr id="9218" name="Picture 2" descr="C:\Users\hadi\Desktop\New folder (2)\20130415_124500.jpg"/>
          <p:cNvPicPr>
            <a:picLocks noChangeAspect="1" noChangeArrowheads="1"/>
          </p:cNvPicPr>
          <p:nvPr/>
        </p:nvPicPr>
        <p:blipFill>
          <a:blip r:embed="rId2" cstate="print"/>
          <a:srcRect/>
          <a:stretch>
            <a:fillRect/>
          </a:stretch>
        </p:blipFill>
        <p:spPr bwMode="auto">
          <a:xfrm>
            <a:off x="304800" y="304800"/>
            <a:ext cx="8534400" cy="556259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a:bodyPr>
          <a:lstStyle/>
          <a:p>
            <a:pPr>
              <a:buNone/>
            </a:pPr>
            <a:r>
              <a:rPr lang="fa-IR" sz="2400" dirty="0" smtClean="0"/>
              <a:t>    امامزاده حسین (ع) و بی بی سکینه (س):</a:t>
            </a:r>
          </a:p>
          <a:p>
            <a:endParaRPr lang="fa-IR" sz="2400" dirty="0" smtClean="0"/>
          </a:p>
          <a:p>
            <a:pPr>
              <a:buNone/>
            </a:pPr>
            <a:r>
              <a:rPr lang="fa-IR" sz="2000" dirty="0" smtClean="0"/>
              <a:t>     آرامگاه امامزاده حسین شباهت زیادی به بناهای دوران سلجوقی دارد . بنا به مشهور ، این خواهر و برادر از فرزند زادگان امام زین العابدین (ع) هستند ولی عده ای این دو بزرگوار را فرزند بلا فصل و امامزاده حسین را حسین اصغر ، یعنی دومین فرزند امام چهارم بعد از امام محمد باقر (ع) می دانند . اما در کتاب (( المجدی فی انساب الطالبیین )) آمده است : علی زید بن علی حسین بن زید شهید ، دارای فرزندانی است که از ایشان ، حسین به جانب ری می باشد . این بنا متعلق به دوران سلجوقی می باشد .</a:t>
            </a:r>
          </a:p>
          <a:p>
            <a:pPr>
              <a:buNone/>
            </a:pPr>
            <a:r>
              <a:rPr lang="fa-IR" sz="2000" dirty="0" smtClean="0"/>
              <a:t>     بنای امازاده شاهزاده حسین با پلانی مدور که دارای 34 کنگره به ارتفاع شش متر بر روی بدنه و گنبد دوپوش از نوع عرقچین با شیوه آجر سنتی به صورت معمولی و رگ چین می باشد و از این نظر جزء بناهای زیبا و استثنائی محسوب می گردد در فهرست آثار ملی ثبت شده است.</a:t>
            </a:r>
            <a:endParaRPr lang="fa-IR"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امامزاده حسین (ع)</a:t>
            </a:r>
            <a:endParaRPr lang="fa-IR" sz="2400" dirty="0"/>
          </a:p>
        </p:txBody>
      </p:sp>
      <p:pic>
        <p:nvPicPr>
          <p:cNvPr id="10242" name="Picture 2" descr="C:\Users\hadi\Desktop\New folder (2)\20130415_123507.jpg"/>
          <p:cNvPicPr>
            <a:picLocks noChangeAspect="1" noChangeArrowheads="1"/>
          </p:cNvPicPr>
          <p:nvPr/>
        </p:nvPicPr>
        <p:blipFill>
          <a:blip r:embed="rId2" cstate="print"/>
          <a:srcRect/>
          <a:stretch>
            <a:fillRect/>
          </a:stretch>
        </p:blipFill>
        <p:spPr bwMode="auto">
          <a:xfrm>
            <a:off x="304800" y="304800"/>
            <a:ext cx="8534400" cy="5715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امامزاده حسین (ع)</a:t>
            </a:r>
          </a:p>
          <a:p>
            <a:endParaRPr lang="fa-IR" dirty="0"/>
          </a:p>
        </p:txBody>
      </p:sp>
      <p:pic>
        <p:nvPicPr>
          <p:cNvPr id="11266" name="Picture 2" descr="D:\New folder (2)\rostaa\20130415_123118.jpg"/>
          <p:cNvPicPr>
            <a:picLocks noChangeAspect="1" noChangeArrowheads="1"/>
          </p:cNvPicPr>
          <p:nvPr/>
        </p:nvPicPr>
        <p:blipFill>
          <a:blip r:embed="rId2" cstate="print"/>
          <a:srcRect/>
          <a:stretch>
            <a:fillRect/>
          </a:stretch>
        </p:blipFill>
        <p:spPr bwMode="auto">
          <a:xfrm>
            <a:off x="533399" y="304800"/>
            <a:ext cx="8077201" cy="5638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hadi\Desktop\New folder (2)\20130415_122921.jpg"/>
          <p:cNvPicPr>
            <a:picLocks noChangeAspect="1" noChangeArrowheads="1"/>
          </p:cNvPicPr>
          <p:nvPr/>
        </p:nvPicPr>
        <p:blipFill>
          <a:blip r:embed="rId2" cstate="print"/>
          <a:srcRect/>
          <a:stretch>
            <a:fillRect/>
          </a:stretch>
        </p:blipFill>
        <p:spPr bwMode="auto">
          <a:xfrm>
            <a:off x="228600" y="304800"/>
            <a:ext cx="4343400" cy="6172200"/>
          </a:xfrm>
          <a:prstGeom prst="rect">
            <a:avLst/>
          </a:prstGeom>
          <a:noFill/>
        </p:spPr>
      </p:pic>
      <p:pic>
        <p:nvPicPr>
          <p:cNvPr id="12291" name="Picture 3" descr="C:\Users\hadi\Desktop\New folder (2)\20130415_122934.jpg"/>
          <p:cNvPicPr>
            <a:picLocks noChangeAspect="1" noChangeArrowheads="1"/>
          </p:cNvPicPr>
          <p:nvPr/>
        </p:nvPicPr>
        <p:blipFill>
          <a:blip r:embed="rId3" cstate="print"/>
          <a:srcRect/>
          <a:stretch>
            <a:fillRect/>
          </a:stretch>
        </p:blipFill>
        <p:spPr bwMode="auto">
          <a:xfrm>
            <a:off x="4724400" y="304800"/>
            <a:ext cx="4191000" cy="61722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hadi\Desktop\New folder (2)\20130415_1231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adi\Desktop\New folder (2)\20130415_124636.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162800" cy="914400"/>
          </a:xfrm>
        </p:spPr>
        <p:txBody>
          <a:bodyPr>
            <a:normAutofit/>
          </a:bodyPr>
          <a:lstStyle/>
          <a:p>
            <a:pPr algn="r"/>
            <a:r>
              <a:rPr lang="fa-IR" sz="3600" dirty="0" smtClean="0"/>
              <a:t>مقدمه</a:t>
            </a:r>
            <a:endParaRPr lang="fa-IR" sz="3600" dirty="0"/>
          </a:p>
        </p:txBody>
      </p:sp>
      <p:sp>
        <p:nvSpPr>
          <p:cNvPr id="3" name="Content Placeholder 2"/>
          <p:cNvSpPr>
            <a:spLocks noGrp="1"/>
          </p:cNvSpPr>
          <p:nvPr>
            <p:ph idx="1"/>
          </p:nvPr>
        </p:nvSpPr>
        <p:spPr>
          <a:xfrm>
            <a:off x="457200" y="1295400"/>
            <a:ext cx="7086600" cy="4876800"/>
          </a:xfrm>
        </p:spPr>
        <p:txBody>
          <a:bodyPr>
            <a:normAutofit/>
          </a:bodyPr>
          <a:lstStyle/>
          <a:p>
            <a:pPr>
              <a:buNone/>
            </a:pPr>
            <a:r>
              <a:rPr lang="fa-IR" sz="2400" dirty="0" smtClean="0"/>
              <a:t>    روستا عبارت است از محدوده ای از فضای جغرافیایی که واحد اجتماعی کوچکی مرکب از تعدادی خانواده در آن تجمع یافته اند.</a:t>
            </a:r>
          </a:p>
          <a:p>
            <a:pPr algn="r">
              <a:buNone/>
            </a:pPr>
            <a:r>
              <a:rPr lang="fa-IR" sz="2400" dirty="0" smtClean="0"/>
              <a:t>    </a:t>
            </a:r>
          </a:p>
          <a:p>
            <a:pPr algn="r">
              <a:buNone/>
            </a:pPr>
            <a:r>
              <a:rPr lang="fa-IR" sz="2400" dirty="0" smtClean="0"/>
              <a:t>    بیشتر فعالیت هایی که برای تأمین نیازمندی های زندگی خود انجام می دهند از طریق استفاده و بهره گیری از زمین و درون محیط مسکونی شان صورت می گیرد و اکثریت افراد به کشاورزی اشتغال دارند و شغل کشاورزی به عنوان اساس کار روستاییان قرار دارد.</a:t>
            </a:r>
            <a:endParaRPr lang="en-US" sz="2400" dirty="0" smtClean="0"/>
          </a:p>
          <a:p>
            <a:endParaRPr lang="fa-I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096962"/>
          </a:xfrm>
        </p:spPr>
        <p:txBody>
          <a:bodyPr>
            <a:normAutofit/>
          </a:bodyPr>
          <a:lstStyle/>
          <a:p>
            <a:pPr algn="r"/>
            <a:r>
              <a:rPr lang="fa-IR" sz="3200" dirty="0" smtClean="0"/>
              <a:t>بخش سوم</a:t>
            </a:r>
            <a:endParaRPr lang="fa-IR" sz="3200" dirty="0"/>
          </a:p>
        </p:txBody>
      </p:sp>
      <p:sp>
        <p:nvSpPr>
          <p:cNvPr id="3" name="Content Placeholder 2"/>
          <p:cNvSpPr>
            <a:spLocks noGrp="1"/>
          </p:cNvSpPr>
          <p:nvPr>
            <p:ph idx="1"/>
          </p:nvPr>
        </p:nvSpPr>
        <p:spPr>
          <a:xfrm>
            <a:off x="457200" y="1447800"/>
            <a:ext cx="7467600" cy="4678363"/>
          </a:xfrm>
        </p:spPr>
        <p:txBody>
          <a:bodyPr>
            <a:normAutofit/>
          </a:bodyPr>
          <a:lstStyle/>
          <a:p>
            <a:pPr>
              <a:buNone/>
            </a:pPr>
            <a:r>
              <a:rPr lang="fa-IR" sz="2400" dirty="0" smtClean="0"/>
              <a:t>عوامل اقتصادی روستای کردان:</a:t>
            </a:r>
          </a:p>
          <a:p>
            <a:pPr>
              <a:buNone/>
            </a:pPr>
            <a:endParaRPr lang="fa-IR" sz="2400" dirty="0" smtClean="0"/>
          </a:p>
          <a:p>
            <a:pPr>
              <a:buNone/>
            </a:pPr>
            <a:r>
              <a:rPr lang="fa-IR" sz="2000" dirty="0" smtClean="0"/>
              <a:t>     کارکرد اقتصادی روستای کردان:</a:t>
            </a:r>
            <a:endParaRPr lang="en-US" sz="2000" dirty="0" smtClean="0"/>
          </a:p>
          <a:p>
            <a:pPr>
              <a:buNone/>
            </a:pPr>
            <a:r>
              <a:rPr lang="fa-IR" sz="2000" dirty="0" smtClean="0"/>
              <a:t>     روستای کردان دارای اقتصاد ترکیبی است یعنی همه ی نقش های خوابگاهی، توریستی، خدماتی، کشاورزی، صنعتی را دارا است.</a:t>
            </a:r>
          </a:p>
          <a:p>
            <a:pPr>
              <a:buNone/>
            </a:pPr>
            <a:endParaRPr lang="en-US" sz="2000" dirty="0" smtClean="0"/>
          </a:p>
          <a:p>
            <a:pPr>
              <a:buNone/>
            </a:pPr>
            <a:endParaRPr lang="fa-IR"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467600" cy="5592763"/>
          </a:xfrm>
        </p:spPr>
        <p:txBody>
          <a:bodyPr>
            <a:normAutofit/>
          </a:bodyPr>
          <a:lstStyle/>
          <a:p>
            <a:pPr>
              <a:buNone/>
            </a:pPr>
            <a:r>
              <a:rPr lang="fa-IR" sz="2400" dirty="0" smtClean="0"/>
              <a:t>    صنعتی، کشاورزی، باغداری:</a:t>
            </a:r>
            <a:endParaRPr lang="en-US" sz="2400" dirty="0" smtClean="0"/>
          </a:p>
          <a:p>
            <a:endParaRPr lang="fa-IR" sz="2000" dirty="0" smtClean="0"/>
          </a:p>
          <a:p>
            <a:pPr>
              <a:buNone/>
            </a:pPr>
            <a:r>
              <a:rPr lang="fa-IR" sz="2000" dirty="0" smtClean="0"/>
              <a:t>     نظر به اینکه این روستا بعنوان یکی از قطب های بزرگ صنعتی شهرستان ساوجبلاغ با وجود استقرار و تمرکز دهها شرکت و کارخانجات تولید همچون سوپا، نیرپارس، هلال احمر، تریلیران،شرکت صنعتی ماموت ، کارخانجات متعدد آرد، شرکتهای مختلف مواد غذایی از قبیل شیلتون، فرمند، تک ماکارون، کشتارگاه مرغ کردان، کشتارگاه صنعتی گاو سلیمانی، سیلوی300هزارتنی ذخیره گندم ، قارچ خوراکی، رب سازی، سوسیس و کالباس و دهها کارخانه دیگر چه در پائین اتوبان و چه در بالای اتوبان که تماماً در اراضی پلاک ثبتی 137 این روستا احداث شده اند می باشد ولی هنوز هم در زمینه کشاورزی خصوصاً تولید گندم رتبه اول را دارد. </a:t>
            </a:r>
          </a:p>
          <a:p>
            <a:pPr>
              <a:buNone/>
            </a:pPr>
            <a:r>
              <a:rPr lang="fa-IR" sz="2000" dirty="0" smtClean="0"/>
              <a:t>     این موضوع نیز خود حاکی از تلاش و کوشش مردم این روستا دارد.</a:t>
            </a:r>
            <a:endParaRPr lang="fa-IR"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0292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خیابان منتحی به آستان مقدس</a:t>
            </a:r>
            <a:endParaRPr lang="fa-IR" sz="2400" dirty="0"/>
          </a:p>
        </p:txBody>
      </p:sp>
      <p:pic>
        <p:nvPicPr>
          <p:cNvPr id="17410" name="Picture 2" descr="C:\Users\hadi\Desktop\New folder (2)\20130415_124602.jpg"/>
          <p:cNvPicPr>
            <a:picLocks noChangeAspect="1" noChangeArrowheads="1"/>
          </p:cNvPicPr>
          <p:nvPr/>
        </p:nvPicPr>
        <p:blipFill>
          <a:blip r:embed="rId2" cstate="print"/>
          <a:srcRect/>
          <a:stretch>
            <a:fillRect/>
          </a:stretch>
        </p:blipFill>
        <p:spPr bwMode="auto">
          <a:xfrm>
            <a:off x="381000" y="381000"/>
            <a:ext cx="8382000" cy="55626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lstStyle/>
          <a:p>
            <a:pPr>
              <a:buNone/>
            </a:pPr>
            <a:r>
              <a:rPr lang="fa-IR" sz="2000" dirty="0" smtClean="0"/>
              <a:t>     اما درآمد دیگری که می توان لحاظ کرد و از اهمیت زیادی نیز برخوردار می باشد وجود رودخانه بزرگ کردان است. در حاشیه های رودخانه می شود مکانهای تفریحی و استراحتی جهت کسب درآمد احداث نمود.</a:t>
            </a:r>
            <a:endParaRPr lang="en-US" sz="2000" dirty="0" smtClean="0"/>
          </a:p>
          <a:p>
            <a:endParaRPr lang="fa-IR" sz="2000" dirty="0" smtClean="0"/>
          </a:p>
          <a:p>
            <a:pPr>
              <a:buNone/>
            </a:pPr>
            <a:r>
              <a:rPr lang="fa-IR" sz="2000" dirty="0" smtClean="0"/>
              <a:t>     از دیگر منابع درآمد احداث بازارهای هفتگی است که می شود در این روستا خصوصاً در پایان هفته که سیل عظیمی از ساکنین شهرهای بزرگ همچون تهران، کرج و غیره جهت استراحت و هواخوری کنار رودخانه می آیند برپا و کسب درآمدی حاصل کرد. باز این موضوع باعث می شود تولیدات کشاورزی و باغی بدون واسطه توسط اهالی بفروش برسد.</a:t>
            </a:r>
          </a:p>
          <a:p>
            <a:pPr>
              <a:buNone/>
            </a:pPr>
            <a:r>
              <a:rPr lang="fa-IR" sz="2000" dirty="0" smtClean="0"/>
              <a:t>     </a:t>
            </a:r>
          </a:p>
          <a:p>
            <a:pPr>
              <a:buNone/>
            </a:pPr>
            <a:r>
              <a:rPr lang="fa-IR" sz="2000" dirty="0" smtClean="0"/>
              <a:t>     میزان مبادلات بستگی به تولید و شرایط مالی موجود دارد. مقدار مبادلات از این روستا به شهرها نسبت به روستاها و خصوصاً به شهر کرج از لحاظ فروش انواع مرکبات و سیفی جات حدود 2000 تن می باشد.</a:t>
            </a:r>
            <a:endParaRPr lang="fa-IR"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hadi\Desktop\New folder (2)\20130415_1249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467600" cy="5745163"/>
          </a:xfrm>
        </p:spPr>
        <p:txBody>
          <a:bodyPr>
            <a:normAutofit/>
          </a:bodyPr>
          <a:lstStyle/>
          <a:p>
            <a:pPr>
              <a:buNone/>
            </a:pPr>
            <a:r>
              <a:rPr lang="fa-IR" sz="2400" dirty="0" smtClean="0"/>
              <a:t>    خدمات رفاهی: </a:t>
            </a:r>
          </a:p>
          <a:p>
            <a:endParaRPr lang="fa-IR" sz="2400" dirty="0" smtClean="0"/>
          </a:p>
          <a:p>
            <a:pPr>
              <a:buNone/>
            </a:pPr>
            <a:r>
              <a:rPr lang="fa-IR" sz="2000" dirty="0" smtClean="0"/>
              <a:t>     دفتر مخابراتی، درمانگاه امام رضا(ع) کردان، بانک صادارت، تمرکز بیشترین مغازه های سوپرمارکت های لوکس و غیره که به جرأت می توان گفت حتی در بعضی شهرها چنین مغازه هایی یافت نمی شود.</a:t>
            </a:r>
          </a:p>
          <a:p>
            <a:pPr>
              <a:buNone/>
            </a:pPr>
            <a:r>
              <a:rPr lang="fa-IR" sz="2000" dirty="0" smtClean="0"/>
              <a:t>     این خود حاکی از تجاری بودن منطقه ای خوب این روستا می باشد. وجود دهها آژانس مسافری، املاک، وجود چندین رستوران غذاخوری، وجود چندین فروشگاه ابزارآلات صنعتی، استقرار دفتر خدماتی برق مربوط به کل بخش و موارد دیگر.</a:t>
            </a:r>
            <a:endParaRPr lang="fa-IR"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hadi\Desktop\New folder (2)\20130415_1253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020762"/>
          </a:xfrm>
        </p:spPr>
        <p:txBody>
          <a:bodyPr>
            <a:normAutofit/>
          </a:bodyPr>
          <a:lstStyle/>
          <a:p>
            <a:pPr algn="r"/>
            <a:r>
              <a:rPr lang="fa-IR" sz="3200" dirty="0" smtClean="0"/>
              <a:t>بخش چهارم</a:t>
            </a:r>
            <a:endParaRPr lang="fa-IR" sz="3200" dirty="0"/>
          </a:p>
        </p:txBody>
      </p:sp>
      <p:sp>
        <p:nvSpPr>
          <p:cNvPr id="3" name="Content Placeholder 2"/>
          <p:cNvSpPr>
            <a:spLocks noGrp="1"/>
          </p:cNvSpPr>
          <p:nvPr>
            <p:ph idx="1"/>
          </p:nvPr>
        </p:nvSpPr>
        <p:spPr>
          <a:xfrm>
            <a:off x="457200" y="1371600"/>
            <a:ext cx="7467600" cy="4754563"/>
          </a:xfrm>
        </p:spPr>
        <p:txBody>
          <a:bodyPr>
            <a:normAutofit/>
          </a:bodyPr>
          <a:lstStyle/>
          <a:p>
            <a:pPr>
              <a:buNone/>
            </a:pPr>
            <a:r>
              <a:rPr lang="fa-IR" sz="2400" dirty="0" smtClean="0"/>
              <a:t>عوامل اجتماعی روستای کردان:</a:t>
            </a:r>
          </a:p>
          <a:p>
            <a:pPr>
              <a:buNone/>
            </a:pPr>
            <a:endParaRPr lang="fa-IR"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6096000"/>
          </a:xfrm>
        </p:spPr>
        <p:txBody>
          <a:bodyPr>
            <a:normAutofit/>
          </a:bodyPr>
          <a:lstStyle/>
          <a:p>
            <a:pPr>
              <a:buNone/>
            </a:pPr>
            <a:r>
              <a:rPr lang="fa-IR" sz="2600" dirty="0" smtClean="0"/>
              <a:t>    جمعیت:  حدود 7000 نفر</a:t>
            </a:r>
            <a:endParaRPr lang="en-US" sz="2600" dirty="0" smtClean="0"/>
          </a:p>
          <a:p>
            <a:pPr>
              <a:buNone/>
            </a:pPr>
            <a:r>
              <a:rPr lang="fa-IR" sz="2400" dirty="0" smtClean="0"/>
              <a:t>     تعداد خانوار: حدود 2350(به محاسبه خودم)</a:t>
            </a:r>
          </a:p>
          <a:p>
            <a:pPr>
              <a:buNone/>
            </a:pPr>
            <a:r>
              <a:rPr lang="fa-IR" sz="2200" dirty="0" smtClean="0"/>
              <a:t>     نظر به مطالبی که در قسمت وضعیت اقتصادی این روستا بیان شد با توجه به کثرت انواع کارخانجات و شرکتهای تولیدی که در داخل و اطراف این روستای بزرگ احداث و به فعالیت مشغول می باشند اولاً باعث شده سیل عظیمی از افراد جویای کار در آن رفت و آمد و سکونت پیدا کنند.</a:t>
            </a:r>
          </a:p>
          <a:p>
            <a:pPr>
              <a:buNone/>
            </a:pPr>
            <a:r>
              <a:rPr lang="fa-IR" sz="2200" dirty="0" smtClean="0"/>
              <a:t>     این موضوع در چند سال اخیر باعث شده جمعیت روستا به صورت تصاعدی بالا برود. ثانیاً با توجه به وضعیت آب و هوایی که این روستا بدلیل وجود رودخانه و کوه های شمال و شمال شرقی دارد باعث شده ویلاهای تفریحی بسیاری در کنار رودخانه و باغات احداث شود. این موضوع خود به نوعی جمعیت روستا را بالا خواهد برد. دیگر اینکه فرصتهای شغلی را برای افراد بوجود می آورد.</a:t>
            </a:r>
            <a:endParaRPr lang="en-US" sz="22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467600" cy="5592763"/>
          </a:xfrm>
        </p:spPr>
        <p:txBody>
          <a:bodyPr/>
          <a:lstStyle/>
          <a:p>
            <a:pPr>
              <a:buNone/>
            </a:pPr>
            <a:r>
              <a:rPr lang="fa-IR" sz="2000" dirty="0" smtClean="0"/>
              <a:t>    </a:t>
            </a:r>
          </a:p>
          <a:p>
            <a:pPr>
              <a:buNone/>
            </a:pPr>
            <a:endParaRPr lang="fa-IR" sz="2000" dirty="0" smtClean="0"/>
          </a:p>
          <a:p>
            <a:pPr>
              <a:buNone/>
            </a:pPr>
            <a:r>
              <a:rPr lang="fa-IR" sz="2000" dirty="0" smtClean="0"/>
              <a:t>     یکی دیگر از مسایلی که باعث شده جمعیت این روستا نسبت به سالهای گذشته رشد افزاینده ای داشته باشد وجود باشگاه های متعدد پرورش اسب است.</a:t>
            </a:r>
          </a:p>
          <a:p>
            <a:endParaRPr lang="fa-IR" sz="2400" dirty="0" smtClean="0"/>
          </a:p>
          <a:p>
            <a:pPr>
              <a:buNone/>
            </a:pPr>
            <a:r>
              <a:rPr lang="fa-IR" sz="2400" dirty="0" smtClean="0"/>
              <a:t>    </a:t>
            </a:r>
          </a:p>
          <a:p>
            <a:pPr>
              <a:buNone/>
            </a:pPr>
            <a:r>
              <a:rPr lang="fa-IR" sz="2400" dirty="0" smtClean="0"/>
              <a:t>    </a:t>
            </a:r>
            <a:r>
              <a:rPr lang="fa-IR" sz="2000" dirty="0" smtClean="0"/>
              <a:t>با توجه به بافت سنتی بیشترین جمعیت روستا در مرکز قرار دارد. در چند سال اخیر نیز در مجاورت جاده با احداث ساختمانهای تجاری و مسکونی در این قسمت تراکم بشدت بالارفته است.</a:t>
            </a:r>
            <a:endParaRPr lang="en-US" sz="2000" dirty="0" smtClean="0"/>
          </a:p>
          <a:p>
            <a:endParaRPr lang="fa-I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467600" cy="4830763"/>
          </a:xfrm>
        </p:spPr>
        <p:txBody>
          <a:bodyPr>
            <a:normAutofit/>
          </a:bodyPr>
          <a:lstStyle/>
          <a:p>
            <a:pPr>
              <a:buNone/>
            </a:pPr>
            <a:r>
              <a:rPr lang="fa-IR" sz="2400" dirty="0" smtClean="0"/>
              <a:t>    </a:t>
            </a:r>
          </a:p>
          <a:p>
            <a:pPr>
              <a:buNone/>
            </a:pPr>
            <a:r>
              <a:rPr lang="fa-IR" sz="2400" dirty="0" smtClean="0"/>
              <a:t>    از نظر تقسیمات کشوری ده ( روستا یا آبادی) در ایران کوچکترین واحد سکونتگاهی و اجتماعی سیاسی است.</a:t>
            </a:r>
            <a:endParaRPr lang="en-US" sz="2400" dirty="0" smtClean="0"/>
          </a:p>
          <a:p>
            <a:pPr>
              <a:buNone/>
            </a:pPr>
            <a:r>
              <a:rPr lang="fa-IR" sz="2400" dirty="0" smtClean="0"/>
              <a:t>    مطابق سرشماری هایی که در کشور انجام می شود به نقاطی که کمتر از 5000 نفر جمعیت داشته باشد روستا گفته می شود.</a:t>
            </a:r>
            <a:endParaRPr lang="en-US" sz="2400" dirty="0" smtClean="0"/>
          </a:p>
          <a:p>
            <a:endParaRPr lang="fa-IR"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a:bodyPr>
          <a:lstStyle/>
          <a:p>
            <a:pPr>
              <a:buNone/>
            </a:pPr>
            <a:r>
              <a:rPr lang="fa-IR" sz="2400" dirty="0" smtClean="0"/>
              <a:t>    روستای کردان از لحاظ آموزشی: </a:t>
            </a:r>
          </a:p>
          <a:p>
            <a:endParaRPr lang="fa-IR" sz="2400" dirty="0" smtClean="0"/>
          </a:p>
          <a:p>
            <a:pPr>
              <a:buNone/>
            </a:pPr>
            <a:r>
              <a:rPr lang="fa-IR" sz="2000" dirty="0" smtClean="0"/>
              <a:t>     زمانی مدرسه این روستا بنام ابوعلی سینا بعنوان پانزدهمین مدرسه در ایران شناخته شده بود. این خود حاکی از آن دارد که روستا در زمینه کسب علم و دانش و ترویج آن شهرت بسزائی داشته با توجه به بررسی هایی که بعمل آمده افراد از روستاهای همجوار جهت یادگیری علم به این روستا می آمده اند. </a:t>
            </a:r>
          </a:p>
          <a:p>
            <a:endParaRPr lang="fa-IR" sz="2000" dirty="0" smtClean="0"/>
          </a:p>
          <a:p>
            <a:pPr>
              <a:buNone/>
            </a:pPr>
            <a:r>
              <a:rPr lang="fa-IR" sz="2000" dirty="0" smtClean="0"/>
              <a:t>     هم اکنون این روستا دارای دبیرستان دخترانه کارودانش، مدارس راهنمایی دخترانه و پسرانه، ابتدائی و همچنین شبانه روزی راهنمایی می باشد. البته این روستا از مهدکودک و مدرسه راهنمایی و ابتدایی غیرانتفاعی نیز برخوردار می باشد.</a:t>
            </a:r>
            <a:endParaRPr lang="fa-IR"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467600" cy="5821363"/>
          </a:xfrm>
        </p:spPr>
        <p:txBody>
          <a:bodyPr>
            <a:normAutofit/>
          </a:bodyPr>
          <a:lstStyle/>
          <a:p>
            <a:pPr>
              <a:buNone/>
            </a:pPr>
            <a:r>
              <a:rPr lang="fa-IR" sz="2400" b="1" dirty="0" smtClean="0"/>
              <a:t>    روستای کردان از لحاظ سیاسی</a:t>
            </a:r>
            <a:r>
              <a:rPr lang="fa-IR" b="1" dirty="0" smtClean="0"/>
              <a:t>:</a:t>
            </a:r>
            <a:endParaRPr lang="en-US" dirty="0" smtClean="0"/>
          </a:p>
          <a:p>
            <a:endParaRPr lang="fa-IR" sz="2000" dirty="0" smtClean="0"/>
          </a:p>
          <a:p>
            <a:pPr>
              <a:buNone/>
            </a:pPr>
            <a:r>
              <a:rPr lang="fa-IR" sz="2000" dirty="0" smtClean="0"/>
              <a:t>     از جنبه سیاسی الحمدالله گرایش های خشک و متعصّب چه در زمینه دین و حکومت در بین مردم مشاهده نمی شود. این موضوع خود نیز حاکی از درایت و آگاهی افراد دارد.</a:t>
            </a:r>
            <a:endParaRPr lang="en-US" sz="2000" dirty="0" smtClean="0"/>
          </a:p>
          <a:p>
            <a:endParaRPr lang="fa-IR" sz="2000" dirty="0" smtClean="0"/>
          </a:p>
          <a:p>
            <a:pPr>
              <a:buNone/>
            </a:pPr>
            <a:r>
              <a:rPr lang="fa-IR" sz="2000" dirty="0" smtClean="0"/>
              <a:t>     از لحاظ استقرار و وجود اماکن سیاسی، عبادی ساخت مسجد بزرگ کردان می باشد که باز می توان به جرأت گفت از اماکن مذهبی است که نه تنها در بعضی شهرستانهای بزرگ موجود نیست بلکه با بعضی از مساجد بزرگ در سطح تهران نیز برابری و همخوانی دارد. این موضوع به طور صریح دلالت بر مسایل عبادی برای  افراد در این روستا دارد. زیرا میدانیم بهترین مکانی که مردم می توانند در ان مسایل عبادت(رازونیاز) با معبود داشته باشند همین باصطلاح مساجد یا خانه های خدا می باشند.</a:t>
            </a:r>
            <a:endParaRPr lang="en-US" sz="2000" dirty="0" smtClean="0"/>
          </a:p>
          <a:p>
            <a:endParaRPr lang="fa-I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بافت نیمه روستای </a:t>
            </a:r>
            <a:endParaRPr lang="fa-IR" sz="2400" dirty="0"/>
          </a:p>
        </p:txBody>
      </p:sp>
      <p:pic>
        <p:nvPicPr>
          <p:cNvPr id="21506" name="Picture 2" descr="C:\Users\hadi\Desktop\New folder (2)\20130415_131704.jpg"/>
          <p:cNvPicPr>
            <a:picLocks noChangeAspect="1" noChangeArrowheads="1"/>
          </p:cNvPicPr>
          <p:nvPr/>
        </p:nvPicPr>
        <p:blipFill>
          <a:blip r:embed="rId2" cstate="print"/>
          <a:srcRect/>
          <a:stretch>
            <a:fillRect/>
          </a:stretch>
        </p:blipFill>
        <p:spPr bwMode="auto">
          <a:xfrm>
            <a:off x="304800" y="228600"/>
            <a:ext cx="8534400" cy="5715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2578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کوچه با عرض کم</a:t>
            </a:r>
            <a:endParaRPr lang="fa-IR" sz="2400" dirty="0"/>
          </a:p>
        </p:txBody>
      </p:sp>
      <p:pic>
        <p:nvPicPr>
          <p:cNvPr id="22530" name="Picture 2" descr="C:\Users\hadi\Desktop\New folder (2)\20130415_131220.jpg"/>
          <p:cNvPicPr>
            <a:picLocks noChangeAspect="1" noChangeArrowheads="1"/>
          </p:cNvPicPr>
          <p:nvPr/>
        </p:nvPicPr>
        <p:blipFill>
          <a:blip r:embed="rId2" cstate="print"/>
          <a:srcRect/>
          <a:stretch>
            <a:fillRect/>
          </a:stretch>
        </p:blipFill>
        <p:spPr bwMode="auto">
          <a:xfrm>
            <a:off x="2438400" y="304800"/>
            <a:ext cx="4267200" cy="56388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23554" name="Picture 2" descr="C:\Users\hadi\Desktop\New folder (2)\20130415_133631.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0292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میدان نزدیک به مسجد جامع کردان</a:t>
            </a:r>
            <a:endParaRPr lang="fa-IR" sz="2400" dirty="0"/>
          </a:p>
        </p:txBody>
      </p:sp>
      <p:pic>
        <p:nvPicPr>
          <p:cNvPr id="24578" name="Picture 2" descr="C:\Users\hadi\Desktop\New folder (2)\20130415_133610.jpg"/>
          <p:cNvPicPr>
            <a:picLocks noChangeAspect="1" noChangeArrowheads="1"/>
          </p:cNvPicPr>
          <p:nvPr/>
        </p:nvPicPr>
        <p:blipFill>
          <a:blip r:embed="rId2" cstate="print"/>
          <a:srcRect/>
          <a:stretch>
            <a:fillRect/>
          </a:stretch>
        </p:blipFill>
        <p:spPr bwMode="auto">
          <a:xfrm>
            <a:off x="457200" y="381000"/>
            <a:ext cx="8229601" cy="54864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315200" cy="1143000"/>
          </a:xfrm>
        </p:spPr>
        <p:txBody>
          <a:bodyPr>
            <a:normAutofit/>
          </a:bodyPr>
          <a:lstStyle/>
          <a:p>
            <a:pPr algn="r"/>
            <a:r>
              <a:rPr lang="fa-IR" sz="3200" dirty="0" smtClean="0"/>
              <a:t>  بخش پنجم</a:t>
            </a:r>
            <a:endParaRPr lang="fa-IR" sz="3200" dirty="0"/>
          </a:p>
        </p:txBody>
      </p:sp>
      <p:sp>
        <p:nvSpPr>
          <p:cNvPr id="3" name="Content Placeholder 2"/>
          <p:cNvSpPr>
            <a:spLocks noGrp="1"/>
          </p:cNvSpPr>
          <p:nvPr>
            <p:ph idx="1"/>
          </p:nvPr>
        </p:nvSpPr>
        <p:spPr>
          <a:xfrm>
            <a:off x="457200" y="1295400"/>
            <a:ext cx="7467600" cy="4953000"/>
          </a:xfrm>
        </p:spPr>
        <p:txBody>
          <a:bodyPr>
            <a:normAutofit/>
          </a:bodyPr>
          <a:lstStyle/>
          <a:p>
            <a:pPr>
              <a:buNone/>
            </a:pPr>
            <a:r>
              <a:rPr lang="fa-IR" sz="2400" dirty="0" smtClean="0"/>
              <a:t>    شناخت کالبدی روستای کردان:</a:t>
            </a:r>
          </a:p>
          <a:p>
            <a:endParaRPr lang="fa-IR" sz="2000" b="1" dirty="0" smtClean="0"/>
          </a:p>
          <a:p>
            <a:pPr>
              <a:buNone/>
            </a:pPr>
            <a:r>
              <a:rPr lang="fa-IR" sz="2000" b="1" dirty="0" smtClean="0"/>
              <a:t>     وضعیت معابر:  </a:t>
            </a:r>
          </a:p>
          <a:p>
            <a:endParaRPr lang="fa-IR" sz="2000" dirty="0" smtClean="0"/>
          </a:p>
          <a:p>
            <a:pPr>
              <a:buNone/>
            </a:pPr>
            <a:r>
              <a:rPr lang="fa-IR" sz="2000" dirty="0" smtClean="0"/>
              <a:t>     این روستا در میان روستاهای بخش اولین مکانی بود که آسفالت معابر آن صورت گرفت. به همین جهت از طرف بهداشت منطقه به عنوان روستای نمونه و پاکیزه نام برده شد. در حال حاضر بیشتر کوچه های این روستا آسفالت می باشد.</a:t>
            </a:r>
            <a:endParaRPr lang="en-US" sz="2000" dirty="0" smtClean="0"/>
          </a:p>
          <a:p>
            <a:pPr>
              <a:buNone/>
            </a:pPr>
            <a:r>
              <a:rPr lang="fa-IR" sz="2000" b="1" dirty="0" smtClean="0"/>
              <a:t>     </a:t>
            </a:r>
          </a:p>
          <a:p>
            <a:pPr>
              <a:buNone/>
            </a:pPr>
            <a:r>
              <a:rPr lang="fa-IR" sz="2000" b="1" dirty="0" smtClean="0"/>
              <a:t>     بنای مسکونی در روستا:</a:t>
            </a:r>
            <a:endParaRPr lang="en-US" sz="2000" dirty="0" smtClean="0"/>
          </a:p>
          <a:p>
            <a:endParaRPr lang="fa-IR" sz="2000" dirty="0" smtClean="0"/>
          </a:p>
          <a:p>
            <a:pPr>
              <a:buNone/>
            </a:pPr>
            <a:r>
              <a:rPr lang="fa-IR" sz="2000" dirty="0" smtClean="0"/>
              <a:t>     با توجه به ساخت و سازهایی که در چند سال اخیر به صورت مهندسی در این روستا صورت پذیرفته اکثریت ساختمانهای جدید الاحداث اسکلت فلزی و بتونی می باشد.</a:t>
            </a:r>
            <a:endParaRPr lang="fa-IR"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نمونه ی ساخت و ساز در زوستای کردان</a:t>
            </a:r>
            <a:endParaRPr lang="fa-IR" sz="2400" dirty="0"/>
          </a:p>
        </p:txBody>
      </p:sp>
      <p:pic>
        <p:nvPicPr>
          <p:cNvPr id="25602" name="Picture 2" descr="C:\Users\hadi\Desktop\New folder (2)\20130415_133640.jpg"/>
          <p:cNvPicPr>
            <a:picLocks noChangeAspect="1" noChangeArrowheads="1"/>
          </p:cNvPicPr>
          <p:nvPr/>
        </p:nvPicPr>
        <p:blipFill>
          <a:blip r:embed="rId2" cstate="print"/>
          <a:srcRect/>
          <a:stretch>
            <a:fillRect/>
          </a:stretch>
        </p:blipFill>
        <p:spPr bwMode="auto">
          <a:xfrm>
            <a:off x="2057400" y="228600"/>
            <a:ext cx="4953000" cy="5715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26626" name="Picture 2" descr="C:\Users\hadi\Desktop\New folder (2)\20130415_1337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hadi\Desktop\New folder (2)\20130415_133847.jpg"/>
          <p:cNvPicPr>
            <a:picLocks noChangeAspect="1" noChangeArrowheads="1"/>
          </p:cNvPicPr>
          <p:nvPr/>
        </p:nvPicPr>
        <p:blipFill>
          <a:blip r:embed="rId2" cstate="print"/>
          <a:srcRect/>
          <a:stretch>
            <a:fillRect/>
          </a:stretch>
        </p:blipFill>
        <p:spPr bwMode="auto">
          <a:xfrm>
            <a:off x="4724400" y="381000"/>
            <a:ext cx="4419600" cy="6096000"/>
          </a:xfrm>
          <a:prstGeom prst="rect">
            <a:avLst/>
          </a:prstGeom>
          <a:noFill/>
        </p:spPr>
      </p:pic>
      <p:pic>
        <p:nvPicPr>
          <p:cNvPr id="27651" name="Picture 3" descr="C:\Users\hadi\Desktop\New folder (2)\20130415_133904.jpg"/>
          <p:cNvPicPr>
            <a:picLocks noChangeAspect="1" noChangeArrowheads="1"/>
          </p:cNvPicPr>
          <p:nvPr/>
        </p:nvPicPr>
        <p:blipFill>
          <a:blip r:embed="rId3" cstate="print"/>
          <a:srcRect/>
          <a:stretch>
            <a:fillRect/>
          </a:stretch>
        </p:blipFill>
        <p:spPr bwMode="auto">
          <a:xfrm>
            <a:off x="0" y="381000"/>
            <a:ext cx="4495800" cy="6096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43600"/>
            <a:ext cx="7467600" cy="609600"/>
          </a:xfrm>
        </p:spPr>
        <p:txBody>
          <a:bodyPr>
            <a:normAutofit/>
          </a:bodyPr>
          <a:lstStyle/>
          <a:p>
            <a:pPr>
              <a:buNone/>
            </a:pPr>
            <a:r>
              <a:rPr lang="fa-IR" dirty="0" smtClean="0"/>
              <a:t>              </a:t>
            </a:r>
            <a:r>
              <a:rPr lang="fa-IR" sz="2400" dirty="0" smtClean="0"/>
              <a:t>اراضی روستای کردان</a:t>
            </a:r>
            <a:endParaRPr lang="fa-IR" sz="2400" dirty="0"/>
          </a:p>
        </p:txBody>
      </p:sp>
      <p:pic>
        <p:nvPicPr>
          <p:cNvPr id="4" name="Picture 2" descr="D:\New folder (2)\rostaa\20130415_120046.jpg"/>
          <p:cNvPicPr>
            <a:picLocks noChangeAspect="1" noChangeArrowheads="1"/>
          </p:cNvPicPr>
          <p:nvPr/>
        </p:nvPicPr>
        <p:blipFill>
          <a:blip r:embed="rId2" cstate="print"/>
          <a:srcRect/>
          <a:stretch>
            <a:fillRect/>
          </a:stretch>
        </p:blipFill>
        <p:spPr bwMode="auto">
          <a:xfrm>
            <a:off x="304800" y="381000"/>
            <a:ext cx="8458200" cy="55626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hadi\Desktop\New folder (2)\20130415_13392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15200" cy="944562"/>
          </a:xfrm>
        </p:spPr>
        <p:txBody>
          <a:bodyPr>
            <a:normAutofit/>
          </a:bodyPr>
          <a:lstStyle/>
          <a:p>
            <a:pPr algn="r"/>
            <a:r>
              <a:rPr lang="fa-IR" sz="3200" dirty="0" smtClean="0"/>
              <a:t>  بنیاد مسکن:</a:t>
            </a:r>
            <a:endParaRPr lang="fa-IR" sz="3200" dirty="0"/>
          </a:p>
        </p:txBody>
      </p:sp>
      <p:sp>
        <p:nvSpPr>
          <p:cNvPr id="3" name="Content Placeholder 2"/>
          <p:cNvSpPr>
            <a:spLocks noGrp="1"/>
          </p:cNvSpPr>
          <p:nvPr>
            <p:ph idx="1"/>
          </p:nvPr>
        </p:nvSpPr>
        <p:spPr/>
        <p:txBody>
          <a:bodyPr>
            <a:normAutofit/>
          </a:bodyPr>
          <a:lstStyle/>
          <a:p>
            <a:pPr>
              <a:buNone/>
            </a:pPr>
            <a:r>
              <a:rPr lang="fa-IR" sz="2400" b="1" dirty="0" smtClean="0"/>
              <a:t>    میزان انجام طرح هادی و بهسازی روستایی:</a:t>
            </a:r>
            <a:endParaRPr lang="en-US" sz="2400" dirty="0" smtClean="0"/>
          </a:p>
          <a:p>
            <a:endParaRPr lang="fa-IR" sz="2000" dirty="0" smtClean="0"/>
          </a:p>
          <a:p>
            <a:pPr>
              <a:buNone/>
            </a:pPr>
            <a:r>
              <a:rPr lang="fa-IR" sz="2000" dirty="0" smtClean="0"/>
              <a:t>     نظر به اینکه این روستا شاهراه ارتباطی کل روستاهای بخش می باشد و تمامی ترددها از آن صورت می گیرد و به لحاظ جلوگیری از ازدحام و ترافیک طرح احداث بلوار و بانده به طول حدوداً 1400 متر بعرض 35 متر از اواخر سال 82 آغاز شده با توجه به عدم بودجه کافی با پیگیری های مداوم اعضاء شورا کار زیرسازی و جدول گذاری به پایان رسیده است البته در زمینه تامین آسفالت مورد نیازمساعدت لازم از طریق بخشداری محترم و شورای بخش صورت گرفته است در مورد تعریض بعضی کوچه ها و معابر همکاری قابل توجه ای بدون مطالبه پولی عقب نشینی از طرف مالکین اعمال شده است.</a:t>
            </a:r>
            <a:endParaRPr lang="fa-IR" sz="2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467600" cy="6248400"/>
          </a:xfrm>
        </p:spPr>
        <p:txBody>
          <a:bodyPr>
            <a:normAutofit/>
          </a:bodyPr>
          <a:lstStyle/>
          <a:p>
            <a:endParaRPr lang="fa-IR" sz="2400" b="1" dirty="0" smtClean="0"/>
          </a:p>
          <a:p>
            <a:pPr>
              <a:buNone/>
            </a:pPr>
            <a:r>
              <a:rPr lang="fa-IR" sz="2400" b="1" dirty="0" smtClean="0"/>
              <a:t>     جهت و وضعیت شرایط توسعه آتی شهر:</a:t>
            </a:r>
            <a:endParaRPr lang="en-US" sz="2400" dirty="0" smtClean="0"/>
          </a:p>
          <a:p>
            <a:endParaRPr lang="fa-IR" dirty="0" smtClean="0"/>
          </a:p>
          <a:p>
            <a:endParaRPr lang="fa-IR" sz="2000" dirty="0" smtClean="0"/>
          </a:p>
          <a:p>
            <a:pPr>
              <a:buNone/>
            </a:pPr>
            <a:r>
              <a:rPr lang="fa-IR" sz="2000" dirty="0" smtClean="0"/>
              <a:t>     نظر به اینکه روستای کردان از لحاظ وضعیت دارای زمینهای متعددی می باشد حتی الامکان سعی می شود از تخریب و تفکیک زمینهای کشاورزی به طور جدی جلوگیری گردد در قسمت شمال شرق کردان زمینهای غیرقابل کشت بسیاری هستند که می شود جمعیتی بالغ بر 15 تا 20 هزار نفر را در آن سکنی داد. بعد از عبور از پل اتوبان به طرف روستا زمینهایی وجود دارند که شنی می باشند. این قسمتها نیز جهت سکونت و تجارت مهّم می باشند. در این قسمتها جمعیتی بالغ بر 30 هزار را می توان براحتی اسکان داد.</a:t>
            </a:r>
            <a:endParaRPr lang="fa-IR"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543800" cy="6019800"/>
          </a:xfrm>
        </p:spPr>
        <p:txBody>
          <a:bodyPr>
            <a:normAutofit/>
          </a:bodyPr>
          <a:lstStyle/>
          <a:p>
            <a:endParaRPr lang="fa-IR" sz="2400" dirty="0" smtClean="0"/>
          </a:p>
          <a:p>
            <a:endParaRPr lang="fa-IR" sz="2400" dirty="0" smtClean="0"/>
          </a:p>
          <a:p>
            <a:pPr>
              <a:buNone/>
            </a:pPr>
            <a:r>
              <a:rPr lang="fa-IR" sz="2400" dirty="0" smtClean="0"/>
              <a:t>    یکی دیگر از شرایط آتی شهر آموزش افراد به زندگی شهرنشینی و رعایت حق و حقوق یکدیگر نسبت به هم می باشد که باید مدنظر قراربگیرد.</a:t>
            </a:r>
            <a:endParaRPr lang="en-US" sz="2400" dirty="0" smtClean="0"/>
          </a:p>
          <a:p>
            <a:endParaRPr lang="fa-IR" sz="2400" dirty="0" smtClean="0"/>
          </a:p>
          <a:p>
            <a:pPr>
              <a:buNone/>
            </a:pPr>
            <a:r>
              <a:rPr lang="fa-IR" sz="2400" dirty="0" smtClean="0"/>
              <a:t>    از دیگر شرایط توسعه، جلوگیری از ساخت و سازهای بی رویه در حاشیه روستا و تشویق و ترغیب ساکنین به ساخت و سازهای قانونی براساس ضوابط و مقررات مربوط به شهرداری و شهرسازی.</a:t>
            </a:r>
            <a:endParaRPr lang="fa-IR"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29698" name="Picture 2" descr="C:\Users\hadi\Desktop\New folder (2)\20130415_1348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2578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بانک صادرات شعبه کردان</a:t>
            </a:r>
          </a:p>
        </p:txBody>
      </p:sp>
      <p:pic>
        <p:nvPicPr>
          <p:cNvPr id="30722" name="Picture 2" descr="D:\New folder (2)\rostaa\20130415_134838.jpg"/>
          <p:cNvPicPr>
            <a:picLocks noChangeAspect="1" noChangeArrowheads="1"/>
          </p:cNvPicPr>
          <p:nvPr/>
        </p:nvPicPr>
        <p:blipFill>
          <a:blip r:embed="rId2" cstate="print"/>
          <a:srcRect/>
          <a:stretch>
            <a:fillRect/>
          </a:stretch>
        </p:blipFill>
        <p:spPr bwMode="auto">
          <a:xfrm>
            <a:off x="457200" y="381000"/>
            <a:ext cx="8305800" cy="56388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848600" cy="5105400"/>
          </a:xfrm>
        </p:spPr>
        <p:txBody>
          <a:bodyPr>
            <a:normAutofit/>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000" dirty="0" smtClean="0"/>
              <a:t>      خیابان اصلی روستای کردان_به سمت اتوبان وعلیخان سلطنی</a:t>
            </a:r>
            <a:endParaRPr lang="fa-IR" sz="2000" dirty="0"/>
          </a:p>
        </p:txBody>
      </p:sp>
      <p:pic>
        <p:nvPicPr>
          <p:cNvPr id="31746" name="Picture 2" descr="D:\New folder (2)\rostaa\20130415_130640.jpg"/>
          <p:cNvPicPr>
            <a:picLocks noChangeAspect="1" noChangeArrowheads="1"/>
          </p:cNvPicPr>
          <p:nvPr/>
        </p:nvPicPr>
        <p:blipFill>
          <a:blip r:embed="rId2" cstate="print"/>
          <a:srcRect/>
          <a:stretch>
            <a:fillRect/>
          </a:stretch>
        </p:blipFill>
        <p:spPr bwMode="auto">
          <a:xfrm>
            <a:off x="228600" y="228600"/>
            <a:ext cx="8686800" cy="56388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000" dirty="0" smtClean="0"/>
              <a:t>       خیابان اصلی روستای کردان_به سمت برغان و چندار</a:t>
            </a:r>
            <a:endParaRPr lang="fa-IR" sz="2000" dirty="0"/>
          </a:p>
        </p:txBody>
      </p:sp>
      <p:pic>
        <p:nvPicPr>
          <p:cNvPr id="32770" name="Picture 2" descr="D:\New folder (2)\rostaa\20130415_130644.jpg"/>
          <p:cNvPicPr>
            <a:picLocks noChangeAspect="1" noChangeArrowheads="1"/>
          </p:cNvPicPr>
          <p:nvPr/>
        </p:nvPicPr>
        <p:blipFill>
          <a:blip r:embed="rId2" cstate="print"/>
          <a:srcRect/>
          <a:stretch>
            <a:fillRect/>
          </a:stretch>
        </p:blipFill>
        <p:spPr bwMode="auto">
          <a:xfrm>
            <a:off x="381000" y="304800"/>
            <a:ext cx="8382000" cy="5591174"/>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620000" cy="51054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endParaRPr lang="fa-IR" dirty="0" smtClean="0"/>
          </a:p>
          <a:p>
            <a:pPr>
              <a:buNone/>
            </a:pPr>
            <a:r>
              <a:rPr lang="fa-IR" sz="2000" dirty="0" smtClean="0"/>
              <a:t>خیابان اصلی روستای کردان_به سمت اتوبان و علیخان سلطانی</a:t>
            </a:r>
            <a:endParaRPr lang="fa-IR" sz="2000" dirty="0"/>
          </a:p>
        </p:txBody>
      </p:sp>
      <p:pic>
        <p:nvPicPr>
          <p:cNvPr id="33794" name="Picture 2" descr="C:\Users\hadi\Desktop\New folder (2)\20130415_134928.jpg"/>
          <p:cNvPicPr>
            <a:picLocks noChangeAspect="1" noChangeArrowheads="1"/>
          </p:cNvPicPr>
          <p:nvPr/>
        </p:nvPicPr>
        <p:blipFill>
          <a:blip r:embed="rId2" cstate="print"/>
          <a:srcRect/>
          <a:stretch>
            <a:fillRect/>
          </a:stretch>
        </p:blipFill>
        <p:spPr bwMode="auto">
          <a:xfrm>
            <a:off x="304800" y="304800"/>
            <a:ext cx="8534399" cy="5638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438400"/>
            <a:ext cx="6477000" cy="3687763"/>
          </a:xfrm>
        </p:spPr>
        <p:txBody>
          <a:bodyPr>
            <a:normAutofit/>
          </a:bodyPr>
          <a:lstStyle/>
          <a:p>
            <a:pPr>
              <a:buNone/>
            </a:pPr>
            <a:r>
              <a:rPr lang="en-US" sz="9600" smtClean="0">
                <a:latin typeface="BankGothic Lt BT" pitchFamily="34" charset="0"/>
              </a:rPr>
              <a:t>The end    </a:t>
            </a:r>
            <a:endParaRPr lang="fa-IR" sz="9600" dirty="0">
              <a:latin typeface="BankGothic Lt BT"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239000" cy="838200"/>
          </a:xfrm>
        </p:spPr>
        <p:txBody>
          <a:bodyPr>
            <a:normAutofit/>
          </a:bodyPr>
          <a:lstStyle/>
          <a:p>
            <a:pPr algn="r"/>
            <a:r>
              <a:rPr lang="fa-IR" sz="3200" dirty="0" smtClean="0"/>
              <a:t>  بخش اول</a:t>
            </a:r>
            <a:endParaRPr lang="fa-IR" sz="3200" dirty="0"/>
          </a:p>
        </p:txBody>
      </p:sp>
      <p:sp>
        <p:nvSpPr>
          <p:cNvPr id="3" name="Content Placeholder 2"/>
          <p:cNvSpPr>
            <a:spLocks noGrp="1"/>
          </p:cNvSpPr>
          <p:nvPr>
            <p:ph idx="1"/>
          </p:nvPr>
        </p:nvSpPr>
        <p:spPr>
          <a:xfrm>
            <a:off x="457200" y="1371600"/>
            <a:ext cx="7467600" cy="4754563"/>
          </a:xfrm>
        </p:spPr>
        <p:txBody>
          <a:bodyPr>
            <a:normAutofit/>
          </a:bodyPr>
          <a:lstStyle/>
          <a:p>
            <a:pPr>
              <a:buNone/>
            </a:pPr>
            <a:r>
              <a:rPr lang="fa-IR" sz="2400" dirty="0" smtClean="0"/>
              <a:t>    موقعیت جغرافیایی:</a:t>
            </a:r>
          </a:p>
          <a:p>
            <a:pPr>
              <a:buNone/>
            </a:pPr>
            <a:r>
              <a:rPr lang="fa-IR" sz="2400" dirty="0" smtClean="0"/>
              <a:t>    </a:t>
            </a:r>
          </a:p>
          <a:p>
            <a:pPr>
              <a:buNone/>
            </a:pPr>
            <a:r>
              <a:rPr lang="fa-IR" sz="2400" dirty="0" smtClean="0"/>
              <a:t>    روستای کردان در ارتفاع 1350متر از سطح دریا واقع شده است که از شمال با جاده کوهسار و برغان ،از غرب با اراضی سیف آباد و بانوصحرا ،از جنوب با اتوبان کرج -قزوین و از شرق با شهر کرج مجاور می باشد .</a:t>
            </a:r>
          </a:p>
          <a:p>
            <a:endParaRPr lang="fa-IR" sz="2400" dirty="0" smtClean="0"/>
          </a:p>
          <a:p>
            <a:pPr>
              <a:buNone/>
            </a:pPr>
            <a:r>
              <a:rPr lang="fa-IR" sz="2400" dirty="0" smtClean="0"/>
              <a:t>    با شهرستان ساوجبلاغ حدود 15 و با شهر کرج حدود 22 کیلومتر فاصله دارد.</a:t>
            </a:r>
            <a:endParaRPr lang="en-US" sz="2400" dirty="0" smtClean="0"/>
          </a:p>
          <a:p>
            <a:endParaRPr lang="fa-IR"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7467600" cy="5029200"/>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بخش شمالی روستای کردان_جاده برغان</a:t>
            </a:r>
          </a:p>
          <a:p>
            <a:endParaRPr lang="fa-IR" dirty="0"/>
          </a:p>
        </p:txBody>
      </p:sp>
      <p:pic>
        <p:nvPicPr>
          <p:cNvPr id="2050" name="Picture 2" descr="D:\New folder (2)\rostaa\20130415_114429.jpg"/>
          <p:cNvPicPr>
            <a:picLocks noChangeAspect="1" noChangeArrowheads="1"/>
          </p:cNvPicPr>
          <p:nvPr/>
        </p:nvPicPr>
        <p:blipFill>
          <a:blip r:embed="rId2" cstate="print"/>
          <a:srcRect/>
          <a:stretch>
            <a:fillRect/>
          </a:stretch>
        </p:blipFill>
        <p:spPr bwMode="auto">
          <a:xfrm>
            <a:off x="457200" y="381000"/>
            <a:ext cx="8229600" cy="5562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199"/>
            <a:ext cx="7467600" cy="5486401"/>
          </a:xfrm>
        </p:spPr>
        <p:txBody>
          <a:bodyPr>
            <a:normAutofit lnSpcReduction="10000"/>
          </a:bodyPr>
          <a:lstStyle/>
          <a:p>
            <a:pPr>
              <a:buNone/>
            </a:pPr>
            <a:r>
              <a:rPr lang="fa-IR" sz="2400" dirty="0" smtClean="0"/>
              <a:t>    اقلیم:</a:t>
            </a:r>
            <a:endParaRPr lang="en-US" sz="2400" dirty="0" smtClean="0"/>
          </a:p>
          <a:p>
            <a:pPr>
              <a:buNone/>
            </a:pPr>
            <a:r>
              <a:rPr lang="fa-IR" sz="2400" dirty="0" smtClean="0"/>
              <a:t>    </a:t>
            </a:r>
          </a:p>
          <a:p>
            <a:pPr>
              <a:buNone/>
            </a:pPr>
            <a:r>
              <a:rPr lang="fa-IR" sz="2400" dirty="0" smtClean="0"/>
              <a:t>    دارای آب و هوای معتدل کوهستانی است و یکی از نواحی دلپذیر و خوش آب و هوای منطقه البرز است. شهر نزدیک به آن (کوهسار) نیز دارای همین آب و هوا می باشد.</a:t>
            </a:r>
          </a:p>
          <a:p>
            <a:endParaRPr lang="fa-IR" sz="2400" dirty="0" smtClean="0"/>
          </a:p>
          <a:p>
            <a:pPr>
              <a:buNone/>
            </a:pPr>
            <a:r>
              <a:rPr lang="fa-IR" sz="2400" dirty="0" smtClean="0"/>
              <a:t>    منابع طبیعی و برخی ویژگی ها:</a:t>
            </a:r>
            <a:endParaRPr lang="en-US" sz="2400" dirty="0" smtClean="0"/>
          </a:p>
          <a:p>
            <a:endParaRPr lang="fa-IR" sz="2400" dirty="0" smtClean="0"/>
          </a:p>
          <a:p>
            <a:pPr>
              <a:buNone/>
            </a:pPr>
            <a:r>
              <a:rPr lang="fa-IR" sz="2400" dirty="0" smtClean="0"/>
              <a:t>    کردان روستای کوهپایه ای می باشد که از سمت شمال مشرف به کوهستان و از غرب منتهی به رودخانه کردان و از جنوب منتهی به دشت است و دارای عارضه های طبیعی مانند کوه و رودخانه و جنگل و آب بند طبیعی و مرتع و... می باشد.</a:t>
            </a:r>
          </a:p>
          <a:p>
            <a:pPr>
              <a:buNone/>
            </a:pPr>
            <a:endParaRPr lang="fa-IR"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467600" cy="5410200"/>
          </a:xfrm>
        </p:spPr>
        <p:txBody>
          <a:bodyPr>
            <a:normAutofit/>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endParaRPr lang="fa-IR" dirty="0" smtClean="0"/>
          </a:p>
          <a:p>
            <a:pPr>
              <a:buNone/>
            </a:pPr>
            <a:r>
              <a:rPr lang="fa-IR" sz="2400" dirty="0" smtClean="0"/>
              <a:t>                 توپوگرافی روستای کردان</a:t>
            </a:r>
            <a:endParaRPr lang="fa-IR" sz="2400" dirty="0"/>
          </a:p>
        </p:txBody>
      </p:sp>
      <p:pic>
        <p:nvPicPr>
          <p:cNvPr id="3074" name="Picture 2" descr="C:\Users\hadi\Desktop\New B.bmp"/>
          <p:cNvPicPr>
            <a:picLocks noChangeAspect="1" noChangeArrowheads="1"/>
          </p:cNvPicPr>
          <p:nvPr/>
        </p:nvPicPr>
        <p:blipFill>
          <a:blip r:embed="rId2" cstate="print"/>
          <a:srcRect/>
          <a:stretch>
            <a:fillRect/>
          </a:stretch>
        </p:blipFill>
        <p:spPr bwMode="auto">
          <a:xfrm>
            <a:off x="609600" y="533400"/>
            <a:ext cx="7924800" cy="546258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552</TotalTime>
  <Words>2506</Words>
  <Application>Microsoft Office PowerPoint</Application>
  <PresentationFormat>On-screen Show (4:3)</PresentationFormat>
  <Paragraphs>317</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BankGothic Lt BT</vt:lpstr>
      <vt:lpstr>Franklin Gothic Book</vt:lpstr>
      <vt:lpstr>Tahoma</vt:lpstr>
      <vt:lpstr>Wingdings 2</vt:lpstr>
      <vt:lpstr>Technic</vt:lpstr>
      <vt:lpstr>  تحلیل و بررسی روستای کردان                                                                 </vt:lpstr>
      <vt:lpstr>PowerPoint Presentation</vt:lpstr>
      <vt:lpstr>مقدمه</vt:lpstr>
      <vt:lpstr>PowerPoint Presentation</vt:lpstr>
      <vt:lpstr>PowerPoint Presentation</vt:lpstr>
      <vt:lpstr>  بخش اول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بخش دوم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بخش سوم</vt:lpstr>
      <vt:lpstr>PowerPoint Presentation</vt:lpstr>
      <vt:lpstr>PowerPoint Presentation</vt:lpstr>
      <vt:lpstr>PowerPoint Presentation</vt:lpstr>
      <vt:lpstr>PowerPoint Presentation</vt:lpstr>
      <vt:lpstr>PowerPoint Presentation</vt:lpstr>
      <vt:lpstr>PowerPoint Presentation</vt:lpstr>
      <vt:lpstr>بخش چهارم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بخش پنجم</vt:lpstr>
      <vt:lpstr>PowerPoint Presentation</vt:lpstr>
      <vt:lpstr>PowerPoint Presentation</vt:lpstr>
      <vt:lpstr>PowerPoint Presentation</vt:lpstr>
      <vt:lpstr>PowerPoint Presentation</vt:lpstr>
      <vt:lpstr>  بنیاد مسکن: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hadi</dc:creator>
  <cp:lastModifiedBy>kamal</cp:lastModifiedBy>
  <cp:revision>64</cp:revision>
  <dcterms:created xsi:type="dcterms:W3CDTF">2006-08-16T00:00:00Z</dcterms:created>
  <dcterms:modified xsi:type="dcterms:W3CDTF">2018-03-10T22:20:37Z</dcterms:modified>
</cp:coreProperties>
</file>