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4"/>
  </p:notesMasterIdLst>
  <p:sldIdLst>
    <p:sldId id="256" r:id="rId2"/>
    <p:sldId id="258" r:id="rId3"/>
    <p:sldId id="257" r:id="rId4"/>
    <p:sldId id="259" r:id="rId5"/>
    <p:sldId id="260" r:id="rId6"/>
    <p:sldId id="270" r:id="rId7"/>
    <p:sldId id="271" r:id="rId8"/>
    <p:sldId id="269" r:id="rId9"/>
    <p:sldId id="261" r:id="rId10"/>
    <p:sldId id="262" r:id="rId11"/>
    <p:sldId id="273" r:id="rId12"/>
    <p:sldId id="263" r:id="rId13"/>
    <p:sldId id="274" r:id="rId14"/>
    <p:sldId id="265" r:id="rId15"/>
    <p:sldId id="266" r:id="rId16"/>
    <p:sldId id="275" r:id="rId17"/>
    <p:sldId id="267" r:id="rId18"/>
    <p:sldId id="276" r:id="rId19"/>
    <p:sldId id="268" r:id="rId20"/>
    <p:sldId id="277" r:id="rId21"/>
    <p:sldId id="272"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9A980B-3901-4145-AF3C-C584D9B61558}" type="datetimeFigureOut">
              <a:rPr lang="en-US" smtClean="0"/>
              <a:pPr/>
              <a:t>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FAEF1C-A4A5-4B9C-92F6-5FCB51950FCF}" type="slidenum">
              <a:rPr lang="en-US" smtClean="0"/>
              <a:pPr/>
              <a:t>‹#›</a:t>
            </a:fld>
            <a:endParaRPr lang="en-US"/>
          </a:p>
        </p:txBody>
      </p:sp>
    </p:spTree>
    <p:extLst>
      <p:ext uri="{BB962C8B-B14F-4D97-AF65-F5344CB8AC3E}">
        <p14:creationId xmlns:p14="http://schemas.microsoft.com/office/powerpoint/2010/main" val="115847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642334-545A-4B4E-AC24-191622C9E3EE}" type="datetimeFigureOut">
              <a:rPr lang="en-US" smtClean="0"/>
              <a:pPr/>
              <a:t>1/4/2016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A7BE755-42BB-4B2F-BEEB-2BC10E6AE54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642334-545A-4B4E-AC24-191622C9E3EE}"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BE755-42BB-4B2F-BEEB-2BC10E6AE549}" type="slidenum">
              <a:rPr lang="en-US" smtClean="0"/>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642334-545A-4B4E-AC24-191622C9E3EE}"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BE755-42BB-4B2F-BEEB-2BC10E6AE549}" type="slidenum">
              <a:rPr lang="en-US" smtClean="0"/>
              <a:pPr/>
              <a:t>‹#›</a:t>
            </a:fld>
            <a:endParaRPr lang="en-US"/>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642334-545A-4B4E-AC24-191622C9E3EE}"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BE755-42BB-4B2F-BEEB-2BC10E6AE549}" type="slidenum">
              <a:rPr lang="en-US" smtClean="0"/>
              <a:pPr/>
              <a:t>‹#›</a:t>
            </a:fld>
            <a:endParaRPr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642334-545A-4B4E-AC24-191622C9E3EE}" type="datetimeFigureOut">
              <a:rPr lang="en-US" smtClean="0"/>
              <a:pPr/>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BE755-42BB-4B2F-BEEB-2BC10E6AE54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642334-545A-4B4E-AC24-191622C9E3EE}"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BE755-42BB-4B2F-BEEB-2BC10E6AE549}" type="slidenum">
              <a:rPr lang="en-US" smtClean="0"/>
              <a:pPr/>
              <a:t>‹#›</a:t>
            </a:fld>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642334-545A-4B4E-AC24-191622C9E3EE}" type="datetimeFigureOut">
              <a:rPr lang="en-US" smtClean="0"/>
              <a:pPr/>
              <a:t>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7BE755-42BB-4B2F-BEEB-2BC10E6AE549}" type="slidenum">
              <a:rPr lang="en-US" smtClean="0"/>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642334-545A-4B4E-AC24-191622C9E3EE}" type="datetimeFigureOut">
              <a:rPr lang="en-US" smtClean="0"/>
              <a:pPr/>
              <a:t>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7BE755-42BB-4B2F-BEEB-2BC10E6AE549}" type="slidenum">
              <a:rPr lang="en-US" smtClean="0"/>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42334-545A-4B4E-AC24-191622C9E3EE}" type="datetimeFigureOut">
              <a:rPr lang="en-US" smtClean="0"/>
              <a:pPr/>
              <a:t>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7BE755-42BB-4B2F-BEEB-2BC10E6AE549}" type="slidenum">
              <a:rPr lang="en-US" smtClean="0"/>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642334-545A-4B4E-AC24-191622C9E3EE}"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BE755-42BB-4B2F-BEEB-2BC10E6AE549}" type="slidenum">
              <a:rPr lang="en-US" smtClean="0"/>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642334-545A-4B4E-AC24-191622C9E3EE}" type="datetimeFigureOut">
              <a:rPr lang="en-US" smtClean="0"/>
              <a:pPr/>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A7BE755-42BB-4B2F-BEEB-2BC10E6AE54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642334-545A-4B4E-AC24-191622C9E3EE}" type="datetimeFigureOut">
              <a:rPr lang="en-US" smtClean="0"/>
              <a:pPr/>
              <a:t>1/4/2016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7BE755-42BB-4B2F-BEEB-2BC10E6AE54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circl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upload-noandishaan.ir/"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upload-noandishaan.ir/"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tehranlux.com/wp-content/uploads/2014/05/03logo.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tehranlux.com/wp-content/uploads/2014/05/01logo.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rchitects.ir/" TargetMode="Externa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architects.i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0166" y="285728"/>
            <a:ext cx="5857916" cy="1285884"/>
          </a:xfrm>
        </p:spPr>
        <p:txBody>
          <a:bodyPr>
            <a:normAutofit fontScale="90000"/>
          </a:bodyPr>
          <a:lstStyle/>
          <a:p>
            <a:r>
              <a:rPr lang="fa-IR" sz="6000" dirty="0" smtClean="0">
                <a:cs typeface="B Mitra" pitchFamily="2" charset="-78"/>
              </a:rPr>
              <a:t>به نام یگانه معمار هستی</a:t>
            </a:r>
            <a:endParaRPr lang="en-US" sz="6000" dirty="0">
              <a:cs typeface="B Mitra" pitchFamily="2" charset="-78"/>
            </a:endParaRPr>
          </a:p>
        </p:txBody>
      </p:sp>
      <p:sp>
        <p:nvSpPr>
          <p:cNvPr id="3" name="Subtitle 2"/>
          <p:cNvSpPr>
            <a:spLocks noGrp="1"/>
          </p:cNvSpPr>
          <p:nvPr>
            <p:ph type="subTitle" idx="1"/>
          </p:nvPr>
        </p:nvSpPr>
        <p:spPr>
          <a:xfrm>
            <a:off x="642910" y="2000240"/>
            <a:ext cx="7854696" cy="4429132"/>
          </a:xfrm>
        </p:spPr>
        <p:txBody>
          <a:bodyPr>
            <a:normAutofit/>
          </a:bodyPr>
          <a:lstStyle/>
          <a:p>
            <a:pPr algn="ctr" rtl="1"/>
            <a:r>
              <a:rPr lang="fa-IR" sz="3200" b="1" dirty="0" smtClean="0">
                <a:solidFill>
                  <a:schemeClr val="bg2">
                    <a:lumMod val="40000"/>
                    <a:lumOff val="60000"/>
                  </a:schemeClr>
                </a:solidFill>
                <a:cs typeface="B Mitra" pitchFamily="2" charset="-78"/>
              </a:rPr>
              <a:t>پروژه:انسان،طبیعت،معماری</a:t>
            </a:r>
            <a:r>
              <a:rPr lang="en-US" sz="3200" b="1" dirty="0" smtClean="0">
                <a:solidFill>
                  <a:schemeClr val="bg2">
                    <a:lumMod val="40000"/>
                    <a:lumOff val="60000"/>
                  </a:schemeClr>
                </a:solidFill>
                <a:cs typeface="B Mitra" pitchFamily="2" charset="-78"/>
              </a:rPr>
              <a:t> </a:t>
            </a:r>
          </a:p>
          <a:p>
            <a:pPr algn="ctr" rtl="1"/>
            <a:r>
              <a:rPr lang="fa-IR" b="1" dirty="0" smtClean="0">
                <a:solidFill>
                  <a:schemeClr val="accent2">
                    <a:lumMod val="20000"/>
                    <a:lumOff val="80000"/>
                  </a:schemeClr>
                </a:solidFill>
                <a:cs typeface="B Mitra" pitchFamily="2" charset="-78"/>
              </a:rPr>
              <a:t>عنوان پروژه:علم بیونیک</a:t>
            </a:r>
            <a:endParaRPr lang="en-US" b="1" dirty="0" smtClean="0">
              <a:solidFill>
                <a:schemeClr val="accent2">
                  <a:lumMod val="20000"/>
                  <a:lumOff val="80000"/>
                </a:schemeClr>
              </a:solidFill>
              <a:cs typeface="B Mitra" pitchFamily="2" charset="-78"/>
            </a:endParaRPr>
          </a:p>
          <a:p>
            <a:pPr algn="ctr" rtl="1"/>
            <a:r>
              <a:rPr lang="fa-IR" sz="1600" b="1" dirty="0" smtClean="0">
                <a:solidFill>
                  <a:schemeClr val="accent2">
                    <a:lumMod val="20000"/>
                    <a:lumOff val="80000"/>
                  </a:schemeClr>
                </a:solidFill>
              </a:rPr>
              <a:t> </a:t>
            </a:r>
            <a:endParaRPr lang="fa-IR" b="1" dirty="0" smtClean="0">
              <a:solidFill>
                <a:schemeClr val="accent2">
                  <a:lumMod val="20000"/>
                  <a:lumOff val="80000"/>
                </a:schemeClr>
              </a:solidFill>
            </a:endParaRPr>
          </a:p>
          <a:p>
            <a:pPr algn="ctr" rtl="1"/>
            <a:endParaRPr lang="en-US" sz="3600" dirty="0">
              <a:ln>
                <a:solidFill>
                  <a:srgbClr val="C00000"/>
                </a:solidFill>
              </a:ln>
              <a:solidFill>
                <a:schemeClr val="bg2">
                  <a:lumMod val="20000"/>
                  <a:lumOff val="80000"/>
                </a:schemeClr>
              </a:solidFill>
              <a:cs typeface="B Koodak" pitchFamily="2" charset="-78"/>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42942"/>
          </a:xfrm>
        </p:spPr>
        <p:txBody>
          <a:bodyPr>
            <a:normAutofit fontScale="90000"/>
          </a:bodyPr>
          <a:lstStyle/>
          <a:p>
            <a:pPr algn="ctr"/>
            <a:r>
              <a:rPr lang="fa-IR" i="1" dirty="0" smtClean="0">
                <a:cs typeface="+mn-cs"/>
              </a:rPr>
              <a:t>1.</a:t>
            </a:r>
            <a:r>
              <a:rPr lang="ar-SA" i="1" dirty="0" smtClean="0">
                <a:cs typeface="+mn-cs"/>
              </a:rPr>
              <a:t> برج پیکر انسانی(برج ترنینگ)</a:t>
            </a:r>
            <a:endParaRPr lang="en-US" i="1" dirty="0">
              <a:cs typeface="+mn-cs"/>
            </a:endParaRPr>
          </a:p>
        </p:txBody>
      </p:sp>
      <p:sp>
        <p:nvSpPr>
          <p:cNvPr id="7" name="TextBox 6"/>
          <p:cNvSpPr txBox="1"/>
          <p:nvPr/>
        </p:nvSpPr>
        <p:spPr>
          <a:xfrm>
            <a:off x="3714744" y="2071678"/>
            <a:ext cx="2143140" cy="3970318"/>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r" rtl="1">
              <a:buFont typeface="Arial" pitchFamily="34" charset="0"/>
              <a:buChar char="•"/>
            </a:pPr>
            <a:r>
              <a:rPr lang="fa-IR" sz="2800" i="1" dirty="0" smtClean="0">
                <a:solidFill>
                  <a:schemeClr val="accent1">
                    <a:lumMod val="75000"/>
                  </a:schemeClr>
                </a:solidFill>
                <a:cs typeface="B Zar" pitchFamily="2" charset="-78"/>
              </a:rPr>
              <a:t>ایده اولیه: </a:t>
            </a:r>
          </a:p>
          <a:p>
            <a:pPr algn="r" rtl="1"/>
            <a:r>
              <a:rPr lang="fa-IR" sz="2800" i="1" dirty="0" smtClean="0">
                <a:solidFill>
                  <a:schemeClr val="accent1">
                    <a:lumMod val="75000"/>
                  </a:schemeClr>
                </a:solidFill>
                <a:cs typeface="B Zar" pitchFamily="2" charset="-78"/>
              </a:rPr>
              <a:t>فرم بدن انسان  در حال چرخش</a:t>
            </a:r>
          </a:p>
          <a:p>
            <a:pPr algn="r" rtl="1"/>
            <a:r>
              <a:rPr lang="fa-IR" sz="2800" i="1" dirty="0" smtClean="0">
                <a:solidFill>
                  <a:schemeClr val="accent1">
                    <a:lumMod val="75000"/>
                  </a:schemeClr>
                </a:solidFill>
                <a:cs typeface="B Zar" pitchFamily="2" charset="-78"/>
              </a:rPr>
              <a:t> </a:t>
            </a:r>
          </a:p>
          <a:p>
            <a:pPr algn="r" rtl="1">
              <a:buFont typeface="Arial" pitchFamily="34" charset="0"/>
              <a:buChar char="•"/>
            </a:pPr>
            <a:r>
              <a:rPr lang="fa-IR" sz="2800" i="1" dirty="0" smtClean="0">
                <a:solidFill>
                  <a:schemeClr val="accent1">
                    <a:lumMod val="75000"/>
                  </a:schemeClr>
                </a:solidFill>
                <a:cs typeface="B Zar" pitchFamily="2" charset="-78"/>
              </a:rPr>
              <a:t>طراح: </a:t>
            </a:r>
          </a:p>
          <a:p>
            <a:pPr algn="r" rtl="1"/>
            <a:r>
              <a:rPr lang="fa-IR" sz="2800" i="1" dirty="0" smtClean="0">
                <a:solidFill>
                  <a:schemeClr val="accent1">
                    <a:lumMod val="75000"/>
                  </a:schemeClr>
                </a:solidFill>
                <a:cs typeface="B Zar" pitchFamily="2" charset="-78"/>
              </a:rPr>
              <a:t>سانتیاگو کالاتراوا</a:t>
            </a:r>
          </a:p>
          <a:p>
            <a:pPr algn="r" rtl="1"/>
            <a:endParaRPr lang="fa-IR" sz="2800" i="1" dirty="0" smtClean="0">
              <a:solidFill>
                <a:schemeClr val="accent1">
                  <a:lumMod val="75000"/>
                </a:schemeClr>
              </a:solidFill>
              <a:cs typeface="B Zar" pitchFamily="2" charset="-78"/>
            </a:endParaRPr>
          </a:p>
          <a:p>
            <a:pPr algn="r" rtl="1">
              <a:buFont typeface="Arial" pitchFamily="34" charset="0"/>
              <a:buChar char="•"/>
            </a:pPr>
            <a:r>
              <a:rPr lang="fa-IR" sz="2800" i="1" dirty="0" smtClean="0">
                <a:solidFill>
                  <a:schemeClr val="accent1">
                    <a:lumMod val="75000"/>
                  </a:schemeClr>
                </a:solidFill>
                <a:cs typeface="B Zar" pitchFamily="2" charset="-78"/>
              </a:rPr>
              <a:t>کاربری:</a:t>
            </a:r>
          </a:p>
          <a:p>
            <a:pPr algn="r" rtl="1"/>
            <a:r>
              <a:rPr lang="fa-IR" sz="2800" i="1" dirty="0" smtClean="0">
                <a:solidFill>
                  <a:schemeClr val="accent1">
                    <a:lumMod val="75000"/>
                  </a:schemeClr>
                </a:solidFill>
                <a:cs typeface="B Zar" pitchFamily="2" charset="-78"/>
              </a:rPr>
              <a:t>تجاری مسکونی</a:t>
            </a:r>
            <a:endParaRPr lang="en-US" sz="2800" i="1" dirty="0">
              <a:solidFill>
                <a:schemeClr val="accent1">
                  <a:lumMod val="75000"/>
                </a:schemeClr>
              </a:solidFill>
              <a:cs typeface="B Zar" pitchFamily="2" charset="-78"/>
            </a:endParaRPr>
          </a:p>
        </p:txBody>
      </p:sp>
      <p:pic>
        <p:nvPicPr>
          <p:cNvPr id="10" name="Content Placeholder 6" descr="http://www.upload-noandishaan.ir/images/317ehcv6q9q0umhcdf8m.jpg">
            <a:hlinkClick r:id="rId2" tgtFrame="&quot;_blank&quo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14282" y="1714488"/>
            <a:ext cx="3357586" cy="4643470"/>
          </a:xfrm>
          <a:prstGeom prst="ellipse">
            <a:avLst/>
          </a:prstGeom>
          <a:ln>
            <a:noFill/>
          </a:ln>
          <a:effectLst>
            <a:softEdge rad="112500"/>
          </a:effectLst>
        </p:spPr>
      </p:pic>
      <p:sp>
        <p:nvSpPr>
          <p:cNvPr id="11" name="Content Placeholder 10"/>
          <p:cNvSpPr>
            <a:spLocks noGrp="1"/>
          </p:cNvSpPr>
          <p:nvPr>
            <p:ph idx="1"/>
          </p:nvPr>
        </p:nvSpPr>
        <p:spPr>
          <a:xfrm>
            <a:off x="6858016" y="5357826"/>
            <a:ext cx="1828784" cy="966774"/>
          </a:xfrm>
        </p:spPr>
        <p:txBody>
          <a:bodyPr/>
          <a:lstStyle/>
          <a:p>
            <a:endParaRPr lang="en-US" dirty="0"/>
          </a:p>
        </p:txBody>
      </p:sp>
      <p:pic>
        <p:nvPicPr>
          <p:cNvPr id="12" name="Content Placeholder 3" descr="akairan"/>
          <p:cNvPicPr>
            <a:picLocks/>
          </p:cNvPicPr>
          <p:nvPr/>
        </p:nvPicPr>
        <p:blipFill>
          <a:blip r:embed="rId4" cstate="print"/>
          <a:srcRect/>
          <a:stretch>
            <a:fillRect/>
          </a:stretch>
        </p:blipFill>
        <p:spPr bwMode="auto">
          <a:xfrm>
            <a:off x="5786446" y="1857364"/>
            <a:ext cx="2928958" cy="4286280"/>
          </a:xfrm>
          <a:prstGeom prst="ellipse">
            <a:avLst/>
          </a:prstGeom>
          <a:ln>
            <a:noFill/>
          </a:ln>
          <a:effectLst>
            <a:softEdge rad="112500"/>
          </a:effectLst>
        </p:spPr>
      </p:pic>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http://www.upload-noandishaan.ir/images/9jdt4q50x287jgq7vj3.jpg">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5720" y="1000108"/>
            <a:ext cx="3857652" cy="2500330"/>
          </a:xfrm>
          <a:prstGeom prst="rect">
            <a:avLst/>
          </a:prstGeom>
          <a:ln>
            <a:noFill/>
          </a:ln>
          <a:effectLst>
            <a:softEdge rad="112500"/>
          </a:effectLst>
        </p:spPr>
      </p:pic>
      <p:sp>
        <p:nvSpPr>
          <p:cNvPr id="8" name="Content Placeholder 7"/>
          <p:cNvSpPr>
            <a:spLocks noGrp="1"/>
          </p:cNvSpPr>
          <p:nvPr>
            <p:ph idx="1"/>
          </p:nvPr>
        </p:nvSpPr>
        <p:spPr>
          <a:xfrm>
            <a:off x="4643438" y="1428736"/>
            <a:ext cx="4114800" cy="4786346"/>
          </a:xfrm>
        </p:spPr>
        <p:txBody>
          <a:bodyPr>
            <a:normAutofit/>
          </a:bodyPr>
          <a:lstStyle/>
          <a:p>
            <a:pPr algn="r" rtl="1"/>
            <a:r>
              <a:rPr lang="fa-IR" sz="3200" i="1" dirty="0" smtClean="0">
                <a:solidFill>
                  <a:schemeClr val="accent1">
                    <a:lumMod val="75000"/>
                  </a:schemeClr>
                </a:solidFill>
                <a:cs typeface="B Zar" pitchFamily="2" charset="-78"/>
              </a:rPr>
              <a:t>ارتفاع :190 متر</a:t>
            </a:r>
          </a:p>
          <a:p>
            <a:pPr algn="r" rtl="1">
              <a:buNone/>
            </a:pPr>
            <a:endParaRPr lang="fa-IR" sz="3200" i="1" dirty="0" smtClean="0">
              <a:solidFill>
                <a:schemeClr val="accent1">
                  <a:lumMod val="75000"/>
                </a:schemeClr>
              </a:solidFill>
              <a:cs typeface="B Zar" pitchFamily="2" charset="-78"/>
            </a:endParaRPr>
          </a:p>
          <a:p>
            <a:pPr algn="r" rtl="1"/>
            <a:r>
              <a:rPr lang="fa-IR" sz="3200" i="1" dirty="0" smtClean="0">
                <a:solidFill>
                  <a:schemeClr val="accent1">
                    <a:lumMod val="75000"/>
                  </a:schemeClr>
                </a:solidFill>
                <a:cs typeface="B Zar" pitchFamily="2" charset="-78"/>
              </a:rPr>
              <a:t>تعداد طبقات: 56</a:t>
            </a:r>
          </a:p>
          <a:p>
            <a:pPr algn="r" rtl="1">
              <a:buNone/>
            </a:pPr>
            <a:endParaRPr lang="fa-IR" sz="3200" i="1" dirty="0" smtClean="0">
              <a:solidFill>
                <a:schemeClr val="accent1">
                  <a:lumMod val="75000"/>
                </a:schemeClr>
              </a:solidFill>
              <a:cs typeface="B Zar" pitchFamily="2" charset="-78"/>
            </a:endParaRPr>
          </a:p>
          <a:p>
            <a:pPr algn="r" rtl="1"/>
            <a:r>
              <a:rPr lang="fa-IR" sz="3200" i="1" dirty="0" smtClean="0">
                <a:solidFill>
                  <a:schemeClr val="accent1">
                    <a:lumMod val="75000"/>
                  </a:schemeClr>
                </a:solidFill>
                <a:cs typeface="B Zar" pitchFamily="2" charset="-78"/>
              </a:rPr>
              <a:t>زاویه چرخش بالاترین سطح برج نسبت به پایین ترین سطح آن 90 درجه می باشد.</a:t>
            </a:r>
          </a:p>
          <a:p>
            <a:pPr algn="r" rtl="1"/>
            <a:endParaRPr lang="fa-IR" sz="3200" i="1" dirty="0" smtClean="0">
              <a:solidFill>
                <a:schemeClr val="accent1">
                  <a:lumMod val="75000"/>
                </a:schemeClr>
              </a:solidFill>
              <a:cs typeface="B Zar" pitchFamily="2" charset="-78"/>
            </a:endParaRPr>
          </a:p>
        </p:txBody>
      </p:sp>
      <p:pic>
        <p:nvPicPr>
          <p:cNvPr id="10" name="Picture 9" descr="http://www.upload-noandishaan.ir/images/s8965kp0tfj6dlixgu01.jpg">
            <a:hlinkClick r:id="rId2"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4282" y="3643314"/>
            <a:ext cx="4071966" cy="2714644"/>
          </a:xfrm>
          <a:prstGeom prst="rect">
            <a:avLst/>
          </a:prstGeom>
          <a:ln>
            <a:noFill/>
          </a:ln>
          <a:effectLst>
            <a:softEdge rad="112500"/>
          </a:effectLst>
        </p:spPr>
      </p:pic>
    </p:spTree>
  </p:cSld>
  <p:clrMapOvr>
    <a:masterClrMapping/>
  </p:clrMapOvr>
  <p:transition spd="slow">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42942"/>
          </a:xfrm>
        </p:spPr>
        <p:txBody>
          <a:bodyPr>
            <a:normAutofit fontScale="90000"/>
          </a:bodyPr>
          <a:lstStyle/>
          <a:p>
            <a:pPr algn="ctr"/>
            <a:r>
              <a:rPr lang="fa-IR" i="1" dirty="0" smtClean="0">
                <a:cs typeface="+mn-cs"/>
              </a:rPr>
              <a:t>2. </a:t>
            </a:r>
            <a:r>
              <a:rPr lang="ar-SA" i="1" dirty="0" smtClean="0">
                <a:cs typeface="+mn-cs"/>
              </a:rPr>
              <a:t>المپیک آبی لندن</a:t>
            </a:r>
            <a:endParaRPr lang="en-US" dirty="0">
              <a:cs typeface="+mn-cs"/>
            </a:endParaRPr>
          </a:p>
        </p:txBody>
      </p:sp>
      <p:pic>
        <p:nvPicPr>
          <p:cNvPr id="7" name="Picture 6" descr="http://www.asriran.com/files/fa/news/1389/2/7/132853_798.jpg"/>
          <p:cNvPicPr/>
          <p:nvPr/>
        </p:nvPicPr>
        <p:blipFill>
          <a:blip r:embed="rId2">
            <a:extLst>
              <a:ext uri="{28A0092B-C50C-407E-A947-70E740481C1C}">
                <a14:useLocalDpi xmlns:a14="http://schemas.microsoft.com/office/drawing/2010/main" val="0"/>
              </a:ext>
            </a:extLst>
          </a:blip>
          <a:srcRect/>
          <a:stretch>
            <a:fillRect/>
          </a:stretch>
        </p:blipFill>
        <p:spPr bwMode="auto">
          <a:xfrm>
            <a:off x="285720" y="1428736"/>
            <a:ext cx="8429684" cy="3000396"/>
          </a:xfrm>
          <a:prstGeom prst="ellipse">
            <a:avLst/>
          </a:prstGeom>
          <a:ln>
            <a:noFill/>
          </a:ln>
          <a:effectLst>
            <a:softEdge rad="112500"/>
          </a:effectLst>
        </p:spPr>
      </p:pic>
      <p:sp>
        <p:nvSpPr>
          <p:cNvPr id="8" name="TextBox 7"/>
          <p:cNvSpPr txBox="1"/>
          <p:nvPr/>
        </p:nvSpPr>
        <p:spPr>
          <a:xfrm>
            <a:off x="2285984" y="4500570"/>
            <a:ext cx="5072098" cy="2554545"/>
          </a:xfrm>
          <a:prstGeom prst="rect">
            <a:avLst/>
          </a:prstGeom>
          <a:noFill/>
          <a:ln>
            <a:noFill/>
          </a:ln>
        </p:spPr>
        <p:txBody>
          <a:bodyPr wrap="square" rtlCol="0">
            <a:spAutoFit/>
          </a:bodyPr>
          <a:lstStyle/>
          <a:p>
            <a:pPr algn="r" rtl="1">
              <a:buFont typeface="Arial" pitchFamily="34" charset="0"/>
              <a:buChar char="•"/>
            </a:pPr>
            <a:r>
              <a:rPr lang="fa-IR" sz="3200" i="1" dirty="0" smtClean="0">
                <a:solidFill>
                  <a:schemeClr val="accent1">
                    <a:lumMod val="75000"/>
                  </a:schemeClr>
                </a:solidFill>
                <a:cs typeface="B Zar" pitchFamily="2" charset="-78"/>
              </a:rPr>
              <a:t> ایده اولیه: </a:t>
            </a:r>
          </a:p>
          <a:p>
            <a:pPr algn="r" rtl="1"/>
            <a:r>
              <a:rPr lang="fa-IR" sz="3200" i="1" dirty="0" smtClean="0">
                <a:solidFill>
                  <a:schemeClr val="accent1">
                    <a:lumMod val="75000"/>
                  </a:schemeClr>
                </a:solidFill>
                <a:cs typeface="B Zar" pitchFamily="2" charset="-78"/>
              </a:rPr>
              <a:t>شکل موج های آب رودخانه تیمز لندن</a:t>
            </a:r>
          </a:p>
          <a:p>
            <a:pPr algn="r" rtl="1"/>
            <a:endParaRPr lang="fa-IR" sz="3200" i="1" dirty="0" smtClean="0">
              <a:solidFill>
                <a:schemeClr val="accent1">
                  <a:lumMod val="75000"/>
                </a:schemeClr>
              </a:solidFill>
              <a:cs typeface="B Zar" pitchFamily="2" charset="-78"/>
            </a:endParaRPr>
          </a:p>
          <a:p>
            <a:pPr algn="r" rtl="1">
              <a:buFont typeface="Arial" pitchFamily="34" charset="0"/>
              <a:buChar char="•"/>
            </a:pPr>
            <a:r>
              <a:rPr lang="fa-IR" sz="3200" i="1" dirty="0" smtClean="0">
                <a:solidFill>
                  <a:schemeClr val="accent1">
                    <a:lumMod val="75000"/>
                  </a:schemeClr>
                </a:solidFill>
                <a:cs typeface="B Zar" pitchFamily="2" charset="-78"/>
              </a:rPr>
              <a:t> تیم طراحی : زاها حدید</a:t>
            </a:r>
          </a:p>
          <a:p>
            <a:pPr algn="r" rtl="1"/>
            <a:endParaRPr lang="en-US" sz="3200" i="1" dirty="0">
              <a:solidFill>
                <a:schemeClr val="accent1">
                  <a:lumMod val="75000"/>
                </a:schemeClr>
              </a:solidFill>
              <a:cs typeface="B Zar" pitchFamily="2" charset="-78"/>
            </a:endParaRP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asriran.com/files/fa/news/1389/2/7/132856_64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20" y="2714620"/>
            <a:ext cx="4286280" cy="3719519"/>
          </a:xfrm>
          <a:prstGeom prst="rect">
            <a:avLst/>
          </a:prstGeom>
          <a:ln>
            <a:noFill/>
          </a:ln>
          <a:effectLst>
            <a:softEdge rad="112500"/>
          </a:effectLst>
        </p:spPr>
      </p:pic>
      <p:pic>
        <p:nvPicPr>
          <p:cNvPr id="5" name="Picture 4" descr="http://www.consbank.com/editor/uploads/aquatic_zaha_hadid.jpg"/>
          <p:cNvPicPr/>
          <p:nvPr/>
        </p:nvPicPr>
        <p:blipFill>
          <a:blip r:embed="rId3">
            <a:extLst>
              <a:ext uri="{28A0092B-C50C-407E-A947-70E740481C1C}">
                <a14:useLocalDpi xmlns:a14="http://schemas.microsoft.com/office/drawing/2010/main" val="0"/>
              </a:ext>
            </a:extLst>
          </a:blip>
          <a:srcRect/>
          <a:stretch>
            <a:fillRect/>
          </a:stretch>
        </p:blipFill>
        <p:spPr bwMode="auto">
          <a:xfrm>
            <a:off x="4786314" y="2786058"/>
            <a:ext cx="4071966" cy="3643338"/>
          </a:xfrm>
          <a:prstGeom prst="rect">
            <a:avLst/>
          </a:prstGeom>
          <a:ln>
            <a:noFill/>
          </a:ln>
          <a:effectLst>
            <a:softEdge rad="112500"/>
          </a:effectLst>
        </p:spPr>
      </p:pic>
      <p:sp>
        <p:nvSpPr>
          <p:cNvPr id="6" name="TextBox 5"/>
          <p:cNvSpPr txBox="1"/>
          <p:nvPr/>
        </p:nvSpPr>
        <p:spPr>
          <a:xfrm>
            <a:off x="500034" y="1285860"/>
            <a:ext cx="7858180" cy="584775"/>
          </a:xfrm>
          <a:prstGeom prst="rect">
            <a:avLst/>
          </a:prstGeom>
          <a:noFill/>
        </p:spPr>
        <p:txBody>
          <a:bodyPr wrap="square" rtlCol="0">
            <a:spAutoFit/>
          </a:bodyPr>
          <a:lstStyle/>
          <a:p>
            <a:pPr algn="r" rtl="1">
              <a:buFont typeface="Arial" pitchFamily="34" charset="0"/>
              <a:buChar char="•"/>
            </a:pPr>
            <a:r>
              <a:rPr lang="fa-IR" sz="3200" i="1" dirty="0" smtClean="0">
                <a:solidFill>
                  <a:schemeClr val="accent1">
                    <a:lumMod val="75000"/>
                  </a:schemeClr>
                </a:solidFill>
                <a:cs typeface="B Zar" pitchFamily="2" charset="-78"/>
              </a:rPr>
              <a:t>طراحی شده به شکل سفره ماهی عظیم با باله های متحرک</a:t>
            </a:r>
            <a:endParaRPr lang="en-US" sz="3200" i="1" dirty="0">
              <a:solidFill>
                <a:schemeClr val="accent1">
                  <a:lumMod val="75000"/>
                </a:schemeClr>
              </a:solidFill>
              <a:cs typeface="B Zar" pitchFamily="2" charset="-78"/>
            </a:endParaRPr>
          </a:p>
        </p:txBody>
      </p:sp>
    </p:spTree>
  </p:cSld>
  <p:clrMapOvr>
    <a:masterClrMapping/>
  </p:clrMapOvr>
  <p:transition spd="slow">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857256"/>
          </a:xfrm>
        </p:spPr>
        <p:txBody>
          <a:bodyPr>
            <a:normAutofit/>
          </a:bodyPr>
          <a:lstStyle/>
          <a:p>
            <a:pPr algn="ctr" rtl="1"/>
            <a:r>
              <a:rPr lang="fa-IR" sz="4400" i="1" dirty="0" smtClean="0">
                <a:cs typeface="+mn-cs"/>
              </a:rPr>
              <a:t>3.شهر شناور </a:t>
            </a:r>
            <a:r>
              <a:rPr lang="en-US" sz="4400" i="1" dirty="0" smtClean="0">
                <a:cs typeface="+mn-cs"/>
              </a:rPr>
              <a:t>LILYPAD</a:t>
            </a:r>
            <a:endParaRPr lang="en-US" sz="4400" i="1" dirty="0">
              <a:cs typeface="+mn-cs"/>
            </a:endParaRPr>
          </a:p>
        </p:txBody>
      </p:sp>
      <p:pic>
        <p:nvPicPr>
          <p:cNvPr id="7" name="Picture 6" descr="http://www.seemorgh.com/images/iContent/478964.jpg"/>
          <p:cNvPicPr/>
          <p:nvPr/>
        </p:nvPicPr>
        <p:blipFill>
          <a:blip r:embed="rId2">
            <a:extLst>
              <a:ext uri="{28A0092B-C50C-407E-A947-70E740481C1C}">
                <a14:useLocalDpi xmlns:a14="http://schemas.microsoft.com/office/drawing/2010/main" val="0"/>
              </a:ext>
            </a:extLst>
          </a:blip>
          <a:srcRect/>
          <a:stretch>
            <a:fillRect/>
          </a:stretch>
        </p:blipFill>
        <p:spPr bwMode="auto">
          <a:xfrm>
            <a:off x="285720" y="2000240"/>
            <a:ext cx="5572164" cy="4286280"/>
          </a:xfrm>
          <a:prstGeom prst="rect">
            <a:avLst/>
          </a:prstGeom>
          <a:ln>
            <a:noFill/>
          </a:ln>
          <a:effectLst>
            <a:softEdge rad="112500"/>
          </a:effectLst>
        </p:spPr>
      </p:pic>
      <p:sp>
        <p:nvSpPr>
          <p:cNvPr id="5" name="TextBox 4"/>
          <p:cNvSpPr txBox="1"/>
          <p:nvPr/>
        </p:nvSpPr>
        <p:spPr>
          <a:xfrm>
            <a:off x="5357818" y="1785926"/>
            <a:ext cx="3500430" cy="2246769"/>
          </a:xfrm>
          <a:prstGeom prst="rect">
            <a:avLst/>
          </a:prstGeom>
          <a:noFill/>
        </p:spPr>
        <p:txBody>
          <a:bodyPr wrap="square" rtlCol="0">
            <a:spAutoFit/>
          </a:bodyPr>
          <a:lstStyle/>
          <a:p>
            <a:pPr algn="r" rtl="1">
              <a:buFont typeface="Arial" pitchFamily="34" charset="0"/>
              <a:buChar char="•"/>
            </a:pPr>
            <a:r>
              <a:rPr lang="fa-IR" sz="2800" dirty="0" smtClean="0">
                <a:solidFill>
                  <a:schemeClr val="bg2">
                    <a:lumMod val="25000"/>
                  </a:schemeClr>
                </a:solidFill>
                <a:cs typeface="B Zar" pitchFamily="2" charset="-78"/>
              </a:rPr>
              <a:t>ایده اولیه:</a:t>
            </a:r>
          </a:p>
          <a:p>
            <a:pPr algn="r" rtl="1"/>
            <a:r>
              <a:rPr lang="fa-IR" sz="2800" dirty="0" smtClean="0">
                <a:solidFill>
                  <a:schemeClr val="bg2">
                    <a:lumMod val="25000"/>
                  </a:schemeClr>
                </a:solidFill>
                <a:cs typeface="B Zar" pitchFamily="2" charset="-78"/>
              </a:rPr>
              <a:t>گرمای زمین و نیلوفر آبی</a:t>
            </a:r>
          </a:p>
          <a:p>
            <a:pPr algn="r" rtl="1"/>
            <a:r>
              <a:rPr lang="fa-IR" sz="2800" dirty="0" smtClean="0">
                <a:solidFill>
                  <a:schemeClr val="bg2">
                    <a:lumMod val="25000"/>
                  </a:schemeClr>
                </a:solidFill>
                <a:cs typeface="B Zar" pitchFamily="2" charset="-78"/>
              </a:rPr>
              <a:t> </a:t>
            </a:r>
          </a:p>
          <a:p>
            <a:pPr algn="r" rtl="1">
              <a:buFont typeface="Arial" pitchFamily="34" charset="0"/>
              <a:buChar char="•"/>
            </a:pPr>
            <a:r>
              <a:rPr lang="fa-IR" sz="2800" dirty="0" smtClean="0">
                <a:solidFill>
                  <a:schemeClr val="bg2">
                    <a:lumMod val="25000"/>
                  </a:schemeClr>
                </a:solidFill>
                <a:cs typeface="B Zar" pitchFamily="2" charset="-78"/>
              </a:rPr>
              <a:t>طراح:</a:t>
            </a:r>
          </a:p>
          <a:p>
            <a:pPr algn="r" rtl="1"/>
            <a:r>
              <a:rPr lang="fa-IR" sz="2800" dirty="0" smtClean="0">
                <a:solidFill>
                  <a:schemeClr val="bg2">
                    <a:lumMod val="25000"/>
                  </a:schemeClr>
                </a:solidFill>
                <a:cs typeface="B Zar" pitchFamily="2" charset="-78"/>
              </a:rPr>
              <a:t>وینسنت کالبات</a:t>
            </a:r>
          </a:p>
        </p:txBody>
      </p:sp>
      <p:sp>
        <p:nvSpPr>
          <p:cNvPr id="6" name="Rectangle 5"/>
          <p:cNvSpPr/>
          <p:nvPr/>
        </p:nvSpPr>
        <p:spPr>
          <a:xfrm>
            <a:off x="6072198" y="4286256"/>
            <a:ext cx="2786050" cy="2246769"/>
          </a:xfrm>
          <a:prstGeom prst="rect">
            <a:avLst/>
          </a:prstGeom>
        </p:spPr>
        <p:txBody>
          <a:bodyPr wrap="square">
            <a:spAutoFit/>
          </a:bodyPr>
          <a:lstStyle/>
          <a:p>
            <a:pPr algn="r" rtl="1">
              <a:buFont typeface="Arial" pitchFamily="34" charset="0"/>
              <a:buChar char="•"/>
            </a:pPr>
            <a:r>
              <a:rPr lang="ar-SA" sz="2800" i="1" dirty="0" smtClean="0">
                <a:solidFill>
                  <a:schemeClr val="bg2">
                    <a:lumMod val="25000"/>
                  </a:schemeClr>
                </a:solidFill>
                <a:cs typeface="B Zar" pitchFamily="2" charset="-78"/>
              </a:rPr>
              <a:t>جنس بدنه این شهر از الیاف پلی استر بوده و توسط لایه ای از دی اکسید تیتانیوم</a:t>
            </a:r>
            <a:r>
              <a:rPr lang="en-US" sz="2800" i="1" dirty="0" smtClean="0">
                <a:solidFill>
                  <a:schemeClr val="bg2">
                    <a:lumMod val="25000"/>
                  </a:schemeClr>
                </a:solidFill>
                <a:cs typeface="B Zar" pitchFamily="2" charset="-78"/>
              </a:rPr>
              <a:t> (TiO2) </a:t>
            </a:r>
            <a:r>
              <a:rPr lang="ar-SA" sz="2800" i="1" dirty="0" smtClean="0">
                <a:solidFill>
                  <a:schemeClr val="bg2">
                    <a:lumMod val="25000"/>
                  </a:schemeClr>
                </a:solidFill>
                <a:cs typeface="B Zar" pitchFamily="2" charset="-78"/>
              </a:rPr>
              <a:t>پوشیده خواهد شد</a:t>
            </a:r>
            <a:endParaRPr lang="en-US" sz="2800" dirty="0">
              <a:solidFill>
                <a:schemeClr val="bg2">
                  <a:lumMod val="25000"/>
                </a:schemeClr>
              </a:solidFill>
              <a:cs typeface="B Zar" pitchFamily="2" charset="-78"/>
            </a:endParaRPr>
          </a:p>
        </p:txBody>
      </p:sp>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42942"/>
          </a:xfrm>
        </p:spPr>
        <p:txBody>
          <a:bodyPr>
            <a:normAutofit fontScale="90000"/>
          </a:bodyPr>
          <a:lstStyle/>
          <a:p>
            <a:pPr algn="ctr"/>
            <a:r>
              <a:rPr lang="fa-IR" i="1" dirty="0" smtClean="0">
                <a:cs typeface="+mn-cs"/>
              </a:rPr>
              <a:t>4.برج سنجاقک نیویورک</a:t>
            </a:r>
            <a:endParaRPr lang="en-US" i="1" dirty="0">
              <a:cs typeface="+mn-cs"/>
            </a:endParaRPr>
          </a:p>
        </p:txBody>
      </p:sp>
      <p:pic>
        <p:nvPicPr>
          <p:cNvPr id="7" name="Picture 6" descr="http://www.etoood.com/Images/News/Large/475634249319962997500201056929911.jpg"/>
          <p:cNvPicPr/>
          <p:nvPr/>
        </p:nvPicPr>
        <p:blipFill>
          <a:blip r:embed="rId2">
            <a:extLst>
              <a:ext uri="{28A0092B-C50C-407E-A947-70E740481C1C}">
                <a14:useLocalDpi xmlns:a14="http://schemas.microsoft.com/office/drawing/2010/main" val="0"/>
              </a:ext>
            </a:extLst>
          </a:blip>
          <a:srcRect/>
          <a:stretch>
            <a:fillRect/>
          </a:stretch>
        </p:blipFill>
        <p:spPr bwMode="auto">
          <a:xfrm>
            <a:off x="571472" y="1714488"/>
            <a:ext cx="4714908" cy="4857784"/>
          </a:xfrm>
          <a:prstGeom prst="ellipse">
            <a:avLst/>
          </a:prstGeom>
          <a:ln>
            <a:noFill/>
          </a:ln>
          <a:effectLst>
            <a:softEdge rad="112500"/>
          </a:effectLst>
        </p:spPr>
      </p:pic>
      <p:sp>
        <p:nvSpPr>
          <p:cNvPr id="6" name="TextBox 5"/>
          <p:cNvSpPr txBox="1"/>
          <p:nvPr/>
        </p:nvSpPr>
        <p:spPr>
          <a:xfrm>
            <a:off x="5857884" y="2643182"/>
            <a:ext cx="2571768" cy="2554545"/>
          </a:xfrm>
          <a:prstGeom prst="rect">
            <a:avLst/>
          </a:prstGeom>
          <a:noFill/>
        </p:spPr>
        <p:txBody>
          <a:bodyPr wrap="square" rtlCol="0">
            <a:spAutoFit/>
          </a:bodyPr>
          <a:lstStyle/>
          <a:p>
            <a:pPr algn="r" rtl="1">
              <a:buFont typeface="Arial" pitchFamily="34" charset="0"/>
              <a:buChar char="•"/>
            </a:pPr>
            <a:r>
              <a:rPr lang="fa-IR" sz="3200" i="1" dirty="0" smtClean="0">
                <a:solidFill>
                  <a:schemeClr val="bg2">
                    <a:lumMod val="25000"/>
                  </a:schemeClr>
                </a:solidFill>
                <a:cs typeface="B Zar" pitchFamily="2" charset="-78"/>
              </a:rPr>
              <a:t>ایده اولیه:</a:t>
            </a:r>
          </a:p>
          <a:p>
            <a:pPr algn="r" rtl="1"/>
            <a:r>
              <a:rPr lang="fa-IR" sz="3200" i="1" dirty="0" smtClean="0">
                <a:solidFill>
                  <a:schemeClr val="bg2">
                    <a:lumMod val="25000"/>
                  </a:schemeClr>
                </a:solidFill>
                <a:cs typeface="B Zar" pitchFamily="2" charset="-78"/>
              </a:rPr>
              <a:t>بال سنجاقک</a:t>
            </a:r>
          </a:p>
          <a:p>
            <a:pPr algn="r" rtl="1"/>
            <a:endParaRPr lang="fa-IR" sz="3200" i="1" dirty="0" smtClean="0">
              <a:solidFill>
                <a:schemeClr val="bg2">
                  <a:lumMod val="25000"/>
                </a:schemeClr>
              </a:solidFill>
              <a:cs typeface="B Zar" pitchFamily="2" charset="-78"/>
            </a:endParaRPr>
          </a:p>
          <a:p>
            <a:pPr algn="r" rtl="1">
              <a:buFont typeface="Arial" pitchFamily="34" charset="0"/>
              <a:buChar char="•"/>
            </a:pPr>
            <a:r>
              <a:rPr lang="fa-IR" sz="3200" i="1" dirty="0" smtClean="0">
                <a:solidFill>
                  <a:schemeClr val="bg2">
                    <a:lumMod val="25000"/>
                  </a:schemeClr>
                </a:solidFill>
                <a:cs typeface="B Zar" pitchFamily="2" charset="-78"/>
              </a:rPr>
              <a:t>طراح:</a:t>
            </a:r>
          </a:p>
          <a:p>
            <a:pPr algn="r" rtl="1"/>
            <a:r>
              <a:rPr lang="fa-IR" sz="3200" i="1" dirty="0" smtClean="0">
                <a:solidFill>
                  <a:schemeClr val="bg2">
                    <a:lumMod val="25000"/>
                  </a:schemeClr>
                </a:solidFill>
                <a:cs typeface="B Zar" pitchFamily="2" charset="-78"/>
              </a:rPr>
              <a:t>وینست کاله بات</a:t>
            </a:r>
            <a:endParaRPr lang="en-US" sz="3200" i="1" dirty="0">
              <a:solidFill>
                <a:schemeClr val="bg2">
                  <a:lumMod val="25000"/>
                </a:schemeClr>
              </a:solidFill>
              <a:cs typeface="B Zar" pitchFamily="2" charset="-78"/>
            </a:endParaRPr>
          </a:p>
        </p:txBody>
      </p:sp>
    </p:spTree>
  </p:cSld>
  <p:clrMapOvr>
    <a:masterClrMapping/>
  </p:clrMapOvr>
  <p:transition spd="slow">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etoood.com/Images/News/Large/47563424932083987250020102399871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158" y="1071546"/>
            <a:ext cx="4214842" cy="2643206"/>
          </a:xfrm>
          <a:prstGeom prst="rect">
            <a:avLst/>
          </a:prstGeom>
          <a:ln>
            <a:noFill/>
          </a:ln>
          <a:effectLst>
            <a:softEdge rad="112500"/>
          </a:effectLst>
        </p:spPr>
      </p:pic>
      <p:pic>
        <p:nvPicPr>
          <p:cNvPr id="5" name="Picture 4" descr="http://www.etoood.com/Images/News/Large/475634249323327997500201032979911.jpg"/>
          <p:cNvPicPr/>
          <p:nvPr/>
        </p:nvPicPr>
        <p:blipFill>
          <a:blip r:embed="rId3">
            <a:extLst>
              <a:ext uri="{28A0092B-C50C-407E-A947-70E740481C1C}">
                <a14:useLocalDpi xmlns:a14="http://schemas.microsoft.com/office/drawing/2010/main" val="0"/>
              </a:ext>
            </a:extLst>
          </a:blip>
          <a:srcRect/>
          <a:stretch>
            <a:fillRect/>
          </a:stretch>
        </p:blipFill>
        <p:spPr bwMode="auto">
          <a:xfrm>
            <a:off x="500034" y="3929066"/>
            <a:ext cx="4095426" cy="2376167"/>
          </a:xfrm>
          <a:prstGeom prst="rect">
            <a:avLst/>
          </a:prstGeom>
          <a:ln>
            <a:noFill/>
          </a:ln>
          <a:effectLst>
            <a:softEdge rad="112500"/>
          </a:effectLst>
        </p:spPr>
      </p:pic>
      <p:sp>
        <p:nvSpPr>
          <p:cNvPr id="6" name="TextBox 5"/>
          <p:cNvSpPr txBox="1"/>
          <p:nvPr/>
        </p:nvSpPr>
        <p:spPr>
          <a:xfrm>
            <a:off x="5000628" y="928670"/>
            <a:ext cx="3857652" cy="5693866"/>
          </a:xfrm>
          <a:prstGeom prst="rect">
            <a:avLst/>
          </a:prstGeom>
          <a:noFill/>
        </p:spPr>
        <p:txBody>
          <a:bodyPr wrap="square" rtlCol="0">
            <a:spAutoFit/>
          </a:bodyPr>
          <a:lstStyle/>
          <a:p>
            <a:pPr algn="r" rtl="1">
              <a:buFont typeface="Arial" pitchFamily="34" charset="0"/>
              <a:buChar char="•"/>
            </a:pPr>
            <a:r>
              <a:rPr lang="fa-IR" sz="2800" dirty="0" smtClean="0">
                <a:solidFill>
                  <a:schemeClr val="bg2">
                    <a:lumMod val="25000"/>
                  </a:schemeClr>
                </a:solidFill>
                <a:cs typeface="B Zar" pitchFamily="2" charset="-78"/>
              </a:rPr>
              <a:t>تعداد طبقات:132</a:t>
            </a:r>
          </a:p>
          <a:p>
            <a:pPr algn="r" rtl="1"/>
            <a:endParaRPr lang="fa-IR" sz="2800" dirty="0" smtClean="0">
              <a:solidFill>
                <a:schemeClr val="bg2">
                  <a:lumMod val="25000"/>
                </a:schemeClr>
              </a:solidFill>
              <a:cs typeface="B Zar" pitchFamily="2" charset="-78"/>
            </a:endParaRPr>
          </a:p>
          <a:p>
            <a:pPr algn="r" rtl="1">
              <a:buFont typeface="Arial" pitchFamily="34" charset="0"/>
              <a:buChar char="•"/>
            </a:pPr>
            <a:r>
              <a:rPr lang="fa-IR" sz="2800" dirty="0" smtClean="0">
                <a:solidFill>
                  <a:schemeClr val="bg2">
                    <a:lumMod val="25000"/>
                  </a:schemeClr>
                </a:solidFill>
                <a:cs typeface="B Zar" pitchFamily="2" charset="-78"/>
              </a:rPr>
              <a:t>ارتفاع:600 متر</a:t>
            </a:r>
          </a:p>
          <a:p>
            <a:pPr algn="r" rtl="1"/>
            <a:endParaRPr lang="fa-IR" sz="2800" dirty="0" smtClean="0">
              <a:solidFill>
                <a:schemeClr val="bg2">
                  <a:lumMod val="25000"/>
                </a:schemeClr>
              </a:solidFill>
              <a:cs typeface="B Zar" pitchFamily="2" charset="-78"/>
            </a:endParaRPr>
          </a:p>
          <a:p>
            <a:pPr algn="r" rtl="1">
              <a:buFont typeface="Arial" pitchFamily="34" charset="0"/>
              <a:buChar char="•"/>
            </a:pPr>
            <a:r>
              <a:rPr lang="fa-IR" sz="2800" dirty="0" smtClean="0">
                <a:solidFill>
                  <a:schemeClr val="bg2">
                    <a:lumMod val="25000"/>
                  </a:schemeClr>
                </a:solidFill>
                <a:cs typeface="B Zar" pitchFamily="2" charset="-78"/>
              </a:rPr>
              <a:t>الگو برداری از طرح بال سنجاقک</a:t>
            </a:r>
          </a:p>
          <a:p>
            <a:pPr algn="r" rtl="1"/>
            <a:endParaRPr lang="fa-IR" sz="2800" dirty="0" smtClean="0">
              <a:solidFill>
                <a:schemeClr val="bg2">
                  <a:lumMod val="25000"/>
                </a:schemeClr>
              </a:solidFill>
              <a:cs typeface="B Zar" pitchFamily="2" charset="-78"/>
            </a:endParaRPr>
          </a:p>
          <a:p>
            <a:pPr algn="r" rtl="1">
              <a:buFont typeface="Arial" pitchFamily="34" charset="0"/>
              <a:buChar char="•"/>
            </a:pPr>
            <a:r>
              <a:rPr lang="fa-IR" sz="2800" dirty="0" smtClean="0">
                <a:solidFill>
                  <a:schemeClr val="bg2">
                    <a:lumMod val="25000"/>
                  </a:schemeClr>
                </a:solidFill>
                <a:cs typeface="B Zar" pitchFamily="2" charset="-78"/>
              </a:rPr>
              <a:t>ارگانیسم زنده:</a:t>
            </a:r>
          </a:p>
          <a:p>
            <a:pPr algn="r" rtl="1"/>
            <a:r>
              <a:rPr lang="fa-IR" sz="2800" dirty="0" smtClean="0">
                <a:solidFill>
                  <a:schemeClr val="bg2">
                    <a:lumMod val="25000"/>
                  </a:schemeClr>
                </a:solidFill>
                <a:cs typeface="B Zar" pitchFamily="2" charset="-78"/>
              </a:rPr>
              <a:t>در مصرف آب و انرژی خود کفا است</a:t>
            </a:r>
          </a:p>
          <a:p>
            <a:pPr algn="r" rtl="1"/>
            <a:endParaRPr lang="fa-IR" sz="2800" dirty="0" smtClean="0">
              <a:solidFill>
                <a:schemeClr val="bg2">
                  <a:lumMod val="25000"/>
                </a:schemeClr>
              </a:solidFill>
              <a:cs typeface="B Zar" pitchFamily="2" charset="-78"/>
            </a:endParaRPr>
          </a:p>
          <a:p>
            <a:pPr algn="r" rtl="1">
              <a:buFont typeface="Arial" pitchFamily="34" charset="0"/>
              <a:buChar char="•"/>
            </a:pPr>
            <a:r>
              <a:rPr lang="fa-IR" sz="2800" dirty="0" smtClean="0">
                <a:solidFill>
                  <a:schemeClr val="bg2">
                    <a:lumMod val="25000"/>
                  </a:schemeClr>
                </a:solidFill>
                <a:cs typeface="B Zar" pitchFamily="2" charset="-78"/>
              </a:rPr>
              <a:t>هدف این طرح:</a:t>
            </a:r>
          </a:p>
          <a:p>
            <a:pPr algn="r" rtl="1"/>
            <a:r>
              <a:rPr lang="fa-IR" sz="2800" dirty="0" smtClean="0">
                <a:solidFill>
                  <a:schemeClr val="bg2">
                    <a:lumMod val="25000"/>
                  </a:schemeClr>
                </a:solidFill>
                <a:cs typeface="B Zar" pitchFamily="2" charset="-78"/>
              </a:rPr>
              <a:t>خدمت معماری به کشاورزی جدید</a:t>
            </a:r>
          </a:p>
          <a:p>
            <a:pPr algn="r" rtl="1"/>
            <a:endParaRPr lang="en-US" sz="2800" dirty="0">
              <a:solidFill>
                <a:schemeClr val="bg2">
                  <a:lumMod val="25000"/>
                </a:schemeClr>
              </a:solidFill>
              <a:cs typeface="B Zar" pitchFamily="2" charset="-78"/>
            </a:endParaRPr>
          </a:p>
        </p:txBody>
      </p:sp>
    </p:spTree>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642942"/>
          </a:xfrm>
        </p:spPr>
        <p:txBody>
          <a:bodyPr>
            <a:normAutofit fontScale="90000"/>
          </a:bodyPr>
          <a:lstStyle/>
          <a:p>
            <a:pPr algn="ctr"/>
            <a:r>
              <a:rPr lang="fa-IR" i="1" dirty="0" smtClean="0">
                <a:cs typeface="+mn-cs"/>
              </a:rPr>
              <a:t>5.برج کاکتوس</a:t>
            </a:r>
            <a:endParaRPr lang="en-US" i="1" dirty="0">
              <a:cs typeface="+mn-cs"/>
            </a:endParaRPr>
          </a:p>
        </p:txBody>
      </p:sp>
      <p:pic>
        <p:nvPicPr>
          <p:cNvPr id="7" name="Picture 6" descr="http://memarinews.com/Image/News/urban%20cactus%2001.jpg"/>
          <p:cNvPicPr/>
          <p:nvPr/>
        </p:nvPicPr>
        <p:blipFill>
          <a:blip r:embed="rId2">
            <a:extLst>
              <a:ext uri="{28A0092B-C50C-407E-A947-70E740481C1C}">
                <a14:useLocalDpi xmlns:a14="http://schemas.microsoft.com/office/drawing/2010/main" val="0"/>
              </a:ext>
            </a:extLst>
          </a:blip>
          <a:srcRect/>
          <a:stretch>
            <a:fillRect/>
          </a:stretch>
        </p:blipFill>
        <p:spPr bwMode="auto">
          <a:xfrm>
            <a:off x="285720" y="1285860"/>
            <a:ext cx="4500594" cy="5143536"/>
          </a:xfrm>
          <a:prstGeom prst="rect">
            <a:avLst/>
          </a:prstGeom>
          <a:ln>
            <a:noFill/>
          </a:ln>
          <a:effectLst>
            <a:softEdge rad="112500"/>
          </a:effectLst>
        </p:spPr>
      </p:pic>
      <p:sp>
        <p:nvSpPr>
          <p:cNvPr id="6" name="TextBox 5"/>
          <p:cNvSpPr txBox="1"/>
          <p:nvPr/>
        </p:nvSpPr>
        <p:spPr>
          <a:xfrm>
            <a:off x="5072066" y="1643050"/>
            <a:ext cx="3571900" cy="4524315"/>
          </a:xfrm>
          <a:prstGeom prst="rect">
            <a:avLst/>
          </a:prstGeom>
          <a:noFill/>
        </p:spPr>
        <p:txBody>
          <a:bodyPr wrap="square" rtlCol="0">
            <a:spAutoFit/>
          </a:bodyPr>
          <a:lstStyle/>
          <a:p>
            <a:pPr algn="r" rtl="1">
              <a:buFont typeface="Arial" pitchFamily="34" charset="0"/>
              <a:buChar char="•"/>
            </a:pPr>
            <a:r>
              <a:rPr lang="fa-IR" sz="3600" dirty="0" smtClean="0">
                <a:solidFill>
                  <a:schemeClr val="bg2">
                    <a:lumMod val="25000"/>
                  </a:schemeClr>
                </a:solidFill>
                <a:cs typeface="B Zar" pitchFamily="2" charset="-78"/>
              </a:rPr>
              <a:t>طراح:</a:t>
            </a:r>
          </a:p>
          <a:p>
            <a:pPr algn="r" rtl="1"/>
            <a:r>
              <a:rPr lang="fa-IR" sz="3600" dirty="0" smtClean="0">
                <a:solidFill>
                  <a:schemeClr val="bg2">
                    <a:lumMod val="25000"/>
                  </a:schemeClr>
                </a:solidFill>
                <a:cs typeface="B Zar" pitchFamily="2" charset="-78"/>
              </a:rPr>
              <a:t>آرتور امید آذری</a:t>
            </a:r>
          </a:p>
          <a:p>
            <a:pPr algn="r" rtl="1"/>
            <a:endParaRPr lang="fa-IR" sz="3600" dirty="0" smtClean="0">
              <a:solidFill>
                <a:schemeClr val="bg2">
                  <a:lumMod val="25000"/>
                </a:schemeClr>
              </a:solidFill>
              <a:cs typeface="B Zar" pitchFamily="2" charset="-78"/>
            </a:endParaRPr>
          </a:p>
          <a:p>
            <a:pPr algn="r" rtl="1">
              <a:buFont typeface="Arial" pitchFamily="34" charset="0"/>
              <a:buChar char="•"/>
            </a:pPr>
            <a:r>
              <a:rPr lang="fa-IR" sz="3600" dirty="0" smtClean="0">
                <a:solidFill>
                  <a:schemeClr val="bg2">
                    <a:lumMod val="25000"/>
                  </a:schemeClr>
                </a:solidFill>
                <a:cs typeface="B Zar" pitchFamily="2" charset="-78"/>
              </a:rPr>
              <a:t>ایده اولیه:</a:t>
            </a:r>
          </a:p>
          <a:p>
            <a:pPr algn="r" rtl="1"/>
            <a:r>
              <a:rPr lang="fa-IR" sz="3600" dirty="0" smtClean="0">
                <a:solidFill>
                  <a:schemeClr val="bg2">
                    <a:lumMod val="25000"/>
                  </a:schemeClr>
                </a:solidFill>
                <a:cs typeface="B Zar" pitchFamily="2" charset="-78"/>
              </a:rPr>
              <a:t>گیاه کاکتوس</a:t>
            </a:r>
          </a:p>
          <a:p>
            <a:pPr algn="r" rtl="1"/>
            <a:endParaRPr lang="fa-IR" sz="3600" dirty="0" smtClean="0">
              <a:solidFill>
                <a:schemeClr val="bg2">
                  <a:lumMod val="25000"/>
                </a:schemeClr>
              </a:solidFill>
              <a:cs typeface="B Zar" pitchFamily="2" charset="-78"/>
            </a:endParaRPr>
          </a:p>
          <a:p>
            <a:pPr algn="r" rtl="1">
              <a:buFont typeface="Arial" pitchFamily="34" charset="0"/>
              <a:buChar char="•"/>
            </a:pPr>
            <a:r>
              <a:rPr lang="fa-IR" sz="3600" dirty="0" smtClean="0">
                <a:solidFill>
                  <a:schemeClr val="bg2">
                    <a:lumMod val="25000"/>
                  </a:schemeClr>
                </a:solidFill>
                <a:cs typeface="B Zar" pitchFamily="2" charset="-78"/>
              </a:rPr>
              <a:t>بزرگترین برج کاکتوس بتنی جهان</a:t>
            </a:r>
            <a:endParaRPr lang="en-US" sz="3600" dirty="0">
              <a:solidFill>
                <a:schemeClr val="bg2">
                  <a:lumMod val="25000"/>
                </a:schemeClr>
              </a:solidFill>
              <a:cs typeface="B Zar" pitchFamily="2" charset="-78"/>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42942"/>
          </a:xfrm>
        </p:spPr>
        <p:txBody>
          <a:bodyPr>
            <a:normAutofit fontScale="90000"/>
          </a:bodyPr>
          <a:lstStyle/>
          <a:p>
            <a:pPr algn="ctr"/>
            <a:endParaRPr lang="en-US" i="1" dirty="0">
              <a:cs typeface="+mn-cs"/>
            </a:endParaRPr>
          </a:p>
        </p:txBody>
      </p:sp>
      <p:pic>
        <p:nvPicPr>
          <p:cNvPr id="5" name="Picture 4" descr="http://memarinews.com/Image/News/urban%20cactus%2003.jpg"/>
          <p:cNvPicPr/>
          <p:nvPr/>
        </p:nvPicPr>
        <p:blipFill>
          <a:blip r:embed="rId2">
            <a:extLst>
              <a:ext uri="{28A0092B-C50C-407E-A947-70E740481C1C}">
                <a14:useLocalDpi xmlns:a14="http://schemas.microsoft.com/office/drawing/2010/main" val="0"/>
              </a:ext>
            </a:extLst>
          </a:blip>
          <a:srcRect/>
          <a:stretch>
            <a:fillRect/>
          </a:stretch>
        </p:blipFill>
        <p:spPr bwMode="auto">
          <a:xfrm>
            <a:off x="357158" y="1357298"/>
            <a:ext cx="4143404" cy="5000660"/>
          </a:xfrm>
          <a:prstGeom prst="rect">
            <a:avLst/>
          </a:prstGeom>
          <a:ln>
            <a:noFill/>
          </a:ln>
          <a:effectLst>
            <a:softEdge rad="112500"/>
          </a:effectLst>
        </p:spPr>
      </p:pic>
      <p:sp>
        <p:nvSpPr>
          <p:cNvPr id="6" name="TextBox 5"/>
          <p:cNvSpPr txBox="1"/>
          <p:nvPr/>
        </p:nvSpPr>
        <p:spPr>
          <a:xfrm>
            <a:off x="5000628" y="2071678"/>
            <a:ext cx="3643338" cy="3539430"/>
          </a:xfrm>
          <a:prstGeom prst="rect">
            <a:avLst/>
          </a:prstGeom>
          <a:noFill/>
        </p:spPr>
        <p:txBody>
          <a:bodyPr wrap="square" rtlCol="0">
            <a:spAutoFit/>
          </a:bodyPr>
          <a:lstStyle/>
          <a:p>
            <a:pPr algn="r" rtl="1">
              <a:buFont typeface="Arial" pitchFamily="34" charset="0"/>
              <a:buChar char="•"/>
            </a:pPr>
            <a:r>
              <a:rPr lang="fa-IR" sz="3200" dirty="0" smtClean="0">
                <a:solidFill>
                  <a:schemeClr val="bg2">
                    <a:lumMod val="25000"/>
                  </a:schemeClr>
                </a:solidFill>
                <a:cs typeface="B Zar" pitchFamily="2" charset="-78"/>
              </a:rPr>
              <a:t>تعداد طبقات:  19 طبقه</a:t>
            </a:r>
          </a:p>
          <a:p>
            <a:pPr algn="r" rtl="1"/>
            <a:endParaRPr lang="fa-IR" sz="3200" dirty="0" smtClean="0">
              <a:solidFill>
                <a:schemeClr val="bg2">
                  <a:lumMod val="25000"/>
                </a:schemeClr>
              </a:solidFill>
              <a:cs typeface="B Zar" pitchFamily="2" charset="-78"/>
            </a:endParaRPr>
          </a:p>
          <a:p>
            <a:pPr algn="r" rtl="1">
              <a:buFont typeface="Arial" pitchFamily="34" charset="0"/>
              <a:buChar char="•"/>
            </a:pPr>
            <a:r>
              <a:rPr lang="fa-IR" sz="3200" dirty="0" smtClean="0">
                <a:solidFill>
                  <a:schemeClr val="bg2">
                    <a:lumMod val="25000"/>
                  </a:schemeClr>
                </a:solidFill>
                <a:cs typeface="B Zar" pitchFamily="2" charset="-78"/>
              </a:rPr>
              <a:t>98 واحد مسکونی</a:t>
            </a:r>
          </a:p>
          <a:p>
            <a:pPr algn="r" rtl="1"/>
            <a:endParaRPr lang="fa-IR" sz="3200" dirty="0" smtClean="0">
              <a:solidFill>
                <a:schemeClr val="bg2">
                  <a:lumMod val="25000"/>
                </a:schemeClr>
              </a:solidFill>
              <a:cs typeface="B Zar" pitchFamily="2" charset="-78"/>
            </a:endParaRPr>
          </a:p>
          <a:p>
            <a:pPr algn="r" rtl="1">
              <a:buFont typeface="Arial" pitchFamily="34" charset="0"/>
              <a:buChar char="•"/>
            </a:pPr>
            <a:r>
              <a:rPr lang="fa-IR" sz="3200" dirty="0" smtClean="0">
                <a:solidFill>
                  <a:schemeClr val="bg2">
                    <a:lumMod val="25000"/>
                  </a:schemeClr>
                </a:solidFill>
                <a:cs typeface="B Zar" pitchFamily="2" charset="-78"/>
              </a:rPr>
              <a:t>طراحی بالکن به منظور نورگیری مورد توجه قرار گرفته است</a:t>
            </a:r>
            <a:endParaRPr lang="en-US" sz="3200" dirty="0">
              <a:solidFill>
                <a:schemeClr val="bg2">
                  <a:lumMod val="25000"/>
                </a:schemeClr>
              </a:solidFill>
              <a:cs typeface="B Zar" pitchFamily="2" charset="-78"/>
            </a:endParaRPr>
          </a:p>
        </p:txBody>
      </p:sp>
    </p:spTree>
  </p:cSld>
  <p:clrMapOvr>
    <a:masterClrMapping/>
  </p:clrMapOvr>
  <p:transition spd="slow">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42942"/>
          </a:xfrm>
        </p:spPr>
        <p:txBody>
          <a:bodyPr>
            <a:normAutofit fontScale="90000"/>
          </a:bodyPr>
          <a:lstStyle/>
          <a:p>
            <a:pPr algn="ctr"/>
            <a:r>
              <a:rPr lang="fa-IR" i="1" dirty="0" smtClean="0">
                <a:cs typeface="+mn-cs"/>
              </a:rPr>
              <a:t>6.فاز </a:t>
            </a:r>
            <a:r>
              <a:rPr lang="fa-IR" b="1" i="1" dirty="0" smtClean="0">
                <a:cs typeface="+mn-cs"/>
              </a:rPr>
              <a:t>2</a:t>
            </a:r>
            <a:r>
              <a:rPr lang="fa-IR" i="1" dirty="0" smtClean="0">
                <a:cs typeface="+mn-cs"/>
              </a:rPr>
              <a:t> برج میلاد</a:t>
            </a:r>
            <a:endParaRPr lang="en-US" i="1" dirty="0">
              <a:cs typeface="+mn-cs"/>
            </a:endParaRPr>
          </a:p>
        </p:txBody>
      </p:sp>
      <p:pic>
        <p:nvPicPr>
          <p:cNvPr id="9" name="Picture 8" descr="http://tehranlux.com/wp-content/uploads/2014/05/03logo.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57158" y="1714488"/>
            <a:ext cx="5000660" cy="4786346"/>
          </a:xfrm>
          <a:prstGeom prst="rect">
            <a:avLst/>
          </a:prstGeom>
          <a:ln>
            <a:noFill/>
          </a:ln>
          <a:effectLst>
            <a:softEdge rad="112500"/>
          </a:effectLst>
        </p:spPr>
      </p:pic>
      <p:sp>
        <p:nvSpPr>
          <p:cNvPr id="5" name="TextBox 4"/>
          <p:cNvSpPr txBox="1"/>
          <p:nvPr/>
        </p:nvSpPr>
        <p:spPr>
          <a:xfrm>
            <a:off x="4857752" y="2714620"/>
            <a:ext cx="3929058" cy="2554545"/>
          </a:xfrm>
          <a:prstGeom prst="rect">
            <a:avLst/>
          </a:prstGeom>
          <a:noFill/>
        </p:spPr>
        <p:txBody>
          <a:bodyPr wrap="square" rtlCol="0">
            <a:spAutoFit/>
          </a:bodyPr>
          <a:lstStyle/>
          <a:p>
            <a:pPr algn="r" rtl="1">
              <a:buFont typeface="Arial" pitchFamily="34" charset="0"/>
              <a:buChar char="•"/>
            </a:pPr>
            <a:r>
              <a:rPr lang="fa-IR" sz="3200" dirty="0" smtClean="0">
                <a:solidFill>
                  <a:schemeClr val="accent1">
                    <a:lumMod val="75000"/>
                  </a:schemeClr>
                </a:solidFill>
                <a:cs typeface="B Zar" pitchFamily="2" charset="-78"/>
              </a:rPr>
              <a:t>طراح:</a:t>
            </a:r>
          </a:p>
          <a:p>
            <a:pPr algn="r" rtl="1"/>
            <a:r>
              <a:rPr lang="fa-IR" sz="3200" dirty="0" smtClean="0">
                <a:solidFill>
                  <a:schemeClr val="accent1">
                    <a:lumMod val="75000"/>
                  </a:schemeClr>
                </a:solidFill>
                <a:cs typeface="B Zar" pitchFamily="2" charset="-78"/>
              </a:rPr>
              <a:t>زاها حدید</a:t>
            </a:r>
          </a:p>
          <a:p>
            <a:pPr algn="r" rtl="1"/>
            <a:endParaRPr lang="fa-IR" sz="3200" dirty="0" smtClean="0">
              <a:solidFill>
                <a:schemeClr val="accent1">
                  <a:lumMod val="75000"/>
                </a:schemeClr>
              </a:solidFill>
              <a:cs typeface="B Zar" pitchFamily="2" charset="-78"/>
            </a:endParaRPr>
          </a:p>
          <a:p>
            <a:pPr algn="r" rtl="1">
              <a:buFont typeface="Arial" pitchFamily="34" charset="0"/>
              <a:buChar char="•"/>
            </a:pPr>
            <a:r>
              <a:rPr lang="fa-IR" sz="3200" dirty="0" smtClean="0">
                <a:solidFill>
                  <a:schemeClr val="accent1">
                    <a:lumMod val="75000"/>
                  </a:schemeClr>
                </a:solidFill>
                <a:cs typeface="B Zar" pitchFamily="2" charset="-78"/>
              </a:rPr>
              <a:t>ایده:</a:t>
            </a:r>
          </a:p>
          <a:p>
            <a:pPr algn="r" rtl="1"/>
            <a:r>
              <a:rPr lang="fa-IR" sz="3200" dirty="0" smtClean="0">
                <a:solidFill>
                  <a:schemeClr val="accent1">
                    <a:lumMod val="75000"/>
                  </a:schemeClr>
                </a:solidFill>
                <a:cs typeface="B Zar" pitchFamily="2" charset="-78"/>
              </a:rPr>
              <a:t>الگو برداری از ساختار هرم</a:t>
            </a:r>
            <a:endParaRPr lang="en-US" sz="3200" dirty="0">
              <a:solidFill>
                <a:schemeClr val="accent1">
                  <a:lumMod val="75000"/>
                </a:schemeClr>
              </a:solidFill>
              <a:cs typeface="B Zar" pitchFamily="2" charset="-78"/>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Jadid" pitchFamily="2" charset="-78"/>
              </a:rPr>
              <a:t>فهرست:</a:t>
            </a:r>
            <a:endParaRPr lang="en-US" dirty="0">
              <a:cs typeface="B Jadid" pitchFamily="2" charset="-78"/>
            </a:endParaRPr>
          </a:p>
        </p:txBody>
      </p:sp>
      <p:sp>
        <p:nvSpPr>
          <p:cNvPr id="3" name="Content Placeholder 2"/>
          <p:cNvSpPr>
            <a:spLocks noGrp="1"/>
          </p:cNvSpPr>
          <p:nvPr>
            <p:ph idx="1"/>
          </p:nvPr>
        </p:nvSpPr>
        <p:spPr>
          <a:xfrm>
            <a:off x="571472" y="2357430"/>
            <a:ext cx="8229600" cy="4214818"/>
          </a:xfrm>
        </p:spPr>
        <p:txBody>
          <a:bodyPr>
            <a:normAutofit lnSpcReduction="10000"/>
          </a:bodyPr>
          <a:lstStyle/>
          <a:p>
            <a:pPr algn="r">
              <a:buNone/>
            </a:pPr>
            <a:r>
              <a:rPr lang="fa-IR" sz="4000" b="1" dirty="0" smtClean="0">
                <a:solidFill>
                  <a:schemeClr val="accent1">
                    <a:lumMod val="75000"/>
                  </a:schemeClr>
                </a:solidFill>
                <a:cs typeface="B Zar" pitchFamily="2" charset="-78"/>
              </a:rPr>
              <a:t>1.منشا بیونیک</a:t>
            </a:r>
          </a:p>
          <a:p>
            <a:pPr algn="r">
              <a:buNone/>
            </a:pPr>
            <a:r>
              <a:rPr lang="fa-IR" sz="4000" b="1" dirty="0" smtClean="0">
                <a:solidFill>
                  <a:schemeClr val="accent1">
                    <a:lumMod val="75000"/>
                  </a:schemeClr>
                </a:solidFill>
                <a:cs typeface="B Zar" pitchFamily="2" charset="-78"/>
              </a:rPr>
              <a:t>2.علم بیونیک</a:t>
            </a:r>
          </a:p>
          <a:p>
            <a:pPr algn="r">
              <a:buNone/>
            </a:pPr>
            <a:r>
              <a:rPr lang="fa-IR" sz="4000" b="1" dirty="0" smtClean="0">
                <a:solidFill>
                  <a:schemeClr val="accent1">
                    <a:lumMod val="75000"/>
                  </a:schemeClr>
                </a:solidFill>
                <a:cs typeface="B Zar" pitchFamily="2" charset="-78"/>
              </a:rPr>
              <a:t>3.طرح های اولیه بیونیک</a:t>
            </a:r>
            <a:endParaRPr lang="en-US" sz="4000" b="1" dirty="0" smtClean="0">
              <a:solidFill>
                <a:schemeClr val="accent1">
                  <a:lumMod val="75000"/>
                </a:schemeClr>
              </a:solidFill>
              <a:cs typeface="B Zar" pitchFamily="2" charset="-78"/>
            </a:endParaRPr>
          </a:p>
          <a:p>
            <a:pPr algn="r">
              <a:buNone/>
            </a:pPr>
            <a:r>
              <a:rPr lang="fa-IR" sz="4000" b="1" dirty="0" smtClean="0">
                <a:solidFill>
                  <a:schemeClr val="accent1">
                    <a:lumMod val="75000"/>
                  </a:schemeClr>
                </a:solidFill>
                <a:cs typeface="B Zar" pitchFamily="2" charset="-78"/>
              </a:rPr>
              <a:t>4.بیونیک و الهام از طبیعت</a:t>
            </a:r>
          </a:p>
          <a:p>
            <a:pPr algn="r">
              <a:buNone/>
            </a:pPr>
            <a:r>
              <a:rPr lang="fa-IR" sz="4000" b="1" dirty="0" smtClean="0">
                <a:solidFill>
                  <a:schemeClr val="accent1">
                    <a:lumMod val="75000"/>
                  </a:schemeClr>
                </a:solidFill>
                <a:cs typeface="B Zar" pitchFamily="2" charset="-78"/>
              </a:rPr>
              <a:t>5.پروژه های معاصر بیونیک</a:t>
            </a:r>
          </a:p>
          <a:p>
            <a:pPr algn="r">
              <a:buNone/>
            </a:pPr>
            <a:r>
              <a:rPr lang="fa-IR" sz="4000" b="1" dirty="0" smtClean="0">
                <a:solidFill>
                  <a:schemeClr val="accent1">
                    <a:lumMod val="75000"/>
                  </a:schemeClr>
                </a:solidFill>
                <a:cs typeface="B Zar" pitchFamily="2" charset="-78"/>
              </a:rPr>
              <a:t>6.منابع</a:t>
            </a:r>
            <a:endParaRPr lang="en-US" sz="4000" b="1" dirty="0">
              <a:solidFill>
                <a:schemeClr val="accent1">
                  <a:lumMod val="75000"/>
                </a:schemeClr>
              </a:solidFill>
              <a:cs typeface="B Zar" pitchFamily="2" charset="-78"/>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642942"/>
          </a:xfrm>
        </p:spPr>
        <p:txBody>
          <a:bodyPr>
            <a:normAutofit fontScale="90000"/>
          </a:bodyPr>
          <a:lstStyle/>
          <a:p>
            <a:pPr algn="ctr"/>
            <a:endParaRPr lang="en-US" i="1" dirty="0">
              <a:cs typeface="+mn-cs"/>
            </a:endParaRPr>
          </a:p>
        </p:txBody>
      </p:sp>
      <p:pic>
        <p:nvPicPr>
          <p:cNvPr id="7" name="Picture 6" descr="http://tehranlux.com/wp-content/uploads/2014/05/01logo.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14282" y="1214422"/>
            <a:ext cx="4786346" cy="5429288"/>
          </a:xfrm>
          <a:prstGeom prst="rect">
            <a:avLst/>
          </a:prstGeom>
          <a:ln>
            <a:noFill/>
          </a:ln>
          <a:effectLst>
            <a:softEdge rad="112500"/>
          </a:effectLst>
        </p:spPr>
      </p:pic>
      <p:sp>
        <p:nvSpPr>
          <p:cNvPr id="5" name="TextBox 4"/>
          <p:cNvSpPr txBox="1"/>
          <p:nvPr/>
        </p:nvSpPr>
        <p:spPr>
          <a:xfrm>
            <a:off x="5143504" y="2071678"/>
            <a:ext cx="3571900" cy="4031873"/>
          </a:xfrm>
          <a:prstGeom prst="rect">
            <a:avLst/>
          </a:prstGeom>
          <a:noFill/>
        </p:spPr>
        <p:txBody>
          <a:bodyPr wrap="square" rtlCol="0">
            <a:spAutoFit/>
          </a:bodyPr>
          <a:lstStyle/>
          <a:p>
            <a:pPr algn="r" rtl="1">
              <a:buFont typeface="Arial" pitchFamily="34" charset="0"/>
              <a:buChar char="•"/>
            </a:pPr>
            <a:r>
              <a:rPr lang="fa-IR" sz="3200" i="1" dirty="0" smtClean="0">
                <a:solidFill>
                  <a:schemeClr val="accent1">
                    <a:lumMod val="75000"/>
                  </a:schemeClr>
                </a:solidFill>
                <a:cs typeface="B Zar" pitchFamily="2" charset="-78"/>
              </a:rPr>
              <a:t> بلند تر نبودن سازه های طراحی شده در جهت حفظ اهمیت و ارتفاع برج میلاد</a:t>
            </a:r>
          </a:p>
          <a:p>
            <a:pPr algn="r" rtl="1"/>
            <a:endParaRPr lang="fa-IR" sz="3200" i="1" dirty="0" smtClean="0">
              <a:solidFill>
                <a:schemeClr val="accent1">
                  <a:lumMod val="75000"/>
                </a:schemeClr>
              </a:solidFill>
              <a:cs typeface="B Zar" pitchFamily="2" charset="-78"/>
            </a:endParaRPr>
          </a:p>
          <a:p>
            <a:pPr algn="r" rtl="1">
              <a:buFont typeface="Arial" pitchFamily="34" charset="0"/>
              <a:buChar char="•"/>
            </a:pPr>
            <a:r>
              <a:rPr lang="fa-IR" sz="3200" i="1" dirty="0" smtClean="0">
                <a:solidFill>
                  <a:schemeClr val="accent1">
                    <a:lumMod val="75000"/>
                  </a:schemeClr>
                </a:solidFill>
                <a:cs typeface="B Zar" pitchFamily="2" charset="-78"/>
              </a:rPr>
              <a:t> تعامل با محیط بهره گیری از روشنایی روز</a:t>
            </a:r>
          </a:p>
          <a:p>
            <a:pPr algn="r" rtl="1"/>
            <a:endParaRPr lang="fa-IR" sz="3200" i="1" dirty="0" smtClean="0">
              <a:solidFill>
                <a:schemeClr val="accent1">
                  <a:lumMod val="75000"/>
                </a:schemeClr>
              </a:solidFill>
              <a:cs typeface="B Zar" pitchFamily="2" charset="-78"/>
            </a:endParaRPr>
          </a:p>
          <a:p>
            <a:pPr algn="r" rtl="1">
              <a:buFont typeface="Arial" pitchFamily="34" charset="0"/>
              <a:buChar char="•"/>
            </a:pPr>
            <a:r>
              <a:rPr lang="fa-IR" sz="3200" i="1" dirty="0" smtClean="0">
                <a:solidFill>
                  <a:schemeClr val="accent1">
                    <a:lumMod val="75000"/>
                  </a:schemeClr>
                </a:solidFill>
                <a:cs typeface="B Zar" pitchFamily="2" charset="-78"/>
              </a:rPr>
              <a:t> تبعیت از اصول پارامتری</a:t>
            </a:r>
            <a:endParaRPr lang="en-US" sz="3200" i="1" dirty="0">
              <a:solidFill>
                <a:schemeClr val="accent1">
                  <a:lumMod val="75000"/>
                </a:schemeClr>
              </a:solidFill>
              <a:cs typeface="B Zar" pitchFamily="2" charset="-78"/>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143000"/>
          </a:xfrm>
        </p:spPr>
        <p:txBody>
          <a:bodyPr/>
          <a:lstStyle/>
          <a:p>
            <a:pPr algn="r"/>
            <a:r>
              <a:rPr lang="fa-IR" dirty="0" smtClean="0"/>
              <a:t>نتیجه گیری:</a:t>
            </a:r>
            <a:endParaRPr lang="en-US" dirty="0"/>
          </a:p>
        </p:txBody>
      </p:sp>
      <p:sp>
        <p:nvSpPr>
          <p:cNvPr id="3" name="Content Placeholder 2"/>
          <p:cNvSpPr>
            <a:spLocks noGrp="1"/>
          </p:cNvSpPr>
          <p:nvPr>
            <p:ph idx="1"/>
          </p:nvPr>
        </p:nvSpPr>
        <p:spPr/>
        <p:txBody>
          <a:bodyPr>
            <a:noAutofit/>
          </a:bodyPr>
          <a:lstStyle/>
          <a:p>
            <a:pPr algn="r">
              <a:buNone/>
            </a:pPr>
            <a:r>
              <a:rPr lang="ar-SA" sz="2800" i="1" dirty="0" smtClean="0">
                <a:solidFill>
                  <a:schemeClr val="tx2">
                    <a:lumMod val="75000"/>
                  </a:schemeClr>
                </a:solidFill>
                <a:cs typeface="B Zar" pitchFamily="2" charset="-78"/>
              </a:rPr>
              <a:t>به طور کلی بیونیک  ومعماری بیونیک علمی است که به الهام یابی فنی از ساختمان ها رفتارها وارتباطات گوناگون عالم جانداران می پردازد. امروزه بشر با ساخت مدل های واقعی معماری ملهم از طبیعت با قدرت خلاقیت  و سازندگی  طبیعت به  رقابت برخواسته  است . روح بخشیدن به ساختمان یکی از تمایلات معماری بیونیک است که طراحان این رشته با توجه به قدرت سازه برای تنفس (زنده‌نمایی)، به کمک خطوط مستقیم یا منحنی خالص و القاء آهسته تمامیت سازه به آن دست پیدا می‌کنند و مهمترین چیز برای معماری بیونیک آن است که ساختمان بتواند زنده بودن خود را القاء کند</a:t>
            </a:r>
            <a:endParaRPr lang="en-US" sz="2800" dirty="0">
              <a:solidFill>
                <a:schemeClr val="tx2">
                  <a:lumMod val="75000"/>
                </a:schemeClr>
              </a:solidFill>
              <a:cs typeface="B Zar" pitchFamily="2" charset="-78"/>
            </a:endParaRPr>
          </a:p>
        </p:txBody>
      </p:sp>
    </p:spTree>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a:t>
            </a:r>
            <a:endParaRPr lang="en-US" dirty="0"/>
          </a:p>
        </p:txBody>
      </p:sp>
      <p:sp>
        <p:nvSpPr>
          <p:cNvPr id="3" name="Content Placeholder 2"/>
          <p:cNvSpPr>
            <a:spLocks noGrp="1"/>
          </p:cNvSpPr>
          <p:nvPr>
            <p:ph idx="1"/>
          </p:nvPr>
        </p:nvSpPr>
        <p:spPr/>
        <p:txBody>
          <a:bodyPr/>
          <a:lstStyle/>
          <a:p>
            <a:pPr algn="r" rtl="1"/>
            <a:r>
              <a:rPr lang="fa-IR" dirty="0" smtClean="0">
                <a:solidFill>
                  <a:schemeClr val="accent1">
                    <a:lumMod val="75000"/>
                  </a:schemeClr>
                </a:solidFill>
              </a:rPr>
              <a:t>فرآیند نوآوری و توسعه علمی(فاطمه حیدریان)</a:t>
            </a:r>
          </a:p>
          <a:p>
            <a:pPr algn="r" rtl="1"/>
            <a:r>
              <a:rPr lang="fa-IR" dirty="0" smtClean="0">
                <a:solidFill>
                  <a:schemeClr val="accent1">
                    <a:lumMod val="75000"/>
                  </a:schemeClr>
                </a:solidFill>
              </a:rPr>
              <a:t>سایت:تکین طرح</a:t>
            </a:r>
          </a:p>
          <a:p>
            <a:pPr algn="r" rtl="1"/>
            <a:r>
              <a:rPr lang="fa-IR" dirty="0" smtClean="0">
                <a:solidFill>
                  <a:schemeClr val="accent1">
                    <a:lumMod val="75000"/>
                  </a:schemeClr>
                </a:solidFill>
              </a:rPr>
              <a:t>مقاله جواد ایرجی</a:t>
            </a:r>
          </a:p>
          <a:p>
            <a:pPr algn="r" rtl="1"/>
            <a:r>
              <a:rPr lang="fa-IR" dirty="0" smtClean="0">
                <a:solidFill>
                  <a:schemeClr val="accent1">
                    <a:lumMod val="75000"/>
                  </a:schemeClr>
                </a:solidFill>
              </a:rPr>
              <a:t>مهندسی خلاقیت بیونیکی</a:t>
            </a:r>
          </a:p>
          <a:p>
            <a:pPr algn="r" rtl="1"/>
            <a:endParaRPr lang="en-US" dirty="0" smtClean="0">
              <a:solidFill>
                <a:schemeClr val="accent1">
                  <a:lumMod val="75000"/>
                </a:schemeClr>
              </a:solidFill>
            </a:endParaRPr>
          </a:p>
          <a:p>
            <a:pPr algn="r" rtl="1"/>
            <a:endParaRPr lang="en-US" dirty="0" smtClean="0">
              <a:solidFill>
                <a:schemeClr val="accent1">
                  <a:lumMod val="75000"/>
                </a:schemeClr>
              </a:solidFill>
            </a:endParaRPr>
          </a:p>
          <a:p>
            <a:pPr algn="r" rtl="1"/>
            <a:endParaRPr lang="en-US" dirty="0">
              <a:solidFill>
                <a:schemeClr val="accent1">
                  <a:lumMod val="75000"/>
                </a:schemeClr>
              </a:solidFill>
            </a:endParaRPr>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71868" y="1357298"/>
            <a:ext cx="1857388" cy="135732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smtClean="0">
                <a:solidFill>
                  <a:schemeClr val="bg2">
                    <a:lumMod val="25000"/>
                  </a:schemeClr>
                </a:solidFill>
              </a:rPr>
              <a:t>بیونیک</a:t>
            </a:r>
            <a:endParaRPr lang="en-US" sz="3600" dirty="0">
              <a:solidFill>
                <a:schemeClr val="bg2">
                  <a:lumMod val="25000"/>
                </a:schemeClr>
              </a:solidFill>
            </a:endParaRPr>
          </a:p>
        </p:txBody>
      </p:sp>
      <p:sp>
        <p:nvSpPr>
          <p:cNvPr id="5" name="Right Arrow 4"/>
          <p:cNvSpPr/>
          <p:nvPr/>
        </p:nvSpPr>
        <p:spPr>
          <a:xfrm rot="2160301">
            <a:off x="5363913" y="2735967"/>
            <a:ext cx="903966" cy="314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546804">
            <a:off x="2792232" y="2715825"/>
            <a:ext cx="854179" cy="2849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86446" y="3429000"/>
            <a:ext cx="4000528" cy="523220"/>
          </a:xfrm>
          <a:prstGeom prst="rect">
            <a:avLst/>
          </a:prstGeom>
          <a:noFill/>
        </p:spPr>
        <p:txBody>
          <a:bodyPr wrap="square" rtlCol="0">
            <a:spAutoFit/>
          </a:bodyPr>
          <a:lstStyle/>
          <a:p>
            <a:r>
              <a:rPr lang="fa-IR" sz="2800" b="1" dirty="0" smtClean="0">
                <a:solidFill>
                  <a:schemeClr val="tx2">
                    <a:lumMod val="75000"/>
                  </a:schemeClr>
                </a:solidFill>
                <a:latin typeface="Aharoni" pitchFamily="2" charset="-79"/>
                <a:cs typeface="B Zar" pitchFamily="2" charset="-78"/>
              </a:rPr>
              <a:t>الهام گرفته از طبیعت</a:t>
            </a:r>
            <a:endParaRPr lang="en-US" sz="2800" b="1" dirty="0">
              <a:solidFill>
                <a:schemeClr val="tx2">
                  <a:lumMod val="75000"/>
                </a:schemeClr>
              </a:solidFill>
              <a:latin typeface="Aharoni" pitchFamily="2" charset="-79"/>
              <a:cs typeface="B Zar" pitchFamily="2" charset="-78"/>
            </a:endParaRPr>
          </a:p>
        </p:txBody>
      </p:sp>
      <p:sp>
        <p:nvSpPr>
          <p:cNvPr id="11" name="TextBox 10"/>
          <p:cNvSpPr txBox="1"/>
          <p:nvPr/>
        </p:nvSpPr>
        <p:spPr>
          <a:xfrm>
            <a:off x="571472" y="3286124"/>
            <a:ext cx="4000528" cy="523220"/>
          </a:xfrm>
          <a:prstGeom prst="rect">
            <a:avLst/>
          </a:prstGeom>
          <a:noFill/>
        </p:spPr>
        <p:txBody>
          <a:bodyPr wrap="square" rtlCol="0">
            <a:spAutoFit/>
          </a:bodyPr>
          <a:lstStyle/>
          <a:p>
            <a:r>
              <a:rPr lang="fa-IR" sz="2800" b="1" dirty="0" smtClean="0">
                <a:solidFill>
                  <a:schemeClr val="tx2">
                    <a:lumMod val="75000"/>
                  </a:schemeClr>
                </a:solidFill>
                <a:latin typeface="Aharoni" pitchFamily="2" charset="-79"/>
                <a:cs typeface="B Zar" pitchFamily="2" charset="-78"/>
              </a:rPr>
              <a:t>علم حیات مصنوعی</a:t>
            </a:r>
            <a:endParaRPr lang="en-US" sz="2800" b="1" dirty="0">
              <a:solidFill>
                <a:schemeClr val="tx2">
                  <a:lumMod val="75000"/>
                </a:schemeClr>
              </a:solidFill>
              <a:latin typeface="Aharoni" pitchFamily="2" charset="-79"/>
              <a:cs typeface="B Zar" pitchFamily="2" charset="-78"/>
            </a:endParaRPr>
          </a:p>
        </p:txBody>
      </p:sp>
      <p:sp>
        <p:nvSpPr>
          <p:cNvPr id="15" name="Curved Right Arrow 14"/>
          <p:cNvSpPr/>
          <p:nvPr/>
        </p:nvSpPr>
        <p:spPr>
          <a:xfrm rot="19536306">
            <a:off x="1795833" y="4090750"/>
            <a:ext cx="541389" cy="19315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rot="7999976">
            <a:off x="5890074" y="4922317"/>
            <a:ext cx="1987445" cy="5529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786050" y="5500702"/>
            <a:ext cx="3214710" cy="461665"/>
          </a:xfrm>
          <a:prstGeom prst="rect">
            <a:avLst/>
          </a:prstGeom>
          <a:noFill/>
        </p:spPr>
        <p:txBody>
          <a:bodyPr wrap="square" rtlCol="0">
            <a:spAutoFit/>
          </a:bodyPr>
          <a:lstStyle/>
          <a:p>
            <a:pPr algn="r"/>
            <a:r>
              <a:rPr lang="fa-IR" sz="2400" b="1" i="1" dirty="0" smtClean="0">
                <a:solidFill>
                  <a:schemeClr val="tx2">
                    <a:lumMod val="75000"/>
                  </a:schemeClr>
                </a:solidFill>
                <a:latin typeface="Aharoni" pitchFamily="2" charset="-79"/>
                <a:cs typeface="B Zar" pitchFamily="2" charset="-78"/>
              </a:rPr>
              <a:t>ساختمان های منحصر به فرد</a:t>
            </a:r>
            <a:endParaRPr lang="en-US" sz="2400" b="1" i="1" dirty="0">
              <a:solidFill>
                <a:schemeClr val="tx2">
                  <a:lumMod val="75000"/>
                </a:schemeClr>
              </a:solidFill>
              <a:latin typeface="Aharoni" pitchFamily="2" charset="-79"/>
              <a:cs typeface="B Zar" pitchFamily="2" charset="-78"/>
            </a:endParaRPr>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43438" y="1928802"/>
            <a:ext cx="4214842" cy="142876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smtClean="0">
                <a:solidFill>
                  <a:schemeClr val="tx2">
                    <a:lumMod val="75000"/>
                  </a:schemeClr>
                </a:solidFill>
                <a:cs typeface="B Zar" pitchFamily="2" charset="-78"/>
              </a:rPr>
              <a:t>بیونیک:</a:t>
            </a:r>
          </a:p>
          <a:p>
            <a:pPr algn="ctr"/>
            <a:r>
              <a:rPr lang="fa-IR" sz="3600" b="1" dirty="0" smtClean="0">
                <a:solidFill>
                  <a:schemeClr val="tx2">
                    <a:lumMod val="75000"/>
                  </a:schemeClr>
                </a:solidFill>
                <a:cs typeface="B Zar" pitchFamily="2" charset="-78"/>
              </a:rPr>
              <a:t>القا کردن زنده بودن بنا</a:t>
            </a:r>
            <a:endParaRPr lang="en-US" sz="3600" b="1" dirty="0">
              <a:solidFill>
                <a:schemeClr val="tx2">
                  <a:lumMod val="75000"/>
                </a:schemeClr>
              </a:solidFill>
              <a:cs typeface="B Zar" pitchFamily="2" charset="-78"/>
            </a:endParaRPr>
          </a:p>
        </p:txBody>
      </p:sp>
      <p:sp>
        <p:nvSpPr>
          <p:cNvPr id="6" name="Notched Right Arrow 5"/>
          <p:cNvSpPr/>
          <p:nvPr/>
        </p:nvSpPr>
        <p:spPr>
          <a:xfrm rot="11510288">
            <a:off x="3539183" y="1597058"/>
            <a:ext cx="994400" cy="480912"/>
          </a:xfrm>
          <a:prstGeom prst="notched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910" y="1428736"/>
            <a:ext cx="2714676" cy="461665"/>
          </a:xfrm>
          <a:prstGeom prst="rect">
            <a:avLst/>
          </a:prstGeom>
          <a:noFill/>
        </p:spPr>
        <p:txBody>
          <a:bodyPr wrap="square" rtlCol="0">
            <a:spAutoFit/>
          </a:bodyPr>
          <a:lstStyle/>
          <a:p>
            <a:pPr algn="ctr"/>
            <a:r>
              <a:rPr lang="fa-IR" sz="2400" b="1" dirty="0" smtClean="0">
                <a:solidFill>
                  <a:schemeClr val="accent1">
                    <a:lumMod val="75000"/>
                  </a:schemeClr>
                </a:solidFill>
                <a:cs typeface="B Zar" pitchFamily="2" charset="-78"/>
              </a:rPr>
              <a:t>بیولوژی: زیست شناسی</a:t>
            </a:r>
            <a:endParaRPr lang="en-US" sz="2400" b="1" dirty="0">
              <a:solidFill>
                <a:schemeClr val="accent1">
                  <a:lumMod val="75000"/>
                </a:schemeClr>
              </a:solidFill>
              <a:cs typeface="B Zar" pitchFamily="2" charset="-78"/>
            </a:endParaRPr>
          </a:p>
        </p:txBody>
      </p:sp>
      <p:sp>
        <p:nvSpPr>
          <p:cNvPr id="10" name="TextBox 9"/>
          <p:cNvSpPr txBox="1"/>
          <p:nvPr/>
        </p:nvSpPr>
        <p:spPr>
          <a:xfrm>
            <a:off x="1857356" y="3429000"/>
            <a:ext cx="1500198" cy="461665"/>
          </a:xfrm>
          <a:prstGeom prst="rect">
            <a:avLst/>
          </a:prstGeom>
          <a:noFill/>
        </p:spPr>
        <p:txBody>
          <a:bodyPr wrap="square" rtlCol="0">
            <a:spAutoFit/>
          </a:bodyPr>
          <a:lstStyle/>
          <a:p>
            <a:pPr algn="ctr" rtl="1"/>
            <a:r>
              <a:rPr lang="fa-IR" sz="2400" b="1" dirty="0" smtClean="0">
                <a:solidFill>
                  <a:schemeClr val="accent1">
                    <a:lumMod val="75000"/>
                  </a:schemeClr>
                </a:solidFill>
                <a:cs typeface="B Zar" pitchFamily="2" charset="-78"/>
              </a:rPr>
              <a:t>تکنیک: فن</a:t>
            </a:r>
            <a:endParaRPr lang="en-US" sz="2400" b="1" dirty="0">
              <a:solidFill>
                <a:schemeClr val="accent1">
                  <a:lumMod val="75000"/>
                </a:schemeClr>
              </a:solidFill>
              <a:cs typeface="B Zar" pitchFamily="2" charset="-78"/>
            </a:endParaRPr>
          </a:p>
        </p:txBody>
      </p:sp>
      <p:sp>
        <p:nvSpPr>
          <p:cNvPr id="11" name="TextBox 10"/>
          <p:cNvSpPr txBox="1"/>
          <p:nvPr/>
        </p:nvSpPr>
        <p:spPr>
          <a:xfrm>
            <a:off x="214282" y="4786322"/>
            <a:ext cx="8643998" cy="1261884"/>
          </a:xfrm>
          <a:prstGeom prst="rect">
            <a:avLst/>
          </a:prstGeom>
          <a:noFill/>
        </p:spPr>
        <p:txBody>
          <a:bodyPr wrap="square" rtlCol="0">
            <a:spAutoFit/>
          </a:bodyPr>
          <a:lstStyle/>
          <a:p>
            <a:pPr algn="ctr" rtl="1"/>
            <a:r>
              <a:rPr lang="fa-IR" sz="2800" dirty="0" smtClean="0">
                <a:solidFill>
                  <a:schemeClr val="accent1">
                    <a:lumMod val="75000"/>
                  </a:schemeClr>
                </a:solidFill>
                <a:cs typeface="B Koodak" pitchFamily="2" charset="-78"/>
              </a:rPr>
              <a:t>علم سیستمهایی که شالوده آنها سیستم زنده یا خصوصیات سیستمهای زنده را دارند، </a:t>
            </a:r>
            <a:r>
              <a:rPr lang="fa-IR" sz="2800" i="1" dirty="0" smtClean="0">
                <a:solidFill>
                  <a:schemeClr val="accent1">
                    <a:lumMod val="75000"/>
                  </a:schemeClr>
                </a:solidFill>
                <a:cs typeface="B Koodak" pitchFamily="2" charset="-78"/>
              </a:rPr>
              <a:t>علم بیونیک </a:t>
            </a:r>
            <a:r>
              <a:rPr lang="fa-IR" sz="2800" dirty="0" smtClean="0">
                <a:solidFill>
                  <a:schemeClr val="accent1">
                    <a:lumMod val="75000"/>
                  </a:schemeClr>
                </a:solidFill>
                <a:cs typeface="B Koodak" pitchFamily="2" charset="-78"/>
              </a:rPr>
              <a:t>می نامند</a:t>
            </a:r>
            <a:endParaRPr lang="fa-IR" sz="3200" dirty="0" smtClean="0">
              <a:solidFill>
                <a:schemeClr val="accent1">
                  <a:lumMod val="75000"/>
                </a:schemeClr>
              </a:solidFill>
              <a:cs typeface="B Koodak" pitchFamily="2" charset="-78"/>
            </a:endParaRPr>
          </a:p>
          <a:p>
            <a:pPr rtl="1"/>
            <a:r>
              <a:rPr lang="fa-IR" sz="2000" dirty="0" smtClean="0">
                <a:solidFill>
                  <a:schemeClr val="accent2">
                    <a:lumMod val="75000"/>
                  </a:schemeClr>
                </a:solidFill>
                <a:cs typeface="B Koodak" pitchFamily="2" charset="-78"/>
              </a:rPr>
              <a:t>«سرگرد جک استیل»</a:t>
            </a:r>
            <a:endParaRPr lang="en-US" sz="2000" dirty="0">
              <a:solidFill>
                <a:schemeClr val="accent2">
                  <a:lumMod val="75000"/>
                </a:schemeClr>
              </a:solidFill>
              <a:cs typeface="B Koodak" pitchFamily="2" charset="-78"/>
            </a:endParaRPr>
          </a:p>
        </p:txBody>
      </p:sp>
      <p:sp>
        <p:nvSpPr>
          <p:cNvPr id="12" name="Notched Right Arrow 11"/>
          <p:cNvSpPr/>
          <p:nvPr/>
        </p:nvSpPr>
        <p:spPr>
          <a:xfrm rot="9538903">
            <a:off x="3553592" y="3305578"/>
            <a:ext cx="994400" cy="480912"/>
          </a:xfrm>
          <a:prstGeom prst="notched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i="1" dirty="0" smtClean="0">
                <a:cs typeface="+mn-cs"/>
              </a:rPr>
              <a:t>طرح های اولیه بیونیک:</a:t>
            </a:r>
            <a:endParaRPr lang="en-US" sz="4400" i="1" dirty="0">
              <a:cs typeface="+mn-cs"/>
            </a:endParaRPr>
          </a:p>
        </p:txBody>
      </p:sp>
      <p:pic>
        <p:nvPicPr>
          <p:cNvPr id="4" name="Content Placeholder 3" descr="http://www.architects.ir/architects/newsa/2/normal_Flying-Machine,-Leonardo-da-Vinci,-1490-1600x1200-ID-807.jpg">
            <a:hlinkClick r:id="rId2"/>
          </p:cNvPr>
          <p:cNvPicPr>
            <a:picLocks noGrp="1"/>
          </p:cNvPicPr>
          <p:nvPr>
            <p:ph idx="1"/>
          </p:nvPr>
        </p:nvPicPr>
        <p:blipFill>
          <a:blip r:embed="rId3" cstate="print"/>
          <a:srcRect/>
          <a:stretch>
            <a:fillRect/>
          </a:stretch>
        </p:blipFill>
        <p:spPr bwMode="auto">
          <a:xfrm>
            <a:off x="357158" y="2857496"/>
            <a:ext cx="3857652" cy="3786214"/>
          </a:xfrm>
          <a:prstGeom prst="rect">
            <a:avLst/>
          </a:prstGeom>
          <a:ln>
            <a:noFill/>
          </a:ln>
          <a:effectLst>
            <a:softEdge rad="112500"/>
          </a:effectLst>
        </p:spPr>
      </p:pic>
      <p:sp>
        <p:nvSpPr>
          <p:cNvPr id="5" name="TextBox 4"/>
          <p:cNvSpPr txBox="1"/>
          <p:nvPr/>
        </p:nvSpPr>
        <p:spPr>
          <a:xfrm>
            <a:off x="428596" y="2285992"/>
            <a:ext cx="3571900" cy="461665"/>
          </a:xfrm>
          <a:prstGeom prst="rect">
            <a:avLst/>
          </a:prstGeom>
          <a:noFill/>
        </p:spPr>
        <p:txBody>
          <a:bodyPr wrap="square" rtlCol="0">
            <a:spAutoFit/>
          </a:bodyPr>
          <a:lstStyle/>
          <a:p>
            <a:pPr algn="ctr" rtl="1"/>
            <a:r>
              <a:rPr lang="fa-IR" sz="2400" b="1" i="1" dirty="0" smtClean="0">
                <a:solidFill>
                  <a:schemeClr val="accent1">
                    <a:lumMod val="75000"/>
                  </a:schemeClr>
                </a:solidFill>
                <a:cs typeface="B Zar" pitchFamily="2" charset="-78"/>
              </a:rPr>
              <a:t>ماشین پرنده:لئوناردو داوینچی</a:t>
            </a:r>
            <a:endParaRPr lang="en-US" sz="2400" b="1" i="1" dirty="0">
              <a:solidFill>
                <a:schemeClr val="accent1">
                  <a:lumMod val="75000"/>
                </a:schemeClr>
              </a:solidFill>
              <a:cs typeface="B Zar" pitchFamily="2" charset="-78"/>
            </a:endParaRPr>
          </a:p>
        </p:txBody>
      </p:sp>
      <p:pic>
        <p:nvPicPr>
          <p:cNvPr id="6" name="Picture 5" descr="آشنایی با علم بیونیک(1)"/>
          <p:cNvPicPr/>
          <p:nvPr/>
        </p:nvPicPr>
        <p:blipFill>
          <a:blip r:embed="rId4" cstate="print"/>
          <a:srcRect/>
          <a:stretch>
            <a:fillRect/>
          </a:stretch>
        </p:blipFill>
        <p:spPr bwMode="auto">
          <a:xfrm>
            <a:off x="4929190" y="2857496"/>
            <a:ext cx="3786214" cy="3786214"/>
          </a:xfrm>
          <a:prstGeom prst="rect">
            <a:avLst/>
          </a:prstGeom>
          <a:ln>
            <a:noFill/>
          </a:ln>
          <a:effectLst>
            <a:softEdge rad="112500"/>
          </a:effectLst>
        </p:spPr>
      </p:pic>
      <p:sp>
        <p:nvSpPr>
          <p:cNvPr id="7" name="TextBox 6"/>
          <p:cNvSpPr txBox="1"/>
          <p:nvPr/>
        </p:nvSpPr>
        <p:spPr>
          <a:xfrm>
            <a:off x="5072066" y="2285992"/>
            <a:ext cx="3643338" cy="461665"/>
          </a:xfrm>
          <a:prstGeom prst="rect">
            <a:avLst/>
          </a:prstGeom>
          <a:noFill/>
        </p:spPr>
        <p:txBody>
          <a:bodyPr wrap="square" rtlCol="0">
            <a:spAutoFit/>
          </a:bodyPr>
          <a:lstStyle/>
          <a:p>
            <a:pPr algn="ctr" rtl="1"/>
            <a:r>
              <a:rPr lang="en-US" sz="2400" b="1" i="1" dirty="0" smtClean="0">
                <a:solidFill>
                  <a:schemeClr val="accent1">
                    <a:lumMod val="75000"/>
                  </a:schemeClr>
                </a:solidFill>
                <a:cs typeface="B Zar" pitchFamily="2" charset="-78"/>
              </a:rPr>
              <a:t> </a:t>
            </a:r>
            <a:r>
              <a:rPr lang="fa-IR" sz="2400" b="1" i="1" dirty="0" smtClean="0">
                <a:solidFill>
                  <a:schemeClr val="accent1">
                    <a:lumMod val="75000"/>
                  </a:schemeClr>
                </a:solidFill>
                <a:cs typeface="B Zar" pitchFamily="2" charset="-78"/>
              </a:rPr>
              <a:t>ساخت زیر دریایی</a:t>
            </a:r>
            <a:endParaRPr lang="en-US" sz="2400" b="1" i="1" dirty="0">
              <a:solidFill>
                <a:schemeClr val="accent1">
                  <a:lumMod val="75000"/>
                </a:schemeClr>
              </a:solidFill>
              <a:cs typeface="B Zar" pitchFamily="2" charset="-78"/>
            </a:endParaRPr>
          </a:p>
        </p:txBody>
      </p:sp>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i="1" dirty="0" smtClean="0">
                <a:cs typeface="+mn-cs"/>
              </a:rPr>
              <a:t>ماشین پرنده:</a:t>
            </a:r>
            <a:endParaRPr lang="en-US" i="1" dirty="0">
              <a:cs typeface="+mn-cs"/>
            </a:endParaRPr>
          </a:p>
        </p:txBody>
      </p:sp>
      <p:sp>
        <p:nvSpPr>
          <p:cNvPr id="3" name="Content Placeholder 2"/>
          <p:cNvSpPr>
            <a:spLocks noGrp="1"/>
          </p:cNvSpPr>
          <p:nvPr>
            <p:ph idx="1"/>
          </p:nvPr>
        </p:nvSpPr>
        <p:spPr>
          <a:xfrm>
            <a:off x="4143372" y="2285992"/>
            <a:ext cx="4686304" cy="4065288"/>
          </a:xfrm>
        </p:spPr>
        <p:txBody>
          <a:bodyPr>
            <a:normAutofit/>
          </a:bodyPr>
          <a:lstStyle/>
          <a:p>
            <a:pPr algn="r" rtl="1"/>
            <a:r>
              <a:rPr lang="fa-IR" sz="3200" dirty="0" smtClean="0">
                <a:solidFill>
                  <a:schemeClr val="accent1">
                    <a:lumMod val="75000"/>
                  </a:schemeClr>
                </a:solidFill>
                <a:cs typeface="B Zar" pitchFamily="2" charset="-78"/>
              </a:rPr>
              <a:t>اثر لئوناردوداوینچی</a:t>
            </a:r>
          </a:p>
          <a:p>
            <a:pPr algn="r" rtl="1">
              <a:buNone/>
            </a:pPr>
            <a:endParaRPr lang="fa-IR" sz="3200" dirty="0" smtClean="0">
              <a:solidFill>
                <a:schemeClr val="accent1">
                  <a:lumMod val="75000"/>
                </a:schemeClr>
              </a:solidFill>
              <a:cs typeface="B Zar" pitchFamily="2" charset="-78"/>
            </a:endParaRPr>
          </a:p>
          <a:p>
            <a:pPr algn="r" rtl="1"/>
            <a:r>
              <a:rPr lang="fa-IR" sz="3200" dirty="0" smtClean="0">
                <a:solidFill>
                  <a:schemeClr val="accent1">
                    <a:lumMod val="75000"/>
                  </a:schemeClr>
                </a:solidFill>
                <a:cs typeface="B Zar" pitchFamily="2" charset="-78"/>
              </a:rPr>
              <a:t>الهام گرفته از ساختمان بدن خفاش</a:t>
            </a:r>
          </a:p>
          <a:p>
            <a:pPr algn="r" rtl="1">
              <a:buNone/>
            </a:pPr>
            <a:endParaRPr lang="fa-IR" sz="3200" dirty="0" smtClean="0">
              <a:solidFill>
                <a:schemeClr val="accent1">
                  <a:lumMod val="75000"/>
                </a:schemeClr>
              </a:solidFill>
              <a:cs typeface="B Zar" pitchFamily="2" charset="-78"/>
            </a:endParaRPr>
          </a:p>
          <a:p>
            <a:pPr algn="r" rtl="1"/>
            <a:r>
              <a:rPr lang="fa-IR" sz="3200" dirty="0" smtClean="0">
                <a:solidFill>
                  <a:schemeClr val="accent1">
                    <a:lumMod val="75000"/>
                  </a:schemeClr>
                </a:solidFill>
                <a:cs typeface="B Zar" pitchFamily="2" charset="-78"/>
              </a:rPr>
              <a:t>توسط کلمنت آدر (400 سال بعد)</a:t>
            </a:r>
          </a:p>
          <a:p>
            <a:pPr algn="r" rtl="1"/>
            <a:endParaRPr lang="en-US" sz="3200" dirty="0">
              <a:solidFill>
                <a:schemeClr val="accent1">
                  <a:lumMod val="75000"/>
                </a:schemeClr>
              </a:solidFill>
              <a:cs typeface="B Zar" pitchFamily="2" charset="-78"/>
            </a:endParaRPr>
          </a:p>
        </p:txBody>
      </p:sp>
      <p:pic>
        <p:nvPicPr>
          <p:cNvPr id="4" name="Content Placeholder 3" descr="http://www.architects.ir/architects/newsa/2/normal_Flying-Machine,-Leonardo-da-Vinci,-1490-1600x1200-ID-807.jpg">
            <a:hlinkClick r:id="rId2"/>
          </p:cNvPr>
          <p:cNvPicPr>
            <a:picLocks/>
          </p:cNvPicPr>
          <p:nvPr/>
        </p:nvPicPr>
        <p:blipFill>
          <a:blip r:embed="rId3" cstate="print"/>
          <a:srcRect/>
          <a:stretch>
            <a:fillRect/>
          </a:stretch>
        </p:blipFill>
        <p:spPr bwMode="auto">
          <a:xfrm>
            <a:off x="428596" y="1357298"/>
            <a:ext cx="3857652" cy="5000660"/>
          </a:xfrm>
          <a:prstGeom prst="rect">
            <a:avLst/>
          </a:prstGeom>
          <a:ln>
            <a:noFill/>
          </a:ln>
          <a:effectLst>
            <a:softEdge rad="112500"/>
          </a:effectLst>
        </p:spPr>
      </p:pic>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i="1" dirty="0" smtClean="0">
                <a:cs typeface="+mn-cs"/>
              </a:rPr>
              <a:t>ساخت زیر دریایی:</a:t>
            </a:r>
            <a:endParaRPr lang="en-US" i="1" dirty="0">
              <a:cs typeface="+mn-cs"/>
            </a:endParaRPr>
          </a:p>
        </p:txBody>
      </p:sp>
      <p:sp>
        <p:nvSpPr>
          <p:cNvPr id="3" name="Content Placeholder 2"/>
          <p:cNvSpPr>
            <a:spLocks noGrp="1"/>
          </p:cNvSpPr>
          <p:nvPr>
            <p:ph idx="1"/>
          </p:nvPr>
        </p:nvSpPr>
        <p:spPr>
          <a:xfrm>
            <a:off x="4572000" y="2357430"/>
            <a:ext cx="4329114" cy="3857652"/>
          </a:xfrm>
        </p:spPr>
        <p:txBody>
          <a:bodyPr>
            <a:normAutofit lnSpcReduction="10000"/>
          </a:bodyPr>
          <a:lstStyle/>
          <a:p>
            <a:pPr algn="r" rtl="1"/>
            <a:r>
              <a:rPr lang="fa-IR" sz="2800" i="1" dirty="0" smtClean="0">
                <a:solidFill>
                  <a:schemeClr val="accent1">
                    <a:lumMod val="75000"/>
                  </a:schemeClr>
                </a:solidFill>
                <a:cs typeface="B Zar" pitchFamily="2" charset="-78"/>
              </a:rPr>
              <a:t>الهام گرفته از ساختمان بدن دلفین</a:t>
            </a:r>
          </a:p>
          <a:p>
            <a:pPr algn="r" rtl="1">
              <a:buNone/>
            </a:pPr>
            <a:endParaRPr lang="fa-IR" sz="2800" i="1" dirty="0" smtClean="0">
              <a:solidFill>
                <a:schemeClr val="accent1">
                  <a:lumMod val="75000"/>
                </a:schemeClr>
              </a:solidFill>
              <a:cs typeface="B Zar" pitchFamily="2" charset="-78"/>
            </a:endParaRPr>
          </a:p>
          <a:p>
            <a:pPr algn="r" rtl="1"/>
            <a:r>
              <a:rPr lang="fa-IR" sz="2800" i="1" dirty="0" smtClean="0">
                <a:solidFill>
                  <a:schemeClr val="accent1">
                    <a:lumMod val="75000"/>
                  </a:schemeClr>
                </a:solidFill>
                <a:cs typeface="B Zar" pitchFamily="2" charset="-78"/>
              </a:rPr>
              <a:t>متشکل از دو لایه بیرونی و درونی</a:t>
            </a:r>
          </a:p>
          <a:p>
            <a:pPr algn="r" rtl="1">
              <a:buNone/>
            </a:pPr>
            <a:endParaRPr lang="fa-IR" sz="2800" i="1" dirty="0" smtClean="0">
              <a:solidFill>
                <a:schemeClr val="accent1">
                  <a:lumMod val="75000"/>
                </a:schemeClr>
              </a:solidFill>
              <a:cs typeface="B Zar" pitchFamily="2" charset="-78"/>
            </a:endParaRPr>
          </a:p>
          <a:p>
            <a:pPr algn="r" rtl="1"/>
            <a:r>
              <a:rPr lang="fa-IR" sz="2800" i="1" dirty="0" smtClean="0">
                <a:solidFill>
                  <a:schemeClr val="accent1">
                    <a:lumMod val="75000"/>
                  </a:schemeClr>
                </a:solidFill>
                <a:cs typeface="B Zar" pitchFamily="2" charset="-78"/>
              </a:rPr>
              <a:t>لایه بیرونی: قابل ارتجاع</a:t>
            </a:r>
          </a:p>
          <a:p>
            <a:pPr algn="r" rtl="1">
              <a:buNone/>
            </a:pPr>
            <a:r>
              <a:rPr lang="fa-IR" sz="2800" i="1" dirty="0" smtClean="0">
                <a:solidFill>
                  <a:schemeClr val="accent1">
                    <a:lumMod val="75000"/>
                  </a:schemeClr>
                </a:solidFill>
                <a:cs typeface="B Zar" pitchFamily="2" charset="-78"/>
              </a:rPr>
              <a:t> </a:t>
            </a:r>
          </a:p>
          <a:p>
            <a:pPr algn="r" rtl="1"/>
            <a:r>
              <a:rPr lang="fa-IR" sz="2800" i="1" dirty="0" smtClean="0">
                <a:solidFill>
                  <a:schemeClr val="accent1">
                    <a:lumMod val="75000"/>
                  </a:schemeClr>
                </a:solidFill>
                <a:cs typeface="B Zar" pitchFamily="2" charset="-78"/>
              </a:rPr>
              <a:t>لایه درونی: شبیه لوله پر شده از ماده اسفنجی</a:t>
            </a:r>
            <a:endParaRPr lang="en-US" sz="2800" i="1" dirty="0">
              <a:solidFill>
                <a:schemeClr val="accent1">
                  <a:lumMod val="75000"/>
                </a:schemeClr>
              </a:solidFill>
              <a:cs typeface="B Zar" pitchFamily="2" charset="-78"/>
            </a:endParaRPr>
          </a:p>
        </p:txBody>
      </p:sp>
      <p:pic>
        <p:nvPicPr>
          <p:cNvPr id="4" name="Picture 3" descr="آشنایی با علم بیونیک(1)"/>
          <p:cNvPicPr/>
          <p:nvPr/>
        </p:nvPicPr>
        <p:blipFill>
          <a:blip r:embed="rId2" cstate="print"/>
          <a:srcRect/>
          <a:stretch>
            <a:fillRect/>
          </a:stretch>
        </p:blipFill>
        <p:spPr bwMode="auto">
          <a:xfrm>
            <a:off x="428596" y="1214422"/>
            <a:ext cx="4071966" cy="5357850"/>
          </a:xfrm>
          <a:prstGeom prst="rect">
            <a:avLst/>
          </a:prstGeom>
          <a:ln>
            <a:noFill/>
          </a:ln>
          <a:effectLst>
            <a:softEdge rad="112500"/>
          </a:effectLst>
        </p:spPr>
      </p:pic>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642942"/>
          </a:xfrm>
        </p:spPr>
        <p:txBody>
          <a:bodyPr>
            <a:normAutofit fontScale="90000"/>
          </a:bodyPr>
          <a:lstStyle/>
          <a:p>
            <a:pPr algn="ctr"/>
            <a:r>
              <a:rPr lang="en-US" dirty="0" smtClean="0">
                <a:cs typeface="+mn-cs"/>
              </a:rPr>
              <a:t/>
            </a:r>
            <a:br>
              <a:rPr lang="en-US" dirty="0" smtClean="0">
                <a:cs typeface="+mn-cs"/>
              </a:rPr>
            </a:br>
            <a:r>
              <a:rPr lang="fa-IR" dirty="0" smtClean="0">
                <a:cs typeface="+mn-cs"/>
              </a:rPr>
              <a:t>معماری بیونیک و الهام از طبیعت:</a:t>
            </a:r>
            <a:endParaRPr lang="en-US" i="1" dirty="0">
              <a:cs typeface="+mn-cs"/>
            </a:endParaRPr>
          </a:p>
        </p:txBody>
      </p:sp>
      <p:pic>
        <p:nvPicPr>
          <p:cNvPr id="6" name="Picture 5" descr="آشنایی با علم بیونیک(1)"/>
          <p:cNvPicPr/>
          <p:nvPr/>
        </p:nvPicPr>
        <p:blipFill>
          <a:blip r:embed="rId2" cstate="print"/>
          <a:srcRect/>
          <a:stretch>
            <a:fillRect/>
          </a:stretch>
        </p:blipFill>
        <p:spPr bwMode="auto">
          <a:xfrm>
            <a:off x="428596" y="2285992"/>
            <a:ext cx="4071966" cy="3786214"/>
          </a:xfrm>
          <a:prstGeom prst="rect">
            <a:avLst/>
          </a:prstGeom>
          <a:ln>
            <a:noFill/>
          </a:ln>
          <a:effectLst>
            <a:softEdge rad="112500"/>
          </a:effectLst>
        </p:spPr>
      </p:pic>
      <p:pic>
        <p:nvPicPr>
          <p:cNvPr id="8" name="Picture 7" descr="آشنایی با علم بیونیک(1)"/>
          <p:cNvPicPr/>
          <p:nvPr/>
        </p:nvPicPr>
        <p:blipFill>
          <a:blip r:embed="rId3" cstate="print"/>
          <a:srcRect/>
          <a:stretch>
            <a:fillRect/>
          </a:stretch>
        </p:blipFill>
        <p:spPr bwMode="auto">
          <a:xfrm flipH="1" flipV="1">
            <a:off x="4929190" y="2285992"/>
            <a:ext cx="3786214" cy="3714776"/>
          </a:xfrm>
          <a:prstGeom prst="rect">
            <a:avLst/>
          </a:prstGeom>
          <a:ln>
            <a:noFill/>
          </a:ln>
          <a:effectLst>
            <a:softEdge rad="112500"/>
          </a:effectLst>
        </p:spPr>
      </p:pic>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400" i="1" dirty="0" smtClean="0">
                <a:cs typeface="+mn-cs"/>
              </a:rPr>
              <a:t>پروژه های معماری معاصر:</a:t>
            </a:r>
            <a:endParaRPr lang="en-US" sz="4400" i="1" dirty="0">
              <a:cs typeface="+mn-cs"/>
            </a:endParaRPr>
          </a:p>
        </p:txBody>
      </p:sp>
      <p:sp>
        <p:nvSpPr>
          <p:cNvPr id="3" name="Content Placeholder 2"/>
          <p:cNvSpPr>
            <a:spLocks noGrp="1"/>
          </p:cNvSpPr>
          <p:nvPr>
            <p:ph idx="1"/>
          </p:nvPr>
        </p:nvSpPr>
        <p:spPr>
          <a:xfrm>
            <a:off x="642910" y="2571744"/>
            <a:ext cx="7658096" cy="3350908"/>
          </a:xfrm>
        </p:spPr>
        <p:txBody>
          <a:bodyPr>
            <a:noAutofit/>
          </a:bodyPr>
          <a:lstStyle/>
          <a:p>
            <a:pPr algn="r" rtl="1"/>
            <a:r>
              <a:rPr lang="ar-SA" sz="3200" b="1" i="1" dirty="0" smtClean="0">
                <a:solidFill>
                  <a:schemeClr val="tx2">
                    <a:lumMod val="75000"/>
                  </a:schemeClr>
                </a:solidFill>
                <a:cs typeface="B Zar" pitchFamily="2" charset="-78"/>
              </a:rPr>
              <a:t>برج پیکر انسانی(برج ترنینگ)</a:t>
            </a:r>
            <a:endParaRPr lang="en-US" sz="3200" dirty="0" smtClean="0">
              <a:solidFill>
                <a:schemeClr val="tx2">
                  <a:lumMod val="75000"/>
                </a:schemeClr>
              </a:solidFill>
              <a:cs typeface="B Zar" pitchFamily="2" charset="-78"/>
            </a:endParaRPr>
          </a:p>
          <a:p>
            <a:pPr algn="r" rtl="1"/>
            <a:r>
              <a:rPr lang="ar-SA" sz="3200" b="1" i="1" dirty="0" smtClean="0">
                <a:solidFill>
                  <a:schemeClr val="tx2">
                    <a:lumMod val="75000"/>
                  </a:schemeClr>
                </a:solidFill>
                <a:cs typeface="B Zar" pitchFamily="2" charset="-78"/>
              </a:rPr>
              <a:t> المپیک آبی لندن</a:t>
            </a:r>
            <a:endParaRPr lang="en-US" sz="3200" dirty="0" smtClean="0">
              <a:solidFill>
                <a:schemeClr val="tx2">
                  <a:lumMod val="75000"/>
                </a:schemeClr>
              </a:solidFill>
              <a:cs typeface="B Zar" pitchFamily="2" charset="-78"/>
            </a:endParaRPr>
          </a:p>
          <a:p>
            <a:pPr algn="r" rtl="1"/>
            <a:r>
              <a:rPr lang="fa-IR" sz="3200" b="1" i="1" dirty="0" smtClean="0">
                <a:solidFill>
                  <a:schemeClr val="tx2">
                    <a:lumMod val="75000"/>
                  </a:schemeClr>
                </a:solidFill>
                <a:cs typeface="B Zar" pitchFamily="2" charset="-78"/>
              </a:rPr>
              <a:t>شهر شناور </a:t>
            </a:r>
            <a:r>
              <a:rPr lang="en-US" sz="3200" b="1" i="1" dirty="0" smtClean="0">
                <a:solidFill>
                  <a:schemeClr val="tx2">
                    <a:lumMod val="75000"/>
                  </a:schemeClr>
                </a:solidFill>
                <a:cs typeface="B Zar" pitchFamily="2" charset="-78"/>
              </a:rPr>
              <a:t>LILYPAD</a:t>
            </a:r>
            <a:endParaRPr lang="en-US" sz="3200" dirty="0" smtClean="0">
              <a:solidFill>
                <a:schemeClr val="tx2">
                  <a:lumMod val="75000"/>
                </a:schemeClr>
              </a:solidFill>
              <a:cs typeface="B Zar" pitchFamily="2" charset="-78"/>
            </a:endParaRPr>
          </a:p>
          <a:p>
            <a:pPr algn="r" rtl="1"/>
            <a:r>
              <a:rPr lang="ar-SA" sz="3200" b="1" i="1" dirty="0" smtClean="0">
                <a:solidFill>
                  <a:schemeClr val="tx2">
                    <a:lumMod val="75000"/>
                  </a:schemeClr>
                </a:solidFill>
                <a:cs typeface="B Zar" pitchFamily="2" charset="-78"/>
              </a:rPr>
              <a:t> برج سنجاقک نیویورک</a:t>
            </a:r>
            <a:endParaRPr lang="en-US" sz="3200" dirty="0" smtClean="0">
              <a:solidFill>
                <a:schemeClr val="tx2">
                  <a:lumMod val="75000"/>
                </a:schemeClr>
              </a:solidFill>
              <a:cs typeface="B Zar" pitchFamily="2" charset="-78"/>
            </a:endParaRPr>
          </a:p>
          <a:p>
            <a:pPr algn="r" rtl="1"/>
            <a:r>
              <a:rPr lang="ar-SA" sz="3200" b="1" i="1" dirty="0" smtClean="0">
                <a:solidFill>
                  <a:schemeClr val="tx2">
                    <a:lumMod val="75000"/>
                  </a:schemeClr>
                </a:solidFill>
                <a:cs typeface="B Zar" pitchFamily="2" charset="-78"/>
              </a:rPr>
              <a:t> برج کاکتوس</a:t>
            </a:r>
            <a:endParaRPr lang="en-US" sz="3200" dirty="0" smtClean="0">
              <a:solidFill>
                <a:schemeClr val="tx2">
                  <a:lumMod val="75000"/>
                </a:schemeClr>
              </a:solidFill>
              <a:cs typeface="B Zar" pitchFamily="2" charset="-78"/>
            </a:endParaRPr>
          </a:p>
          <a:p>
            <a:pPr algn="r" rtl="1"/>
            <a:r>
              <a:rPr lang="ar-SA" sz="3200" b="1" i="1" dirty="0" smtClean="0">
                <a:solidFill>
                  <a:schemeClr val="tx2">
                    <a:lumMod val="75000"/>
                  </a:schemeClr>
                </a:solidFill>
                <a:cs typeface="B Zar" pitchFamily="2" charset="-78"/>
              </a:rPr>
              <a:t>فاز 2 برج میلاد</a:t>
            </a:r>
            <a:endParaRPr lang="en-US" sz="3200" dirty="0" smtClean="0">
              <a:solidFill>
                <a:schemeClr val="tx2">
                  <a:lumMod val="75000"/>
                </a:schemeClr>
              </a:solidFill>
              <a:cs typeface="B Zar" pitchFamily="2" charset="-78"/>
            </a:endParaRPr>
          </a:p>
        </p:txBody>
      </p:sp>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2325</TotalTime>
  <Words>440</Words>
  <Application>Microsoft Office PowerPoint</Application>
  <PresentationFormat>On-screen Show (4:3)</PresentationFormat>
  <Paragraphs>122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به نام یگانه معمار هستی</vt:lpstr>
      <vt:lpstr>فهرست:</vt:lpstr>
      <vt:lpstr>PowerPoint Presentation</vt:lpstr>
      <vt:lpstr>PowerPoint Presentation</vt:lpstr>
      <vt:lpstr>طرح های اولیه بیونیک:</vt:lpstr>
      <vt:lpstr>ماشین پرنده:</vt:lpstr>
      <vt:lpstr>ساخت زیر دریایی:</vt:lpstr>
      <vt:lpstr> معماری بیونیک و الهام از طبیعت:</vt:lpstr>
      <vt:lpstr>پروژه های معماری معاصر:</vt:lpstr>
      <vt:lpstr>1. برج پیکر انسانی(برج ترنینگ)</vt:lpstr>
      <vt:lpstr>PowerPoint Presentation</vt:lpstr>
      <vt:lpstr>2. المپیک آبی لندن</vt:lpstr>
      <vt:lpstr>PowerPoint Presentation</vt:lpstr>
      <vt:lpstr>3.شهر شناور LILYPAD</vt:lpstr>
      <vt:lpstr>4.برج سنجاقک نیویورک</vt:lpstr>
      <vt:lpstr>PowerPoint Presentation</vt:lpstr>
      <vt:lpstr>5.برج کاکتوس</vt:lpstr>
      <vt:lpstr>PowerPoint Presentation</vt:lpstr>
      <vt:lpstr>6.فاز 2 برج میلاد</vt:lpstr>
      <vt:lpstr>PowerPoint Presentation</vt:lpstr>
      <vt:lpstr>نتیجه گیری:</vt:lpstr>
      <vt:lpstr>منابع: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Apadana</cp:lastModifiedBy>
  <cp:revision>85</cp:revision>
  <dcterms:created xsi:type="dcterms:W3CDTF">2014-11-12T07:20:41Z</dcterms:created>
  <dcterms:modified xsi:type="dcterms:W3CDTF">2016-01-04T10:00:59Z</dcterms:modified>
</cp:coreProperties>
</file>