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2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310" r:id="rId16"/>
    <p:sldId id="270" r:id="rId17"/>
    <p:sldId id="271" r:id="rId18"/>
    <p:sldId id="272" r:id="rId19"/>
    <p:sldId id="273" r:id="rId20"/>
    <p:sldId id="274" r:id="rId21"/>
    <p:sldId id="275" r:id="rId22"/>
    <p:sldId id="276" r:id="rId23"/>
    <p:sldId id="311" r:id="rId24"/>
    <p:sldId id="277" r:id="rId25"/>
    <p:sldId id="278" r:id="rId26"/>
    <p:sldId id="279" r:id="rId27"/>
    <p:sldId id="280" r:id="rId28"/>
    <p:sldId id="281" r:id="rId29"/>
    <p:sldId id="282" r:id="rId30"/>
    <p:sldId id="283" r:id="rId31"/>
    <p:sldId id="312" r:id="rId32"/>
    <p:sldId id="284" r:id="rId33"/>
    <p:sldId id="285" r:id="rId34"/>
    <p:sldId id="286" r:id="rId35"/>
    <p:sldId id="287" r:id="rId36"/>
    <p:sldId id="288" r:id="rId37"/>
    <p:sldId id="289" r:id="rId38"/>
    <p:sldId id="290" r:id="rId39"/>
    <p:sldId id="291" r:id="rId40"/>
    <p:sldId id="292" r:id="rId41"/>
    <p:sldId id="293" r:id="rId42"/>
    <p:sldId id="294" r:id="rId43"/>
    <p:sldId id="295" r:id="rId44"/>
    <p:sldId id="296" r:id="rId45"/>
    <p:sldId id="297" r:id="rId46"/>
    <p:sldId id="298" r:id="rId47"/>
    <p:sldId id="299" r:id="rId48"/>
    <p:sldId id="300" r:id="rId49"/>
    <p:sldId id="301" r:id="rId50"/>
    <p:sldId id="302" r:id="rId51"/>
    <p:sldId id="303" r:id="rId52"/>
    <p:sldId id="304" r:id="rId53"/>
    <p:sldId id="305" r:id="rId54"/>
    <p:sldId id="306" r:id="rId55"/>
    <p:sldId id="307" r:id="rId56"/>
    <p:sldId id="308" r:id="rId57"/>
    <p:sldId id="309" r:id="rId58"/>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45" autoAdjust="0"/>
    <p:restoredTop sz="94563" autoAdjust="0"/>
  </p:normalViewPr>
  <p:slideViewPr>
    <p:cSldViewPr>
      <p:cViewPr varScale="1">
        <p:scale>
          <a:sx n="63" d="100"/>
          <a:sy n="63" d="100"/>
        </p:scale>
        <p:origin x="-816" y="-108"/>
      </p:cViewPr>
      <p:guideLst>
        <p:guide orient="horz" pos="2160"/>
        <p:guide pos="2880"/>
      </p:guideLst>
    </p:cSldViewPr>
  </p:slideViewPr>
  <p:outlineViewPr>
    <p:cViewPr>
      <p:scale>
        <a:sx n="33" d="100"/>
        <a:sy n="33" d="100"/>
      </p:scale>
      <p:origin x="0" y="46434"/>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C573EE95-238A-41FE-89BC-AC02DB714D7E}" type="datetimeFigureOut">
              <a:rPr lang="fa-IR" smtClean="0"/>
              <a:pPr/>
              <a:t>1434/06/19</a:t>
            </a:fld>
            <a:endParaRPr lang="fa-IR"/>
          </a:p>
        </p:txBody>
      </p:sp>
      <p:sp>
        <p:nvSpPr>
          <p:cNvPr id="2" name="Footer Placeholder 1"/>
          <p:cNvSpPr>
            <a:spLocks noGrp="1"/>
          </p:cNvSpPr>
          <p:nvPr>
            <p:ph type="ftr" sz="quarter" idx="11"/>
          </p:nvPr>
        </p:nvSpPr>
        <p:spPr/>
        <p:txBody>
          <a:bodyPr/>
          <a:lstStyle/>
          <a:p>
            <a:endParaRPr lang="fa-IR"/>
          </a:p>
        </p:txBody>
      </p:sp>
      <p:sp>
        <p:nvSpPr>
          <p:cNvPr id="15" name="Slide Number Placeholder 14"/>
          <p:cNvSpPr>
            <a:spLocks noGrp="1"/>
          </p:cNvSpPr>
          <p:nvPr>
            <p:ph type="sldNum" sz="quarter" idx="12"/>
          </p:nvPr>
        </p:nvSpPr>
        <p:spPr>
          <a:xfrm>
            <a:off x="8229600" y="6473952"/>
            <a:ext cx="758952" cy="246888"/>
          </a:xfrm>
        </p:spPr>
        <p:txBody>
          <a:bodyPr/>
          <a:lstStyle/>
          <a:p>
            <a:fld id="{0356407B-3902-40C1-B341-45DD48E745DF}" type="slidenum">
              <a:rPr lang="fa-IR" smtClean="0"/>
              <a:pPr/>
              <a:t>‹#›</a:t>
            </a:fld>
            <a:endParaRPr lang="fa-I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573EE95-238A-41FE-89BC-AC02DB714D7E}" type="datetimeFigureOut">
              <a:rPr lang="fa-IR" smtClean="0"/>
              <a:pPr/>
              <a:t>1434/06/19</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356407B-3902-40C1-B341-45DD48E745DF}"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573EE95-238A-41FE-89BC-AC02DB714D7E}" type="datetimeFigureOut">
              <a:rPr lang="fa-IR" smtClean="0"/>
              <a:pPr/>
              <a:t>1434/06/19</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356407B-3902-40C1-B341-45DD48E745DF}"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C573EE95-238A-41FE-89BC-AC02DB714D7E}" type="datetimeFigureOut">
              <a:rPr lang="fa-IR" smtClean="0"/>
              <a:pPr/>
              <a:t>1434/06/19</a:t>
            </a:fld>
            <a:endParaRPr lang="fa-IR"/>
          </a:p>
        </p:txBody>
      </p:sp>
      <p:sp>
        <p:nvSpPr>
          <p:cNvPr id="19" name="Footer Placeholder 18"/>
          <p:cNvSpPr>
            <a:spLocks noGrp="1"/>
          </p:cNvSpPr>
          <p:nvPr>
            <p:ph type="ftr" sz="quarter" idx="11"/>
          </p:nvPr>
        </p:nvSpPr>
        <p:spPr>
          <a:xfrm>
            <a:off x="3581400" y="76200"/>
            <a:ext cx="2895600" cy="288925"/>
          </a:xfrm>
        </p:spPr>
        <p:txBody>
          <a:bodyPr/>
          <a:lstStyle/>
          <a:p>
            <a:endParaRPr lang="fa-IR"/>
          </a:p>
        </p:txBody>
      </p:sp>
      <p:sp>
        <p:nvSpPr>
          <p:cNvPr id="16" name="Slide Number Placeholder 15"/>
          <p:cNvSpPr>
            <a:spLocks noGrp="1"/>
          </p:cNvSpPr>
          <p:nvPr>
            <p:ph type="sldNum" sz="quarter" idx="12"/>
          </p:nvPr>
        </p:nvSpPr>
        <p:spPr>
          <a:xfrm>
            <a:off x="8229600" y="6473952"/>
            <a:ext cx="758952" cy="246888"/>
          </a:xfrm>
        </p:spPr>
        <p:txBody>
          <a:bodyPr/>
          <a:lstStyle/>
          <a:p>
            <a:fld id="{0356407B-3902-40C1-B341-45DD48E745DF}" type="slidenum">
              <a:rPr lang="fa-IR" smtClean="0"/>
              <a:pPr/>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C573EE95-238A-41FE-89BC-AC02DB714D7E}" type="datetimeFigureOut">
              <a:rPr lang="fa-IR" smtClean="0"/>
              <a:pPr/>
              <a:t>1434/06/19</a:t>
            </a:fld>
            <a:endParaRPr lang="fa-IR"/>
          </a:p>
        </p:txBody>
      </p:sp>
      <p:sp>
        <p:nvSpPr>
          <p:cNvPr id="11" name="Footer Placeholder 10"/>
          <p:cNvSpPr>
            <a:spLocks noGrp="1"/>
          </p:cNvSpPr>
          <p:nvPr>
            <p:ph type="ftr" sz="quarter" idx="11"/>
          </p:nvPr>
        </p:nvSpPr>
        <p:spPr/>
        <p:txBody>
          <a:bodyPr/>
          <a:lstStyle/>
          <a:p>
            <a:endParaRPr lang="fa-IR"/>
          </a:p>
        </p:txBody>
      </p:sp>
      <p:sp>
        <p:nvSpPr>
          <p:cNvPr id="16" name="Slide Number Placeholder 15"/>
          <p:cNvSpPr>
            <a:spLocks noGrp="1"/>
          </p:cNvSpPr>
          <p:nvPr>
            <p:ph type="sldNum" sz="quarter" idx="12"/>
          </p:nvPr>
        </p:nvSpPr>
        <p:spPr/>
        <p:txBody>
          <a:bodyPr/>
          <a:lstStyle/>
          <a:p>
            <a:fld id="{0356407B-3902-40C1-B341-45DD48E745DF}" type="slidenum">
              <a:rPr lang="fa-IR" smtClean="0"/>
              <a:pPr/>
              <a:t>‹#›</a:t>
            </a:fld>
            <a:endParaRPr lang="fa-IR"/>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C573EE95-238A-41FE-89BC-AC02DB714D7E}" type="datetimeFigureOut">
              <a:rPr lang="fa-IR" smtClean="0"/>
              <a:pPr/>
              <a:t>1434/06/19</a:t>
            </a:fld>
            <a:endParaRPr lang="fa-IR"/>
          </a:p>
        </p:txBody>
      </p:sp>
      <p:sp>
        <p:nvSpPr>
          <p:cNvPr id="10" name="Footer Placeholder 9"/>
          <p:cNvSpPr>
            <a:spLocks noGrp="1"/>
          </p:cNvSpPr>
          <p:nvPr>
            <p:ph type="ftr" sz="quarter" idx="11"/>
          </p:nvPr>
        </p:nvSpPr>
        <p:spPr/>
        <p:txBody>
          <a:bodyPr/>
          <a:lstStyle/>
          <a:p>
            <a:endParaRPr lang="fa-IR"/>
          </a:p>
        </p:txBody>
      </p:sp>
      <p:sp>
        <p:nvSpPr>
          <p:cNvPr id="31" name="Slide Number Placeholder 30"/>
          <p:cNvSpPr>
            <a:spLocks noGrp="1"/>
          </p:cNvSpPr>
          <p:nvPr>
            <p:ph type="sldNum" sz="quarter" idx="12"/>
          </p:nvPr>
        </p:nvSpPr>
        <p:spPr/>
        <p:txBody>
          <a:bodyPr/>
          <a:lstStyle/>
          <a:p>
            <a:fld id="{0356407B-3902-40C1-B341-45DD48E745DF}" type="slidenum">
              <a:rPr lang="fa-IR" smtClean="0"/>
              <a:pPr/>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C573EE95-238A-41FE-89BC-AC02DB714D7E}" type="datetimeFigureOut">
              <a:rPr lang="fa-IR" smtClean="0"/>
              <a:pPr/>
              <a:t>1434/06/19</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a:xfrm>
            <a:off x="8229600" y="6477000"/>
            <a:ext cx="762000" cy="246888"/>
          </a:xfrm>
        </p:spPr>
        <p:txBody>
          <a:bodyPr/>
          <a:lstStyle/>
          <a:p>
            <a:fld id="{0356407B-3902-40C1-B341-45DD48E745DF}" type="slidenum">
              <a:rPr lang="fa-IR" smtClean="0"/>
              <a:pPr/>
              <a:t>‹#›</a:t>
            </a:fld>
            <a:endParaRPr lang="fa-IR"/>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C573EE95-238A-41FE-89BC-AC02DB714D7E}" type="datetimeFigureOut">
              <a:rPr lang="fa-IR" smtClean="0"/>
              <a:pPr/>
              <a:t>1434/06/19</a:t>
            </a:fld>
            <a:endParaRPr lang="fa-IR"/>
          </a:p>
        </p:txBody>
      </p:sp>
      <p:sp>
        <p:nvSpPr>
          <p:cNvPr id="21" name="Footer Placeholder 20"/>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356407B-3902-40C1-B341-45DD48E745DF}"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C573EE95-238A-41FE-89BC-AC02DB714D7E}" type="datetimeFigureOut">
              <a:rPr lang="fa-IR" smtClean="0"/>
              <a:pPr/>
              <a:t>1434/06/19</a:t>
            </a:fld>
            <a:endParaRPr lang="fa-IR"/>
          </a:p>
        </p:txBody>
      </p:sp>
      <p:sp>
        <p:nvSpPr>
          <p:cNvPr id="24" name="Footer Placeholder 23"/>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0356407B-3902-40C1-B341-45DD48E745DF}"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C573EE95-238A-41FE-89BC-AC02DB714D7E}" type="datetimeFigureOut">
              <a:rPr lang="fa-IR" smtClean="0"/>
              <a:pPr/>
              <a:t>1434/06/19</a:t>
            </a:fld>
            <a:endParaRPr lang="fa-IR"/>
          </a:p>
        </p:txBody>
      </p:sp>
      <p:sp>
        <p:nvSpPr>
          <p:cNvPr id="29" name="Footer Placeholder 28"/>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0356407B-3902-40C1-B341-45DD48E745DF}" type="slidenum">
              <a:rPr lang="fa-IR" smtClean="0"/>
              <a:pPr/>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C573EE95-238A-41FE-89BC-AC02DB714D7E}" type="datetimeFigureOut">
              <a:rPr lang="fa-IR" smtClean="0"/>
              <a:pPr/>
              <a:t>1434/06/19</a:t>
            </a:fld>
            <a:endParaRPr lang="fa-IR"/>
          </a:p>
        </p:txBody>
      </p:sp>
      <p:sp>
        <p:nvSpPr>
          <p:cNvPr id="5" name="Footer Placeholder 4"/>
          <p:cNvSpPr>
            <a:spLocks noGrp="1"/>
          </p:cNvSpPr>
          <p:nvPr>
            <p:ph type="ftr" sz="quarter" idx="11"/>
          </p:nvPr>
        </p:nvSpPr>
        <p:spPr/>
        <p:txBody>
          <a:bodyPr/>
          <a:lstStyle/>
          <a:p>
            <a:endParaRPr lang="fa-IR"/>
          </a:p>
        </p:txBody>
      </p:sp>
      <p:sp>
        <p:nvSpPr>
          <p:cNvPr id="31" name="Slide Number Placeholder 30"/>
          <p:cNvSpPr>
            <a:spLocks noGrp="1"/>
          </p:cNvSpPr>
          <p:nvPr>
            <p:ph type="sldNum" sz="quarter" idx="12"/>
          </p:nvPr>
        </p:nvSpPr>
        <p:spPr/>
        <p:txBody>
          <a:bodyPr/>
          <a:lstStyle/>
          <a:p>
            <a:fld id="{0356407B-3902-40C1-B341-45DD48E745DF}" type="slidenum">
              <a:rPr lang="fa-IR" smtClean="0"/>
              <a:pPr/>
              <a:t>‹#›</a:t>
            </a:fld>
            <a:endParaRPr lang="fa-IR"/>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C573EE95-238A-41FE-89BC-AC02DB714D7E}" type="datetimeFigureOut">
              <a:rPr lang="fa-IR" smtClean="0"/>
              <a:pPr/>
              <a:t>1434/06/19</a:t>
            </a:fld>
            <a:endParaRPr lang="fa-IR"/>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fa-IR"/>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0356407B-3902-40C1-B341-45DD48E745DF}" type="slidenum">
              <a:rPr lang="fa-IR" smtClean="0"/>
              <a:pPr/>
              <a:t>‹#›</a:t>
            </a:fld>
            <a:endParaRPr lang="fa-IR"/>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1"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r" rtl="1"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r" rtl="1"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r" rtl="1"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r" rtl="1"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r" rtl="1"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r" rtl="1"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r" rtl="1"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76673"/>
            <a:ext cx="7772400" cy="6120680"/>
          </a:xfrm>
        </p:spPr>
        <p:txBody>
          <a:bodyPr/>
          <a:lstStyle/>
          <a:p>
            <a:endParaRPr lang="fa-IR" dirty="0">
              <a:cs typeface="B Nazanin" pitchFamily="2" charset="-78"/>
            </a:endParaRPr>
          </a:p>
        </p:txBody>
      </p:sp>
      <p:pic>
        <p:nvPicPr>
          <p:cNvPr id="1027" name="Picture 3" descr="C:\Documents and Settings\soleymani\Desktop\Copy of skiner\New Folder\s.jpeg"/>
          <p:cNvPicPr>
            <a:picLocks noChangeAspect="1" noChangeArrowheads="1"/>
          </p:cNvPicPr>
          <p:nvPr/>
        </p:nvPicPr>
        <p:blipFill>
          <a:blip r:embed="rId2" cstate="print"/>
          <a:srcRect/>
          <a:stretch>
            <a:fillRect/>
          </a:stretch>
        </p:blipFill>
        <p:spPr bwMode="auto">
          <a:xfrm>
            <a:off x="683568" y="476672"/>
            <a:ext cx="7776864" cy="5771483"/>
          </a:xfrm>
          <a:prstGeom prst="rect">
            <a:avLst/>
          </a:prstGeom>
          <a:noFill/>
        </p:spPr>
      </p:pic>
    </p:spTree>
  </p:cSld>
  <p:clrMapOvr>
    <a:masterClrMapping/>
  </p:clrMapOvr>
  <p:transition spd="slow" advClick="0" advTm="2000">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1027"/>
                                        </p:tgtEl>
                                        <p:attrNameLst>
                                          <p:attrName>style.visibility</p:attrName>
                                        </p:attrNameLst>
                                      </p:cBhvr>
                                      <p:to>
                                        <p:strVal val="visible"/>
                                      </p:to>
                                    </p:set>
                                    <p:animEffect transition="in" filter="strips(downLeft)">
                                      <p:cBhvr>
                                        <p:cTn id="7" dur="1000"/>
                                        <p:tgtEl>
                                          <p:spTgt spid="10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1" algn="ctr" rtl="1">
              <a:spcBef>
                <a:spcPct val="0"/>
              </a:spcBef>
            </a:pPr>
            <a:r>
              <a:rPr lang="fa-IR" sz="3600" dirty="0" smtClean="0">
                <a:solidFill>
                  <a:srgbClr val="00B0F0"/>
                </a:solidFill>
                <a:cs typeface="B Titr" pitchFamily="2" charset="-78"/>
              </a:rPr>
              <a:t>جعبه اسکینر</a:t>
            </a:r>
            <a:endParaRPr lang="fa-IR" sz="3600" dirty="0">
              <a:solidFill>
                <a:srgbClr val="00B0F0"/>
              </a:solidFill>
              <a:cs typeface="B Titr" pitchFamily="2" charset="-78"/>
            </a:endParaRPr>
          </a:p>
        </p:txBody>
      </p:sp>
      <p:pic>
        <p:nvPicPr>
          <p:cNvPr id="6" name="Content Placeholder 5" descr="ز.jpeg"/>
          <p:cNvPicPr>
            <a:picLocks noGrp="1" noChangeAspect="1"/>
          </p:cNvPicPr>
          <p:nvPr>
            <p:ph sz="half" idx="1"/>
          </p:nvPr>
        </p:nvPicPr>
        <p:blipFill>
          <a:blip r:embed="rId2" cstate="print"/>
          <a:stretch>
            <a:fillRect/>
          </a:stretch>
        </p:blipFill>
        <p:spPr>
          <a:xfrm>
            <a:off x="0" y="1340768"/>
            <a:ext cx="4283968" cy="4968552"/>
          </a:xfrm>
        </p:spPr>
      </p:pic>
      <p:sp>
        <p:nvSpPr>
          <p:cNvPr id="5" name="Content Placeholder 4"/>
          <p:cNvSpPr>
            <a:spLocks noGrp="1"/>
          </p:cNvSpPr>
          <p:nvPr>
            <p:ph sz="half" idx="2"/>
          </p:nvPr>
        </p:nvSpPr>
        <p:spPr>
          <a:xfrm>
            <a:off x="4211960" y="1268760"/>
            <a:ext cx="4752528" cy="4968552"/>
          </a:xfrm>
        </p:spPr>
        <p:txBody>
          <a:bodyPr>
            <a:normAutofit/>
          </a:bodyPr>
          <a:lstStyle/>
          <a:p>
            <a:pPr algn="just">
              <a:lnSpc>
                <a:spcPct val="150000"/>
              </a:lnSpc>
            </a:pPr>
            <a:r>
              <a:rPr lang="fa-IR" dirty="0">
                <a:cs typeface="B Nazanin" pitchFamily="2" charset="-78"/>
              </a:rPr>
              <a:t>اكثر كارهاي اوليه با يك اتاقك كوچك آزمايش كه به جعبة اسكينر شهرت يافته است انجام شده اند . </a:t>
            </a:r>
            <a:endParaRPr lang="fa-IR" dirty="0" smtClean="0">
              <a:cs typeface="B Nazanin" pitchFamily="2" charset="-78"/>
            </a:endParaRPr>
          </a:p>
          <a:p>
            <a:pPr algn="just">
              <a:lnSpc>
                <a:spcPct val="150000"/>
              </a:lnSpc>
            </a:pPr>
            <a:r>
              <a:rPr lang="fa-IR" dirty="0" smtClean="0">
                <a:cs typeface="B Nazanin" pitchFamily="2" charset="-78"/>
              </a:rPr>
              <a:t>اين </a:t>
            </a:r>
            <a:r>
              <a:rPr lang="fa-IR" dirty="0">
                <a:cs typeface="B Nazanin" pitchFamily="2" charset="-78"/>
              </a:rPr>
              <a:t>جعبه معمولاً داراي </a:t>
            </a:r>
            <a:r>
              <a:rPr lang="fa-IR" dirty="0">
                <a:solidFill>
                  <a:srgbClr val="FF0000"/>
                </a:solidFill>
                <a:cs typeface="B Nazanin" pitchFamily="2" charset="-78"/>
              </a:rPr>
              <a:t>كف سيمي مشبك ، يك چراغ ، يك اهرم ، و يك ظرف </a:t>
            </a:r>
            <a:r>
              <a:rPr lang="fa-IR" dirty="0" smtClean="0">
                <a:solidFill>
                  <a:srgbClr val="FF0000"/>
                </a:solidFill>
                <a:cs typeface="B Nazanin" pitchFamily="2" charset="-78"/>
              </a:rPr>
              <a:t>غذاست </a:t>
            </a:r>
            <a:r>
              <a:rPr lang="fa-IR" dirty="0" smtClean="0">
                <a:cs typeface="B Nazanin" pitchFamily="2" charset="-78"/>
              </a:rPr>
              <a:t>. </a:t>
            </a:r>
            <a:endParaRPr lang="en-US" dirty="0">
              <a:cs typeface="B Nazanin" pitchFamily="2" charset="-78"/>
            </a:endParaRPr>
          </a:p>
          <a:p>
            <a:endParaRPr lang="fa-IR" dirty="0">
              <a:cs typeface="B Nazanin" pitchFamily="2" charset="-78"/>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animEffect transition="in" filter="fade">
                                      <p:cBhvr>
                                        <p:cTn id="19" dur="2000"/>
                                        <p:tgtEl>
                                          <p:spTgt spid="5">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5">
                                            <p:txEl>
                                              <p:pRg st="1" end="1"/>
                                            </p:txEl>
                                          </p:spTgt>
                                        </p:tgtEl>
                                        <p:attrNameLst>
                                          <p:attrName>style.visibility</p:attrName>
                                        </p:attrNameLst>
                                      </p:cBhvr>
                                      <p:to>
                                        <p:strVal val="visible"/>
                                      </p:to>
                                    </p:set>
                                    <p:animEffect transition="in" filter="fade">
                                      <p:cBhvr>
                                        <p:cTn id="24" dur="20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1" algn="ctr" rtl="1">
              <a:spcBef>
                <a:spcPct val="0"/>
              </a:spcBef>
            </a:pPr>
            <a:r>
              <a:rPr lang="fa-IR" sz="3600" dirty="0" smtClean="0">
                <a:solidFill>
                  <a:srgbClr val="00B0F0"/>
                </a:solidFill>
                <a:cs typeface="B Titr" pitchFamily="2" charset="-78"/>
              </a:rPr>
              <a:t>نمودار تراکمی</a:t>
            </a:r>
            <a:endParaRPr lang="fa-IR" sz="3600" dirty="0">
              <a:solidFill>
                <a:srgbClr val="00B0F0"/>
              </a:solidFill>
              <a:cs typeface="B Titr" pitchFamily="2" charset="-78"/>
            </a:endParaRPr>
          </a:p>
        </p:txBody>
      </p:sp>
      <p:sp>
        <p:nvSpPr>
          <p:cNvPr id="3" name="Content Placeholder 2"/>
          <p:cNvSpPr>
            <a:spLocks noGrp="1"/>
          </p:cNvSpPr>
          <p:nvPr>
            <p:ph idx="1"/>
          </p:nvPr>
        </p:nvSpPr>
        <p:spPr/>
        <p:txBody>
          <a:bodyPr>
            <a:normAutofit lnSpcReduction="10000"/>
          </a:bodyPr>
          <a:lstStyle/>
          <a:p>
            <a:pPr algn="just">
              <a:lnSpc>
                <a:spcPct val="150000"/>
              </a:lnSpc>
            </a:pPr>
            <a:r>
              <a:rPr lang="fa-IR" dirty="0">
                <a:cs typeface="B Nazanin" pitchFamily="2" charset="-78"/>
              </a:rPr>
              <a:t>اسكينر </a:t>
            </a:r>
            <a:r>
              <a:rPr lang="fa-IR" dirty="0" smtClean="0">
                <a:cs typeface="B Nazanin" pitchFamily="2" charset="-78"/>
              </a:rPr>
              <a:t>برای </a:t>
            </a:r>
            <a:r>
              <a:rPr lang="fa-IR" dirty="0">
                <a:solidFill>
                  <a:srgbClr val="FF0000"/>
                </a:solidFill>
                <a:cs typeface="B Nazanin" pitchFamily="2" charset="-78"/>
              </a:rPr>
              <a:t>رديابي رفتار</a:t>
            </a:r>
            <a:r>
              <a:rPr lang="fa-IR" dirty="0">
                <a:cs typeface="B Nazanin" pitchFamily="2" charset="-78"/>
              </a:rPr>
              <a:t> حيوان در </a:t>
            </a:r>
            <a:r>
              <a:rPr lang="fa-IR" dirty="0" smtClean="0">
                <a:cs typeface="B Nazanin" pitchFamily="2" charset="-78"/>
              </a:rPr>
              <a:t>جعبه </a:t>
            </a:r>
            <a:r>
              <a:rPr lang="fa-IR" dirty="0">
                <a:cs typeface="B Nazanin" pitchFamily="2" charset="-78"/>
              </a:rPr>
              <a:t>اسكينر از يك نمودار تراكمي  استفاده مي كرد . </a:t>
            </a:r>
            <a:endParaRPr lang="fa-IR" dirty="0" smtClean="0">
              <a:cs typeface="B Nazanin" pitchFamily="2" charset="-78"/>
            </a:endParaRPr>
          </a:p>
          <a:p>
            <a:pPr algn="just">
              <a:lnSpc>
                <a:spcPct val="150000"/>
              </a:lnSpc>
            </a:pPr>
            <a:r>
              <a:rPr lang="fa-IR" dirty="0" smtClean="0">
                <a:cs typeface="B Nazanin" pitchFamily="2" charset="-78"/>
              </a:rPr>
              <a:t>زمان </a:t>
            </a:r>
            <a:r>
              <a:rPr lang="fa-IR" dirty="0">
                <a:cs typeface="B Nazanin" pitchFamily="2" charset="-78"/>
              </a:rPr>
              <a:t>بر روي محور </a:t>
            </a:r>
            <a:r>
              <a:rPr lang="en-US" b="1" dirty="0">
                <a:cs typeface="B Nazanin" pitchFamily="2" charset="-78"/>
              </a:rPr>
              <a:t>X</a:t>
            </a:r>
            <a:r>
              <a:rPr lang="fa-IR" dirty="0">
                <a:cs typeface="B Nazanin" pitchFamily="2" charset="-78"/>
              </a:rPr>
              <a:t> ( محور افقي ) و تعداد كل پاسخ ها بر روي محور </a:t>
            </a:r>
            <a:r>
              <a:rPr lang="en-US" b="1" dirty="0">
                <a:cs typeface="B Nazanin" pitchFamily="2" charset="-78"/>
              </a:rPr>
              <a:t>Y</a:t>
            </a:r>
            <a:r>
              <a:rPr lang="en-US" dirty="0">
                <a:cs typeface="B Nazanin" pitchFamily="2" charset="-78"/>
              </a:rPr>
              <a:t> </a:t>
            </a:r>
            <a:r>
              <a:rPr lang="fa-IR" dirty="0">
                <a:cs typeface="B Nazanin" pitchFamily="2" charset="-78"/>
              </a:rPr>
              <a:t> ( محور عمودي ) نشان داده مي </a:t>
            </a:r>
            <a:r>
              <a:rPr lang="fa-IR" dirty="0" smtClean="0">
                <a:cs typeface="B Nazanin" pitchFamily="2" charset="-78"/>
              </a:rPr>
              <a:t>شود </a:t>
            </a:r>
            <a:r>
              <a:rPr lang="fa-IR" dirty="0">
                <a:cs typeface="B Nazanin" pitchFamily="2" charset="-78"/>
              </a:rPr>
              <a:t>. </a:t>
            </a:r>
            <a:endParaRPr lang="fa-IR" dirty="0" smtClean="0">
              <a:cs typeface="B Nazanin" pitchFamily="2" charset="-78"/>
            </a:endParaRPr>
          </a:p>
          <a:p>
            <a:pPr algn="just">
              <a:lnSpc>
                <a:spcPct val="150000"/>
              </a:lnSpc>
            </a:pPr>
            <a:r>
              <a:rPr lang="fa-IR" dirty="0" smtClean="0">
                <a:cs typeface="B Nazanin" pitchFamily="2" charset="-78"/>
              </a:rPr>
              <a:t>نمودار </a:t>
            </a:r>
            <a:r>
              <a:rPr lang="fa-IR" dirty="0">
                <a:cs typeface="B Nazanin" pitchFamily="2" charset="-78"/>
              </a:rPr>
              <a:t>تراكمي </a:t>
            </a:r>
            <a:r>
              <a:rPr lang="fa-IR" dirty="0">
                <a:solidFill>
                  <a:srgbClr val="FF0000"/>
                </a:solidFill>
                <a:cs typeface="B Nazanin" pitchFamily="2" charset="-78"/>
              </a:rPr>
              <a:t>هرگز به پايين نمي رود </a:t>
            </a:r>
            <a:r>
              <a:rPr lang="fa-IR" dirty="0" smtClean="0">
                <a:cs typeface="B Nazanin" pitchFamily="2" charset="-78"/>
              </a:rPr>
              <a:t>،خط </a:t>
            </a:r>
            <a:r>
              <a:rPr lang="fa-IR" dirty="0">
                <a:cs typeface="B Nazanin" pitchFamily="2" charset="-78"/>
              </a:rPr>
              <a:t>نمودار يا روبه رو به بالا مي رود و يا با محور افقي موازي باقي مي ماند . </a:t>
            </a:r>
            <a:endParaRPr lang="en-US" dirty="0">
              <a:cs typeface="B Nazanin" pitchFamily="2" charset="-78"/>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20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2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1" algn="ctr" rtl="1">
              <a:spcBef>
                <a:spcPct val="0"/>
              </a:spcBef>
            </a:pPr>
            <a:r>
              <a:rPr lang="fa-IR" sz="3600" dirty="0" smtClean="0">
                <a:solidFill>
                  <a:srgbClr val="00B0F0"/>
                </a:solidFill>
                <a:cs typeface="B Titr" pitchFamily="2" charset="-78"/>
              </a:rPr>
              <a:t>مراحل شرطی کردن پاسخ فشار دادن اهرم</a:t>
            </a:r>
            <a:endParaRPr lang="fa-IR" sz="3600" dirty="0">
              <a:solidFill>
                <a:srgbClr val="00B0F0"/>
              </a:solidFill>
              <a:cs typeface="B Titr" pitchFamily="2" charset="-78"/>
            </a:endParaRPr>
          </a:p>
        </p:txBody>
      </p:sp>
      <p:sp>
        <p:nvSpPr>
          <p:cNvPr id="3" name="Content Placeholder 2"/>
          <p:cNvSpPr>
            <a:spLocks noGrp="1"/>
          </p:cNvSpPr>
          <p:nvPr>
            <p:ph idx="1"/>
          </p:nvPr>
        </p:nvSpPr>
        <p:spPr/>
        <p:txBody>
          <a:bodyPr/>
          <a:lstStyle/>
          <a:p>
            <a:pPr marL="514350" lvl="1" indent="-514350">
              <a:lnSpc>
                <a:spcPct val="150000"/>
              </a:lnSpc>
              <a:buFont typeface="+mj-lt"/>
              <a:buAutoNum type="arabicPeriod"/>
            </a:pPr>
            <a:r>
              <a:rPr lang="fa-IR" sz="3200" b="1" dirty="0" smtClean="0">
                <a:solidFill>
                  <a:srgbClr val="FF0000"/>
                </a:solidFill>
                <a:cs typeface="B Nazanin" pitchFamily="2" charset="-78"/>
              </a:rPr>
              <a:t>محرومیت</a:t>
            </a:r>
          </a:p>
          <a:p>
            <a:pPr marL="342900" lvl="1" indent="-342900">
              <a:lnSpc>
                <a:spcPct val="150000"/>
              </a:lnSpc>
              <a:buNone/>
            </a:pPr>
            <a:r>
              <a:rPr lang="fa-IR" dirty="0" smtClean="0">
                <a:cs typeface="B Nazanin" pitchFamily="2" charset="-78"/>
              </a:rPr>
              <a:t>    حيوان </a:t>
            </a:r>
            <a:r>
              <a:rPr lang="fa-IR" dirty="0">
                <a:cs typeface="B Nazanin" pitchFamily="2" charset="-78"/>
              </a:rPr>
              <a:t>آزمايشي در يك برنامه محروميت قرار داده </a:t>
            </a:r>
            <a:r>
              <a:rPr lang="fa-IR" dirty="0" smtClean="0">
                <a:cs typeface="B Nazanin" pitchFamily="2" charset="-78"/>
              </a:rPr>
              <a:t>مي شود.(محرومیت از غذا یا آب)</a:t>
            </a:r>
          </a:p>
          <a:p>
            <a:pPr marL="342900" lvl="1" indent="-342900">
              <a:lnSpc>
                <a:spcPct val="150000"/>
              </a:lnSpc>
              <a:buNone/>
            </a:pPr>
            <a:r>
              <a:rPr lang="fa-IR" dirty="0" smtClean="0">
                <a:cs typeface="B Nazanin" pitchFamily="2" charset="-78"/>
              </a:rPr>
              <a:t> </a:t>
            </a:r>
            <a:r>
              <a:rPr lang="fa-IR" dirty="0" smtClean="0">
                <a:cs typeface="B Nazanin" pitchFamily="2" charset="-78"/>
              </a:rPr>
              <a:t>    </a:t>
            </a:r>
            <a:r>
              <a:rPr lang="fa-IR" dirty="0" smtClean="0">
                <a:cs typeface="B Nazanin" pitchFamily="2" charset="-78"/>
              </a:rPr>
              <a:t>محروميت </a:t>
            </a:r>
            <a:r>
              <a:rPr lang="fa-IR" dirty="0">
                <a:cs typeface="B Nazanin" pitchFamily="2" charset="-78"/>
              </a:rPr>
              <a:t>صرفا يك مجموعه روش است كه به نحوة عملكرد ارگانيسم در يك تكليف بخصوص ارتباط </a:t>
            </a:r>
            <a:r>
              <a:rPr lang="fa-IR" dirty="0" smtClean="0">
                <a:cs typeface="B Nazanin" pitchFamily="2" charset="-78"/>
              </a:rPr>
              <a:t>دارد </a:t>
            </a:r>
            <a:r>
              <a:rPr lang="fa-IR" dirty="0">
                <a:cs typeface="B Nazanin" pitchFamily="2" charset="-78"/>
              </a:rPr>
              <a:t>. </a:t>
            </a:r>
            <a:endParaRPr lang="en-US" dirty="0">
              <a:cs typeface="B Nazanin" pitchFamily="2" charset="-78"/>
            </a:endParaRPr>
          </a:p>
          <a:p>
            <a:pPr marL="342900" lvl="1" indent="-342900">
              <a:buFont typeface="Arial" pitchFamily="34" charset="0"/>
              <a:buChar char="•"/>
            </a:pPr>
            <a:endParaRPr lang="fa-IR" dirty="0" smtClean="0">
              <a:cs typeface="B Nazanin" pitchFamily="2" charset="-78"/>
            </a:endParaRPr>
          </a:p>
          <a:p>
            <a:pPr marL="342900" lvl="1" indent="-342900">
              <a:buFont typeface="Arial" pitchFamily="34" charset="0"/>
              <a:buChar char="•"/>
            </a:pPr>
            <a:endParaRPr lang="fa-IR" dirty="0" smtClean="0">
              <a:cs typeface="B Nazanin" pitchFamily="2" charset="-78"/>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2000"/>
                                        <p:tgtEl>
                                          <p:spTgt spid="3">
                                            <p:txEl>
                                              <p:pRg st="0" end="0"/>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fade">
                                      <p:cBhvr>
                                        <p:cTn id="16" dur="2000"/>
                                        <p:tgtEl>
                                          <p:spTgt spid="3">
                                            <p:txEl>
                                              <p:pRg st="1" end="1"/>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1" algn="ctr" rtl="1">
              <a:spcBef>
                <a:spcPct val="0"/>
              </a:spcBef>
            </a:pPr>
            <a:r>
              <a:rPr lang="fa-IR" sz="3600" dirty="0" smtClean="0">
                <a:solidFill>
                  <a:srgbClr val="00B0F0"/>
                </a:solidFill>
                <a:cs typeface="B Titr" pitchFamily="2" charset="-78"/>
              </a:rPr>
              <a:t>مراحل شرطی کردن پاسخ فشار دادن اهرم</a:t>
            </a:r>
            <a:endParaRPr lang="fa-IR" sz="3600" dirty="0">
              <a:solidFill>
                <a:srgbClr val="00B0F0"/>
              </a:solidFill>
              <a:cs typeface="B Titr" pitchFamily="2" charset="-78"/>
            </a:endParaRPr>
          </a:p>
        </p:txBody>
      </p:sp>
      <p:sp>
        <p:nvSpPr>
          <p:cNvPr id="3" name="Content Placeholder 2"/>
          <p:cNvSpPr>
            <a:spLocks noGrp="1"/>
          </p:cNvSpPr>
          <p:nvPr>
            <p:ph idx="1"/>
          </p:nvPr>
        </p:nvSpPr>
        <p:spPr/>
        <p:txBody>
          <a:bodyPr>
            <a:normAutofit/>
          </a:bodyPr>
          <a:lstStyle/>
          <a:p>
            <a:pPr marL="514350" lvl="1" indent="-514350">
              <a:buFont typeface="+mj-lt"/>
              <a:buAutoNum type="arabicPeriod" startAt="2"/>
            </a:pPr>
            <a:r>
              <a:rPr lang="fa-IR" dirty="0" smtClean="0">
                <a:solidFill>
                  <a:srgbClr val="FF0000"/>
                </a:solidFill>
                <a:cs typeface="B Nazanin" pitchFamily="2" charset="-78"/>
              </a:rPr>
              <a:t>تربیت کردن در جعبه آزمایش</a:t>
            </a:r>
          </a:p>
          <a:p>
            <a:pPr algn="just">
              <a:lnSpc>
                <a:spcPct val="150000"/>
              </a:lnSpc>
              <a:buNone/>
            </a:pPr>
            <a:r>
              <a:rPr lang="fa-IR" dirty="0" smtClean="0">
                <a:cs typeface="B Nazanin" pitchFamily="2" charset="-78"/>
              </a:rPr>
              <a:t>به </a:t>
            </a:r>
            <a:r>
              <a:rPr lang="fa-IR" dirty="0">
                <a:cs typeface="B Nazanin" pitchFamily="2" charset="-78"/>
              </a:rPr>
              <a:t>منظور تربيت كردن در جعبه آزمايش، آزمايشگر با استفاده از يك كليد دستي بيروني متناوباً مكانيسم غذادهي را به كار مي اندازد، واين كار را زماني انجام مي دهد كه حيوان در حول و حوش ظرف غذا قرار ندارد ( در غير اين صورت حيوان خواهد آموخت كه در نزديك ظرف غذا بماند</a:t>
            </a:r>
            <a:r>
              <a:rPr lang="fa-IR" dirty="0" smtClean="0">
                <a:cs typeface="B Nazanin" pitchFamily="2" charset="-78"/>
              </a:rPr>
              <a:t>.)</a:t>
            </a:r>
            <a:endParaRPr lang="fa-IR" dirty="0">
              <a:cs typeface="B Nazanin" pitchFamily="2" charset="-78"/>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20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1" algn="ctr" rtl="1">
              <a:spcBef>
                <a:spcPct val="0"/>
              </a:spcBef>
            </a:pPr>
            <a:r>
              <a:rPr lang="fa-IR" sz="3600" dirty="0" smtClean="0">
                <a:solidFill>
                  <a:srgbClr val="00B0F0"/>
                </a:solidFill>
                <a:cs typeface="B Titr" pitchFamily="2" charset="-78"/>
              </a:rPr>
              <a:t>مراحل شرطی کردن پاسخ فشار دادن اهرم</a:t>
            </a:r>
            <a:endParaRPr lang="fa-IR" sz="3600" dirty="0">
              <a:solidFill>
                <a:srgbClr val="00B0F0"/>
              </a:solidFill>
              <a:cs typeface="B Titr" pitchFamily="2" charset="-78"/>
            </a:endParaRPr>
          </a:p>
        </p:txBody>
      </p:sp>
      <p:sp>
        <p:nvSpPr>
          <p:cNvPr id="3" name="Content Placeholder 2"/>
          <p:cNvSpPr>
            <a:spLocks noGrp="1"/>
          </p:cNvSpPr>
          <p:nvPr>
            <p:ph idx="1"/>
          </p:nvPr>
        </p:nvSpPr>
        <p:spPr/>
        <p:txBody>
          <a:bodyPr/>
          <a:lstStyle/>
          <a:p>
            <a:pPr marL="514350" lvl="1" indent="-514350" algn="just">
              <a:buFont typeface="+mj-lt"/>
              <a:buAutoNum type="arabicPeriod" startAt="3"/>
            </a:pPr>
            <a:r>
              <a:rPr lang="fa-IR" dirty="0" smtClean="0">
                <a:solidFill>
                  <a:srgbClr val="FF0000"/>
                </a:solidFill>
                <a:cs typeface="B Nazanin" pitchFamily="2" charset="-78"/>
              </a:rPr>
              <a:t>فشار دادن اهرم</a:t>
            </a:r>
          </a:p>
          <a:p>
            <a:pPr marL="514350" lvl="1" indent="-514350" algn="just">
              <a:buNone/>
            </a:pPr>
            <a:r>
              <a:rPr lang="fa-IR" dirty="0">
                <a:cs typeface="B Nazanin" pitchFamily="2" charset="-78"/>
              </a:rPr>
              <a:t>حال مي توان حيوان را در جعبة اسكينر به حال خود رها كرد . او سرانجام اهرم را فشار خواهد داد كه اين امر منجر به راه اندازي مكانيسم غذادهي وتوليد صداي تيك مي شود كه حيوان را به سوي ظرف غذا، جايي كه تقويت دريافت مي كند، هدايت خواهد كرد . </a:t>
            </a:r>
            <a:endParaRPr lang="en-US" dirty="0">
              <a:cs typeface="B Nazanin" pitchFamily="2" charset="-78"/>
            </a:endParaRPr>
          </a:p>
          <a:p>
            <a:pPr marL="514350" lvl="1" indent="-514350">
              <a:buFont typeface="+mj-lt"/>
              <a:buAutoNum type="arabicPeriod" startAt="3"/>
            </a:pPr>
            <a:endParaRPr lang="fa-IR" dirty="0" smtClean="0">
              <a:cs typeface="B Nazanin" pitchFamily="2" charset="-78"/>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2000"/>
                                        <p:tgtEl>
                                          <p:spTgt spid="3">
                                            <p:txEl>
                                              <p:pRg st="0" end="0"/>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fade">
                                      <p:cBhvr>
                                        <p:cTn id="16"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solidFill>
                  <a:srgbClr val="00B0F0"/>
                </a:solidFill>
                <a:cs typeface="B Titr" pitchFamily="2" charset="-78"/>
              </a:rPr>
              <a:t>قسمت سوم</a:t>
            </a:r>
            <a:endParaRPr lang="fa-IR" dirty="0">
              <a:solidFill>
                <a:srgbClr val="00B0F0"/>
              </a:solidFill>
              <a:cs typeface="B Titr" pitchFamily="2" charset="-78"/>
            </a:endParaRPr>
          </a:p>
        </p:txBody>
      </p:sp>
      <p:sp>
        <p:nvSpPr>
          <p:cNvPr id="3" name="Content Placeholder 2"/>
          <p:cNvSpPr>
            <a:spLocks noGrp="1"/>
          </p:cNvSpPr>
          <p:nvPr>
            <p:ph idx="1"/>
          </p:nvPr>
        </p:nvSpPr>
        <p:spPr/>
        <p:txBody>
          <a:bodyPr/>
          <a:lstStyle/>
          <a:p>
            <a:pPr>
              <a:lnSpc>
                <a:spcPct val="150000"/>
              </a:lnSpc>
            </a:pPr>
            <a:r>
              <a:rPr lang="fa-IR" dirty="0" smtClean="0">
                <a:cs typeface="B Nazanin" pitchFamily="2" charset="-78"/>
              </a:rPr>
              <a:t>شکل دهی</a:t>
            </a:r>
          </a:p>
          <a:p>
            <a:pPr>
              <a:lnSpc>
                <a:spcPct val="150000"/>
              </a:lnSpc>
            </a:pPr>
            <a:r>
              <a:rPr lang="fa-IR" dirty="0" smtClean="0">
                <a:cs typeface="B Nazanin" pitchFamily="2" charset="-78"/>
              </a:rPr>
              <a:t>خاموشی</a:t>
            </a:r>
          </a:p>
          <a:p>
            <a:pPr>
              <a:lnSpc>
                <a:spcPct val="150000"/>
              </a:lnSpc>
            </a:pPr>
            <a:r>
              <a:rPr lang="fa-IR" dirty="0" smtClean="0">
                <a:cs typeface="B Nazanin" pitchFamily="2" charset="-78"/>
              </a:rPr>
              <a:t>بازگشت خود به خودی</a:t>
            </a:r>
          </a:p>
          <a:p>
            <a:pPr>
              <a:lnSpc>
                <a:spcPct val="150000"/>
              </a:lnSpc>
            </a:pPr>
            <a:r>
              <a:rPr lang="fa-IR" dirty="0" smtClean="0">
                <a:cs typeface="B Nazanin" pitchFamily="2" charset="-78"/>
              </a:rPr>
              <a:t>رفتار خرافی</a:t>
            </a:r>
          </a:p>
          <a:p>
            <a:pPr>
              <a:lnSpc>
                <a:spcPct val="150000"/>
              </a:lnSpc>
            </a:pPr>
            <a:r>
              <a:rPr lang="fa-IR" dirty="0" smtClean="0">
                <a:cs typeface="B Nazanin" pitchFamily="2" charset="-78"/>
              </a:rPr>
              <a:t>کنشگر تمیزی</a:t>
            </a:r>
            <a:endParaRPr lang="fa-IR" dirty="0">
              <a:cs typeface="B Nazani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style.rotation</p:attrName>
                                        </p:attrNameLst>
                                      </p:cBhvr>
                                      <p:tavLst>
                                        <p:tav tm="0">
                                          <p:val>
                                            <p:fltVal val="720"/>
                                          </p:val>
                                        </p:tav>
                                        <p:tav tm="100000">
                                          <p:val>
                                            <p:fltVal val="0"/>
                                          </p:val>
                                        </p:tav>
                                      </p:tavLst>
                                    </p:anim>
                                    <p:anim calcmode="lin" valueType="num">
                                      <p:cBhvr>
                                        <p:cTn id="9" dur="2000" fill="hold"/>
                                        <p:tgtEl>
                                          <p:spTgt spid="2"/>
                                        </p:tgtEl>
                                        <p:attrNameLst>
                                          <p:attrName>ppt_h</p:attrName>
                                        </p:attrNameLst>
                                      </p:cBhvr>
                                      <p:tavLst>
                                        <p:tav tm="0">
                                          <p:val>
                                            <p:fltVal val="0"/>
                                          </p:val>
                                        </p:tav>
                                        <p:tav tm="100000">
                                          <p:val>
                                            <p:strVal val="#ppt_h"/>
                                          </p:val>
                                        </p:tav>
                                      </p:tavLst>
                                    </p:anim>
                                    <p:anim calcmode="lin" valueType="num">
                                      <p:cBhvr>
                                        <p:cTn id="10" dur="2000" fill="hold"/>
                                        <p:tgtEl>
                                          <p:spTgt spid="2"/>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26" presetClass="entr" presetSubtype="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wipe(down)">
                                      <p:cBhvr>
                                        <p:cTn id="15" dur="580">
                                          <p:stCondLst>
                                            <p:cond delay="0"/>
                                          </p:stCondLst>
                                        </p:cTn>
                                        <p:tgtEl>
                                          <p:spTgt spid="3">
                                            <p:txEl>
                                              <p:pRg st="0" end="0"/>
                                            </p:txEl>
                                          </p:spTgt>
                                        </p:tgtEl>
                                      </p:cBhvr>
                                    </p:animEffect>
                                    <p:anim calcmode="lin" valueType="num">
                                      <p:cBhvr>
                                        <p:cTn id="16"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7"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8"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9"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20"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21" dur="26">
                                          <p:stCondLst>
                                            <p:cond delay="650"/>
                                          </p:stCondLst>
                                        </p:cTn>
                                        <p:tgtEl>
                                          <p:spTgt spid="3">
                                            <p:txEl>
                                              <p:pRg st="0" end="0"/>
                                            </p:txEl>
                                          </p:spTgt>
                                        </p:tgtEl>
                                      </p:cBhvr>
                                      <p:to x="100000" y="60000"/>
                                    </p:animScale>
                                    <p:animScale>
                                      <p:cBhvr>
                                        <p:cTn id="22" dur="166" decel="50000">
                                          <p:stCondLst>
                                            <p:cond delay="676"/>
                                          </p:stCondLst>
                                        </p:cTn>
                                        <p:tgtEl>
                                          <p:spTgt spid="3">
                                            <p:txEl>
                                              <p:pRg st="0" end="0"/>
                                            </p:txEl>
                                          </p:spTgt>
                                        </p:tgtEl>
                                      </p:cBhvr>
                                      <p:to x="100000" y="100000"/>
                                    </p:animScale>
                                    <p:animScale>
                                      <p:cBhvr>
                                        <p:cTn id="23" dur="26">
                                          <p:stCondLst>
                                            <p:cond delay="1312"/>
                                          </p:stCondLst>
                                        </p:cTn>
                                        <p:tgtEl>
                                          <p:spTgt spid="3">
                                            <p:txEl>
                                              <p:pRg st="0" end="0"/>
                                            </p:txEl>
                                          </p:spTgt>
                                        </p:tgtEl>
                                      </p:cBhvr>
                                      <p:to x="100000" y="80000"/>
                                    </p:animScale>
                                    <p:animScale>
                                      <p:cBhvr>
                                        <p:cTn id="24" dur="166" decel="50000">
                                          <p:stCondLst>
                                            <p:cond delay="1338"/>
                                          </p:stCondLst>
                                        </p:cTn>
                                        <p:tgtEl>
                                          <p:spTgt spid="3">
                                            <p:txEl>
                                              <p:pRg st="0" end="0"/>
                                            </p:txEl>
                                          </p:spTgt>
                                        </p:tgtEl>
                                      </p:cBhvr>
                                      <p:to x="100000" y="100000"/>
                                    </p:animScale>
                                    <p:animScale>
                                      <p:cBhvr>
                                        <p:cTn id="25" dur="26">
                                          <p:stCondLst>
                                            <p:cond delay="1642"/>
                                          </p:stCondLst>
                                        </p:cTn>
                                        <p:tgtEl>
                                          <p:spTgt spid="3">
                                            <p:txEl>
                                              <p:pRg st="0" end="0"/>
                                            </p:txEl>
                                          </p:spTgt>
                                        </p:tgtEl>
                                      </p:cBhvr>
                                      <p:to x="100000" y="90000"/>
                                    </p:animScale>
                                    <p:animScale>
                                      <p:cBhvr>
                                        <p:cTn id="26" dur="166" decel="50000">
                                          <p:stCondLst>
                                            <p:cond delay="1668"/>
                                          </p:stCondLst>
                                        </p:cTn>
                                        <p:tgtEl>
                                          <p:spTgt spid="3">
                                            <p:txEl>
                                              <p:pRg st="0" end="0"/>
                                            </p:txEl>
                                          </p:spTgt>
                                        </p:tgtEl>
                                      </p:cBhvr>
                                      <p:to x="100000" y="100000"/>
                                    </p:animScale>
                                    <p:animScale>
                                      <p:cBhvr>
                                        <p:cTn id="27" dur="26">
                                          <p:stCondLst>
                                            <p:cond delay="1808"/>
                                          </p:stCondLst>
                                        </p:cTn>
                                        <p:tgtEl>
                                          <p:spTgt spid="3">
                                            <p:txEl>
                                              <p:pRg st="0" end="0"/>
                                            </p:txEl>
                                          </p:spTgt>
                                        </p:tgtEl>
                                      </p:cBhvr>
                                      <p:to x="100000" y="95000"/>
                                    </p:animScale>
                                    <p:animScale>
                                      <p:cBhvr>
                                        <p:cTn id="28" dur="166" decel="50000">
                                          <p:stCondLst>
                                            <p:cond delay="1834"/>
                                          </p:stCondLst>
                                        </p:cTn>
                                        <p:tgtEl>
                                          <p:spTgt spid="3">
                                            <p:txEl>
                                              <p:pRg st="0" end="0"/>
                                            </p:txEl>
                                          </p:spTgt>
                                        </p:tgtEl>
                                      </p:cBhvr>
                                      <p:to x="100000" y="100000"/>
                                    </p:animScale>
                                  </p:childTnLst>
                                </p:cTn>
                              </p:par>
                            </p:childTnLst>
                          </p:cTn>
                        </p:par>
                      </p:childTnLst>
                    </p:cTn>
                  </p:par>
                  <p:par>
                    <p:cTn id="29" fill="hold">
                      <p:stCondLst>
                        <p:cond delay="indefinite"/>
                      </p:stCondLst>
                      <p:childTnLst>
                        <p:par>
                          <p:cTn id="30" fill="hold">
                            <p:stCondLst>
                              <p:cond delay="0"/>
                            </p:stCondLst>
                            <p:childTnLst>
                              <p:par>
                                <p:cTn id="31" presetID="25" presetClass="entr" presetSubtype="0" fill="hold" nodeType="clickEffect">
                                  <p:stCondLst>
                                    <p:cond delay="0"/>
                                  </p:stCondLst>
                                  <p:childTnLst>
                                    <p:set>
                                      <p:cBhvr>
                                        <p:cTn id="32" dur="1" fill="hold">
                                          <p:stCondLst>
                                            <p:cond delay="0"/>
                                          </p:stCondLst>
                                        </p:cTn>
                                        <p:tgtEl>
                                          <p:spTgt spid="3">
                                            <p:txEl>
                                              <p:pRg st="1" end="1"/>
                                            </p:txEl>
                                          </p:spTgt>
                                        </p:tgtEl>
                                        <p:attrNameLst>
                                          <p:attrName>style.visibility</p:attrName>
                                        </p:attrNameLst>
                                      </p:cBhvr>
                                      <p:to>
                                        <p:strVal val="visible"/>
                                      </p:to>
                                    </p:set>
                                    <p:anim calcmode="lin" valueType="num">
                                      <p:cBhvr>
                                        <p:cTn id="33" dur="500" decel="50000" fill="hold">
                                          <p:stCondLst>
                                            <p:cond delay="0"/>
                                          </p:stCondLst>
                                        </p:cTn>
                                        <p:tgtEl>
                                          <p:spTgt spid="3">
                                            <p:txEl>
                                              <p:pRg st="1" end="1"/>
                                            </p:txEl>
                                          </p:spTgt>
                                        </p:tgtEl>
                                        <p:attrNameLst>
                                          <p:attrName>style.rotation</p:attrName>
                                        </p:attrNameLst>
                                      </p:cBhvr>
                                      <p:tavLst>
                                        <p:tav tm="0">
                                          <p:val>
                                            <p:fltVal val="-90"/>
                                          </p:val>
                                        </p:tav>
                                        <p:tav tm="100000">
                                          <p:val>
                                            <p:fltVal val="0"/>
                                          </p:val>
                                        </p:tav>
                                      </p:tavLst>
                                    </p:anim>
                                    <p:anim calcmode="lin" valueType="num">
                                      <p:cBhvr>
                                        <p:cTn id="34" dur="500" decel="50000" fill="hold">
                                          <p:stCondLst>
                                            <p:cond delay="0"/>
                                          </p:stCondLst>
                                        </p:cTn>
                                        <p:tgtEl>
                                          <p:spTgt spid="3">
                                            <p:txEl>
                                              <p:pRg st="1" end="1"/>
                                            </p:txEl>
                                          </p:spTgt>
                                        </p:tgtEl>
                                        <p:attrNameLst>
                                          <p:attrName>ppt_w</p:attrName>
                                        </p:attrNameLst>
                                      </p:cBhvr>
                                      <p:tavLst>
                                        <p:tav tm="0">
                                          <p:val>
                                            <p:strVal val="#ppt_w"/>
                                          </p:val>
                                        </p:tav>
                                        <p:tav tm="100000">
                                          <p:val>
                                            <p:strVal val="#ppt_w*.05"/>
                                          </p:val>
                                        </p:tav>
                                      </p:tavLst>
                                    </p:anim>
                                    <p:anim calcmode="lin" valueType="num">
                                      <p:cBhvr>
                                        <p:cTn id="35" dur="500" accel="50000" fill="hold">
                                          <p:stCondLst>
                                            <p:cond delay="500"/>
                                          </p:stCondLst>
                                        </p:cTn>
                                        <p:tgtEl>
                                          <p:spTgt spid="3">
                                            <p:txEl>
                                              <p:pRg st="1" end="1"/>
                                            </p:txEl>
                                          </p:spTgt>
                                        </p:tgtEl>
                                        <p:attrNameLst>
                                          <p:attrName>ppt_w</p:attrName>
                                        </p:attrNameLst>
                                      </p:cBhvr>
                                      <p:tavLst>
                                        <p:tav tm="0">
                                          <p:val>
                                            <p:strVal val="#ppt_w*.05"/>
                                          </p:val>
                                        </p:tav>
                                        <p:tav tm="100000">
                                          <p:val>
                                            <p:strVal val="#ppt_w"/>
                                          </p:val>
                                        </p:tav>
                                      </p:tavLst>
                                    </p:anim>
                                    <p:anim calcmode="lin" valueType="num">
                                      <p:cBhvr>
                                        <p:cTn id="36" dur="1000" fill="hold"/>
                                        <p:tgtEl>
                                          <p:spTgt spid="3">
                                            <p:txEl>
                                              <p:pRg st="1" end="1"/>
                                            </p:txEl>
                                          </p:spTgt>
                                        </p:tgtEl>
                                        <p:attrNameLst>
                                          <p:attrName>ppt_h</p:attrName>
                                        </p:attrNameLst>
                                      </p:cBhvr>
                                      <p:tavLst>
                                        <p:tav tm="0">
                                          <p:val>
                                            <p:strVal val="#ppt_h"/>
                                          </p:val>
                                        </p:tav>
                                        <p:tav tm="100000">
                                          <p:val>
                                            <p:strVal val="#ppt_h"/>
                                          </p:val>
                                        </p:tav>
                                      </p:tavLst>
                                    </p:anim>
                                    <p:anim calcmode="lin" valueType="num">
                                      <p:cBhvr>
                                        <p:cTn id="37" dur="500" decel="50000" fill="hold">
                                          <p:stCondLst>
                                            <p:cond delay="0"/>
                                          </p:stCondLst>
                                        </p:cTn>
                                        <p:tgtEl>
                                          <p:spTgt spid="3">
                                            <p:txEl>
                                              <p:pRg st="1" end="1"/>
                                            </p:txEl>
                                          </p:spTgt>
                                        </p:tgtEl>
                                        <p:attrNameLst>
                                          <p:attrName>ppt_x</p:attrName>
                                        </p:attrNameLst>
                                      </p:cBhvr>
                                      <p:tavLst>
                                        <p:tav tm="0">
                                          <p:val>
                                            <p:strVal val="#ppt_x+.4"/>
                                          </p:val>
                                        </p:tav>
                                        <p:tav tm="100000">
                                          <p:val>
                                            <p:strVal val="#ppt_x"/>
                                          </p:val>
                                        </p:tav>
                                      </p:tavLst>
                                    </p:anim>
                                    <p:anim calcmode="lin" valueType="num">
                                      <p:cBhvr>
                                        <p:cTn id="38" dur="500" decel="50000" fill="hold">
                                          <p:stCondLst>
                                            <p:cond delay="0"/>
                                          </p:stCondLst>
                                        </p:cTn>
                                        <p:tgtEl>
                                          <p:spTgt spid="3">
                                            <p:txEl>
                                              <p:pRg st="1" end="1"/>
                                            </p:txEl>
                                          </p:spTgt>
                                        </p:tgtEl>
                                        <p:attrNameLst>
                                          <p:attrName>ppt_y</p:attrName>
                                        </p:attrNameLst>
                                      </p:cBhvr>
                                      <p:tavLst>
                                        <p:tav tm="0">
                                          <p:val>
                                            <p:strVal val="#ppt_y-.2"/>
                                          </p:val>
                                        </p:tav>
                                        <p:tav tm="100000">
                                          <p:val>
                                            <p:strVal val="#ppt_y+.1"/>
                                          </p:val>
                                        </p:tav>
                                      </p:tavLst>
                                    </p:anim>
                                    <p:anim calcmode="lin" valueType="num">
                                      <p:cBhvr>
                                        <p:cTn id="39" dur="500" accel="50000" fill="hold">
                                          <p:stCondLst>
                                            <p:cond delay="500"/>
                                          </p:stCondLst>
                                        </p:cTn>
                                        <p:tgtEl>
                                          <p:spTgt spid="3">
                                            <p:txEl>
                                              <p:pRg st="1" end="1"/>
                                            </p:txEl>
                                          </p:spTgt>
                                        </p:tgtEl>
                                        <p:attrNameLst>
                                          <p:attrName>ppt_y</p:attrName>
                                        </p:attrNameLst>
                                      </p:cBhvr>
                                      <p:tavLst>
                                        <p:tav tm="0">
                                          <p:val>
                                            <p:strVal val="#ppt_y+.1"/>
                                          </p:val>
                                        </p:tav>
                                        <p:tav tm="100000">
                                          <p:val>
                                            <p:strVal val="#ppt_y"/>
                                          </p:val>
                                        </p:tav>
                                      </p:tavLst>
                                    </p:anim>
                                    <p:animEffect transition="in" filter="fade">
                                      <p:cBhvr>
                                        <p:cTn id="40" dur="1000" decel="50000">
                                          <p:stCondLst>
                                            <p:cond delay="0"/>
                                          </p:stCondLst>
                                        </p:cTn>
                                        <p:tgtEl>
                                          <p:spTgt spid="3">
                                            <p:txEl>
                                              <p:pRg st="1" end="1"/>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29" presetClass="entr" presetSubtype="0" fill="hold" nodeType="clickEffect">
                                  <p:stCondLst>
                                    <p:cond delay="0"/>
                                  </p:stCondLst>
                                  <p:childTnLst>
                                    <p:set>
                                      <p:cBhvr>
                                        <p:cTn id="44" dur="1" fill="hold">
                                          <p:stCondLst>
                                            <p:cond delay="0"/>
                                          </p:stCondLst>
                                        </p:cTn>
                                        <p:tgtEl>
                                          <p:spTgt spid="3">
                                            <p:txEl>
                                              <p:pRg st="2" end="2"/>
                                            </p:txEl>
                                          </p:spTgt>
                                        </p:tgtEl>
                                        <p:attrNameLst>
                                          <p:attrName>style.visibility</p:attrName>
                                        </p:attrNameLst>
                                      </p:cBhvr>
                                      <p:to>
                                        <p:strVal val="visible"/>
                                      </p:to>
                                    </p:set>
                                    <p:anim calcmode="lin" valueType="num">
                                      <p:cBhvr>
                                        <p:cTn id="45"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46"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47" dur="1000"/>
                                        <p:tgtEl>
                                          <p:spTgt spid="3">
                                            <p:txEl>
                                              <p:pRg st="2" end="2"/>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2" presetClass="entr" presetSubtype="4" fill="hold" nodeType="clickEffect">
                                  <p:stCondLst>
                                    <p:cond delay="0"/>
                                  </p:stCondLst>
                                  <p:childTnLst>
                                    <p:set>
                                      <p:cBhvr>
                                        <p:cTn id="51" dur="1" fill="hold">
                                          <p:stCondLst>
                                            <p:cond delay="0"/>
                                          </p:stCondLst>
                                        </p:cTn>
                                        <p:tgtEl>
                                          <p:spTgt spid="3">
                                            <p:txEl>
                                              <p:pRg st="3" end="3"/>
                                            </p:txEl>
                                          </p:spTgt>
                                        </p:tgtEl>
                                        <p:attrNameLst>
                                          <p:attrName>style.visibility</p:attrName>
                                        </p:attrNameLst>
                                      </p:cBhvr>
                                      <p:to>
                                        <p:strVal val="visible"/>
                                      </p:to>
                                    </p:set>
                                    <p:animEffect transition="in" filter="slide(fromBottom)">
                                      <p:cBhvr>
                                        <p:cTn id="52" dur="500"/>
                                        <p:tgtEl>
                                          <p:spTgt spid="3">
                                            <p:txEl>
                                              <p:pRg st="3" end="3"/>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nodeType="clickEffect">
                                  <p:stCondLst>
                                    <p:cond delay="0"/>
                                  </p:stCondLst>
                                  <p:childTnLst>
                                    <p:set>
                                      <p:cBhvr>
                                        <p:cTn id="56" dur="1" fill="hold">
                                          <p:stCondLst>
                                            <p:cond delay="0"/>
                                          </p:stCondLst>
                                        </p:cTn>
                                        <p:tgtEl>
                                          <p:spTgt spid="3">
                                            <p:txEl>
                                              <p:pRg st="4" end="4"/>
                                            </p:txEl>
                                          </p:spTgt>
                                        </p:tgtEl>
                                        <p:attrNameLst>
                                          <p:attrName>style.visibility</p:attrName>
                                        </p:attrNameLst>
                                      </p:cBhvr>
                                      <p:to>
                                        <p:strVal val="visible"/>
                                      </p:to>
                                    </p:set>
                                    <p:anim calcmode="lin" valueType="num">
                                      <p:cBhvr additive="base">
                                        <p:cTn id="5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1" algn="ctr" rtl="1">
              <a:spcBef>
                <a:spcPct val="0"/>
              </a:spcBef>
            </a:pPr>
            <a:r>
              <a:rPr lang="fa-IR" sz="3600" dirty="0">
                <a:solidFill>
                  <a:srgbClr val="00B0F0"/>
                </a:solidFill>
                <a:cs typeface="B Titr" pitchFamily="2" charset="-78"/>
              </a:rPr>
              <a:t>شكل دهي </a:t>
            </a:r>
          </a:p>
        </p:txBody>
      </p:sp>
      <p:sp>
        <p:nvSpPr>
          <p:cNvPr id="3" name="Content Placeholder 2"/>
          <p:cNvSpPr>
            <a:spLocks noGrp="1"/>
          </p:cNvSpPr>
          <p:nvPr>
            <p:ph idx="1"/>
          </p:nvPr>
        </p:nvSpPr>
        <p:spPr/>
        <p:txBody>
          <a:bodyPr>
            <a:normAutofit/>
          </a:bodyPr>
          <a:lstStyle/>
          <a:p>
            <a:pPr algn="just">
              <a:lnSpc>
                <a:spcPct val="150000"/>
              </a:lnSpc>
            </a:pPr>
            <a:r>
              <a:rPr lang="fa-IR" dirty="0" smtClean="0">
                <a:cs typeface="B Nazanin" pitchFamily="2" charset="-78"/>
              </a:rPr>
              <a:t>اين </a:t>
            </a:r>
            <a:r>
              <a:rPr lang="fa-IR" dirty="0">
                <a:cs typeface="B Nazanin" pitchFamily="2" charset="-78"/>
              </a:rPr>
              <a:t>بار آزمايشگر مكانيسم غذا دهي را تنها وقتي به كار مي اندازد كه حيوان در </a:t>
            </a:r>
            <a:r>
              <a:rPr lang="fa-IR" dirty="0">
                <a:solidFill>
                  <a:srgbClr val="FF0000"/>
                </a:solidFill>
                <a:cs typeface="B Nazanin" pitchFamily="2" charset="-78"/>
              </a:rPr>
              <a:t>نيمة راه به سوي اهرم</a:t>
            </a:r>
            <a:r>
              <a:rPr lang="fa-IR" dirty="0">
                <a:cs typeface="B Nazanin" pitchFamily="2" charset="-78"/>
              </a:rPr>
              <a:t> باشد، وقتي كه حيوان براي نزديك شدن به اهرم تقويت  مي شود، مايل خواهد بود كه در همان جا كه تقويت شده است بماند. بعد در صورتي آزمايشگر به تقويت حيوان مي پردازد كه به اهرم نزديك تر شود . </a:t>
            </a:r>
            <a:br>
              <a:rPr lang="fa-IR" dirty="0">
                <a:cs typeface="B Nazanin" pitchFamily="2" charset="-78"/>
              </a:rPr>
            </a:br>
            <a:endParaRPr lang="fa-IR" dirty="0">
              <a:cs typeface="B Nazanin" pitchFamily="2" charset="-78"/>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1" algn="ctr" rtl="1">
              <a:spcBef>
                <a:spcPct val="0"/>
              </a:spcBef>
            </a:pPr>
            <a:r>
              <a:rPr lang="fa-IR" sz="3600" dirty="0" smtClean="0">
                <a:solidFill>
                  <a:srgbClr val="00B0F0"/>
                </a:solidFill>
                <a:cs typeface="B Titr" pitchFamily="2" charset="-78"/>
              </a:rPr>
              <a:t>اجزاءشكل دهي </a:t>
            </a:r>
            <a:endParaRPr lang="fa-IR" sz="3600" dirty="0">
              <a:solidFill>
                <a:srgbClr val="00B0F0"/>
              </a:solidFill>
              <a:cs typeface="B Titr" pitchFamily="2" charset="-78"/>
            </a:endParaRPr>
          </a:p>
        </p:txBody>
      </p:sp>
      <p:sp>
        <p:nvSpPr>
          <p:cNvPr id="3" name="Content Placeholder 2"/>
          <p:cNvSpPr>
            <a:spLocks noGrp="1"/>
          </p:cNvSpPr>
          <p:nvPr>
            <p:ph idx="1"/>
          </p:nvPr>
        </p:nvSpPr>
        <p:spPr/>
        <p:txBody>
          <a:bodyPr>
            <a:normAutofit/>
          </a:bodyPr>
          <a:lstStyle/>
          <a:p>
            <a:pPr algn="just">
              <a:lnSpc>
                <a:spcPct val="150000"/>
              </a:lnSpc>
            </a:pPr>
            <a:r>
              <a:rPr lang="fa-IR" b="1" dirty="0" smtClean="0">
                <a:solidFill>
                  <a:srgbClr val="FF0000"/>
                </a:solidFill>
                <a:cs typeface="B Nazanin" pitchFamily="2" charset="-78"/>
              </a:rPr>
              <a:t>تقويت تفكيكي</a:t>
            </a:r>
            <a:r>
              <a:rPr lang="fa-IR" dirty="0" smtClean="0">
                <a:cs typeface="B Nazanin" pitchFamily="2" charset="-78"/>
              </a:rPr>
              <a:t> </a:t>
            </a:r>
            <a:r>
              <a:rPr lang="fa-IR" dirty="0">
                <a:cs typeface="B Nazanin" pitchFamily="2" charset="-78"/>
              </a:rPr>
              <a:t>تقويت تفكيكي به اين معني است كه بعضي پاسخ ها تقويت مي شوند و پاسخ هاي ديگر تقويت نمي شوند . </a:t>
            </a:r>
            <a:endParaRPr lang="fa-IR" dirty="0" smtClean="0">
              <a:cs typeface="B Nazanin" pitchFamily="2" charset="-78"/>
            </a:endParaRPr>
          </a:p>
          <a:p>
            <a:pPr algn="just">
              <a:lnSpc>
                <a:spcPct val="150000"/>
              </a:lnSpc>
            </a:pPr>
            <a:r>
              <a:rPr lang="fa-IR" dirty="0" smtClean="0">
                <a:solidFill>
                  <a:srgbClr val="FF0000"/>
                </a:solidFill>
                <a:cs typeface="B Nazanin" pitchFamily="2" charset="-78"/>
              </a:rPr>
              <a:t>تقريب </a:t>
            </a:r>
            <a:r>
              <a:rPr lang="fa-IR" dirty="0">
                <a:solidFill>
                  <a:srgbClr val="FF0000"/>
                </a:solidFill>
                <a:cs typeface="B Nazanin" pitchFamily="2" charset="-78"/>
              </a:rPr>
              <a:t>هاي متوالي </a:t>
            </a:r>
            <a:r>
              <a:rPr lang="fa-IR" dirty="0">
                <a:cs typeface="B Nazanin" pitchFamily="2" charset="-78"/>
              </a:rPr>
              <a:t>به اين واقعيت اشاره دارند كه تنها پاسخ هايي كه يكي بعد از ديگري به پاسخ مورد نظر آزمايشگاه نزديك اند تقويت مي شوند. </a:t>
            </a:r>
            <a:endParaRPr lang="en-US" dirty="0">
              <a:cs typeface="B Nazanin" pitchFamily="2" charset="-78"/>
            </a:endParaRPr>
          </a:p>
          <a:p>
            <a:endParaRPr lang="fa-IR" dirty="0">
              <a:cs typeface="B Nazanin" pitchFamily="2" charset="-78"/>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20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1" algn="ctr" rtl="1">
              <a:spcBef>
                <a:spcPct val="0"/>
              </a:spcBef>
            </a:pPr>
            <a:r>
              <a:rPr lang="fa-IR" sz="3600" dirty="0">
                <a:solidFill>
                  <a:srgbClr val="00B0F0"/>
                </a:solidFill>
                <a:cs typeface="B Titr" pitchFamily="2" charset="-78"/>
              </a:rPr>
              <a:t>خاموشي </a:t>
            </a:r>
            <a:endParaRPr lang="en-US" sz="3600" dirty="0">
              <a:solidFill>
                <a:srgbClr val="00B0F0"/>
              </a:solidFill>
              <a:cs typeface="B Titr" pitchFamily="2" charset="-78"/>
            </a:endParaRPr>
          </a:p>
        </p:txBody>
      </p:sp>
      <p:sp>
        <p:nvSpPr>
          <p:cNvPr id="3" name="Content Placeholder 2"/>
          <p:cNvSpPr>
            <a:spLocks noGrp="1"/>
          </p:cNvSpPr>
          <p:nvPr>
            <p:ph idx="1"/>
          </p:nvPr>
        </p:nvSpPr>
        <p:spPr>
          <a:xfrm>
            <a:off x="457200" y="1268760"/>
            <a:ext cx="8147248" cy="5040560"/>
          </a:xfrm>
        </p:spPr>
        <p:txBody>
          <a:bodyPr>
            <a:normAutofit/>
          </a:bodyPr>
          <a:lstStyle/>
          <a:p>
            <a:pPr algn="just">
              <a:lnSpc>
                <a:spcPct val="150000"/>
              </a:lnSpc>
            </a:pPr>
            <a:r>
              <a:rPr lang="fa-IR" dirty="0">
                <a:cs typeface="B Nazanin" pitchFamily="2" charset="-78"/>
              </a:rPr>
              <a:t>وقتي كه ما تقويت كننده را از شرطي سازي كنشگر خارج مي كنيم، خاموشي ايجاد مي نماييم . </a:t>
            </a:r>
            <a:endParaRPr lang="fa-IR" dirty="0" smtClean="0">
              <a:cs typeface="B Nazanin" pitchFamily="2" charset="-78"/>
            </a:endParaRPr>
          </a:p>
          <a:p>
            <a:pPr algn="just">
              <a:lnSpc>
                <a:spcPct val="150000"/>
              </a:lnSpc>
            </a:pPr>
            <a:r>
              <a:rPr lang="fa-IR" dirty="0" smtClean="0">
                <a:cs typeface="B Nazanin" pitchFamily="2" charset="-78"/>
              </a:rPr>
              <a:t>پس </a:t>
            </a:r>
            <a:r>
              <a:rPr lang="fa-IR" dirty="0">
                <a:cs typeface="B Nazanin" pitchFamily="2" charset="-78"/>
              </a:rPr>
              <a:t>از خاموشي ميزان پاسخ به زمان پيش از دادن تقويت باز مي گردد. اين ميزان خط پايه، معرف فراواني وقوع پاسخ به طور طبيعي در زندگي حيوان بدون آشنايي با تقويت است . اين را </a:t>
            </a:r>
            <a:r>
              <a:rPr lang="fa-IR" dirty="0">
                <a:solidFill>
                  <a:srgbClr val="FF0000"/>
                </a:solidFill>
                <a:cs typeface="B Nazanin" pitchFamily="2" charset="-78"/>
              </a:rPr>
              <a:t>سطح كنشگر </a:t>
            </a:r>
            <a:r>
              <a:rPr lang="fa-IR" dirty="0">
                <a:cs typeface="B Nazanin" pitchFamily="2" charset="-78"/>
              </a:rPr>
              <a:t>آن پاسخ مي گويند . </a:t>
            </a:r>
            <a:endParaRPr lang="en-US" dirty="0">
              <a:cs typeface="B Nazanin" pitchFamily="2" charset="-78"/>
            </a:endParaRPr>
          </a:p>
          <a:p>
            <a:endParaRPr lang="fa-IR" dirty="0">
              <a:cs typeface="B Nazanin" pitchFamily="2" charset="-78"/>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20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1" algn="ctr" rtl="1">
              <a:spcBef>
                <a:spcPct val="0"/>
              </a:spcBef>
            </a:pPr>
            <a:r>
              <a:rPr lang="fa-IR" sz="3600" dirty="0">
                <a:solidFill>
                  <a:srgbClr val="00B0F0"/>
                </a:solidFill>
                <a:cs typeface="B Titr" pitchFamily="2" charset="-78"/>
              </a:rPr>
              <a:t>بازگشت خود به خودي </a:t>
            </a:r>
          </a:p>
        </p:txBody>
      </p:sp>
      <p:sp>
        <p:nvSpPr>
          <p:cNvPr id="3" name="Content Placeholder 2"/>
          <p:cNvSpPr>
            <a:spLocks noGrp="1"/>
          </p:cNvSpPr>
          <p:nvPr>
            <p:ph idx="1"/>
          </p:nvPr>
        </p:nvSpPr>
        <p:spPr/>
        <p:txBody>
          <a:bodyPr/>
          <a:lstStyle/>
          <a:p>
            <a:pPr>
              <a:lnSpc>
                <a:spcPct val="150000"/>
              </a:lnSpc>
            </a:pPr>
            <a:r>
              <a:rPr lang="fa-IR" dirty="0">
                <a:cs typeface="B Nazanin" pitchFamily="2" charset="-78"/>
              </a:rPr>
              <a:t>اگر پس از خاموشي حيوان براي مدتي در درون قفس نگهداري اش قرار داده شود و دوباره به موقعيت آزمايشي بازگردانده شود ، باز هم براي مدتي كوتاه به فشار دادن اهرم خواهد پرداخت، بدون اينكه براي اين كار مجدداً تربيت شده باشد . </a:t>
            </a:r>
            <a:endParaRPr lang="en-US" dirty="0">
              <a:cs typeface="B Nazanin" pitchFamily="2" charset="-78"/>
            </a:endParaRPr>
          </a:p>
          <a:p>
            <a:pPr>
              <a:lnSpc>
                <a:spcPct val="150000"/>
              </a:lnSpc>
            </a:pPr>
            <a:endParaRPr lang="fa-IR" dirty="0">
              <a:cs typeface="B Nazanin" pitchFamily="2" charset="-78"/>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530626"/>
          </a:xfrm>
        </p:spPr>
        <p:txBody>
          <a:bodyPr>
            <a:noAutofit/>
          </a:bodyPr>
          <a:lstStyle/>
          <a:p>
            <a:endParaRPr lang="fa-IR" sz="2000" dirty="0">
              <a:cs typeface="B Nazanin" pitchFamily="2" charset="-78"/>
            </a:endParaRPr>
          </a:p>
        </p:txBody>
      </p:sp>
      <p:pic>
        <p:nvPicPr>
          <p:cNvPr id="4" name="Content Placeholder 3" descr="اسکینر 2.jpg"/>
          <p:cNvPicPr>
            <a:picLocks noGrp="1" noChangeAspect="1"/>
          </p:cNvPicPr>
          <p:nvPr>
            <p:ph idx="1"/>
          </p:nvPr>
        </p:nvPicPr>
        <p:blipFill>
          <a:blip r:embed="rId2" cstate="print"/>
          <a:stretch>
            <a:fillRect/>
          </a:stretch>
        </p:blipFill>
        <p:spPr>
          <a:xfrm>
            <a:off x="481946" y="404664"/>
            <a:ext cx="7834470" cy="6120680"/>
          </a:xfrm>
        </p:spPr>
      </p:pic>
    </p:spTree>
  </p:cSld>
  <p:clrMapOvr>
    <a:masterClrMapping/>
  </p:clrMapOvr>
  <p:transition spd="slow" advTm="6000">
    <p:pull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3" presetClass="entr" presetSubtype="16"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plus(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1" algn="ctr" rtl="1">
              <a:spcBef>
                <a:spcPct val="0"/>
              </a:spcBef>
            </a:pPr>
            <a:r>
              <a:rPr lang="fa-IR" sz="3600" dirty="0">
                <a:solidFill>
                  <a:srgbClr val="00B0F0"/>
                </a:solidFill>
                <a:cs typeface="B Titr" pitchFamily="2" charset="-78"/>
              </a:rPr>
              <a:t>رفتار خرافي </a:t>
            </a:r>
            <a:endParaRPr lang="en-US" sz="3600" dirty="0">
              <a:solidFill>
                <a:srgbClr val="00B0F0"/>
              </a:solidFill>
              <a:cs typeface="B Titr" pitchFamily="2" charset="-78"/>
            </a:endParaRPr>
          </a:p>
        </p:txBody>
      </p:sp>
      <p:sp>
        <p:nvSpPr>
          <p:cNvPr id="3" name="Content Placeholder 2"/>
          <p:cNvSpPr>
            <a:spLocks noGrp="1"/>
          </p:cNvSpPr>
          <p:nvPr>
            <p:ph idx="1"/>
          </p:nvPr>
        </p:nvSpPr>
        <p:spPr>
          <a:xfrm>
            <a:off x="457200" y="1268760"/>
            <a:ext cx="8219256" cy="5112568"/>
          </a:xfrm>
        </p:spPr>
        <p:txBody>
          <a:bodyPr>
            <a:normAutofit fontScale="92500" lnSpcReduction="20000"/>
          </a:bodyPr>
          <a:lstStyle/>
          <a:p>
            <a:pPr algn="just">
              <a:lnSpc>
                <a:spcPct val="150000"/>
              </a:lnSpc>
            </a:pPr>
            <a:r>
              <a:rPr lang="fa-IR" dirty="0" smtClean="0">
                <a:cs typeface="B Nazanin" pitchFamily="2" charset="-78"/>
              </a:rPr>
              <a:t>مي </a:t>
            </a:r>
            <a:r>
              <a:rPr lang="fa-IR" dirty="0">
                <a:cs typeface="B Nazanin" pitchFamily="2" charset="-78"/>
              </a:rPr>
              <a:t>خواهيم موقعيت را طوري ترتيب دهيم كه مكانيسم غذادهي به تناوب غذا وارد ظرف غذا كند، بدون در نظر گرفتن اينكه حيوان چه عملي انجام مي دهد . بعضي اوقات هنگامي </a:t>
            </a:r>
            <a:r>
              <a:rPr lang="fa-IR" dirty="0" smtClean="0">
                <a:cs typeface="B Nazanin" pitchFamily="2" charset="-78"/>
              </a:rPr>
              <a:t>که مكانيسم </a:t>
            </a:r>
            <a:r>
              <a:rPr lang="fa-IR" dirty="0">
                <a:cs typeface="B Nazanin" pitchFamily="2" charset="-78"/>
              </a:rPr>
              <a:t>غذا دهي فعال مي شود رفتار تقويت شده دوباره انجام مي شود و پاسخ نيرومند مي گردد. بنابراين در چنين حالتي ، در حيوان رفتارهاي عجيب و غريبي ظاهر مي </a:t>
            </a:r>
            <a:r>
              <a:rPr lang="fa-IR" dirty="0" smtClean="0">
                <a:cs typeface="B Nazanin" pitchFamily="2" charset="-78"/>
              </a:rPr>
              <a:t>شود </a:t>
            </a:r>
            <a:r>
              <a:rPr lang="fa-IR" dirty="0">
                <a:cs typeface="B Nazanin" pitchFamily="2" charset="-78"/>
              </a:rPr>
              <a:t>. از آنجا كه تقويت كننده در چنين موقعيتي مستقل از رفتار حيوان است، به آن </a:t>
            </a:r>
            <a:r>
              <a:rPr lang="fa-IR" dirty="0">
                <a:solidFill>
                  <a:srgbClr val="FF0000"/>
                </a:solidFill>
                <a:cs typeface="B Nazanin" pitchFamily="2" charset="-78"/>
              </a:rPr>
              <a:t>تقويت ناوابسته </a:t>
            </a:r>
            <a:r>
              <a:rPr lang="fa-IR" dirty="0">
                <a:cs typeface="B Nazanin" pitchFamily="2" charset="-78"/>
              </a:rPr>
              <a:t>مي گويند . </a:t>
            </a:r>
            <a:endParaRPr lang="en-US" dirty="0">
              <a:cs typeface="B Nazanin" pitchFamily="2" charset="-78"/>
            </a:endParaRPr>
          </a:p>
          <a:p>
            <a:endParaRPr lang="fa-IR" dirty="0">
              <a:cs typeface="B Nazanin" pitchFamily="2" charset="-78"/>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a-IR" sz="4000" dirty="0">
                <a:solidFill>
                  <a:srgbClr val="00B0F0"/>
                </a:solidFill>
                <a:cs typeface="B Titr" pitchFamily="2" charset="-78"/>
              </a:rPr>
              <a:t>كنشگر تميزي </a:t>
            </a:r>
            <a:r>
              <a:rPr lang="en-US" dirty="0">
                <a:cs typeface="B Nazanin" pitchFamily="2" charset="-78"/>
              </a:rPr>
              <a:t/>
            </a:r>
            <a:br>
              <a:rPr lang="en-US" dirty="0">
                <a:cs typeface="B Nazanin" pitchFamily="2" charset="-78"/>
              </a:rPr>
            </a:br>
            <a:endParaRPr lang="fa-IR" dirty="0">
              <a:cs typeface="B Nazanin" pitchFamily="2" charset="-78"/>
            </a:endParaRPr>
          </a:p>
        </p:txBody>
      </p:sp>
      <p:sp>
        <p:nvSpPr>
          <p:cNvPr id="3" name="Content Placeholder 2"/>
          <p:cNvSpPr>
            <a:spLocks noGrp="1"/>
          </p:cNvSpPr>
          <p:nvPr>
            <p:ph idx="1"/>
          </p:nvPr>
        </p:nvSpPr>
        <p:spPr>
          <a:xfrm>
            <a:off x="457200" y="1600200"/>
            <a:ext cx="8219256" cy="4781128"/>
          </a:xfrm>
        </p:spPr>
        <p:txBody>
          <a:bodyPr>
            <a:normAutofit/>
          </a:bodyPr>
          <a:lstStyle/>
          <a:p>
            <a:pPr algn="just">
              <a:lnSpc>
                <a:spcPct val="150000"/>
              </a:lnSpc>
            </a:pPr>
            <a:r>
              <a:rPr lang="fa-IR" dirty="0" smtClean="0">
                <a:cs typeface="B Nazanin" pitchFamily="2" charset="-78"/>
              </a:rPr>
              <a:t>موقعيت </a:t>
            </a:r>
            <a:r>
              <a:rPr lang="fa-IR" dirty="0">
                <a:cs typeface="B Nazanin" pitchFamily="2" charset="-78"/>
              </a:rPr>
              <a:t>را طوري ترتيب دهيم كه تنها زماني كه چراغ درون جعبة آزمايش روشن است حيوان غذا دريافت كند، نه زماني كه چراغ خاموش است . در اين اوضاع و احوال ، به نور محرك تميزي يا </a:t>
            </a:r>
            <a:r>
              <a:rPr lang="en-US" sz="2400" dirty="0" smtClean="0">
                <a:cs typeface="B Nazanin" pitchFamily="2" charset="-78"/>
              </a:rPr>
              <a:t>S</a:t>
            </a:r>
            <a:r>
              <a:rPr lang="en-US" sz="2800" spc="-150" baseline="48000" dirty="0" smtClean="0">
                <a:cs typeface="B Nazanin" pitchFamily="2" charset="-78"/>
              </a:rPr>
              <a:t>D</a:t>
            </a:r>
            <a:r>
              <a:rPr lang="fa-IR" dirty="0" smtClean="0">
                <a:cs typeface="B Nazanin" pitchFamily="2" charset="-78"/>
              </a:rPr>
              <a:t> </a:t>
            </a:r>
            <a:r>
              <a:rPr lang="fa-IR" dirty="0">
                <a:cs typeface="B Nazanin" pitchFamily="2" charset="-78"/>
              </a:rPr>
              <a:t>مي گوييم . </a:t>
            </a:r>
            <a:r>
              <a:rPr lang="fa-IR" dirty="0" smtClean="0">
                <a:cs typeface="B Nazanin" pitchFamily="2" charset="-78"/>
              </a:rPr>
              <a:t>بدين </a:t>
            </a:r>
            <a:r>
              <a:rPr lang="fa-IR" dirty="0">
                <a:cs typeface="B Nazanin" pitchFamily="2" charset="-78"/>
              </a:rPr>
              <a:t>گونه، ما يك كنشگر تميزي ايجاد كرده ايم، كه نوع پاسخ كنشگر است كه به دسته اي از مقتضيات داده مي شود، اما به مقتضيات ديگر داده نمي شود. </a:t>
            </a:r>
            <a:endParaRPr lang="en-US" dirty="0">
              <a:cs typeface="B Nazanin" pitchFamily="2" charset="-78"/>
            </a:endParaRPr>
          </a:p>
          <a:p>
            <a:endParaRPr lang="fa-IR" dirty="0">
              <a:cs typeface="B Nazanin" pitchFamily="2" charset="-78"/>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dirty="0">
              <a:cs typeface="B Nazanin" pitchFamily="2" charset="-78"/>
            </a:endParaRPr>
          </a:p>
        </p:txBody>
      </p:sp>
      <p:pic>
        <p:nvPicPr>
          <p:cNvPr id="7" name="Content Placeholder 6" descr="untitled.bmp"/>
          <p:cNvPicPr>
            <a:picLocks noGrp="1" noChangeAspect="1"/>
          </p:cNvPicPr>
          <p:nvPr>
            <p:ph idx="1"/>
          </p:nvPr>
        </p:nvPicPr>
        <p:blipFill>
          <a:blip r:embed="rId2" cstate="print"/>
          <a:stretch>
            <a:fillRect/>
          </a:stretch>
        </p:blipFill>
        <p:spPr>
          <a:xfrm>
            <a:off x="1" y="0"/>
            <a:ext cx="9414658" cy="6858000"/>
          </a:xfrm>
        </p:spPr>
      </p:pic>
      <p:sp>
        <p:nvSpPr>
          <p:cNvPr id="3277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sp>
        <p:nvSpPr>
          <p:cNvPr id="32771" name="Rectangle 3"/>
          <p:cNvSpPr>
            <a:spLocks noChangeArrowheads="1"/>
          </p:cNvSpPr>
          <p:nvPr/>
        </p:nvSpPr>
        <p:spPr bwMode="auto">
          <a:xfrm>
            <a:off x="0" y="6477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ransition spd="slow">
    <p:wipe dir="d"/>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solidFill>
                  <a:srgbClr val="00B0F0"/>
                </a:solidFill>
                <a:cs typeface="B Titr" pitchFamily="2" charset="-78"/>
              </a:rPr>
              <a:t>قسمت چهارم</a:t>
            </a:r>
            <a:endParaRPr lang="fa-IR" dirty="0">
              <a:solidFill>
                <a:srgbClr val="00B0F0"/>
              </a:solidFill>
              <a:cs typeface="B Titr" pitchFamily="2" charset="-78"/>
            </a:endParaRPr>
          </a:p>
        </p:txBody>
      </p:sp>
      <p:sp>
        <p:nvSpPr>
          <p:cNvPr id="3" name="Content Placeholder 2"/>
          <p:cNvSpPr>
            <a:spLocks noGrp="1"/>
          </p:cNvSpPr>
          <p:nvPr>
            <p:ph idx="1"/>
          </p:nvPr>
        </p:nvSpPr>
        <p:spPr/>
        <p:txBody>
          <a:bodyPr/>
          <a:lstStyle/>
          <a:p>
            <a:pPr>
              <a:lnSpc>
                <a:spcPct val="150000"/>
              </a:lnSpc>
            </a:pPr>
            <a:r>
              <a:rPr lang="fa-IR" dirty="0" smtClean="0">
                <a:solidFill>
                  <a:schemeClr val="tx1"/>
                </a:solidFill>
                <a:cs typeface="B Nazanin" pitchFamily="2" charset="-78"/>
              </a:rPr>
              <a:t>تقويت ثانوي و تقويت كنندة ثانوي </a:t>
            </a:r>
            <a:endParaRPr lang="fa-IR" dirty="0" smtClean="0">
              <a:solidFill>
                <a:schemeClr val="tx1"/>
              </a:solidFill>
              <a:cs typeface="B Nazanin" pitchFamily="2" charset="-78"/>
            </a:endParaRPr>
          </a:p>
          <a:p>
            <a:pPr>
              <a:lnSpc>
                <a:spcPct val="150000"/>
              </a:lnSpc>
            </a:pPr>
            <a:r>
              <a:rPr lang="fa-IR" dirty="0" smtClean="0">
                <a:solidFill>
                  <a:schemeClr val="tx1"/>
                </a:solidFill>
                <a:cs typeface="B Nazanin" pitchFamily="2" charset="-78"/>
              </a:rPr>
              <a:t>تقويت كننده هاي تعميم يافته </a:t>
            </a:r>
            <a:endParaRPr lang="fa-IR" dirty="0" smtClean="0">
              <a:solidFill>
                <a:schemeClr val="tx1"/>
              </a:solidFill>
              <a:cs typeface="B Nazanin" pitchFamily="2" charset="-78"/>
            </a:endParaRPr>
          </a:p>
          <a:p>
            <a:pPr>
              <a:lnSpc>
                <a:spcPct val="150000"/>
              </a:lnSpc>
            </a:pPr>
            <a:r>
              <a:rPr lang="fa-IR" dirty="0" smtClean="0">
                <a:solidFill>
                  <a:schemeClr val="tx1"/>
                </a:solidFill>
                <a:cs typeface="B Nazanin" pitchFamily="2" charset="-78"/>
              </a:rPr>
              <a:t>زنجيره سازي </a:t>
            </a:r>
            <a:endParaRPr lang="fa-IR" dirty="0" smtClean="0">
              <a:solidFill>
                <a:schemeClr val="tx1"/>
              </a:solidFill>
              <a:cs typeface="B Nazanin" pitchFamily="2" charset="-78"/>
            </a:endParaRPr>
          </a:p>
          <a:p>
            <a:pPr>
              <a:lnSpc>
                <a:spcPct val="150000"/>
              </a:lnSpc>
            </a:pPr>
            <a:r>
              <a:rPr lang="fa-IR" dirty="0" smtClean="0">
                <a:solidFill>
                  <a:schemeClr val="tx1"/>
                </a:solidFill>
                <a:cs typeface="B Nazanin" pitchFamily="2" charset="-78"/>
              </a:rPr>
              <a:t>تقويت كننده هاي مثبت و منفي </a:t>
            </a:r>
            <a:endParaRPr lang="fa-IR" dirty="0">
              <a:solidFill>
                <a:schemeClr val="tx1"/>
              </a:solidFill>
              <a:cs typeface="B Nazani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edg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5"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3"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4" dur="1000" fill="hold"/>
                                        <p:tgtEl>
                                          <p:spTgt spid="3">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5" dur="1000" fill="hold"/>
                                        <p:tgtEl>
                                          <p:spTgt spid="3">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6" fill="hold">
                      <p:stCondLst>
                        <p:cond delay="indefinite"/>
                      </p:stCondLst>
                      <p:childTnLst>
                        <p:par>
                          <p:cTn id="17" fill="hold">
                            <p:stCondLst>
                              <p:cond delay="0"/>
                            </p:stCondLst>
                            <p:childTnLst>
                              <p:par>
                                <p:cTn id="18" presetID="20" presetClass="entr" presetSubtype="0"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wedge">
                                      <p:cBhvr>
                                        <p:cTn id="20" dur="2000"/>
                                        <p:tgtEl>
                                          <p:spTgt spid="3">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4" presetClass="entr" presetSubtype="0"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to="" calcmode="lin" valueType="num">
                                      <p:cBhvr>
                                        <p:cTn id="25" dur="1" fill="hold"/>
                                        <p:tgtEl>
                                          <p:spTgt spid="3">
                                            <p:txEl>
                                              <p:pRg st="2" end="2"/>
                                            </p:txEl>
                                          </p:spTgt>
                                        </p:tgtEl>
                                        <p:attrNameLst>
                                          <p:attrName/>
                                        </p:attrNameLst>
                                      </p:cBhvr>
                                    </p:anim>
                                  </p:childTnLst>
                                </p:cTn>
                              </p:par>
                            </p:childTnLst>
                          </p:cTn>
                        </p:par>
                      </p:childTnLst>
                    </p:cTn>
                  </p:par>
                  <p:par>
                    <p:cTn id="26" fill="hold">
                      <p:stCondLst>
                        <p:cond delay="indefinite"/>
                      </p:stCondLst>
                      <p:childTnLst>
                        <p:par>
                          <p:cTn id="27" fill="hold">
                            <p:stCondLst>
                              <p:cond delay="0"/>
                            </p:stCondLst>
                            <p:childTnLst>
                              <p:par>
                                <p:cTn id="28" presetID="29" presetClass="entr" presetSubtype="0" fill="hold"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p:cTn id="30" dur="10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31" dur="1000" fill="hold"/>
                                        <p:tgtEl>
                                          <p:spTgt spid="3">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32"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1" algn="ctr" rtl="1">
              <a:spcBef>
                <a:spcPct val="0"/>
              </a:spcBef>
            </a:pPr>
            <a:r>
              <a:rPr lang="fa-IR" sz="3600" dirty="0">
                <a:solidFill>
                  <a:srgbClr val="00B0F0"/>
                </a:solidFill>
                <a:cs typeface="B Titr" pitchFamily="2" charset="-78"/>
              </a:rPr>
              <a:t>تقويت ثانوي و تقويت كنندة ثانوي </a:t>
            </a:r>
          </a:p>
        </p:txBody>
      </p:sp>
      <p:sp>
        <p:nvSpPr>
          <p:cNvPr id="3" name="Content Placeholder 2"/>
          <p:cNvSpPr>
            <a:spLocks noGrp="1"/>
          </p:cNvSpPr>
          <p:nvPr>
            <p:ph idx="1"/>
          </p:nvPr>
        </p:nvSpPr>
        <p:spPr/>
        <p:txBody>
          <a:bodyPr/>
          <a:lstStyle/>
          <a:p>
            <a:pPr>
              <a:lnSpc>
                <a:spcPct val="150000"/>
              </a:lnSpc>
            </a:pPr>
            <a:r>
              <a:rPr lang="fa-IR" dirty="0">
                <a:cs typeface="B Nazanin" pitchFamily="2" charset="-78"/>
              </a:rPr>
              <a:t>هر محرك خنثايي كه با يك تقويت كنندة نخستين( مثلاً، غذا يا آب ) همراه شود خاصيت تقويت كنندگي پيدا مي كند. اين </a:t>
            </a:r>
            <a:r>
              <a:rPr lang="fa-IR" dirty="0" smtClean="0">
                <a:cs typeface="B Nazanin" pitchFamily="2" charset="-78"/>
              </a:rPr>
              <a:t>قانون</a:t>
            </a:r>
            <a:r>
              <a:rPr lang="en-US" dirty="0" smtClean="0">
                <a:cs typeface="B Nazanin" pitchFamily="2" charset="-78"/>
              </a:rPr>
              <a:t> </a:t>
            </a:r>
            <a:r>
              <a:rPr lang="fa-IR" dirty="0" smtClean="0">
                <a:cs typeface="B Nazanin" pitchFamily="2" charset="-78"/>
              </a:rPr>
              <a:t>تقویت </a:t>
            </a:r>
            <a:r>
              <a:rPr lang="fa-IR" dirty="0">
                <a:cs typeface="B Nazanin" pitchFamily="2" charset="-78"/>
              </a:rPr>
              <a:t>ثانوي است . از اين مطلب چنين نتيجه گيري مي شود كه هر </a:t>
            </a:r>
            <a:r>
              <a:rPr lang="fa-IR" dirty="0">
                <a:solidFill>
                  <a:srgbClr val="FF0000"/>
                </a:solidFill>
                <a:cs typeface="B Nazanin" pitchFamily="2" charset="-78"/>
              </a:rPr>
              <a:t>محرك تميزي </a:t>
            </a:r>
            <a:r>
              <a:rPr lang="en-US" dirty="0" smtClean="0">
                <a:solidFill>
                  <a:srgbClr val="FF0000"/>
                </a:solidFill>
                <a:cs typeface="B Nazanin" pitchFamily="2" charset="-78"/>
              </a:rPr>
              <a:t>S</a:t>
            </a:r>
            <a:r>
              <a:rPr lang="en-US" sz="3600" spc="-150" baseline="48000" dirty="0" smtClean="0">
                <a:solidFill>
                  <a:srgbClr val="FF0000"/>
                </a:solidFill>
                <a:cs typeface="B Nazanin" pitchFamily="2" charset="-78"/>
              </a:rPr>
              <a:t>D</a:t>
            </a:r>
            <a:r>
              <a:rPr lang="fa-IR" dirty="0" smtClean="0">
                <a:cs typeface="B Nazanin" pitchFamily="2" charset="-78"/>
              </a:rPr>
              <a:t> </a:t>
            </a:r>
            <a:r>
              <a:rPr lang="fa-IR" dirty="0">
                <a:cs typeface="B Nazanin" pitchFamily="2" charset="-78"/>
              </a:rPr>
              <a:t>يك تقويت كنندة ثانوي است‌،‌زيرا همواره پيش از تقويت كنندة نخستين مي آيد. </a:t>
            </a:r>
            <a:endParaRPr lang="en-US" dirty="0">
              <a:cs typeface="B Nazanin" pitchFamily="2" charset="-78"/>
            </a:endParaRPr>
          </a:p>
          <a:p>
            <a:pPr algn="l" rtl="0"/>
            <a:endParaRPr lang="fa-IR" dirty="0">
              <a:cs typeface="B Nazanin" pitchFamily="2" charset="-78"/>
            </a:endParaRPr>
          </a:p>
        </p:txBody>
      </p:sp>
      <p:sp>
        <p:nvSpPr>
          <p:cNvPr id="3174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sp>
        <p:nvSpPr>
          <p:cNvPr id="31747" name="Rectangle 3"/>
          <p:cNvSpPr>
            <a:spLocks noChangeArrowheads="1"/>
          </p:cNvSpPr>
          <p:nvPr/>
        </p:nvSpPr>
        <p:spPr bwMode="auto">
          <a:xfrm>
            <a:off x="0" y="6477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1" algn="ctr" rtl="1">
              <a:spcBef>
                <a:spcPct val="0"/>
              </a:spcBef>
            </a:pPr>
            <a:r>
              <a:rPr lang="fa-IR" sz="3600" dirty="0">
                <a:solidFill>
                  <a:srgbClr val="00B0F0"/>
                </a:solidFill>
                <a:cs typeface="B Titr" pitchFamily="2" charset="-78"/>
              </a:rPr>
              <a:t>تقويت كننده هاي تعميم يافته </a:t>
            </a:r>
          </a:p>
        </p:txBody>
      </p:sp>
      <p:sp>
        <p:nvSpPr>
          <p:cNvPr id="3" name="Content Placeholder 2"/>
          <p:cNvSpPr>
            <a:spLocks noGrp="1"/>
          </p:cNvSpPr>
          <p:nvPr>
            <p:ph idx="1"/>
          </p:nvPr>
        </p:nvSpPr>
        <p:spPr/>
        <p:txBody>
          <a:bodyPr>
            <a:normAutofit/>
          </a:bodyPr>
          <a:lstStyle/>
          <a:p>
            <a:pPr algn="just"/>
            <a:r>
              <a:rPr lang="fa-IR" dirty="0">
                <a:cs typeface="B Nazanin" pitchFamily="2" charset="-78"/>
              </a:rPr>
              <a:t>تقويت كننده تعميم يافته نوعي تقويت كنندة ثانوي است كه با بيش از يك تقويت كنندة نخستين همراه بوده است . </a:t>
            </a:r>
            <a:endParaRPr lang="fa-IR" dirty="0" smtClean="0">
              <a:cs typeface="B Nazanin" pitchFamily="2" charset="-78"/>
            </a:endParaRPr>
          </a:p>
          <a:p>
            <a:pPr algn="just"/>
            <a:r>
              <a:rPr lang="fa-IR" dirty="0" smtClean="0">
                <a:cs typeface="B Nazanin" pitchFamily="2" charset="-78"/>
              </a:rPr>
              <a:t>امتياز </a:t>
            </a:r>
            <a:r>
              <a:rPr lang="fa-IR" dirty="0">
                <a:cs typeface="B Nazanin" pitchFamily="2" charset="-78"/>
              </a:rPr>
              <a:t>عمدة تقويت كنندة تعميم يافته اين است كه اثر بخشي آن به </a:t>
            </a:r>
            <a:r>
              <a:rPr lang="fa-IR" dirty="0">
                <a:solidFill>
                  <a:srgbClr val="FF0000"/>
                </a:solidFill>
                <a:cs typeface="B Nazanin" pitchFamily="2" charset="-78"/>
              </a:rPr>
              <a:t>شرايط محروميت معيني وابسته نيست</a:t>
            </a:r>
            <a:r>
              <a:rPr lang="fa-IR" dirty="0">
                <a:cs typeface="B Nazanin" pitchFamily="2" charset="-78"/>
              </a:rPr>
              <a:t> . براي نمونه، غذا تنها براي ارگانيسمي كه از غذا محروم بوده است تقويت كننده است، اما پول براي شخصي كه از غذا محروم نيست نيز تقويت كننده است . افزون بر اينها ، خودِ فعاليت هايي كه زماني به تقويت منجر شده اند نيز خاصيت تقويت كنندگي پيدا مي كنند</a:t>
            </a:r>
            <a:r>
              <a:rPr lang="fa-IR" dirty="0" smtClean="0">
                <a:cs typeface="B Nazanin" pitchFamily="2" charset="-78"/>
              </a:rPr>
              <a:t>.	</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20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404664"/>
            <a:ext cx="8686800" cy="5675461"/>
          </a:xfrm>
        </p:spPr>
        <p:txBody>
          <a:bodyPr>
            <a:normAutofit fontScale="92500"/>
          </a:bodyPr>
          <a:lstStyle/>
          <a:p>
            <a:pPr algn="just"/>
            <a:r>
              <a:rPr lang="fa-IR" dirty="0" smtClean="0">
                <a:cs typeface="B Nazanin" pitchFamily="2" charset="-78"/>
              </a:rPr>
              <a:t>اسكينر با اين اظهار نظرها به </a:t>
            </a:r>
            <a:r>
              <a:rPr lang="fa-IR" dirty="0" smtClean="0">
                <a:solidFill>
                  <a:srgbClr val="FF0000"/>
                </a:solidFill>
                <a:cs typeface="B Nazanin" pitchFamily="2" charset="-78"/>
              </a:rPr>
              <a:t>مفهوم خود مختاري كاركردي </a:t>
            </a:r>
            <a:r>
              <a:rPr lang="fa-IR" dirty="0" smtClean="0">
                <a:cs typeface="B Nazanin" pitchFamily="2" charset="-78"/>
              </a:rPr>
              <a:t>گوردون آلپورت نزديك مي شود. آلپورت (1961) مي گويد گرچه يك فعاليت ممكن است زماني به خاطر منجر شدن به تقويت انجام گرفته باشد، اما آن فعاليت بعد از مدتي خودش به صورت يك تقويت كننده در مي آيد . براي نمونه، شخصي ممكن است ابتدا براي كسب معاش به دريا نوردي بپردازد، اما بعدها بدون دريافت مزد و صرفاً براي كسب لذت، اين كار را خواهد كرد . در مورد اخير، مي گوييم كه دريا نوردي به صورت يك فعاليت داراي خودمختاري كاركردي يا داراي نقش خود به خودي در آمده است ، يعني در غياب انگيزة اوليه اش ادامه مي يابد . اسكينر مي گويد چنان فعاليتي بايد عاقبت به تقويت نخستين بيانجامد، در غير اين صورت خاموش خواهد شد. در مقابل آلپورت مي گويد كه اين نرخ فعاليت ديگر به تقويت نخستين وابسته نيست . </a:t>
            </a:r>
            <a:endParaRPr lang="en-US" dirty="0" smtClean="0">
              <a:cs typeface="B Nazanin" pitchFamily="2" charset="-78"/>
            </a:endParaRPr>
          </a:p>
          <a:p>
            <a:endParaRPr lang="fa-IR" dirty="0">
              <a:cs typeface="B Nazanin" pitchFamily="2" charset="-78"/>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1" algn="ctr" rtl="1">
              <a:spcBef>
                <a:spcPct val="0"/>
              </a:spcBef>
            </a:pPr>
            <a:r>
              <a:rPr lang="fa-IR" sz="3600" dirty="0">
                <a:solidFill>
                  <a:srgbClr val="00B0F0"/>
                </a:solidFill>
                <a:cs typeface="B Titr" pitchFamily="2" charset="-78"/>
              </a:rPr>
              <a:t>زنجيره سازي </a:t>
            </a:r>
          </a:p>
        </p:txBody>
      </p:sp>
      <p:sp>
        <p:nvSpPr>
          <p:cNvPr id="3" name="Content Placeholder 2"/>
          <p:cNvSpPr>
            <a:spLocks noGrp="1"/>
          </p:cNvSpPr>
          <p:nvPr>
            <p:ph idx="1"/>
          </p:nvPr>
        </p:nvSpPr>
        <p:spPr>
          <a:xfrm>
            <a:off x="304800" y="1554162"/>
            <a:ext cx="8686800" cy="4971182"/>
          </a:xfrm>
        </p:spPr>
        <p:txBody>
          <a:bodyPr>
            <a:normAutofit fontScale="85000" lnSpcReduction="10000"/>
          </a:bodyPr>
          <a:lstStyle/>
          <a:p>
            <a:pPr algn="just"/>
            <a:r>
              <a:rPr lang="fa-IR" dirty="0">
                <a:cs typeface="B Nazanin" pitchFamily="2" charset="-78"/>
              </a:rPr>
              <a:t>يك پاسخ مي تواند ارگانيسم را در تماس با محرك هايي قرار دهد كه به صورت محرك هاي تميزي (</a:t>
            </a:r>
            <a:r>
              <a:rPr lang="fa-IR" dirty="0" smtClean="0">
                <a:cs typeface="B Nazanin" pitchFamily="2" charset="-78"/>
              </a:rPr>
              <a:t>‍</a:t>
            </a:r>
            <a:r>
              <a:rPr lang="en-US" dirty="0" smtClean="0">
                <a:cs typeface="B Nazanin" pitchFamily="2" charset="-78"/>
              </a:rPr>
              <a:t> S</a:t>
            </a:r>
            <a:r>
              <a:rPr lang="en-US" sz="3600" spc="-150" baseline="48000" dirty="0" smtClean="0">
                <a:cs typeface="B Nazanin" pitchFamily="2" charset="-78"/>
              </a:rPr>
              <a:t>D</a:t>
            </a:r>
            <a:r>
              <a:rPr lang="en-US" dirty="0" smtClean="0">
                <a:cs typeface="B Nazanin" pitchFamily="2" charset="-78"/>
              </a:rPr>
              <a:t> </a:t>
            </a:r>
            <a:r>
              <a:rPr lang="fa-IR" dirty="0">
                <a:cs typeface="B Nazanin" pitchFamily="2" charset="-78"/>
              </a:rPr>
              <a:t>) براي پاسخي ديگر عمل كنند كه خود اين </a:t>
            </a:r>
            <a:r>
              <a:rPr lang="fa-IR" dirty="0" smtClean="0">
                <a:cs typeface="B Nazanin" pitchFamily="2" charset="-78"/>
              </a:rPr>
              <a:t>پاسخ </a:t>
            </a:r>
            <a:r>
              <a:rPr lang="fa-IR" dirty="0">
                <a:cs typeface="B Nazanin" pitchFamily="2" charset="-78"/>
              </a:rPr>
              <a:t>باعث تجربه كردن محرك هاي تازه اي از سوي ارگانيسم شود، و پاسخ سومي را موجب گردد، و الي آخر. به اين </a:t>
            </a:r>
            <a:r>
              <a:rPr lang="fa-IR" dirty="0">
                <a:solidFill>
                  <a:srgbClr val="FF0000"/>
                </a:solidFill>
                <a:cs typeface="B Nazanin" pitchFamily="2" charset="-78"/>
              </a:rPr>
              <a:t>فرايند زنجيره سازي </a:t>
            </a:r>
            <a:r>
              <a:rPr lang="fa-IR" dirty="0" smtClean="0">
                <a:cs typeface="B Nazanin" pitchFamily="2" charset="-78"/>
              </a:rPr>
              <a:t>گفته</a:t>
            </a:r>
            <a:r>
              <a:rPr lang="fa-IR" dirty="0">
                <a:cs typeface="B Nazanin" pitchFamily="2" charset="-78"/>
              </a:rPr>
              <a:t> </a:t>
            </a:r>
            <a:r>
              <a:rPr lang="fa-IR" dirty="0" smtClean="0">
                <a:cs typeface="B Nazanin" pitchFamily="2" charset="-78"/>
              </a:rPr>
              <a:t>مي </a:t>
            </a:r>
            <a:r>
              <a:rPr lang="fa-IR" dirty="0">
                <a:cs typeface="B Nazanin" pitchFamily="2" charset="-78"/>
              </a:rPr>
              <a:t>شود</a:t>
            </a:r>
            <a:r>
              <a:rPr lang="fa-IR" dirty="0" smtClean="0">
                <a:cs typeface="B Nazanin" pitchFamily="2" charset="-78"/>
              </a:rPr>
              <a:t>.</a:t>
            </a:r>
          </a:p>
          <a:p>
            <a:pPr algn="just"/>
            <a:r>
              <a:rPr lang="fa-IR" dirty="0" smtClean="0">
                <a:cs typeface="B Nazanin" pitchFamily="2" charset="-78"/>
              </a:rPr>
              <a:t> مي </a:t>
            </a:r>
            <a:r>
              <a:rPr lang="fa-IR" dirty="0">
                <a:cs typeface="B Nazanin" pitchFamily="2" charset="-78"/>
              </a:rPr>
              <a:t>توان گفت كه عناصر مختلف يك زنجيرة رفتاري به وسيلة تقويت كننده هاي ثانوي به هم پيوند مي يابند، اما بايد در نظر داشت كه تمامي زنجيره </a:t>
            </a:r>
            <a:r>
              <a:rPr lang="fa-IR" dirty="0" smtClean="0">
                <a:cs typeface="B Nazanin" pitchFamily="2" charset="-78"/>
              </a:rPr>
              <a:t>به يك </a:t>
            </a:r>
            <a:r>
              <a:rPr lang="fa-IR" dirty="0">
                <a:cs typeface="B Nazanin" pitchFamily="2" charset="-78"/>
              </a:rPr>
              <a:t>تقويت كنندة نخستين وابسته است . </a:t>
            </a:r>
            <a:r>
              <a:rPr lang="fa-IR" dirty="0" smtClean="0">
                <a:cs typeface="B Nazanin" pitchFamily="2" charset="-78"/>
              </a:rPr>
              <a:t>	</a:t>
            </a:r>
          </a:p>
          <a:p>
            <a:pPr algn="just"/>
            <a:r>
              <a:rPr lang="fa-IR" dirty="0" smtClean="0">
                <a:cs typeface="B Nazanin" pitchFamily="2" charset="-78"/>
              </a:rPr>
              <a:t>به </a:t>
            </a:r>
            <a:r>
              <a:rPr lang="fa-IR" dirty="0">
                <a:cs typeface="B Nazanin" pitchFamily="2" charset="-78"/>
              </a:rPr>
              <a:t>منظور تبيين اينكه از ديدگاه اسكينر زنجيره سازي چگونه روي مي دهد، بايد مفاهيم تقويت ثانوي و جاي گشت را مورد استفاده قرار دهيم . رويدادهايي كه پيش از دادن غذا روي مي دهند ، به سبب تداعي آنها با تقويت كنندة نخستين ، خواص تقويت كنندة ثانوي را كسب مي كنند. </a:t>
            </a:r>
            <a:endParaRPr lang="en-US" dirty="0">
              <a:cs typeface="B Nazanin" pitchFamily="2" charset="-78"/>
            </a:endParaRPr>
          </a:p>
          <a:p>
            <a:endParaRPr lang="fa-IR" dirty="0">
              <a:cs typeface="B Nazanin" pitchFamily="2" charset="-78"/>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20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2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untitled1.JPG"/>
          <p:cNvPicPr>
            <a:picLocks noGrp="1" noChangeAspect="1"/>
          </p:cNvPicPr>
          <p:nvPr>
            <p:ph idx="1"/>
          </p:nvPr>
        </p:nvPicPr>
        <p:blipFill>
          <a:blip r:embed="rId2" cstate="print"/>
          <a:stretch>
            <a:fillRect/>
          </a:stretch>
        </p:blipFill>
        <p:spPr>
          <a:xfrm>
            <a:off x="0" y="0"/>
            <a:ext cx="9228432" cy="6858000"/>
          </a:xfrm>
        </p:spPr>
      </p:pic>
    </p:spTree>
  </p:cSld>
  <p:clrMapOvr>
    <a:masterClrMapping/>
  </p:clrMapOvr>
  <p:transition spd="slow"/>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1" algn="ctr" rtl="1">
              <a:spcBef>
                <a:spcPct val="0"/>
              </a:spcBef>
            </a:pPr>
            <a:r>
              <a:rPr lang="fa-IR" sz="3600" dirty="0">
                <a:solidFill>
                  <a:srgbClr val="00B0F0"/>
                </a:solidFill>
                <a:cs typeface="B Titr" pitchFamily="2" charset="-78"/>
              </a:rPr>
              <a:t>تقويت كننده هاي مثبت و منفي </a:t>
            </a:r>
          </a:p>
        </p:txBody>
      </p:sp>
      <p:sp>
        <p:nvSpPr>
          <p:cNvPr id="3" name="Content Placeholder 2"/>
          <p:cNvSpPr>
            <a:spLocks noGrp="1"/>
          </p:cNvSpPr>
          <p:nvPr>
            <p:ph idx="1"/>
          </p:nvPr>
        </p:nvSpPr>
        <p:spPr/>
        <p:txBody>
          <a:bodyPr>
            <a:normAutofit/>
          </a:bodyPr>
          <a:lstStyle/>
          <a:p>
            <a:r>
              <a:rPr lang="fa-IR" b="1" i="1" dirty="0" smtClean="0">
                <a:solidFill>
                  <a:srgbClr val="FF0000"/>
                </a:solidFill>
                <a:cs typeface="B Nazanin" pitchFamily="2" charset="-78"/>
              </a:rPr>
              <a:t>تقويت كننده هاي مثبت</a:t>
            </a:r>
            <a:endParaRPr lang="fa-IR" dirty="0" smtClean="0">
              <a:solidFill>
                <a:srgbClr val="FF0000"/>
              </a:solidFill>
              <a:cs typeface="B Nazanin" pitchFamily="2" charset="-78"/>
            </a:endParaRPr>
          </a:p>
          <a:p>
            <a:pPr algn="just"/>
            <a:r>
              <a:rPr lang="fa-IR" dirty="0" smtClean="0">
                <a:cs typeface="B Nazanin" pitchFamily="2" charset="-78"/>
              </a:rPr>
              <a:t>چيزي </a:t>
            </a:r>
            <a:r>
              <a:rPr lang="fa-IR" dirty="0">
                <a:cs typeface="B Nazanin" pitchFamily="2" charset="-78"/>
              </a:rPr>
              <a:t>است كه براي جاندار به طور طبيعي تقويت كننده است و به بقاي او وابسته است، مانند غذا يا آب. هر محرك خنثايي كه با تقويت كنندة مثبت نخستين همراه گردد وي‍ژگي هاي تقويت كنندة مثبت ثانوي را به خود مي گيرد . تقويت كنندة مثبت، چه نخستين چه ثانوي، چيزي ايست </a:t>
            </a:r>
            <a:r>
              <a:rPr lang="fa-IR" dirty="0" smtClean="0">
                <a:cs typeface="B Nazanin" pitchFamily="2" charset="-78"/>
              </a:rPr>
              <a:t>كه، وقتي </a:t>
            </a:r>
            <a:r>
              <a:rPr lang="fa-IR" dirty="0">
                <a:cs typeface="B Nazanin" pitchFamily="2" charset="-78"/>
              </a:rPr>
              <a:t>در نتيجة پاسخي به موقعيت اضافه مي شود </a:t>
            </a:r>
            <a:r>
              <a:rPr lang="fa-IR" dirty="0">
                <a:solidFill>
                  <a:srgbClr val="FF0000"/>
                </a:solidFill>
                <a:cs typeface="B Nazanin" pitchFamily="2" charset="-78"/>
              </a:rPr>
              <a:t>، احتمال بازگشت آن پاسخ را افزايش مي دهد . </a:t>
            </a:r>
            <a:endParaRPr lang="en-US" dirty="0">
              <a:solidFill>
                <a:srgbClr val="FF0000"/>
              </a:solidFill>
              <a:cs typeface="B Nazanin" pitchFamily="2" charset="-78"/>
            </a:endParaRPr>
          </a:p>
          <a:p>
            <a:endParaRPr lang="fa-IR" dirty="0">
              <a:cs typeface="B Nazanin" pitchFamily="2" charset="-78"/>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20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6130"/>
          </a:xfrm>
        </p:spPr>
        <p:txBody>
          <a:bodyPr>
            <a:normAutofit/>
          </a:bodyPr>
          <a:lstStyle/>
          <a:p>
            <a:pPr algn="ctr"/>
            <a:r>
              <a:rPr lang="fa-IR" dirty="0" smtClean="0">
                <a:solidFill>
                  <a:srgbClr val="00B0F0"/>
                </a:solidFill>
                <a:cs typeface="B Nazanin" pitchFamily="2" charset="-78"/>
              </a:rPr>
              <a:t>تاریخچه</a:t>
            </a:r>
            <a:endParaRPr lang="fa-IR" dirty="0">
              <a:solidFill>
                <a:srgbClr val="00B0F0"/>
              </a:solidFill>
              <a:cs typeface="B Nazanin" pitchFamily="2" charset="-78"/>
            </a:endParaRPr>
          </a:p>
        </p:txBody>
      </p:sp>
      <p:sp>
        <p:nvSpPr>
          <p:cNvPr id="3" name="Content Placeholder 2"/>
          <p:cNvSpPr>
            <a:spLocks noGrp="1"/>
          </p:cNvSpPr>
          <p:nvPr>
            <p:ph idx="1"/>
          </p:nvPr>
        </p:nvSpPr>
        <p:spPr>
          <a:xfrm>
            <a:off x="457200" y="1268760"/>
            <a:ext cx="8219256" cy="5184576"/>
          </a:xfrm>
        </p:spPr>
        <p:txBody>
          <a:bodyPr>
            <a:normAutofit lnSpcReduction="10000"/>
          </a:bodyPr>
          <a:lstStyle/>
          <a:p>
            <a:pPr algn="just">
              <a:lnSpc>
                <a:spcPct val="150000"/>
              </a:lnSpc>
            </a:pPr>
            <a:r>
              <a:rPr lang="fa-IR" sz="2800" dirty="0" smtClean="0">
                <a:cs typeface="B Nazanin" pitchFamily="2" charset="-78"/>
              </a:rPr>
              <a:t>بوروس فردريك اسكينر سال1904در شهر سوسكوهانا واقع در ايالت پنسيلوانيا متولد شد. </a:t>
            </a:r>
            <a:r>
              <a:rPr lang="fa-IR" sz="2800" dirty="0">
                <a:cs typeface="B Nazanin" pitchFamily="2" charset="-78"/>
              </a:rPr>
              <a:t>اسكينر در سال 1945 به دانشگاه اينديانا رفت و سرپرستي بخش ( گروه ) روانشناسي را بر عهده گرفت ، و در 1948 به دانشگاه هاروارد مراجعت كرد و تا سال مرگش 1990 در آنجا باقي ماند . </a:t>
            </a:r>
            <a:br>
              <a:rPr lang="fa-IR" sz="2800" dirty="0">
                <a:cs typeface="B Nazanin" pitchFamily="2" charset="-78"/>
              </a:rPr>
            </a:br>
            <a:r>
              <a:rPr lang="fa-IR" sz="2800" dirty="0">
                <a:cs typeface="B Nazanin" pitchFamily="2" charset="-78"/>
              </a:rPr>
              <a:t>اسكينر در طول ساليان عمر خود يك نويسندة پركار بود . يكي از علاقه هاي اصلي او پيوند دادن يافته هاي آزمايشگاهي به حل مسائل انساني بود . اكثر دانشجويان روانشناسي از كاربرد وسيع انديشه هاي اسكينر در حوزه روان درماني آگاهي كامل دارند . </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0" presetClass="entr" presetSubtype="0" fill="hold" grpId="0" nodeType="after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1" algn="ctr" rtl="1">
              <a:spcBef>
                <a:spcPct val="0"/>
              </a:spcBef>
            </a:pPr>
            <a:r>
              <a:rPr lang="fa-IR" sz="3600" dirty="0" smtClean="0">
                <a:solidFill>
                  <a:srgbClr val="00B0F0"/>
                </a:solidFill>
                <a:cs typeface="B Titr" pitchFamily="2" charset="-78"/>
              </a:rPr>
              <a:t>تقويت كننده هاي مثبت و منفي </a:t>
            </a:r>
            <a:endParaRPr lang="fa-IR" sz="3600" dirty="0">
              <a:solidFill>
                <a:srgbClr val="00B0F0"/>
              </a:solidFill>
              <a:cs typeface="B Titr" pitchFamily="2" charset="-78"/>
            </a:endParaRPr>
          </a:p>
        </p:txBody>
      </p:sp>
      <p:sp>
        <p:nvSpPr>
          <p:cNvPr id="3" name="Content Placeholder 2"/>
          <p:cNvSpPr>
            <a:spLocks noGrp="1"/>
          </p:cNvSpPr>
          <p:nvPr>
            <p:ph idx="1"/>
          </p:nvPr>
        </p:nvSpPr>
        <p:spPr/>
        <p:txBody>
          <a:bodyPr>
            <a:normAutofit fontScale="92500" lnSpcReduction="10000"/>
          </a:bodyPr>
          <a:lstStyle/>
          <a:p>
            <a:r>
              <a:rPr lang="fa-IR" b="1" dirty="0" smtClean="0">
                <a:solidFill>
                  <a:srgbClr val="FF0000"/>
                </a:solidFill>
                <a:cs typeface="B Nazanin" pitchFamily="2" charset="-78"/>
              </a:rPr>
              <a:t>تقويت كننده هاي منفی</a:t>
            </a:r>
          </a:p>
          <a:p>
            <a:pPr algn="just">
              <a:lnSpc>
                <a:spcPct val="150000"/>
              </a:lnSpc>
              <a:buNone/>
            </a:pPr>
            <a:r>
              <a:rPr lang="fa-IR" dirty="0">
                <a:cs typeface="B Nazanin" pitchFamily="2" charset="-78"/>
              </a:rPr>
              <a:t>چيزي است كه به طور طبيعي براي جاندار مضر است ، مانند صداي شديد يا شوك برقي ، هر محرك خنثايي كه با يك تقويت كنندة منفي نخستين همراه شود ويژگي هاي تقويت كنندة منفي ثانوي را به خود مي گيرد. تقويت كنندة منفي، چه نخستين و چه ثانوي، چيزي است كه ، وقتي در نتيجة پاسخي از موقعيت خارج مي گردد، </a:t>
            </a:r>
            <a:r>
              <a:rPr lang="fa-IR" dirty="0">
                <a:solidFill>
                  <a:srgbClr val="FF0000"/>
                </a:solidFill>
                <a:cs typeface="B Nazanin" pitchFamily="2" charset="-78"/>
              </a:rPr>
              <a:t>احتمال بازگشت آن پاسخ را افزايش مي دهد .</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20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solidFill>
                  <a:srgbClr val="00B0F0"/>
                </a:solidFill>
                <a:cs typeface="B Titr" pitchFamily="2" charset="-78"/>
              </a:rPr>
              <a:t>قسمت پنجم</a:t>
            </a:r>
            <a:endParaRPr lang="fa-IR" dirty="0">
              <a:solidFill>
                <a:srgbClr val="00B0F0"/>
              </a:solidFill>
              <a:cs typeface="B Titr" pitchFamily="2" charset="-78"/>
            </a:endParaRPr>
          </a:p>
        </p:txBody>
      </p:sp>
      <p:sp>
        <p:nvSpPr>
          <p:cNvPr id="3" name="Content Placeholder 2"/>
          <p:cNvSpPr>
            <a:spLocks noGrp="1"/>
          </p:cNvSpPr>
          <p:nvPr>
            <p:ph idx="1"/>
          </p:nvPr>
        </p:nvSpPr>
        <p:spPr/>
        <p:txBody>
          <a:bodyPr/>
          <a:lstStyle/>
          <a:p>
            <a:pPr>
              <a:lnSpc>
                <a:spcPct val="150000"/>
              </a:lnSpc>
            </a:pPr>
            <a:r>
              <a:rPr lang="fa-IR" dirty="0" smtClean="0">
                <a:solidFill>
                  <a:schemeClr val="tx1"/>
                </a:solidFill>
                <a:cs typeface="B Nazanin" pitchFamily="2" charset="-78"/>
              </a:rPr>
              <a:t>تنبيه</a:t>
            </a:r>
          </a:p>
          <a:p>
            <a:pPr>
              <a:lnSpc>
                <a:spcPct val="150000"/>
              </a:lnSpc>
            </a:pPr>
            <a:r>
              <a:rPr lang="fa-IR" dirty="0" smtClean="0">
                <a:solidFill>
                  <a:schemeClr val="tx1"/>
                </a:solidFill>
                <a:cs typeface="B Nazanin" pitchFamily="2" charset="-78"/>
              </a:rPr>
              <a:t>جانشين هاي تنبيه </a:t>
            </a:r>
            <a:endParaRPr lang="fa-IR" dirty="0" smtClean="0">
              <a:solidFill>
                <a:schemeClr val="tx1"/>
              </a:solidFill>
              <a:cs typeface="B Nazanin" pitchFamily="2" charset="-78"/>
            </a:endParaRPr>
          </a:p>
          <a:p>
            <a:pPr>
              <a:lnSpc>
                <a:spcPct val="150000"/>
              </a:lnSpc>
            </a:pPr>
            <a:r>
              <a:rPr lang="fa-IR" dirty="0" smtClean="0">
                <a:solidFill>
                  <a:schemeClr val="tx1"/>
                </a:solidFill>
                <a:cs typeface="B Nazanin" pitchFamily="2" charset="-78"/>
              </a:rPr>
              <a:t>مقايسه اسكينر با </a:t>
            </a:r>
            <a:r>
              <a:rPr lang="fa-IR" dirty="0" smtClean="0">
                <a:solidFill>
                  <a:schemeClr val="tx1"/>
                </a:solidFill>
                <a:cs typeface="B Nazanin" pitchFamily="2" charset="-78"/>
              </a:rPr>
              <a:t>ثرانديك</a:t>
            </a:r>
          </a:p>
          <a:p>
            <a:pPr>
              <a:lnSpc>
                <a:spcPct val="150000"/>
              </a:lnSpc>
            </a:pPr>
            <a:r>
              <a:rPr lang="fa-IR" dirty="0" smtClean="0">
                <a:solidFill>
                  <a:schemeClr val="tx1"/>
                </a:solidFill>
                <a:cs typeface="B Nazanin" pitchFamily="2" charset="-78"/>
              </a:rPr>
              <a:t>برنامه هاي تقويت </a:t>
            </a:r>
            <a:r>
              <a:rPr lang="fa-IR" dirty="0" smtClean="0">
                <a:solidFill>
                  <a:schemeClr val="tx1"/>
                </a:solidFill>
                <a:cs typeface="B Nazanin" pitchFamily="2" charset="-78"/>
              </a:rPr>
              <a:t> </a:t>
            </a:r>
            <a:endParaRPr lang="fa-IR" dirty="0">
              <a:solidFill>
                <a:schemeClr val="tx1"/>
              </a:solidFill>
              <a:cs typeface="B Nazani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additive="base">
                                        <p:cTn id="30"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1" algn="ctr" rtl="1">
              <a:spcBef>
                <a:spcPct val="0"/>
              </a:spcBef>
            </a:pPr>
            <a:r>
              <a:rPr lang="fa-IR" sz="3600" dirty="0">
                <a:solidFill>
                  <a:srgbClr val="00B0F0"/>
                </a:solidFill>
                <a:cs typeface="B Titr" pitchFamily="2" charset="-78"/>
              </a:rPr>
              <a:t>تنبيه </a:t>
            </a:r>
          </a:p>
        </p:txBody>
      </p:sp>
      <p:sp>
        <p:nvSpPr>
          <p:cNvPr id="3" name="Content Placeholder 2"/>
          <p:cNvSpPr>
            <a:spLocks noGrp="1"/>
          </p:cNvSpPr>
          <p:nvPr>
            <p:ph idx="1"/>
          </p:nvPr>
        </p:nvSpPr>
        <p:spPr/>
        <p:txBody>
          <a:bodyPr>
            <a:normAutofit fontScale="92500"/>
          </a:bodyPr>
          <a:lstStyle/>
          <a:p>
            <a:pPr algn="just">
              <a:lnSpc>
                <a:spcPct val="150000"/>
              </a:lnSpc>
            </a:pPr>
            <a:r>
              <a:rPr lang="fa-IR" b="1" i="1" dirty="0">
                <a:solidFill>
                  <a:srgbClr val="FF0000"/>
                </a:solidFill>
                <a:cs typeface="B Nazanin" pitchFamily="2" charset="-78"/>
              </a:rPr>
              <a:t>تنبيه</a:t>
            </a:r>
            <a:r>
              <a:rPr lang="fa-IR" dirty="0">
                <a:cs typeface="B Nazanin" pitchFamily="2" charset="-78"/>
              </a:rPr>
              <a:t> زماني رخ مي دهد كه پاسخْ چيز مثبتي را از موقعيت حذف كند يا چيزي منفي به آن بيفزايد. به زبان متداول مردم، مي توان گفت كه تنبيه دور ساختن چيزي از ارگانيسم است كه خواستار آن است ، يا دادن چيزي است به او كه طالب </a:t>
            </a:r>
            <a:r>
              <a:rPr lang="fa-IR" dirty="0" smtClean="0">
                <a:cs typeface="B Nazanin" pitchFamily="2" charset="-78"/>
              </a:rPr>
              <a:t>آن </a:t>
            </a:r>
            <a:r>
              <a:rPr lang="fa-IR" dirty="0">
                <a:cs typeface="B Nazanin" pitchFamily="2" charset="-78"/>
              </a:rPr>
              <a:t>نيست. در هر دو حال، پيامد پاسخ </a:t>
            </a:r>
            <a:r>
              <a:rPr lang="fa-IR" dirty="0">
                <a:solidFill>
                  <a:srgbClr val="FF0000"/>
                </a:solidFill>
                <a:cs typeface="B Nazanin" pitchFamily="2" charset="-78"/>
              </a:rPr>
              <a:t>احتمال بازگشت آن پاسخ را موقتاً كاهش مي دهد </a:t>
            </a:r>
            <a:r>
              <a:rPr lang="fa-IR" dirty="0">
                <a:cs typeface="B Nazanin" pitchFamily="2" charset="-78"/>
              </a:rPr>
              <a:t>. دليل عمدة اسكينر عليه استفاده از تنبيه اين است كه تنبيه در دراز مدت بي تأثير است . </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1" algn="ctr" rtl="1">
              <a:spcBef>
                <a:spcPct val="0"/>
              </a:spcBef>
            </a:pPr>
            <a:r>
              <a:rPr lang="fa-IR" sz="3600" dirty="0">
                <a:solidFill>
                  <a:srgbClr val="00B0F0"/>
                </a:solidFill>
                <a:cs typeface="B Titr" pitchFamily="2" charset="-78"/>
              </a:rPr>
              <a:t>دلايل </a:t>
            </a:r>
            <a:r>
              <a:rPr lang="fa-IR" sz="3600" dirty="0" smtClean="0">
                <a:solidFill>
                  <a:srgbClr val="00B0F0"/>
                </a:solidFill>
                <a:cs typeface="B Titr" pitchFamily="2" charset="-78"/>
              </a:rPr>
              <a:t>اسكينر </a:t>
            </a:r>
            <a:r>
              <a:rPr lang="fa-IR" sz="3600" dirty="0">
                <a:solidFill>
                  <a:srgbClr val="00B0F0"/>
                </a:solidFill>
                <a:cs typeface="B Titr" pitchFamily="2" charset="-78"/>
              </a:rPr>
              <a:t>عليه </a:t>
            </a:r>
            <a:r>
              <a:rPr lang="fa-IR" sz="3600" dirty="0" smtClean="0">
                <a:solidFill>
                  <a:srgbClr val="00B0F0"/>
                </a:solidFill>
                <a:cs typeface="B Titr" pitchFamily="2" charset="-78"/>
              </a:rPr>
              <a:t>تنبيه</a:t>
            </a:r>
            <a:endParaRPr lang="fa-IR" sz="3600" dirty="0">
              <a:solidFill>
                <a:srgbClr val="00B0F0"/>
              </a:solidFill>
              <a:cs typeface="B Titr" pitchFamily="2" charset="-78"/>
            </a:endParaRPr>
          </a:p>
        </p:txBody>
      </p:sp>
      <p:sp>
        <p:nvSpPr>
          <p:cNvPr id="3" name="Content Placeholder 2"/>
          <p:cNvSpPr>
            <a:spLocks noGrp="1"/>
          </p:cNvSpPr>
          <p:nvPr>
            <p:ph idx="1"/>
          </p:nvPr>
        </p:nvSpPr>
        <p:spPr>
          <a:xfrm>
            <a:off x="304800" y="1412776"/>
            <a:ext cx="8686800" cy="4667349"/>
          </a:xfrm>
        </p:spPr>
        <p:txBody>
          <a:bodyPr>
            <a:normAutofit fontScale="92500" lnSpcReduction="20000"/>
          </a:bodyPr>
          <a:lstStyle/>
          <a:p>
            <a:pPr lvl="0" algn="just"/>
            <a:r>
              <a:rPr lang="fa-IR" dirty="0">
                <a:cs typeface="B Nazanin" pitchFamily="2" charset="-78"/>
              </a:rPr>
              <a:t>تنبيه آثار جانبي هيجاني نامطلوب به بار مي آورد.</a:t>
            </a:r>
            <a:endParaRPr lang="en-US" dirty="0">
              <a:cs typeface="B Nazanin" pitchFamily="2" charset="-78"/>
            </a:endParaRPr>
          </a:p>
          <a:p>
            <a:pPr lvl="0" algn="just"/>
            <a:r>
              <a:rPr lang="fa-IR" dirty="0">
                <a:cs typeface="B Nazanin" pitchFamily="2" charset="-78"/>
              </a:rPr>
              <a:t>تنبيه </a:t>
            </a:r>
            <a:r>
              <a:rPr lang="fa-IR" dirty="0" smtClean="0">
                <a:cs typeface="B Nazanin" pitchFamily="2" charset="-78"/>
              </a:rPr>
              <a:t>به ارگانيسم </a:t>
            </a:r>
            <a:r>
              <a:rPr lang="fa-IR" dirty="0">
                <a:cs typeface="B Nazanin" pitchFamily="2" charset="-78"/>
              </a:rPr>
              <a:t>نشان مي دهد كه چه كار نكند نه اينكه چه كار </a:t>
            </a:r>
            <a:r>
              <a:rPr lang="fa-IR" dirty="0" smtClean="0">
                <a:cs typeface="B Nazanin" pitchFamily="2" charset="-78"/>
              </a:rPr>
              <a:t>بكند </a:t>
            </a:r>
            <a:r>
              <a:rPr lang="fa-IR" dirty="0">
                <a:cs typeface="B Nazanin" pitchFamily="2" charset="-78"/>
              </a:rPr>
              <a:t>. </a:t>
            </a:r>
            <a:endParaRPr lang="en-US" dirty="0">
              <a:cs typeface="B Nazanin" pitchFamily="2" charset="-78"/>
            </a:endParaRPr>
          </a:p>
          <a:p>
            <a:pPr lvl="0" algn="just"/>
            <a:r>
              <a:rPr lang="fa-IR" dirty="0">
                <a:cs typeface="B Nazanin" pitchFamily="2" charset="-78"/>
              </a:rPr>
              <a:t>تنبيه صدمه زدن به ديگران را توجيه مي كند . </a:t>
            </a:r>
            <a:endParaRPr lang="en-US" dirty="0">
              <a:cs typeface="B Nazanin" pitchFamily="2" charset="-78"/>
            </a:endParaRPr>
          </a:p>
          <a:p>
            <a:pPr lvl="0" algn="just"/>
            <a:r>
              <a:rPr lang="fa-IR" dirty="0">
                <a:cs typeface="B Nazanin" pitchFamily="2" charset="-78"/>
              </a:rPr>
              <a:t>كودك با قرار گرفتن موقعيتي كه بتواند در آن رفتار قبلاً تنبه شدة خود را انجام دهد، بدون اينكه براي آن تنبيه شود، ممكن است وادار به انجام </a:t>
            </a:r>
            <a:r>
              <a:rPr lang="fa-IR" dirty="0" smtClean="0">
                <a:cs typeface="B Nazanin" pitchFamily="2" charset="-78"/>
              </a:rPr>
              <a:t>آن رفتار </a:t>
            </a:r>
            <a:r>
              <a:rPr lang="fa-IR" dirty="0">
                <a:cs typeface="B Nazanin" pitchFamily="2" charset="-78"/>
              </a:rPr>
              <a:t>شود . </a:t>
            </a:r>
            <a:endParaRPr lang="en-US" dirty="0">
              <a:cs typeface="B Nazanin" pitchFamily="2" charset="-78"/>
            </a:endParaRPr>
          </a:p>
          <a:p>
            <a:pPr lvl="0" algn="just"/>
            <a:r>
              <a:rPr lang="fa-IR" dirty="0">
                <a:cs typeface="B Nazanin" pitchFamily="2" charset="-78"/>
              </a:rPr>
              <a:t>تنبيه در شخص تنيبه شده نسبت به عامل تنبيه كننده و ديگران پرخاشگري ايجاد مي كند . </a:t>
            </a:r>
            <a:endParaRPr lang="en-US" dirty="0">
              <a:cs typeface="B Nazanin" pitchFamily="2" charset="-78"/>
            </a:endParaRPr>
          </a:p>
          <a:p>
            <a:pPr lvl="0" algn="just"/>
            <a:r>
              <a:rPr lang="fa-IR" dirty="0">
                <a:cs typeface="B Nazanin" pitchFamily="2" charset="-78"/>
              </a:rPr>
              <a:t>تنبيه اغلب يك پاسخ نامطلوب را جانشين پاسخ نامطلوب ديگري مي سازد . </a:t>
            </a:r>
            <a:endParaRPr lang="en-US" dirty="0">
              <a:cs typeface="B Nazanin" pitchFamily="2" charset="-78"/>
            </a:endParaRPr>
          </a:p>
          <a:p>
            <a:pPr>
              <a:buNone/>
            </a:pPr>
            <a:endParaRPr lang="fa-IR" dirty="0">
              <a:cs typeface="B Nazanin" pitchFamily="2" charset="-78"/>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20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2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2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2000"/>
                                        <p:tgtEl>
                                          <p:spTgt spid="3">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2000"/>
                                        <p:tgtEl>
                                          <p:spTgt spid="3">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Effect transition="in" filter="fade">
                                      <p:cBhvr>
                                        <p:cTn id="38"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1" algn="ctr" rtl="1">
              <a:spcBef>
                <a:spcPct val="0"/>
              </a:spcBef>
            </a:pPr>
            <a:r>
              <a:rPr lang="fa-IR" sz="3600" dirty="0">
                <a:solidFill>
                  <a:srgbClr val="00B0F0"/>
                </a:solidFill>
                <a:cs typeface="B Titr" pitchFamily="2" charset="-78"/>
              </a:rPr>
              <a:t>جانشين هاي تنبيه </a:t>
            </a:r>
          </a:p>
        </p:txBody>
      </p:sp>
      <p:sp>
        <p:nvSpPr>
          <p:cNvPr id="3" name="Content Placeholder 2"/>
          <p:cNvSpPr>
            <a:spLocks noGrp="1"/>
          </p:cNvSpPr>
          <p:nvPr>
            <p:ph idx="1"/>
          </p:nvPr>
        </p:nvSpPr>
        <p:spPr/>
        <p:txBody>
          <a:bodyPr>
            <a:normAutofit fontScale="77500" lnSpcReduction="20000"/>
          </a:bodyPr>
          <a:lstStyle/>
          <a:p>
            <a:r>
              <a:rPr lang="fa-IR" dirty="0" smtClean="0">
                <a:cs typeface="B Nazanin" pitchFamily="2" charset="-78"/>
              </a:rPr>
              <a:t>مقتضياني </a:t>
            </a:r>
            <a:r>
              <a:rPr lang="fa-IR" dirty="0">
                <a:cs typeface="B Nazanin" pitchFamily="2" charset="-78"/>
              </a:rPr>
              <a:t>را كه منجر به رفتار نامطلوب مي شوند مي توان تغيير داد، بدين وسيله مي توان رفتار را تغيير داد. </a:t>
            </a:r>
            <a:endParaRPr lang="fa-IR" dirty="0" smtClean="0">
              <a:cs typeface="B Nazanin" pitchFamily="2" charset="-78"/>
            </a:endParaRPr>
          </a:p>
          <a:p>
            <a:r>
              <a:rPr lang="fa-IR" dirty="0" smtClean="0">
                <a:cs typeface="B Nazanin" pitchFamily="2" charset="-78"/>
              </a:rPr>
              <a:t>همچنين </a:t>
            </a:r>
            <a:r>
              <a:rPr lang="fa-IR" dirty="0">
                <a:cs typeface="B Nazanin" pitchFamily="2" charset="-78"/>
              </a:rPr>
              <a:t>مي توان رفتار نامطلوب را، با اجازه دادن به ارگانيسم كه تا سر حد اشباع يا دلزدگي به آن رفتار ادامه دهد، از بين </a:t>
            </a:r>
            <a:r>
              <a:rPr lang="fa-IR" dirty="0" smtClean="0">
                <a:cs typeface="B Nazanin" pitchFamily="2" charset="-78"/>
              </a:rPr>
              <a:t>برد .</a:t>
            </a:r>
          </a:p>
          <a:p>
            <a:r>
              <a:rPr lang="fa-IR" dirty="0" smtClean="0">
                <a:cs typeface="B Nazanin" pitchFamily="2" charset="-78"/>
              </a:rPr>
              <a:t>اگر </a:t>
            </a:r>
            <a:r>
              <a:rPr lang="fa-IR" dirty="0">
                <a:cs typeface="B Nazanin" pitchFamily="2" charset="-78"/>
              </a:rPr>
              <a:t>رفتار نامطلوب ناشي از مرحلة رشد كودك است، مي توان منتظر ماند تا كودك به سن بالاتر برسد. در اين صورت مشكل خود به خود برطرف خواهد شد . </a:t>
            </a:r>
            <a:endParaRPr lang="fa-IR" dirty="0" smtClean="0">
              <a:cs typeface="B Nazanin" pitchFamily="2" charset="-78"/>
            </a:endParaRPr>
          </a:p>
          <a:p>
            <a:r>
              <a:rPr lang="fa-IR" dirty="0" smtClean="0">
                <a:cs typeface="B Nazanin" pitchFamily="2" charset="-78"/>
              </a:rPr>
              <a:t>روش </a:t>
            </a:r>
            <a:r>
              <a:rPr lang="fa-IR" dirty="0">
                <a:cs typeface="B Nazanin" pitchFamily="2" charset="-78"/>
              </a:rPr>
              <a:t>ديگر اين است كه فرصت بدهيم تا زمان خود مشكل را حل كند، اما ممكن است زمان خيلي طولاني باشد . </a:t>
            </a:r>
            <a:r>
              <a:rPr lang="fa-IR" dirty="0" smtClean="0">
                <a:cs typeface="B Nazanin" pitchFamily="2" charset="-78"/>
              </a:rPr>
              <a:t>بهترين </a:t>
            </a:r>
            <a:r>
              <a:rPr lang="fa-IR" dirty="0">
                <a:cs typeface="B Nazanin" pitchFamily="2" charset="-78"/>
              </a:rPr>
              <a:t>راه براي از بين بردن عادت نامطلوب ناديده گرفتن آن است . </a:t>
            </a:r>
            <a:endParaRPr lang="en-US" dirty="0">
              <a:cs typeface="B Nazanin" pitchFamily="2" charset="-78"/>
            </a:endParaRPr>
          </a:p>
          <a:p>
            <a:r>
              <a:rPr lang="fa-IR" dirty="0">
                <a:cs typeface="B Nazanin" pitchFamily="2" charset="-78"/>
              </a:rPr>
              <a:t>به طور كلي ، رفتار به دليل اينكه تقويت مي شود ادامه مي </a:t>
            </a:r>
            <a:r>
              <a:rPr lang="fa-IR" dirty="0" smtClean="0">
                <a:cs typeface="B Nazanin" pitchFamily="2" charset="-78"/>
              </a:rPr>
              <a:t>يابد. </a:t>
            </a:r>
            <a:r>
              <a:rPr lang="fa-IR" dirty="0">
                <a:cs typeface="B Nazanin" pitchFamily="2" charset="-78"/>
              </a:rPr>
              <a:t>اين اصل هم در مورد رفتار مطلوب درست است و هم در مورد رفتار نامطلوب. براي حذف رفتار نامطلوب بايد منبع تقويت را پيدا كرد و آن را از ميان برداشت. رفتاري كه تقويت به دنبال </a:t>
            </a:r>
            <a:r>
              <a:rPr lang="fa-IR" dirty="0" smtClean="0">
                <a:cs typeface="B Nazanin" pitchFamily="2" charset="-78"/>
              </a:rPr>
              <a:t>نداشته </a:t>
            </a:r>
            <a:r>
              <a:rPr lang="fa-IR" dirty="0">
                <a:cs typeface="B Nazanin" pitchFamily="2" charset="-78"/>
              </a:rPr>
              <a:t>باشد خاموش مي شود . </a:t>
            </a:r>
            <a:endParaRPr lang="en-US" dirty="0">
              <a:cs typeface="B Nazanin" pitchFamily="2" charset="-78"/>
            </a:endParaRPr>
          </a:p>
          <a:p>
            <a:endParaRPr lang="fa-IR" dirty="0">
              <a:cs typeface="B Nazanin" pitchFamily="2" charset="-78"/>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wipe(down)">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wipe(down)">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wipe(down)">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wipe(down)">
                                      <p:cBhvr>
                                        <p:cTn id="28" dur="500"/>
                                        <p:tgtEl>
                                          <p:spTgt spid="3">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4" fill="hold" grpId="0"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wipe(down)">
                                      <p:cBhvr>
                                        <p:cTn id="3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1" algn="ctr" rtl="1">
              <a:spcBef>
                <a:spcPct val="0"/>
              </a:spcBef>
            </a:pPr>
            <a:r>
              <a:rPr lang="fa-IR" sz="3600" dirty="0">
                <a:solidFill>
                  <a:srgbClr val="00B0F0"/>
                </a:solidFill>
                <a:cs typeface="B Titr" pitchFamily="2" charset="-78"/>
              </a:rPr>
              <a:t>مقايسه اسكينر با ثرانديك </a:t>
            </a:r>
          </a:p>
        </p:txBody>
      </p:sp>
      <p:sp>
        <p:nvSpPr>
          <p:cNvPr id="3" name="Content Placeholder 2"/>
          <p:cNvSpPr>
            <a:spLocks noGrp="1"/>
          </p:cNvSpPr>
          <p:nvPr>
            <p:ph idx="1"/>
          </p:nvPr>
        </p:nvSpPr>
        <p:spPr/>
        <p:txBody>
          <a:bodyPr>
            <a:normAutofit/>
          </a:bodyPr>
          <a:lstStyle/>
          <a:p>
            <a:pPr algn="just"/>
            <a:r>
              <a:rPr lang="fa-IR" dirty="0">
                <a:cs typeface="B Nazanin" pitchFamily="2" charset="-78"/>
              </a:rPr>
              <a:t>اگر چه اسكينر و ثرانديك در بسياري از موضوع هاي مهم مانند كنترل رفتار به وسيلة محرك هاي موجود در محيط و بي اثر بودن تنبيه هم عقيده بودند، اما در پاره اي نكات حائز اهميت نيز اختلاف داشتند . براي نمونه، در آزمايش هاي يادگيري ثرانديك متغير وابسته ( اندازة او براي سنجش ميزان يادگيري) </a:t>
            </a:r>
            <a:r>
              <a:rPr lang="fa-IR" dirty="0">
                <a:solidFill>
                  <a:srgbClr val="FF0000"/>
                </a:solidFill>
                <a:cs typeface="B Nazanin" pitchFamily="2" charset="-78"/>
              </a:rPr>
              <a:t>زمان صرف شده تا رسيدن </a:t>
            </a:r>
            <a:r>
              <a:rPr lang="fa-IR" dirty="0">
                <a:cs typeface="B Nazanin" pitchFamily="2" charset="-78"/>
              </a:rPr>
              <a:t>به راه حل بود. </a:t>
            </a:r>
            <a:r>
              <a:rPr lang="fa-IR" dirty="0" smtClean="0">
                <a:cs typeface="B Nazanin" pitchFamily="2" charset="-78"/>
              </a:rPr>
              <a:t>در </a:t>
            </a:r>
            <a:r>
              <a:rPr lang="fa-IR" dirty="0">
                <a:cs typeface="B Nazanin" pitchFamily="2" charset="-78"/>
              </a:rPr>
              <a:t>مقابل، اسكينر </a:t>
            </a:r>
            <a:r>
              <a:rPr lang="fa-IR" dirty="0">
                <a:solidFill>
                  <a:srgbClr val="FF0000"/>
                </a:solidFill>
                <a:cs typeface="B Nazanin" pitchFamily="2" charset="-78"/>
              </a:rPr>
              <a:t>نرخ پاسخدهي </a:t>
            </a:r>
            <a:r>
              <a:rPr lang="fa-IR" dirty="0">
                <a:cs typeface="B Nazanin" pitchFamily="2" charset="-78"/>
              </a:rPr>
              <a:t>را به عنوان متغير وابسته به كار مي برد . </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untitled22.JPG"/>
          <p:cNvPicPr>
            <a:picLocks noGrp="1" noChangeAspect="1"/>
          </p:cNvPicPr>
          <p:nvPr>
            <p:ph idx="1"/>
          </p:nvPr>
        </p:nvPicPr>
        <p:blipFill>
          <a:blip r:embed="rId2" cstate="print"/>
          <a:stretch>
            <a:fillRect/>
          </a:stretch>
        </p:blipFill>
        <p:spPr>
          <a:xfrm>
            <a:off x="0" y="0"/>
            <a:ext cx="9144000" cy="6858000"/>
          </a:xfrm>
        </p:spPr>
      </p:pic>
    </p:spTree>
  </p:cSld>
  <p:clrMapOvr>
    <a:masterClrMapping/>
  </p:clrMapOvr>
  <p:transition spd="slow"/>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1" algn="ctr" rtl="1">
              <a:spcBef>
                <a:spcPct val="0"/>
              </a:spcBef>
            </a:pPr>
            <a:r>
              <a:rPr lang="fa-IR" sz="3600" dirty="0">
                <a:solidFill>
                  <a:srgbClr val="00B0F0"/>
                </a:solidFill>
                <a:cs typeface="B Titr" pitchFamily="2" charset="-78"/>
              </a:rPr>
              <a:t>برنامه هاي تقويت </a:t>
            </a:r>
          </a:p>
        </p:txBody>
      </p:sp>
      <p:sp>
        <p:nvSpPr>
          <p:cNvPr id="3" name="Content Placeholder 2"/>
          <p:cNvSpPr>
            <a:spLocks noGrp="1"/>
          </p:cNvSpPr>
          <p:nvPr>
            <p:ph sz="half" idx="1"/>
          </p:nvPr>
        </p:nvSpPr>
        <p:spPr>
          <a:xfrm>
            <a:off x="304800" y="1600200"/>
            <a:ext cx="6139408" cy="4724400"/>
          </a:xfrm>
        </p:spPr>
        <p:txBody>
          <a:bodyPr>
            <a:normAutofit/>
          </a:bodyPr>
          <a:lstStyle/>
          <a:p>
            <a:pPr algn="just"/>
            <a:r>
              <a:rPr lang="fa-IR" dirty="0">
                <a:cs typeface="B Nazanin" pitchFamily="2" charset="-78"/>
              </a:rPr>
              <a:t>اگر ارگانيسم در ضمن يادگيري </a:t>
            </a:r>
            <a:r>
              <a:rPr lang="fa-IR" dirty="0" smtClean="0">
                <a:cs typeface="B Nazanin" pitchFamily="2" charset="-78"/>
              </a:rPr>
              <a:t>هر </a:t>
            </a:r>
            <a:r>
              <a:rPr lang="fa-IR" dirty="0">
                <a:cs typeface="B Nazanin" pitchFamily="2" charset="-78"/>
              </a:rPr>
              <a:t>زمان كه پاسخ مناسب را مي دهد تقويت بشود و بعد برنامة خاموشي دربارة او اجرا </a:t>
            </a:r>
            <a:r>
              <a:rPr lang="fa-IR" dirty="0" smtClean="0">
                <a:cs typeface="B Nazanin" pitchFamily="2" charset="-78"/>
              </a:rPr>
              <a:t>گردد،از </a:t>
            </a:r>
            <a:r>
              <a:rPr lang="fa-IR" dirty="0">
                <a:cs typeface="B Nazanin" pitchFamily="2" charset="-78"/>
              </a:rPr>
              <a:t>ارگانيسمي كه تنها بخش معيني از پاسخ هاي او در ضمن يادگيري تقويت مي شود،  زودتر </a:t>
            </a:r>
            <a:r>
              <a:rPr lang="fa-IR" dirty="0" smtClean="0">
                <a:cs typeface="B Nazanin" pitchFamily="2" charset="-78"/>
              </a:rPr>
              <a:t>رفتارش </a:t>
            </a:r>
            <a:r>
              <a:rPr lang="fa-IR" dirty="0">
                <a:cs typeface="B Nazanin" pitchFamily="2" charset="-78"/>
              </a:rPr>
              <a:t>خاموش مي گردد. به سخن ديگر، </a:t>
            </a:r>
            <a:r>
              <a:rPr lang="fa-IR" dirty="0">
                <a:solidFill>
                  <a:srgbClr val="FF0000"/>
                </a:solidFill>
                <a:cs typeface="B Nazanin" pitchFamily="2" charset="-78"/>
              </a:rPr>
              <a:t>تقويت سهمي از تقويت پيوسته يا تقويت صد در صد در مقابل خاموشي مقاوم تر است </a:t>
            </a:r>
            <a:r>
              <a:rPr lang="fa-IR" dirty="0">
                <a:cs typeface="B Nazanin" pitchFamily="2" charset="-78"/>
              </a:rPr>
              <a:t>.اين واقعيت را </a:t>
            </a:r>
            <a:r>
              <a:rPr lang="fa-IR" dirty="0">
                <a:solidFill>
                  <a:srgbClr val="FF0000"/>
                </a:solidFill>
                <a:cs typeface="B Nazanin" pitchFamily="2" charset="-78"/>
              </a:rPr>
              <a:t>اثر تقويت سهمي </a:t>
            </a:r>
            <a:r>
              <a:rPr lang="fa-IR" dirty="0">
                <a:cs typeface="B Nazanin" pitchFamily="2" charset="-78"/>
              </a:rPr>
              <a:t>( اثر تقويت بخشي )  (</a:t>
            </a:r>
            <a:r>
              <a:rPr lang="en-US" b="1" i="1" dirty="0">
                <a:cs typeface="B Nazanin" pitchFamily="2" charset="-78"/>
              </a:rPr>
              <a:t>PRE</a:t>
            </a:r>
            <a:r>
              <a:rPr lang="en-US" dirty="0">
                <a:cs typeface="B Nazanin" pitchFamily="2" charset="-78"/>
              </a:rPr>
              <a:t> </a:t>
            </a:r>
            <a:r>
              <a:rPr lang="fa-IR" dirty="0">
                <a:cs typeface="B Nazanin" pitchFamily="2" charset="-78"/>
              </a:rPr>
              <a:t> ) مي نامند. معروف </a:t>
            </a:r>
            <a:r>
              <a:rPr lang="fa-IR" dirty="0" smtClean="0">
                <a:cs typeface="B Nazanin" pitchFamily="2" charset="-78"/>
              </a:rPr>
              <a:t>ترين</a:t>
            </a:r>
            <a:endParaRPr lang="en-US" dirty="0">
              <a:cs typeface="B Nazanin" pitchFamily="2" charset="-78"/>
            </a:endParaRPr>
          </a:p>
          <a:p>
            <a:endParaRPr lang="fa-IR" dirty="0">
              <a:cs typeface="B Nazanin" pitchFamily="2" charset="-78"/>
            </a:endParaRPr>
          </a:p>
        </p:txBody>
      </p:sp>
      <p:pic>
        <p:nvPicPr>
          <p:cNvPr id="5" name="Content Placeholder 4" descr="ش.jpeg"/>
          <p:cNvPicPr>
            <a:picLocks noGrp="1" noChangeAspect="1"/>
          </p:cNvPicPr>
          <p:nvPr>
            <p:ph sz="half" idx="2"/>
          </p:nvPr>
        </p:nvPicPr>
        <p:blipFill>
          <a:blip r:embed="rId2" cstate="print"/>
          <a:stretch>
            <a:fillRect/>
          </a:stretch>
        </p:blipFill>
        <p:spPr>
          <a:xfrm>
            <a:off x="6228184" y="1340768"/>
            <a:ext cx="2915816" cy="4536504"/>
          </a:xfrm>
        </p:spPr>
      </p:pic>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1" algn="ctr" rtl="1">
              <a:spcBef>
                <a:spcPct val="0"/>
              </a:spcBef>
            </a:pPr>
            <a:r>
              <a:rPr lang="fa-IR" sz="3600" dirty="0" smtClean="0">
                <a:solidFill>
                  <a:srgbClr val="00B0F0"/>
                </a:solidFill>
                <a:cs typeface="B Titr" pitchFamily="2" charset="-78"/>
              </a:rPr>
              <a:t>1.برنامه </a:t>
            </a:r>
            <a:r>
              <a:rPr lang="fa-IR" sz="3600" dirty="0">
                <a:solidFill>
                  <a:srgbClr val="00B0F0"/>
                </a:solidFill>
                <a:cs typeface="B Titr" pitchFamily="2" charset="-78"/>
              </a:rPr>
              <a:t>تقويتي پيوسته يا پياپي(‍</a:t>
            </a:r>
            <a:r>
              <a:rPr lang="en-US" sz="3600" dirty="0">
                <a:solidFill>
                  <a:srgbClr val="00B0F0"/>
                </a:solidFill>
                <a:cs typeface="B Titr" pitchFamily="2" charset="-78"/>
              </a:rPr>
              <a:t>CRF </a:t>
            </a:r>
            <a:r>
              <a:rPr lang="fa-IR" sz="3600" dirty="0">
                <a:solidFill>
                  <a:srgbClr val="00B0F0"/>
                </a:solidFill>
                <a:cs typeface="B Titr" pitchFamily="2" charset="-78"/>
              </a:rPr>
              <a:t> ) </a:t>
            </a:r>
          </a:p>
        </p:txBody>
      </p:sp>
      <p:sp>
        <p:nvSpPr>
          <p:cNvPr id="3" name="Content Placeholder 2"/>
          <p:cNvSpPr>
            <a:spLocks noGrp="1"/>
          </p:cNvSpPr>
          <p:nvPr>
            <p:ph idx="1"/>
          </p:nvPr>
        </p:nvSpPr>
        <p:spPr/>
        <p:txBody>
          <a:bodyPr/>
          <a:lstStyle/>
          <a:p>
            <a:pPr algn="just"/>
            <a:r>
              <a:rPr lang="fa-IR" dirty="0">
                <a:cs typeface="B Nazanin" pitchFamily="2" charset="-78"/>
              </a:rPr>
              <a:t>در برنامة تقويتي پيوسته(پياپي) </a:t>
            </a:r>
            <a:r>
              <a:rPr lang="fa-IR" dirty="0">
                <a:solidFill>
                  <a:srgbClr val="FF0000"/>
                </a:solidFill>
                <a:cs typeface="B Nazanin" pitchFamily="2" charset="-78"/>
              </a:rPr>
              <a:t>هر پاسخ درست </a:t>
            </a:r>
            <a:r>
              <a:rPr lang="fa-IR" dirty="0">
                <a:cs typeface="B Nazanin" pitchFamily="2" charset="-78"/>
              </a:rPr>
              <a:t>آزمودني در ضمن يادگيري تقويت مي شود . معمولاً در يك برنامه تقويتي سهمي حيوان ابتدا در يك برنامة تقويت پيوسته يا صد در صد تقويت ترتيب داده مي شود و بعد به يك برنامة تقويت سهمي انتقال مي يابد . اگر در دورة يادگيري اوليه از برنامة تقويت سهمي استفاده شود، يادگيري با دشواري زياد صورت خواهد گرفت . </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1" algn="ctr" rtl="1">
              <a:spcBef>
                <a:spcPct val="0"/>
              </a:spcBef>
            </a:pPr>
            <a:r>
              <a:rPr lang="fa-IR" sz="3600" dirty="0" smtClean="0">
                <a:solidFill>
                  <a:srgbClr val="00B0F0"/>
                </a:solidFill>
                <a:cs typeface="B Titr" pitchFamily="2" charset="-78"/>
              </a:rPr>
              <a:t>2.برنامه تقويتي فاصله </a:t>
            </a:r>
            <a:r>
              <a:rPr lang="fa-IR" sz="3600" dirty="0">
                <a:solidFill>
                  <a:srgbClr val="00B0F0"/>
                </a:solidFill>
                <a:cs typeface="B Titr" pitchFamily="2" charset="-78"/>
              </a:rPr>
              <a:t>ثابت ( </a:t>
            </a:r>
            <a:r>
              <a:rPr lang="en-US" sz="3600" dirty="0">
                <a:solidFill>
                  <a:srgbClr val="00B0F0"/>
                </a:solidFill>
                <a:cs typeface="B Titr" pitchFamily="2" charset="-78"/>
              </a:rPr>
              <a:t> FI</a:t>
            </a:r>
            <a:r>
              <a:rPr lang="fa-IR" sz="3600" dirty="0">
                <a:solidFill>
                  <a:srgbClr val="00B0F0"/>
                </a:solidFill>
                <a:cs typeface="B Titr" pitchFamily="2" charset="-78"/>
              </a:rPr>
              <a:t>) </a:t>
            </a:r>
          </a:p>
        </p:txBody>
      </p:sp>
      <p:sp>
        <p:nvSpPr>
          <p:cNvPr id="3" name="Content Placeholder 2"/>
          <p:cNvSpPr>
            <a:spLocks noGrp="1"/>
          </p:cNvSpPr>
          <p:nvPr>
            <p:ph idx="1"/>
          </p:nvPr>
        </p:nvSpPr>
        <p:spPr/>
        <p:txBody>
          <a:bodyPr>
            <a:normAutofit/>
          </a:bodyPr>
          <a:lstStyle/>
          <a:p>
            <a:pPr lvl="0" algn="just"/>
            <a:r>
              <a:rPr lang="fa-IR" dirty="0">
                <a:cs typeface="B Nazanin" pitchFamily="2" charset="-78"/>
              </a:rPr>
              <a:t>در برنامة تقويتي </a:t>
            </a:r>
            <a:r>
              <a:rPr lang="fa-IR" dirty="0" smtClean="0">
                <a:cs typeface="B Nazanin" pitchFamily="2" charset="-78"/>
              </a:rPr>
              <a:t>فاصله </a:t>
            </a:r>
            <a:r>
              <a:rPr lang="fa-IR" dirty="0">
                <a:cs typeface="B Nazanin" pitchFamily="2" charset="-78"/>
              </a:rPr>
              <a:t>ثابت، حيوان تنها </a:t>
            </a:r>
            <a:r>
              <a:rPr lang="fa-IR" dirty="0">
                <a:solidFill>
                  <a:srgbClr val="FF0000"/>
                </a:solidFill>
                <a:cs typeface="B Nazanin" pitchFamily="2" charset="-78"/>
              </a:rPr>
              <a:t>پس از سپري شدن يك مدت زمان معين</a:t>
            </a:r>
            <a:r>
              <a:rPr lang="fa-IR" dirty="0">
                <a:cs typeface="B Nazanin" pitchFamily="2" charset="-78"/>
              </a:rPr>
              <a:t> تقويت مي شود . </a:t>
            </a:r>
            <a:r>
              <a:rPr lang="fa-IR" dirty="0" smtClean="0">
                <a:cs typeface="B Nazanin" pitchFamily="2" charset="-78"/>
              </a:rPr>
              <a:t>در </a:t>
            </a:r>
            <a:r>
              <a:rPr lang="fa-IR" dirty="0">
                <a:cs typeface="B Nazanin" pitchFamily="2" charset="-78"/>
              </a:rPr>
              <a:t>آغاز فاصلة زماني ثابت، حيوان يا به كندي پاسخ مي دهد يا اصلا پاسخ نمي دهد. اما با نزديك تر شدن پايان فاصلة زماني سرعت پاسخدهي حيوان به تدريج افزايش مي يابد، و اين نشان مي دهد كه حيوان لحظة تقويت را انتظار مي كشد . اين گونه پاسخ دهي الگويي را در منحني تراكمي به وجود مي آورد كه منحني كنگره دار </a:t>
            </a:r>
            <a:r>
              <a:rPr lang="fa-IR" dirty="0" smtClean="0">
                <a:cs typeface="B Nazanin" pitchFamily="2" charset="-78"/>
              </a:rPr>
              <a:t>فاصله </a:t>
            </a:r>
            <a:r>
              <a:rPr lang="fa-IR" dirty="0">
                <a:cs typeface="B Nazanin" pitchFamily="2" charset="-78"/>
              </a:rPr>
              <a:t>ثابت ناميده </a:t>
            </a:r>
            <a:r>
              <a:rPr lang="fa-IR" dirty="0" smtClean="0">
                <a:cs typeface="B Nazanin" pitchFamily="2" charset="-78"/>
              </a:rPr>
              <a:t>مي </a:t>
            </a:r>
            <a:r>
              <a:rPr lang="fa-IR" dirty="0">
                <a:cs typeface="B Nazanin" pitchFamily="2" charset="-78"/>
              </a:rPr>
              <a:t>شود </a:t>
            </a:r>
            <a:r>
              <a:rPr lang="fa-IR" dirty="0" smtClean="0">
                <a:cs typeface="B Nazanin" pitchFamily="2" charset="-78"/>
              </a:rPr>
              <a:t>.</a:t>
            </a:r>
            <a:endParaRPr lang="en-US" dirty="0">
              <a:cs typeface="B Nazanin" pitchFamily="2" charset="-78"/>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dirty="0" smtClean="0">
                <a:solidFill>
                  <a:srgbClr val="00B0F0"/>
                </a:solidFill>
                <a:cs typeface="B Nazanin" pitchFamily="2" charset="-78"/>
              </a:rPr>
              <a:t>قسمت اول</a:t>
            </a:r>
            <a:endParaRPr lang="fa-IR" dirty="0">
              <a:solidFill>
                <a:srgbClr val="00B0F0"/>
              </a:solidFill>
              <a:cs typeface="B Nazanin" pitchFamily="2" charset="-78"/>
            </a:endParaRPr>
          </a:p>
        </p:txBody>
      </p:sp>
      <p:sp>
        <p:nvSpPr>
          <p:cNvPr id="3" name="Content Placeholder 2"/>
          <p:cNvSpPr>
            <a:spLocks noGrp="1"/>
          </p:cNvSpPr>
          <p:nvPr>
            <p:ph idx="1"/>
          </p:nvPr>
        </p:nvSpPr>
        <p:spPr/>
        <p:txBody>
          <a:bodyPr/>
          <a:lstStyle/>
          <a:p>
            <a:r>
              <a:rPr lang="fa-IR" dirty="0" smtClean="0">
                <a:cs typeface="B Nazanin" pitchFamily="2" charset="-78"/>
              </a:rPr>
              <a:t>مفاهیم نظری عمده</a:t>
            </a:r>
          </a:p>
          <a:p>
            <a:pPr lvl="1"/>
            <a:r>
              <a:rPr lang="fa-IR" dirty="0" smtClean="0">
                <a:cs typeface="B Nazanin" pitchFamily="2" charset="-78"/>
              </a:rPr>
              <a:t>رفتارگرایی رادیکال</a:t>
            </a:r>
          </a:p>
          <a:p>
            <a:pPr lvl="1"/>
            <a:r>
              <a:rPr lang="fa-IR" dirty="0" smtClean="0">
                <a:cs typeface="B Nazanin" pitchFamily="2" charset="-78"/>
              </a:rPr>
              <a:t>رفتار پاسخ گر و رفتار کنشگر</a:t>
            </a:r>
          </a:p>
          <a:p>
            <a:pPr lvl="1"/>
            <a:r>
              <a:rPr lang="fa-IR" dirty="0" smtClean="0">
                <a:cs typeface="B Nazanin" pitchFamily="2" charset="-78"/>
              </a:rPr>
              <a:t>شرطی شدن نوع  </a:t>
            </a:r>
            <a:r>
              <a:rPr lang="en-US" dirty="0" smtClean="0">
                <a:cs typeface="B Nazanin" pitchFamily="2" charset="-78"/>
              </a:rPr>
              <a:t>S</a:t>
            </a:r>
            <a:r>
              <a:rPr lang="fa-IR" dirty="0" smtClean="0">
                <a:cs typeface="B Nazanin" pitchFamily="2" charset="-78"/>
              </a:rPr>
              <a:t> و نوع  </a:t>
            </a:r>
            <a:r>
              <a:rPr lang="en-US" dirty="0" smtClean="0">
                <a:cs typeface="B Nazanin" pitchFamily="2" charset="-78"/>
              </a:rPr>
              <a:t>R</a:t>
            </a:r>
            <a:endParaRPr lang="fa-IR" dirty="0" smtClean="0">
              <a:cs typeface="B Nazanin" pitchFamily="2" charset="-78"/>
            </a:endParaRPr>
          </a:p>
          <a:p>
            <a:pPr lvl="1"/>
            <a:r>
              <a:rPr lang="fa-IR" dirty="0" smtClean="0">
                <a:cs typeface="B Nazanin" pitchFamily="2" charset="-78"/>
              </a:rPr>
              <a:t>اصول شرطی شدن کنشگر</a:t>
            </a:r>
          </a:p>
          <a:p>
            <a:pPr lvl="1"/>
            <a:endParaRPr lang="fa-IR" dirty="0">
              <a:cs typeface="B Nazanin" pitchFamily="2" charset="-78"/>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4" presetClass="entr" presetSubtype="16" fill="hold" nodeType="after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1000"/>
                                        <p:tgtEl>
                                          <p:spTgt spid="3">
                                            <p:txEl>
                                              <p:pRg st="0" end="0"/>
                                            </p:txEl>
                                          </p:spTgt>
                                        </p:tgtEl>
                                      </p:cBhvr>
                                    </p:animEffect>
                                  </p:childTnLst>
                                </p:cTn>
                              </p:par>
                            </p:childTnLst>
                          </p:cTn>
                        </p:par>
                        <p:par>
                          <p:cTn id="13" fill="hold">
                            <p:stCondLst>
                              <p:cond delay="1500"/>
                            </p:stCondLst>
                            <p:childTnLst>
                              <p:par>
                                <p:cTn id="14" presetID="2" presetClass="entr" presetSubtype="4" fill="hold" nodeType="after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 calcmode="lin" valueType="num">
                                      <p:cBhvr additive="base">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7"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8" fill="hold">
                            <p:stCondLst>
                              <p:cond delay="2500"/>
                            </p:stCondLst>
                            <p:childTnLst>
                              <p:par>
                                <p:cTn id="19" presetID="2" presetClass="entr" presetSubtype="4" fill="hold" nodeType="after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additive="base">
                                        <p:cTn id="21"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2"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23" fill="hold">
                            <p:stCondLst>
                              <p:cond delay="3500"/>
                            </p:stCondLst>
                            <p:childTnLst>
                              <p:par>
                                <p:cTn id="24" presetID="2" presetClass="entr" presetSubtype="4" fill="hold" nodeType="after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 calcmode="lin" valueType="num">
                                      <p:cBhvr additive="base">
                                        <p:cTn id="2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7"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28" fill="hold">
                            <p:stCondLst>
                              <p:cond delay="4500"/>
                            </p:stCondLst>
                            <p:childTnLst>
                              <p:par>
                                <p:cTn id="29" presetID="2" presetClass="entr" presetSubtype="4" fill="hold" nodeType="after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1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1" algn="ctr" rtl="1">
              <a:spcBef>
                <a:spcPct val="0"/>
              </a:spcBef>
            </a:pPr>
            <a:r>
              <a:rPr lang="fa-IR" sz="3600" dirty="0" smtClean="0">
                <a:solidFill>
                  <a:srgbClr val="00B0F0"/>
                </a:solidFill>
                <a:cs typeface="B Titr" pitchFamily="2" charset="-78"/>
              </a:rPr>
              <a:t>3.برنامه </a:t>
            </a:r>
            <a:r>
              <a:rPr lang="fa-IR" sz="3600" dirty="0">
                <a:solidFill>
                  <a:srgbClr val="00B0F0"/>
                </a:solidFill>
                <a:cs typeface="B Titr" pitchFamily="2" charset="-78"/>
              </a:rPr>
              <a:t>تقويتي نسبت ثابت ( </a:t>
            </a:r>
            <a:r>
              <a:rPr lang="en-US" sz="3600" dirty="0">
                <a:solidFill>
                  <a:srgbClr val="00B0F0"/>
                </a:solidFill>
                <a:cs typeface="B Titr" pitchFamily="2" charset="-78"/>
              </a:rPr>
              <a:t>FR</a:t>
            </a:r>
            <a:r>
              <a:rPr lang="fa-IR" sz="3600" dirty="0">
                <a:solidFill>
                  <a:srgbClr val="00B0F0"/>
                </a:solidFill>
                <a:cs typeface="B Titr" pitchFamily="2" charset="-78"/>
              </a:rPr>
              <a:t> ) </a:t>
            </a:r>
          </a:p>
        </p:txBody>
      </p:sp>
      <p:sp>
        <p:nvSpPr>
          <p:cNvPr id="3" name="Content Placeholder 2"/>
          <p:cNvSpPr>
            <a:spLocks noGrp="1"/>
          </p:cNvSpPr>
          <p:nvPr>
            <p:ph idx="1"/>
          </p:nvPr>
        </p:nvSpPr>
        <p:spPr/>
        <p:txBody>
          <a:bodyPr>
            <a:normAutofit/>
          </a:bodyPr>
          <a:lstStyle/>
          <a:p>
            <a:pPr lvl="0" algn="just"/>
            <a:r>
              <a:rPr lang="fa-IR" dirty="0">
                <a:cs typeface="B Nazanin" pitchFamily="2" charset="-78"/>
              </a:rPr>
              <a:t>برنامة تقويتي نسبت ثابت زماني اتفاق مي افتد كه </a:t>
            </a:r>
            <a:r>
              <a:rPr lang="fa-IR" dirty="0">
                <a:solidFill>
                  <a:srgbClr val="FF0000"/>
                </a:solidFill>
                <a:cs typeface="B Nazanin" pitchFamily="2" charset="-78"/>
              </a:rPr>
              <a:t>تمام </a:t>
            </a:r>
            <a:r>
              <a:rPr lang="en-US" b="1" dirty="0">
                <a:solidFill>
                  <a:srgbClr val="FF0000"/>
                </a:solidFill>
                <a:cs typeface="B Nazanin" pitchFamily="2" charset="-78"/>
              </a:rPr>
              <a:t>n</a:t>
            </a:r>
            <a:r>
              <a:rPr lang="fa-IR" dirty="0">
                <a:solidFill>
                  <a:srgbClr val="FF0000"/>
                </a:solidFill>
                <a:cs typeface="B Nazanin" pitchFamily="2" charset="-78"/>
              </a:rPr>
              <a:t> امين پاسخ هايي</a:t>
            </a:r>
            <a:r>
              <a:rPr lang="fa-IR" dirty="0">
                <a:cs typeface="B Nazanin" pitchFamily="2" charset="-78"/>
              </a:rPr>
              <a:t> كه حيوان مي دهد تقويت بشوند . </a:t>
            </a:r>
            <a:r>
              <a:rPr lang="en-US" b="1" i="1" dirty="0">
                <a:cs typeface="B Nazanin" pitchFamily="2" charset="-78"/>
              </a:rPr>
              <a:t>FR5</a:t>
            </a:r>
            <a:r>
              <a:rPr lang="en-US" dirty="0">
                <a:cs typeface="B Nazanin" pitchFamily="2" charset="-78"/>
              </a:rPr>
              <a:t> </a:t>
            </a:r>
            <a:r>
              <a:rPr lang="fa-IR" dirty="0">
                <a:cs typeface="B Nazanin" pitchFamily="2" charset="-78"/>
              </a:rPr>
              <a:t>نشان مي دهد كه حيوان پس از هر پنجمين پاسخ تقويت خواهد شد. در اينجا عامل مهم در تعيين اينكه چه وقت يك پاسخ تقويت مي شود تعداد پاسخ هاي داده شده است . </a:t>
            </a:r>
            <a:endParaRPr lang="fa-IR" dirty="0" smtClean="0">
              <a:cs typeface="B Nazanin" pitchFamily="2" charset="-78"/>
            </a:endParaRPr>
          </a:p>
          <a:p>
            <a:pPr lvl="0" algn="just"/>
            <a:r>
              <a:rPr lang="fa-IR" dirty="0" smtClean="0">
                <a:cs typeface="B Nazanin" pitchFamily="2" charset="-78"/>
              </a:rPr>
              <a:t>در </a:t>
            </a:r>
            <a:r>
              <a:rPr lang="fa-IR" dirty="0">
                <a:cs typeface="B Nazanin" pitchFamily="2" charset="-78"/>
              </a:rPr>
              <a:t>هر برنامه تقويتي </a:t>
            </a:r>
            <a:r>
              <a:rPr lang="en-US" b="1" i="1" dirty="0">
                <a:cs typeface="B Nazanin" pitchFamily="2" charset="-78"/>
              </a:rPr>
              <a:t>FI</a:t>
            </a:r>
            <a:r>
              <a:rPr lang="fa-IR" dirty="0">
                <a:cs typeface="B Nazanin" pitchFamily="2" charset="-78"/>
              </a:rPr>
              <a:t> و </a:t>
            </a:r>
            <a:r>
              <a:rPr lang="en-US" b="1" i="1" dirty="0">
                <a:cs typeface="B Nazanin" pitchFamily="2" charset="-78"/>
              </a:rPr>
              <a:t>FR</a:t>
            </a:r>
            <a:r>
              <a:rPr lang="fa-IR" dirty="0">
                <a:cs typeface="B Nazanin" pitchFamily="2" charset="-78"/>
              </a:rPr>
              <a:t> ، پس از پاسخي كه طبق برنامه تقويت مي شود، پاسخدهي جاندار كاهش مي يابد. </a:t>
            </a:r>
            <a:r>
              <a:rPr lang="fa-IR" dirty="0">
                <a:solidFill>
                  <a:srgbClr val="FF0000"/>
                </a:solidFill>
                <a:cs typeface="B Nazanin" pitchFamily="2" charset="-78"/>
              </a:rPr>
              <a:t>به اين مكث بعد از تقويت </a:t>
            </a:r>
            <a:r>
              <a:rPr lang="fa-IR" dirty="0">
                <a:cs typeface="B Nazanin" pitchFamily="2" charset="-78"/>
              </a:rPr>
              <a:t>مي گويند . </a:t>
            </a:r>
            <a:endParaRPr lang="en-US" dirty="0">
              <a:cs typeface="B Nazanin" pitchFamily="2" charset="-78"/>
            </a:endParaRPr>
          </a:p>
          <a:p>
            <a:endParaRPr lang="fa-IR" dirty="0">
              <a:cs typeface="B Nazanin" pitchFamily="2" charset="-78"/>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20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1" algn="ctr" rtl="1">
              <a:spcBef>
                <a:spcPct val="0"/>
              </a:spcBef>
            </a:pPr>
            <a:r>
              <a:rPr lang="fa-IR" sz="3600" dirty="0" smtClean="0">
                <a:solidFill>
                  <a:srgbClr val="00B0F0"/>
                </a:solidFill>
                <a:cs typeface="B Titr" pitchFamily="2" charset="-78"/>
              </a:rPr>
              <a:t>4.برنامه </a:t>
            </a:r>
            <a:r>
              <a:rPr lang="fa-IR" sz="3600" dirty="0">
                <a:solidFill>
                  <a:srgbClr val="00B0F0"/>
                </a:solidFill>
                <a:cs typeface="B Titr" pitchFamily="2" charset="-78"/>
              </a:rPr>
              <a:t>تقويتي فاصلة متغير </a:t>
            </a:r>
            <a:r>
              <a:rPr lang="en-US" sz="3600" dirty="0" smtClean="0">
                <a:solidFill>
                  <a:srgbClr val="00B0F0"/>
                </a:solidFill>
                <a:cs typeface="B Titr" pitchFamily="2" charset="-78"/>
              </a:rPr>
              <a:t>VI</a:t>
            </a:r>
            <a:r>
              <a:rPr lang="fa-IR" sz="3600" dirty="0" smtClean="0">
                <a:solidFill>
                  <a:srgbClr val="00B0F0"/>
                </a:solidFill>
                <a:cs typeface="B Titr" pitchFamily="2" charset="-78"/>
              </a:rPr>
              <a:t>‌</a:t>
            </a:r>
            <a:endParaRPr lang="fa-IR" sz="3600" dirty="0">
              <a:solidFill>
                <a:srgbClr val="00B0F0"/>
              </a:solidFill>
              <a:cs typeface="B Titr" pitchFamily="2" charset="-78"/>
            </a:endParaRPr>
          </a:p>
        </p:txBody>
      </p:sp>
      <p:sp>
        <p:nvSpPr>
          <p:cNvPr id="3" name="Content Placeholder 2"/>
          <p:cNvSpPr>
            <a:spLocks noGrp="1"/>
          </p:cNvSpPr>
          <p:nvPr>
            <p:ph idx="1"/>
          </p:nvPr>
        </p:nvSpPr>
        <p:spPr/>
        <p:txBody>
          <a:bodyPr/>
          <a:lstStyle/>
          <a:p>
            <a:pPr lvl="0" algn="just"/>
            <a:r>
              <a:rPr lang="fa-IR" dirty="0">
                <a:cs typeface="B Nazanin" pitchFamily="2" charset="-78"/>
              </a:rPr>
              <a:t>در برنامة تقويتي </a:t>
            </a:r>
            <a:r>
              <a:rPr lang="fa-IR" dirty="0" smtClean="0">
                <a:cs typeface="B Nazanin" pitchFamily="2" charset="-78"/>
              </a:rPr>
              <a:t>فاصله </a:t>
            </a:r>
            <a:r>
              <a:rPr lang="fa-IR" dirty="0">
                <a:cs typeface="B Nazanin" pitchFamily="2" charset="-78"/>
              </a:rPr>
              <a:t>متغير، حيوان براي پاسخ هايي كه </a:t>
            </a:r>
            <a:r>
              <a:rPr lang="fa-IR" dirty="0">
                <a:solidFill>
                  <a:srgbClr val="FF0000"/>
                </a:solidFill>
                <a:cs typeface="B Nazanin" pitchFamily="2" charset="-78"/>
              </a:rPr>
              <a:t>در پايان فواصل مختلف </a:t>
            </a:r>
            <a:r>
              <a:rPr lang="fa-IR" dirty="0">
                <a:cs typeface="B Nazanin" pitchFamily="2" charset="-78"/>
              </a:rPr>
              <a:t>مي دهد تقويت مي شود. يعني، به عوض يك فاصلة زماني ثابت مانند برنامة </a:t>
            </a:r>
            <a:r>
              <a:rPr lang="en-US" b="1" i="1" dirty="0">
                <a:cs typeface="B Nazanin" pitchFamily="2" charset="-78"/>
              </a:rPr>
              <a:t>FI</a:t>
            </a:r>
            <a:r>
              <a:rPr lang="fa-IR" dirty="0">
                <a:cs typeface="B Nazanin" pitchFamily="2" charset="-78"/>
              </a:rPr>
              <a:t> ، در برنامه </a:t>
            </a:r>
            <a:r>
              <a:rPr lang="en-US" b="1" i="1" dirty="0">
                <a:cs typeface="B Nazanin" pitchFamily="2" charset="-78"/>
              </a:rPr>
              <a:t>VI</a:t>
            </a:r>
            <a:r>
              <a:rPr lang="en-US" dirty="0">
                <a:cs typeface="B Nazanin" pitchFamily="2" charset="-78"/>
              </a:rPr>
              <a:t> </a:t>
            </a:r>
            <a:r>
              <a:rPr lang="fa-IR" dirty="0">
                <a:cs typeface="B Nazanin" pitchFamily="2" charset="-78"/>
              </a:rPr>
              <a:t>حيوان به طور متوسط مثلاً بعد از هر سه دقيقه تقويت مي شود، اما گاه بلافاصله پس از تقويت قبلي،گاهي پس از سي ثانيه، و زماني پس از هفت دقيقه تقويت دريافت مي كند . </a:t>
            </a:r>
            <a:endParaRPr lang="en-US" dirty="0">
              <a:cs typeface="B Nazanin" pitchFamily="2" charset="-78"/>
            </a:endParaRPr>
          </a:p>
          <a:p>
            <a:endParaRPr lang="fa-IR" dirty="0">
              <a:cs typeface="B Nazanin" pitchFamily="2" charset="-78"/>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1" algn="ctr" rtl="1">
              <a:spcBef>
                <a:spcPct val="0"/>
              </a:spcBef>
            </a:pPr>
            <a:r>
              <a:rPr lang="fa-IR" sz="3600" dirty="0" smtClean="0">
                <a:solidFill>
                  <a:srgbClr val="00B0F0"/>
                </a:solidFill>
                <a:cs typeface="B Titr" pitchFamily="2" charset="-78"/>
              </a:rPr>
              <a:t>5.برنامه </a:t>
            </a:r>
            <a:r>
              <a:rPr lang="fa-IR" sz="3600" dirty="0">
                <a:solidFill>
                  <a:srgbClr val="00B0F0"/>
                </a:solidFill>
                <a:cs typeface="B Titr" pitchFamily="2" charset="-78"/>
              </a:rPr>
              <a:t>تقويتي نسبت متغير ( </a:t>
            </a:r>
            <a:r>
              <a:rPr lang="en-US" sz="3600" dirty="0">
                <a:solidFill>
                  <a:srgbClr val="00B0F0"/>
                </a:solidFill>
                <a:cs typeface="B Titr" pitchFamily="2" charset="-78"/>
              </a:rPr>
              <a:t>VR</a:t>
            </a:r>
            <a:r>
              <a:rPr lang="fa-IR" sz="3600" dirty="0">
                <a:solidFill>
                  <a:srgbClr val="00B0F0"/>
                </a:solidFill>
                <a:cs typeface="B Titr" pitchFamily="2" charset="-78"/>
              </a:rPr>
              <a:t> ) </a:t>
            </a:r>
          </a:p>
        </p:txBody>
      </p:sp>
      <p:sp>
        <p:nvSpPr>
          <p:cNvPr id="3" name="Content Placeholder 2"/>
          <p:cNvSpPr>
            <a:spLocks noGrp="1"/>
          </p:cNvSpPr>
          <p:nvPr>
            <p:ph idx="1"/>
          </p:nvPr>
        </p:nvSpPr>
        <p:spPr/>
        <p:txBody>
          <a:bodyPr>
            <a:normAutofit fontScale="85000" lnSpcReduction="10000"/>
          </a:bodyPr>
          <a:lstStyle/>
          <a:p>
            <a:pPr lvl="0" algn="just"/>
            <a:r>
              <a:rPr lang="fa-IR" dirty="0">
                <a:cs typeface="B Nazanin" pitchFamily="2" charset="-78"/>
              </a:rPr>
              <a:t>در منحني تراكمي </a:t>
            </a:r>
            <a:r>
              <a:rPr lang="fa-IR" dirty="0" smtClean="0">
                <a:cs typeface="B Nazanin" pitchFamily="2" charset="-78"/>
              </a:rPr>
              <a:t>برنامه تقويتي </a:t>
            </a:r>
            <a:r>
              <a:rPr lang="fa-IR" dirty="0">
                <a:cs typeface="B Nazanin" pitchFamily="2" charset="-78"/>
              </a:rPr>
              <a:t>نسبت متغير، بر خلاف منحني تراكمي نسبت ثابت، حالت پله مانند وجود ندارد . اين برنامه از چهار برنامة تقويتي ديگر </a:t>
            </a:r>
            <a:r>
              <a:rPr lang="fa-IR" dirty="0">
                <a:solidFill>
                  <a:srgbClr val="FF0000"/>
                </a:solidFill>
                <a:cs typeface="B Nazanin" pitchFamily="2" charset="-78"/>
              </a:rPr>
              <a:t>بيشترين نرخ پاسخدهي </a:t>
            </a:r>
            <a:r>
              <a:rPr lang="fa-IR" dirty="0">
                <a:cs typeface="B Nazanin" pitchFamily="2" charset="-78"/>
              </a:rPr>
              <a:t>را به دست مي دهد . در برنامه متغير با ميانگين 5 حيوان به طور متوسط پس از هر پنج پاسخ تقويت مي شود؛ بنابراين، گاه ممكن است دوبار پشت سر هم تقويت شود، و گاهي پس از ده يا پانزده پاسخ . </a:t>
            </a:r>
            <a:endParaRPr lang="fa-IR" dirty="0" smtClean="0">
              <a:cs typeface="B Nazanin" pitchFamily="2" charset="-78"/>
            </a:endParaRPr>
          </a:p>
          <a:p>
            <a:pPr lvl="0" algn="just"/>
            <a:r>
              <a:rPr lang="fa-IR" dirty="0" smtClean="0">
                <a:cs typeface="B Nazanin" pitchFamily="2" charset="-78"/>
              </a:rPr>
              <a:t>تقويت </a:t>
            </a:r>
            <a:r>
              <a:rPr lang="fa-IR" dirty="0">
                <a:cs typeface="B Nazanin" pitchFamily="2" charset="-78"/>
              </a:rPr>
              <a:t>پيوسته كمترين ميزان مقاومت در برابر خاموشي و حداقل نرخ پاسخدهي را ضمن يادگيري ايجاد مي كند . همة برنامه هاي تقويت سهمي پيوسته مقاومت بيشتري در مقابل خاموشي و نرخ بيشتر پاسخدهي را در ضمن يادگيري توليد مي كنند . به طور كلي برنامة تقويتي نسبت متغير ( </a:t>
            </a:r>
            <a:r>
              <a:rPr lang="en-US" b="1" i="1" dirty="0">
                <a:cs typeface="B Nazanin" pitchFamily="2" charset="-78"/>
              </a:rPr>
              <a:t>VR</a:t>
            </a:r>
            <a:r>
              <a:rPr lang="fa-IR" dirty="0">
                <a:cs typeface="B Nazanin" pitchFamily="2" charset="-78"/>
              </a:rPr>
              <a:t> </a:t>
            </a:r>
            <a:r>
              <a:rPr lang="fa-IR" dirty="0" smtClean="0">
                <a:cs typeface="B Nazanin" pitchFamily="2" charset="-78"/>
              </a:rPr>
              <a:t>)بیشترین </a:t>
            </a:r>
            <a:r>
              <a:rPr lang="fa-IR" dirty="0">
                <a:cs typeface="B Nazanin" pitchFamily="2" charset="-78"/>
              </a:rPr>
              <a:t>نرخ پاسخدهي را توليد مي كند . بعد از آن ترتيب برنامه </a:t>
            </a:r>
            <a:r>
              <a:rPr lang="fa-IR" dirty="0" smtClean="0">
                <a:cs typeface="B Nazanin" pitchFamily="2" charset="-78"/>
              </a:rPr>
              <a:t>هاي</a:t>
            </a:r>
            <a:r>
              <a:rPr lang="en-US" b="1" i="1" dirty="0" smtClean="0">
                <a:cs typeface="B Nazanin" pitchFamily="2" charset="-78"/>
              </a:rPr>
              <a:t>FR </a:t>
            </a:r>
            <a:r>
              <a:rPr lang="fa-IR" b="1" i="1" dirty="0" smtClean="0">
                <a:cs typeface="B Nazanin" pitchFamily="2" charset="-78"/>
              </a:rPr>
              <a:t> </a:t>
            </a:r>
            <a:r>
              <a:rPr lang="fa-IR" b="1" i="1" dirty="0">
                <a:cs typeface="B Nazanin" pitchFamily="2" charset="-78"/>
              </a:rPr>
              <a:t>، </a:t>
            </a:r>
            <a:r>
              <a:rPr lang="en-US" b="1" i="1" dirty="0">
                <a:cs typeface="B Nazanin" pitchFamily="2" charset="-78"/>
              </a:rPr>
              <a:t>VI</a:t>
            </a:r>
            <a:r>
              <a:rPr lang="fa-IR" b="1" i="1" dirty="0">
                <a:cs typeface="B Nazanin" pitchFamily="2" charset="-78"/>
              </a:rPr>
              <a:t> ،</a:t>
            </a:r>
            <a:r>
              <a:rPr lang="fa-IR" dirty="0">
                <a:cs typeface="B Nazanin" pitchFamily="2" charset="-78"/>
              </a:rPr>
              <a:t> </a:t>
            </a:r>
            <a:r>
              <a:rPr lang="en-US" b="1" i="1" dirty="0">
                <a:cs typeface="B Nazanin" pitchFamily="2" charset="-78"/>
              </a:rPr>
              <a:t>FI</a:t>
            </a:r>
            <a:r>
              <a:rPr lang="fa-IR" dirty="0">
                <a:cs typeface="B Nazanin" pitchFamily="2" charset="-78"/>
              </a:rPr>
              <a:t> و بالاخره </a:t>
            </a:r>
            <a:r>
              <a:rPr lang="fa-IR" b="1" i="1" dirty="0">
                <a:cs typeface="B Nazanin" pitchFamily="2" charset="-78"/>
              </a:rPr>
              <a:t> </a:t>
            </a:r>
            <a:r>
              <a:rPr lang="en-US" b="1" i="1" dirty="0">
                <a:cs typeface="B Nazanin" pitchFamily="2" charset="-78"/>
              </a:rPr>
              <a:t>CRF</a:t>
            </a:r>
            <a:r>
              <a:rPr lang="fa-IR" dirty="0">
                <a:cs typeface="B Nazanin" pitchFamily="2" charset="-78"/>
              </a:rPr>
              <a:t> قرار دارند . </a:t>
            </a:r>
            <a:endParaRPr lang="en-US" dirty="0">
              <a:cs typeface="B Nazanin" pitchFamily="2" charset="-78"/>
            </a:endParaRPr>
          </a:p>
          <a:p>
            <a:endParaRPr lang="fa-IR" dirty="0">
              <a:cs typeface="B Nazanin" pitchFamily="2" charset="-78"/>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20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1" algn="ctr" rtl="1">
              <a:spcBef>
                <a:spcPct val="0"/>
              </a:spcBef>
            </a:pPr>
            <a:r>
              <a:rPr lang="fa-IR" sz="3600" dirty="0" smtClean="0">
                <a:solidFill>
                  <a:srgbClr val="00B0F0"/>
                </a:solidFill>
                <a:cs typeface="B Titr" pitchFamily="2" charset="-78"/>
              </a:rPr>
              <a:t>6.برنامه تقويت </a:t>
            </a:r>
            <a:r>
              <a:rPr lang="fa-IR" sz="3600" dirty="0">
                <a:solidFill>
                  <a:srgbClr val="00B0F0"/>
                </a:solidFill>
                <a:cs typeface="B Titr" pitchFamily="2" charset="-78"/>
              </a:rPr>
              <a:t>همزمان و قانون جور كردن </a:t>
            </a:r>
          </a:p>
        </p:txBody>
      </p:sp>
      <p:sp>
        <p:nvSpPr>
          <p:cNvPr id="3" name="Content Placeholder 2"/>
          <p:cNvSpPr>
            <a:spLocks noGrp="1"/>
          </p:cNvSpPr>
          <p:nvPr>
            <p:ph idx="1"/>
          </p:nvPr>
        </p:nvSpPr>
        <p:spPr/>
        <p:txBody>
          <a:bodyPr>
            <a:normAutofit/>
          </a:bodyPr>
          <a:lstStyle/>
          <a:p>
            <a:pPr lvl="0" algn="just"/>
            <a:r>
              <a:rPr lang="fa-IR" dirty="0" smtClean="0">
                <a:cs typeface="B Nazanin" pitchFamily="2" charset="-78"/>
              </a:rPr>
              <a:t>اسكينر </a:t>
            </a:r>
            <a:r>
              <a:rPr lang="fa-IR" dirty="0">
                <a:cs typeface="B Nazanin" pitchFamily="2" charset="-78"/>
              </a:rPr>
              <a:t>(1950) كبوتران را تربيت كرد تا به </a:t>
            </a:r>
            <a:r>
              <a:rPr lang="fa-IR" dirty="0">
                <a:solidFill>
                  <a:srgbClr val="FF0000"/>
                </a:solidFill>
                <a:cs typeface="B Nazanin" pitchFamily="2" charset="-78"/>
              </a:rPr>
              <a:t>دو دكمه كه همزمان</a:t>
            </a:r>
            <a:r>
              <a:rPr lang="fa-IR" dirty="0">
                <a:cs typeface="B Nazanin" pitchFamily="2" charset="-78"/>
              </a:rPr>
              <a:t> در دسترس بودند اما برنامه هاي مختلفي تقويت مي دادند نوك بزنند. اين شيوه تقويتي برنامه </a:t>
            </a:r>
            <a:r>
              <a:rPr lang="fa-IR" dirty="0">
                <a:solidFill>
                  <a:srgbClr val="FF0000"/>
                </a:solidFill>
                <a:cs typeface="B Nazanin" pitchFamily="2" charset="-78"/>
              </a:rPr>
              <a:t>تقويت همزمان </a:t>
            </a:r>
            <a:r>
              <a:rPr lang="fa-IR" dirty="0">
                <a:cs typeface="B Nazanin" pitchFamily="2" charset="-78"/>
              </a:rPr>
              <a:t>ناميده شده است </a:t>
            </a:r>
            <a:r>
              <a:rPr lang="fa-IR" dirty="0" smtClean="0">
                <a:cs typeface="B Nazanin" pitchFamily="2" charset="-78"/>
              </a:rPr>
              <a:t>.</a:t>
            </a:r>
          </a:p>
          <a:p>
            <a:pPr lvl="0" algn="just"/>
            <a:r>
              <a:rPr lang="fa-IR" dirty="0" smtClean="0">
                <a:cs typeface="B Nazanin" pitchFamily="2" charset="-78"/>
              </a:rPr>
              <a:t> </a:t>
            </a:r>
            <a:r>
              <a:rPr lang="fa-IR" dirty="0">
                <a:cs typeface="B Nazanin" pitchFamily="2" charset="-78"/>
              </a:rPr>
              <a:t>هرنستاين( </a:t>
            </a:r>
            <a:r>
              <a:rPr lang="fa-IR" dirty="0" smtClean="0">
                <a:cs typeface="B Nazanin" pitchFamily="2" charset="-78"/>
              </a:rPr>
              <a:t>1994- 1930) رابطه بین تقویت و عملکرد را در برنامه تقویت همزمان بصورت کمی درآورد .او با ذکر این نکته که ،تحت برنامه های همزمان ،فراوانی نسبی رفتار با فراوانی تقویت جور در می آید مشاهدات قبلی اسکینر را روشن تر ساخت .این رابطه را </a:t>
            </a:r>
            <a:r>
              <a:rPr lang="fa-IR" dirty="0" smtClean="0">
                <a:solidFill>
                  <a:srgbClr val="FF0000"/>
                </a:solidFill>
                <a:cs typeface="B Nazanin" pitchFamily="2" charset="-78"/>
              </a:rPr>
              <a:t>قانون جور کردن </a:t>
            </a:r>
            <a:r>
              <a:rPr lang="fa-IR" dirty="0" smtClean="0">
                <a:cs typeface="B Nazanin" pitchFamily="2" charset="-78"/>
              </a:rPr>
              <a:t>هرنستیان می گویند</a:t>
            </a:r>
            <a:endParaRPr lang="fa-IR" dirty="0">
              <a:cs typeface="B Nazanin" pitchFamily="2" charset="-78"/>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20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1" algn="ctr" rtl="1">
              <a:spcBef>
                <a:spcPct val="0"/>
              </a:spcBef>
            </a:pPr>
            <a:r>
              <a:rPr lang="fa-IR" sz="3600" dirty="0" smtClean="0">
                <a:solidFill>
                  <a:srgbClr val="00B0F0"/>
                </a:solidFill>
                <a:cs typeface="B Titr" pitchFamily="2" charset="-78"/>
              </a:rPr>
              <a:t>7.برنامه </a:t>
            </a:r>
            <a:r>
              <a:rPr lang="fa-IR" sz="3600" dirty="0">
                <a:solidFill>
                  <a:srgbClr val="00B0F0"/>
                </a:solidFill>
                <a:cs typeface="B Titr" pitchFamily="2" charset="-78"/>
              </a:rPr>
              <a:t>تقويت زنجيره اي همزمان </a:t>
            </a:r>
          </a:p>
        </p:txBody>
      </p:sp>
      <p:sp>
        <p:nvSpPr>
          <p:cNvPr id="3" name="Content Placeholder 2"/>
          <p:cNvSpPr>
            <a:spLocks noGrp="1"/>
          </p:cNvSpPr>
          <p:nvPr>
            <p:ph idx="1"/>
          </p:nvPr>
        </p:nvSpPr>
        <p:spPr/>
        <p:txBody>
          <a:bodyPr/>
          <a:lstStyle/>
          <a:p>
            <a:pPr lvl="0" algn="just">
              <a:lnSpc>
                <a:spcPct val="150000"/>
              </a:lnSpc>
            </a:pPr>
            <a:r>
              <a:rPr lang="fa-IR" dirty="0" smtClean="0">
                <a:cs typeface="B Nazanin" pitchFamily="2" charset="-78"/>
              </a:rPr>
              <a:t>در </a:t>
            </a:r>
            <a:r>
              <a:rPr lang="fa-IR" dirty="0">
                <a:cs typeface="B Nazanin" pitchFamily="2" charset="-78"/>
              </a:rPr>
              <a:t>حالي كه برنامه تقويتي همزمان براي بررسي رفتارهاي انتخابي ساده به كار مي رود، در برنامة تقويت زنجيره اي همزمان براي بررسي </a:t>
            </a:r>
            <a:r>
              <a:rPr lang="fa-IR" dirty="0">
                <a:solidFill>
                  <a:srgbClr val="FF0000"/>
                </a:solidFill>
                <a:cs typeface="B Nazanin" pitchFamily="2" charset="-78"/>
              </a:rPr>
              <a:t>رفتارهاي انتخابي پيچيده </a:t>
            </a:r>
            <a:r>
              <a:rPr lang="fa-IR" dirty="0">
                <a:cs typeface="B Nazanin" pitchFamily="2" charset="-78"/>
              </a:rPr>
              <a:t>مورد استفاده قرار مي گيرد. در برنامة تقويت رنجيره اي همزمان، رفتار حيوان در ضمن اولين مرحلة آزمايش تعيين مي كند كه او در ضمن دومين يا آخرين مرحلة آزمايش چه نوع برنامة تقويتي دريافت كند . </a:t>
            </a:r>
            <a:endParaRPr lang="en-US" dirty="0">
              <a:cs typeface="B Nazanin" pitchFamily="2" charset="-78"/>
            </a:endParaRPr>
          </a:p>
          <a:p>
            <a:endParaRPr lang="fa-IR" dirty="0">
              <a:cs typeface="B Nazanin" pitchFamily="2" charset="-78"/>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iterate type="lt">
                                    <p:tmPct val="0"/>
                                  </p:iterate>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20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52" presetClass="entr" presetSubtype="0" fill="hold" grpId="1" nodeType="clickEffect">
                                  <p:stCondLst>
                                    <p:cond delay="0"/>
                                  </p:stCondLst>
                                  <p:iterate type="lt">
                                    <p:tmPct val="0"/>
                                  </p:iterate>
                                  <p:childTnLst>
                                    <p:set>
                                      <p:cBhvr>
                                        <p:cTn id="17" dur="1" fill="hold">
                                          <p:stCondLst>
                                            <p:cond delay="0"/>
                                          </p:stCondLst>
                                        </p:cTn>
                                        <p:tgtEl>
                                          <p:spTgt spid="3">
                                            <p:txEl>
                                              <p:pRg st="0" end="0"/>
                                            </p:txEl>
                                          </p:spTgt>
                                        </p:tgtEl>
                                        <p:attrNameLst>
                                          <p:attrName>style.visibility</p:attrName>
                                        </p:attrNameLst>
                                      </p:cBhvr>
                                      <p:to>
                                        <p:strVal val="visible"/>
                                      </p:to>
                                    </p:set>
                                    <p:animScale>
                                      <p:cBhvr>
                                        <p:cTn id="18" dur="1000" decel="50000" fill="hold">
                                          <p:stCondLst>
                                            <p:cond delay="0"/>
                                          </p:stCondLst>
                                        </p:cTn>
                                        <p:tgtEl>
                                          <p:spTgt spid="3">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9" dur="1000" decel="50000" fill="hold">
                                          <p:stCondLst>
                                            <p:cond delay="0"/>
                                          </p:stCondLst>
                                        </p:cTn>
                                        <p:tgtEl>
                                          <p:spTgt spid="3">
                                            <p:txEl>
                                              <p:pRg st="0" end="0"/>
                                            </p:txEl>
                                          </p:spTgt>
                                        </p:tgtEl>
                                        <p:attrNameLst>
                                          <p:attrName>ppt_x</p:attrName>
                                          <p:attrName>ppt_y</p:attrName>
                                        </p:attrNameLst>
                                      </p:cBhvr>
                                    </p:animMotion>
                                    <p:animEffect transition="in" filter="fade">
                                      <p:cBhvr>
                                        <p:cTn id="20"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3" grpId="1"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1" algn="ctr" rtl="1">
              <a:spcBef>
                <a:spcPct val="0"/>
              </a:spcBef>
            </a:pPr>
            <a:r>
              <a:rPr lang="fa-IR" sz="3200" dirty="0" smtClean="0">
                <a:solidFill>
                  <a:srgbClr val="00B0F0"/>
                </a:solidFill>
                <a:cs typeface="B Titr" pitchFamily="2" charset="-78"/>
              </a:rPr>
              <a:t>8.برنامه </a:t>
            </a:r>
            <a:r>
              <a:rPr lang="fa-IR" sz="3200" dirty="0">
                <a:solidFill>
                  <a:srgbClr val="00B0F0"/>
                </a:solidFill>
                <a:cs typeface="B Titr" pitchFamily="2" charset="-78"/>
              </a:rPr>
              <a:t>هاي نسبتي پيش رونده و اقتصاد رفتاري ( </a:t>
            </a:r>
            <a:r>
              <a:rPr lang="en-US" sz="3200" dirty="0">
                <a:solidFill>
                  <a:srgbClr val="00B0F0"/>
                </a:solidFill>
                <a:cs typeface="B Titr" pitchFamily="2" charset="-78"/>
              </a:rPr>
              <a:t>PR </a:t>
            </a:r>
            <a:r>
              <a:rPr lang="fa-IR" sz="3200" dirty="0">
                <a:solidFill>
                  <a:srgbClr val="00B0F0"/>
                </a:solidFill>
                <a:cs typeface="B Titr" pitchFamily="2" charset="-78"/>
              </a:rPr>
              <a:t> ) </a:t>
            </a:r>
          </a:p>
        </p:txBody>
      </p:sp>
      <p:sp>
        <p:nvSpPr>
          <p:cNvPr id="3" name="Content Placeholder 2"/>
          <p:cNvSpPr>
            <a:spLocks noGrp="1"/>
          </p:cNvSpPr>
          <p:nvPr>
            <p:ph idx="1"/>
          </p:nvPr>
        </p:nvSpPr>
        <p:spPr/>
        <p:txBody>
          <a:bodyPr>
            <a:normAutofit/>
          </a:bodyPr>
          <a:lstStyle/>
          <a:p>
            <a:pPr lvl="0" algn="just"/>
            <a:r>
              <a:rPr lang="fa-IR" dirty="0" smtClean="0">
                <a:cs typeface="B Nazanin" pitchFamily="2" charset="-78"/>
              </a:rPr>
              <a:t>در </a:t>
            </a:r>
            <a:r>
              <a:rPr lang="fa-IR" dirty="0">
                <a:cs typeface="B Nazanin" pitchFamily="2" charset="-78"/>
              </a:rPr>
              <a:t>يك برنامة نسبتي پيش رونده</a:t>
            </a:r>
            <a:r>
              <a:rPr lang="fa-IR" b="1" dirty="0">
                <a:cs typeface="B Nazanin" pitchFamily="2" charset="-78"/>
              </a:rPr>
              <a:t> ، </a:t>
            </a:r>
            <a:r>
              <a:rPr lang="fa-IR" dirty="0">
                <a:cs typeface="B Nazanin" pitchFamily="2" charset="-78"/>
              </a:rPr>
              <a:t>حيوان آزمايشگاهي با يك </a:t>
            </a:r>
            <a:r>
              <a:rPr lang="fa-IR" dirty="0">
                <a:solidFill>
                  <a:srgbClr val="FF0000"/>
                </a:solidFill>
                <a:cs typeface="B Nazanin" pitchFamily="2" charset="-78"/>
              </a:rPr>
              <a:t>نسبت پايين </a:t>
            </a:r>
            <a:r>
              <a:rPr lang="fa-IR" dirty="0">
                <a:cs typeface="B Nazanin" pitchFamily="2" charset="-78"/>
              </a:rPr>
              <a:t>( معمولاً نسبت ثابت، </a:t>
            </a:r>
            <a:r>
              <a:rPr lang="en-US" b="1" i="1" dirty="0">
                <a:cs typeface="B Nazanin" pitchFamily="2" charset="-78"/>
              </a:rPr>
              <a:t>FR</a:t>
            </a:r>
            <a:r>
              <a:rPr lang="fa-IR" dirty="0">
                <a:cs typeface="B Nazanin" pitchFamily="2" charset="-78"/>
              </a:rPr>
              <a:t> ) شروع مي كند، در طول جلسات آموزش بعدي نسبت پاسخ ها به تقويت ها ، به طور منظم ، </a:t>
            </a:r>
            <a:r>
              <a:rPr lang="fa-IR" dirty="0">
                <a:solidFill>
                  <a:srgbClr val="FF0000"/>
                </a:solidFill>
                <a:cs typeface="B Nazanin" pitchFamily="2" charset="-78"/>
              </a:rPr>
              <a:t>افزايش </a:t>
            </a:r>
            <a:r>
              <a:rPr lang="fa-IR" dirty="0">
                <a:cs typeface="B Nazanin" pitchFamily="2" charset="-78"/>
              </a:rPr>
              <a:t>مي يابد. در حالي كه با استفاده از برنامه هاي همزمان و زنجيره اي همزمان مي توان مسائل نسبتاً پيشرفته مربوط به انتخاب را مورد بررسي قرار داد، برنامة نسبتي پيش رونده براي مطالعة مسئله پيچيدة مربوط به اثر بخشي تقويت كننده ها قابل استفاده است . </a:t>
            </a:r>
            <a:endParaRPr lang="en-US" dirty="0">
              <a:cs typeface="B Nazanin" pitchFamily="2" charset="-78"/>
            </a:endParaRPr>
          </a:p>
          <a:p>
            <a:endParaRPr lang="fa-IR" dirty="0">
              <a:cs typeface="B Nazanin" pitchFamily="2" charset="-78"/>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1" algn="ctr" rtl="1">
              <a:spcBef>
                <a:spcPct val="0"/>
              </a:spcBef>
            </a:pPr>
            <a:r>
              <a:rPr lang="fa-IR" sz="3600" dirty="0">
                <a:solidFill>
                  <a:srgbClr val="00B0F0"/>
                </a:solidFill>
                <a:cs typeface="B Titr" pitchFamily="2" charset="-78"/>
              </a:rPr>
              <a:t>رفتار كلامي </a:t>
            </a:r>
          </a:p>
        </p:txBody>
      </p:sp>
      <p:sp>
        <p:nvSpPr>
          <p:cNvPr id="3" name="Content Placeholder 2"/>
          <p:cNvSpPr>
            <a:spLocks noGrp="1"/>
          </p:cNvSpPr>
          <p:nvPr>
            <p:ph idx="1"/>
          </p:nvPr>
        </p:nvSpPr>
        <p:spPr/>
        <p:txBody>
          <a:bodyPr>
            <a:normAutofit/>
          </a:bodyPr>
          <a:lstStyle/>
          <a:p>
            <a:pPr algn="just"/>
            <a:r>
              <a:rPr lang="fa-IR" dirty="0">
                <a:cs typeface="B Nazanin" pitchFamily="2" charset="-78"/>
              </a:rPr>
              <a:t>اسكينر معتقد است كه رفتار كلامي ( زبان ) را مي توان در چهار چوب نظرية تقويت تببين كرد . گفتن و شنيدن پاسخ هايي هستند كه ، </a:t>
            </a:r>
            <a:r>
              <a:rPr lang="fa-IR" dirty="0" smtClean="0">
                <a:cs typeface="B Nazanin" pitchFamily="2" charset="-78"/>
              </a:rPr>
              <a:t>مانند هر </a:t>
            </a:r>
            <a:r>
              <a:rPr lang="fa-IR" dirty="0">
                <a:cs typeface="B Nazanin" pitchFamily="2" charset="-78"/>
              </a:rPr>
              <a:t>پاسخ ديگر،متأثر از تقويت اند . بنابراين، </a:t>
            </a:r>
            <a:r>
              <a:rPr lang="fa-IR" dirty="0">
                <a:solidFill>
                  <a:srgbClr val="FF0000"/>
                </a:solidFill>
                <a:cs typeface="B Nazanin" pitchFamily="2" charset="-78"/>
              </a:rPr>
              <a:t>هر گونه بياني، اگر تقويت بشود، تكرار مي گردد</a:t>
            </a:r>
            <a:r>
              <a:rPr lang="fa-IR" dirty="0">
                <a:cs typeface="B Nazanin" pitchFamily="2" charset="-78"/>
              </a:rPr>
              <a:t>. اسكينر پاسخ هاي كلامي را بر حسب چگونگي رابطه شان با تقويت، يعني بر حسب اينكه چه كاري انجام مي گيرد تا تقويت شود، طبقه بندي كرده است .</a:t>
            </a:r>
            <a:br>
              <a:rPr lang="fa-IR" dirty="0">
                <a:cs typeface="B Nazanin" pitchFamily="2" charset="-78"/>
              </a:rPr>
            </a:br>
            <a:r>
              <a:rPr lang="fa-IR" dirty="0">
                <a:cs typeface="B Nazanin" pitchFamily="2" charset="-78"/>
              </a:rPr>
              <a:t> اين طبقه بندي به طور خلاصه </a:t>
            </a:r>
            <a:r>
              <a:rPr lang="fa-IR" dirty="0" smtClean="0">
                <a:cs typeface="B Nazanin" pitchFamily="2" charset="-78"/>
              </a:rPr>
              <a:t>معرفي </a:t>
            </a:r>
            <a:r>
              <a:rPr lang="fa-IR" dirty="0">
                <a:cs typeface="B Nazanin" pitchFamily="2" charset="-78"/>
              </a:rPr>
              <a:t>مي شود . </a:t>
            </a:r>
            <a:endParaRPr lang="en-US" dirty="0">
              <a:cs typeface="B Nazanin" pitchFamily="2" charset="-78"/>
            </a:endParaRPr>
          </a:p>
          <a:p>
            <a:endParaRPr lang="fa-IR" dirty="0">
              <a:cs typeface="B Nazanin" pitchFamily="2" charset="-78"/>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1" algn="ctr" rtl="1">
              <a:spcBef>
                <a:spcPct val="0"/>
              </a:spcBef>
            </a:pPr>
            <a:r>
              <a:rPr lang="fa-IR" sz="3600" dirty="0" smtClean="0">
                <a:solidFill>
                  <a:srgbClr val="00B0F0"/>
                </a:solidFill>
                <a:cs typeface="B Titr" pitchFamily="2" charset="-78"/>
              </a:rPr>
              <a:t>1.خواست </a:t>
            </a:r>
            <a:endParaRPr lang="fa-IR" sz="3600" dirty="0">
              <a:solidFill>
                <a:srgbClr val="00B0F0"/>
              </a:solidFill>
              <a:cs typeface="B Titr" pitchFamily="2" charset="-78"/>
            </a:endParaRPr>
          </a:p>
        </p:txBody>
      </p:sp>
      <p:sp>
        <p:nvSpPr>
          <p:cNvPr id="3" name="Content Placeholder 2"/>
          <p:cNvSpPr>
            <a:spLocks noGrp="1"/>
          </p:cNvSpPr>
          <p:nvPr>
            <p:ph idx="1"/>
          </p:nvPr>
        </p:nvSpPr>
        <p:spPr/>
        <p:txBody>
          <a:bodyPr/>
          <a:lstStyle/>
          <a:p>
            <a:pPr lvl="0" algn="just">
              <a:lnSpc>
                <a:spcPct val="150000"/>
              </a:lnSpc>
            </a:pPr>
            <a:r>
              <a:rPr lang="fa-IR" dirty="0">
                <a:cs typeface="B Nazanin" pitchFamily="2" charset="-78"/>
              </a:rPr>
              <a:t>واژة خواست از اين واقعيت سرچشمه مي گيرد كه درخواستي مطرح شود. وقتي كه </a:t>
            </a:r>
            <a:r>
              <a:rPr lang="fa-IR" dirty="0">
                <a:solidFill>
                  <a:srgbClr val="FF0000"/>
                </a:solidFill>
                <a:cs typeface="B Nazanin" pitchFamily="2" charset="-78"/>
              </a:rPr>
              <a:t>درخواست برآورده شد</a:t>
            </a:r>
            <a:r>
              <a:rPr lang="fa-IR" dirty="0">
                <a:cs typeface="B Nazanin" pitchFamily="2" charset="-78"/>
              </a:rPr>
              <a:t>، بيان(خواست) تقويت مي شودو بار ديگر كه نياز به وجود مي آيد شخص احتمالاً همان خواست را تكرار مي كند . </a:t>
            </a:r>
            <a:endParaRPr lang="en-US" dirty="0">
              <a:cs typeface="B Nazanin" pitchFamily="2" charset="-78"/>
            </a:endParaRPr>
          </a:p>
          <a:p>
            <a:endParaRPr lang="fa-IR" dirty="0">
              <a:cs typeface="B Nazanin" pitchFamily="2" charset="-78"/>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0"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800" decel="100000"/>
                                        <p:tgtEl>
                                          <p:spTgt spid="3">
                                            <p:txEl>
                                              <p:pRg st="0" end="0"/>
                                            </p:txEl>
                                          </p:spTgt>
                                        </p:tgtEl>
                                      </p:cBhvr>
                                    </p:animEffect>
                                    <p:anim calcmode="lin" valueType="num">
                                      <p:cBhvr>
                                        <p:cTn id="14" dur="800" decel="100000" fill="hold"/>
                                        <p:tgtEl>
                                          <p:spTgt spid="3">
                                            <p:txEl>
                                              <p:pRg st="0" end="0"/>
                                            </p:txEl>
                                          </p:spTgt>
                                        </p:tgtEl>
                                        <p:attrNameLst>
                                          <p:attrName>style.rotation</p:attrName>
                                        </p:attrNameLst>
                                      </p:cBhvr>
                                      <p:tavLst>
                                        <p:tav tm="0">
                                          <p:val>
                                            <p:fltVal val="-90"/>
                                          </p:val>
                                        </p:tav>
                                        <p:tav tm="100000">
                                          <p:val>
                                            <p:fltVal val="0"/>
                                          </p:val>
                                        </p:tav>
                                      </p:tavLst>
                                    </p:anim>
                                    <p:anim calcmode="lin" valueType="num">
                                      <p:cBhvr>
                                        <p:cTn id="15" dur="800" decel="100000" fill="hold"/>
                                        <p:tgtEl>
                                          <p:spTgt spid="3">
                                            <p:txEl>
                                              <p:pRg st="0" end="0"/>
                                            </p:txEl>
                                          </p:spTgt>
                                        </p:tgtEl>
                                        <p:attrNameLst>
                                          <p:attrName>ppt_x</p:attrName>
                                        </p:attrNameLst>
                                      </p:cBhvr>
                                      <p:tavLst>
                                        <p:tav tm="0">
                                          <p:val>
                                            <p:strVal val="#ppt_x+0.4"/>
                                          </p:val>
                                        </p:tav>
                                        <p:tav tm="100000">
                                          <p:val>
                                            <p:strVal val="#ppt_x-0.05"/>
                                          </p:val>
                                        </p:tav>
                                      </p:tavLst>
                                    </p:anim>
                                    <p:anim calcmode="lin" valueType="num">
                                      <p:cBhvr>
                                        <p:cTn id="16" dur="800" decel="100000" fill="hold"/>
                                        <p:tgtEl>
                                          <p:spTgt spid="3">
                                            <p:txEl>
                                              <p:pRg st="0" end="0"/>
                                            </p:txEl>
                                          </p:spTgt>
                                        </p:tgtEl>
                                        <p:attrNameLst>
                                          <p:attrName>ppt_y</p:attrName>
                                        </p:attrNameLst>
                                      </p:cBhvr>
                                      <p:tavLst>
                                        <p:tav tm="0">
                                          <p:val>
                                            <p:strVal val="#ppt_y-0.4"/>
                                          </p:val>
                                        </p:tav>
                                        <p:tav tm="100000">
                                          <p:val>
                                            <p:strVal val="#ppt_y+0.1"/>
                                          </p:val>
                                        </p:tav>
                                      </p:tavLst>
                                    </p:anim>
                                    <p:anim calcmode="lin" valueType="num">
                                      <p:cBhvr>
                                        <p:cTn id="17" dur="200" accel="100000" fill="hold">
                                          <p:stCondLst>
                                            <p:cond delay="800"/>
                                          </p:stCondLst>
                                        </p:cTn>
                                        <p:tgtEl>
                                          <p:spTgt spid="3">
                                            <p:txEl>
                                              <p:pRg st="0" end="0"/>
                                            </p:txEl>
                                          </p:spTgt>
                                        </p:tgtEl>
                                        <p:attrNameLst>
                                          <p:attrName>ppt_x</p:attrName>
                                        </p:attrNameLst>
                                      </p:cBhvr>
                                      <p:tavLst>
                                        <p:tav tm="0">
                                          <p:val>
                                            <p:strVal val="#ppt_x-0.05"/>
                                          </p:val>
                                        </p:tav>
                                        <p:tav tm="100000">
                                          <p:val>
                                            <p:strVal val="#ppt_x"/>
                                          </p:val>
                                        </p:tav>
                                      </p:tavLst>
                                    </p:anim>
                                    <p:anim calcmode="lin" valueType="num">
                                      <p:cBhvr>
                                        <p:cTn id="18" dur="200" accel="100000" fill="hold">
                                          <p:stCondLst>
                                            <p:cond delay="800"/>
                                          </p:stCondLst>
                                        </p:cTn>
                                        <p:tgtEl>
                                          <p:spTgt spid="3">
                                            <p:txEl>
                                              <p:pRg st="0" end="0"/>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1" algn="ctr" rtl="1">
              <a:spcBef>
                <a:spcPct val="0"/>
              </a:spcBef>
            </a:pPr>
            <a:r>
              <a:rPr lang="fa-IR" sz="3600" dirty="0" smtClean="0">
                <a:solidFill>
                  <a:srgbClr val="00B0F0"/>
                </a:solidFill>
                <a:cs typeface="B Titr" pitchFamily="2" charset="-78"/>
              </a:rPr>
              <a:t>2.ناميدن </a:t>
            </a:r>
            <a:endParaRPr lang="fa-IR" sz="3600" dirty="0">
              <a:solidFill>
                <a:srgbClr val="00B0F0"/>
              </a:solidFill>
              <a:cs typeface="B Titr" pitchFamily="2" charset="-78"/>
            </a:endParaRPr>
          </a:p>
        </p:txBody>
      </p:sp>
      <p:sp>
        <p:nvSpPr>
          <p:cNvPr id="3" name="Content Placeholder 2"/>
          <p:cNvSpPr>
            <a:spLocks noGrp="1"/>
          </p:cNvSpPr>
          <p:nvPr>
            <p:ph idx="1"/>
          </p:nvPr>
        </p:nvSpPr>
        <p:spPr/>
        <p:txBody>
          <a:bodyPr/>
          <a:lstStyle/>
          <a:p>
            <a:pPr lvl="0" algn="just">
              <a:lnSpc>
                <a:spcPct val="150000"/>
              </a:lnSpc>
            </a:pPr>
            <a:r>
              <a:rPr lang="fa-IR" dirty="0">
                <a:cs typeface="B Nazanin" pitchFamily="2" charset="-78"/>
              </a:rPr>
              <a:t>به طور كلي، ناميدن عبارت است از </a:t>
            </a:r>
            <a:r>
              <a:rPr lang="fa-IR" dirty="0">
                <a:solidFill>
                  <a:srgbClr val="FF0000"/>
                </a:solidFill>
                <a:cs typeface="B Nazanin" pitchFamily="2" charset="-78"/>
              </a:rPr>
              <a:t>اسم گذاري </a:t>
            </a:r>
            <a:r>
              <a:rPr lang="fa-IR" dirty="0">
                <a:cs typeface="B Nazanin" pitchFamily="2" charset="-78"/>
              </a:rPr>
              <a:t>اشياء يا رويدادها در محيط به طور مقتضي، و تقويت اين رفتار از سوي ساير افرادي كه انطباق بين محيط و رفتار كلامي مورد تأييد قرار </a:t>
            </a:r>
            <a:r>
              <a:rPr lang="fa-IR" dirty="0" smtClean="0">
                <a:cs typeface="B Nazanin" pitchFamily="2" charset="-78"/>
              </a:rPr>
              <a:t>مي </a:t>
            </a:r>
            <a:r>
              <a:rPr lang="fa-IR" dirty="0">
                <a:cs typeface="B Nazanin" pitchFamily="2" charset="-78"/>
              </a:rPr>
              <a:t>دهند بدست مي آيد . </a:t>
            </a:r>
            <a:endParaRPr lang="en-US" dirty="0">
              <a:cs typeface="B Nazanin" pitchFamily="2" charset="-78"/>
            </a:endParaRPr>
          </a:p>
          <a:p>
            <a:endParaRPr lang="fa-IR" dirty="0">
              <a:cs typeface="B Nazanin" pitchFamily="2" charset="-78"/>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1" algn="ctr" rtl="1">
              <a:spcBef>
                <a:spcPct val="0"/>
              </a:spcBef>
            </a:pPr>
            <a:r>
              <a:rPr lang="fa-IR" sz="3600" dirty="0" smtClean="0">
                <a:solidFill>
                  <a:srgbClr val="00B0F0"/>
                </a:solidFill>
                <a:cs typeface="B Titr" pitchFamily="2" charset="-78"/>
              </a:rPr>
              <a:t>3.رفتار </a:t>
            </a:r>
            <a:r>
              <a:rPr lang="fa-IR" sz="3600" dirty="0">
                <a:solidFill>
                  <a:srgbClr val="00B0F0"/>
                </a:solidFill>
                <a:cs typeface="B Titr" pitchFamily="2" charset="-78"/>
              </a:rPr>
              <a:t>پژواكي</a:t>
            </a:r>
          </a:p>
        </p:txBody>
      </p:sp>
      <p:sp>
        <p:nvSpPr>
          <p:cNvPr id="3" name="Content Placeholder 2"/>
          <p:cNvSpPr>
            <a:spLocks noGrp="1"/>
          </p:cNvSpPr>
          <p:nvPr>
            <p:ph idx="1"/>
          </p:nvPr>
        </p:nvSpPr>
        <p:spPr/>
        <p:txBody>
          <a:bodyPr>
            <a:normAutofit/>
          </a:bodyPr>
          <a:lstStyle/>
          <a:p>
            <a:pPr lvl="0"/>
            <a:r>
              <a:rPr lang="fa-IR" dirty="0">
                <a:cs typeface="B Nazanin" pitchFamily="2" charset="-78"/>
              </a:rPr>
              <a:t>منظور از رفتار پژواكي يك رفتار كلامي است كه وقتي پاسخ كلامي شخص ديگري </a:t>
            </a:r>
            <a:r>
              <a:rPr lang="fa-IR" dirty="0">
                <a:solidFill>
                  <a:srgbClr val="FF0000"/>
                </a:solidFill>
                <a:cs typeface="B Nazanin" pitchFamily="2" charset="-78"/>
              </a:rPr>
              <a:t>عيناً كلمه به كلمه تكرار شود</a:t>
            </a:r>
            <a:r>
              <a:rPr lang="fa-IR" dirty="0">
                <a:cs typeface="B Nazanin" pitchFamily="2" charset="-78"/>
              </a:rPr>
              <a:t> تقويت مي گردد . رفتار پژواكي اغلب پيش نياز رفتارهاي كلامي پيچيده تر است. براي نمونه، ابتدا بايد كلمه اي را تقليد كند تا اينكه بتواند ياد بگيرد كه چگونه آن كلمه به كلمه هاي ديگر يا رويدادهاي ديگر مرتبط است . </a:t>
            </a:r>
            <a:endParaRPr lang="en-US" dirty="0">
              <a:cs typeface="B Nazanin" pitchFamily="2" charset="-78"/>
            </a:endParaRPr>
          </a:p>
          <a:p>
            <a:endParaRPr lang="fa-IR" dirty="0">
              <a:cs typeface="B Nazanin" pitchFamily="2" charset="-78"/>
            </a:endParaRPr>
          </a:p>
        </p:txBody>
      </p:sp>
    </p:spTree>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1" algn="ctr" rtl="1">
              <a:spcBef>
                <a:spcPct val="0"/>
              </a:spcBef>
            </a:pPr>
            <a:r>
              <a:rPr lang="fa-IR" sz="3600" dirty="0" smtClean="0">
                <a:solidFill>
                  <a:srgbClr val="00B0F0"/>
                </a:solidFill>
                <a:cs typeface="B Titr" pitchFamily="2" charset="-78"/>
              </a:rPr>
              <a:t>رفتارگرایی رادیکال</a:t>
            </a:r>
            <a:endParaRPr lang="fa-IR" sz="3600" dirty="0">
              <a:solidFill>
                <a:srgbClr val="00B0F0"/>
              </a:solidFill>
              <a:cs typeface="B Titr" pitchFamily="2" charset="-78"/>
            </a:endParaRPr>
          </a:p>
        </p:txBody>
      </p:sp>
      <p:sp>
        <p:nvSpPr>
          <p:cNvPr id="3" name="Content Placeholder 2"/>
          <p:cNvSpPr>
            <a:spLocks noGrp="1"/>
          </p:cNvSpPr>
          <p:nvPr>
            <p:ph idx="1"/>
          </p:nvPr>
        </p:nvSpPr>
        <p:spPr/>
        <p:txBody>
          <a:bodyPr>
            <a:normAutofit/>
          </a:bodyPr>
          <a:lstStyle/>
          <a:p>
            <a:pPr algn="just">
              <a:lnSpc>
                <a:spcPct val="150000"/>
              </a:lnSpc>
            </a:pPr>
            <a:r>
              <a:rPr lang="fa-IR" dirty="0">
                <a:cs typeface="B Nazanin" pitchFamily="2" charset="-78"/>
              </a:rPr>
              <a:t>اسكينر نوعي فلسفة علمي به نام رفتار گرايي راديكال را پايه گذاري كرد . اين جهت گيري علمي زبان و تفسيرهاي وابسته به رويدادهاي ذهني را رد مي كند . </a:t>
            </a:r>
            <a:r>
              <a:rPr lang="fa-IR" dirty="0" smtClean="0">
                <a:cs typeface="B Nazanin" pitchFamily="2" charset="-78"/>
              </a:rPr>
              <a:t>براي </a:t>
            </a:r>
            <a:r>
              <a:rPr lang="fa-IR" dirty="0">
                <a:cs typeface="B Nazanin" pitchFamily="2" charset="-78"/>
              </a:rPr>
              <a:t>اسكينر، جنبه هاي قابل مشاهده و قابل اندازه گيري محيط ، رفتار جاندار ، پيامدهاي رفتار مواد با ارزش هاي پژوهش علمي محسوب مي شوند . </a:t>
            </a:r>
            <a:endParaRPr lang="en-US" dirty="0">
              <a:cs typeface="B Nazanin" pitchFamily="2" charset="-78"/>
            </a:endParaRPr>
          </a:p>
          <a:p>
            <a:endParaRPr lang="fa-IR" dirty="0">
              <a:cs typeface="B Nazanin" pitchFamily="2" charset="-78"/>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2"/>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3" presetClass="entr" presetSubtype="1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blinds(horizontal)">
                                      <p:cBhvr>
                                        <p:cTn id="11"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1" algn="ctr" rtl="1">
              <a:spcBef>
                <a:spcPct val="0"/>
              </a:spcBef>
            </a:pPr>
            <a:r>
              <a:rPr lang="fa-IR" sz="3600" dirty="0" smtClean="0">
                <a:solidFill>
                  <a:srgbClr val="00B0F0"/>
                </a:solidFill>
                <a:cs typeface="B Titr" pitchFamily="2" charset="-78"/>
              </a:rPr>
              <a:t>4.رفتار </a:t>
            </a:r>
            <a:r>
              <a:rPr lang="fa-IR" sz="3600" dirty="0">
                <a:solidFill>
                  <a:srgbClr val="00B0F0"/>
                </a:solidFill>
                <a:cs typeface="B Titr" pitchFamily="2" charset="-78"/>
              </a:rPr>
              <a:t>خود سنجي </a:t>
            </a:r>
          </a:p>
        </p:txBody>
      </p:sp>
      <p:sp>
        <p:nvSpPr>
          <p:cNvPr id="3" name="Content Placeholder 2"/>
          <p:cNvSpPr>
            <a:spLocks noGrp="1"/>
          </p:cNvSpPr>
          <p:nvPr>
            <p:ph idx="1"/>
          </p:nvPr>
        </p:nvSpPr>
        <p:spPr/>
        <p:txBody>
          <a:bodyPr/>
          <a:lstStyle/>
          <a:p>
            <a:r>
              <a:rPr lang="fa-IR" dirty="0">
                <a:cs typeface="B Nazanin" pitchFamily="2" charset="-78"/>
              </a:rPr>
              <a:t>اصطلاح خودسنجي براي نشان دادن رفتاري كه مبنتي بر ساير رفتارهاي كلامي يا وابسته به آنهاست به كار مي رود. </a:t>
            </a:r>
            <a:endParaRPr lang="fa-IR" dirty="0" smtClean="0">
              <a:cs typeface="B Nazanin" pitchFamily="2" charset="-78"/>
            </a:endParaRPr>
          </a:p>
          <a:p>
            <a:r>
              <a:rPr lang="fa-IR" dirty="0" smtClean="0">
                <a:cs typeface="B Nazanin" pitchFamily="2" charset="-78"/>
              </a:rPr>
              <a:t>نقش </a:t>
            </a:r>
            <a:r>
              <a:rPr lang="fa-IR" dirty="0">
                <a:cs typeface="B Nazanin" pitchFamily="2" charset="-78"/>
              </a:rPr>
              <a:t>اصلي رفتار خودسنجي </a:t>
            </a:r>
            <a:r>
              <a:rPr lang="fa-IR" dirty="0">
                <a:solidFill>
                  <a:srgbClr val="FF0000"/>
                </a:solidFill>
                <a:cs typeface="B Nazanin" pitchFamily="2" charset="-78"/>
              </a:rPr>
              <a:t>توصيف، پاسخ ها، بيان روابط، و تدارك يك چهارچوب دستوري </a:t>
            </a:r>
            <a:r>
              <a:rPr lang="fa-IR" dirty="0">
                <a:cs typeface="B Nazanin" pitchFamily="2" charset="-78"/>
              </a:rPr>
              <a:t>براي رفتار كلامي است . </a:t>
            </a:r>
          </a:p>
        </p:txBody>
      </p:sp>
    </p:spTree>
  </p:cSld>
  <p:clrMapOvr>
    <a:masterClrMapping/>
  </p:clrMapOvr>
  <p:transition spd="slow"/>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1" algn="ctr" rtl="1">
              <a:spcBef>
                <a:spcPct val="0"/>
              </a:spcBef>
            </a:pPr>
            <a:r>
              <a:rPr lang="fa-IR" sz="3600" dirty="0">
                <a:solidFill>
                  <a:srgbClr val="00B0F0"/>
                </a:solidFill>
                <a:cs typeface="B Titr" pitchFamily="2" charset="-78"/>
              </a:rPr>
              <a:t>قرارداد وابستگي </a:t>
            </a:r>
          </a:p>
        </p:txBody>
      </p:sp>
      <p:sp>
        <p:nvSpPr>
          <p:cNvPr id="3" name="Content Placeholder 2"/>
          <p:cNvSpPr>
            <a:spLocks noGrp="1"/>
          </p:cNvSpPr>
          <p:nvPr>
            <p:ph idx="1"/>
          </p:nvPr>
        </p:nvSpPr>
        <p:spPr/>
        <p:txBody>
          <a:bodyPr>
            <a:normAutofit fontScale="92500" lnSpcReduction="10000"/>
          </a:bodyPr>
          <a:lstStyle/>
          <a:p>
            <a:r>
              <a:rPr lang="fa-IR" dirty="0" smtClean="0">
                <a:cs typeface="B Nazanin" pitchFamily="2" charset="-78"/>
              </a:rPr>
              <a:t>قرارداد </a:t>
            </a:r>
            <a:r>
              <a:rPr lang="fa-IR" dirty="0">
                <a:cs typeface="B Nazanin" pitchFamily="2" charset="-78"/>
              </a:rPr>
              <a:t>وابستگي شامل قراردادهايي است كه شخص وقتي كه كار معيني را انجام مي دهد، در ازاي آن چيزي دريافت مي </a:t>
            </a:r>
            <a:r>
              <a:rPr lang="fa-IR" dirty="0" smtClean="0">
                <a:cs typeface="B Nazanin" pitchFamily="2" charset="-78"/>
              </a:rPr>
              <a:t>كند. </a:t>
            </a:r>
          </a:p>
          <a:p>
            <a:r>
              <a:rPr lang="fa-IR" dirty="0" smtClean="0">
                <a:cs typeface="B Nazanin" pitchFamily="2" charset="-78"/>
              </a:rPr>
              <a:t>اصطلاح </a:t>
            </a:r>
            <a:r>
              <a:rPr lang="fa-IR" dirty="0">
                <a:cs typeface="B Nazanin" pitchFamily="2" charset="-78"/>
              </a:rPr>
              <a:t>قرارداد وابستگي از اين واقعيت ناشي مي شود كه يك توافق( قرارد اد ) انجام مي گيرد كه بر اساس آن فعاليت هاي معيني تقويت مي شوند، كه در غير اين صورت ممكن است تقويت نشوند. </a:t>
            </a:r>
            <a:endParaRPr lang="fa-IR" dirty="0" smtClean="0">
              <a:cs typeface="B Nazanin" pitchFamily="2" charset="-78"/>
            </a:endParaRPr>
          </a:p>
          <a:p>
            <a:r>
              <a:rPr lang="fa-IR" dirty="0" smtClean="0">
                <a:cs typeface="B Nazanin" pitchFamily="2" charset="-78"/>
              </a:rPr>
              <a:t>قرارداد </a:t>
            </a:r>
            <a:r>
              <a:rPr lang="fa-IR" dirty="0">
                <a:cs typeface="B Nazanin" pitchFamily="2" charset="-78"/>
              </a:rPr>
              <a:t>وابستگي روشي است براي تغيير رفتار به وسيلة وابستگي هاي تقويت جاري، به جاي وابستگي هاي تقويتي ديرآيند.اميد اين است كه همچنان كه رفتار مطلوب از اين طريق شكل داده مي شود،خود اين رفتار بتواند از محيط اجتماعي تقويت كننده هاي مورد </a:t>
            </a:r>
            <a:r>
              <a:rPr lang="fa-IR" dirty="0" smtClean="0">
                <a:cs typeface="B Nazanin" pitchFamily="2" charset="-78"/>
              </a:rPr>
              <a:t>نيازش را </a:t>
            </a:r>
            <a:r>
              <a:rPr lang="fa-IR" dirty="0">
                <a:cs typeface="B Nazanin" pitchFamily="2" charset="-78"/>
              </a:rPr>
              <a:t>كسب كند. </a:t>
            </a:r>
            <a:endParaRPr lang="en-US" dirty="0">
              <a:cs typeface="B Nazanin" pitchFamily="2" charset="-78"/>
            </a:endParaRPr>
          </a:p>
          <a:p>
            <a:endParaRPr lang="en-US" dirty="0">
              <a:cs typeface="B Nazanin" pitchFamily="2" charset="-78"/>
            </a:endParaRPr>
          </a:p>
          <a:p>
            <a:endParaRPr lang="fa-IR" dirty="0">
              <a:cs typeface="B Nazanin" pitchFamily="2" charset="-78"/>
            </a:endParaRPr>
          </a:p>
        </p:txBody>
      </p:sp>
    </p:spTree>
  </p:cSld>
  <p:clrMapOvr>
    <a:masterClrMapping/>
  </p:clrMapOvr>
  <p:transition spd="slow"/>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3600" dirty="0" smtClean="0">
                <a:solidFill>
                  <a:srgbClr val="00B0F0"/>
                </a:solidFill>
                <a:cs typeface="B Titr" pitchFamily="2" charset="-78"/>
              </a:rPr>
              <a:t>نگرش </a:t>
            </a:r>
            <a:r>
              <a:rPr lang="fa-IR" sz="3600" dirty="0">
                <a:solidFill>
                  <a:srgbClr val="00B0F0"/>
                </a:solidFill>
                <a:cs typeface="B Titr" pitchFamily="2" charset="-78"/>
              </a:rPr>
              <a:t>اسكينر به نظرية يادگيري </a:t>
            </a:r>
          </a:p>
        </p:txBody>
      </p:sp>
      <p:sp>
        <p:nvSpPr>
          <p:cNvPr id="3" name="Content Placeholder 2"/>
          <p:cNvSpPr>
            <a:spLocks noGrp="1"/>
          </p:cNvSpPr>
          <p:nvPr>
            <p:ph idx="1"/>
          </p:nvPr>
        </p:nvSpPr>
        <p:spPr/>
        <p:txBody>
          <a:bodyPr>
            <a:normAutofit fontScale="85000" lnSpcReduction="20000"/>
          </a:bodyPr>
          <a:lstStyle/>
          <a:p>
            <a:r>
              <a:rPr lang="fa-IR" dirty="0">
                <a:cs typeface="B Nazanin" pitchFamily="2" charset="-78"/>
              </a:rPr>
              <a:t>اسكينر بر اين باور بود كه تدوين نظريه هاي پيچيده براي مطالعة رفتار انسان غير ضروري اند، وهمچنين معتقد بود كه دانستن وابسته هاي فيزيولوژيكي رفتار ضروري نيستند. او بر اين اعتقاد بود كه رويداد هاي رفتاري بايد بر حسب اموري كه مستقيماً بر رفتار اثر مي گذارند توصيف شوند، </a:t>
            </a:r>
            <a:r>
              <a:rPr lang="fa-IR" dirty="0" smtClean="0">
                <a:cs typeface="B Nazanin" pitchFamily="2" charset="-78"/>
              </a:rPr>
              <a:t>و </a:t>
            </a:r>
            <a:r>
              <a:rPr lang="fa-IR" dirty="0">
                <a:cs typeface="B Nazanin" pitchFamily="2" charset="-78"/>
              </a:rPr>
              <a:t>از لحاظ منطقي نادرست است كه بكوشيم رفتار را بر حسب رويدادهاي فيزيولوژيكي تبيين كنيم. به همين دليل، روش پژوهش اسكينر " رويكرد ارگانيسم تهي " ناميده شده است. </a:t>
            </a:r>
            <a:endParaRPr lang="fa-IR" dirty="0" smtClean="0">
              <a:cs typeface="B Nazanin" pitchFamily="2" charset="-78"/>
            </a:endParaRPr>
          </a:p>
          <a:p>
            <a:r>
              <a:rPr lang="fa-IR" dirty="0" smtClean="0">
                <a:cs typeface="B Nazanin" pitchFamily="2" charset="-78"/>
              </a:rPr>
              <a:t>همچنين </a:t>
            </a:r>
            <a:r>
              <a:rPr lang="fa-IR" dirty="0">
                <a:cs typeface="B Nazanin" pitchFamily="2" charset="-78"/>
              </a:rPr>
              <a:t>اسكينر فكر كرد كه نظريه هاي پيچيدة يادگيري مانند نظرية هال(فصل ششم ) بي فايده و موجب اتلاف وقت اند. ممكن است روزي چنين نظريه هايي در روانشناسي مفيد باشند، اما آن روز زماني است كه ما داده هاي بنيادي كافي جمع آوري كرده باشيم. به اعتقاد اسكينر، در زمان حاضر وظيفة اصلي ما بايد كشف روابط بين طبقات محرك ها و طبقات پاسخ ها باشد. بنايراين، استفاده از نظريه در مطالعة فرايند يادگيري قابل توجيه نيست . </a:t>
            </a:r>
            <a:endParaRPr lang="en-US" dirty="0">
              <a:cs typeface="B Nazanin" pitchFamily="2" charset="-78"/>
            </a:endParaRPr>
          </a:p>
          <a:p>
            <a:endParaRPr lang="fa-IR" dirty="0">
              <a:cs typeface="B Nazanin" pitchFamily="2" charset="-78"/>
            </a:endParaRPr>
          </a:p>
        </p:txBody>
      </p:sp>
    </p:spTree>
  </p:cSld>
  <p:clrMapOvr>
    <a:masterClrMapping/>
  </p:clrMapOvr>
  <p:transition spd="slow"/>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1" algn="ctr" rtl="1">
              <a:spcBef>
                <a:spcPct val="0"/>
              </a:spcBef>
            </a:pPr>
            <a:r>
              <a:rPr lang="fa-IR" sz="3600" dirty="0">
                <a:solidFill>
                  <a:srgbClr val="00B0F0"/>
                </a:solidFill>
                <a:cs typeface="B Titr" pitchFamily="2" charset="-78"/>
              </a:rPr>
              <a:t>اسکینر و آموزش و </a:t>
            </a:r>
            <a:r>
              <a:rPr lang="fa-IR" sz="3600" dirty="0" smtClean="0">
                <a:solidFill>
                  <a:srgbClr val="00B0F0"/>
                </a:solidFill>
                <a:cs typeface="B Titr" pitchFamily="2" charset="-78"/>
              </a:rPr>
              <a:t>پرورش</a:t>
            </a:r>
            <a:endParaRPr lang="fa-IR" sz="3600" dirty="0">
              <a:solidFill>
                <a:srgbClr val="00B0F0"/>
              </a:solidFill>
              <a:cs typeface="B Titr" pitchFamily="2" charset="-78"/>
            </a:endParaRPr>
          </a:p>
        </p:txBody>
      </p:sp>
      <p:sp>
        <p:nvSpPr>
          <p:cNvPr id="3" name="Content Placeholder 2"/>
          <p:cNvSpPr>
            <a:spLocks noGrp="1"/>
          </p:cNvSpPr>
          <p:nvPr>
            <p:ph idx="1"/>
          </p:nvPr>
        </p:nvSpPr>
        <p:spPr/>
        <p:txBody>
          <a:bodyPr>
            <a:normAutofit/>
          </a:bodyPr>
          <a:lstStyle/>
          <a:p>
            <a:pPr algn="just"/>
            <a:r>
              <a:rPr lang="fa-IR" dirty="0">
                <a:cs typeface="B Nazanin" pitchFamily="2" charset="-78"/>
              </a:rPr>
              <a:t>اسکینر ، مانند ثرندایک ، به کاربست نظریه یادگیری خود در فرایند آموزش و پرورش بسیار علاقمند بود.به باور اسکینر،اگر سه شرط زیر برآورده شوند ،یادگیری به بهترین وجهی رخ می دهد</a:t>
            </a:r>
            <a:r>
              <a:rPr lang="fa-IR" dirty="0" smtClean="0">
                <a:cs typeface="B Nazanin" pitchFamily="2" charset="-78"/>
              </a:rPr>
              <a:t>:</a:t>
            </a:r>
          </a:p>
          <a:p>
            <a:pPr algn="just"/>
            <a:r>
              <a:rPr lang="fa-IR" dirty="0" smtClean="0">
                <a:cs typeface="B Nazanin" pitchFamily="2" charset="-78"/>
              </a:rPr>
              <a:t>(</a:t>
            </a:r>
            <a:r>
              <a:rPr lang="fa-IR" dirty="0">
                <a:cs typeface="B Nazanin" pitchFamily="2" charset="-78"/>
              </a:rPr>
              <a:t>1)اطلاعاتی که قرار است آموخته شوند در گام های کوچک ارائه </a:t>
            </a:r>
            <a:r>
              <a:rPr lang="fa-IR" dirty="0" smtClean="0">
                <a:cs typeface="B Nazanin" pitchFamily="2" charset="-78"/>
              </a:rPr>
              <a:t>گردند.</a:t>
            </a:r>
          </a:p>
          <a:p>
            <a:r>
              <a:rPr lang="fa-IR" dirty="0" smtClean="0">
                <a:cs typeface="B Nazanin" pitchFamily="2" charset="-78"/>
              </a:rPr>
              <a:t>(</a:t>
            </a:r>
            <a:r>
              <a:rPr lang="fa-IR" dirty="0">
                <a:cs typeface="B Nazanin" pitchFamily="2" charset="-78"/>
              </a:rPr>
              <a:t>2) به یادگیرندگان از چگونگی عملکردشان </a:t>
            </a:r>
            <a:r>
              <a:rPr lang="fa-IR" dirty="0" smtClean="0">
                <a:cs typeface="B Nazanin" pitchFamily="2" charset="-78"/>
              </a:rPr>
              <a:t>بازخوردفوری داده.</a:t>
            </a:r>
          </a:p>
          <a:p>
            <a:r>
              <a:rPr lang="fa-IR" dirty="0" smtClean="0">
                <a:cs typeface="B Nazanin" pitchFamily="2" charset="-78"/>
              </a:rPr>
              <a:t>(</a:t>
            </a:r>
            <a:r>
              <a:rPr lang="fa-IR" dirty="0">
                <a:cs typeface="B Nazanin" pitchFamily="2" charset="-78"/>
              </a:rPr>
              <a:t>3)یادگیرندگان با سرعت متناسب با توانایی خودشان پیش بروند.</a:t>
            </a:r>
            <a:endParaRPr lang="en-US" dirty="0">
              <a:cs typeface="B Nazanin" pitchFamily="2" charset="-78"/>
            </a:endParaRPr>
          </a:p>
          <a:p>
            <a:endParaRPr lang="fa-IR" dirty="0">
              <a:cs typeface="B Nazanin" pitchFamily="2" charset="-78"/>
            </a:endParaRPr>
          </a:p>
        </p:txBody>
      </p:sp>
    </p:spTree>
  </p:cSld>
  <p:clrMapOvr>
    <a:masterClrMapping/>
  </p:clrMapOvr>
  <p:transition spd="slow"/>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476673"/>
            <a:ext cx="8229600" cy="6192688"/>
          </a:xfrm>
        </p:spPr>
        <p:txBody>
          <a:bodyPr>
            <a:normAutofit fontScale="92500" lnSpcReduction="10000"/>
          </a:bodyPr>
          <a:lstStyle/>
          <a:p>
            <a:pPr algn="just">
              <a:lnSpc>
                <a:spcPct val="150000"/>
              </a:lnSpc>
            </a:pPr>
            <a:r>
              <a:rPr lang="fa-IR" dirty="0">
                <a:cs typeface="B Nazanin" pitchFamily="2" charset="-78"/>
              </a:rPr>
              <a:t>همچنین معلمان پیرو اسکینر آموزش خود را با برنامه تقویتی پیوسته یا 100درصد تقویت شروع می کنند و بعدا به برنامه تقویت ناپیوسته تغییر می دهند .به سخن دیگر ،در مراحل اولیه آموزش ،هرزمان که یک پاسخ درست داده شود تقویت می گردد،اما در مراحل بعد به طور گاه به گاهی تقویت می شود تا اینکه پاسخ نسبت به خاموشی مقاوم شود.</a:t>
            </a:r>
            <a:endParaRPr lang="en-US" dirty="0">
              <a:cs typeface="B Nazanin" pitchFamily="2" charset="-78"/>
            </a:endParaRPr>
          </a:p>
          <a:p>
            <a:pPr algn="just">
              <a:lnSpc>
                <a:spcPct val="150000"/>
              </a:lnSpc>
            </a:pPr>
            <a:r>
              <a:rPr lang="fa-IR" dirty="0">
                <a:cs typeface="B Nazanin" pitchFamily="2" charset="-78"/>
              </a:rPr>
              <a:t>معلمان پیرو اسکینر شاگردان خود را تنبیه نمی کنند .در عوض ،آنها رفتار مطلوب را تقویت می کنند ،ولی رفتار نامطلوب را نادیده می گیرند.</a:t>
            </a:r>
            <a:endParaRPr lang="en-US" dirty="0">
              <a:cs typeface="B Nazanin" pitchFamily="2" charset="-78"/>
            </a:endParaRPr>
          </a:p>
          <a:p>
            <a:pPr>
              <a:lnSpc>
                <a:spcPct val="150000"/>
              </a:lnSpc>
            </a:pPr>
            <a:endParaRPr lang="fa-IR" dirty="0">
              <a:cs typeface="B Nazanin" pitchFamily="2" charset="-78"/>
            </a:endParaRPr>
          </a:p>
        </p:txBody>
      </p:sp>
    </p:spTree>
  </p:cSld>
  <p:clrMapOvr>
    <a:masterClrMapping/>
  </p:clrMapOvr>
  <p:transition spd="slow"/>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1" algn="ctr" rtl="1">
              <a:spcBef>
                <a:spcPct val="0"/>
              </a:spcBef>
            </a:pPr>
            <a:r>
              <a:rPr lang="fa-IR" sz="3600" dirty="0">
                <a:solidFill>
                  <a:srgbClr val="00B0F0"/>
                </a:solidFill>
                <a:cs typeface="B Titr" pitchFamily="2" charset="-78"/>
              </a:rPr>
              <a:t>میراث اسکینر </a:t>
            </a:r>
          </a:p>
        </p:txBody>
      </p:sp>
      <p:sp>
        <p:nvSpPr>
          <p:cNvPr id="3" name="Content Placeholder 2"/>
          <p:cNvSpPr>
            <a:spLocks noGrp="1"/>
          </p:cNvSpPr>
          <p:nvPr>
            <p:ph idx="1"/>
          </p:nvPr>
        </p:nvSpPr>
        <p:spPr/>
        <p:txBody>
          <a:bodyPr/>
          <a:lstStyle/>
          <a:p>
            <a:r>
              <a:rPr lang="fa-IR" dirty="0" smtClean="0">
                <a:cs typeface="B Nazanin" pitchFamily="2" charset="-78"/>
              </a:rPr>
              <a:t>نظامهای آموزش فردی</a:t>
            </a:r>
          </a:p>
          <a:p>
            <a:r>
              <a:rPr lang="fa-IR" dirty="0" smtClean="0">
                <a:cs typeface="B Nazanin" pitchFamily="2" charset="-78"/>
              </a:rPr>
              <a:t>آموزش بر اساس کامپیوتر</a:t>
            </a:r>
          </a:p>
          <a:p>
            <a:r>
              <a:rPr lang="fa-IR" dirty="0" smtClean="0">
                <a:cs typeface="B Nazanin" pitchFamily="2" charset="-78"/>
              </a:rPr>
              <a:t>آموزش بر خط</a:t>
            </a:r>
          </a:p>
          <a:p>
            <a:endParaRPr lang="fa-IR" dirty="0">
              <a:cs typeface="B Nazanin" pitchFamily="2" charset="-78"/>
            </a:endParaRPr>
          </a:p>
        </p:txBody>
      </p:sp>
    </p:spTree>
  </p:cSld>
  <p:clrMapOvr>
    <a:masterClrMapping/>
  </p:clrMapOvr>
  <p:transition spd="slow"/>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1" algn="ctr" rtl="1">
              <a:spcBef>
                <a:spcPct val="0"/>
              </a:spcBef>
            </a:pPr>
            <a:r>
              <a:rPr lang="fa-IR" sz="3600" dirty="0" smtClean="0">
                <a:solidFill>
                  <a:srgbClr val="00B0F0"/>
                </a:solidFill>
                <a:cs typeface="B Titr" pitchFamily="2" charset="-78"/>
              </a:rPr>
              <a:t>ویژگیهای </a:t>
            </a:r>
            <a:r>
              <a:rPr lang="fa-IR" sz="3600" dirty="0">
                <a:solidFill>
                  <a:srgbClr val="00B0F0"/>
                </a:solidFill>
                <a:cs typeface="B Titr" pitchFamily="2" charset="-78"/>
              </a:rPr>
              <a:t>رویکرد اسکینر به </a:t>
            </a:r>
            <a:r>
              <a:rPr lang="fa-IR" sz="3600" dirty="0" smtClean="0">
                <a:solidFill>
                  <a:srgbClr val="00B0F0"/>
                </a:solidFill>
                <a:cs typeface="B Titr" pitchFamily="2" charset="-78"/>
              </a:rPr>
              <a:t>یادگیری </a:t>
            </a:r>
            <a:r>
              <a:rPr lang="fa-IR" sz="3600" dirty="0">
                <a:solidFill>
                  <a:srgbClr val="00B0F0"/>
                </a:solidFill>
                <a:cs typeface="B Titr" pitchFamily="2" charset="-78"/>
              </a:rPr>
              <a:t>برنامه ریزی خطی </a:t>
            </a:r>
          </a:p>
        </p:txBody>
      </p:sp>
      <p:sp>
        <p:nvSpPr>
          <p:cNvPr id="3" name="Content Placeholder 2"/>
          <p:cNvSpPr>
            <a:spLocks noGrp="1"/>
          </p:cNvSpPr>
          <p:nvPr>
            <p:ph idx="1"/>
          </p:nvPr>
        </p:nvSpPr>
        <p:spPr/>
        <p:txBody>
          <a:bodyPr/>
          <a:lstStyle/>
          <a:p>
            <a:r>
              <a:rPr lang="fa-IR" dirty="0" smtClean="0">
                <a:cs typeface="B Nazanin" pitchFamily="2" charset="-78"/>
              </a:rPr>
              <a:t>گام </a:t>
            </a:r>
            <a:r>
              <a:rPr lang="fa-IR" dirty="0">
                <a:cs typeface="B Nazanin" pitchFamily="2" charset="-78"/>
              </a:rPr>
              <a:t>های </a:t>
            </a:r>
            <a:r>
              <a:rPr lang="fa-IR" dirty="0" smtClean="0">
                <a:cs typeface="B Nazanin" pitchFamily="2" charset="-78"/>
              </a:rPr>
              <a:t>کوچک</a:t>
            </a:r>
          </a:p>
          <a:p>
            <a:r>
              <a:rPr lang="fa-IR" dirty="0" smtClean="0">
                <a:cs typeface="B Nazanin" pitchFamily="2" charset="-78"/>
              </a:rPr>
              <a:t>پاسخدهی آشکار</a:t>
            </a:r>
          </a:p>
          <a:p>
            <a:r>
              <a:rPr lang="fa-IR" dirty="0" smtClean="0">
                <a:cs typeface="B Nazanin" pitchFamily="2" charset="-78"/>
              </a:rPr>
              <a:t> بازخورد </a:t>
            </a:r>
            <a:r>
              <a:rPr lang="fa-IR" dirty="0">
                <a:cs typeface="B Nazanin" pitchFamily="2" charset="-78"/>
              </a:rPr>
              <a:t>فوری </a:t>
            </a:r>
            <a:endParaRPr lang="fa-IR" dirty="0" smtClean="0">
              <a:cs typeface="B Nazanin" pitchFamily="2" charset="-78"/>
            </a:endParaRPr>
          </a:p>
          <a:p>
            <a:r>
              <a:rPr lang="fa-IR" dirty="0" smtClean="0">
                <a:cs typeface="B Nazanin" pitchFamily="2" charset="-78"/>
              </a:rPr>
              <a:t>سرعت </a:t>
            </a:r>
            <a:r>
              <a:rPr lang="fa-IR" dirty="0">
                <a:cs typeface="B Nazanin" pitchFamily="2" charset="-78"/>
              </a:rPr>
              <a:t>شخصی</a:t>
            </a:r>
            <a:endParaRPr lang="en-US" dirty="0">
              <a:cs typeface="B Nazanin" pitchFamily="2" charset="-78"/>
            </a:endParaRPr>
          </a:p>
          <a:p>
            <a:endParaRPr lang="fa-IR" dirty="0">
              <a:cs typeface="B Nazanin" pitchFamily="2" charset="-78"/>
            </a:endParaRPr>
          </a:p>
        </p:txBody>
      </p:sp>
    </p:spTree>
  </p:cSld>
  <p:clrMapOvr>
    <a:masterClrMapping/>
  </p:clrMapOvr>
  <p:transition spd="slow"/>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dirty="0"/>
          </a:p>
        </p:txBody>
      </p:sp>
      <p:sp>
        <p:nvSpPr>
          <p:cNvPr id="3" name="Content Placeholder 2"/>
          <p:cNvSpPr>
            <a:spLocks noGrp="1"/>
          </p:cNvSpPr>
          <p:nvPr>
            <p:ph idx="1"/>
          </p:nvPr>
        </p:nvSpPr>
        <p:spPr>
          <a:xfrm>
            <a:off x="457200" y="2420888"/>
            <a:ext cx="8686800" cy="2520280"/>
          </a:xfrm>
        </p:spPr>
        <p:txBody>
          <a:bodyPr>
            <a:normAutofit/>
          </a:bodyPr>
          <a:lstStyle/>
          <a:p>
            <a:pPr algn="ctr">
              <a:lnSpc>
                <a:spcPct val="150000"/>
              </a:lnSpc>
            </a:pPr>
            <a:r>
              <a:rPr lang="fa-IR" sz="4000" dirty="0" smtClean="0">
                <a:cs typeface="B Titr" pitchFamily="2" charset="-78"/>
              </a:rPr>
              <a:t>تهیه و تنظیم:</a:t>
            </a:r>
          </a:p>
          <a:p>
            <a:pPr algn="ctr">
              <a:lnSpc>
                <a:spcPct val="150000"/>
              </a:lnSpc>
            </a:pPr>
            <a:r>
              <a:rPr lang="fa-IR" sz="4000" dirty="0" smtClean="0">
                <a:cs typeface="B Titr" pitchFamily="2" charset="-78"/>
              </a:rPr>
              <a:t>حسین محمدی</a:t>
            </a:r>
            <a:endParaRPr lang="fa-IR" sz="4000" dirty="0">
              <a:cs typeface="B Titr" pitchFamily="2" charset="-78"/>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8" presetClass="entr" presetSubtype="0" accel="5000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8" dur="1000" fill="hold"/>
                                        <p:tgtEl>
                                          <p:spTgt spid="3">
                                            <p:txEl>
                                              <p:pRg st="0" end="0"/>
                                            </p:txEl>
                                          </p:spTgt>
                                        </p:tgtEl>
                                        <p:attrNameLst>
                                          <p:attrName>ppt_x</p:attrName>
                                        </p:attrNameLst>
                                      </p:cBhvr>
                                      <p:tavLst>
                                        <p:tav tm="0">
                                          <p:val>
                                            <p:fltVal val="-1"/>
                                          </p:val>
                                        </p:tav>
                                        <p:tav tm="50000">
                                          <p:val>
                                            <p:fltVal val="0.95"/>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
                                          </p:val>
                                        </p:tav>
                                        <p:tav tm="100000">
                                          <p:val>
                                            <p:strVal val="#ppt_y"/>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56" presetClass="entr" presetSubtype="0" fill="hold" nodeType="clickEffect">
                                  <p:stCondLst>
                                    <p:cond delay="0"/>
                                  </p:stCondLst>
                                  <p:iterate type="lt">
                                    <p:tmPct val="10000"/>
                                  </p:iterate>
                                  <p:childTnLst>
                                    <p:set>
                                      <p:cBhvr>
                                        <p:cTn id="14" dur="1" fill="hold">
                                          <p:stCondLst>
                                            <p:cond delay="0"/>
                                          </p:stCondLst>
                                        </p:cTn>
                                        <p:tgtEl>
                                          <p:spTgt spid="3">
                                            <p:txEl>
                                              <p:pRg st="1" end="1"/>
                                            </p:txEl>
                                          </p:spTgt>
                                        </p:tgtEl>
                                        <p:attrNameLst>
                                          <p:attrName>style.visibility</p:attrName>
                                        </p:attrNameLst>
                                      </p:cBhvr>
                                      <p:to>
                                        <p:strVal val="visible"/>
                                      </p:to>
                                    </p:set>
                                    <p:anim by="(-#ppt_w*2)" calcmode="lin" valueType="num">
                                      <p:cBhvr rctx="PPT">
                                        <p:cTn id="15" dur="500" autoRev="1" fill="hold">
                                          <p:stCondLst>
                                            <p:cond delay="0"/>
                                          </p:stCondLst>
                                        </p:cTn>
                                        <p:tgtEl>
                                          <p:spTgt spid="3">
                                            <p:txEl>
                                              <p:pRg st="1" end="1"/>
                                            </p:txEl>
                                          </p:spTgt>
                                        </p:tgtEl>
                                        <p:attrNameLst>
                                          <p:attrName>ppt_w</p:attrName>
                                        </p:attrNameLst>
                                      </p:cBhvr>
                                    </p:anim>
                                    <p:anim by="(#ppt_w*0.50)" calcmode="lin" valueType="num">
                                      <p:cBhvr>
                                        <p:cTn id="16" dur="500" decel="50000" autoRev="1" fill="hold">
                                          <p:stCondLst>
                                            <p:cond delay="0"/>
                                          </p:stCondLst>
                                        </p:cTn>
                                        <p:tgtEl>
                                          <p:spTgt spid="3">
                                            <p:txEl>
                                              <p:pRg st="1" end="1"/>
                                            </p:txEl>
                                          </p:spTgt>
                                        </p:tgtEl>
                                        <p:attrNameLst>
                                          <p:attrName>ppt_x</p:attrName>
                                        </p:attrNameLst>
                                      </p:cBhvr>
                                    </p:anim>
                                    <p:anim from="(-#ppt_h/2)" to="(#ppt_y)" calcmode="lin" valueType="num">
                                      <p:cBhvr>
                                        <p:cTn id="17" dur="1000" fill="hold">
                                          <p:stCondLst>
                                            <p:cond delay="0"/>
                                          </p:stCondLst>
                                        </p:cTn>
                                        <p:tgtEl>
                                          <p:spTgt spid="3">
                                            <p:txEl>
                                              <p:pRg st="1" end="1"/>
                                            </p:txEl>
                                          </p:spTgt>
                                        </p:tgtEl>
                                        <p:attrNameLst>
                                          <p:attrName>ppt_y</p:attrName>
                                        </p:attrNameLst>
                                      </p:cBhvr>
                                    </p:anim>
                                    <p:animRot by="21600000">
                                      <p:cBhvr>
                                        <p:cTn id="18" dur="1000" fill="hold">
                                          <p:stCondLst>
                                            <p:cond delay="0"/>
                                          </p:stCondLst>
                                        </p:cTn>
                                        <p:tgtEl>
                                          <p:spTgt spid="3">
                                            <p:txEl>
                                              <p:pRg st="1" end="1"/>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1" algn="ctr" rtl="1">
              <a:spcBef>
                <a:spcPct val="0"/>
              </a:spcBef>
            </a:pPr>
            <a:r>
              <a:rPr lang="fa-IR" sz="3600" dirty="0" smtClean="0">
                <a:solidFill>
                  <a:srgbClr val="00B0F0"/>
                </a:solidFill>
                <a:cs typeface="B Titr" pitchFamily="2" charset="-78"/>
              </a:rPr>
              <a:t>رفتار پاسخ گر و رفتار کنشگر</a:t>
            </a:r>
            <a:endParaRPr lang="fa-IR" sz="3600" dirty="0">
              <a:solidFill>
                <a:srgbClr val="00B0F0"/>
              </a:solidFill>
              <a:cs typeface="B Titr" pitchFamily="2" charset="-78"/>
            </a:endParaRPr>
          </a:p>
        </p:txBody>
      </p:sp>
      <p:sp>
        <p:nvSpPr>
          <p:cNvPr id="3" name="Content Placeholder 2"/>
          <p:cNvSpPr>
            <a:spLocks noGrp="1"/>
          </p:cNvSpPr>
          <p:nvPr>
            <p:ph idx="1"/>
          </p:nvPr>
        </p:nvSpPr>
        <p:spPr>
          <a:xfrm>
            <a:off x="457200" y="1340768"/>
            <a:ext cx="8229600" cy="5328592"/>
          </a:xfrm>
        </p:spPr>
        <p:txBody>
          <a:bodyPr>
            <a:normAutofit/>
          </a:bodyPr>
          <a:lstStyle/>
          <a:p>
            <a:pPr algn="just"/>
            <a:r>
              <a:rPr lang="fa-IR" dirty="0">
                <a:cs typeface="B Nazanin" pitchFamily="2" charset="-78"/>
              </a:rPr>
              <a:t>اسكينر دو نوع رفتار را نام مي برد</a:t>
            </a:r>
            <a:r>
              <a:rPr lang="fa-IR" dirty="0" smtClean="0">
                <a:cs typeface="B Nazanin" pitchFamily="2" charset="-78"/>
              </a:rPr>
              <a:t>:</a:t>
            </a:r>
          </a:p>
          <a:p>
            <a:pPr algn="just">
              <a:lnSpc>
                <a:spcPct val="150000"/>
              </a:lnSpc>
            </a:pPr>
            <a:r>
              <a:rPr lang="fa-IR" dirty="0" smtClean="0">
                <a:solidFill>
                  <a:srgbClr val="FF0000"/>
                </a:solidFill>
                <a:cs typeface="B Nazanin" pitchFamily="2" charset="-78"/>
              </a:rPr>
              <a:t>رفتار </a:t>
            </a:r>
            <a:r>
              <a:rPr lang="fa-IR" dirty="0">
                <a:solidFill>
                  <a:srgbClr val="FF0000"/>
                </a:solidFill>
                <a:cs typeface="B Nazanin" pitchFamily="2" charset="-78"/>
              </a:rPr>
              <a:t>پاسخگر </a:t>
            </a:r>
            <a:r>
              <a:rPr lang="fa-IR" dirty="0">
                <a:cs typeface="B Nazanin" pitchFamily="2" charset="-78"/>
              </a:rPr>
              <a:t>كه به وسيلة يك محرك  شناخته شده فراخوانده ( ايجاد ) ميشود </a:t>
            </a:r>
            <a:r>
              <a:rPr lang="fa-IR" dirty="0" smtClean="0">
                <a:cs typeface="B Nazanin" pitchFamily="2" charset="-78"/>
              </a:rPr>
              <a:t>.(اهمیت محرک)</a:t>
            </a:r>
          </a:p>
          <a:p>
            <a:pPr algn="just">
              <a:lnSpc>
                <a:spcPct val="150000"/>
              </a:lnSpc>
            </a:pPr>
            <a:r>
              <a:rPr lang="fa-IR" dirty="0" smtClean="0">
                <a:cs typeface="B Nazanin" pitchFamily="2" charset="-78"/>
              </a:rPr>
              <a:t> </a:t>
            </a:r>
            <a:r>
              <a:rPr lang="fa-IR" dirty="0">
                <a:solidFill>
                  <a:srgbClr val="FF0000"/>
                </a:solidFill>
                <a:cs typeface="B Nazanin" pitchFamily="2" charset="-78"/>
              </a:rPr>
              <a:t>رفتار كنشگر </a:t>
            </a:r>
            <a:r>
              <a:rPr lang="fa-IR" dirty="0">
                <a:cs typeface="B Nazanin" pitchFamily="2" charset="-78"/>
              </a:rPr>
              <a:t>( يا رفتار فعال ) كه به وسيلة يك محرك شناخته شده فراخوانده نمي شود بلكه صرفاً از جاندار صادر مي شود . </a:t>
            </a:r>
            <a:r>
              <a:rPr lang="fa-IR" dirty="0" smtClean="0">
                <a:cs typeface="B Nazanin" pitchFamily="2" charset="-78"/>
              </a:rPr>
              <a:t>(به وسیله پیامدهایش کنترل می شود)</a:t>
            </a:r>
          </a:p>
          <a:p>
            <a:pPr>
              <a:buNone/>
            </a:pPr>
            <a:endParaRPr lang="fa-IR" dirty="0">
              <a:cs typeface="B Nazanin" pitchFamily="2" charset="-78"/>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20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2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1" algn="ctr" rtl="1">
              <a:spcBef>
                <a:spcPct val="0"/>
              </a:spcBef>
            </a:pPr>
            <a:r>
              <a:rPr lang="fa-IR" sz="3600" dirty="0" smtClean="0">
                <a:solidFill>
                  <a:srgbClr val="00B0F0"/>
                </a:solidFill>
                <a:cs typeface="B Titr" pitchFamily="2" charset="-78"/>
              </a:rPr>
              <a:t>شرطی شدن نوع  </a:t>
            </a:r>
            <a:r>
              <a:rPr lang="en-US" sz="3600" dirty="0" smtClean="0">
                <a:solidFill>
                  <a:srgbClr val="00B0F0"/>
                </a:solidFill>
                <a:cs typeface="B Titr" pitchFamily="2" charset="-78"/>
              </a:rPr>
              <a:t>S</a:t>
            </a:r>
            <a:r>
              <a:rPr lang="fa-IR" sz="3600" dirty="0" smtClean="0">
                <a:solidFill>
                  <a:srgbClr val="00B0F0"/>
                </a:solidFill>
                <a:cs typeface="B Titr" pitchFamily="2" charset="-78"/>
              </a:rPr>
              <a:t> و نوع  </a:t>
            </a:r>
            <a:r>
              <a:rPr lang="en-US" sz="3600" dirty="0" smtClean="0">
                <a:solidFill>
                  <a:srgbClr val="00B0F0"/>
                </a:solidFill>
                <a:cs typeface="B Titr" pitchFamily="2" charset="-78"/>
              </a:rPr>
              <a:t>R</a:t>
            </a:r>
            <a:endParaRPr lang="fa-IR" sz="3600" dirty="0">
              <a:solidFill>
                <a:srgbClr val="00B0F0"/>
              </a:solidFill>
              <a:cs typeface="B Titr" pitchFamily="2" charset="-78"/>
            </a:endParaRPr>
          </a:p>
        </p:txBody>
      </p:sp>
      <p:sp>
        <p:nvSpPr>
          <p:cNvPr id="3" name="Content Placeholder 2"/>
          <p:cNvSpPr>
            <a:spLocks noGrp="1"/>
          </p:cNvSpPr>
          <p:nvPr>
            <p:ph idx="1"/>
          </p:nvPr>
        </p:nvSpPr>
        <p:spPr>
          <a:xfrm>
            <a:off x="457200" y="1412776"/>
            <a:ext cx="8219256" cy="4713387"/>
          </a:xfrm>
        </p:spPr>
        <p:txBody>
          <a:bodyPr>
            <a:normAutofit lnSpcReduction="10000"/>
          </a:bodyPr>
          <a:lstStyle/>
          <a:p>
            <a:pPr algn="just"/>
            <a:r>
              <a:rPr lang="fa-IR" dirty="0" smtClean="0">
                <a:cs typeface="B Nazanin" pitchFamily="2" charset="-78"/>
              </a:rPr>
              <a:t>شرطي </a:t>
            </a:r>
            <a:r>
              <a:rPr lang="fa-IR" dirty="0">
                <a:cs typeface="B Nazanin" pitchFamily="2" charset="-78"/>
              </a:rPr>
              <a:t>شدن نوع </a:t>
            </a:r>
            <a:r>
              <a:rPr lang="en-US" b="1" i="1" dirty="0">
                <a:cs typeface="B Nazanin" pitchFamily="2" charset="-78"/>
              </a:rPr>
              <a:t>S</a:t>
            </a:r>
            <a:r>
              <a:rPr lang="fa-IR" dirty="0">
                <a:cs typeface="B Nazanin" pitchFamily="2" charset="-78"/>
              </a:rPr>
              <a:t> ( نوع محرك ) شرطي شدن پاسخگر نيز ناميده مي شود </a:t>
            </a:r>
            <a:r>
              <a:rPr lang="fa-IR" dirty="0" smtClean="0">
                <a:cs typeface="B Nazanin" pitchFamily="2" charset="-78"/>
              </a:rPr>
              <a:t>. </a:t>
            </a:r>
            <a:r>
              <a:rPr lang="fa-IR" dirty="0">
                <a:cs typeface="B Nazanin" pitchFamily="2" charset="-78"/>
              </a:rPr>
              <a:t>به آن شرطي شدن نوع </a:t>
            </a:r>
            <a:r>
              <a:rPr lang="en-US" dirty="0">
                <a:cs typeface="B Nazanin" pitchFamily="2" charset="-78"/>
              </a:rPr>
              <a:t>S</a:t>
            </a:r>
            <a:r>
              <a:rPr lang="fa-IR" dirty="0">
                <a:cs typeface="B Nazanin" pitchFamily="2" charset="-78"/>
              </a:rPr>
              <a:t> مي گويند تا بر </a:t>
            </a:r>
            <a:r>
              <a:rPr lang="fa-IR" dirty="0">
                <a:solidFill>
                  <a:srgbClr val="FF0000"/>
                </a:solidFill>
                <a:cs typeface="B Nazanin" pitchFamily="2" charset="-78"/>
              </a:rPr>
              <a:t>اهميت محرك در فراخواني پاسخ </a:t>
            </a:r>
            <a:r>
              <a:rPr lang="fa-IR" dirty="0">
                <a:cs typeface="B Nazanin" pitchFamily="2" charset="-78"/>
              </a:rPr>
              <a:t>تأكيد كنند. شرطي شدن رفتار كنشگر شرطي شدن نوع </a:t>
            </a:r>
            <a:r>
              <a:rPr lang="en-US" b="1" dirty="0">
                <a:cs typeface="B Nazanin" pitchFamily="2" charset="-78"/>
              </a:rPr>
              <a:t>R</a:t>
            </a:r>
            <a:r>
              <a:rPr lang="en-US" dirty="0">
                <a:cs typeface="B Nazanin" pitchFamily="2" charset="-78"/>
              </a:rPr>
              <a:t> </a:t>
            </a:r>
            <a:r>
              <a:rPr lang="fa-IR" dirty="0">
                <a:cs typeface="B Nazanin" pitchFamily="2" charset="-78"/>
              </a:rPr>
              <a:t>( نوع پاسخ ) نام گرفته است تا بر </a:t>
            </a:r>
            <a:r>
              <a:rPr lang="fa-IR" dirty="0">
                <a:solidFill>
                  <a:srgbClr val="FF0000"/>
                </a:solidFill>
                <a:cs typeface="B Nazanin" pitchFamily="2" charset="-78"/>
              </a:rPr>
              <a:t>اهميت پاسخ </a:t>
            </a:r>
            <a:r>
              <a:rPr lang="fa-IR" dirty="0">
                <a:cs typeface="B Nazanin" pitchFamily="2" charset="-78"/>
              </a:rPr>
              <a:t>تأكيد شود. شرطي شدن نوع </a:t>
            </a:r>
            <a:r>
              <a:rPr lang="en-US" b="1" dirty="0">
                <a:cs typeface="B Nazanin" pitchFamily="2" charset="-78"/>
              </a:rPr>
              <a:t>R</a:t>
            </a:r>
            <a:r>
              <a:rPr lang="fa-IR" dirty="0">
                <a:cs typeface="B Nazanin" pitchFamily="2" charset="-78"/>
              </a:rPr>
              <a:t> ، شرطي شدن كنشگر نيز ناميده مي </a:t>
            </a:r>
            <a:r>
              <a:rPr lang="fa-IR" dirty="0" smtClean="0">
                <a:cs typeface="B Nazanin" pitchFamily="2" charset="-78"/>
              </a:rPr>
              <a:t>شود </a:t>
            </a:r>
            <a:r>
              <a:rPr lang="fa-IR" dirty="0">
                <a:cs typeface="B Nazanin" pitchFamily="2" charset="-78"/>
              </a:rPr>
              <a:t>. </a:t>
            </a:r>
            <a:endParaRPr lang="fa-IR" dirty="0" smtClean="0">
              <a:cs typeface="B Nazanin" pitchFamily="2" charset="-78"/>
            </a:endParaRPr>
          </a:p>
          <a:p>
            <a:pPr algn="just"/>
            <a:r>
              <a:rPr lang="fa-IR" dirty="0" smtClean="0">
                <a:cs typeface="B Nazanin" pitchFamily="2" charset="-78"/>
              </a:rPr>
              <a:t>در </a:t>
            </a:r>
            <a:r>
              <a:rPr lang="fa-IR" dirty="0">
                <a:cs typeface="B Nazanin" pitchFamily="2" charset="-78"/>
              </a:rPr>
              <a:t>شرطي شدن نوع </a:t>
            </a:r>
            <a:r>
              <a:rPr lang="en-US" b="1" dirty="0">
                <a:cs typeface="B Nazanin" pitchFamily="2" charset="-78"/>
              </a:rPr>
              <a:t>R</a:t>
            </a:r>
            <a:r>
              <a:rPr lang="fa-IR" dirty="0">
                <a:cs typeface="B Nazanin" pitchFamily="2" charset="-78"/>
              </a:rPr>
              <a:t> ، </a:t>
            </a:r>
            <a:r>
              <a:rPr lang="fa-IR" dirty="0" smtClean="0">
                <a:cs typeface="B Nazanin" pitchFamily="2" charset="-78"/>
              </a:rPr>
              <a:t>نيرومندي </a:t>
            </a:r>
            <a:r>
              <a:rPr lang="fa-IR" dirty="0">
                <a:cs typeface="B Nazanin" pitchFamily="2" charset="-78"/>
              </a:rPr>
              <a:t>شرطي شدن با </a:t>
            </a:r>
            <a:r>
              <a:rPr lang="fa-IR" dirty="0">
                <a:solidFill>
                  <a:srgbClr val="FF0000"/>
                </a:solidFill>
                <a:cs typeface="B Nazanin" pitchFamily="2" charset="-78"/>
              </a:rPr>
              <a:t>نرخ پاسخ </a:t>
            </a:r>
            <a:r>
              <a:rPr lang="fa-IR" dirty="0">
                <a:cs typeface="B Nazanin" pitchFamily="2" charset="-78"/>
              </a:rPr>
              <a:t>نشان داده مي شود ، در حالي كه ، در شرطي شدن نوع </a:t>
            </a:r>
            <a:r>
              <a:rPr lang="en-US" b="1" dirty="0">
                <a:cs typeface="B Nazanin" pitchFamily="2" charset="-78"/>
              </a:rPr>
              <a:t>S</a:t>
            </a:r>
            <a:r>
              <a:rPr lang="fa-IR" dirty="0">
                <a:cs typeface="B Nazanin" pitchFamily="2" charset="-78"/>
              </a:rPr>
              <a:t> ، نيرومندي شرطي شدن معمولا با </a:t>
            </a:r>
            <a:r>
              <a:rPr lang="fa-IR" dirty="0">
                <a:solidFill>
                  <a:srgbClr val="FF0000"/>
                </a:solidFill>
                <a:cs typeface="B Nazanin" pitchFamily="2" charset="-78"/>
              </a:rPr>
              <a:t>مقدار پاسخ </a:t>
            </a:r>
            <a:r>
              <a:rPr lang="fa-IR" dirty="0">
                <a:cs typeface="B Nazanin" pitchFamily="2" charset="-78"/>
              </a:rPr>
              <a:t>شرطي معين مي شود . </a:t>
            </a:r>
            <a:endParaRPr lang="en-US" dirty="0">
              <a:cs typeface="B Nazanin" pitchFamily="2" charset="-78"/>
            </a:endParaRPr>
          </a:p>
          <a:p>
            <a:endParaRPr lang="fa-IR" dirty="0">
              <a:cs typeface="B Nazanin" pitchFamily="2" charset="-78"/>
            </a:endParaRPr>
          </a:p>
        </p:txBody>
      </p: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20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normAutofit/>
          </a:bodyPr>
          <a:lstStyle/>
          <a:p>
            <a:pPr lvl="1" algn="ctr" rtl="1">
              <a:spcBef>
                <a:spcPct val="0"/>
              </a:spcBef>
            </a:pPr>
            <a:r>
              <a:rPr lang="fa-IR" sz="3600" dirty="0" smtClean="0">
                <a:solidFill>
                  <a:srgbClr val="00B0F0"/>
                </a:solidFill>
                <a:cs typeface="B Titr" pitchFamily="2" charset="-78"/>
              </a:rPr>
              <a:t>اصول شرطی شدن کنشگر</a:t>
            </a:r>
            <a:endParaRPr lang="fa-IR" sz="3600" dirty="0">
              <a:solidFill>
                <a:srgbClr val="00B0F0"/>
              </a:solidFill>
              <a:cs typeface="B Titr" pitchFamily="2" charset="-78"/>
            </a:endParaRPr>
          </a:p>
        </p:txBody>
      </p:sp>
      <p:sp>
        <p:nvSpPr>
          <p:cNvPr id="3" name="Content Placeholder 2"/>
          <p:cNvSpPr>
            <a:spLocks noGrp="1"/>
          </p:cNvSpPr>
          <p:nvPr>
            <p:ph idx="1"/>
          </p:nvPr>
        </p:nvSpPr>
        <p:spPr>
          <a:xfrm>
            <a:off x="457200" y="1124744"/>
            <a:ext cx="8229600" cy="5001419"/>
          </a:xfrm>
        </p:spPr>
        <p:txBody>
          <a:bodyPr>
            <a:normAutofit fontScale="92500"/>
          </a:bodyPr>
          <a:lstStyle/>
          <a:p>
            <a:pPr algn="just"/>
            <a:r>
              <a:rPr lang="fa-IR" dirty="0" smtClean="0">
                <a:cs typeface="B Nazanin" pitchFamily="2" charset="-78"/>
              </a:rPr>
              <a:t>(الف) هر </a:t>
            </a:r>
            <a:r>
              <a:rPr lang="fa-IR" dirty="0">
                <a:cs typeface="B Nazanin" pitchFamily="2" charset="-78"/>
              </a:rPr>
              <a:t>پاسخي كه با يك محرك تقويت كننده دنبال گردد </a:t>
            </a:r>
            <a:r>
              <a:rPr lang="fa-IR" dirty="0">
                <a:solidFill>
                  <a:srgbClr val="FF0000"/>
                </a:solidFill>
                <a:cs typeface="B Nazanin" pitchFamily="2" charset="-78"/>
              </a:rPr>
              <a:t>تكرار </a:t>
            </a:r>
            <a:r>
              <a:rPr lang="fa-IR" dirty="0">
                <a:cs typeface="B Nazanin" pitchFamily="2" charset="-78"/>
              </a:rPr>
              <a:t>مي شود</a:t>
            </a:r>
            <a:r>
              <a:rPr lang="fa-IR" dirty="0" smtClean="0">
                <a:cs typeface="B Nazanin" pitchFamily="2" charset="-78"/>
              </a:rPr>
              <a:t>؛</a:t>
            </a:r>
          </a:p>
          <a:p>
            <a:pPr algn="just"/>
            <a:r>
              <a:rPr lang="fa-IR" dirty="0" smtClean="0">
                <a:cs typeface="B Nazanin" pitchFamily="2" charset="-78"/>
              </a:rPr>
              <a:t>(</a:t>
            </a:r>
            <a:r>
              <a:rPr lang="fa-IR" dirty="0">
                <a:cs typeface="B Nazanin" pitchFamily="2" charset="-78"/>
              </a:rPr>
              <a:t>ب) محرك تقويت كننده چيزي است كه </a:t>
            </a:r>
            <a:r>
              <a:rPr lang="fa-IR" dirty="0">
                <a:solidFill>
                  <a:srgbClr val="FF0000"/>
                </a:solidFill>
                <a:cs typeface="B Nazanin" pitchFamily="2" charset="-78"/>
              </a:rPr>
              <a:t>نرخ پاسخدهي ر ا افزايش </a:t>
            </a:r>
            <a:r>
              <a:rPr lang="fa-IR" dirty="0">
                <a:cs typeface="B Nazanin" pitchFamily="2" charset="-78"/>
              </a:rPr>
              <a:t>مي دهد . </a:t>
            </a:r>
            <a:endParaRPr lang="fa-IR" dirty="0" smtClean="0">
              <a:cs typeface="B Nazanin" pitchFamily="2" charset="-78"/>
            </a:endParaRPr>
          </a:p>
          <a:p>
            <a:pPr algn="just"/>
            <a:r>
              <a:rPr lang="fa-IR" dirty="0" smtClean="0">
                <a:cs typeface="B Nazanin" pitchFamily="2" charset="-78"/>
              </a:rPr>
              <a:t>درشرطي </a:t>
            </a:r>
            <a:r>
              <a:rPr lang="fa-IR" dirty="0">
                <a:cs typeface="B Nazanin" pitchFamily="2" charset="-78"/>
              </a:rPr>
              <a:t>كردن كنشگر، تأكيد بر </a:t>
            </a:r>
            <a:r>
              <a:rPr lang="fa-IR" dirty="0">
                <a:solidFill>
                  <a:srgbClr val="FF0000"/>
                </a:solidFill>
                <a:cs typeface="B Nazanin" pitchFamily="2" charset="-78"/>
              </a:rPr>
              <a:t>رفتار و پيامدهاي </a:t>
            </a:r>
            <a:r>
              <a:rPr lang="fa-IR" dirty="0">
                <a:cs typeface="B Nazanin" pitchFamily="2" charset="-78"/>
              </a:rPr>
              <a:t>آن </a:t>
            </a:r>
            <a:r>
              <a:rPr lang="fa-IR" dirty="0" smtClean="0">
                <a:cs typeface="B Nazanin" pitchFamily="2" charset="-78"/>
              </a:rPr>
              <a:t>است. </a:t>
            </a:r>
          </a:p>
          <a:p>
            <a:pPr algn="just"/>
            <a:r>
              <a:rPr lang="fa-IR" dirty="0" smtClean="0">
                <a:cs typeface="B Nazanin" pitchFamily="2" charset="-78"/>
              </a:rPr>
              <a:t>اگر </a:t>
            </a:r>
            <a:r>
              <a:rPr lang="fa-IR" dirty="0">
                <a:cs typeface="B Nazanin" pitchFamily="2" charset="-78"/>
              </a:rPr>
              <a:t>بتوان تقويت را كنترل كرد، مي توان رفتار را كنترل كرد . اما نبايد اين را يك بيان منفي تلقي نمود، زيرا رفتار همواره تحت تأثير تقويت است، چه ما از آن آگاه باشيم چه نباشيم. مسئله اين نيست كه </a:t>
            </a:r>
            <a:r>
              <a:rPr lang="fa-IR" dirty="0">
                <a:cs typeface="B Nazanin" pitchFamily="2" charset="-78"/>
              </a:rPr>
              <a:t>آيا </a:t>
            </a:r>
            <a:r>
              <a:rPr lang="fa-IR" dirty="0">
                <a:cs typeface="B Nazanin" pitchFamily="2" charset="-78"/>
              </a:rPr>
              <a:t>رفتار را بايد كنترل كرد يا نه، بلكه مسئله اين است كه چه كسي يا چه چيزي آن را  كنترل خواهد كرد  . </a:t>
            </a:r>
            <a:endParaRPr lang="en-US" dirty="0">
              <a:cs typeface="B Nazanin" pitchFamily="2" charset="-78"/>
            </a:endParaRPr>
          </a:p>
          <a:p>
            <a:endParaRPr lang="fa-IR" dirty="0">
              <a:cs typeface="B Nazanin" pitchFamily="2" charset="-78"/>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down)">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ipe(down)">
                                      <p:cBhvr>
                                        <p:cTn id="2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1" algn="ctr" rtl="1">
              <a:spcBef>
                <a:spcPct val="0"/>
              </a:spcBef>
            </a:pPr>
            <a:r>
              <a:rPr lang="fa-IR" sz="3600" dirty="0" smtClean="0">
                <a:solidFill>
                  <a:srgbClr val="00B0F0"/>
                </a:solidFill>
                <a:cs typeface="B Titr" pitchFamily="2" charset="-78"/>
              </a:rPr>
              <a:t>قسمت دوم</a:t>
            </a:r>
            <a:endParaRPr lang="fa-IR" sz="3600" dirty="0">
              <a:solidFill>
                <a:srgbClr val="00B0F0"/>
              </a:solidFill>
              <a:cs typeface="B Titr" pitchFamily="2" charset="-78"/>
            </a:endParaRPr>
          </a:p>
        </p:txBody>
      </p:sp>
      <p:sp>
        <p:nvSpPr>
          <p:cNvPr id="3" name="Content Placeholder 2"/>
          <p:cNvSpPr>
            <a:spLocks noGrp="1"/>
          </p:cNvSpPr>
          <p:nvPr>
            <p:ph idx="1"/>
          </p:nvPr>
        </p:nvSpPr>
        <p:spPr/>
        <p:txBody>
          <a:bodyPr/>
          <a:lstStyle/>
          <a:p>
            <a:r>
              <a:rPr lang="fa-IR" dirty="0" smtClean="0">
                <a:cs typeface="B Nazanin" pitchFamily="2" charset="-78"/>
              </a:rPr>
              <a:t>جعبه اسکینر</a:t>
            </a:r>
          </a:p>
          <a:p>
            <a:r>
              <a:rPr lang="fa-IR" dirty="0" smtClean="0">
                <a:cs typeface="B Nazanin" pitchFamily="2" charset="-78"/>
              </a:rPr>
              <a:t>نمودار تراکمی</a:t>
            </a:r>
          </a:p>
          <a:p>
            <a:r>
              <a:rPr lang="fa-IR" dirty="0" smtClean="0">
                <a:cs typeface="B Nazanin" pitchFamily="2" charset="-78"/>
              </a:rPr>
              <a:t>شرطی کردن پاسخ فشار دادن اهرم</a:t>
            </a:r>
          </a:p>
          <a:p>
            <a:pPr lvl="1"/>
            <a:r>
              <a:rPr lang="fa-IR" dirty="0" smtClean="0">
                <a:cs typeface="B Nazanin" pitchFamily="2" charset="-78"/>
              </a:rPr>
              <a:t>محرومیت</a:t>
            </a:r>
          </a:p>
          <a:p>
            <a:pPr lvl="1"/>
            <a:r>
              <a:rPr lang="fa-IR" dirty="0" smtClean="0">
                <a:cs typeface="B Nazanin" pitchFamily="2" charset="-78"/>
              </a:rPr>
              <a:t>تربیت کردن در جعبه آزمایش</a:t>
            </a:r>
          </a:p>
          <a:p>
            <a:pPr lvl="1"/>
            <a:r>
              <a:rPr lang="fa-IR" dirty="0" smtClean="0">
                <a:cs typeface="B Nazanin" pitchFamily="2" charset="-78"/>
              </a:rPr>
              <a:t>فشار دادن اهرم</a:t>
            </a:r>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20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2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2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1"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770" decel="100000"/>
                                        <p:tgtEl>
                                          <p:spTgt spid="3">
                                            <p:txEl>
                                              <p:pRg st="3" end="3"/>
                                            </p:txEl>
                                          </p:spTgt>
                                        </p:tgtEl>
                                      </p:cBhvr>
                                    </p:animEffect>
                                    <p:animScale>
                                      <p:cBhvr>
                                        <p:cTn id="29" dur="770" decel="100000"/>
                                        <p:tgtEl>
                                          <p:spTgt spid="3">
                                            <p:txEl>
                                              <p:pRg st="3" end="3"/>
                                            </p:txEl>
                                          </p:spTgt>
                                        </p:tgtEl>
                                      </p:cBhvr>
                                      <p:from x="10000" y="10000"/>
                                      <p:to x="200000" y="450000"/>
                                    </p:animScale>
                                    <p:animScale>
                                      <p:cBhvr>
                                        <p:cTn id="30" dur="1230" accel="100000" fill="hold">
                                          <p:stCondLst>
                                            <p:cond delay="770"/>
                                          </p:stCondLst>
                                        </p:cTn>
                                        <p:tgtEl>
                                          <p:spTgt spid="3">
                                            <p:txEl>
                                              <p:pRg st="3" end="3"/>
                                            </p:txEl>
                                          </p:spTgt>
                                        </p:tgtEl>
                                      </p:cBhvr>
                                      <p:from x="200000" y="450000"/>
                                      <p:to x="100000" y="100000"/>
                                    </p:animScale>
                                    <p:set>
                                      <p:cBhvr>
                                        <p:cTn id="31" dur="770" fill="hold"/>
                                        <p:tgtEl>
                                          <p:spTgt spid="3">
                                            <p:txEl>
                                              <p:pRg st="3" end="3"/>
                                            </p:txEl>
                                          </p:spTgt>
                                        </p:tgtEl>
                                        <p:attrNameLst>
                                          <p:attrName>ppt_x</p:attrName>
                                        </p:attrNameLst>
                                      </p:cBhvr>
                                      <p:to>
                                        <p:strVal val="(0.5)"/>
                                      </p:to>
                                    </p:set>
                                    <p:anim from="(0.5)" to="(#ppt_x)" calcmode="lin" valueType="num">
                                      <p:cBhvr>
                                        <p:cTn id="32" dur="1230" accel="100000" fill="hold">
                                          <p:stCondLst>
                                            <p:cond delay="770"/>
                                          </p:stCondLst>
                                        </p:cTn>
                                        <p:tgtEl>
                                          <p:spTgt spid="3">
                                            <p:txEl>
                                              <p:pRg st="3" end="3"/>
                                            </p:txEl>
                                          </p:spTgt>
                                        </p:tgtEl>
                                        <p:attrNameLst>
                                          <p:attrName>ppt_x</p:attrName>
                                        </p:attrNameLst>
                                      </p:cBhvr>
                                    </p:anim>
                                    <p:set>
                                      <p:cBhvr>
                                        <p:cTn id="33" dur="770" fill="hold"/>
                                        <p:tgtEl>
                                          <p:spTgt spid="3">
                                            <p:txEl>
                                              <p:pRg st="3" end="3"/>
                                            </p:txEl>
                                          </p:spTgt>
                                        </p:tgtEl>
                                        <p:attrNameLst>
                                          <p:attrName>ppt_y</p:attrName>
                                        </p:attrNameLst>
                                      </p:cBhvr>
                                      <p:to>
                                        <p:strVal val="(#ppt_y+0.4)"/>
                                      </p:to>
                                    </p:set>
                                    <p:anim from="(#ppt_y+0.4)" to="(#ppt_y)" calcmode="lin" valueType="num">
                                      <p:cBhvr>
                                        <p:cTn id="34" dur="1230" accel="100000" fill="hold">
                                          <p:stCondLst>
                                            <p:cond delay="770"/>
                                          </p:stCondLst>
                                        </p:cTn>
                                        <p:tgtEl>
                                          <p:spTgt spid="3">
                                            <p:txEl>
                                              <p:pRg st="3" end="3"/>
                                            </p:txEl>
                                          </p:spTgt>
                                        </p:tgtEl>
                                        <p:attrNameLst>
                                          <p:attrName>ppt_y</p:attrName>
                                        </p:attrNameLst>
                                      </p:cBhvr>
                                    </p:anim>
                                  </p:childTnLst>
                                </p:cTn>
                              </p:par>
                            </p:childTnLst>
                          </p:cTn>
                        </p:par>
                      </p:childTnLst>
                    </p:cTn>
                  </p:par>
                  <p:par>
                    <p:cTn id="35" fill="hold">
                      <p:stCondLst>
                        <p:cond delay="indefinite"/>
                      </p:stCondLst>
                      <p:childTnLst>
                        <p:par>
                          <p:cTn id="36" fill="hold">
                            <p:stCondLst>
                              <p:cond delay="0"/>
                            </p:stCondLst>
                            <p:childTnLst>
                              <p:par>
                                <p:cTn id="37" presetID="18" presetClass="entr" presetSubtype="12" fill="hold"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Effect transition="in" filter="strips(downLeft)">
                                      <p:cBhvr>
                                        <p:cTn id="39" dur="500"/>
                                        <p:tgtEl>
                                          <p:spTgt spid="3">
                                            <p:txEl>
                                              <p:pRg st="4" end="4"/>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48" presetClass="entr" presetSubtype="0" accel="50000" fill="hold" nodeType="clickEffect">
                                  <p:stCondLst>
                                    <p:cond delay="0"/>
                                  </p:stCondLst>
                                  <p:childTnLst>
                                    <p:set>
                                      <p:cBhvr>
                                        <p:cTn id="43" dur="1" fill="hold">
                                          <p:stCondLst>
                                            <p:cond delay="0"/>
                                          </p:stCondLst>
                                        </p:cTn>
                                        <p:tgtEl>
                                          <p:spTgt spid="3">
                                            <p:txEl>
                                              <p:pRg st="5" end="5"/>
                                            </p:txEl>
                                          </p:spTgt>
                                        </p:tgtEl>
                                        <p:attrNameLst>
                                          <p:attrName>style.visibility</p:attrName>
                                        </p:attrNameLst>
                                      </p:cBhvr>
                                      <p:to>
                                        <p:strVal val="visible"/>
                                      </p:to>
                                    </p:set>
                                    <p:anim calcmode="lin" valueType="num">
                                      <p:cBhvr>
                                        <p:cTn id="44" dur="1000" fill="hold"/>
                                        <p:tgtEl>
                                          <p:spTgt spid="3">
                                            <p:txEl>
                                              <p:pRg st="5" end="5"/>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45" dur="1000" fill="hold"/>
                                        <p:tgtEl>
                                          <p:spTgt spid="3">
                                            <p:txEl>
                                              <p:pRg st="5" end="5"/>
                                            </p:txEl>
                                          </p:spTgt>
                                        </p:tgtEl>
                                        <p:attrNameLst>
                                          <p:attrName>ppt_x</p:attrName>
                                        </p:attrNameLst>
                                      </p:cBhvr>
                                      <p:tavLst>
                                        <p:tav tm="0">
                                          <p:val>
                                            <p:fltVal val="-1"/>
                                          </p:val>
                                        </p:tav>
                                        <p:tav tm="50000">
                                          <p:val>
                                            <p:fltVal val="0.95"/>
                                          </p:val>
                                        </p:tav>
                                        <p:tav tm="100000">
                                          <p:val>
                                            <p:strVal val="#ppt_x"/>
                                          </p:val>
                                        </p:tav>
                                      </p:tavLst>
                                    </p:anim>
                                    <p:anim calcmode="lin" valueType="num">
                                      <p:cBhvr>
                                        <p:cTn id="46" dur="1000" fill="hold"/>
                                        <p:tgtEl>
                                          <p:spTgt spid="3">
                                            <p:txEl>
                                              <p:pRg st="5" end="5"/>
                                            </p:txEl>
                                          </p:spTgt>
                                        </p:tgtEl>
                                        <p:attrNameLst>
                                          <p:attrName>ppt_y</p:attrName>
                                        </p:attrNameLst>
                                      </p:cBhvr>
                                      <p:tavLst>
                                        <p:tav tm="0">
                                          <p:val>
                                            <p:strVal val="#ppt_y"/>
                                          </p:val>
                                        </p:tav>
                                        <p:tav tm="100000">
                                          <p:val>
                                            <p:strVal val="#ppt_y"/>
                                          </p:val>
                                        </p:tav>
                                      </p:tavLst>
                                    </p:anim>
                                    <p:animEffect transition="in" filter="fade">
                                      <p:cBhvr>
                                        <p:cTn id="47"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391</TotalTime>
  <Words>3913</Words>
  <Application>Microsoft Office PowerPoint</Application>
  <PresentationFormat>On-screen Show (4:3)</PresentationFormat>
  <Paragraphs>166</Paragraphs>
  <Slides>57</Slides>
  <Notes>0</Notes>
  <HiddenSlides>0</HiddenSlides>
  <MMClips>0</MMClips>
  <ScaleCrop>false</ScaleCrop>
  <HeadingPairs>
    <vt:vector size="4" baseType="variant">
      <vt:variant>
        <vt:lpstr>Theme</vt:lpstr>
      </vt:variant>
      <vt:variant>
        <vt:i4>1</vt:i4>
      </vt:variant>
      <vt:variant>
        <vt:lpstr>Slide Titles</vt:lpstr>
      </vt:variant>
      <vt:variant>
        <vt:i4>57</vt:i4>
      </vt:variant>
    </vt:vector>
  </HeadingPairs>
  <TitlesOfParts>
    <vt:vector size="58" baseType="lpstr">
      <vt:lpstr>Trek</vt:lpstr>
      <vt:lpstr>Slide 1</vt:lpstr>
      <vt:lpstr>Slide 2</vt:lpstr>
      <vt:lpstr>تاریخچه</vt:lpstr>
      <vt:lpstr>قسمت اول</vt:lpstr>
      <vt:lpstr>رفتارگرایی رادیکال</vt:lpstr>
      <vt:lpstr>رفتار پاسخ گر و رفتار کنشگر</vt:lpstr>
      <vt:lpstr>شرطی شدن نوع  S و نوع  R</vt:lpstr>
      <vt:lpstr>اصول شرطی شدن کنشگر</vt:lpstr>
      <vt:lpstr>قسمت دوم</vt:lpstr>
      <vt:lpstr>جعبه اسکینر</vt:lpstr>
      <vt:lpstr>نمودار تراکمی</vt:lpstr>
      <vt:lpstr>مراحل شرطی کردن پاسخ فشار دادن اهرم</vt:lpstr>
      <vt:lpstr>مراحل شرطی کردن پاسخ فشار دادن اهرم</vt:lpstr>
      <vt:lpstr>مراحل شرطی کردن پاسخ فشار دادن اهرم</vt:lpstr>
      <vt:lpstr>قسمت سوم</vt:lpstr>
      <vt:lpstr>شكل دهي </vt:lpstr>
      <vt:lpstr>اجزاءشكل دهي </vt:lpstr>
      <vt:lpstr>خاموشي </vt:lpstr>
      <vt:lpstr>بازگشت خود به خودي </vt:lpstr>
      <vt:lpstr>رفتار خرافي </vt:lpstr>
      <vt:lpstr>كنشگر تميزي  </vt:lpstr>
      <vt:lpstr>Slide 22</vt:lpstr>
      <vt:lpstr>قسمت چهارم</vt:lpstr>
      <vt:lpstr>تقويت ثانوي و تقويت كنندة ثانوي </vt:lpstr>
      <vt:lpstr>تقويت كننده هاي تعميم يافته </vt:lpstr>
      <vt:lpstr>Slide 26</vt:lpstr>
      <vt:lpstr>زنجيره سازي </vt:lpstr>
      <vt:lpstr>Slide 28</vt:lpstr>
      <vt:lpstr>تقويت كننده هاي مثبت و منفي </vt:lpstr>
      <vt:lpstr>تقويت كننده هاي مثبت و منفي </vt:lpstr>
      <vt:lpstr>قسمت پنجم</vt:lpstr>
      <vt:lpstr>تنبيه </vt:lpstr>
      <vt:lpstr>دلايل اسكينر عليه تنبيه</vt:lpstr>
      <vt:lpstr>جانشين هاي تنبيه </vt:lpstr>
      <vt:lpstr>مقايسه اسكينر با ثرانديك </vt:lpstr>
      <vt:lpstr>Slide 36</vt:lpstr>
      <vt:lpstr>برنامه هاي تقويت </vt:lpstr>
      <vt:lpstr>1.برنامه تقويتي پيوسته يا پياپي(‍CRF  ) </vt:lpstr>
      <vt:lpstr>2.برنامه تقويتي فاصله ثابت (  FI) </vt:lpstr>
      <vt:lpstr>3.برنامه تقويتي نسبت ثابت ( FR ) </vt:lpstr>
      <vt:lpstr>4.برنامه تقويتي فاصلة متغير VI‌</vt:lpstr>
      <vt:lpstr>5.برنامه تقويتي نسبت متغير ( VR ) </vt:lpstr>
      <vt:lpstr>6.برنامه تقويت همزمان و قانون جور كردن </vt:lpstr>
      <vt:lpstr>7.برنامه تقويت زنجيره اي همزمان </vt:lpstr>
      <vt:lpstr>8.برنامه هاي نسبتي پيش رونده و اقتصاد رفتاري ( PR  ) </vt:lpstr>
      <vt:lpstr>رفتار كلامي </vt:lpstr>
      <vt:lpstr>1.خواست </vt:lpstr>
      <vt:lpstr>2.ناميدن </vt:lpstr>
      <vt:lpstr>3.رفتار پژواكي</vt:lpstr>
      <vt:lpstr>4.رفتار خود سنجي </vt:lpstr>
      <vt:lpstr>قرارداد وابستگي </vt:lpstr>
      <vt:lpstr>نگرش اسكينر به نظرية يادگيري </vt:lpstr>
      <vt:lpstr>اسکینر و آموزش و پرورش</vt:lpstr>
      <vt:lpstr>Slide 54</vt:lpstr>
      <vt:lpstr>میراث اسکینر </vt:lpstr>
      <vt:lpstr>ویژگیهای رویکرد اسکینر به یادگیری برنامه ریزی خطی </vt:lpstr>
      <vt:lpstr>Slide 57</vt:lpstr>
    </vt:vector>
  </TitlesOfParts>
  <Company>MuRsiD BaRaN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Deluxe Edition</dc:creator>
  <cp:lastModifiedBy>Deluxe Edition</cp:lastModifiedBy>
  <cp:revision>102</cp:revision>
  <dcterms:created xsi:type="dcterms:W3CDTF">2013-04-28T12:55:13Z</dcterms:created>
  <dcterms:modified xsi:type="dcterms:W3CDTF">2013-04-29T14:24:38Z</dcterms:modified>
</cp:coreProperties>
</file>