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2" r:id="rId2"/>
    <p:sldId id="273" r:id="rId3"/>
    <p:sldId id="274" r:id="rId4"/>
    <p:sldId id="276" r:id="rId5"/>
    <p:sldId id="277" r:id="rId6"/>
    <p:sldId id="278" r:id="rId7"/>
    <p:sldId id="279" r:id="rId8"/>
    <p:sldId id="280" r:id="rId9"/>
    <p:sldId id="283" r:id="rId10"/>
    <p:sldId id="284" r:id="rId11"/>
    <p:sldId id="285" r:id="rId12"/>
    <p:sldId id="282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3971" autoAdjust="0"/>
    <p:restoredTop sz="94660"/>
  </p:normalViewPr>
  <p:slideViewPr>
    <p:cSldViewPr snapToGrid="0">
      <p:cViewPr varScale="1">
        <p:scale>
          <a:sx n="85" d="100"/>
          <a:sy n="85" d="100"/>
        </p:scale>
        <p:origin x="-562" y="-77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933368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734380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423265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06226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609163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097582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711737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12851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90097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04842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9309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409256-BB9D-4EE1-978B-903609A03B5E}" type="datetimeFigureOut">
              <a:rPr lang="en-US" smtClean="0"/>
              <a:pPr/>
              <a:t>10/15/2015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12E791C-0A8C-41CF-A358-0882E33B6A3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9856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372186" y="1202727"/>
            <a:ext cx="11701454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فارسی هشتم </a:t>
            </a: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درس : </a:t>
            </a: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دوم </a:t>
            </a:r>
            <a:endParaRPr lang="fa-IR" sz="5400" b="1" dirty="0" smtClean="0">
              <a:solidFill>
                <a:srgbClr val="FF0000"/>
              </a:solidFill>
              <a:cs typeface="B Nazanin" panose="00000400000000000000" pitchFamily="2" charset="-78"/>
            </a:endParaRPr>
          </a:p>
          <a:p>
            <a:pPr algn="ctr" rtl="1">
              <a:lnSpc>
                <a:spcPct val="150000"/>
              </a:lnSpc>
            </a:pPr>
            <a:r>
              <a:rPr lang="fa-IR" sz="54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مدرس : علی اکبر شیبانی </a:t>
            </a:r>
          </a:p>
        </p:txBody>
      </p:sp>
    </p:spTree>
    <p:extLst>
      <p:ext uri="{BB962C8B-B14F-4D97-AF65-F5344CB8AC3E}">
        <p14:creationId xmlns:p14="http://schemas.microsoft.com/office/powerpoint/2010/main" xmlns="" val="340747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3717" y="2102451"/>
            <a:ext cx="1113416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تاریخ ادبیات  : </a:t>
            </a:r>
            <a:endParaRPr lang="en-US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*سعدی  : مشرف الدین مصلح بن عبدالله ،  شاعر قرن هفتم ، در سال 655 بوستان را به نظم در آورد و در سال 656 گلستان را تألیف کرد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*سنایی  :  شاعر و عارف بزرگ قرن پنجم و ششم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آثار : حدیقه الحقیقه     -      کارنامه ی بلخ  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*صائب  :  شاعر قرن یازدهم . در دربار شاه عباس صفوی به « ملک الشعرا » ملقب شد . اشعار او عموماً غزل ، مثنوی و قصیده است. </a:t>
            </a:r>
            <a:endParaRPr lang="en-US" sz="2400" b="1" dirty="0" smtClean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70964" y="1868957"/>
            <a:ext cx="11107269" cy="429348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*قاآنی :  میرزا حبیب الله شیرازی ، متخلص به قاآنی ، از شاعران عهد قاجار است. وی کتاب « پریشان » را به تقلید از گلستان سعدی نوشت . آرامگاه او در ری در جوار حرم حضرت عبدالعظیم قرار دارد.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*نهج البلاغه  :  مجموعهی نامه ها و خطبه ها و جملات قصار حضرت علی علیه السلام که « سید رضی  »  از علمای شیعه آن را گرد آوری کرده است</a:t>
            </a:r>
            <a:endParaRPr lang="en-US" sz="2800" b="1" dirty="0" smtClean="0">
              <a:cs typeface="B Nazanin" pitchFamily="2" charset="-78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4257" y="1650963"/>
            <a:ext cx="11701454" cy="30123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fa-IR" sz="13800" b="1" dirty="0" smtClean="0">
                <a:solidFill>
                  <a:srgbClr val="FF0000"/>
                </a:solidFill>
                <a:cs typeface="B Nazanin" panose="00000400000000000000" pitchFamily="2" charset="-78"/>
              </a:rPr>
              <a:t>پایان</a:t>
            </a: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94846" y="1794398"/>
            <a:ext cx="8425005" cy="4562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لغات و اصطلاحات 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حدقه :  مردمک چشم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داس :  از ابزار کشاورزی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جُثّه :  هیکل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خزان  :  پاییز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زر : طلا</a:t>
            </a:r>
            <a:endParaRPr lang="en-US" sz="2800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پدیدار  :  نمایان ، آشکار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450541" y="2135057"/>
            <a:ext cx="6470699" cy="45627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نژند  :  اندوهگین ، غمناک ، سرد و بی روح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نَغز :  خوب ، نیکو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کامکار  :  کامروا  ،  کامران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تماثیل :  جمع تمثال  =  صورت ، نگار 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صورتگر  :  نقّاش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ماهر :  چیره دست ، استاد</a:t>
            </a:r>
            <a:endParaRPr lang="en-US" sz="2800" b="1" dirty="0" smtClean="0">
              <a:cs typeface="B Nazanin" pitchFamily="2" charset="-78"/>
            </a:endParaRPr>
          </a:p>
          <a:p>
            <a:pPr algn="r">
              <a:lnSpc>
                <a:spcPct val="150000"/>
              </a:lnSpc>
            </a:pPr>
            <a:r>
              <a:rPr lang="fa-IR" sz="2800" b="1" dirty="0" smtClean="0">
                <a:cs typeface="B Nazanin" pitchFamily="2" charset="-78"/>
              </a:rPr>
              <a:t>بوریا  :  حصیری که از نی می بافند</a:t>
            </a:r>
            <a:endParaRPr lang="fa-IR" sz="2800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89361" y="2204621"/>
            <a:ext cx="1077991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150000"/>
              </a:lnSpc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دانش ادبی :</a:t>
            </a:r>
            <a:endParaRPr lang="en-US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تشبیه :  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مانند کردن چیزی به چیز دیگر. 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تشبیه چهار رکن دارد : </a:t>
            </a:r>
            <a:endParaRPr lang="en-US" sz="2400" b="1" dirty="0" smtClean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مشبه = چیزی که آن را به چیز دیگر تشبیه می کنیم  </a:t>
            </a:r>
            <a:endParaRPr lang="en-US" sz="2400" b="1" dirty="0" smtClean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مشبه به  =  آنچه مشبه به آن ماننده شده است  </a:t>
            </a:r>
            <a:endParaRPr lang="en-US" sz="2400" b="1" dirty="0" smtClean="0">
              <a:cs typeface="B Nazanin" pitchFamily="2" charset="-78"/>
            </a:endParaRPr>
          </a:p>
          <a:p>
            <a:pPr lvl="0" algn="r" rtl="1">
              <a:lnSpc>
                <a:spcPct val="150000"/>
              </a:lnSpc>
            </a:pPr>
            <a:r>
              <a:rPr lang="fa-IR" sz="2400" b="1" dirty="0" smtClean="0">
                <a:cs typeface="B Nazanin" pitchFamily="2" charset="-78"/>
              </a:rPr>
              <a:t>وجه شبه = ویژگی مشترک بین مشبه و مشبه به   </a:t>
            </a:r>
            <a:endParaRPr lang="en-US" sz="2400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72187" y="1595021"/>
            <a:ext cx="11568801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ادات تشبیه = مثل ، مانند ، همچون  و ...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مثال </a:t>
            </a:r>
            <a:r>
              <a:rPr lang="fa-IR" sz="2800" b="1" dirty="0" smtClean="0">
                <a:cs typeface="B Nazanin" pitchFamily="2" charset="-78"/>
              </a:rPr>
              <a:t>: پرهای طاووس مانند دسته گل پر نقش و نگار رنگارنگ است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رکن اول ( مشبّه  )  :  پرهای طاووس				</a:t>
            </a:r>
            <a:endParaRPr lang="fa-IR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رکن </a:t>
            </a:r>
            <a:r>
              <a:rPr lang="fa-IR" sz="2800" b="1" dirty="0" smtClean="0">
                <a:cs typeface="B Nazanin" pitchFamily="2" charset="-78"/>
              </a:rPr>
              <a:t>دوم ( مشبّه به  )  :  دسته گل پر نقش و نگار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رکن سوم ( وجه شبه  )  :  رنگارنگ بودن			</a:t>
            </a:r>
            <a:endParaRPr lang="fa-IR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رکن </a:t>
            </a:r>
            <a:r>
              <a:rPr lang="fa-IR" sz="2800" b="1" dirty="0" smtClean="0">
                <a:cs typeface="B Nazanin" pitchFamily="2" charset="-78"/>
              </a:rPr>
              <a:t>چهارم ( ادات تشبیه  )  :  </a:t>
            </a:r>
            <a:r>
              <a:rPr lang="fa-IR" sz="2800" b="1" dirty="0" smtClean="0">
                <a:cs typeface="B Nazanin" pitchFamily="2" charset="-78"/>
              </a:rPr>
              <a:t>مانند</a:t>
            </a:r>
            <a:endParaRPr lang="en-US" sz="2800" b="1" dirty="0" smtClean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398" y="2251598"/>
            <a:ext cx="11701454" cy="2569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*گاهی اوقات رکن های سوم و چهارم در عبارت وجود ندارند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مثال :  دریای عشق    ( تشبیه عشق به دریا )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          کوه  غم         ( تشبیه غم به کوه )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24753" y="1740593"/>
            <a:ext cx="11116235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solidFill>
                  <a:srgbClr val="FF0000"/>
                </a:solidFill>
                <a:cs typeface="B Nazanin" pitchFamily="2" charset="-78"/>
              </a:rPr>
              <a:t>فاصله ی میان واژه ای :</a:t>
            </a:r>
            <a:endParaRPr lang="en-US" sz="28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فاصله ی معینی که باید بین هر دو واژه در متن وجود داشته باشد و عدم رعایت آن باعث ایجاد ابهام می شود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مثال :  او هر روزنامه ای  می خواند				-  او هر روز  نامه ای می خواند</a:t>
            </a:r>
            <a:endParaRPr lang="en-US" sz="28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18398" y="1650963"/>
            <a:ext cx="11701454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خود </a:t>
            </a:r>
            <a:r>
              <a:rPr lang="fa-IR" sz="2400" b="1" dirty="0" smtClean="0">
                <a:solidFill>
                  <a:srgbClr val="FF0000"/>
                </a:solidFill>
                <a:cs typeface="B Nazanin" pitchFamily="2" charset="-78"/>
              </a:rPr>
              <a:t>آزمایی هاو نکات تکمیلی :</a:t>
            </a:r>
            <a:endParaRPr lang="en-US" sz="2400" b="1" dirty="0" smtClean="0">
              <a:solidFill>
                <a:srgbClr val="FF0000"/>
              </a:solidFill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*کیست آن </a:t>
            </a:r>
            <a:r>
              <a:rPr lang="fa-IR" sz="2400" b="1" u="sng" dirty="0" smtClean="0">
                <a:cs typeface="B Nazanin" pitchFamily="2" charset="-78"/>
              </a:rPr>
              <a:t>صورت گر  ماهر</a:t>
            </a:r>
            <a:r>
              <a:rPr lang="fa-IR" sz="2400" b="1" dirty="0" smtClean="0">
                <a:cs typeface="B Nazanin" pitchFamily="2" charset="-78"/>
              </a:rPr>
              <a:t> که بی تقلید غیر   /    این همه صورت بَرَد بر صفحه ی هستی به کار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عبارت « صورت گر  ماهر »  اشاره به صفت « خالق  »  یعنی آفریننده بودن خداوند دارد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*نور خورشید در جهان فاش است    /    آفت از ضعف چشم  خفّاش است  ( سنایی )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400" b="1" dirty="0" smtClean="0">
                <a:cs typeface="B Nazanin" pitchFamily="2" charset="-78"/>
              </a:rPr>
              <a:t>اشاره به افرادی دارد که به دلیل گناه کاری و بیمار دل بودن توانایی درک حقایق خداوندی را ندارند</a:t>
            </a:r>
            <a:endParaRPr lang="en-US" sz="24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endParaRPr lang="en-US" sz="2400" b="1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15944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99248" y="1990165"/>
            <a:ext cx="10981764" cy="36217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*طاووس را به نقش و نگاری که  هست ، خلق    /    تحسین کنند و او خجل از پای زشت خویش   ( سعدی )</a:t>
            </a:r>
            <a:endParaRPr lang="en-US" sz="2800" b="1" dirty="0" smtClean="0">
              <a:cs typeface="B Nazanin" pitchFamily="2" charset="-78"/>
            </a:endParaRPr>
          </a:p>
          <a:p>
            <a:pPr algn="r" rtl="1">
              <a:lnSpc>
                <a:spcPct val="200000"/>
              </a:lnSpc>
            </a:pPr>
            <a:r>
              <a:rPr lang="fa-IR" sz="2800" b="1" dirty="0" smtClean="0">
                <a:cs typeface="B Nazanin" pitchFamily="2" charset="-78"/>
              </a:rPr>
              <a:t>اشاره به این دارد که هر کس با وجود داشتن توانایی ها و صفات پسندیده ، ممکن است ضعف هایی نیز داشته باشد . و بهتر است به نقاط ضعف خود نیز توجه داشته باشد.</a:t>
            </a:r>
            <a:endParaRPr lang="en-US" sz="28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2208</TotalTime>
  <Words>527</Words>
  <Application>Microsoft Office PowerPoint</Application>
  <PresentationFormat>Custom</PresentationFormat>
  <Paragraphs>51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Alireza Golestan</dc:creator>
  <cp:lastModifiedBy>Alireza Golestan</cp:lastModifiedBy>
  <cp:revision>182</cp:revision>
  <dcterms:created xsi:type="dcterms:W3CDTF">2015-07-06T05:06:21Z</dcterms:created>
  <dcterms:modified xsi:type="dcterms:W3CDTF">2015-10-15T12:58:29Z</dcterms:modified>
</cp:coreProperties>
</file>