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9"/>
  </p:notesMasterIdLst>
  <p:handoutMasterIdLst>
    <p:handoutMasterId r:id="rId20"/>
  </p:handoutMasterIdLst>
  <p:sldIdLst>
    <p:sldId id="274" r:id="rId2"/>
    <p:sldId id="257" r:id="rId3"/>
    <p:sldId id="258" r:id="rId4"/>
    <p:sldId id="259" r:id="rId5"/>
    <p:sldId id="260" r:id="rId6"/>
    <p:sldId id="273" r:id="rId7"/>
    <p:sldId id="261" r:id="rId8"/>
    <p:sldId id="262" r:id="rId9"/>
    <p:sldId id="263" r:id="rId10"/>
    <p:sldId id="265" r:id="rId11"/>
    <p:sldId id="266" r:id="rId12"/>
    <p:sldId id="267" r:id="rId13"/>
    <p:sldId id="268" r:id="rId14"/>
    <p:sldId id="269" r:id="rId15"/>
    <p:sldId id="270" r:id="rId16"/>
    <p:sldId id="271" r:id="rId17"/>
    <p:sldId id="272" r:id="rId18"/>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40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181600" y="0"/>
            <a:ext cx="3962400" cy="3429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3962400" cy="342900"/>
          </a:xfrm>
          <a:prstGeom prst="rect">
            <a:avLst/>
          </a:prstGeom>
        </p:spPr>
        <p:txBody>
          <a:bodyPr vert="horz" lIns="91440" tIns="45720" rIns="91440" bIns="45720" rtlCol="1"/>
          <a:lstStyle>
            <a:lvl1pPr algn="l">
              <a:defRPr sz="1200"/>
            </a:lvl1pPr>
          </a:lstStyle>
          <a:p>
            <a:fld id="{B137A85A-BB80-4E36-9E1C-7998C0500057}" type="datetime8">
              <a:rPr lang="fa-IR" smtClean="0"/>
              <a:t>ژانويه 7، 18</a:t>
            </a:fld>
            <a:endParaRPr lang="fa-IR"/>
          </a:p>
        </p:txBody>
      </p:sp>
      <p:sp>
        <p:nvSpPr>
          <p:cNvPr id="4" name="Footer Placeholder 3"/>
          <p:cNvSpPr>
            <a:spLocks noGrp="1"/>
          </p:cNvSpPr>
          <p:nvPr>
            <p:ph type="ftr" sz="quarter" idx="2"/>
          </p:nvPr>
        </p:nvSpPr>
        <p:spPr>
          <a:xfrm>
            <a:off x="5181600" y="6513513"/>
            <a:ext cx="3962400" cy="342900"/>
          </a:xfrm>
          <a:prstGeom prst="rect">
            <a:avLst/>
          </a:prstGeom>
        </p:spPr>
        <p:txBody>
          <a:bodyPr vert="horz" lIns="91440" tIns="45720" rIns="91440" bIns="45720" rtlCol="1" anchor="b"/>
          <a:lstStyle>
            <a:lvl1pPr algn="r">
              <a:defRPr sz="1200"/>
            </a:lvl1pPr>
          </a:lstStyle>
          <a:p>
            <a:r>
              <a:rPr lang="en-US" smtClean="0"/>
              <a:t>www.SaberiMiT.Blogfa.Com</a:t>
            </a:r>
            <a:endParaRPr lang="fa-IR"/>
          </a:p>
        </p:txBody>
      </p:sp>
      <p:sp>
        <p:nvSpPr>
          <p:cNvPr id="5" name="Slide Number Placeholder 4"/>
          <p:cNvSpPr>
            <a:spLocks noGrp="1"/>
          </p:cNvSpPr>
          <p:nvPr>
            <p:ph type="sldNum" sz="quarter" idx="3"/>
          </p:nvPr>
        </p:nvSpPr>
        <p:spPr>
          <a:xfrm>
            <a:off x="1588" y="6513513"/>
            <a:ext cx="3962400" cy="342900"/>
          </a:xfrm>
          <a:prstGeom prst="rect">
            <a:avLst/>
          </a:prstGeom>
        </p:spPr>
        <p:txBody>
          <a:bodyPr vert="horz" lIns="91440" tIns="45720" rIns="91440" bIns="45720" rtlCol="1" anchor="b"/>
          <a:lstStyle>
            <a:lvl1pPr algn="l">
              <a:defRPr sz="1200"/>
            </a:lvl1pPr>
          </a:lstStyle>
          <a:p>
            <a:fld id="{81B9D1A7-2C86-49EB-BC39-63A459728A63}" type="slidenum">
              <a:rPr lang="fa-IR" smtClean="0"/>
              <a:t>‹#›</a:t>
            </a:fld>
            <a:endParaRPr lang="fa-IR"/>
          </a:p>
        </p:txBody>
      </p:sp>
    </p:spTree>
    <p:extLst>
      <p:ext uri="{BB962C8B-B14F-4D97-AF65-F5344CB8AC3E}">
        <p14:creationId xmlns:p14="http://schemas.microsoft.com/office/powerpoint/2010/main" val="2616964131"/>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181600" y="0"/>
            <a:ext cx="3962400" cy="3429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3962400" cy="342900"/>
          </a:xfrm>
          <a:prstGeom prst="rect">
            <a:avLst/>
          </a:prstGeom>
        </p:spPr>
        <p:txBody>
          <a:bodyPr vert="horz" lIns="91440" tIns="45720" rIns="91440" bIns="45720" rtlCol="1"/>
          <a:lstStyle>
            <a:lvl1pPr algn="l">
              <a:defRPr sz="1200"/>
            </a:lvl1pPr>
          </a:lstStyle>
          <a:p>
            <a:fld id="{67B8CF00-71E3-4A1A-88A6-03DD6F4681F3}" type="datetime8">
              <a:rPr lang="fa-IR" smtClean="0"/>
              <a:t>ژانويه 7، 18</a:t>
            </a:fld>
            <a:endParaRPr lang="fa-IR"/>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5181600" y="6513513"/>
            <a:ext cx="3962400" cy="342900"/>
          </a:xfrm>
          <a:prstGeom prst="rect">
            <a:avLst/>
          </a:prstGeom>
        </p:spPr>
        <p:txBody>
          <a:bodyPr vert="horz" lIns="91440" tIns="45720" rIns="91440" bIns="45720" rtlCol="1" anchor="b"/>
          <a:lstStyle>
            <a:lvl1pPr algn="r">
              <a:defRPr sz="1200"/>
            </a:lvl1pPr>
          </a:lstStyle>
          <a:p>
            <a:r>
              <a:rPr lang="en-US" smtClean="0"/>
              <a:t>www.SaberiMiT.Blogfa.Com</a:t>
            </a:r>
            <a:endParaRPr lang="fa-IR"/>
          </a:p>
        </p:txBody>
      </p:sp>
      <p:sp>
        <p:nvSpPr>
          <p:cNvPr id="7" name="Slide Number Placeholder 6"/>
          <p:cNvSpPr>
            <a:spLocks noGrp="1"/>
          </p:cNvSpPr>
          <p:nvPr>
            <p:ph type="sldNum" sz="quarter" idx="5"/>
          </p:nvPr>
        </p:nvSpPr>
        <p:spPr>
          <a:xfrm>
            <a:off x="1588" y="6513513"/>
            <a:ext cx="3962400" cy="342900"/>
          </a:xfrm>
          <a:prstGeom prst="rect">
            <a:avLst/>
          </a:prstGeom>
        </p:spPr>
        <p:txBody>
          <a:bodyPr vert="horz" lIns="91440" tIns="45720" rIns="91440" bIns="45720" rtlCol="1" anchor="b"/>
          <a:lstStyle>
            <a:lvl1pPr algn="l">
              <a:defRPr sz="1200"/>
            </a:lvl1pPr>
          </a:lstStyle>
          <a:p>
            <a:fld id="{0E44D9C3-59B8-4729-A4D9-4FAB5511B27B}" type="slidenum">
              <a:rPr lang="fa-IR" smtClean="0"/>
              <a:t>‹#›</a:t>
            </a:fld>
            <a:endParaRPr lang="fa-IR"/>
          </a:p>
        </p:txBody>
      </p:sp>
    </p:spTree>
    <p:extLst>
      <p:ext uri="{BB962C8B-B14F-4D97-AF65-F5344CB8AC3E}">
        <p14:creationId xmlns:p14="http://schemas.microsoft.com/office/powerpoint/2010/main" val="3710180653"/>
      </p:ext>
    </p:extLst>
  </p:cSld>
  <p:clrMap bg1="lt1" tx1="dk1" bg2="lt2" tx2="dk2" accent1="accent1" accent2="accent2" accent3="accent3" accent4="accent4" accent5="accent5" accent6="accent6" hlink="hlink" folHlink="folHlink"/>
  <p:hf sldNum="0" hd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5" name="Footer Placeholder 4"/>
          <p:cNvSpPr>
            <a:spLocks noGrp="1"/>
          </p:cNvSpPr>
          <p:nvPr>
            <p:ph type="ftr" sz="quarter" idx="11"/>
          </p:nvPr>
        </p:nvSpPr>
        <p:spPr/>
        <p:txBody>
          <a:bodyPr/>
          <a:lstStyle/>
          <a:p>
            <a:r>
              <a:rPr lang="en-US" smtClean="0"/>
              <a:t>www.SaberiMiT.Blogfa.Com</a:t>
            </a:r>
            <a:endParaRPr lang="fa-IR"/>
          </a:p>
        </p:txBody>
      </p:sp>
    </p:spTree>
    <p:extLst>
      <p:ext uri="{BB962C8B-B14F-4D97-AF65-F5344CB8AC3E}">
        <p14:creationId xmlns:p14="http://schemas.microsoft.com/office/powerpoint/2010/main" val="3359766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62"/>
            <a:ext cx="7117180" cy="1470025"/>
          </a:xfrm>
        </p:spPr>
        <p:txBody>
          <a:bodyPr anchor="b"/>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009442" y="4777382"/>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D877F16-0F49-4301-9E0C-50632A92D82C}" type="datetime4">
              <a:rPr lang="en-US" smtClean="0"/>
              <a:t>January 7, 2018</a:t>
            </a:fld>
            <a:endParaRPr lang="en-US"/>
          </a:p>
        </p:txBody>
      </p:sp>
      <p:sp>
        <p:nvSpPr>
          <p:cNvPr id="5" name="Footer Placeholder 4"/>
          <p:cNvSpPr>
            <a:spLocks noGrp="1"/>
          </p:cNvSpPr>
          <p:nvPr>
            <p:ph type="ftr" sz="quarter" idx="11"/>
          </p:nvPr>
        </p:nvSpPr>
        <p:spPr/>
        <p:txBody>
          <a:bodyPr/>
          <a:lstStyle/>
          <a:p>
            <a:r>
              <a:rPr lang="en-US" smtClean="0"/>
              <a:t>www.SaberiMiT.Blogfa.Com</a:t>
            </a:r>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1D976-B431-491D-95E7-6EAE590C444E}" type="datetime4">
              <a:rPr lang="en-US" smtClean="0"/>
              <a:t>January 7, 2018</a:t>
            </a:fld>
            <a:endParaRPr lang="en-US"/>
          </a:p>
        </p:txBody>
      </p:sp>
      <p:sp>
        <p:nvSpPr>
          <p:cNvPr id="5" name="Footer Placeholder 4"/>
          <p:cNvSpPr>
            <a:spLocks noGrp="1"/>
          </p:cNvSpPr>
          <p:nvPr>
            <p:ph type="ftr" sz="quarter" idx="11"/>
          </p:nvPr>
        </p:nvSpPr>
        <p:spPr/>
        <p:txBody>
          <a:bodyPr/>
          <a:lstStyle/>
          <a:p>
            <a:r>
              <a:rPr lang="en-US" smtClean="0"/>
              <a:t>www.SaberiMiT.Blogfa.Com</a:t>
            </a:r>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4"/>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7" y="675732"/>
            <a:ext cx="5467557" cy="518532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1169D5-A00F-41FF-9A15-36299B79A81B}" type="datetime4">
              <a:rPr lang="en-US" smtClean="0"/>
              <a:t>January 7, 2018</a:t>
            </a:fld>
            <a:endParaRPr lang="en-US"/>
          </a:p>
        </p:txBody>
      </p:sp>
      <p:sp>
        <p:nvSpPr>
          <p:cNvPr id="5" name="Footer Placeholder 4"/>
          <p:cNvSpPr>
            <a:spLocks noGrp="1"/>
          </p:cNvSpPr>
          <p:nvPr>
            <p:ph type="ftr" sz="quarter" idx="11"/>
          </p:nvPr>
        </p:nvSpPr>
        <p:spPr/>
        <p:txBody>
          <a:bodyPr/>
          <a:lstStyle/>
          <a:p>
            <a:r>
              <a:rPr lang="en-US" smtClean="0"/>
              <a:t>www.SaberiMiT.Blogfa.Com</a:t>
            </a:r>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8BF45FC8-30C7-419C-B37F-AE244E2A4038}" type="datetime4">
              <a:rPr lang="en-US" smtClean="0"/>
              <a:t>January 7, 2018</a:t>
            </a:fld>
            <a:endParaRPr lang="en-US"/>
          </a:p>
        </p:txBody>
      </p:sp>
      <p:sp>
        <p:nvSpPr>
          <p:cNvPr id="5" name="Footer Placeholder 4"/>
          <p:cNvSpPr>
            <a:spLocks noGrp="1"/>
          </p:cNvSpPr>
          <p:nvPr>
            <p:ph type="ftr" sz="quarter" idx="11"/>
          </p:nvPr>
        </p:nvSpPr>
        <p:spPr/>
        <p:txBody>
          <a:bodyPr/>
          <a:lstStyle/>
          <a:p>
            <a:r>
              <a:rPr lang="en-US" smtClean="0"/>
              <a:t>www.SaberiMiT.Blogfa.Com</a:t>
            </a:r>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CC00D4-E457-47F5-88FC-700A83468EB5}" type="datetime4">
              <a:rPr lang="en-US" smtClean="0"/>
              <a:t>January 7, 2018</a:t>
            </a:fld>
            <a:endParaRPr lang="en-US"/>
          </a:p>
        </p:txBody>
      </p:sp>
      <p:sp>
        <p:nvSpPr>
          <p:cNvPr id="5" name="Footer Placeholder 4"/>
          <p:cNvSpPr>
            <a:spLocks noGrp="1"/>
          </p:cNvSpPr>
          <p:nvPr>
            <p:ph type="ftr" sz="quarter" idx="11"/>
          </p:nvPr>
        </p:nvSpPr>
        <p:spPr/>
        <p:txBody>
          <a:bodyPr/>
          <a:lstStyle/>
          <a:p>
            <a:r>
              <a:rPr lang="en-US" smtClean="0"/>
              <a:t>www.SaberiMiT.Blogfa.Com</a:t>
            </a:r>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31"/>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52" y="1809752"/>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55"/>
            <a:ext cx="3469242" cy="405130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8EB8F54-C14E-47A0-9323-7F3E6C92E53F}" type="datetime4">
              <a:rPr lang="en-US" smtClean="0"/>
              <a:t>January 7, 2018</a:t>
            </a:fld>
            <a:endParaRPr lang="en-US"/>
          </a:p>
        </p:txBody>
      </p:sp>
      <p:sp>
        <p:nvSpPr>
          <p:cNvPr id="6" name="Footer Placeholder 5"/>
          <p:cNvSpPr>
            <a:spLocks noGrp="1"/>
          </p:cNvSpPr>
          <p:nvPr>
            <p:ph type="ftr" sz="quarter" idx="11"/>
          </p:nvPr>
        </p:nvSpPr>
        <p:spPr/>
        <p:txBody>
          <a:bodyPr/>
          <a:lstStyle/>
          <a:p>
            <a:r>
              <a:rPr lang="en-US" smtClean="0"/>
              <a:t>www.SaberiMiT.Blogfa.Com</a:t>
            </a:r>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09452" y="1812935"/>
            <a:ext cx="3471277" cy="576263"/>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52" y="2389190"/>
            <a:ext cx="3471277" cy="34718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63290" y="1812935"/>
            <a:ext cx="3471275" cy="576263"/>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90" y="2389190"/>
            <a:ext cx="3471275" cy="34718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9A614C-77E9-4CE5-AE6D-FCE4DC01FBE1}" type="datetime4">
              <a:rPr lang="en-US" smtClean="0"/>
              <a:t>January 7, 2018</a:t>
            </a:fld>
            <a:endParaRPr lang="en-US"/>
          </a:p>
        </p:txBody>
      </p:sp>
      <p:sp>
        <p:nvSpPr>
          <p:cNvPr id="8" name="Footer Placeholder 7"/>
          <p:cNvSpPr>
            <a:spLocks noGrp="1"/>
          </p:cNvSpPr>
          <p:nvPr>
            <p:ph type="ftr" sz="quarter" idx="11"/>
          </p:nvPr>
        </p:nvSpPr>
        <p:spPr/>
        <p:txBody>
          <a:bodyPr/>
          <a:lstStyle/>
          <a:p>
            <a:r>
              <a:rPr lang="en-US" smtClean="0"/>
              <a:t>www.SaberiMiT.Blogfa.Com</a:t>
            </a:r>
            <a:endParaRPr lang="en-US"/>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BA4566-6278-4938-8B68-047E5AAB47DB}" type="datetime4">
              <a:rPr lang="en-US" smtClean="0"/>
              <a:t>January 7, 2018</a:t>
            </a:fld>
            <a:endParaRPr lang="en-US"/>
          </a:p>
        </p:txBody>
      </p:sp>
      <p:sp>
        <p:nvSpPr>
          <p:cNvPr id="4" name="Footer Placeholder 3"/>
          <p:cNvSpPr>
            <a:spLocks noGrp="1"/>
          </p:cNvSpPr>
          <p:nvPr>
            <p:ph type="ftr" sz="quarter" idx="11"/>
          </p:nvPr>
        </p:nvSpPr>
        <p:spPr/>
        <p:txBody>
          <a:bodyPr/>
          <a:lstStyle/>
          <a:p>
            <a:r>
              <a:rPr lang="en-US" smtClean="0"/>
              <a:t>www.SaberiMiT.Blogfa.Com</a:t>
            </a:r>
            <a:endParaRPr lang="en-US"/>
          </a:p>
        </p:txBody>
      </p:sp>
      <p:sp>
        <p:nvSpPr>
          <p:cNvPr id="5" name="Slide Number Placeholder 4"/>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86FA03-3AC9-48E5-8E96-B9BD6D61232C}" type="datetime4">
              <a:rPr lang="en-US" smtClean="0"/>
              <a:t>January 7, 2018</a:t>
            </a:fld>
            <a:endParaRPr lang="en-US"/>
          </a:p>
        </p:txBody>
      </p:sp>
      <p:sp>
        <p:nvSpPr>
          <p:cNvPr id="3" name="Footer Placeholder 2"/>
          <p:cNvSpPr>
            <a:spLocks noGrp="1"/>
          </p:cNvSpPr>
          <p:nvPr>
            <p:ph type="ftr" sz="quarter" idx="11"/>
          </p:nvPr>
        </p:nvSpPr>
        <p:spPr/>
        <p:txBody>
          <a:bodyPr/>
          <a:lstStyle/>
          <a:p>
            <a:r>
              <a:rPr lang="en-US" smtClean="0"/>
              <a:t>www.SaberiMiT.Blogfa.Com</a:t>
            </a:r>
            <a:endParaRPr lang="en-US"/>
          </a:p>
        </p:txBody>
      </p:sp>
      <p:sp>
        <p:nvSpPr>
          <p:cNvPr id="4" name="Slide Number Placeholder 3"/>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3" y="446089"/>
            <a:ext cx="2660650" cy="1185863"/>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61" y="446095"/>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3" y="1631953"/>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FEC164-1728-4386-A20B-291D786E3226}" type="datetime4">
              <a:rPr lang="en-US" smtClean="0"/>
              <a:t>January 7, 2018</a:t>
            </a:fld>
            <a:endParaRPr lang="en-US"/>
          </a:p>
        </p:txBody>
      </p:sp>
      <p:sp>
        <p:nvSpPr>
          <p:cNvPr id="6" name="Footer Placeholder 5"/>
          <p:cNvSpPr>
            <a:spLocks noGrp="1"/>
          </p:cNvSpPr>
          <p:nvPr>
            <p:ph type="ftr" sz="quarter" idx="11"/>
          </p:nvPr>
        </p:nvSpPr>
        <p:spPr/>
        <p:txBody>
          <a:bodyPr/>
          <a:lstStyle/>
          <a:p>
            <a:r>
              <a:rPr lang="en-US" smtClean="0"/>
              <a:t>www.SaberiMiT.Blogfa.Com</a:t>
            </a:r>
            <a:endParaRPr lang="en-US" dirty="0"/>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52" y="1387059"/>
            <a:ext cx="3297953" cy="1113256"/>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5" y="2500313"/>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A7138F-BC8B-43BD-9CC9-D2E173A64F96}" type="datetime4">
              <a:rPr lang="en-US" smtClean="0"/>
              <a:t>January 7, 2018</a:t>
            </a:fld>
            <a:endParaRPr lang="en-US"/>
          </a:p>
        </p:txBody>
      </p:sp>
      <p:sp>
        <p:nvSpPr>
          <p:cNvPr id="6" name="Footer Placeholder 5"/>
          <p:cNvSpPr>
            <a:spLocks noGrp="1"/>
          </p:cNvSpPr>
          <p:nvPr>
            <p:ph type="ftr" sz="quarter" idx="11"/>
          </p:nvPr>
        </p:nvSpPr>
        <p:spPr/>
        <p:txBody>
          <a:bodyPr/>
          <a:lstStyle/>
          <a:p>
            <a:r>
              <a:rPr lang="en-US" smtClean="0"/>
              <a:t>www.SaberiMiT.Blogfa.Com</a:t>
            </a:r>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grpSp>
        <p:nvGrpSpPr>
          <p:cNvPr id="16" name="Group 15"/>
          <p:cNvGrpSpPr/>
          <p:nvPr/>
        </p:nvGrpSpPr>
        <p:grpSpPr>
          <a:xfrm>
            <a:off x="4516154" y="994392"/>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3"/>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75000"/>
              </a:schemeClr>
            </a:gs>
            <a:gs pos="100000">
              <a:schemeClr val="accent1">
                <a:lumMod val="75000"/>
              </a:schemeClr>
            </a:gs>
          </a:gsLst>
          <a:lin ang="5400000" scaled="1"/>
          <a:tileRect/>
        </a:gradFill>
        <a:effectLst/>
      </p:bgPr>
    </p:bg>
    <p:spTree>
      <p:nvGrpSpPr>
        <p:cNvPr id="1" name=""/>
        <p:cNvGrpSpPr/>
        <p:nvPr/>
      </p:nvGrpSpPr>
      <p:grpSpPr>
        <a:xfrm>
          <a:off x="0" y="0"/>
          <a:ext cx="0" cy="0"/>
          <a:chOff x="0" y="0"/>
          <a:chExt cx="0" cy="0"/>
        </a:xfrm>
      </p:grpSpPr>
      <p:sp>
        <p:nvSpPr>
          <p:cNvPr id="56" name="Oval 55"/>
          <p:cNvSpPr>
            <a:spLocks noChangeAspect="1"/>
          </p:cNvSpPr>
          <p:nvPr/>
        </p:nvSpPr>
        <p:spPr>
          <a:xfrm>
            <a:off x="-69624" y="4042582"/>
            <a:ext cx="1743945" cy="1909235"/>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42" y="1095311"/>
            <a:ext cx="1909233" cy="1909234"/>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37" y="282936"/>
            <a:ext cx="1909233" cy="1909234"/>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8" y="5729137"/>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7"/>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21" y="-161621"/>
            <a:ext cx="1909233" cy="1909234"/>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8" y="660741"/>
            <a:ext cx="1909233" cy="1909234"/>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9" y="-61707"/>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3"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16"/>
            <a:ext cx="1697544" cy="1909235"/>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6" y="514035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9" y="4362914"/>
            <a:ext cx="1909233" cy="1909234"/>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71"/>
            <a:ext cx="1353860" cy="1909235"/>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9" y="4790337"/>
            <a:ext cx="1909233" cy="1909234"/>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12" y="783990"/>
            <a:ext cx="1909233" cy="1909234"/>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62" y="5140350"/>
            <a:ext cx="1909233" cy="1909234"/>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6" y="597872"/>
            <a:ext cx="793794" cy="1252919"/>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4"/>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8" y="1450651"/>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9"/>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8" y="2661636"/>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5"/>
            <a:ext cx="1193676" cy="697816"/>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9" y="-100971"/>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2" y="-100972"/>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40" y="4321787"/>
            <a:ext cx="1396887" cy="1396888"/>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41" y="6489968"/>
            <a:ext cx="1115939" cy="443770"/>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8009" y="6408843"/>
            <a:ext cx="1237019" cy="524896"/>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7"/>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92"/>
            <a:ext cx="611230" cy="611231"/>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3" y="6172576"/>
            <a:ext cx="778097" cy="750323"/>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6"/>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7"/>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18" y="836801"/>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5" y="1452268"/>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9" y="1886989"/>
            <a:ext cx="610366" cy="610367"/>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5"/>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8"/>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6" y="-61707"/>
            <a:ext cx="473874" cy="613013"/>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45" y="282941"/>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4"/>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2" y="728499"/>
            <a:ext cx="969734" cy="969736"/>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2" y="1326483"/>
            <a:ext cx="608190" cy="60819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50" y="5611431"/>
            <a:ext cx="738345" cy="738346"/>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90" y="5242256"/>
            <a:ext cx="738345" cy="738346"/>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62" y="4928168"/>
            <a:ext cx="738345" cy="738346"/>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6" y="5666517"/>
            <a:ext cx="605634" cy="60563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7" y="4097849"/>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25" y="5057886"/>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1" y="4790337"/>
            <a:ext cx="503408" cy="553553"/>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51" y="675731"/>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8"/>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7"/>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82298E85-490D-4089-8625-AB6907BF7D22}" type="datetime4">
              <a:rPr lang="en-US" smtClean="0"/>
              <a:t>January 7, 2018</a:t>
            </a:fld>
            <a:endParaRPr lang="en-US" dirty="0"/>
          </a:p>
        </p:txBody>
      </p:sp>
      <p:sp>
        <p:nvSpPr>
          <p:cNvPr id="5" name="Footer Placeholder 4"/>
          <p:cNvSpPr>
            <a:spLocks noGrp="1"/>
          </p:cNvSpPr>
          <p:nvPr>
            <p:ph type="ftr" sz="quarter" idx="3"/>
          </p:nvPr>
        </p:nvSpPr>
        <p:spPr>
          <a:xfrm>
            <a:off x="1180950" y="5951817"/>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r>
              <a:rPr lang="en-US" smtClean="0"/>
              <a:t>www.SaberiMiT.Blogfa.Com</a:t>
            </a:r>
            <a:endParaRPr lang="en-US" dirty="0"/>
          </a:p>
        </p:txBody>
      </p:sp>
      <p:sp>
        <p:nvSpPr>
          <p:cNvPr id="6" name="Slide Number Placeholder 5"/>
          <p:cNvSpPr>
            <a:spLocks noGrp="1"/>
          </p:cNvSpPr>
          <p:nvPr>
            <p:ph type="sldNum" sz="quarter" idx="4"/>
          </p:nvPr>
        </p:nvSpPr>
        <p:spPr>
          <a:xfrm>
            <a:off x="572661" y="5951817"/>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2754ED01-E2A0-4C1E-8E21-014B99041579}" type="slidenum">
              <a:rPr lang="en-US" smtClean="0"/>
              <a:pPr/>
              <a:t>‹#›</a:t>
            </a:fld>
            <a:endParaRPr lang="en-US" dirty="0"/>
          </a:p>
        </p:txBody>
      </p:sp>
      <p:sp>
        <p:nvSpPr>
          <p:cNvPr id="55" name="Oval 54"/>
          <p:cNvSpPr>
            <a:spLocks noChangeAspect="1"/>
          </p:cNvSpPr>
          <p:nvPr/>
        </p:nvSpPr>
        <p:spPr>
          <a:xfrm>
            <a:off x="1583173" y="5454224"/>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51"/>
            <a:ext cx="306310" cy="306311"/>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106"/>
            <a:ext cx="306310" cy="306311"/>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9" y="3688503"/>
            <a:ext cx="306310" cy="306311"/>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85" y="2698935"/>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9" y="3166562"/>
            <a:ext cx="458770" cy="458771"/>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67" y="3382950"/>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80"/>
            <a:ext cx="1360441" cy="1909235"/>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32" y="2395422"/>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sldNum="0" hdr="0" dt="0"/>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a:xfrm>
            <a:off x="2590800" y="5029200"/>
            <a:ext cx="3924450" cy="678143"/>
          </a:xfrm>
          <a:solidFill>
            <a:schemeClr val="bg2">
              <a:lumMod val="40000"/>
              <a:lumOff val="60000"/>
            </a:schemeClr>
          </a:solidFill>
        </p:spPr>
        <p:txBody>
          <a:bodyPr/>
          <a:lstStyle/>
          <a:p>
            <a:endParaRPr lang="en-US" sz="4400" dirty="0">
              <a:solidFill>
                <a:srgbClr val="00B0F0"/>
              </a:solidFill>
              <a:latin typeface="20th Century Font" pitchFamily="2" charset="0"/>
            </a:endParaRPr>
          </a:p>
        </p:txBody>
      </p:sp>
      <p:sp>
        <p:nvSpPr>
          <p:cNvPr id="5" name="Rectangle 4"/>
          <p:cNvSpPr/>
          <p:nvPr/>
        </p:nvSpPr>
        <p:spPr>
          <a:xfrm>
            <a:off x="3352800" y="2067636"/>
            <a:ext cx="2382383" cy="923330"/>
          </a:xfrm>
          <a:prstGeom prst="rect">
            <a:avLst/>
          </a:prstGeom>
        </p:spPr>
        <p:txBody>
          <a:bodyPr wrap="none">
            <a:spAutoFit/>
          </a:bodyPr>
          <a:lstStyle/>
          <a:p>
            <a:r>
              <a:rPr lang="fa-IR" sz="5400" dirty="0">
                <a:cs typeface="B Titr" pitchFamily="2" charset="-78"/>
              </a:rPr>
              <a:t>کوبیاکس</a:t>
            </a:r>
            <a:endParaRPr lang="en-US" sz="5400" dirty="0">
              <a:cs typeface="B Titr" pitchFamily="2" charset="-78"/>
            </a:endParaRPr>
          </a:p>
        </p:txBody>
      </p:sp>
    </p:spTree>
    <p:extLst>
      <p:ext uri="{BB962C8B-B14F-4D97-AF65-F5344CB8AC3E}">
        <p14:creationId xmlns:p14="http://schemas.microsoft.com/office/powerpoint/2010/main" val="33137714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284" y="457200"/>
            <a:ext cx="8763000" cy="4051438"/>
          </a:xfrm>
        </p:spPr>
        <p:txBody>
          <a:bodyPr>
            <a:normAutofit/>
          </a:bodyPr>
          <a:lstStyle/>
          <a:p>
            <a:pPr lvl="0" algn="just" rtl="1"/>
            <a:r>
              <a:rPr lang="ar-SA" sz="2400" dirty="0">
                <a:latin typeface="Arial" pitchFamily="34" charset="0"/>
                <a:cs typeface="Arial" pitchFamily="34" charset="0"/>
              </a:rPr>
              <a:t>کوبیاکس قابلیت انطباق با هر گونه معماری را داراست. نحوه چیدمان گوی های توخالی، اندازه و شکل دال بتنی بر اساس مقتضیات پروژه تعیین می گردند. کوبیاکس را می توان همراه با تکنیک های ساختمانی از قبیل پس کشیدگی و یا سازه های مرکب در دهانه بلندتر از </a:t>
            </a:r>
            <a:r>
              <a:rPr lang="fa-IR" sz="2400" dirty="0">
                <a:latin typeface="Arial" pitchFamily="34" charset="0"/>
                <a:cs typeface="Arial" pitchFamily="34" charset="0"/>
              </a:rPr>
              <a:t>۱۸</a:t>
            </a:r>
            <a:r>
              <a:rPr lang="ar-SA" sz="2400" dirty="0">
                <a:latin typeface="Arial" pitchFamily="34" charset="0"/>
                <a:cs typeface="Arial" pitchFamily="34" charset="0"/>
              </a:rPr>
              <a:t> متر مورد استفاده قرار داد</a:t>
            </a:r>
            <a:r>
              <a:rPr lang="ar-SA" sz="2400" dirty="0" smtClean="0">
                <a:latin typeface="Arial" pitchFamily="34" charset="0"/>
                <a:cs typeface="Arial" pitchFamily="34" charset="0"/>
              </a:rPr>
              <a:t>.</a:t>
            </a:r>
            <a:endParaRPr lang="fa-IR" sz="2400" dirty="0" smtClean="0">
              <a:latin typeface="Arial" pitchFamily="34" charset="0"/>
              <a:cs typeface="Arial" pitchFamily="34" charset="0"/>
            </a:endParaRPr>
          </a:p>
          <a:p>
            <a:pPr lvl="0" algn="just" rtl="1"/>
            <a:r>
              <a:rPr lang="ar-SA" sz="2400" dirty="0">
                <a:latin typeface="Arial" pitchFamily="34" charset="0"/>
                <a:cs typeface="Arial" pitchFamily="34" charset="0"/>
              </a:rPr>
              <a:t>علاوه بر روش اجرای درجا، قابلیت اجرا به روش نیمه پیش ساخته نیز وجود دارد.</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اجرای تاسیسات الکترونیکی و مکانیکی مشابه روش های سنتی و با قابلیت اجرا در ضخامت دال همانند تصاویر زیر می باشد</a:t>
            </a:r>
            <a:r>
              <a:rPr lang="ar-SA" sz="2400" dirty="0" smtClean="0">
                <a:latin typeface="Arial" pitchFamily="34" charset="0"/>
                <a:cs typeface="Arial" pitchFamily="34" charset="0"/>
              </a:rPr>
              <a:t>.</a:t>
            </a:r>
            <a:endParaRPr lang="en-US" sz="2400" dirty="0">
              <a:latin typeface="Arial" pitchFamily="34" charset="0"/>
              <a:cs typeface="Arial" pitchFamily="34" charset="0"/>
            </a:endParaRPr>
          </a:p>
        </p:txBody>
      </p:sp>
      <p:sp>
        <p:nvSpPr>
          <p:cNvPr id="5" name="Title 1"/>
          <p:cNvSpPr>
            <a:spLocks noGrp="1"/>
          </p:cNvSpPr>
          <p:nvPr>
            <p:ph type="title"/>
          </p:nvPr>
        </p:nvSpPr>
        <p:spPr>
          <a:xfrm>
            <a:off x="1752608" y="228606"/>
            <a:ext cx="7125113" cy="924475"/>
          </a:xfrm>
        </p:spPr>
        <p:txBody>
          <a:bodyPr/>
          <a:lstStyle/>
          <a:p>
            <a:pPr algn="just" rtl="1"/>
            <a:r>
              <a:rPr lang="fa-IR" dirty="0" smtClean="0"/>
              <a:t>قابلیت های دیگر </a:t>
            </a:r>
            <a:r>
              <a:rPr lang="fa-IR" dirty="0" err="1" smtClean="0"/>
              <a:t>کوبیاکس</a:t>
            </a:r>
            <a:r>
              <a:rPr lang="fa-IR" dirty="0" smtClean="0"/>
              <a:t> :</a:t>
            </a:r>
            <a:endParaRPr lang="en-US" dirty="0"/>
          </a:p>
        </p:txBody>
      </p:sp>
      <p:pic>
        <p:nvPicPr>
          <p:cNvPr id="6" name="Picture 5" descr="اجرای درجای سیستم کوبیاکس"/>
          <p:cNvPicPr/>
          <p:nvPr/>
        </p:nvPicPr>
        <p:blipFill>
          <a:blip r:embed="rId2">
            <a:extLst>
              <a:ext uri="{28A0092B-C50C-407E-A947-70E740481C1C}">
                <a14:useLocalDpi xmlns:a14="http://schemas.microsoft.com/office/drawing/2010/main" val="0"/>
              </a:ext>
            </a:extLst>
          </a:blip>
          <a:srcRect/>
          <a:stretch>
            <a:fillRect/>
          </a:stretch>
        </p:blipFill>
        <p:spPr bwMode="auto">
          <a:xfrm>
            <a:off x="252484" y="3962400"/>
            <a:ext cx="8686800" cy="2667000"/>
          </a:xfrm>
          <a:prstGeom prst="rect">
            <a:avLst/>
          </a:prstGeom>
          <a:noFill/>
          <a:ln>
            <a:noFill/>
          </a:ln>
        </p:spPr>
      </p:pic>
      <p:sp>
        <p:nvSpPr>
          <p:cNvPr id="7" name="Footer Placeholder 2"/>
          <p:cNvSpPr>
            <a:spLocks noGrp="1"/>
          </p:cNvSpPr>
          <p:nvPr>
            <p:ph type="ftr" sz="quarter" idx="11"/>
          </p:nvPr>
        </p:nvSpPr>
        <p:spPr>
          <a:xfrm>
            <a:off x="0" y="6506428"/>
            <a:ext cx="2019449" cy="373343"/>
          </a:xfrm>
        </p:spPr>
        <p:style>
          <a:lnRef idx="0">
            <a:scrgbClr r="0" g="0" b="0"/>
          </a:lnRef>
          <a:fillRef idx="1002">
            <a:schemeClr val="lt1"/>
          </a:fillRef>
          <a:effectRef idx="0">
            <a:scrgbClr r="0" g="0" b="0"/>
          </a:effectRef>
          <a:fontRef idx="major"/>
        </p:style>
        <p:txBody>
          <a:bodyPr/>
          <a:lstStyle/>
          <a:p>
            <a:r>
              <a:rPr lang="en-US" sz="2000" dirty="0" smtClean="0">
                <a:solidFill>
                  <a:srgbClr val="00B0F0"/>
                </a:solidFill>
                <a:latin typeface="20th Century Font" pitchFamily="2" charset="0"/>
              </a:rPr>
              <a:t>www.saze20.ir</a:t>
            </a:r>
            <a:endParaRPr lang="en-US" sz="2000" dirty="0">
              <a:solidFill>
                <a:srgbClr val="00B0F0"/>
              </a:solidFill>
              <a:latin typeface="20th Century Font" pitchFamily="2" charset="0"/>
            </a:endParaRPr>
          </a:p>
        </p:txBody>
      </p:sp>
    </p:spTree>
    <p:extLst>
      <p:ext uri="{BB962C8B-B14F-4D97-AF65-F5344CB8AC3E}">
        <p14:creationId xmlns:p14="http://schemas.microsoft.com/office/powerpoint/2010/main" val="196226739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1000" fill="hold"/>
                                        <p:tgtEl>
                                          <p:spTgt spid="6"/>
                                        </p:tgtEl>
                                        <p:attrNameLst>
                                          <p:attrName>ppt_w</p:attrName>
                                        </p:attrNameLst>
                                      </p:cBhvr>
                                      <p:tavLst>
                                        <p:tav tm="0">
                                          <p:val>
                                            <p:fltVal val="0"/>
                                          </p:val>
                                        </p:tav>
                                        <p:tav tm="100000">
                                          <p:val>
                                            <p:strVal val="#ppt_w"/>
                                          </p:val>
                                        </p:tav>
                                      </p:tavLst>
                                    </p:anim>
                                    <p:anim calcmode="lin" valueType="num">
                                      <p:cBhvr>
                                        <p:cTn id="28" dur="1000" fill="hold"/>
                                        <p:tgtEl>
                                          <p:spTgt spid="6"/>
                                        </p:tgtEl>
                                        <p:attrNameLst>
                                          <p:attrName>ppt_h</p:attrName>
                                        </p:attrNameLst>
                                      </p:cBhvr>
                                      <p:tavLst>
                                        <p:tav tm="0">
                                          <p:val>
                                            <p:fltVal val="0"/>
                                          </p:val>
                                        </p:tav>
                                        <p:tav tm="100000">
                                          <p:val>
                                            <p:strVal val="#ppt_h"/>
                                          </p:val>
                                        </p:tav>
                                      </p:tavLst>
                                    </p:anim>
                                    <p:anim calcmode="lin" valueType="num">
                                      <p:cBhvr>
                                        <p:cTn id="29" dur="1000" fill="hold"/>
                                        <p:tgtEl>
                                          <p:spTgt spid="6"/>
                                        </p:tgtEl>
                                        <p:attrNameLst>
                                          <p:attrName>style.rotation</p:attrName>
                                        </p:attrNameLst>
                                      </p:cBhvr>
                                      <p:tavLst>
                                        <p:tav tm="0">
                                          <p:val>
                                            <p:fltVal val="90"/>
                                          </p:val>
                                        </p:tav>
                                        <p:tav tm="100000">
                                          <p:val>
                                            <p:fltVal val="0"/>
                                          </p:val>
                                        </p:tav>
                                      </p:tavLst>
                                    </p:anim>
                                    <p:animEffect transition="in" filter="fade">
                                      <p:cBhvr>
                                        <p:cTn id="3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001000" cy="6858000"/>
          </a:xfrm>
        </p:spPr>
        <p:txBody>
          <a:bodyPr/>
          <a:lstStyle/>
          <a:p>
            <a:pPr algn="ctr"/>
            <a:r>
              <a:rPr lang="fa-IR" sz="7200" dirty="0">
                <a:latin typeface="Arial" pitchFamily="34" charset="0"/>
                <a:cs typeface="Arial" pitchFamily="34" charset="0"/>
              </a:rPr>
              <a:t>روش اجرای </a:t>
            </a:r>
            <a:r>
              <a:rPr lang="fa-IR" sz="7200" dirty="0" err="1">
                <a:latin typeface="Arial" pitchFamily="34" charset="0"/>
                <a:cs typeface="Arial" pitchFamily="34" charset="0"/>
              </a:rPr>
              <a:t>درجای</a:t>
            </a:r>
            <a:r>
              <a:rPr lang="fa-IR" sz="7200" dirty="0">
                <a:latin typeface="Arial" pitchFamily="34" charset="0"/>
                <a:cs typeface="Arial" pitchFamily="34" charset="0"/>
              </a:rPr>
              <a:t> سیستم </a:t>
            </a:r>
            <a:r>
              <a:rPr lang="fa-IR" sz="7200" dirty="0" err="1" smtClean="0">
                <a:latin typeface="Arial" pitchFamily="34" charset="0"/>
                <a:cs typeface="Arial" pitchFamily="34" charset="0"/>
              </a:rPr>
              <a:t>کوبیاکس</a:t>
            </a:r>
            <a:r>
              <a:rPr lang="fa-IR" sz="7200" dirty="0" smtClean="0">
                <a:latin typeface="Arial" pitchFamily="34" charset="0"/>
                <a:cs typeface="Arial" pitchFamily="34" charset="0"/>
              </a:rPr>
              <a:t> :</a:t>
            </a:r>
            <a:endParaRPr lang="en-US" sz="7200" dirty="0">
              <a:latin typeface="Arial" pitchFamily="34" charset="0"/>
              <a:cs typeface="Arial" pitchFamily="34" charset="0"/>
            </a:endParaRPr>
          </a:p>
        </p:txBody>
      </p:sp>
      <p:sp>
        <p:nvSpPr>
          <p:cNvPr id="4" name="Footer Placeholder 2"/>
          <p:cNvSpPr>
            <a:spLocks noGrp="1"/>
          </p:cNvSpPr>
          <p:nvPr>
            <p:ph type="ftr" sz="quarter" idx="11"/>
          </p:nvPr>
        </p:nvSpPr>
        <p:spPr>
          <a:xfrm>
            <a:off x="0" y="6506428"/>
            <a:ext cx="2019449" cy="373343"/>
          </a:xfrm>
        </p:spPr>
        <p:style>
          <a:lnRef idx="0">
            <a:scrgbClr r="0" g="0" b="0"/>
          </a:lnRef>
          <a:fillRef idx="1002">
            <a:schemeClr val="lt1"/>
          </a:fillRef>
          <a:effectRef idx="0">
            <a:scrgbClr r="0" g="0" b="0"/>
          </a:effectRef>
          <a:fontRef idx="major"/>
        </p:style>
        <p:txBody>
          <a:bodyPr/>
          <a:lstStyle/>
          <a:p>
            <a:r>
              <a:rPr lang="en-US" sz="2000" dirty="0" smtClean="0">
                <a:solidFill>
                  <a:srgbClr val="00B0F0"/>
                </a:solidFill>
                <a:latin typeface="20th Century Font" pitchFamily="2" charset="0"/>
              </a:rPr>
              <a:t>www.saze20.ir</a:t>
            </a:r>
            <a:endParaRPr lang="en-US" sz="2000" dirty="0">
              <a:solidFill>
                <a:srgbClr val="00B0F0"/>
              </a:solidFill>
              <a:latin typeface="20th Century Font" pitchFamily="2" charset="0"/>
            </a:endParaRPr>
          </a:p>
        </p:txBody>
      </p:sp>
    </p:spTree>
    <p:extLst>
      <p:ext uri="{BB962C8B-B14F-4D97-AF65-F5344CB8AC3E}">
        <p14:creationId xmlns:p14="http://schemas.microsoft.com/office/powerpoint/2010/main" val="3402293423"/>
      </p:ext>
    </p:extLst>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2"/>
                                        </p:tgtEl>
                                      </p:cBhvr>
                                      <p:to x="80000" y="100000"/>
                                    </p:animScale>
                                    <p:anim by="(#ppt_w*0.10)" calcmode="lin" valueType="num">
                                      <p:cBhvr>
                                        <p:cTn id="7" dur="250" autoRev="1" fill="hold">
                                          <p:stCondLst>
                                            <p:cond delay="0"/>
                                          </p:stCondLst>
                                        </p:cTn>
                                        <p:tgtEl>
                                          <p:spTgt spid="2"/>
                                        </p:tgtEl>
                                        <p:attrNameLst>
                                          <p:attrName>ppt_x</p:attrName>
                                        </p:attrNameLst>
                                      </p:cBhvr>
                                    </p:anim>
                                    <p:anim by="(-#ppt_w*0.10)" calcmode="lin" valueType="num">
                                      <p:cBhvr>
                                        <p:cTn id="8" dur="250" autoRev="1" fill="hold">
                                          <p:stCondLst>
                                            <p:cond delay="0"/>
                                          </p:stCondLst>
                                        </p:cTn>
                                        <p:tgtEl>
                                          <p:spTgt spid="2"/>
                                        </p:tgtEl>
                                        <p:attrNameLst>
                                          <p:attrName>ppt_y</p:attrName>
                                        </p:attrNameLst>
                                      </p:cBhvr>
                                    </p:anim>
                                    <p:animRot by="-480000">
                                      <p:cBhvr>
                                        <p:cTn id="9" dur="250" autoRev="1"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My Picture\Beton\روش اجرای درجای سیستم کوبیلکس\۱) قالب بندی سقف.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97" y="-34117"/>
            <a:ext cx="9144000" cy="689212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478565" y="5867409"/>
            <a:ext cx="4150495" cy="830997"/>
          </a:xfrm>
          <a:prstGeom prst="rect">
            <a:avLst/>
          </a:prstGeom>
        </p:spPr>
        <p:style>
          <a:lnRef idx="0">
            <a:schemeClr val="accent5"/>
          </a:lnRef>
          <a:fillRef idx="3">
            <a:schemeClr val="accent5"/>
          </a:fillRef>
          <a:effectRef idx="3">
            <a:schemeClr val="accent5"/>
          </a:effectRef>
          <a:fontRef idx="minor">
            <a:schemeClr val="lt1"/>
          </a:fontRef>
        </p:style>
        <p:txBody>
          <a:bodyPr wrap="none">
            <a:spAutoFit/>
          </a:bodyPr>
          <a:lstStyle/>
          <a:p>
            <a:pPr algn="ctr"/>
            <a:r>
              <a:rPr lang="fa-IR" sz="4800" dirty="0">
                <a:solidFill>
                  <a:schemeClr val="tx1"/>
                </a:solidFill>
                <a:latin typeface="Arial" pitchFamily="34" charset="0"/>
                <a:cs typeface="Arial" pitchFamily="34" charset="0"/>
              </a:rPr>
              <a:t>۱) قالب بندی سقف </a:t>
            </a:r>
            <a:endParaRPr lang="en-US" sz="4800" dirty="0">
              <a:solidFill>
                <a:schemeClr val="tx1"/>
              </a:solidFill>
              <a:latin typeface="Arial" pitchFamily="34" charset="0"/>
              <a:cs typeface="Arial" pitchFamily="34" charset="0"/>
            </a:endParaRPr>
          </a:p>
        </p:txBody>
      </p:sp>
      <p:sp>
        <p:nvSpPr>
          <p:cNvPr id="5" name="Footer Placeholder 2"/>
          <p:cNvSpPr>
            <a:spLocks noGrp="1"/>
          </p:cNvSpPr>
          <p:nvPr>
            <p:ph type="ftr" sz="quarter" idx="11"/>
          </p:nvPr>
        </p:nvSpPr>
        <p:spPr>
          <a:xfrm>
            <a:off x="0" y="6506428"/>
            <a:ext cx="2019449" cy="373343"/>
          </a:xfrm>
        </p:spPr>
        <p:style>
          <a:lnRef idx="0">
            <a:scrgbClr r="0" g="0" b="0"/>
          </a:lnRef>
          <a:fillRef idx="1002">
            <a:schemeClr val="lt1"/>
          </a:fillRef>
          <a:effectRef idx="0">
            <a:scrgbClr r="0" g="0" b="0"/>
          </a:effectRef>
          <a:fontRef idx="major"/>
        </p:style>
        <p:txBody>
          <a:bodyPr/>
          <a:lstStyle/>
          <a:p>
            <a:r>
              <a:rPr lang="en-US" sz="2000" dirty="0" smtClean="0">
                <a:solidFill>
                  <a:srgbClr val="00B0F0"/>
                </a:solidFill>
                <a:latin typeface="20th Century Font" pitchFamily="2" charset="0"/>
              </a:rPr>
              <a:t>www.saze20.ir</a:t>
            </a:r>
            <a:endParaRPr lang="en-US" sz="2000" dirty="0">
              <a:solidFill>
                <a:srgbClr val="00B0F0"/>
              </a:solidFill>
              <a:latin typeface="20th Century Font" pitchFamily="2" charset="0"/>
            </a:endParaRPr>
          </a:p>
        </p:txBody>
      </p:sp>
    </p:spTree>
    <p:extLst>
      <p:ext uri="{BB962C8B-B14F-4D97-AF65-F5344CB8AC3E}">
        <p14:creationId xmlns:p14="http://schemas.microsoft.com/office/powerpoint/2010/main" val="17333356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heel(1)">
                                      <p:cBhvr>
                                        <p:cTn id="7" dur="2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anim calcmode="lin" valueType="num">
                                      <p:cBhvr>
                                        <p:cTn id="13" dur="2000" fill="hold"/>
                                        <p:tgtEl>
                                          <p:spTgt spid="4"/>
                                        </p:tgtEl>
                                        <p:attrNameLst>
                                          <p:attrName>ppt_w</p:attrName>
                                        </p:attrNameLst>
                                      </p:cBhvr>
                                      <p:tavLst>
                                        <p:tav tm="0" fmla="#ppt_w*sin(2.5*pi*$)">
                                          <p:val>
                                            <p:fltVal val="0"/>
                                          </p:val>
                                        </p:tav>
                                        <p:tav tm="100000">
                                          <p:val>
                                            <p:fltVal val="1"/>
                                          </p:val>
                                        </p:tav>
                                      </p:tavLst>
                                    </p:anim>
                                    <p:anim calcmode="lin" valueType="num">
                                      <p:cBhvr>
                                        <p:cTn id="14"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My Picture\Beton\روش اجرای درجای سیستم کوبیلکس\۲) اجرای شبکه آرماتور پائینی.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411804" y="5879928"/>
            <a:ext cx="6338594" cy="830997"/>
          </a:xfrm>
          <a:prstGeom prst="rect">
            <a:avLst/>
          </a:prstGeom>
        </p:spPr>
        <p:style>
          <a:lnRef idx="0">
            <a:schemeClr val="accent5"/>
          </a:lnRef>
          <a:fillRef idx="3">
            <a:schemeClr val="accent5"/>
          </a:fillRef>
          <a:effectRef idx="3">
            <a:schemeClr val="accent5"/>
          </a:effectRef>
          <a:fontRef idx="minor">
            <a:schemeClr val="lt1"/>
          </a:fontRef>
        </p:style>
        <p:txBody>
          <a:bodyPr wrap="none">
            <a:spAutoFit/>
          </a:bodyPr>
          <a:lstStyle/>
          <a:p>
            <a:pPr algn="ctr"/>
            <a:r>
              <a:rPr lang="fa-IR" sz="4800" dirty="0">
                <a:latin typeface="Arial" pitchFamily="34" charset="0"/>
                <a:cs typeface="Arial" pitchFamily="34" charset="0"/>
              </a:rPr>
              <a:t>۲) اجرای شبکه </a:t>
            </a:r>
            <a:r>
              <a:rPr lang="fa-IR" sz="4800" dirty="0" err="1">
                <a:latin typeface="Arial" pitchFamily="34" charset="0"/>
                <a:cs typeface="Arial" pitchFamily="34" charset="0"/>
              </a:rPr>
              <a:t>آرماتور</a:t>
            </a:r>
            <a:r>
              <a:rPr lang="fa-IR" sz="4800" dirty="0">
                <a:latin typeface="Arial" pitchFamily="34" charset="0"/>
                <a:cs typeface="Arial" pitchFamily="34" charset="0"/>
              </a:rPr>
              <a:t> پائینی</a:t>
            </a:r>
            <a:endParaRPr lang="en-US" sz="4800" dirty="0">
              <a:latin typeface="Arial" pitchFamily="34" charset="0"/>
              <a:cs typeface="Arial" pitchFamily="34" charset="0"/>
            </a:endParaRPr>
          </a:p>
        </p:txBody>
      </p:sp>
      <p:sp>
        <p:nvSpPr>
          <p:cNvPr id="4" name="Footer Placeholder 2"/>
          <p:cNvSpPr>
            <a:spLocks noGrp="1"/>
          </p:cNvSpPr>
          <p:nvPr>
            <p:ph type="ftr" sz="quarter" idx="11"/>
          </p:nvPr>
        </p:nvSpPr>
        <p:spPr>
          <a:xfrm>
            <a:off x="0" y="6506428"/>
            <a:ext cx="2019449" cy="373343"/>
          </a:xfrm>
        </p:spPr>
        <p:style>
          <a:lnRef idx="0">
            <a:scrgbClr r="0" g="0" b="0"/>
          </a:lnRef>
          <a:fillRef idx="1002">
            <a:schemeClr val="lt1"/>
          </a:fillRef>
          <a:effectRef idx="0">
            <a:scrgbClr r="0" g="0" b="0"/>
          </a:effectRef>
          <a:fontRef idx="major"/>
        </p:style>
        <p:txBody>
          <a:bodyPr/>
          <a:lstStyle/>
          <a:p>
            <a:r>
              <a:rPr lang="en-US" sz="2000" dirty="0" smtClean="0">
                <a:solidFill>
                  <a:srgbClr val="00B0F0"/>
                </a:solidFill>
                <a:latin typeface="20th Century Font" pitchFamily="2" charset="0"/>
              </a:rPr>
              <a:t>www.saze20.ir</a:t>
            </a:r>
            <a:endParaRPr lang="en-US" sz="2000" dirty="0">
              <a:solidFill>
                <a:srgbClr val="00B0F0"/>
              </a:solidFill>
              <a:latin typeface="20th Century Font" pitchFamily="2" charset="0"/>
            </a:endParaRPr>
          </a:p>
        </p:txBody>
      </p:sp>
    </p:spTree>
    <p:extLst>
      <p:ext uri="{BB962C8B-B14F-4D97-AF65-F5344CB8AC3E}">
        <p14:creationId xmlns:p14="http://schemas.microsoft.com/office/powerpoint/2010/main" val="3167394818"/>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My Picture\Beton\روش اجرای درجای سیستم کوبیلکس\۳) جایگذاری گوی های کوبیاکس.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054"/>
            <a:ext cx="9144000" cy="683894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184704" y="5943609"/>
            <a:ext cx="6774611" cy="830997"/>
          </a:xfrm>
          <a:prstGeom prst="rect">
            <a:avLst/>
          </a:prstGeom>
        </p:spPr>
        <p:style>
          <a:lnRef idx="0">
            <a:schemeClr val="accent5"/>
          </a:lnRef>
          <a:fillRef idx="3">
            <a:schemeClr val="accent5"/>
          </a:fillRef>
          <a:effectRef idx="3">
            <a:schemeClr val="accent5"/>
          </a:effectRef>
          <a:fontRef idx="minor">
            <a:schemeClr val="lt1"/>
          </a:fontRef>
        </p:style>
        <p:txBody>
          <a:bodyPr wrap="none">
            <a:spAutoFit/>
          </a:bodyPr>
          <a:lstStyle/>
          <a:p>
            <a:pPr algn="ctr"/>
            <a:r>
              <a:rPr lang="fa-IR" sz="4800" dirty="0">
                <a:latin typeface="Arial" pitchFamily="34" charset="0"/>
                <a:cs typeface="Arial" pitchFamily="34" charset="0"/>
              </a:rPr>
              <a:t>۳) جایگذاری گوی های </a:t>
            </a:r>
            <a:r>
              <a:rPr lang="fa-IR" sz="4800" dirty="0" err="1">
                <a:latin typeface="Arial" pitchFamily="34" charset="0"/>
                <a:cs typeface="Arial" pitchFamily="34" charset="0"/>
              </a:rPr>
              <a:t>کوبیاکس</a:t>
            </a:r>
            <a:endParaRPr lang="en-US" sz="4800" dirty="0">
              <a:latin typeface="Arial" pitchFamily="34" charset="0"/>
              <a:cs typeface="Arial" pitchFamily="34" charset="0"/>
            </a:endParaRPr>
          </a:p>
        </p:txBody>
      </p:sp>
      <p:sp>
        <p:nvSpPr>
          <p:cNvPr id="4" name="Footer Placeholder 2"/>
          <p:cNvSpPr>
            <a:spLocks noGrp="1"/>
          </p:cNvSpPr>
          <p:nvPr>
            <p:ph type="ftr" sz="quarter" idx="11"/>
          </p:nvPr>
        </p:nvSpPr>
        <p:spPr>
          <a:xfrm>
            <a:off x="0" y="6506428"/>
            <a:ext cx="2019449" cy="373343"/>
          </a:xfrm>
        </p:spPr>
        <p:style>
          <a:lnRef idx="0">
            <a:scrgbClr r="0" g="0" b="0"/>
          </a:lnRef>
          <a:fillRef idx="1002">
            <a:schemeClr val="lt1"/>
          </a:fillRef>
          <a:effectRef idx="0">
            <a:scrgbClr r="0" g="0" b="0"/>
          </a:effectRef>
          <a:fontRef idx="major"/>
        </p:style>
        <p:txBody>
          <a:bodyPr/>
          <a:lstStyle/>
          <a:p>
            <a:r>
              <a:rPr lang="en-US" sz="2000" dirty="0" smtClean="0">
                <a:solidFill>
                  <a:srgbClr val="00B0F0"/>
                </a:solidFill>
                <a:latin typeface="20th Century Font" pitchFamily="2" charset="0"/>
              </a:rPr>
              <a:t>www.saze20.ir</a:t>
            </a:r>
            <a:endParaRPr lang="en-US" sz="2000" dirty="0">
              <a:solidFill>
                <a:srgbClr val="00B0F0"/>
              </a:solidFill>
              <a:latin typeface="20th Century Font" pitchFamily="2" charset="0"/>
            </a:endParaRPr>
          </a:p>
        </p:txBody>
      </p:sp>
    </p:spTree>
    <p:extLst>
      <p:ext uri="{BB962C8B-B14F-4D97-AF65-F5344CB8AC3E}">
        <p14:creationId xmlns:p14="http://schemas.microsoft.com/office/powerpoint/2010/main" val="314281941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E:\My Picture\Beton\روش اجرای درجای سیستم کوبیلکس\۴) اجرای شبکه آرماتور بالائی.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385879" y="5943609"/>
            <a:ext cx="6372257" cy="830997"/>
          </a:xfrm>
          <a:prstGeom prst="rect">
            <a:avLst/>
          </a:prstGeom>
        </p:spPr>
        <p:style>
          <a:lnRef idx="0">
            <a:schemeClr val="accent5"/>
          </a:lnRef>
          <a:fillRef idx="3">
            <a:schemeClr val="accent5"/>
          </a:fillRef>
          <a:effectRef idx="3">
            <a:schemeClr val="accent5"/>
          </a:effectRef>
          <a:fontRef idx="minor">
            <a:schemeClr val="lt1"/>
          </a:fontRef>
        </p:style>
        <p:txBody>
          <a:bodyPr wrap="none">
            <a:spAutoFit/>
          </a:bodyPr>
          <a:lstStyle/>
          <a:p>
            <a:pPr algn="ctr"/>
            <a:r>
              <a:rPr lang="fa-IR" sz="4800" dirty="0">
                <a:latin typeface="Arial" pitchFamily="34" charset="0"/>
                <a:cs typeface="Arial" pitchFamily="34" charset="0"/>
              </a:rPr>
              <a:t>۴) اجرای شبکه </a:t>
            </a:r>
            <a:r>
              <a:rPr lang="fa-IR" sz="4800" dirty="0" err="1">
                <a:latin typeface="Arial" pitchFamily="34" charset="0"/>
                <a:cs typeface="Arial" pitchFamily="34" charset="0"/>
              </a:rPr>
              <a:t>آرماتور</a:t>
            </a:r>
            <a:r>
              <a:rPr lang="fa-IR" sz="4800" dirty="0">
                <a:latin typeface="Arial" pitchFamily="34" charset="0"/>
                <a:cs typeface="Arial" pitchFamily="34" charset="0"/>
              </a:rPr>
              <a:t> بالائی</a:t>
            </a:r>
            <a:endParaRPr lang="en-US" sz="4800" dirty="0">
              <a:latin typeface="Arial" pitchFamily="34" charset="0"/>
              <a:cs typeface="Arial" pitchFamily="34" charset="0"/>
            </a:endParaRPr>
          </a:p>
        </p:txBody>
      </p:sp>
      <p:sp>
        <p:nvSpPr>
          <p:cNvPr id="5" name="Footer Placeholder 2"/>
          <p:cNvSpPr>
            <a:spLocks noGrp="1"/>
          </p:cNvSpPr>
          <p:nvPr>
            <p:ph type="ftr" sz="quarter" idx="11"/>
          </p:nvPr>
        </p:nvSpPr>
        <p:spPr>
          <a:xfrm>
            <a:off x="0" y="6506428"/>
            <a:ext cx="2019449" cy="373343"/>
          </a:xfrm>
        </p:spPr>
        <p:style>
          <a:lnRef idx="0">
            <a:scrgbClr r="0" g="0" b="0"/>
          </a:lnRef>
          <a:fillRef idx="1002">
            <a:schemeClr val="lt1"/>
          </a:fillRef>
          <a:effectRef idx="0">
            <a:scrgbClr r="0" g="0" b="0"/>
          </a:effectRef>
          <a:fontRef idx="major"/>
        </p:style>
        <p:txBody>
          <a:bodyPr/>
          <a:lstStyle/>
          <a:p>
            <a:r>
              <a:rPr lang="en-US" sz="2000" dirty="0" smtClean="0">
                <a:solidFill>
                  <a:srgbClr val="00B0F0"/>
                </a:solidFill>
                <a:latin typeface="20th Century Font" pitchFamily="2" charset="0"/>
              </a:rPr>
              <a:t>www.saze20.ir</a:t>
            </a:r>
            <a:endParaRPr lang="en-US" sz="2000" dirty="0">
              <a:solidFill>
                <a:srgbClr val="00B0F0"/>
              </a:solidFill>
              <a:latin typeface="20th Century Font" pitchFamily="2" charset="0"/>
            </a:endParaRPr>
          </a:p>
        </p:txBody>
      </p:sp>
    </p:spTree>
    <p:extLst>
      <p:ext uri="{BB962C8B-B14F-4D97-AF65-F5344CB8AC3E}">
        <p14:creationId xmlns:p14="http://schemas.microsoft.com/office/powerpoint/2010/main" val="279739929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E:\My Picture\Beton\روش اجرای درجای سیستم کوبیلکس\۵) بتن ریزی و ویبره.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332444" y="5943600"/>
            <a:ext cx="4479111" cy="830997"/>
          </a:xfrm>
          <a:prstGeom prst="rect">
            <a:avLst/>
          </a:prstGeom>
        </p:spPr>
        <p:style>
          <a:lnRef idx="0">
            <a:schemeClr val="accent5"/>
          </a:lnRef>
          <a:fillRef idx="3">
            <a:schemeClr val="accent5"/>
          </a:fillRef>
          <a:effectRef idx="3">
            <a:schemeClr val="accent5"/>
          </a:effectRef>
          <a:fontRef idx="minor">
            <a:schemeClr val="lt1"/>
          </a:fontRef>
        </p:style>
        <p:txBody>
          <a:bodyPr wrap="none">
            <a:spAutoFit/>
          </a:bodyPr>
          <a:lstStyle/>
          <a:p>
            <a:pPr algn="ctr"/>
            <a:r>
              <a:rPr lang="fa-IR" sz="4800" dirty="0">
                <a:latin typeface="Arial" pitchFamily="34" charset="0"/>
                <a:cs typeface="Arial" pitchFamily="34" charset="0"/>
              </a:rPr>
              <a:t>۵) بتن ریزی و </a:t>
            </a:r>
            <a:r>
              <a:rPr lang="fa-IR" sz="4800" dirty="0" err="1">
                <a:latin typeface="Arial" pitchFamily="34" charset="0"/>
                <a:cs typeface="Arial" pitchFamily="34" charset="0"/>
              </a:rPr>
              <a:t>ویبره</a:t>
            </a:r>
            <a:endParaRPr lang="en-US" sz="4800" dirty="0">
              <a:latin typeface="Arial" pitchFamily="34" charset="0"/>
              <a:cs typeface="Arial" pitchFamily="34" charset="0"/>
            </a:endParaRPr>
          </a:p>
        </p:txBody>
      </p:sp>
      <p:sp>
        <p:nvSpPr>
          <p:cNvPr id="4" name="Footer Placeholder 2"/>
          <p:cNvSpPr>
            <a:spLocks noGrp="1"/>
          </p:cNvSpPr>
          <p:nvPr>
            <p:ph type="ftr" sz="quarter" idx="11"/>
          </p:nvPr>
        </p:nvSpPr>
        <p:spPr>
          <a:xfrm>
            <a:off x="0" y="6506428"/>
            <a:ext cx="2019449" cy="373343"/>
          </a:xfrm>
        </p:spPr>
        <p:style>
          <a:lnRef idx="0">
            <a:scrgbClr r="0" g="0" b="0"/>
          </a:lnRef>
          <a:fillRef idx="1002">
            <a:schemeClr val="lt1"/>
          </a:fillRef>
          <a:effectRef idx="0">
            <a:scrgbClr r="0" g="0" b="0"/>
          </a:effectRef>
          <a:fontRef idx="major"/>
        </p:style>
        <p:txBody>
          <a:bodyPr/>
          <a:lstStyle/>
          <a:p>
            <a:r>
              <a:rPr lang="en-US" sz="2000" dirty="0" smtClean="0">
                <a:solidFill>
                  <a:srgbClr val="00B0F0"/>
                </a:solidFill>
                <a:latin typeface="20th Century Font" pitchFamily="2" charset="0"/>
              </a:rPr>
              <a:t>www.saze20.ir</a:t>
            </a:r>
            <a:endParaRPr lang="en-US" sz="2000" dirty="0">
              <a:solidFill>
                <a:srgbClr val="00B0F0"/>
              </a:solidFill>
              <a:latin typeface="20th Century Font" pitchFamily="2" charset="0"/>
            </a:endParaRPr>
          </a:p>
        </p:txBody>
      </p:sp>
    </p:spTree>
    <p:extLst>
      <p:ext uri="{BB962C8B-B14F-4D97-AF65-F5344CB8AC3E}">
        <p14:creationId xmlns:p14="http://schemas.microsoft.com/office/powerpoint/2010/main" val="263519058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E:\My Picture\Beton\روش اجرای درجای سیستم کوبیلکس\۶) باز کردن قالب.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686708" y="5943600"/>
            <a:ext cx="3770584" cy="830997"/>
          </a:xfrm>
          <a:prstGeom prst="rect">
            <a:avLst/>
          </a:prstGeom>
        </p:spPr>
        <p:style>
          <a:lnRef idx="0">
            <a:schemeClr val="accent5"/>
          </a:lnRef>
          <a:fillRef idx="3">
            <a:schemeClr val="accent5"/>
          </a:fillRef>
          <a:effectRef idx="3">
            <a:schemeClr val="accent5"/>
          </a:effectRef>
          <a:fontRef idx="minor">
            <a:schemeClr val="lt1"/>
          </a:fontRef>
        </p:style>
        <p:txBody>
          <a:bodyPr wrap="none">
            <a:spAutoFit/>
          </a:bodyPr>
          <a:lstStyle/>
          <a:p>
            <a:pPr algn="ctr"/>
            <a:r>
              <a:rPr lang="fa-IR" sz="4800" dirty="0">
                <a:latin typeface="Arial" pitchFamily="34" charset="0"/>
                <a:cs typeface="Arial" pitchFamily="34" charset="0"/>
              </a:rPr>
              <a:t>۶) باز کردن قالب</a:t>
            </a:r>
            <a:endParaRPr lang="en-US" sz="4800" dirty="0">
              <a:latin typeface="Arial" pitchFamily="34" charset="0"/>
              <a:cs typeface="Arial" pitchFamily="34" charset="0"/>
            </a:endParaRPr>
          </a:p>
        </p:txBody>
      </p:sp>
      <p:sp>
        <p:nvSpPr>
          <p:cNvPr id="4" name="Footer Placeholder 2"/>
          <p:cNvSpPr>
            <a:spLocks noGrp="1"/>
          </p:cNvSpPr>
          <p:nvPr>
            <p:ph type="ftr" sz="quarter" idx="11"/>
          </p:nvPr>
        </p:nvSpPr>
        <p:spPr>
          <a:xfrm>
            <a:off x="0" y="6506428"/>
            <a:ext cx="2019449" cy="373343"/>
          </a:xfrm>
        </p:spPr>
        <p:style>
          <a:lnRef idx="0">
            <a:scrgbClr r="0" g="0" b="0"/>
          </a:lnRef>
          <a:fillRef idx="1002">
            <a:schemeClr val="lt1"/>
          </a:fillRef>
          <a:effectRef idx="0">
            <a:scrgbClr r="0" g="0" b="0"/>
          </a:effectRef>
          <a:fontRef idx="major"/>
        </p:style>
        <p:txBody>
          <a:bodyPr/>
          <a:lstStyle/>
          <a:p>
            <a:r>
              <a:rPr lang="en-US" sz="2000" dirty="0" smtClean="0">
                <a:solidFill>
                  <a:srgbClr val="00B0F0"/>
                </a:solidFill>
                <a:latin typeface="20th Century Font" pitchFamily="2" charset="0"/>
              </a:rPr>
              <a:t>www.saze20.ir</a:t>
            </a:r>
            <a:endParaRPr lang="en-US" sz="2000" dirty="0">
              <a:solidFill>
                <a:srgbClr val="00B0F0"/>
              </a:solidFill>
              <a:latin typeface="20th Century Font" pitchFamily="2" charset="0"/>
            </a:endParaRPr>
          </a:p>
        </p:txBody>
      </p:sp>
    </p:spTree>
    <p:extLst>
      <p:ext uri="{BB962C8B-B14F-4D97-AF65-F5344CB8AC3E}">
        <p14:creationId xmlns:p14="http://schemas.microsoft.com/office/powerpoint/2010/main" val="3873567872"/>
      </p:ext>
    </p:extLst>
  </p:cSld>
  <p:clrMapOvr>
    <a:masterClrMapping/>
  </p:clrMapOvr>
  <mc:AlternateContent xmlns:mc="http://schemas.openxmlformats.org/markup-compatibility/2006" xmlns:p14="http://schemas.microsoft.com/office/powerpoint/2010/main">
    <mc:Choice Requires="p14">
      <p:transition spd="slow" p14:dur="4000">
        <p14:vortex dir="u"/>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6"/>
            <a:ext cx="7467600" cy="924475"/>
          </a:xfrm>
        </p:spPr>
        <p:txBody>
          <a:bodyPr/>
          <a:lstStyle/>
          <a:p>
            <a:pPr algn="just" rtl="1"/>
            <a:r>
              <a:rPr lang="fa-IR" dirty="0" smtClean="0">
                <a:latin typeface="Arial" pitchFamily="34" charset="0"/>
                <a:cs typeface="Arial" pitchFamily="34" charset="0"/>
              </a:rPr>
              <a:t>پیشینه </a:t>
            </a:r>
            <a:r>
              <a:rPr lang="fa-IR" dirty="0" err="1" smtClean="0">
                <a:latin typeface="Arial" pitchFamily="34" charset="0"/>
                <a:cs typeface="Arial" pitchFamily="34" charset="0"/>
              </a:rPr>
              <a:t>کوبیاکس</a:t>
            </a:r>
            <a:r>
              <a:rPr lang="fa-IR" dirty="0" smtClean="0">
                <a:latin typeface="Arial" pitchFamily="34" charset="0"/>
                <a:cs typeface="Arial" pitchFamily="34" charset="0"/>
              </a:rPr>
              <a:t> :</a:t>
            </a:r>
            <a:endParaRPr lang="en-US" dirty="0">
              <a:latin typeface="Arial" pitchFamily="34" charset="0"/>
              <a:cs typeface="Arial" pitchFamily="34" charset="0"/>
            </a:endParaRPr>
          </a:p>
        </p:txBody>
      </p:sp>
      <p:sp>
        <p:nvSpPr>
          <p:cNvPr id="4" name="Rectangle 3"/>
          <p:cNvSpPr/>
          <p:nvPr/>
        </p:nvSpPr>
        <p:spPr>
          <a:xfrm>
            <a:off x="228600" y="1720841"/>
            <a:ext cx="8610600" cy="2677656"/>
          </a:xfrm>
          <a:prstGeom prst="rect">
            <a:avLst/>
          </a:prstGeom>
        </p:spPr>
        <p:txBody>
          <a:bodyPr wrap="square">
            <a:spAutoFit/>
          </a:bodyPr>
          <a:lstStyle/>
          <a:p>
            <a:pPr algn="just" rtl="1"/>
            <a:r>
              <a:rPr lang="ar-SA" sz="2400" dirty="0">
                <a:latin typeface="Arial" pitchFamily="34" charset="0"/>
                <a:cs typeface="Arial" pitchFamily="34" charset="0"/>
              </a:rPr>
              <a:t>مطالعات در زمینه سبک سازی و حذف بتن ناکارآمد از سال </a:t>
            </a:r>
            <a:r>
              <a:rPr lang="fa-IR" sz="2400" dirty="0">
                <a:latin typeface="Arial" pitchFamily="34" charset="0"/>
                <a:cs typeface="Arial" pitchFamily="34" charset="0"/>
              </a:rPr>
              <a:t>۱۹۸۵</a:t>
            </a:r>
            <a:r>
              <a:rPr lang="ar-SA" sz="2400" dirty="0">
                <a:latin typeface="Arial" pitchFamily="34" charset="0"/>
                <a:cs typeface="Arial" pitchFamily="34" charset="0"/>
              </a:rPr>
              <a:t> در دانشگاه های آلمان و مجموعه شرکت های گروه فناوری های کوبیاکس درسال </a:t>
            </a:r>
            <a:r>
              <a:rPr lang="fa-IR" sz="2400" dirty="0">
                <a:latin typeface="Arial" pitchFamily="34" charset="0"/>
                <a:cs typeface="Arial" pitchFamily="34" charset="0"/>
              </a:rPr>
              <a:t>۱۹۹۷</a:t>
            </a:r>
            <a:r>
              <a:rPr lang="ar-SA" sz="2400" dirty="0">
                <a:latin typeface="Arial" pitchFamily="34" charset="0"/>
                <a:cs typeface="Arial" pitchFamily="34" charset="0"/>
              </a:rPr>
              <a:t> با همراهی مهندسین و متخصصینی از سوئیس و دیگر کشورهای اتحادیه اروپا پایه ریزی و تآسیس شده است و اکنون تبدیل به یک مجموعه متخصص در مورد اسلب های تخت سبک با بتن مسلح شده است.</a:t>
            </a:r>
            <a:endParaRPr lang="en-US" sz="2400" dirty="0">
              <a:latin typeface="Arial" pitchFamily="34" charset="0"/>
              <a:cs typeface="Arial" pitchFamily="34" charset="0"/>
            </a:endParaRPr>
          </a:p>
          <a:p>
            <a:pPr algn="just" rtl="1"/>
            <a:r>
              <a:rPr lang="ar-SA" sz="2400" dirty="0">
                <a:latin typeface="Arial" pitchFamily="34" charset="0"/>
                <a:cs typeface="Arial" pitchFamily="34" charset="0"/>
              </a:rPr>
              <a:t>این دانش از سال </a:t>
            </a:r>
            <a:r>
              <a:rPr lang="fa-IR" sz="2400" dirty="0">
                <a:latin typeface="Arial" pitchFamily="34" charset="0"/>
                <a:cs typeface="Arial" pitchFamily="34" charset="0"/>
              </a:rPr>
              <a:t>۱۳۸۷</a:t>
            </a:r>
            <a:r>
              <a:rPr lang="ar-SA" sz="2400" dirty="0">
                <a:latin typeface="Arial" pitchFamily="34" charset="0"/>
                <a:cs typeface="Arial" pitchFamily="34" charset="0"/>
              </a:rPr>
              <a:t> به صورت انحصاری در ایران و تعدادی از کشورهای منطقه در اختیار شرکت خانه سازی پارس مان سازه است.</a:t>
            </a:r>
            <a:endParaRPr lang="en-US" sz="2400" dirty="0">
              <a:latin typeface="Arial" pitchFamily="34" charset="0"/>
              <a:cs typeface="Arial" pitchFamily="34" charset="0"/>
            </a:endParaRPr>
          </a:p>
        </p:txBody>
      </p:sp>
      <p:sp>
        <p:nvSpPr>
          <p:cNvPr id="3" name="Footer Placeholder 2"/>
          <p:cNvSpPr>
            <a:spLocks noGrp="1"/>
          </p:cNvSpPr>
          <p:nvPr>
            <p:ph type="ftr" sz="quarter" idx="11"/>
          </p:nvPr>
        </p:nvSpPr>
        <p:spPr>
          <a:xfrm>
            <a:off x="0" y="6506428"/>
            <a:ext cx="2019449" cy="373343"/>
          </a:xfrm>
        </p:spPr>
        <p:style>
          <a:lnRef idx="0">
            <a:scrgbClr r="0" g="0" b="0"/>
          </a:lnRef>
          <a:fillRef idx="1002">
            <a:schemeClr val="lt1"/>
          </a:fillRef>
          <a:effectRef idx="0">
            <a:scrgbClr r="0" g="0" b="0"/>
          </a:effectRef>
          <a:fontRef idx="major"/>
        </p:style>
        <p:txBody>
          <a:bodyPr/>
          <a:lstStyle/>
          <a:p>
            <a:r>
              <a:rPr lang="en-US" sz="2000" dirty="0" smtClean="0">
                <a:solidFill>
                  <a:srgbClr val="00B0F0"/>
                </a:solidFill>
                <a:latin typeface="20th Century Font" pitchFamily="2" charset="0"/>
              </a:rPr>
              <a:t>www.saze20.ir</a:t>
            </a:r>
            <a:endParaRPr lang="en-US" sz="2000" dirty="0">
              <a:solidFill>
                <a:srgbClr val="00B0F0"/>
              </a:solidFill>
              <a:latin typeface="20th Century Font" pitchFamily="2" charset="0"/>
            </a:endParaRPr>
          </a:p>
        </p:txBody>
      </p:sp>
    </p:spTree>
    <p:extLst>
      <p:ext uri="{BB962C8B-B14F-4D97-AF65-F5344CB8AC3E}">
        <p14:creationId xmlns:p14="http://schemas.microsoft.com/office/powerpoint/2010/main" val="40438305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1" presetClass="entr" presetSubtype="0" fill="hold" grpId="0" nodeType="clickEffect">
                                  <p:stCondLst>
                                    <p:cond delay="0"/>
                                  </p:stCondLst>
                                  <p:iterate type="lt">
                                    <p:tmPct val="10000"/>
                                  </p:iterate>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4"/>
                                        </p:tgtEl>
                                        <p:attrNameLst>
                                          <p:attrName>ppt_y</p:attrName>
                                        </p:attrNameLst>
                                      </p:cBhvr>
                                      <p:tavLst>
                                        <p:tav tm="0">
                                          <p:val>
                                            <p:strVal val="#ppt_y"/>
                                          </p:val>
                                        </p:tav>
                                        <p:tav tm="100000">
                                          <p:val>
                                            <p:strVal val="#ppt_y"/>
                                          </p:val>
                                        </p:tav>
                                      </p:tavLst>
                                    </p:anim>
                                    <p:anim calcmode="lin" valueType="num">
                                      <p:cBhvr>
                                        <p:cTn id="15"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447799"/>
          </a:xfrm>
        </p:spPr>
        <p:txBody>
          <a:bodyPr/>
          <a:lstStyle/>
          <a:p>
            <a:pPr algn="r" rtl="1"/>
            <a:r>
              <a:rPr lang="ar-SA" dirty="0">
                <a:latin typeface="Arial" pitchFamily="34" charset="0"/>
                <a:cs typeface="Arial" pitchFamily="34" charset="0"/>
              </a:rPr>
              <a:t>دلایل انتخاب و ورود تکنولوژی </a:t>
            </a:r>
            <a:r>
              <a:rPr lang="ar-SA" dirty="0" smtClean="0">
                <a:latin typeface="Arial" pitchFamily="34" charset="0"/>
                <a:cs typeface="Arial" pitchFamily="34" charset="0"/>
              </a:rPr>
              <a:t>کوبیاکس</a:t>
            </a:r>
            <a:r>
              <a:rPr lang="en-US" dirty="0" smtClean="0">
                <a:latin typeface="Arial" pitchFamily="34" charset="0"/>
                <a:cs typeface="Arial" pitchFamily="34" charset="0"/>
              </a:rPr>
              <a:t> </a:t>
            </a:r>
            <a:r>
              <a:rPr lang="ar-SA" dirty="0" smtClean="0">
                <a:latin typeface="Arial" pitchFamily="34" charset="0"/>
                <a:cs typeface="Arial" pitchFamily="34" charset="0"/>
              </a:rPr>
              <a:t>عبارتند از:</a:t>
            </a:r>
            <a:r>
              <a:rPr lang="en-US" dirty="0">
                <a:latin typeface="Arial" pitchFamily="34" charset="0"/>
                <a:cs typeface="Arial" pitchFamily="34" charset="0"/>
              </a:rPr>
              <a:t/>
            </a:r>
            <a:br>
              <a:rPr lang="en-US" dirty="0">
                <a:latin typeface="Arial" pitchFamily="34" charset="0"/>
                <a:cs typeface="Arial" pitchFamily="34" charset="0"/>
              </a:rPr>
            </a:br>
            <a:endParaRPr lang="en-US" dirty="0">
              <a:latin typeface="Arial" pitchFamily="34" charset="0"/>
              <a:cs typeface="Arial" pitchFamily="34" charset="0"/>
            </a:endParaRPr>
          </a:p>
        </p:txBody>
      </p:sp>
      <p:sp>
        <p:nvSpPr>
          <p:cNvPr id="3" name="Content Placeholder 2"/>
          <p:cNvSpPr>
            <a:spLocks noGrp="1"/>
          </p:cNvSpPr>
          <p:nvPr>
            <p:ph idx="1"/>
          </p:nvPr>
        </p:nvSpPr>
        <p:spPr>
          <a:xfrm>
            <a:off x="304810" y="1600209"/>
            <a:ext cx="8534399" cy="5105399"/>
          </a:xfrm>
        </p:spPr>
        <p:txBody>
          <a:bodyPr>
            <a:noAutofit/>
          </a:bodyPr>
          <a:lstStyle/>
          <a:p>
            <a:pPr lvl="0" algn="just" rtl="1"/>
            <a:r>
              <a:rPr lang="ar-SA" sz="2400" dirty="0">
                <a:latin typeface="Arial" pitchFamily="34" charset="0"/>
                <a:cs typeface="Arial" pitchFamily="34" charset="0"/>
              </a:rPr>
              <a:t>صنعتی سازی</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عدم نیاز به سرمایه گذاری زیاد برای احداث کارخانجات مواد اولیه</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عدم نیاز به نیروی کار خیلی متخصص و امکان استفاده از نیروهای موجود</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امکان احداث کارخانجات تولیدی در اقصی نقاط کشور</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عدم وابستگی به خارج از کشور</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سازگاری با مباحث و مقررات ملی ساختمانی کشور</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اقتصادی بودن تکنولوژی و امکان رقابت با سیستم های رایج</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انعطاف پذیری سیستم در ارتباط با مسآله معماری و سازه ای</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تکنولوژی دوستدار محیط زیست</a:t>
            </a:r>
            <a:endParaRPr lang="en-US" sz="2400" dirty="0">
              <a:latin typeface="Arial" pitchFamily="34" charset="0"/>
              <a:cs typeface="Arial" pitchFamily="34" charset="0"/>
            </a:endParaRPr>
          </a:p>
          <a:p>
            <a:pPr algn="just" rtl="1"/>
            <a:endParaRPr lang="en-US" sz="2400" dirty="0">
              <a:latin typeface="Arial" pitchFamily="34" charset="0"/>
              <a:cs typeface="Arial" pitchFamily="34" charset="0"/>
            </a:endParaRPr>
          </a:p>
        </p:txBody>
      </p:sp>
      <p:sp>
        <p:nvSpPr>
          <p:cNvPr id="5" name="Footer Placeholder 2"/>
          <p:cNvSpPr>
            <a:spLocks noGrp="1"/>
          </p:cNvSpPr>
          <p:nvPr>
            <p:ph type="ftr" sz="quarter" idx="11"/>
          </p:nvPr>
        </p:nvSpPr>
        <p:spPr>
          <a:xfrm>
            <a:off x="0" y="6506428"/>
            <a:ext cx="2019449" cy="373343"/>
          </a:xfrm>
        </p:spPr>
        <p:style>
          <a:lnRef idx="0">
            <a:scrgbClr r="0" g="0" b="0"/>
          </a:lnRef>
          <a:fillRef idx="1002">
            <a:schemeClr val="lt1"/>
          </a:fillRef>
          <a:effectRef idx="0">
            <a:scrgbClr r="0" g="0" b="0"/>
          </a:effectRef>
          <a:fontRef idx="major"/>
        </p:style>
        <p:txBody>
          <a:bodyPr/>
          <a:lstStyle/>
          <a:p>
            <a:r>
              <a:rPr lang="en-US" sz="2000" dirty="0" smtClean="0">
                <a:solidFill>
                  <a:srgbClr val="00B0F0"/>
                </a:solidFill>
                <a:latin typeface="20th Century Font" pitchFamily="2" charset="0"/>
              </a:rPr>
              <a:t>www.saze20.ir</a:t>
            </a:r>
            <a:endParaRPr lang="en-US" sz="2000" dirty="0">
              <a:solidFill>
                <a:srgbClr val="00B0F0"/>
              </a:solidFill>
              <a:latin typeface="20th Century Font" pitchFamily="2" charset="0"/>
            </a:endParaRPr>
          </a:p>
        </p:txBody>
      </p:sp>
    </p:spTree>
    <p:extLst>
      <p:ext uri="{BB962C8B-B14F-4D97-AF65-F5344CB8AC3E}">
        <p14:creationId xmlns:p14="http://schemas.microsoft.com/office/powerpoint/2010/main" val="67682561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435">
                                          <p:stCondLst>
                                            <p:cond delay="0"/>
                                          </p:stCondLst>
                                        </p:cTn>
                                        <p:tgtEl>
                                          <p:spTgt spid="3">
                                            <p:txEl>
                                              <p:pRg st="0" end="0"/>
                                            </p:txEl>
                                          </p:spTgt>
                                        </p:tgtEl>
                                      </p:cBhvr>
                                    </p:animEffect>
                                    <p:anim calcmode="lin" valueType="num">
                                      <p:cBhvr>
                                        <p:cTn id="15" dur="1367"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498"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498" tmFilter="0, 0; 0.125,0.2665; 0.25,0.4; 0.375,0.465; 0.5,0.5;  0.625,0.535; 0.75,0.6; 0.875,0.7335; 1,1">
                                          <p:stCondLst>
                                            <p:cond delay="498"/>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249" tmFilter="0, 0; 0.125,0.2665; 0.25,0.4; 0.375,0.465; 0.5,0.5;  0.625,0.535; 0.75,0.6; 0.875,0.7335; 1,1">
                                          <p:stCondLst>
                                            <p:cond delay="993"/>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23" tmFilter="0, 0; 0.125,0.2665; 0.25,0.4; 0.375,0.465; 0.5,0.5;  0.625,0.535; 0.75,0.6; 0.875,0.7335; 1,1">
                                          <p:stCondLst>
                                            <p:cond delay="1242"/>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0">
                                          <p:stCondLst>
                                            <p:cond delay="487"/>
                                          </p:stCondLst>
                                        </p:cTn>
                                        <p:tgtEl>
                                          <p:spTgt spid="3">
                                            <p:txEl>
                                              <p:pRg st="0" end="0"/>
                                            </p:txEl>
                                          </p:spTgt>
                                        </p:tgtEl>
                                      </p:cBhvr>
                                      <p:to x="100000" y="60000"/>
                                    </p:animScale>
                                    <p:animScale>
                                      <p:cBhvr>
                                        <p:cTn id="21" dur="124" decel="50000">
                                          <p:stCondLst>
                                            <p:cond delay="507"/>
                                          </p:stCondLst>
                                        </p:cTn>
                                        <p:tgtEl>
                                          <p:spTgt spid="3">
                                            <p:txEl>
                                              <p:pRg st="0" end="0"/>
                                            </p:txEl>
                                          </p:spTgt>
                                        </p:tgtEl>
                                      </p:cBhvr>
                                      <p:to x="100000" y="100000"/>
                                    </p:animScale>
                                    <p:animScale>
                                      <p:cBhvr>
                                        <p:cTn id="22" dur="20">
                                          <p:stCondLst>
                                            <p:cond delay="984"/>
                                          </p:stCondLst>
                                        </p:cTn>
                                        <p:tgtEl>
                                          <p:spTgt spid="3">
                                            <p:txEl>
                                              <p:pRg st="0" end="0"/>
                                            </p:txEl>
                                          </p:spTgt>
                                        </p:tgtEl>
                                      </p:cBhvr>
                                      <p:to x="100000" y="80000"/>
                                    </p:animScale>
                                    <p:animScale>
                                      <p:cBhvr>
                                        <p:cTn id="23" dur="124" decel="50000">
                                          <p:stCondLst>
                                            <p:cond delay="1004"/>
                                          </p:stCondLst>
                                        </p:cTn>
                                        <p:tgtEl>
                                          <p:spTgt spid="3">
                                            <p:txEl>
                                              <p:pRg st="0" end="0"/>
                                            </p:txEl>
                                          </p:spTgt>
                                        </p:tgtEl>
                                      </p:cBhvr>
                                      <p:to x="100000" y="100000"/>
                                    </p:animScale>
                                    <p:animScale>
                                      <p:cBhvr>
                                        <p:cTn id="24" dur="20">
                                          <p:stCondLst>
                                            <p:cond delay="1231"/>
                                          </p:stCondLst>
                                        </p:cTn>
                                        <p:tgtEl>
                                          <p:spTgt spid="3">
                                            <p:txEl>
                                              <p:pRg st="0" end="0"/>
                                            </p:txEl>
                                          </p:spTgt>
                                        </p:tgtEl>
                                      </p:cBhvr>
                                      <p:to x="100000" y="90000"/>
                                    </p:animScale>
                                    <p:animScale>
                                      <p:cBhvr>
                                        <p:cTn id="25" dur="124" decel="50000">
                                          <p:stCondLst>
                                            <p:cond delay="1251"/>
                                          </p:stCondLst>
                                        </p:cTn>
                                        <p:tgtEl>
                                          <p:spTgt spid="3">
                                            <p:txEl>
                                              <p:pRg st="0" end="0"/>
                                            </p:txEl>
                                          </p:spTgt>
                                        </p:tgtEl>
                                      </p:cBhvr>
                                      <p:to x="100000" y="100000"/>
                                    </p:animScale>
                                    <p:animScale>
                                      <p:cBhvr>
                                        <p:cTn id="26" dur="20">
                                          <p:stCondLst>
                                            <p:cond delay="1356"/>
                                          </p:stCondLst>
                                        </p:cTn>
                                        <p:tgtEl>
                                          <p:spTgt spid="3">
                                            <p:txEl>
                                              <p:pRg st="0" end="0"/>
                                            </p:txEl>
                                          </p:spTgt>
                                        </p:tgtEl>
                                      </p:cBhvr>
                                      <p:to x="100000" y="95000"/>
                                    </p:animScale>
                                    <p:animScale>
                                      <p:cBhvr>
                                        <p:cTn id="27" dur="124" decel="50000">
                                          <p:stCondLst>
                                            <p:cond delay="1376"/>
                                          </p:stCondLst>
                                        </p:cTn>
                                        <p:tgtEl>
                                          <p:spTgt spid="3">
                                            <p:txEl>
                                              <p:pRg st="0" end="0"/>
                                            </p:txEl>
                                          </p:spTgt>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wipe(down)">
                                      <p:cBhvr>
                                        <p:cTn id="32" dur="435">
                                          <p:stCondLst>
                                            <p:cond delay="0"/>
                                          </p:stCondLst>
                                        </p:cTn>
                                        <p:tgtEl>
                                          <p:spTgt spid="3">
                                            <p:txEl>
                                              <p:pRg st="1" end="1"/>
                                            </p:txEl>
                                          </p:spTgt>
                                        </p:tgtEl>
                                      </p:cBhvr>
                                    </p:animEffect>
                                    <p:anim calcmode="lin" valueType="num">
                                      <p:cBhvr>
                                        <p:cTn id="33" dur="1367"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4" dur="498"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5" dur="498" tmFilter="0, 0; 0.125,0.2665; 0.25,0.4; 0.375,0.465; 0.5,0.5;  0.625,0.535; 0.75,0.6; 0.875,0.7335; 1,1">
                                          <p:stCondLst>
                                            <p:cond delay="498"/>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6" dur="249" tmFilter="0, 0; 0.125,0.2665; 0.25,0.4; 0.375,0.465; 0.5,0.5;  0.625,0.535; 0.75,0.6; 0.875,0.7335; 1,1">
                                          <p:stCondLst>
                                            <p:cond delay="993"/>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7" dur="123" tmFilter="0, 0; 0.125,0.2665; 0.25,0.4; 0.375,0.465; 0.5,0.5;  0.625,0.535; 0.75,0.6; 0.875,0.7335; 1,1">
                                          <p:stCondLst>
                                            <p:cond delay="1242"/>
                                          </p:stCondLst>
                                        </p:cTn>
                                        <p:tgtEl>
                                          <p:spTgt spid="3">
                                            <p:txEl>
                                              <p:pRg st="1" end="1"/>
                                            </p:txEl>
                                          </p:spTgt>
                                        </p:tgtEl>
                                        <p:attrNameLst>
                                          <p:attrName>ppt_y</p:attrName>
                                        </p:attrNameLst>
                                      </p:cBhvr>
                                      <p:tavLst>
                                        <p:tav tm="0" fmla="#ppt_y-sin(pi*$)/81">
                                          <p:val>
                                            <p:fltVal val="0"/>
                                          </p:val>
                                        </p:tav>
                                        <p:tav tm="100000">
                                          <p:val>
                                            <p:fltVal val="1"/>
                                          </p:val>
                                        </p:tav>
                                      </p:tavLst>
                                    </p:anim>
                                    <p:animScale>
                                      <p:cBhvr>
                                        <p:cTn id="38" dur="20">
                                          <p:stCondLst>
                                            <p:cond delay="487"/>
                                          </p:stCondLst>
                                        </p:cTn>
                                        <p:tgtEl>
                                          <p:spTgt spid="3">
                                            <p:txEl>
                                              <p:pRg st="1" end="1"/>
                                            </p:txEl>
                                          </p:spTgt>
                                        </p:tgtEl>
                                      </p:cBhvr>
                                      <p:to x="100000" y="60000"/>
                                    </p:animScale>
                                    <p:animScale>
                                      <p:cBhvr>
                                        <p:cTn id="39" dur="124" decel="50000">
                                          <p:stCondLst>
                                            <p:cond delay="507"/>
                                          </p:stCondLst>
                                        </p:cTn>
                                        <p:tgtEl>
                                          <p:spTgt spid="3">
                                            <p:txEl>
                                              <p:pRg st="1" end="1"/>
                                            </p:txEl>
                                          </p:spTgt>
                                        </p:tgtEl>
                                      </p:cBhvr>
                                      <p:to x="100000" y="100000"/>
                                    </p:animScale>
                                    <p:animScale>
                                      <p:cBhvr>
                                        <p:cTn id="40" dur="20">
                                          <p:stCondLst>
                                            <p:cond delay="984"/>
                                          </p:stCondLst>
                                        </p:cTn>
                                        <p:tgtEl>
                                          <p:spTgt spid="3">
                                            <p:txEl>
                                              <p:pRg st="1" end="1"/>
                                            </p:txEl>
                                          </p:spTgt>
                                        </p:tgtEl>
                                      </p:cBhvr>
                                      <p:to x="100000" y="80000"/>
                                    </p:animScale>
                                    <p:animScale>
                                      <p:cBhvr>
                                        <p:cTn id="41" dur="124" decel="50000">
                                          <p:stCondLst>
                                            <p:cond delay="1004"/>
                                          </p:stCondLst>
                                        </p:cTn>
                                        <p:tgtEl>
                                          <p:spTgt spid="3">
                                            <p:txEl>
                                              <p:pRg st="1" end="1"/>
                                            </p:txEl>
                                          </p:spTgt>
                                        </p:tgtEl>
                                      </p:cBhvr>
                                      <p:to x="100000" y="100000"/>
                                    </p:animScale>
                                    <p:animScale>
                                      <p:cBhvr>
                                        <p:cTn id="42" dur="20">
                                          <p:stCondLst>
                                            <p:cond delay="1231"/>
                                          </p:stCondLst>
                                        </p:cTn>
                                        <p:tgtEl>
                                          <p:spTgt spid="3">
                                            <p:txEl>
                                              <p:pRg st="1" end="1"/>
                                            </p:txEl>
                                          </p:spTgt>
                                        </p:tgtEl>
                                      </p:cBhvr>
                                      <p:to x="100000" y="90000"/>
                                    </p:animScale>
                                    <p:animScale>
                                      <p:cBhvr>
                                        <p:cTn id="43" dur="124" decel="50000">
                                          <p:stCondLst>
                                            <p:cond delay="1251"/>
                                          </p:stCondLst>
                                        </p:cTn>
                                        <p:tgtEl>
                                          <p:spTgt spid="3">
                                            <p:txEl>
                                              <p:pRg st="1" end="1"/>
                                            </p:txEl>
                                          </p:spTgt>
                                        </p:tgtEl>
                                      </p:cBhvr>
                                      <p:to x="100000" y="100000"/>
                                    </p:animScale>
                                    <p:animScale>
                                      <p:cBhvr>
                                        <p:cTn id="44" dur="20">
                                          <p:stCondLst>
                                            <p:cond delay="1356"/>
                                          </p:stCondLst>
                                        </p:cTn>
                                        <p:tgtEl>
                                          <p:spTgt spid="3">
                                            <p:txEl>
                                              <p:pRg st="1" end="1"/>
                                            </p:txEl>
                                          </p:spTgt>
                                        </p:tgtEl>
                                      </p:cBhvr>
                                      <p:to x="100000" y="95000"/>
                                    </p:animScale>
                                    <p:animScale>
                                      <p:cBhvr>
                                        <p:cTn id="45" dur="124" decel="50000">
                                          <p:stCondLst>
                                            <p:cond delay="1376"/>
                                          </p:stCondLst>
                                        </p:cTn>
                                        <p:tgtEl>
                                          <p:spTgt spid="3">
                                            <p:txEl>
                                              <p:pRg st="1" end="1"/>
                                            </p:txEl>
                                          </p:spTgt>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grpId="0" nodeType="clickEffect">
                                  <p:stCondLst>
                                    <p:cond delay="0"/>
                                  </p:stCondLst>
                                  <p:childTnLst>
                                    <p:set>
                                      <p:cBhvr>
                                        <p:cTn id="49" dur="1" fill="hold">
                                          <p:stCondLst>
                                            <p:cond delay="0"/>
                                          </p:stCondLst>
                                        </p:cTn>
                                        <p:tgtEl>
                                          <p:spTgt spid="3">
                                            <p:txEl>
                                              <p:pRg st="2" end="2"/>
                                            </p:txEl>
                                          </p:spTgt>
                                        </p:tgtEl>
                                        <p:attrNameLst>
                                          <p:attrName>style.visibility</p:attrName>
                                        </p:attrNameLst>
                                      </p:cBhvr>
                                      <p:to>
                                        <p:strVal val="visible"/>
                                      </p:to>
                                    </p:set>
                                    <p:animEffect transition="in" filter="wipe(down)">
                                      <p:cBhvr>
                                        <p:cTn id="50" dur="435">
                                          <p:stCondLst>
                                            <p:cond delay="0"/>
                                          </p:stCondLst>
                                        </p:cTn>
                                        <p:tgtEl>
                                          <p:spTgt spid="3">
                                            <p:txEl>
                                              <p:pRg st="2" end="2"/>
                                            </p:txEl>
                                          </p:spTgt>
                                        </p:tgtEl>
                                      </p:cBhvr>
                                    </p:animEffect>
                                    <p:anim calcmode="lin" valueType="num">
                                      <p:cBhvr>
                                        <p:cTn id="51" dur="1367"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2" dur="498"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3" dur="498" tmFilter="0, 0; 0.125,0.2665; 0.25,0.4; 0.375,0.465; 0.5,0.5;  0.625,0.535; 0.75,0.6; 0.875,0.7335; 1,1">
                                          <p:stCondLst>
                                            <p:cond delay="498"/>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4" dur="249" tmFilter="0, 0; 0.125,0.2665; 0.25,0.4; 0.375,0.465; 0.5,0.5;  0.625,0.535; 0.75,0.6; 0.875,0.7335; 1,1">
                                          <p:stCondLst>
                                            <p:cond delay="993"/>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5" dur="123" tmFilter="0, 0; 0.125,0.2665; 0.25,0.4; 0.375,0.465; 0.5,0.5;  0.625,0.535; 0.75,0.6; 0.875,0.7335; 1,1">
                                          <p:stCondLst>
                                            <p:cond delay="1242"/>
                                          </p:stCondLst>
                                        </p:cTn>
                                        <p:tgtEl>
                                          <p:spTgt spid="3">
                                            <p:txEl>
                                              <p:pRg st="2" end="2"/>
                                            </p:txEl>
                                          </p:spTgt>
                                        </p:tgtEl>
                                        <p:attrNameLst>
                                          <p:attrName>ppt_y</p:attrName>
                                        </p:attrNameLst>
                                      </p:cBhvr>
                                      <p:tavLst>
                                        <p:tav tm="0" fmla="#ppt_y-sin(pi*$)/81">
                                          <p:val>
                                            <p:fltVal val="0"/>
                                          </p:val>
                                        </p:tav>
                                        <p:tav tm="100000">
                                          <p:val>
                                            <p:fltVal val="1"/>
                                          </p:val>
                                        </p:tav>
                                      </p:tavLst>
                                    </p:anim>
                                    <p:animScale>
                                      <p:cBhvr>
                                        <p:cTn id="56" dur="20">
                                          <p:stCondLst>
                                            <p:cond delay="487"/>
                                          </p:stCondLst>
                                        </p:cTn>
                                        <p:tgtEl>
                                          <p:spTgt spid="3">
                                            <p:txEl>
                                              <p:pRg st="2" end="2"/>
                                            </p:txEl>
                                          </p:spTgt>
                                        </p:tgtEl>
                                      </p:cBhvr>
                                      <p:to x="100000" y="60000"/>
                                    </p:animScale>
                                    <p:animScale>
                                      <p:cBhvr>
                                        <p:cTn id="57" dur="124" decel="50000">
                                          <p:stCondLst>
                                            <p:cond delay="507"/>
                                          </p:stCondLst>
                                        </p:cTn>
                                        <p:tgtEl>
                                          <p:spTgt spid="3">
                                            <p:txEl>
                                              <p:pRg st="2" end="2"/>
                                            </p:txEl>
                                          </p:spTgt>
                                        </p:tgtEl>
                                      </p:cBhvr>
                                      <p:to x="100000" y="100000"/>
                                    </p:animScale>
                                    <p:animScale>
                                      <p:cBhvr>
                                        <p:cTn id="58" dur="20">
                                          <p:stCondLst>
                                            <p:cond delay="984"/>
                                          </p:stCondLst>
                                        </p:cTn>
                                        <p:tgtEl>
                                          <p:spTgt spid="3">
                                            <p:txEl>
                                              <p:pRg st="2" end="2"/>
                                            </p:txEl>
                                          </p:spTgt>
                                        </p:tgtEl>
                                      </p:cBhvr>
                                      <p:to x="100000" y="80000"/>
                                    </p:animScale>
                                    <p:animScale>
                                      <p:cBhvr>
                                        <p:cTn id="59" dur="124" decel="50000">
                                          <p:stCondLst>
                                            <p:cond delay="1004"/>
                                          </p:stCondLst>
                                        </p:cTn>
                                        <p:tgtEl>
                                          <p:spTgt spid="3">
                                            <p:txEl>
                                              <p:pRg st="2" end="2"/>
                                            </p:txEl>
                                          </p:spTgt>
                                        </p:tgtEl>
                                      </p:cBhvr>
                                      <p:to x="100000" y="100000"/>
                                    </p:animScale>
                                    <p:animScale>
                                      <p:cBhvr>
                                        <p:cTn id="60" dur="20">
                                          <p:stCondLst>
                                            <p:cond delay="1231"/>
                                          </p:stCondLst>
                                        </p:cTn>
                                        <p:tgtEl>
                                          <p:spTgt spid="3">
                                            <p:txEl>
                                              <p:pRg st="2" end="2"/>
                                            </p:txEl>
                                          </p:spTgt>
                                        </p:tgtEl>
                                      </p:cBhvr>
                                      <p:to x="100000" y="90000"/>
                                    </p:animScale>
                                    <p:animScale>
                                      <p:cBhvr>
                                        <p:cTn id="61" dur="124" decel="50000">
                                          <p:stCondLst>
                                            <p:cond delay="1251"/>
                                          </p:stCondLst>
                                        </p:cTn>
                                        <p:tgtEl>
                                          <p:spTgt spid="3">
                                            <p:txEl>
                                              <p:pRg st="2" end="2"/>
                                            </p:txEl>
                                          </p:spTgt>
                                        </p:tgtEl>
                                      </p:cBhvr>
                                      <p:to x="100000" y="100000"/>
                                    </p:animScale>
                                    <p:animScale>
                                      <p:cBhvr>
                                        <p:cTn id="62" dur="20">
                                          <p:stCondLst>
                                            <p:cond delay="1356"/>
                                          </p:stCondLst>
                                        </p:cTn>
                                        <p:tgtEl>
                                          <p:spTgt spid="3">
                                            <p:txEl>
                                              <p:pRg st="2" end="2"/>
                                            </p:txEl>
                                          </p:spTgt>
                                        </p:tgtEl>
                                      </p:cBhvr>
                                      <p:to x="100000" y="95000"/>
                                    </p:animScale>
                                    <p:animScale>
                                      <p:cBhvr>
                                        <p:cTn id="63" dur="124" decel="50000">
                                          <p:stCondLst>
                                            <p:cond delay="1376"/>
                                          </p:stCondLst>
                                        </p:cTn>
                                        <p:tgtEl>
                                          <p:spTgt spid="3">
                                            <p:txEl>
                                              <p:pRg st="2" end="2"/>
                                            </p:txEl>
                                          </p:spTgt>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26" presetClass="entr" presetSubtype="0" fill="hold" grpId="0" nodeType="clickEffect">
                                  <p:stCondLst>
                                    <p:cond delay="0"/>
                                  </p:stCondLst>
                                  <p:childTnLst>
                                    <p:set>
                                      <p:cBhvr>
                                        <p:cTn id="67" dur="1" fill="hold">
                                          <p:stCondLst>
                                            <p:cond delay="0"/>
                                          </p:stCondLst>
                                        </p:cTn>
                                        <p:tgtEl>
                                          <p:spTgt spid="3">
                                            <p:txEl>
                                              <p:pRg st="3" end="3"/>
                                            </p:txEl>
                                          </p:spTgt>
                                        </p:tgtEl>
                                        <p:attrNameLst>
                                          <p:attrName>style.visibility</p:attrName>
                                        </p:attrNameLst>
                                      </p:cBhvr>
                                      <p:to>
                                        <p:strVal val="visible"/>
                                      </p:to>
                                    </p:set>
                                    <p:animEffect transition="in" filter="wipe(down)">
                                      <p:cBhvr>
                                        <p:cTn id="68" dur="435">
                                          <p:stCondLst>
                                            <p:cond delay="0"/>
                                          </p:stCondLst>
                                        </p:cTn>
                                        <p:tgtEl>
                                          <p:spTgt spid="3">
                                            <p:txEl>
                                              <p:pRg st="3" end="3"/>
                                            </p:txEl>
                                          </p:spTgt>
                                        </p:tgtEl>
                                      </p:cBhvr>
                                    </p:animEffect>
                                    <p:anim calcmode="lin" valueType="num">
                                      <p:cBhvr>
                                        <p:cTn id="69" dur="1367"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70" dur="498"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1" dur="498" tmFilter="0, 0; 0.125,0.2665; 0.25,0.4; 0.375,0.465; 0.5,0.5;  0.625,0.535; 0.75,0.6; 0.875,0.7335; 1,1">
                                          <p:stCondLst>
                                            <p:cond delay="498"/>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2" dur="249" tmFilter="0, 0; 0.125,0.2665; 0.25,0.4; 0.375,0.465; 0.5,0.5;  0.625,0.535; 0.75,0.6; 0.875,0.7335; 1,1">
                                          <p:stCondLst>
                                            <p:cond delay="993"/>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3" dur="123" tmFilter="0, 0; 0.125,0.2665; 0.25,0.4; 0.375,0.465; 0.5,0.5;  0.625,0.535; 0.75,0.6; 0.875,0.7335; 1,1">
                                          <p:stCondLst>
                                            <p:cond delay="1242"/>
                                          </p:stCondLst>
                                        </p:cTn>
                                        <p:tgtEl>
                                          <p:spTgt spid="3">
                                            <p:txEl>
                                              <p:pRg st="3" end="3"/>
                                            </p:txEl>
                                          </p:spTgt>
                                        </p:tgtEl>
                                        <p:attrNameLst>
                                          <p:attrName>ppt_y</p:attrName>
                                        </p:attrNameLst>
                                      </p:cBhvr>
                                      <p:tavLst>
                                        <p:tav tm="0" fmla="#ppt_y-sin(pi*$)/81">
                                          <p:val>
                                            <p:fltVal val="0"/>
                                          </p:val>
                                        </p:tav>
                                        <p:tav tm="100000">
                                          <p:val>
                                            <p:fltVal val="1"/>
                                          </p:val>
                                        </p:tav>
                                      </p:tavLst>
                                    </p:anim>
                                    <p:animScale>
                                      <p:cBhvr>
                                        <p:cTn id="74" dur="20">
                                          <p:stCondLst>
                                            <p:cond delay="487"/>
                                          </p:stCondLst>
                                        </p:cTn>
                                        <p:tgtEl>
                                          <p:spTgt spid="3">
                                            <p:txEl>
                                              <p:pRg st="3" end="3"/>
                                            </p:txEl>
                                          </p:spTgt>
                                        </p:tgtEl>
                                      </p:cBhvr>
                                      <p:to x="100000" y="60000"/>
                                    </p:animScale>
                                    <p:animScale>
                                      <p:cBhvr>
                                        <p:cTn id="75" dur="124" decel="50000">
                                          <p:stCondLst>
                                            <p:cond delay="507"/>
                                          </p:stCondLst>
                                        </p:cTn>
                                        <p:tgtEl>
                                          <p:spTgt spid="3">
                                            <p:txEl>
                                              <p:pRg st="3" end="3"/>
                                            </p:txEl>
                                          </p:spTgt>
                                        </p:tgtEl>
                                      </p:cBhvr>
                                      <p:to x="100000" y="100000"/>
                                    </p:animScale>
                                    <p:animScale>
                                      <p:cBhvr>
                                        <p:cTn id="76" dur="20">
                                          <p:stCondLst>
                                            <p:cond delay="984"/>
                                          </p:stCondLst>
                                        </p:cTn>
                                        <p:tgtEl>
                                          <p:spTgt spid="3">
                                            <p:txEl>
                                              <p:pRg st="3" end="3"/>
                                            </p:txEl>
                                          </p:spTgt>
                                        </p:tgtEl>
                                      </p:cBhvr>
                                      <p:to x="100000" y="80000"/>
                                    </p:animScale>
                                    <p:animScale>
                                      <p:cBhvr>
                                        <p:cTn id="77" dur="124" decel="50000">
                                          <p:stCondLst>
                                            <p:cond delay="1004"/>
                                          </p:stCondLst>
                                        </p:cTn>
                                        <p:tgtEl>
                                          <p:spTgt spid="3">
                                            <p:txEl>
                                              <p:pRg st="3" end="3"/>
                                            </p:txEl>
                                          </p:spTgt>
                                        </p:tgtEl>
                                      </p:cBhvr>
                                      <p:to x="100000" y="100000"/>
                                    </p:animScale>
                                    <p:animScale>
                                      <p:cBhvr>
                                        <p:cTn id="78" dur="20">
                                          <p:stCondLst>
                                            <p:cond delay="1231"/>
                                          </p:stCondLst>
                                        </p:cTn>
                                        <p:tgtEl>
                                          <p:spTgt spid="3">
                                            <p:txEl>
                                              <p:pRg st="3" end="3"/>
                                            </p:txEl>
                                          </p:spTgt>
                                        </p:tgtEl>
                                      </p:cBhvr>
                                      <p:to x="100000" y="90000"/>
                                    </p:animScale>
                                    <p:animScale>
                                      <p:cBhvr>
                                        <p:cTn id="79" dur="124" decel="50000">
                                          <p:stCondLst>
                                            <p:cond delay="1251"/>
                                          </p:stCondLst>
                                        </p:cTn>
                                        <p:tgtEl>
                                          <p:spTgt spid="3">
                                            <p:txEl>
                                              <p:pRg st="3" end="3"/>
                                            </p:txEl>
                                          </p:spTgt>
                                        </p:tgtEl>
                                      </p:cBhvr>
                                      <p:to x="100000" y="100000"/>
                                    </p:animScale>
                                    <p:animScale>
                                      <p:cBhvr>
                                        <p:cTn id="80" dur="20">
                                          <p:stCondLst>
                                            <p:cond delay="1356"/>
                                          </p:stCondLst>
                                        </p:cTn>
                                        <p:tgtEl>
                                          <p:spTgt spid="3">
                                            <p:txEl>
                                              <p:pRg st="3" end="3"/>
                                            </p:txEl>
                                          </p:spTgt>
                                        </p:tgtEl>
                                      </p:cBhvr>
                                      <p:to x="100000" y="95000"/>
                                    </p:animScale>
                                    <p:animScale>
                                      <p:cBhvr>
                                        <p:cTn id="81" dur="124" decel="50000">
                                          <p:stCondLst>
                                            <p:cond delay="1376"/>
                                          </p:stCondLst>
                                        </p:cTn>
                                        <p:tgtEl>
                                          <p:spTgt spid="3">
                                            <p:txEl>
                                              <p:pRg st="3" end="3"/>
                                            </p:txEl>
                                          </p:spTgt>
                                        </p:tgtEl>
                                      </p:cBhvr>
                                      <p:to x="100000" y="100000"/>
                                    </p:animScale>
                                  </p:childTnLst>
                                </p:cTn>
                              </p:par>
                            </p:childTnLst>
                          </p:cTn>
                        </p:par>
                      </p:childTnLst>
                    </p:cTn>
                  </p:par>
                  <p:par>
                    <p:cTn id="82" fill="hold">
                      <p:stCondLst>
                        <p:cond delay="indefinite"/>
                      </p:stCondLst>
                      <p:childTnLst>
                        <p:par>
                          <p:cTn id="83" fill="hold">
                            <p:stCondLst>
                              <p:cond delay="0"/>
                            </p:stCondLst>
                            <p:childTnLst>
                              <p:par>
                                <p:cTn id="84" presetID="26" presetClass="entr" presetSubtype="0" fill="hold" grpId="0" nodeType="clickEffect">
                                  <p:stCondLst>
                                    <p:cond delay="0"/>
                                  </p:stCondLst>
                                  <p:childTnLst>
                                    <p:set>
                                      <p:cBhvr>
                                        <p:cTn id="85" dur="1" fill="hold">
                                          <p:stCondLst>
                                            <p:cond delay="0"/>
                                          </p:stCondLst>
                                        </p:cTn>
                                        <p:tgtEl>
                                          <p:spTgt spid="3">
                                            <p:txEl>
                                              <p:pRg st="4" end="4"/>
                                            </p:txEl>
                                          </p:spTgt>
                                        </p:tgtEl>
                                        <p:attrNameLst>
                                          <p:attrName>style.visibility</p:attrName>
                                        </p:attrNameLst>
                                      </p:cBhvr>
                                      <p:to>
                                        <p:strVal val="visible"/>
                                      </p:to>
                                    </p:set>
                                    <p:animEffect transition="in" filter="wipe(down)">
                                      <p:cBhvr>
                                        <p:cTn id="86" dur="435">
                                          <p:stCondLst>
                                            <p:cond delay="0"/>
                                          </p:stCondLst>
                                        </p:cTn>
                                        <p:tgtEl>
                                          <p:spTgt spid="3">
                                            <p:txEl>
                                              <p:pRg st="4" end="4"/>
                                            </p:txEl>
                                          </p:spTgt>
                                        </p:tgtEl>
                                      </p:cBhvr>
                                    </p:animEffect>
                                    <p:anim calcmode="lin" valueType="num">
                                      <p:cBhvr>
                                        <p:cTn id="87" dur="1367"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8" dur="498"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9" dur="498" tmFilter="0, 0; 0.125,0.2665; 0.25,0.4; 0.375,0.465; 0.5,0.5;  0.625,0.535; 0.75,0.6; 0.875,0.7335; 1,1">
                                          <p:stCondLst>
                                            <p:cond delay="498"/>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90" dur="249" tmFilter="0, 0; 0.125,0.2665; 0.25,0.4; 0.375,0.465; 0.5,0.5;  0.625,0.535; 0.75,0.6; 0.875,0.7335; 1,1">
                                          <p:stCondLst>
                                            <p:cond delay="993"/>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91" dur="123" tmFilter="0, 0; 0.125,0.2665; 0.25,0.4; 0.375,0.465; 0.5,0.5;  0.625,0.535; 0.75,0.6; 0.875,0.7335; 1,1">
                                          <p:stCondLst>
                                            <p:cond delay="1242"/>
                                          </p:stCondLst>
                                        </p:cTn>
                                        <p:tgtEl>
                                          <p:spTgt spid="3">
                                            <p:txEl>
                                              <p:pRg st="4" end="4"/>
                                            </p:txEl>
                                          </p:spTgt>
                                        </p:tgtEl>
                                        <p:attrNameLst>
                                          <p:attrName>ppt_y</p:attrName>
                                        </p:attrNameLst>
                                      </p:cBhvr>
                                      <p:tavLst>
                                        <p:tav tm="0" fmla="#ppt_y-sin(pi*$)/81">
                                          <p:val>
                                            <p:fltVal val="0"/>
                                          </p:val>
                                        </p:tav>
                                        <p:tav tm="100000">
                                          <p:val>
                                            <p:fltVal val="1"/>
                                          </p:val>
                                        </p:tav>
                                      </p:tavLst>
                                    </p:anim>
                                    <p:animScale>
                                      <p:cBhvr>
                                        <p:cTn id="92" dur="20">
                                          <p:stCondLst>
                                            <p:cond delay="487"/>
                                          </p:stCondLst>
                                        </p:cTn>
                                        <p:tgtEl>
                                          <p:spTgt spid="3">
                                            <p:txEl>
                                              <p:pRg st="4" end="4"/>
                                            </p:txEl>
                                          </p:spTgt>
                                        </p:tgtEl>
                                      </p:cBhvr>
                                      <p:to x="100000" y="60000"/>
                                    </p:animScale>
                                    <p:animScale>
                                      <p:cBhvr>
                                        <p:cTn id="93" dur="124" decel="50000">
                                          <p:stCondLst>
                                            <p:cond delay="507"/>
                                          </p:stCondLst>
                                        </p:cTn>
                                        <p:tgtEl>
                                          <p:spTgt spid="3">
                                            <p:txEl>
                                              <p:pRg st="4" end="4"/>
                                            </p:txEl>
                                          </p:spTgt>
                                        </p:tgtEl>
                                      </p:cBhvr>
                                      <p:to x="100000" y="100000"/>
                                    </p:animScale>
                                    <p:animScale>
                                      <p:cBhvr>
                                        <p:cTn id="94" dur="20">
                                          <p:stCondLst>
                                            <p:cond delay="984"/>
                                          </p:stCondLst>
                                        </p:cTn>
                                        <p:tgtEl>
                                          <p:spTgt spid="3">
                                            <p:txEl>
                                              <p:pRg st="4" end="4"/>
                                            </p:txEl>
                                          </p:spTgt>
                                        </p:tgtEl>
                                      </p:cBhvr>
                                      <p:to x="100000" y="80000"/>
                                    </p:animScale>
                                    <p:animScale>
                                      <p:cBhvr>
                                        <p:cTn id="95" dur="124" decel="50000">
                                          <p:stCondLst>
                                            <p:cond delay="1004"/>
                                          </p:stCondLst>
                                        </p:cTn>
                                        <p:tgtEl>
                                          <p:spTgt spid="3">
                                            <p:txEl>
                                              <p:pRg st="4" end="4"/>
                                            </p:txEl>
                                          </p:spTgt>
                                        </p:tgtEl>
                                      </p:cBhvr>
                                      <p:to x="100000" y="100000"/>
                                    </p:animScale>
                                    <p:animScale>
                                      <p:cBhvr>
                                        <p:cTn id="96" dur="20">
                                          <p:stCondLst>
                                            <p:cond delay="1231"/>
                                          </p:stCondLst>
                                        </p:cTn>
                                        <p:tgtEl>
                                          <p:spTgt spid="3">
                                            <p:txEl>
                                              <p:pRg st="4" end="4"/>
                                            </p:txEl>
                                          </p:spTgt>
                                        </p:tgtEl>
                                      </p:cBhvr>
                                      <p:to x="100000" y="90000"/>
                                    </p:animScale>
                                    <p:animScale>
                                      <p:cBhvr>
                                        <p:cTn id="97" dur="124" decel="50000">
                                          <p:stCondLst>
                                            <p:cond delay="1251"/>
                                          </p:stCondLst>
                                        </p:cTn>
                                        <p:tgtEl>
                                          <p:spTgt spid="3">
                                            <p:txEl>
                                              <p:pRg st="4" end="4"/>
                                            </p:txEl>
                                          </p:spTgt>
                                        </p:tgtEl>
                                      </p:cBhvr>
                                      <p:to x="100000" y="100000"/>
                                    </p:animScale>
                                    <p:animScale>
                                      <p:cBhvr>
                                        <p:cTn id="98" dur="20">
                                          <p:stCondLst>
                                            <p:cond delay="1356"/>
                                          </p:stCondLst>
                                        </p:cTn>
                                        <p:tgtEl>
                                          <p:spTgt spid="3">
                                            <p:txEl>
                                              <p:pRg st="4" end="4"/>
                                            </p:txEl>
                                          </p:spTgt>
                                        </p:tgtEl>
                                      </p:cBhvr>
                                      <p:to x="100000" y="95000"/>
                                    </p:animScale>
                                    <p:animScale>
                                      <p:cBhvr>
                                        <p:cTn id="99" dur="124" decel="50000">
                                          <p:stCondLst>
                                            <p:cond delay="1376"/>
                                          </p:stCondLst>
                                        </p:cTn>
                                        <p:tgtEl>
                                          <p:spTgt spid="3">
                                            <p:txEl>
                                              <p:pRg st="4" end="4"/>
                                            </p:txEl>
                                          </p:spTgt>
                                        </p:tgtEl>
                                      </p:cBhvr>
                                      <p:to x="100000" y="100000"/>
                                    </p:animScale>
                                  </p:childTnLst>
                                </p:cTn>
                              </p:par>
                            </p:childTnLst>
                          </p:cTn>
                        </p:par>
                      </p:childTnLst>
                    </p:cTn>
                  </p:par>
                  <p:par>
                    <p:cTn id="100" fill="hold">
                      <p:stCondLst>
                        <p:cond delay="indefinite"/>
                      </p:stCondLst>
                      <p:childTnLst>
                        <p:par>
                          <p:cTn id="101" fill="hold">
                            <p:stCondLst>
                              <p:cond delay="0"/>
                            </p:stCondLst>
                            <p:childTnLst>
                              <p:par>
                                <p:cTn id="102" presetID="26" presetClass="entr" presetSubtype="0" fill="hold" grpId="0" nodeType="clickEffect">
                                  <p:stCondLst>
                                    <p:cond delay="0"/>
                                  </p:stCondLst>
                                  <p:childTnLst>
                                    <p:set>
                                      <p:cBhvr>
                                        <p:cTn id="103" dur="1" fill="hold">
                                          <p:stCondLst>
                                            <p:cond delay="0"/>
                                          </p:stCondLst>
                                        </p:cTn>
                                        <p:tgtEl>
                                          <p:spTgt spid="3">
                                            <p:txEl>
                                              <p:pRg st="5" end="5"/>
                                            </p:txEl>
                                          </p:spTgt>
                                        </p:tgtEl>
                                        <p:attrNameLst>
                                          <p:attrName>style.visibility</p:attrName>
                                        </p:attrNameLst>
                                      </p:cBhvr>
                                      <p:to>
                                        <p:strVal val="visible"/>
                                      </p:to>
                                    </p:set>
                                    <p:animEffect transition="in" filter="wipe(down)">
                                      <p:cBhvr>
                                        <p:cTn id="104" dur="435">
                                          <p:stCondLst>
                                            <p:cond delay="0"/>
                                          </p:stCondLst>
                                        </p:cTn>
                                        <p:tgtEl>
                                          <p:spTgt spid="3">
                                            <p:txEl>
                                              <p:pRg st="5" end="5"/>
                                            </p:txEl>
                                          </p:spTgt>
                                        </p:tgtEl>
                                      </p:cBhvr>
                                    </p:animEffect>
                                    <p:anim calcmode="lin" valueType="num">
                                      <p:cBhvr>
                                        <p:cTn id="105" dur="1367"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06" dur="498"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7" dur="498" tmFilter="0, 0; 0.125,0.2665; 0.25,0.4; 0.375,0.465; 0.5,0.5;  0.625,0.535; 0.75,0.6; 0.875,0.7335; 1,1">
                                          <p:stCondLst>
                                            <p:cond delay="498"/>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8" dur="249" tmFilter="0, 0; 0.125,0.2665; 0.25,0.4; 0.375,0.465; 0.5,0.5;  0.625,0.535; 0.75,0.6; 0.875,0.7335; 1,1">
                                          <p:stCondLst>
                                            <p:cond delay="993"/>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9" dur="123" tmFilter="0, 0; 0.125,0.2665; 0.25,0.4; 0.375,0.465; 0.5,0.5;  0.625,0.535; 0.75,0.6; 0.875,0.7335; 1,1">
                                          <p:stCondLst>
                                            <p:cond delay="1242"/>
                                          </p:stCondLst>
                                        </p:cTn>
                                        <p:tgtEl>
                                          <p:spTgt spid="3">
                                            <p:txEl>
                                              <p:pRg st="5" end="5"/>
                                            </p:txEl>
                                          </p:spTgt>
                                        </p:tgtEl>
                                        <p:attrNameLst>
                                          <p:attrName>ppt_y</p:attrName>
                                        </p:attrNameLst>
                                      </p:cBhvr>
                                      <p:tavLst>
                                        <p:tav tm="0" fmla="#ppt_y-sin(pi*$)/81">
                                          <p:val>
                                            <p:fltVal val="0"/>
                                          </p:val>
                                        </p:tav>
                                        <p:tav tm="100000">
                                          <p:val>
                                            <p:fltVal val="1"/>
                                          </p:val>
                                        </p:tav>
                                      </p:tavLst>
                                    </p:anim>
                                    <p:animScale>
                                      <p:cBhvr>
                                        <p:cTn id="110" dur="20">
                                          <p:stCondLst>
                                            <p:cond delay="487"/>
                                          </p:stCondLst>
                                        </p:cTn>
                                        <p:tgtEl>
                                          <p:spTgt spid="3">
                                            <p:txEl>
                                              <p:pRg st="5" end="5"/>
                                            </p:txEl>
                                          </p:spTgt>
                                        </p:tgtEl>
                                      </p:cBhvr>
                                      <p:to x="100000" y="60000"/>
                                    </p:animScale>
                                    <p:animScale>
                                      <p:cBhvr>
                                        <p:cTn id="111" dur="124" decel="50000">
                                          <p:stCondLst>
                                            <p:cond delay="507"/>
                                          </p:stCondLst>
                                        </p:cTn>
                                        <p:tgtEl>
                                          <p:spTgt spid="3">
                                            <p:txEl>
                                              <p:pRg st="5" end="5"/>
                                            </p:txEl>
                                          </p:spTgt>
                                        </p:tgtEl>
                                      </p:cBhvr>
                                      <p:to x="100000" y="100000"/>
                                    </p:animScale>
                                    <p:animScale>
                                      <p:cBhvr>
                                        <p:cTn id="112" dur="20">
                                          <p:stCondLst>
                                            <p:cond delay="984"/>
                                          </p:stCondLst>
                                        </p:cTn>
                                        <p:tgtEl>
                                          <p:spTgt spid="3">
                                            <p:txEl>
                                              <p:pRg st="5" end="5"/>
                                            </p:txEl>
                                          </p:spTgt>
                                        </p:tgtEl>
                                      </p:cBhvr>
                                      <p:to x="100000" y="80000"/>
                                    </p:animScale>
                                    <p:animScale>
                                      <p:cBhvr>
                                        <p:cTn id="113" dur="124" decel="50000">
                                          <p:stCondLst>
                                            <p:cond delay="1004"/>
                                          </p:stCondLst>
                                        </p:cTn>
                                        <p:tgtEl>
                                          <p:spTgt spid="3">
                                            <p:txEl>
                                              <p:pRg st="5" end="5"/>
                                            </p:txEl>
                                          </p:spTgt>
                                        </p:tgtEl>
                                      </p:cBhvr>
                                      <p:to x="100000" y="100000"/>
                                    </p:animScale>
                                    <p:animScale>
                                      <p:cBhvr>
                                        <p:cTn id="114" dur="20">
                                          <p:stCondLst>
                                            <p:cond delay="1231"/>
                                          </p:stCondLst>
                                        </p:cTn>
                                        <p:tgtEl>
                                          <p:spTgt spid="3">
                                            <p:txEl>
                                              <p:pRg st="5" end="5"/>
                                            </p:txEl>
                                          </p:spTgt>
                                        </p:tgtEl>
                                      </p:cBhvr>
                                      <p:to x="100000" y="90000"/>
                                    </p:animScale>
                                    <p:animScale>
                                      <p:cBhvr>
                                        <p:cTn id="115" dur="124" decel="50000">
                                          <p:stCondLst>
                                            <p:cond delay="1251"/>
                                          </p:stCondLst>
                                        </p:cTn>
                                        <p:tgtEl>
                                          <p:spTgt spid="3">
                                            <p:txEl>
                                              <p:pRg st="5" end="5"/>
                                            </p:txEl>
                                          </p:spTgt>
                                        </p:tgtEl>
                                      </p:cBhvr>
                                      <p:to x="100000" y="100000"/>
                                    </p:animScale>
                                    <p:animScale>
                                      <p:cBhvr>
                                        <p:cTn id="116" dur="20">
                                          <p:stCondLst>
                                            <p:cond delay="1356"/>
                                          </p:stCondLst>
                                        </p:cTn>
                                        <p:tgtEl>
                                          <p:spTgt spid="3">
                                            <p:txEl>
                                              <p:pRg st="5" end="5"/>
                                            </p:txEl>
                                          </p:spTgt>
                                        </p:tgtEl>
                                      </p:cBhvr>
                                      <p:to x="100000" y="95000"/>
                                    </p:animScale>
                                    <p:animScale>
                                      <p:cBhvr>
                                        <p:cTn id="117" dur="124" decel="50000">
                                          <p:stCondLst>
                                            <p:cond delay="1376"/>
                                          </p:stCondLst>
                                        </p:cTn>
                                        <p:tgtEl>
                                          <p:spTgt spid="3">
                                            <p:txEl>
                                              <p:pRg st="5" end="5"/>
                                            </p:txEl>
                                          </p:spTgt>
                                        </p:tgtEl>
                                      </p:cBhvr>
                                      <p:to x="100000" y="100000"/>
                                    </p:animScale>
                                  </p:childTnLst>
                                </p:cTn>
                              </p:par>
                            </p:childTnLst>
                          </p:cTn>
                        </p:par>
                      </p:childTnLst>
                    </p:cTn>
                  </p:par>
                  <p:par>
                    <p:cTn id="118" fill="hold">
                      <p:stCondLst>
                        <p:cond delay="indefinite"/>
                      </p:stCondLst>
                      <p:childTnLst>
                        <p:par>
                          <p:cTn id="119" fill="hold">
                            <p:stCondLst>
                              <p:cond delay="0"/>
                            </p:stCondLst>
                            <p:childTnLst>
                              <p:par>
                                <p:cTn id="120" presetID="26" presetClass="entr" presetSubtype="0" fill="hold" grpId="0" nodeType="clickEffect">
                                  <p:stCondLst>
                                    <p:cond delay="0"/>
                                  </p:stCondLst>
                                  <p:childTnLst>
                                    <p:set>
                                      <p:cBhvr>
                                        <p:cTn id="121" dur="1" fill="hold">
                                          <p:stCondLst>
                                            <p:cond delay="0"/>
                                          </p:stCondLst>
                                        </p:cTn>
                                        <p:tgtEl>
                                          <p:spTgt spid="3">
                                            <p:txEl>
                                              <p:pRg st="6" end="6"/>
                                            </p:txEl>
                                          </p:spTgt>
                                        </p:tgtEl>
                                        <p:attrNameLst>
                                          <p:attrName>style.visibility</p:attrName>
                                        </p:attrNameLst>
                                      </p:cBhvr>
                                      <p:to>
                                        <p:strVal val="visible"/>
                                      </p:to>
                                    </p:set>
                                    <p:animEffect transition="in" filter="wipe(down)">
                                      <p:cBhvr>
                                        <p:cTn id="122" dur="435">
                                          <p:stCondLst>
                                            <p:cond delay="0"/>
                                          </p:stCondLst>
                                        </p:cTn>
                                        <p:tgtEl>
                                          <p:spTgt spid="3">
                                            <p:txEl>
                                              <p:pRg st="6" end="6"/>
                                            </p:txEl>
                                          </p:spTgt>
                                        </p:tgtEl>
                                      </p:cBhvr>
                                    </p:animEffect>
                                    <p:anim calcmode="lin" valueType="num">
                                      <p:cBhvr>
                                        <p:cTn id="123" dur="1367"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24" dur="498"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25" dur="498" tmFilter="0, 0; 0.125,0.2665; 0.25,0.4; 0.375,0.465; 0.5,0.5;  0.625,0.535; 0.75,0.6; 0.875,0.7335; 1,1">
                                          <p:stCondLst>
                                            <p:cond delay="498"/>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26" dur="249" tmFilter="0, 0; 0.125,0.2665; 0.25,0.4; 0.375,0.465; 0.5,0.5;  0.625,0.535; 0.75,0.6; 0.875,0.7335; 1,1">
                                          <p:stCondLst>
                                            <p:cond delay="993"/>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27" dur="123" tmFilter="0, 0; 0.125,0.2665; 0.25,0.4; 0.375,0.465; 0.5,0.5;  0.625,0.535; 0.75,0.6; 0.875,0.7335; 1,1">
                                          <p:stCondLst>
                                            <p:cond delay="1242"/>
                                          </p:stCondLst>
                                        </p:cTn>
                                        <p:tgtEl>
                                          <p:spTgt spid="3">
                                            <p:txEl>
                                              <p:pRg st="6" end="6"/>
                                            </p:txEl>
                                          </p:spTgt>
                                        </p:tgtEl>
                                        <p:attrNameLst>
                                          <p:attrName>ppt_y</p:attrName>
                                        </p:attrNameLst>
                                      </p:cBhvr>
                                      <p:tavLst>
                                        <p:tav tm="0" fmla="#ppt_y-sin(pi*$)/81">
                                          <p:val>
                                            <p:fltVal val="0"/>
                                          </p:val>
                                        </p:tav>
                                        <p:tav tm="100000">
                                          <p:val>
                                            <p:fltVal val="1"/>
                                          </p:val>
                                        </p:tav>
                                      </p:tavLst>
                                    </p:anim>
                                    <p:animScale>
                                      <p:cBhvr>
                                        <p:cTn id="128" dur="20">
                                          <p:stCondLst>
                                            <p:cond delay="487"/>
                                          </p:stCondLst>
                                        </p:cTn>
                                        <p:tgtEl>
                                          <p:spTgt spid="3">
                                            <p:txEl>
                                              <p:pRg st="6" end="6"/>
                                            </p:txEl>
                                          </p:spTgt>
                                        </p:tgtEl>
                                      </p:cBhvr>
                                      <p:to x="100000" y="60000"/>
                                    </p:animScale>
                                    <p:animScale>
                                      <p:cBhvr>
                                        <p:cTn id="129" dur="124" decel="50000">
                                          <p:stCondLst>
                                            <p:cond delay="507"/>
                                          </p:stCondLst>
                                        </p:cTn>
                                        <p:tgtEl>
                                          <p:spTgt spid="3">
                                            <p:txEl>
                                              <p:pRg st="6" end="6"/>
                                            </p:txEl>
                                          </p:spTgt>
                                        </p:tgtEl>
                                      </p:cBhvr>
                                      <p:to x="100000" y="100000"/>
                                    </p:animScale>
                                    <p:animScale>
                                      <p:cBhvr>
                                        <p:cTn id="130" dur="20">
                                          <p:stCondLst>
                                            <p:cond delay="984"/>
                                          </p:stCondLst>
                                        </p:cTn>
                                        <p:tgtEl>
                                          <p:spTgt spid="3">
                                            <p:txEl>
                                              <p:pRg st="6" end="6"/>
                                            </p:txEl>
                                          </p:spTgt>
                                        </p:tgtEl>
                                      </p:cBhvr>
                                      <p:to x="100000" y="80000"/>
                                    </p:animScale>
                                    <p:animScale>
                                      <p:cBhvr>
                                        <p:cTn id="131" dur="124" decel="50000">
                                          <p:stCondLst>
                                            <p:cond delay="1004"/>
                                          </p:stCondLst>
                                        </p:cTn>
                                        <p:tgtEl>
                                          <p:spTgt spid="3">
                                            <p:txEl>
                                              <p:pRg st="6" end="6"/>
                                            </p:txEl>
                                          </p:spTgt>
                                        </p:tgtEl>
                                      </p:cBhvr>
                                      <p:to x="100000" y="100000"/>
                                    </p:animScale>
                                    <p:animScale>
                                      <p:cBhvr>
                                        <p:cTn id="132" dur="20">
                                          <p:stCondLst>
                                            <p:cond delay="1231"/>
                                          </p:stCondLst>
                                        </p:cTn>
                                        <p:tgtEl>
                                          <p:spTgt spid="3">
                                            <p:txEl>
                                              <p:pRg st="6" end="6"/>
                                            </p:txEl>
                                          </p:spTgt>
                                        </p:tgtEl>
                                      </p:cBhvr>
                                      <p:to x="100000" y="90000"/>
                                    </p:animScale>
                                    <p:animScale>
                                      <p:cBhvr>
                                        <p:cTn id="133" dur="124" decel="50000">
                                          <p:stCondLst>
                                            <p:cond delay="1251"/>
                                          </p:stCondLst>
                                        </p:cTn>
                                        <p:tgtEl>
                                          <p:spTgt spid="3">
                                            <p:txEl>
                                              <p:pRg st="6" end="6"/>
                                            </p:txEl>
                                          </p:spTgt>
                                        </p:tgtEl>
                                      </p:cBhvr>
                                      <p:to x="100000" y="100000"/>
                                    </p:animScale>
                                    <p:animScale>
                                      <p:cBhvr>
                                        <p:cTn id="134" dur="20">
                                          <p:stCondLst>
                                            <p:cond delay="1356"/>
                                          </p:stCondLst>
                                        </p:cTn>
                                        <p:tgtEl>
                                          <p:spTgt spid="3">
                                            <p:txEl>
                                              <p:pRg st="6" end="6"/>
                                            </p:txEl>
                                          </p:spTgt>
                                        </p:tgtEl>
                                      </p:cBhvr>
                                      <p:to x="100000" y="95000"/>
                                    </p:animScale>
                                    <p:animScale>
                                      <p:cBhvr>
                                        <p:cTn id="135" dur="124" decel="50000">
                                          <p:stCondLst>
                                            <p:cond delay="1376"/>
                                          </p:stCondLst>
                                        </p:cTn>
                                        <p:tgtEl>
                                          <p:spTgt spid="3">
                                            <p:txEl>
                                              <p:pRg st="6" end="6"/>
                                            </p:txEl>
                                          </p:spTgt>
                                        </p:tgtEl>
                                      </p:cBhvr>
                                      <p:to x="100000" y="100000"/>
                                    </p:animScale>
                                  </p:childTnLst>
                                </p:cTn>
                              </p:par>
                            </p:childTnLst>
                          </p:cTn>
                        </p:par>
                      </p:childTnLst>
                    </p:cTn>
                  </p:par>
                  <p:par>
                    <p:cTn id="136" fill="hold">
                      <p:stCondLst>
                        <p:cond delay="indefinite"/>
                      </p:stCondLst>
                      <p:childTnLst>
                        <p:par>
                          <p:cTn id="137" fill="hold">
                            <p:stCondLst>
                              <p:cond delay="0"/>
                            </p:stCondLst>
                            <p:childTnLst>
                              <p:par>
                                <p:cTn id="138" presetID="26" presetClass="entr" presetSubtype="0" fill="hold" grpId="0" nodeType="clickEffect">
                                  <p:stCondLst>
                                    <p:cond delay="0"/>
                                  </p:stCondLst>
                                  <p:childTnLst>
                                    <p:set>
                                      <p:cBhvr>
                                        <p:cTn id="139" dur="1" fill="hold">
                                          <p:stCondLst>
                                            <p:cond delay="0"/>
                                          </p:stCondLst>
                                        </p:cTn>
                                        <p:tgtEl>
                                          <p:spTgt spid="3">
                                            <p:txEl>
                                              <p:pRg st="7" end="7"/>
                                            </p:txEl>
                                          </p:spTgt>
                                        </p:tgtEl>
                                        <p:attrNameLst>
                                          <p:attrName>style.visibility</p:attrName>
                                        </p:attrNameLst>
                                      </p:cBhvr>
                                      <p:to>
                                        <p:strVal val="visible"/>
                                      </p:to>
                                    </p:set>
                                    <p:animEffect transition="in" filter="wipe(down)">
                                      <p:cBhvr>
                                        <p:cTn id="140" dur="435">
                                          <p:stCondLst>
                                            <p:cond delay="0"/>
                                          </p:stCondLst>
                                        </p:cTn>
                                        <p:tgtEl>
                                          <p:spTgt spid="3">
                                            <p:txEl>
                                              <p:pRg st="7" end="7"/>
                                            </p:txEl>
                                          </p:spTgt>
                                        </p:tgtEl>
                                      </p:cBhvr>
                                    </p:animEffect>
                                    <p:anim calcmode="lin" valueType="num">
                                      <p:cBhvr>
                                        <p:cTn id="141" dur="1367"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42" dur="498"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43" dur="498" tmFilter="0, 0; 0.125,0.2665; 0.25,0.4; 0.375,0.465; 0.5,0.5;  0.625,0.535; 0.75,0.6; 0.875,0.7335; 1,1">
                                          <p:stCondLst>
                                            <p:cond delay="498"/>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44" dur="249" tmFilter="0, 0; 0.125,0.2665; 0.25,0.4; 0.375,0.465; 0.5,0.5;  0.625,0.535; 0.75,0.6; 0.875,0.7335; 1,1">
                                          <p:stCondLst>
                                            <p:cond delay="993"/>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45" dur="123" tmFilter="0, 0; 0.125,0.2665; 0.25,0.4; 0.375,0.465; 0.5,0.5;  0.625,0.535; 0.75,0.6; 0.875,0.7335; 1,1">
                                          <p:stCondLst>
                                            <p:cond delay="1242"/>
                                          </p:stCondLst>
                                        </p:cTn>
                                        <p:tgtEl>
                                          <p:spTgt spid="3">
                                            <p:txEl>
                                              <p:pRg st="7" end="7"/>
                                            </p:txEl>
                                          </p:spTgt>
                                        </p:tgtEl>
                                        <p:attrNameLst>
                                          <p:attrName>ppt_y</p:attrName>
                                        </p:attrNameLst>
                                      </p:cBhvr>
                                      <p:tavLst>
                                        <p:tav tm="0" fmla="#ppt_y-sin(pi*$)/81">
                                          <p:val>
                                            <p:fltVal val="0"/>
                                          </p:val>
                                        </p:tav>
                                        <p:tav tm="100000">
                                          <p:val>
                                            <p:fltVal val="1"/>
                                          </p:val>
                                        </p:tav>
                                      </p:tavLst>
                                    </p:anim>
                                    <p:animScale>
                                      <p:cBhvr>
                                        <p:cTn id="146" dur="20">
                                          <p:stCondLst>
                                            <p:cond delay="487"/>
                                          </p:stCondLst>
                                        </p:cTn>
                                        <p:tgtEl>
                                          <p:spTgt spid="3">
                                            <p:txEl>
                                              <p:pRg st="7" end="7"/>
                                            </p:txEl>
                                          </p:spTgt>
                                        </p:tgtEl>
                                      </p:cBhvr>
                                      <p:to x="100000" y="60000"/>
                                    </p:animScale>
                                    <p:animScale>
                                      <p:cBhvr>
                                        <p:cTn id="147" dur="124" decel="50000">
                                          <p:stCondLst>
                                            <p:cond delay="507"/>
                                          </p:stCondLst>
                                        </p:cTn>
                                        <p:tgtEl>
                                          <p:spTgt spid="3">
                                            <p:txEl>
                                              <p:pRg st="7" end="7"/>
                                            </p:txEl>
                                          </p:spTgt>
                                        </p:tgtEl>
                                      </p:cBhvr>
                                      <p:to x="100000" y="100000"/>
                                    </p:animScale>
                                    <p:animScale>
                                      <p:cBhvr>
                                        <p:cTn id="148" dur="20">
                                          <p:stCondLst>
                                            <p:cond delay="984"/>
                                          </p:stCondLst>
                                        </p:cTn>
                                        <p:tgtEl>
                                          <p:spTgt spid="3">
                                            <p:txEl>
                                              <p:pRg st="7" end="7"/>
                                            </p:txEl>
                                          </p:spTgt>
                                        </p:tgtEl>
                                      </p:cBhvr>
                                      <p:to x="100000" y="80000"/>
                                    </p:animScale>
                                    <p:animScale>
                                      <p:cBhvr>
                                        <p:cTn id="149" dur="124" decel="50000">
                                          <p:stCondLst>
                                            <p:cond delay="1004"/>
                                          </p:stCondLst>
                                        </p:cTn>
                                        <p:tgtEl>
                                          <p:spTgt spid="3">
                                            <p:txEl>
                                              <p:pRg st="7" end="7"/>
                                            </p:txEl>
                                          </p:spTgt>
                                        </p:tgtEl>
                                      </p:cBhvr>
                                      <p:to x="100000" y="100000"/>
                                    </p:animScale>
                                    <p:animScale>
                                      <p:cBhvr>
                                        <p:cTn id="150" dur="20">
                                          <p:stCondLst>
                                            <p:cond delay="1231"/>
                                          </p:stCondLst>
                                        </p:cTn>
                                        <p:tgtEl>
                                          <p:spTgt spid="3">
                                            <p:txEl>
                                              <p:pRg st="7" end="7"/>
                                            </p:txEl>
                                          </p:spTgt>
                                        </p:tgtEl>
                                      </p:cBhvr>
                                      <p:to x="100000" y="90000"/>
                                    </p:animScale>
                                    <p:animScale>
                                      <p:cBhvr>
                                        <p:cTn id="151" dur="124" decel="50000">
                                          <p:stCondLst>
                                            <p:cond delay="1251"/>
                                          </p:stCondLst>
                                        </p:cTn>
                                        <p:tgtEl>
                                          <p:spTgt spid="3">
                                            <p:txEl>
                                              <p:pRg st="7" end="7"/>
                                            </p:txEl>
                                          </p:spTgt>
                                        </p:tgtEl>
                                      </p:cBhvr>
                                      <p:to x="100000" y="100000"/>
                                    </p:animScale>
                                    <p:animScale>
                                      <p:cBhvr>
                                        <p:cTn id="152" dur="20">
                                          <p:stCondLst>
                                            <p:cond delay="1356"/>
                                          </p:stCondLst>
                                        </p:cTn>
                                        <p:tgtEl>
                                          <p:spTgt spid="3">
                                            <p:txEl>
                                              <p:pRg st="7" end="7"/>
                                            </p:txEl>
                                          </p:spTgt>
                                        </p:tgtEl>
                                      </p:cBhvr>
                                      <p:to x="100000" y="95000"/>
                                    </p:animScale>
                                    <p:animScale>
                                      <p:cBhvr>
                                        <p:cTn id="153" dur="124" decel="50000">
                                          <p:stCondLst>
                                            <p:cond delay="1376"/>
                                          </p:stCondLst>
                                        </p:cTn>
                                        <p:tgtEl>
                                          <p:spTgt spid="3">
                                            <p:txEl>
                                              <p:pRg st="7" end="7"/>
                                            </p:txEl>
                                          </p:spTgt>
                                        </p:tgtEl>
                                      </p:cBhvr>
                                      <p:to x="100000" y="100000"/>
                                    </p:animScale>
                                  </p:childTnLst>
                                </p:cTn>
                              </p:par>
                            </p:childTnLst>
                          </p:cTn>
                        </p:par>
                      </p:childTnLst>
                    </p:cTn>
                  </p:par>
                  <p:par>
                    <p:cTn id="154" fill="hold">
                      <p:stCondLst>
                        <p:cond delay="indefinite"/>
                      </p:stCondLst>
                      <p:childTnLst>
                        <p:par>
                          <p:cTn id="155" fill="hold">
                            <p:stCondLst>
                              <p:cond delay="0"/>
                            </p:stCondLst>
                            <p:childTnLst>
                              <p:par>
                                <p:cTn id="156" presetID="26" presetClass="entr" presetSubtype="0" fill="hold" grpId="0" nodeType="clickEffect">
                                  <p:stCondLst>
                                    <p:cond delay="0"/>
                                  </p:stCondLst>
                                  <p:childTnLst>
                                    <p:set>
                                      <p:cBhvr>
                                        <p:cTn id="157" dur="1" fill="hold">
                                          <p:stCondLst>
                                            <p:cond delay="0"/>
                                          </p:stCondLst>
                                        </p:cTn>
                                        <p:tgtEl>
                                          <p:spTgt spid="3">
                                            <p:txEl>
                                              <p:pRg st="8" end="8"/>
                                            </p:txEl>
                                          </p:spTgt>
                                        </p:tgtEl>
                                        <p:attrNameLst>
                                          <p:attrName>style.visibility</p:attrName>
                                        </p:attrNameLst>
                                      </p:cBhvr>
                                      <p:to>
                                        <p:strVal val="visible"/>
                                      </p:to>
                                    </p:set>
                                    <p:animEffect transition="in" filter="wipe(down)">
                                      <p:cBhvr>
                                        <p:cTn id="158" dur="435">
                                          <p:stCondLst>
                                            <p:cond delay="0"/>
                                          </p:stCondLst>
                                        </p:cTn>
                                        <p:tgtEl>
                                          <p:spTgt spid="3">
                                            <p:txEl>
                                              <p:pRg st="8" end="8"/>
                                            </p:txEl>
                                          </p:spTgt>
                                        </p:tgtEl>
                                      </p:cBhvr>
                                    </p:animEffect>
                                    <p:anim calcmode="lin" valueType="num">
                                      <p:cBhvr>
                                        <p:cTn id="159" dur="1367"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60" dur="498"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61" dur="498" tmFilter="0, 0; 0.125,0.2665; 0.25,0.4; 0.375,0.465; 0.5,0.5;  0.625,0.535; 0.75,0.6; 0.875,0.7335; 1,1">
                                          <p:stCondLst>
                                            <p:cond delay="498"/>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62" dur="249" tmFilter="0, 0; 0.125,0.2665; 0.25,0.4; 0.375,0.465; 0.5,0.5;  0.625,0.535; 0.75,0.6; 0.875,0.7335; 1,1">
                                          <p:stCondLst>
                                            <p:cond delay="993"/>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63" dur="123" tmFilter="0, 0; 0.125,0.2665; 0.25,0.4; 0.375,0.465; 0.5,0.5;  0.625,0.535; 0.75,0.6; 0.875,0.7335; 1,1">
                                          <p:stCondLst>
                                            <p:cond delay="1242"/>
                                          </p:stCondLst>
                                        </p:cTn>
                                        <p:tgtEl>
                                          <p:spTgt spid="3">
                                            <p:txEl>
                                              <p:pRg st="8" end="8"/>
                                            </p:txEl>
                                          </p:spTgt>
                                        </p:tgtEl>
                                        <p:attrNameLst>
                                          <p:attrName>ppt_y</p:attrName>
                                        </p:attrNameLst>
                                      </p:cBhvr>
                                      <p:tavLst>
                                        <p:tav tm="0" fmla="#ppt_y-sin(pi*$)/81">
                                          <p:val>
                                            <p:fltVal val="0"/>
                                          </p:val>
                                        </p:tav>
                                        <p:tav tm="100000">
                                          <p:val>
                                            <p:fltVal val="1"/>
                                          </p:val>
                                        </p:tav>
                                      </p:tavLst>
                                    </p:anim>
                                    <p:animScale>
                                      <p:cBhvr>
                                        <p:cTn id="164" dur="20">
                                          <p:stCondLst>
                                            <p:cond delay="487"/>
                                          </p:stCondLst>
                                        </p:cTn>
                                        <p:tgtEl>
                                          <p:spTgt spid="3">
                                            <p:txEl>
                                              <p:pRg st="8" end="8"/>
                                            </p:txEl>
                                          </p:spTgt>
                                        </p:tgtEl>
                                      </p:cBhvr>
                                      <p:to x="100000" y="60000"/>
                                    </p:animScale>
                                    <p:animScale>
                                      <p:cBhvr>
                                        <p:cTn id="165" dur="124" decel="50000">
                                          <p:stCondLst>
                                            <p:cond delay="507"/>
                                          </p:stCondLst>
                                        </p:cTn>
                                        <p:tgtEl>
                                          <p:spTgt spid="3">
                                            <p:txEl>
                                              <p:pRg st="8" end="8"/>
                                            </p:txEl>
                                          </p:spTgt>
                                        </p:tgtEl>
                                      </p:cBhvr>
                                      <p:to x="100000" y="100000"/>
                                    </p:animScale>
                                    <p:animScale>
                                      <p:cBhvr>
                                        <p:cTn id="166" dur="20">
                                          <p:stCondLst>
                                            <p:cond delay="984"/>
                                          </p:stCondLst>
                                        </p:cTn>
                                        <p:tgtEl>
                                          <p:spTgt spid="3">
                                            <p:txEl>
                                              <p:pRg st="8" end="8"/>
                                            </p:txEl>
                                          </p:spTgt>
                                        </p:tgtEl>
                                      </p:cBhvr>
                                      <p:to x="100000" y="80000"/>
                                    </p:animScale>
                                    <p:animScale>
                                      <p:cBhvr>
                                        <p:cTn id="167" dur="124" decel="50000">
                                          <p:stCondLst>
                                            <p:cond delay="1004"/>
                                          </p:stCondLst>
                                        </p:cTn>
                                        <p:tgtEl>
                                          <p:spTgt spid="3">
                                            <p:txEl>
                                              <p:pRg st="8" end="8"/>
                                            </p:txEl>
                                          </p:spTgt>
                                        </p:tgtEl>
                                      </p:cBhvr>
                                      <p:to x="100000" y="100000"/>
                                    </p:animScale>
                                    <p:animScale>
                                      <p:cBhvr>
                                        <p:cTn id="168" dur="20">
                                          <p:stCondLst>
                                            <p:cond delay="1231"/>
                                          </p:stCondLst>
                                        </p:cTn>
                                        <p:tgtEl>
                                          <p:spTgt spid="3">
                                            <p:txEl>
                                              <p:pRg st="8" end="8"/>
                                            </p:txEl>
                                          </p:spTgt>
                                        </p:tgtEl>
                                      </p:cBhvr>
                                      <p:to x="100000" y="90000"/>
                                    </p:animScale>
                                    <p:animScale>
                                      <p:cBhvr>
                                        <p:cTn id="169" dur="124" decel="50000">
                                          <p:stCondLst>
                                            <p:cond delay="1251"/>
                                          </p:stCondLst>
                                        </p:cTn>
                                        <p:tgtEl>
                                          <p:spTgt spid="3">
                                            <p:txEl>
                                              <p:pRg st="8" end="8"/>
                                            </p:txEl>
                                          </p:spTgt>
                                        </p:tgtEl>
                                      </p:cBhvr>
                                      <p:to x="100000" y="100000"/>
                                    </p:animScale>
                                    <p:animScale>
                                      <p:cBhvr>
                                        <p:cTn id="170" dur="20">
                                          <p:stCondLst>
                                            <p:cond delay="1356"/>
                                          </p:stCondLst>
                                        </p:cTn>
                                        <p:tgtEl>
                                          <p:spTgt spid="3">
                                            <p:txEl>
                                              <p:pRg st="8" end="8"/>
                                            </p:txEl>
                                          </p:spTgt>
                                        </p:tgtEl>
                                      </p:cBhvr>
                                      <p:to x="100000" y="95000"/>
                                    </p:animScale>
                                    <p:animScale>
                                      <p:cBhvr>
                                        <p:cTn id="171" dur="124" decel="50000">
                                          <p:stCondLst>
                                            <p:cond delay="1376"/>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5" y="152406"/>
            <a:ext cx="7125113" cy="924475"/>
          </a:xfrm>
        </p:spPr>
        <p:txBody>
          <a:bodyPr/>
          <a:lstStyle/>
          <a:p>
            <a:pPr algn="just" rtl="1"/>
            <a:r>
              <a:rPr lang="fa-IR" dirty="0" smtClean="0">
                <a:latin typeface="Arial" pitchFamily="34" charset="0"/>
                <a:cs typeface="Arial" pitchFamily="34" charset="0"/>
              </a:rPr>
              <a:t>مفهوم </a:t>
            </a:r>
            <a:r>
              <a:rPr lang="fa-IR" dirty="0" err="1" smtClean="0">
                <a:latin typeface="Arial" pitchFamily="34" charset="0"/>
                <a:cs typeface="Arial" pitchFamily="34" charset="0"/>
              </a:rPr>
              <a:t>کوبیاکس</a:t>
            </a:r>
            <a:r>
              <a:rPr lang="fa-IR" dirty="0" smtClean="0">
                <a:latin typeface="Arial" pitchFamily="34" charset="0"/>
                <a:cs typeface="Arial" pitchFamily="34" charset="0"/>
              </a:rPr>
              <a:t> :</a:t>
            </a:r>
            <a:endParaRPr lang="en-US" dirty="0">
              <a:latin typeface="Arial" pitchFamily="34" charset="0"/>
              <a:cs typeface="Arial" pitchFamily="34" charset="0"/>
            </a:endParaRPr>
          </a:p>
        </p:txBody>
      </p:sp>
      <p:sp>
        <p:nvSpPr>
          <p:cNvPr id="5" name="Rectangle 4"/>
          <p:cNvSpPr/>
          <p:nvPr/>
        </p:nvSpPr>
        <p:spPr>
          <a:xfrm>
            <a:off x="228600" y="1524008"/>
            <a:ext cx="8686800" cy="4893647"/>
          </a:xfrm>
          <a:prstGeom prst="rect">
            <a:avLst/>
          </a:prstGeom>
        </p:spPr>
        <p:txBody>
          <a:bodyPr wrap="square">
            <a:spAutoFit/>
          </a:bodyPr>
          <a:lstStyle/>
          <a:p>
            <a:pPr algn="just" rtl="1"/>
            <a:r>
              <a:rPr lang="ar-SA" sz="2400" dirty="0">
                <a:latin typeface="Arial" pitchFamily="34" charset="0"/>
                <a:cs typeface="Arial" pitchFamily="34" charset="0"/>
              </a:rPr>
              <a:t>اساس طراحی تکنولوژی </a:t>
            </a:r>
            <a:r>
              <a:rPr lang="en-US" sz="2400" dirty="0" err="1">
                <a:latin typeface="Arial" pitchFamily="34" charset="0"/>
                <a:cs typeface="Arial" pitchFamily="34" charset="0"/>
              </a:rPr>
              <a:t>Cobiax</a:t>
            </a:r>
            <a:r>
              <a:rPr lang="ar-SA" sz="2400" dirty="0">
                <a:latin typeface="Arial" pitchFamily="34" charset="0"/>
                <a:cs typeface="Arial" pitchFamily="34" charset="0"/>
              </a:rPr>
              <a:t> مبنی است بر سقف سازه ای با ویژگی «سقف دال </a:t>
            </a:r>
            <a:r>
              <a:rPr lang="fa-IR" sz="2400" dirty="0">
                <a:latin typeface="Arial" pitchFamily="34" charset="0"/>
                <a:cs typeface="Arial" pitchFamily="34" charset="0"/>
              </a:rPr>
              <a:t>۲</a:t>
            </a:r>
            <a:r>
              <a:rPr lang="ar-SA" sz="2400" dirty="0">
                <a:latin typeface="Arial" pitchFamily="34" charset="0"/>
                <a:cs typeface="Arial" pitchFamily="34" charset="0"/>
              </a:rPr>
              <a:t> طرفه» مشابه سقف های بتنی دال </a:t>
            </a:r>
            <a:r>
              <a:rPr lang="fa-IR" sz="2400" dirty="0">
                <a:latin typeface="Arial" pitchFamily="34" charset="0"/>
                <a:cs typeface="Arial" pitchFamily="34" charset="0"/>
              </a:rPr>
              <a:t>۲</a:t>
            </a:r>
            <a:r>
              <a:rPr lang="ar-SA" sz="2400" dirty="0">
                <a:latin typeface="Arial" pitchFamily="34" charset="0"/>
                <a:cs typeface="Arial" pitchFamily="34" charset="0"/>
              </a:rPr>
              <a:t> طرفه مرسوم با این تفاوت که هسته بتن مرکزی در محل هایی که کاربرد سازه ای ندارد با گوی های توخالی جایگزین می گردد. (جنس این گوی ها پلی اتیلن بازیافت یا پلی پروپیلن می باشد)</a:t>
            </a:r>
            <a:endParaRPr lang="en-US" sz="2400" dirty="0">
              <a:latin typeface="Arial" pitchFamily="34" charset="0"/>
              <a:cs typeface="Arial" pitchFamily="34" charset="0"/>
            </a:endParaRPr>
          </a:p>
          <a:p>
            <a:pPr algn="just" rtl="1"/>
            <a:r>
              <a:rPr lang="ar-SA" sz="2400" dirty="0">
                <a:latin typeface="Arial" pitchFamily="34" charset="0"/>
                <a:cs typeface="Arial" pitchFamily="34" charset="0"/>
              </a:rPr>
              <a:t>بدین صورت که این گوی ها در حدفاصل مش های میلگردی بالا و پایین </a:t>
            </a:r>
            <a:r>
              <a:rPr lang="ar-SA" sz="2400" dirty="0" smtClean="0">
                <a:latin typeface="Arial" pitchFamily="34" charset="0"/>
                <a:cs typeface="Arial" pitchFamily="34" charset="0"/>
              </a:rPr>
              <a:t>قرار</a:t>
            </a:r>
            <a:r>
              <a:rPr lang="fa-IR" sz="2400" dirty="0" smtClean="0">
                <a:latin typeface="Arial" pitchFamily="34" charset="0"/>
                <a:cs typeface="Arial" pitchFamily="34" charset="0"/>
              </a:rPr>
              <a:t>       </a:t>
            </a:r>
            <a:r>
              <a:rPr lang="ar-SA" sz="2400" dirty="0" smtClean="0">
                <a:latin typeface="Arial" pitchFamily="34" charset="0"/>
                <a:cs typeface="Arial" pitchFamily="34" charset="0"/>
              </a:rPr>
              <a:t> </a:t>
            </a:r>
            <a:r>
              <a:rPr lang="ar-SA" sz="2400" dirty="0">
                <a:latin typeface="Arial" pitchFamily="34" charset="0"/>
                <a:cs typeface="Arial" pitchFamily="34" charset="0"/>
              </a:rPr>
              <a:t>می گیرند. با توجه به اینکه در دال های بتنی </a:t>
            </a:r>
            <a:r>
              <a:rPr lang="fa-IR" sz="2400" dirty="0">
                <a:latin typeface="Arial" pitchFamily="34" charset="0"/>
                <a:cs typeface="Arial" pitchFamily="34" charset="0"/>
              </a:rPr>
              <a:t>۲</a:t>
            </a:r>
            <a:r>
              <a:rPr lang="ar-SA" sz="2400" dirty="0">
                <a:latin typeface="Arial" pitchFamily="34" charset="0"/>
                <a:cs typeface="Arial" pitchFamily="34" charset="0"/>
              </a:rPr>
              <a:t> طرفه مشکل تحمل نیروی برشی وجود ندارد، مشکل طراحی این نوع سقف بر مبنای حذف قسمتی از بتن میانی و ایفای عملکرد دال </a:t>
            </a:r>
            <a:r>
              <a:rPr lang="fa-IR" sz="2400" dirty="0">
                <a:latin typeface="Arial" pitchFamily="34" charset="0"/>
                <a:cs typeface="Arial" pitchFamily="34" charset="0"/>
              </a:rPr>
              <a:t>۲</a:t>
            </a:r>
            <a:r>
              <a:rPr lang="ar-SA" sz="2400" dirty="0">
                <a:latin typeface="Arial" pitchFamily="34" charset="0"/>
                <a:cs typeface="Arial" pitchFamily="34" charset="0"/>
              </a:rPr>
              <a:t> طرفه می باشد.</a:t>
            </a:r>
            <a:endParaRPr lang="en-US" sz="2400" dirty="0">
              <a:latin typeface="Arial" pitchFamily="34" charset="0"/>
              <a:cs typeface="Arial" pitchFamily="34" charset="0"/>
            </a:endParaRPr>
          </a:p>
          <a:p>
            <a:pPr algn="just" rtl="1"/>
            <a:r>
              <a:rPr lang="ar-SA" sz="2400" dirty="0">
                <a:latin typeface="Arial" pitchFamily="34" charset="0"/>
                <a:cs typeface="Arial" pitchFamily="34" charset="0"/>
              </a:rPr>
              <a:t>در فنآوری </a:t>
            </a:r>
            <a:r>
              <a:rPr lang="en-US" sz="2400" dirty="0" err="1">
                <a:latin typeface="Arial" pitchFamily="34" charset="0"/>
                <a:cs typeface="Arial" pitchFamily="34" charset="0"/>
              </a:rPr>
              <a:t>Cobiax</a:t>
            </a:r>
            <a:r>
              <a:rPr lang="ar-SA" sz="2400" dirty="0">
                <a:latin typeface="Arial" pitchFamily="34" charset="0"/>
                <a:cs typeface="Arial" pitchFamily="34" charset="0"/>
              </a:rPr>
              <a:t> با حذف بار مرده غیرسازه ای خاصیت باربری </a:t>
            </a:r>
            <a:r>
              <a:rPr lang="fa-IR" sz="2400" dirty="0">
                <a:latin typeface="Arial" pitchFamily="34" charset="0"/>
                <a:cs typeface="Arial" pitchFamily="34" charset="0"/>
              </a:rPr>
              <a:t>۲</a:t>
            </a:r>
            <a:r>
              <a:rPr lang="ar-SA" sz="2400" dirty="0">
                <a:latin typeface="Arial" pitchFamily="34" charset="0"/>
                <a:cs typeface="Arial" pitchFamily="34" charset="0"/>
              </a:rPr>
              <a:t> محوره همچنان حفظ می گردد. همچنین با شکل گیری غشای بتنی مستحکم در قسمت فوقانی و تحتانی دال به همراه شکل گیری شبکه تیرچه های داخلی در </a:t>
            </a:r>
            <a:r>
              <a:rPr lang="fa-IR" sz="2400" dirty="0">
                <a:latin typeface="Arial" pitchFamily="34" charset="0"/>
                <a:cs typeface="Arial" pitchFamily="34" charset="0"/>
              </a:rPr>
              <a:t>۲</a:t>
            </a:r>
            <a:r>
              <a:rPr lang="ar-SA" sz="2400" dirty="0">
                <a:latin typeface="Arial" pitchFamily="34" charset="0"/>
                <a:cs typeface="Arial" pitchFamily="34" charset="0"/>
              </a:rPr>
              <a:t> امتداد در اثر قراردهی گوی ها در سرتا سر فضای میانی دال بتنی می توان باربری مناسبی را برای این دال متصور شد.</a:t>
            </a:r>
            <a:endParaRPr lang="en-US" sz="2400" dirty="0">
              <a:latin typeface="Arial" pitchFamily="34" charset="0"/>
              <a:cs typeface="Arial" pitchFamily="34" charset="0"/>
            </a:endParaRPr>
          </a:p>
        </p:txBody>
      </p:sp>
      <p:sp>
        <p:nvSpPr>
          <p:cNvPr id="6" name="Footer Placeholder 2"/>
          <p:cNvSpPr>
            <a:spLocks noGrp="1"/>
          </p:cNvSpPr>
          <p:nvPr>
            <p:ph type="ftr" sz="quarter" idx="11"/>
          </p:nvPr>
        </p:nvSpPr>
        <p:spPr>
          <a:xfrm>
            <a:off x="0" y="6506428"/>
            <a:ext cx="2019449" cy="373343"/>
          </a:xfrm>
        </p:spPr>
        <p:style>
          <a:lnRef idx="0">
            <a:scrgbClr r="0" g="0" b="0"/>
          </a:lnRef>
          <a:fillRef idx="1002">
            <a:schemeClr val="lt1"/>
          </a:fillRef>
          <a:effectRef idx="0">
            <a:scrgbClr r="0" g="0" b="0"/>
          </a:effectRef>
          <a:fontRef idx="major"/>
        </p:style>
        <p:txBody>
          <a:bodyPr/>
          <a:lstStyle/>
          <a:p>
            <a:r>
              <a:rPr lang="en-US" sz="2000" dirty="0" smtClean="0">
                <a:solidFill>
                  <a:srgbClr val="00B0F0"/>
                </a:solidFill>
                <a:latin typeface="20th Century Font" pitchFamily="2" charset="0"/>
              </a:rPr>
              <a:t>www.saze20.ir</a:t>
            </a:r>
            <a:endParaRPr lang="en-US" sz="2000" dirty="0">
              <a:solidFill>
                <a:srgbClr val="00B0F0"/>
              </a:solidFill>
              <a:latin typeface="20th Century Font" pitchFamily="2" charset="0"/>
            </a:endParaRPr>
          </a:p>
        </p:txBody>
      </p:sp>
    </p:spTree>
    <p:extLst>
      <p:ext uri="{BB962C8B-B14F-4D97-AF65-F5344CB8AC3E}">
        <p14:creationId xmlns:p14="http://schemas.microsoft.com/office/powerpoint/2010/main" val="115297493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6" presetClass="entr" presetSubtype="0" fill="hold" grpId="0" nodeType="clickEffect">
                                  <p:stCondLst>
                                    <p:cond delay="0"/>
                                  </p:stCondLst>
                                  <p:iterate type="lt">
                                    <p:tmPct val="10000"/>
                                  </p:iterate>
                                  <p:childTnLst>
                                    <p:set>
                                      <p:cBhvr>
                                        <p:cTn id="11" dur="1" fill="hold">
                                          <p:stCondLst>
                                            <p:cond delay="0"/>
                                          </p:stCondLst>
                                        </p:cTn>
                                        <p:tgtEl>
                                          <p:spTgt spid="5"/>
                                        </p:tgtEl>
                                        <p:attrNameLst>
                                          <p:attrName>style.visibility</p:attrName>
                                        </p:attrNameLst>
                                      </p:cBhvr>
                                      <p:to>
                                        <p:strVal val="visible"/>
                                      </p:to>
                                    </p:set>
                                    <p:anim by="(-#ppt_w*2)" calcmode="lin" valueType="num">
                                      <p:cBhvr rctx="PPT">
                                        <p:cTn id="12" dur="250" autoRev="1" fill="hold">
                                          <p:stCondLst>
                                            <p:cond delay="0"/>
                                          </p:stCondLst>
                                        </p:cTn>
                                        <p:tgtEl>
                                          <p:spTgt spid="5"/>
                                        </p:tgtEl>
                                        <p:attrNameLst>
                                          <p:attrName>ppt_w</p:attrName>
                                        </p:attrNameLst>
                                      </p:cBhvr>
                                    </p:anim>
                                    <p:anim by="(#ppt_w*0.50)" calcmode="lin" valueType="num">
                                      <p:cBhvr>
                                        <p:cTn id="13" dur="250" decel="50000" autoRev="1" fill="hold">
                                          <p:stCondLst>
                                            <p:cond delay="0"/>
                                          </p:stCondLst>
                                        </p:cTn>
                                        <p:tgtEl>
                                          <p:spTgt spid="5"/>
                                        </p:tgtEl>
                                        <p:attrNameLst>
                                          <p:attrName>ppt_x</p:attrName>
                                        </p:attrNameLst>
                                      </p:cBhvr>
                                    </p:anim>
                                    <p:anim from="(-#ppt_h/2)" to="(#ppt_y)" calcmode="lin" valueType="num">
                                      <p:cBhvr>
                                        <p:cTn id="14" dur="500" fill="hold">
                                          <p:stCondLst>
                                            <p:cond delay="0"/>
                                          </p:stCondLst>
                                        </p:cTn>
                                        <p:tgtEl>
                                          <p:spTgt spid="5"/>
                                        </p:tgtEl>
                                        <p:attrNameLst>
                                          <p:attrName>ppt_y</p:attrName>
                                        </p:attrNameLst>
                                      </p:cBhvr>
                                    </p:anim>
                                    <p:animRot by="21600000">
                                      <p:cBhvr>
                                        <p:cTn id="15" dur="500" fill="hold">
                                          <p:stCondLst>
                                            <p:cond delay="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5" y="3886206"/>
            <a:ext cx="7125113" cy="924475"/>
          </a:xfrm>
        </p:spPr>
        <p:txBody>
          <a:bodyPr/>
          <a:lstStyle/>
          <a:p>
            <a:pPr algn="just" rtl="1"/>
            <a:r>
              <a:rPr lang="ar-SA" dirty="0">
                <a:latin typeface="Arial" pitchFamily="34" charset="0"/>
                <a:cs typeface="Arial" pitchFamily="34" charset="0"/>
              </a:rPr>
              <a:t>اجزای این سیستم عبارتند از:</a:t>
            </a:r>
            <a:endParaRPr lang="en-US" dirty="0">
              <a:latin typeface="Arial" pitchFamily="34" charset="0"/>
              <a:cs typeface="Arial" pitchFamily="34" charset="0"/>
            </a:endParaRPr>
          </a:p>
        </p:txBody>
      </p:sp>
      <p:sp>
        <p:nvSpPr>
          <p:cNvPr id="3" name="Content Placeholder 2"/>
          <p:cNvSpPr>
            <a:spLocks noGrp="1"/>
          </p:cNvSpPr>
          <p:nvPr>
            <p:ph idx="1"/>
          </p:nvPr>
        </p:nvSpPr>
        <p:spPr>
          <a:xfrm rot="10800000" flipV="1">
            <a:off x="2133606" y="4800600"/>
            <a:ext cx="6534357" cy="1600200"/>
          </a:xfrm>
        </p:spPr>
        <p:txBody>
          <a:bodyPr>
            <a:normAutofit/>
          </a:bodyPr>
          <a:lstStyle/>
          <a:p>
            <a:pPr lvl="0" algn="just" rtl="1"/>
            <a:r>
              <a:rPr lang="ar-SA" sz="2400" dirty="0">
                <a:latin typeface="Arial" pitchFamily="34" charset="0"/>
                <a:cs typeface="Arial" pitchFamily="34" charset="0"/>
              </a:rPr>
              <a:t>مدول قفسه ای (گوی های پلاستیکی به همراه خرپای فولادی)</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دال بتن آرمه</a:t>
            </a:r>
            <a:endParaRPr lang="en-US" sz="2400" dirty="0">
              <a:latin typeface="Arial" pitchFamily="34" charset="0"/>
              <a:cs typeface="Arial" pitchFamily="34" charset="0"/>
            </a:endParaRPr>
          </a:p>
          <a:p>
            <a:pPr algn="just" rtl="1"/>
            <a:endParaRPr lang="en-US" sz="2400" dirty="0">
              <a:latin typeface="Arial" pitchFamily="34" charset="0"/>
              <a:cs typeface="Arial" pitchFamily="34" charset="0"/>
            </a:endParaRPr>
          </a:p>
        </p:txBody>
      </p:sp>
      <p:sp>
        <p:nvSpPr>
          <p:cNvPr id="5" name="Title 1"/>
          <p:cNvSpPr txBox="1">
            <a:spLocks/>
          </p:cNvSpPr>
          <p:nvPr/>
        </p:nvSpPr>
        <p:spPr>
          <a:xfrm>
            <a:off x="228608" y="228606"/>
            <a:ext cx="8649113" cy="924475"/>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rtl="1"/>
            <a:r>
              <a:rPr lang="fa-IR" dirty="0" smtClean="0">
                <a:latin typeface="Arial" pitchFamily="34" charset="0"/>
                <a:cs typeface="Arial" pitchFamily="34" charset="0"/>
              </a:rPr>
              <a:t>مزایای سیستم </a:t>
            </a:r>
            <a:r>
              <a:rPr lang="fa-IR" dirty="0" err="1" smtClean="0">
                <a:latin typeface="Arial" pitchFamily="34" charset="0"/>
                <a:cs typeface="Arial" pitchFamily="34" charset="0"/>
              </a:rPr>
              <a:t>کوبیاکس</a:t>
            </a:r>
            <a:r>
              <a:rPr lang="fa-IR" dirty="0" smtClean="0">
                <a:latin typeface="Arial" pitchFamily="34" charset="0"/>
                <a:cs typeface="Arial" pitchFamily="34" charset="0"/>
              </a:rPr>
              <a:t> در مقایسه با سایر سقف های رایج :</a:t>
            </a:r>
            <a:endParaRPr lang="en-US" dirty="0">
              <a:latin typeface="Arial" pitchFamily="34" charset="0"/>
              <a:cs typeface="Arial" pitchFamily="34" charset="0"/>
            </a:endParaRPr>
          </a:p>
        </p:txBody>
      </p:sp>
      <p:sp>
        <p:nvSpPr>
          <p:cNvPr id="6" name="Rectangle 5"/>
          <p:cNvSpPr/>
          <p:nvPr/>
        </p:nvSpPr>
        <p:spPr>
          <a:xfrm>
            <a:off x="228600" y="1371601"/>
            <a:ext cx="8686800" cy="2677656"/>
          </a:xfrm>
          <a:prstGeom prst="rect">
            <a:avLst/>
          </a:prstGeom>
        </p:spPr>
        <p:txBody>
          <a:bodyPr wrap="square">
            <a:spAutoFit/>
          </a:bodyPr>
          <a:lstStyle/>
          <a:p>
            <a:pPr algn="just" rtl="1"/>
            <a:r>
              <a:rPr lang="ar-SA" sz="2400" dirty="0">
                <a:latin typeface="Arial" pitchFamily="34" charset="0"/>
                <a:cs typeface="Arial" pitchFamily="34" charset="0"/>
              </a:rPr>
              <a:t>در سیستم </a:t>
            </a:r>
            <a:r>
              <a:rPr lang="en-US" sz="2400" dirty="0" err="1">
                <a:latin typeface="Arial" pitchFamily="34" charset="0"/>
                <a:cs typeface="Arial" pitchFamily="34" charset="0"/>
              </a:rPr>
              <a:t>Cobiax</a:t>
            </a:r>
            <a:r>
              <a:rPr lang="ar-SA" sz="2400" dirty="0">
                <a:latin typeface="Arial" pitchFamily="34" charset="0"/>
                <a:cs typeface="Arial" pitchFamily="34" charset="0"/>
              </a:rPr>
              <a:t> اعضای دال سقف شامل بتن، آرماتور، توپی های توخالی پلاستیکی، و قفسه مسلح می باشد. توپی های توخالی در هسته مرکزی قفسه مسلح قرار گرفته و یک قفسه مدولار مسلح ایجاد می کند. این کیج مسلح مابین </a:t>
            </a:r>
            <a:r>
              <a:rPr lang="fa-IR" sz="2400" dirty="0">
                <a:latin typeface="Arial" pitchFamily="34" charset="0"/>
                <a:cs typeface="Arial" pitchFamily="34" charset="0"/>
              </a:rPr>
              <a:t>۲</a:t>
            </a:r>
            <a:r>
              <a:rPr lang="ar-SA" sz="2400" dirty="0">
                <a:latin typeface="Arial" pitchFamily="34" charset="0"/>
                <a:cs typeface="Arial" pitchFamily="34" charset="0"/>
              </a:rPr>
              <a:t> لایه آرماتور زیرین و رویین دال قرار گرفته و با حذف بتن غیرباربر از درون دال موجب سبک سازی آن می شود. در این سازه سیستم مقاوم در برابر نیروهای جانبی سازه شامل </a:t>
            </a:r>
            <a:r>
              <a:rPr lang="ar-SA" sz="2400" dirty="0" smtClean="0">
                <a:latin typeface="Arial" pitchFamily="34" charset="0"/>
                <a:cs typeface="Arial" pitchFamily="34" charset="0"/>
              </a:rPr>
              <a:t>ترکیب</a:t>
            </a:r>
            <a:r>
              <a:rPr lang="en-US" sz="2400" dirty="0" smtClean="0">
                <a:latin typeface="Arial" pitchFamily="34" charset="0"/>
                <a:cs typeface="Arial" pitchFamily="34" charset="0"/>
              </a:rPr>
              <a:t> </a:t>
            </a:r>
            <a:r>
              <a:rPr lang="ar-SA" sz="2400" dirty="0" smtClean="0">
                <a:latin typeface="Arial" pitchFamily="34" charset="0"/>
                <a:cs typeface="Arial" pitchFamily="34" charset="0"/>
              </a:rPr>
              <a:t> </a:t>
            </a:r>
            <a:r>
              <a:rPr lang="ar-SA" sz="2400" dirty="0">
                <a:latin typeface="Arial" pitchFamily="34" charset="0"/>
                <a:cs typeface="Arial" pitchFamily="34" charset="0"/>
              </a:rPr>
              <a:t>دال </a:t>
            </a:r>
            <a:r>
              <a:rPr lang="en-US" sz="2400" dirty="0" smtClean="0">
                <a:latin typeface="Arial" pitchFamily="34" charset="0"/>
                <a:cs typeface="Arial" pitchFamily="34" charset="0"/>
              </a:rPr>
              <a:t> </a:t>
            </a:r>
            <a:r>
              <a:rPr lang="ar-SA" sz="2400" dirty="0" smtClean="0">
                <a:latin typeface="Arial" pitchFamily="34" charset="0"/>
                <a:cs typeface="Arial" pitchFamily="34" charset="0"/>
              </a:rPr>
              <a:t>و </a:t>
            </a:r>
            <a:r>
              <a:rPr lang="en-US" sz="2400" dirty="0" smtClean="0">
                <a:latin typeface="Arial" pitchFamily="34" charset="0"/>
                <a:cs typeface="Arial" pitchFamily="34" charset="0"/>
              </a:rPr>
              <a:t> </a:t>
            </a:r>
            <a:r>
              <a:rPr lang="ar-SA" sz="2400" dirty="0" smtClean="0">
                <a:latin typeface="Arial" pitchFamily="34" charset="0"/>
                <a:cs typeface="Arial" pitchFamily="34" charset="0"/>
              </a:rPr>
              <a:t>ستون </a:t>
            </a:r>
            <a:r>
              <a:rPr lang="en-US" sz="2400" dirty="0" smtClean="0">
                <a:latin typeface="Arial" pitchFamily="34" charset="0"/>
                <a:cs typeface="Arial" pitchFamily="34" charset="0"/>
              </a:rPr>
              <a:t> </a:t>
            </a:r>
            <a:r>
              <a:rPr lang="ar-SA" sz="2400" dirty="0" smtClean="0">
                <a:latin typeface="Arial" pitchFamily="34" charset="0"/>
                <a:cs typeface="Arial" pitchFamily="34" charset="0"/>
              </a:rPr>
              <a:t>(</a:t>
            </a:r>
            <a:r>
              <a:rPr lang="ar-SA" sz="2400" dirty="0">
                <a:latin typeface="Arial" pitchFamily="34" charset="0"/>
                <a:cs typeface="Arial" pitchFamily="34" charset="0"/>
              </a:rPr>
              <a:t>تقریباً قاب ساده</a:t>
            </a:r>
            <a:r>
              <a:rPr lang="ar-SA" sz="2400" dirty="0" smtClean="0">
                <a:latin typeface="Arial" pitchFamily="34" charset="0"/>
                <a:cs typeface="Arial" pitchFamily="34" charset="0"/>
              </a:rPr>
              <a:t>)</a:t>
            </a:r>
            <a:r>
              <a:rPr lang="en-US" sz="2400" dirty="0" smtClean="0">
                <a:latin typeface="Arial" pitchFamily="34" charset="0"/>
                <a:cs typeface="Arial" pitchFamily="34" charset="0"/>
              </a:rPr>
              <a:t> </a:t>
            </a:r>
            <a:r>
              <a:rPr lang="ar-SA" sz="2400" dirty="0" smtClean="0">
                <a:latin typeface="Arial" pitchFamily="34" charset="0"/>
                <a:cs typeface="Arial" pitchFamily="34" charset="0"/>
              </a:rPr>
              <a:t> و</a:t>
            </a:r>
            <a:r>
              <a:rPr lang="en-US" sz="2400" dirty="0" smtClean="0">
                <a:latin typeface="Arial" pitchFamily="34" charset="0"/>
                <a:cs typeface="Arial" pitchFamily="34" charset="0"/>
              </a:rPr>
              <a:t> </a:t>
            </a:r>
            <a:r>
              <a:rPr lang="ar-SA" sz="2400" dirty="0" smtClean="0">
                <a:latin typeface="Arial" pitchFamily="34" charset="0"/>
                <a:cs typeface="Arial" pitchFamily="34" charset="0"/>
              </a:rPr>
              <a:t> دیوار</a:t>
            </a:r>
            <a:r>
              <a:rPr lang="en-US" sz="2400" dirty="0" smtClean="0">
                <a:latin typeface="Arial" pitchFamily="34" charset="0"/>
                <a:cs typeface="Arial" pitchFamily="34" charset="0"/>
              </a:rPr>
              <a:t> </a:t>
            </a:r>
            <a:r>
              <a:rPr lang="ar-SA" sz="2400" dirty="0" smtClean="0">
                <a:latin typeface="Arial" pitchFamily="34" charset="0"/>
                <a:cs typeface="Arial" pitchFamily="34" charset="0"/>
              </a:rPr>
              <a:t> </a:t>
            </a:r>
            <a:r>
              <a:rPr lang="ar-SA" sz="2400" dirty="0">
                <a:latin typeface="Arial" pitchFamily="34" charset="0"/>
                <a:cs typeface="Arial" pitchFamily="34" charset="0"/>
              </a:rPr>
              <a:t>برشی </a:t>
            </a:r>
            <a:r>
              <a:rPr lang="en-US" sz="2400" dirty="0" smtClean="0">
                <a:latin typeface="Arial" pitchFamily="34" charset="0"/>
                <a:cs typeface="Arial" pitchFamily="34" charset="0"/>
              </a:rPr>
              <a:t> </a:t>
            </a:r>
            <a:r>
              <a:rPr lang="ar-SA" sz="2400" dirty="0" smtClean="0">
                <a:latin typeface="Arial" pitchFamily="34" charset="0"/>
                <a:cs typeface="Arial" pitchFamily="34" charset="0"/>
              </a:rPr>
              <a:t>بتنی </a:t>
            </a:r>
            <a:r>
              <a:rPr lang="ar-SA" sz="2400" dirty="0">
                <a:latin typeface="Arial" pitchFamily="34" charset="0"/>
                <a:cs typeface="Arial" pitchFamily="34" charset="0"/>
              </a:rPr>
              <a:t>با شکل پذیری </a:t>
            </a:r>
            <a:r>
              <a:rPr lang="ar-SA" sz="2400" dirty="0" smtClean="0">
                <a:latin typeface="Arial" pitchFamily="34" charset="0"/>
                <a:cs typeface="Arial" pitchFamily="34" charset="0"/>
              </a:rPr>
              <a:t>متوسط</a:t>
            </a:r>
            <a:r>
              <a:rPr lang="en-US" sz="2400" dirty="0" smtClean="0">
                <a:latin typeface="Arial" pitchFamily="34" charset="0"/>
                <a:cs typeface="Arial" pitchFamily="34" charset="0"/>
              </a:rPr>
              <a:t>   </a:t>
            </a:r>
            <a:r>
              <a:rPr lang="ar-SA" sz="2400" dirty="0" smtClean="0">
                <a:latin typeface="Arial" pitchFamily="34" charset="0"/>
                <a:cs typeface="Arial" pitchFamily="34" charset="0"/>
              </a:rPr>
              <a:t>می </a:t>
            </a:r>
            <a:r>
              <a:rPr lang="ar-SA" sz="2400" dirty="0">
                <a:latin typeface="Arial" pitchFamily="34" charset="0"/>
                <a:cs typeface="Arial" pitchFamily="34" charset="0"/>
              </a:rPr>
              <a:t>باشد.</a:t>
            </a:r>
            <a:endParaRPr lang="en-US" sz="2400" dirty="0">
              <a:latin typeface="Arial" pitchFamily="34" charset="0"/>
              <a:cs typeface="Arial" pitchFamily="34" charset="0"/>
            </a:endParaRPr>
          </a:p>
        </p:txBody>
      </p:sp>
      <p:sp>
        <p:nvSpPr>
          <p:cNvPr id="7" name="Footer Placeholder 2"/>
          <p:cNvSpPr>
            <a:spLocks noGrp="1"/>
          </p:cNvSpPr>
          <p:nvPr>
            <p:ph type="ftr" sz="quarter" idx="11"/>
          </p:nvPr>
        </p:nvSpPr>
        <p:spPr>
          <a:xfrm>
            <a:off x="0" y="6506428"/>
            <a:ext cx="2019449" cy="373343"/>
          </a:xfrm>
        </p:spPr>
        <p:style>
          <a:lnRef idx="0">
            <a:scrgbClr r="0" g="0" b="0"/>
          </a:lnRef>
          <a:fillRef idx="1002">
            <a:schemeClr val="lt1"/>
          </a:fillRef>
          <a:effectRef idx="0">
            <a:scrgbClr r="0" g="0" b="0"/>
          </a:effectRef>
          <a:fontRef idx="major"/>
        </p:style>
        <p:txBody>
          <a:bodyPr/>
          <a:lstStyle/>
          <a:p>
            <a:r>
              <a:rPr lang="en-US" sz="2000" dirty="0" smtClean="0">
                <a:solidFill>
                  <a:srgbClr val="00B0F0"/>
                </a:solidFill>
                <a:latin typeface="20th Century Font" pitchFamily="2" charset="0"/>
              </a:rPr>
              <a:t>www.saze20.ir</a:t>
            </a:r>
            <a:endParaRPr lang="en-US" sz="2000" dirty="0">
              <a:solidFill>
                <a:srgbClr val="00B0F0"/>
              </a:solidFill>
              <a:latin typeface="20th Century Font" pitchFamily="2" charset="0"/>
            </a:endParaRPr>
          </a:p>
        </p:txBody>
      </p:sp>
    </p:spTree>
    <p:extLst>
      <p:ext uri="{BB962C8B-B14F-4D97-AF65-F5344CB8AC3E}">
        <p14:creationId xmlns:p14="http://schemas.microsoft.com/office/powerpoint/2010/main" val="267531364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grpId="0" nodeType="clickEffect">
                                  <p:stCondLst>
                                    <p:cond delay="0"/>
                                  </p:stCondLst>
                                  <p:iterate type="lt">
                                    <p:tmPct val="10000"/>
                                  </p:iterate>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6"/>
                                        </p:tgtEl>
                                        <p:attrNameLst>
                                          <p:attrName>ppt_y</p:attrName>
                                        </p:attrNameLst>
                                      </p:cBhvr>
                                      <p:tavLst>
                                        <p:tav tm="0">
                                          <p:val>
                                            <p:strVal val="#ppt_y"/>
                                          </p:val>
                                        </p:tav>
                                        <p:tav tm="100000">
                                          <p:val>
                                            <p:strVal val="#ppt_y"/>
                                          </p:val>
                                        </p:tav>
                                      </p:tavLst>
                                    </p:anim>
                                    <p:anim calcmode="lin" valueType="num">
                                      <p:cBhvr>
                                        <p:cTn id="14"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barn(inVertical)">
                                      <p:cBhvr>
                                        <p:cTn id="21" dur="5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 calcmode="lin" valueType="num">
                                      <p:cBhvr>
                                        <p:cTn id="26"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27"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 calcmode="lin" valueType="num">
                                      <p:cBhvr>
                                        <p:cTn id="33"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34"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www.cobiaxiran.com/images/layout/cobiaxAdvantages.jpg"/>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sp>
        <p:nvSpPr>
          <p:cNvPr id="4" name="Footer Placeholder 2"/>
          <p:cNvSpPr>
            <a:spLocks noGrp="1"/>
          </p:cNvSpPr>
          <p:nvPr>
            <p:ph type="ftr" sz="quarter" idx="11"/>
          </p:nvPr>
        </p:nvSpPr>
        <p:spPr>
          <a:xfrm>
            <a:off x="0" y="6506428"/>
            <a:ext cx="2019449" cy="373343"/>
          </a:xfrm>
        </p:spPr>
        <p:style>
          <a:lnRef idx="0">
            <a:scrgbClr r="0" g="0" b="0"/>
          </a:lnRef>
          <a:fillRef idx="1002">
            <a:schemeClr val="lt1"/>
          </a:fillRef>
          <a:effectRef idx="0">
            <a:scrgbClr r="0" g="0" b="0"/>
          </a:effectRef>
          <a:fontRef idx="major"/>
        </p:style>
        <p:txBody>
          <a:bodyPr/>
          <a:lstStyle/>
          <a:p>
            <a:r>
              <a:rPr lang="en-US" sz="2000" dirty="0" smtClean="0">
                <a:solidFill>
                  <a:srgbClr val="00B0F0"/>
                </a:solidFill>
                <a:latin typeface="20th Century Font" pitchFamily="2" charset="0"/>
              </a:rPr>
              <a:t>www.saze20.ir</a:t>
            </a:r>
            <a:endParaRPr lang="en-US" sz="2000" dirty="0">
              <a:solidFill>
                <a:srgbClr val="00B0F0"/>
              </a:solidFill>
              <a:latin typeface="20th Century Font" pitchFamily="2" charset="0"/>
            </a:endParaRPr>
          </a:p>
        </p:txBody>
      </p:sp>
    </p:spTree>
    <p:extLst>
      <p:ext uri="{BB962C8B-B14F-4D97-AF65-F5344CB8AC3E}">
        <p14:creationId xmlns:p14="http://schemas.microsoft.com/office/powerpoint/2010/main" val="221364104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style.rotation</p:attrName>
                                        </p:attrNameLst>
                                      </p:cBhvr>
                                      <p:tavLst>
                                        <p:tav tm="0">
                                          <p:val>
                                            <p:fltVal val="720"/>
                                          </p:val>
                                        </p:tav>
                                        <p:tav tm="100000">
                                          <p:val>
                                            <p:fltVal val="0"/>
                                          </p:val>
                                        </p:tav>
                                      </p:tavLst>
                                    </p:anim>
                                    <p:anim calcmode="lin" valueType="num">
                                      <p:cBhvr>
                                        <p:cTn id="9" dur="2000" fill="hold"/>
                                        <p:tgtEl>
                                          <p:spTgt spid="3"/>
                                        </p:tgtEl>
                                        <p:attrNameLst>
                                          <p:attrName>ppt_h</p:attrName>
                                        </p:attrNameLst>
                                      </p:cBhvr>
                                      <p:tavLst>
                                        <p:tav tm="0">
                                          <p:val>
                                            <p:fltVal val="0"/>
                                          </p:val>
                                        </p:tav>
                                        <p:tav tm="100000">
                                          <p:val>
                                            <p:strVal val="#ppt_h"/>
                                          </p:val>
                                        </p:tav>
                                      </p:tavLst>
                                    </p:anim>
                                    <p:anim calcmode="lin" valueType="num">
                                      <p:cBhvr>
                                        <p:cTn id="10" dur="2000" fill="hold"/>
                                        <p:tgtEl>
                                          <p:spTgt spid="3"/>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52400"/>
            <a:ext cx="7125113" cy="924475"/>
          </a:xfrm>
        </p:spPr>
        <p:txBody>
          <a:bodyPr/>
          <a:lstStyle/>
          <a:p>
            <a:pPr algn="just" rtl="1"/>
            <a:r>
              <a:rPr lang="ar-SA" dirty="0"/>
              <a:t>مزایای فنی سیستم کوبیاکس عبارتند از</a:t>
            </a:r>
            <a:r>
              <a:rPr lang="ar-SA" dirty="0" smtClean="0"/>
              <a:t>:</a:t>
            </a:r>
            <a:endParaRPr lang="en-US" dirty="0"/>
          </a:p>
        </p:txBody>
      </p:sp>
      <p:sp>
        <p:nvSpPr>
          <p:cNvPr id="3" name="Content Placeholder 2"/>
          <p:cNvSpPr>
            <a:spLocks noGrp="1"/>
          </p:cNvSpPr>
          <p:nvPr>
            <p:ph idx="1"/>
          </p:nvPr>
        </p:nvSpPr>
        <p:spPr>
          <a:xfrm>
            <a:off x="152400" y="1295400"/>
            <a:ext cx="8839200" cy="5181600"/>
          </a:xfrm>
        </p:spPr>
        <p:txBody>
          <a:bodyPr>
            <a:noAutofit/>
          </a:bodyPr>
          <a:lstStyle/>
          <a:p>
            <a:pPr lvl="0" algn="just" rtl="1"/>
            <a:r>
              <a:rPr lang="ar-SA" sz="2400" dirty="0">
                <a:latin typeface="Arial" pitchFamily="34" charset="0"/>
                <a:cs typeface="Arial" pitchFamily="34" charset="0"/>
              </a:rPr>
              <a:t>باربری </a:t>
            </a:r>
            <a:r>
              <a:rPr lang="fa-IR" sz="2400" dirty="0">
                <a:latin typeface="Arial" pitchFamily="34" charset="0"/>
                <a:cs typeface="Arial" pitchFamily="34" charset="0"/>
              </a:rPr>
              <a:t>۲</a:t>
            </a:r>
            <a:r>
              <a:rPr lang="ar-SA" sz="2400" dirty="0">
                <a:latin typeface="Arial" pitchFamily="34" charset="0"/>
                <a:cs typeface="Arial" pitchFamily="34" charset="0"/>
              </a:rPr>
              <a:t> محوره</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بهینه سازی المان های عمودی مانند ستون ها و دیوارهای برشی (ستون های لاغرتر، کاهش </a:t>
            </a:r>
            <a:r>
              <a:rPr lang="fa-IR" sz="2400" dirty="0">
                <a:latin typeface="Arial" pitchFamily="34" charset="0"/>
                <a:cs typeface="Arial" pitchFamily="34" charset="0"/>
              </a:rPr>
              <a:t>۴۰</a:t>
            </a:r>
            <a:r>
              <a:rPr lang="ar-SA" sz="2400" dirty="0">
                <a:latin typeface="Arial" pitchFamily="34" charset="0"/>
                <a:cs typeface="Arial" pitchFamily="34" charset="0"/>
              </a:rPr>
              <a:t> درصدی حجمی و عددی ستون ها)</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بهینه سازی دال و فونداسیون (کاهش بارهای وارد بر پی، دال های تا </a:t>
            </a:r>
            <a:r>
              <a:rPr lang="fa-IR" sz="2400" dirty="0">
                <a:latin typeface="Arial" pitchFamily="34" charset="0"/>
                <a:cs typeface="Arial" pitchFamily="34" charset="0"/>
              </a:rPr>
              <a:t>۳۰</a:t>
            </a:r>
            <a:r>
              <a:rPr lang="ar-SA" sz="2400" dirty="0">
                <a:latin typeface="Arial" pitchFamily="34" charset="0"/>
                <a:cs typeface="Arial" pitchFamily="34" charset="0"/>
              </a:rPr>
              <a:t> درصد سبک تر)</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بهینه سازی المان های سخت کننده (کاهش بارهای افقی)</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کاهش ارتفاع کلی سازه (بهینه سازی ارتفاع سقف)</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کنترل خیز بهتر</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مقاومت بهتر در برابر نیروهای زلزله (کاهش اثر آسیب های لرزه ای، کاهش ارتفاع و سبک شدن سازه)</a:t>
            </a:r>
            <a:endParaRPr lang="en-US" sz="2400" dirty="0">
              <a:latin typeface="Arial" pitchFamily="34" charset="0"/>
              <a:cs typeface="Arial" pitchFamily="34" charset="0"/>
            </a:endParaRPr>
          </a:p>
          <a:p>
            <a:pPr algn="just" rtl="1"/>
            <a:r>
              <a:rPr lang="ar-SA" sz="2400" dirty="0">
                <a:latin typeface="Arial" pitchFamily="34" charset="0"/>
                <a:cs typeface="Arial" pitchFamily="34" charset="0"/>
              </a:rPr>
              <a:t>حذف تمام تیرهای اصلی</a:t>
            </a:r>
            <a:endParaRPr lang="en-US" sz="2400" dirty="0">
              <a:latin typeface="Arial" pitchFamily="34" charset="0"/>
              <a:cs typeface="Arial" pitchFamily="34" charset="0"/>
            </a:endParaRPr>
          </a:p>
        </p:txBody>
      </p:sp>
      <p:sp>
        <p:nvSpPr>
          <p:cNvPr id="5" name="Footer Placeholder 2"/>
          <p:cNvSpPr>
            <a:spLocks noGrp="1"/>
          </p:cNvSpPr>
          <p:nvPr>
            <p:ph type="ftr" sz="quarter" idx="11"/>
          </p:nvPr>
        </p:nvSpPr>
        <p:spPr>
          <a:xfrm>
            <a:off x="0" y="6506428"/>
            <a:ext cx="2019449" cy="373343"/>
          </a:xfrm>
        </p:spPr>
        <p:style>
          <a:lnRef idx="0">
            <a:scrgbClr r="0" g="0" b="0"/>
          </a:lnRef>
          <a:fillRef idx="1002">
            <a:schemeClr val="lt1"/>
          </a:fillRef>
          <a:effectRef idx="0">
            <a:scrgbClr r="0" g="0" b="0"/>
          </a:effectRef>
          <a:fontRef idx="major"/>
        </p:style>
        <p:txBody>
          <a:bodyPr/>
          <a:lstStyle/>
          <a:p>
            <a:r>
              <a:rPr lang="en-US" sz="2000" dirty="0" smtClean="0">
                <a:solidFill>
                  <a:srgbClr val="00B0F0"/>
                </a:solidFill>
                <a:latin typeface="20th Century Font" pitchFamily="2" charset="0"/>
              </a:rPr>
              <a:t>www.saze20.ir</a:t>
            </a:r>
            <a:endParaRPr lang="en-US" sz="2000" dirty="0">
              <a:solidFill>
                <a:srgbClr val="00B0F0"/>
              </a:solidFill>
              <a:latin typeface="20th Century Font" pitchFamily="2" charset="0"/>
            </a:endParaRPr>
          </a:p>
        </p:txBody>
      </p:sp>
    </p:spTree>
    <p:extLst>
      <p:ext uri="{BB962C8B-B14F-4D97-AF65-F5344CB8AC3E}">
        <p14:creationId xmlns:p14="http://schemas.microsoft.com/office/powerpoint/2010/main" val="165108222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Scale>
                                      <p:cBhvr>
                                        <p:cTn id="14"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0" end="0"/>
                                            </p:txEl>
                                          </p:spTgt>
                                        </p:tgtEl>
                                        <p:attrNameLst>
                                          <p:attrName>ppt_x</p:attrName>
                                          <p:attrName>ppt_y</p:attrName>
                                        </p:attrNameLst>
                                      </p:cBhvr>
                                    </p:animMotion>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Scale>
                                      <p:cBhvr>
                                        <p:cTn id="21"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1" end="1"/>
                                            </p:txEl>
                                          </p:spTgt>
                                        </p:tgtEl>
                                        <p:attrNameLst>
                                          <p:attrName>ppt_x</p:attrName>
                                          <p:attrName>ppt_y</p:attrName>
                                        </p:attrNameLst>
                                      </p:cBhvr>
                                    </p:animMotion>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Scale>
                                      <p:cBhvr>
                                        <p:cTn id="28"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2" end="2"/>
                                            </p:txEl>
                                          </p:spTgt>
                                        </p:tgtEl>
                                        <p:attrNameLst>
                                          <p:attrName>ppt_x</p:attrName>
                                          <p:attrName>ppt_y</p:attrName>
                                        </p:attrNameLst>
                                      </p:cBhvr>
                                    </p:animMotion>
                                    <p:animEffect transition="in" filter="fade">
                                      <p:cBhvr>
                                        <p:cTn id="30" dur="1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Scale>
                                      <p:cBhvr>
                                        <p:cTn id="35"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3">
                                            <p:txEl>
                                              <p:pRg st="3" end="3"/>
                                            </p:txEl>
                                          </p:spTgt>
                                        </p:tgtEl>
                                        <p:attrNameLst>
                                          <p:attrName>ppt_x</p:attrName>
                                          <p:attrName>ppt_y</p:attrName>
                                        </p:attrNameLst>
                                      </p:cBhvr>
                                    </p:animMotion>
                                    <p:animEffect transition="in" filter="fade">
                                      <p:cBhvr>
                                        <p:cTn id="37" dur="10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Scale>
                                      <p:cBhvr>
                                        <p:cTn id="42"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3">
                                            <p:txEl>
                                              <p:pRg st="4" end="4"/>
                                            </p:txEl>
                                          </p:spTgt>
                                        </p:tgtEl>
                                        <p:attrNameLst>
                                          <p:attrName>ppt_x</p:attrName>
                                          <p:attrName>ppt_y</p:attrName>
                                        </p:attrNameLst>
                                      </p:cBhvr>
                                    </p:animMotion>
                                    <p:animEffect transition="in" filter="fade">
                                      <p:cBhvr>
                                        <p:cTn id="44" dur="1000"/>
                                        <p:tgtEl>
                                          <p:spTgt spid="3">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Scale>
                                      <p:cBhvr>
                                        <p:cTn id="49"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 dur="1000" decel="50000" fill="hold">
                                          <p:stCondLst>
                                            <p:cond delay="0"/>
                                          </p:stCondLst>
                                        </p:cTn>
                                        <p:tgtEl>
                                          <p:spTgt spid="3">
                                            <p:txEl>
                                              <p:pRg st="5" end="5"/>
                                            </p:txEl>
                                          </p:spTgt>
                                        </p:tgtEl>
                                        <p:attrNameLst>
                                          <p:attrName>ppt_x</p:attrName>
                                          <p:attrName>ppt_y</p:attrName>
                                        </p:attrNameLst>
                                      </p:cBhvr>
                                    </p:animMotion>
                                    <p:animEffect transition="in" filter="fade">
                                      <p:cBhvr>
                                        <p:cTn id="51" dur="1000"/>
                                        <p:tgtEl>
                                          <p:spTgt spid="3">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2" presetClass="entr" presetSubtype="0"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Scale>
                                      <p:cBhvr>
                                        <p:cTn id="56" dur="1000" decel="50000" fill="hold">
                                          <p:stCondLst>
                                            <p:cond delay="0"/>
                                          </p:stCondLst>
                                        </p:cTn>
                                        <p:tgtEl>
                                          <p:spTgt spid="3">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7" dur="1000" decel="50000" fill="hold">
                                          <p:stCondLst>
                                            <p:cond delay="0"/>
                                          </p:stCondLst>
                                        </p:cTn>
                                        <p:tgtEl>
                                          <p:spTgt spid="3">
                                            <p:txEl>
                                              <p:pRg st="6" end="6"/>
                                            </p:txEl>
                                          </p:spTgt>
                                        </p:tgtEl>
                                        <p:attrNameLst>
                                          <p:attrName>ppt_x</p:attrName>
                                          <p:attrName>ppt_y</p:attrName>
                                        </p:attrNameLst>
                                      </p:cBhvr>
                                    </p:animMotion>
                                    <p:animEffect transition="in" filter="fade">
                                      <p:cBhvr>
                                        <p:cTn id="58" dur="1000"/>
                                        <p:tgtEl>
                                          <p:spTgt spid="3">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2"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Scale>
                                      <p:cBhvr>
                                        <p:cTn id="63" dur="1000" decel="50000" fill="hold">
                                          <p:stCondLst>
                                            <p:cond delay="0"/>
                                          </p:stCondLst>
                                        </p:cTn>
                                        <p:tgtEl>
                                          <p:spTgt spid="3">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4" dur="1000" decel="50000" fill="hold">
                                          <p:stCondLst>
                                            <p:cond delay="0"/>
                                          </p:stCondLst>
                                        </p:cTn>
                                        <p:tgtEl>
                                          <p:spTgt spid="3">
                                            <p:txEl>
                                              <p:pRg st="7" end="7"/>
                                            </p:txEl>
                                          </p:spTgt>
                                        </p:tgtEl>
                                        <p:attrNameLst>
                                          <p:attrName>ppt_x</p:attrName>
                                          <p:attrName>ppt_y</p:attrName>
                                        </p:attrNameLst>
                                      </p:cBhvr>
                                    </p:animMotion>
                                    <p:animEffect transition="in" filter="fade">
                                      <p:cBhvr>
                                        <p:cTn id="65"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8" y="304806"/>
            <a:ext cx="7125113" cy="924475"/>
          </a:xfrm>
        </p:spPr>
        <p:txBody>
          <a:bodyPr/>
          <a:lstStyle/>
          <a:p>
            <a:pPr algn="just" rtl="1"/>
            <a:r>
              <a:rPr lang="ar-SA" dirty="0"/>
              <a:t>مزایای معماری سیستم کوبیاکس عبارتند از:</a:t>
            </a:r>
            <a:endParaRPr lang="en-US" dirty="0"/>
          </a:p>
        </p:txBody>
      </p:sp>
      <p:sp>
        <p:nvSpPr>
          <p:cNvPr id="3" name="Content Placeholder 2"/>
          <p:cNvSpPr>
            <a:spLocks noGrp="1"/>
          </p:cNvSpPr>
          <p:nvPr>
            <p:ph idx="1"/>
          </p:nvPr>
        </p:nvSpPr>
        <p:spPr>
          <a:xfrm>
            <a:off x="1066808" y="1219200"/>
            <a:ext cx="7829757" cy="4051438"/>
          </a:xfrm>
        </p:spPr>
        <p:txBody>
          <a:bodyPr>
            <a:normAutofit/>
          </a:bodyPr>
          <a:lstStyle/>
          <a:p>
            <a:pPr lvl="0" algn="just" rtl="1"/>
            <a:r>
              <a:rPr lang="ar-SA" sz="2400" dirty="0">
                <a:latin typeface="Arial" pitchFamily="34" charset="0"/>
                <a:cs typeface="Arial" pitchFamily="34" charset="0"/>
              </a:rPr>
              <a:t>انعطاف پذیری در پلان معماری (کاهش عددی ستون ها)</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قابلیت پذیرش کاربری های گوناگون</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سهولت تغییر کاربری افقی و عمودی</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امکان اجرای کنسول تا </a:t>
            </a:r>
            <a:r>
              <a:rPr lang="fa-IR" sz="2400" dirty="0">
                <a:latin typeface="Arial" pitchFamily="34" charset="0"/>
                <a:cs typeface="Arial" pitchFamily="34" charset="0"/>
              </a:rPr>
              <a:t>۷</a:t>
            </a:r>
            <a:r>
              <a:rPr lang="ar-SA" sz="2400" dirty="0">
                <a:latin typeface="Arial" pitchFamily="34" charset="0"/>
                <a:cs typeface="Arial" pitchFamily="34" charset="0"/>
              </a:rPr>
              <a:t> متر</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امکان ایجاد بازشو در هر شکل و اندازه در سقف</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افزایش فضای مفید (قابلیت اجرای دهانه تا </a:t>
            </a:r>
            <a:r>
              <a:rPr lang="fa-IR" sz="2400" dirty="0">
                <a:latin typeface="Arial" pitchFamily="34" charset="0"/>
                <a:cs typeface="Arial" pitchFamily="34" charset="0"/>
              </a:rPr>
              <a:t>۱۸</a:t>
            </a:r>
            <a:r>
              <a:rPr lang="ar-SA" sz="2400" dirty="0">
                <a:latin typeface="Arial" pitchFamily="34" charset="0"/>
                <a:cs typeface="Arial" pitchFamily="34" charset="0"/>
              </a:rPr>
              <a:t> متر بدون اجرای ستون)</a:t>
            </a:r>
            <a:endParaRPr lang="en-US" sz="2400" dirty="0">
              <a:latin typeface="Arial" pitchFamily="34" charset="0"/>
              <a:cs typeface="Arial" pitchFamily="34" charset="0"/>
            </a:endParaRPr>
          </a:p>
          <a:p>
            <a:pPr algn="just" rtl="1"/>
            <a:endParaRPr lang="en-US" sz="2400" dirty="0">
              <a:latin typeface="Arial" pitchFamily="34" charset="0"/>
              <a:cs typeface="Arial" pitchFamily="34" charset="0"/>
            </a:endParaRPr>
          </a:p>
        </p:txBody>
      </p:sp>
      <p:sp>
        <p:nvSpPr>
          <p:cNvPr id="5" name="Footer Placeholder 2"/>
          <p:cNvSpPr>
            <a:spLocks noGrp="1"/>
          </p:cNvSpPr>
          <p:nvPr>
            <p:ph type="ftr" sz="quarter" idx="11"/>
          </p:nvPr>
        </p:nvSpPr>
        <p:spPr>
          <a:xfrm>
            <a:off x="0" y="6506428"/>
            <a:ext cx="2019449" cy="373343"/>
          </a:xfrm>
        </p:spPr>
        <p:style>
          <a:lnRef idx="0">
            <a:scrgbClr r="0" g="0" b="0"/>
          </a:lnRef>
          <a:fillRef idx="1002">
            <a:schemeClr val="lt1"/>
          </a:fillRef>
          <a:effectRef idx="0">
            <a:scrgbClr r="0" g="0" b="0"/>
          </a:effectRef>
          <a:fontRef idx="major"/>
        </p:style>
        <p:txBody>
          <a:bodyPr/>
          <a:lstStyle/>
          <a:p>
            <a:r>
              <a:rPr lang="en-US" sz="2000" dirty="0" smtClean="0">
                <a:solidFill>
                  <a:srgbClr val="00B0F0"/>
                </a:solidFill>
                <a:latin typeface="20th Century Font" pitchFamily="2" charset="0"/>
              </a:rPr>
              <a:t>www.saze20.ir</a:t>
            </a:r>
            <a:endParaRPr lang="en-US" sz="2000" dirty="0">
              <a:solidFill>
                <a:srgbClr val="00B0F0"/>
              </a:solidFill>
              <a:latin typeface="20th Century Font" pitchFamily="2" charset="0"/>
            </a:endParaRPr>
          </a:p>
        </p:txBody>
      </p:sp>
    </p:spTree>
    <p:extLst>
      <p:ext uri="{BB962C8B-B14F-4D97-AF65-F5344CB8AC3E}">
        <p14:creationId xmlns:p14="http://schemas.microsoft.com/office/powerpoint/2010/main" val="65679998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8" y="228606"/>
            <a:ext cx="7125113" cy="924475"/>
          </a:xfrm>
        </p:spPr>
        <p:txBody>
          <a:bodyPr/>
          <a:lstStyle/>
          <a:p>
            <a:pPr algn="just" rtl="1"/>
            <a:r>
              <a:rPr lang="ar-SA" dirty="0"/>
              <a:t>مزایای اقتصادی سیستم کوبیاکس عبارتند از:</a:t>
            </a:r>
            <a:endParaRPr lang="en-US" dirty="0"/>
          </a:p>
        </p:txBody>
      </p:sp>
      <p:sp>
        <p:nvSpPr>
          <p:cNvPr id="3" name="Content Placeholder 2"/>
          <p:cNvSpPr>
            <a:spLocks noGrp="1"/>
          </p:cNvSpPr>
          <p:nvPr>
            <p:ph idx="1"/>
          </p:nvPr>
        </p:nvSpPr>
        <p:spPr>
          <a:xfrm>
            <a:off x="381001" y="1143000"/>
            <a:ext cx="8344312" cy="4051438"/>
          </a:xfrm>
        </p:spPr>
        <p:txBody>
          <a:bodyPr>
            <a:normAutofit/>
          </a:bodyPr>
          <a:lstStyle/>
          <a:p>
            <a:pPr lvl="0" algn="just" rtl="1"/>
            <a:r>
              <a:rPr lang="ar-SA" sz="2400" dirty="0">
                <a:latin typeface="Arial" pitchFamily="34" charset="0"/>
                <a:cs typeface="Arial" pitchFamily="34" charset="0"/>
              </a:rPr>
              <a:t>کاهش مصرف بتن</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کاهش المان های سازه ای</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کاهش مصرف آرماتور</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کاهش زمان ساخت</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کاهش هزینه های اجرای تأسیسات (حذف تیرها و مشکلات ناشی از آویز تیرها)</a:t>
            </a:r>
            <a:endParaRPr lang="en-US" sz="2400" dirty="0">
              <a:latin typeface="Arial" pitchFamily="34" charset="0"/>
              <a:cs typeface="Arial" pitchFamily="34" charset="0"/>
            </a:endParaRPr>
          </a:p>
          <a:p>
            <a:pPr lvl="0" algn="just" rtl="1"/>
            <a:r>
              <a:rPr lang="ar-SA" sz="2400" dirty="0">
                <a:latin typeface="Arial" pitchFamily="34" charset="0"/>
                <a:cs typeface="Arial" pitchFamily="34" charset="0"/>
              </a:rPr>
              <a:t>کاهش ارتفاع کلی سازه به دلیل بهینه سازی ارتفاع سقف </a:t>
            </a:r>
            <a:endParaRPr lang="en-US" sz="2400" dirty="0">
              <a:latin typeface="Arial" pitchFamily="34" charset="0"/>
              <a:cs typeface="Arial" pitchFamily="34" charset="0"/>
            </a:endParaRPr>
          </a:p>
          <a:p>
            <a:pPr algn="just" rtl="1"/>
            <a:endParaRPr lang="en-US" sz="2400" dirty="0">
              <a:latin typeface="Arial" pitchFamily="34" charset="0"/>
              <a:cs typeface="Arial" pitchFamily="34" charset="0"/>
            </a:endParaRPr>
          </a:p>
        </p:txBody>
      </p:sp>
      <p:sp>
        <p:nvSpPr>
          <p:cNvPr id="5" name="Footer Placeholder 2"/>
          <p:cNvSpPr>
            <a:spLocks noGrp="1"/>
          </p:cNvSpPr>
          <p:nvPr>
            <p:ph type="ftr" sz="quarter" idx="11"/>
          </p:nvPr>
        </p:nvSpPr>
        <p:spPr>
          <a:xfrm>
            <a:off x="0" y="6506428"/>
            <a:ext cx="2019449" cy="373343"/>
          </a:xfrm>
        </p:spPr>
        <p:style>
          <a:lnRef idx="0">
            <a:scrgbClr r="0" g="0" b="0"/>
          </a:lnRef>
          <a:fillRef idx="1002">
            <a:schemeClr val="lt1"/>
          </a:fillRef>
          <a:effectRef idx="0">
            <a:scrgbClr r="0" g="0" b="0"/>
          </a:effectRef>
          <a:fontRef idx="major"/>
        </p:style>
        <p:txBody>
          <a:bodyPr/>
          <a:lstStyle/>
          <a:p>
            <a:r>
              <a:rPr lang="en-US" sz="2000" dirty="0" smtClean="0">
                <a:solidFill>
                  <a:srgbClr val="00B0F0"/>
                </a:solidFill>
                <a:latin typeface="20th Century Font" pitchFamily="2" charset="0"/>
              </a:rPr>
              <a:t>www.saze20.ir</a:t>
            </a:r>
            <a:endParaRPr lang="en-US" sz="2000" dirty="0">
              <a:solidFill>
                <a:srgbClr val="00B0F0"/>
              </a:solidFill>
              <a:latin typeface="20th Century Font" pitchFamily="2" charset="0"/>
            </a:endParaRPr>
          </a:p>
        </p:txBody>
      </p:sp>
    </p:spTree>
    <p:extLst>
      <p:ext uri="{BB962C8B-B14F-4D97-AF65-F5344CB8AC3E}">
        <p14:creationId xmlns:p14="http://schemas.microsoft.com/office/powerpoint/2010/main" val="68714670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435">
                                          <p:stCondLst>
                                            <p:cond delay="0"/>
                                          </p:stCondLst>
                                        </p:cTn>
                                        <p:tgtEl>
                                          <p:spTgt spid="3">
                                            <p:txEl>
                                              <p:pRg st="0" end="0"/>
                                            </p:txEl>
                                          </p:spTgt>
                                        </p:tgtEl>
                                      </p:cBhvr>
                                    </p:animEffect>
                                    <p:anim calcmode="lin" valueType="num">
                                      <p:cBhvr>
                                        <p:cTn id="13" dur="1367"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498"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498" tmFilter="0, 0; 0.125,0.2665; 0.25,0.4; 0.375,0.465; 0.5,0.5;  0.625,0.535; 0.75,0.6; 0.875,0.7335; 1,1">
                                          <p:stCondLst>
                                            <p:cond delay="498"/>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249" tmFilter="0, 0; 0.125,0.2665; 0.25,0.4; 0.375,0.465; 0.5,0.5;  0.625,0.535; 0.75,0.6; 0.875,0.7335; 1,1">
                                          <p:stCondLst>
                                            <p:cond delay="993"/>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23" tmFilter="0, 0; 0.125,0.2665; 0.25,0.4; 0.375,0.465; 0.5,0.5;  0.625,0.535; 0.75,0.6; 0.875,0.7335; 1,1">
                                          <p:stCondLst>
                                            <p:cond delay="1242"/>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0">
                                          <p:stCondLst>
                                            <p:cond delay="487"/>
                                          </p:stCondLst>
                                        </p:cTn>
                                        <p:tgtEl>
                                          <p:spTgt spid="3">
                                            <p:txEl>
                                              <p:pRg st="0" end="0"/>
                                            </p:txEl>
                                          </p:spTgt>
                                        </p:tgtEl>
                                      </p:cBhvr>
                                      <p:to x="100000" y="60000"/>
                                    </p:animScale>
                                    <p:animScale>
                                      <p:cBhvr>
                                        <p:cTn id="19" dur="124" decel="50000">
                                          <p:stCondLst>
                                            <p:cond delay="507"/>
                                          </p:stCondLst>
                                        </p:cTn>
                                        <p:tgtEl>
                                          <p:spTgt spid="3">
                                            <p:txEl>
                                              <p:pRg st="0" end="0"/>
                                            </p:txEl>
                                          </p:spTgt>
                                        </p:tgtEl>
                                      </p:cBhvr>
                                      <p:to x="100000" y="100000"/>
                                    </p:animScale>
                                    <p:animScale>
                                      <p:cBhvr>
                                        <p:cTn id="20" dur="20">
                                          <p:stCondLst>
                                            <p:cond delay="984"/>
                                          </p:stCondLst>
                                        </p:cTn>
                                        <p:tgtEl>
                                          <p:spTgt spid="3">
                                            <p:txEl>
                                              <p:pRg st="0" end="0"/>
                                            </p:txEl>
                                          </p:spTgt>
                                        </p:tgtEl>
                                      </p:cBhvr>
                                      <p:to x="100000" y="80000"/>
                                    </p:animScale>
                                    <p:animScale>
                                      <p:cBhvr>
                                        <p:cTn id="21" dur="124" decel="50000">
                                          <p:stCondLst>
                                            <p:cond delay="1004"/>
                                          </p:stCondLst>
                                        </p:cTn>
                                        <p:tgtEl>
                                          <p:spTgt spid="3">
                                            <p:txEl>
                                              <p:pRg st="0" end="0"/>
                                            </p:txEl>
                                          </p:spTgt>
                                        </p:tgtEl>
                                      </p:cBhvr>
                                      <p:to x="100000" y="100000"/>
                                    </p:animScale>
                                    <p:animScale>
                                      <p:cBhvr>
                                        <p:cTn id="22" dur="20">
                                          <p:stCondLst>
                                            <p:cond delay="1231"/>
                                          </p:stCondLst>
                                        </p:cTn>
                                        <p:tgtEl>
                                          <p:spTgt spid="3">
                                            <p:txEl>
                                              <p:pRg st="0" end="0"/>
                                            </p:txEl>
                                          </p:spTgt>
                                        </p:tgtEl>
                                      </p:cBhvr>
                                      <p:to x="100000" y="90000"/>
                                    </p:animScale>
                                    <p:animScale>
                                      <p:cBhvr>
                                        <p:cTn id="23" dur="124" decel="50000">
                                          <p:stCondLst>
                                            <p:cond delay="1251"/>
                                          </p:stCondLst>
                                        </p:cTn>
                                        <p:tgtEl>
                                          <p:spTgt spid="3">
                                            <p:txEl>
                                              <p:pRg st="0" end="0"/>
                                            </p:txEl>
                                          </p:spTgt>
                                        </p:tgtEl>
                                      </p:cBhvr>
                                      <p:to x="100000" y="100000"/>
                                    </p:animScale>
                                    <p:animScale>
                                      <p:cBhvr>
                                        <p:cTn id="24" dur="20">
                                          <p:stCondLst>
                                            <p:cond delay="1356"/>
                                          </p:stCondLst>
                                        </p:cTn>
                                        <p:tgtEl>
                                          <p:spTgt spid="3">
                                            <p:txEl>
                                              <p:pRg st="0" end="0"/>
                                            </p:txEl>
                                          </p:spTgt>
                                        </p:tgtEl>
                                      </p:cBhvr>
                                      <p:to x="100000" y="95000"/>
                                    </p:animScale>
                                    <p:animScale>
                                      <p:cBhvr>
                                        <p:cTn id="25" dur="124" decel="50000">
                                          <p:stCondLst>
                                            <p:cond delay="1376"/>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435">
                                          <p:stCondLst>
                                            <p:cond delay="0"/>
                                          </p:stCondLst>
                                        </p:cTn>
                                        <p:tgtEl>
                                          <p:spTgt spid="3">
                                            <p:txEl>
                                              <p:pRg st="1" end="1"/>
                                            </p:txEl>
                                          </p:spTgt>
                                        </p:tgtEl>
                                      </p:cBhvr>
                                    </p:animEffect>
                                    <p:anim calcmode="lin" valueType="num">
                                      <p:cBhvr>
                                        <p:cTn id="31" dur="1367"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498"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498" tmFilter="0, 0; 0.125,0.2665; 0.25,0.4; 0.375,0.465; 0.5,0.5;  0.625,0.535; 0.75,0.6; 0.875,0.7335; 1,1">
                                          <p:stCondLst>
                                            <p:cond delay="498"/>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249" tmFilter="0, 0; 0.125,0.2665; 0.25,0.4; 0.375,0.465; 0.5,0.5;  0.625,0.535; 0.75,0.6; 0.875,0.7335; 1,1">
                                          <p:stCondLst>
                                            <p:cond delay="993"/>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23" tmFilter="0, 0; 0.125,0.2665; 0.25,0.4; 0.375,0.465; 0.5,0.5;  0.625,0.535; 0.75,0.6; 0.875,0.7335; 1,1">
                                          <p:stCondLst>
                                            <p:cond delay="1242"/>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0">
                                          <p:stCondLst>
                                            <p:cond delay="487"/>
                                          </p:stCondLst>
                                        </p:cTn>
                                        <p:tgtEl>
                                          <p:spTgt spid="3">
                                            <p:txEl>
                                              <p:pRg st="1" end="1"/>
                                            </p:txEl>
                                          </p:spTgt>
                                        </p:tgtEl>
                                      </p:cBhvr>
                                      <p:to x="100000" y="60000"/>
                                    </p:animScale>
                                    <p:animScale>
                                      <p:cBhvr>
                                        <p:cTn id="37" dur="124" decel="50000">
                                          <p:stCondLst>
                                            <p:cond delay="507"/>
                                          </p:stCondLst>
                                        </p:cTn>
                                        <p:tgtEl>
                                          <p:spTgt spid="3">
                                            <p:txEl>
                                              <p:pRg st="1" end="1"/>
                                            </p:txEl>
                                          </p:spTgt>
                                        </p:tgtEl>
                                      </p:cBhvr>
                                      <p:to x="100000" y="100000"/>
                                    </p:animScale>
                                    <p:animScale>
                                      <p:cBhvr>
                                        <p:cTn id="38" dur="20">
                                          <p:stCondLst>
                                            <p:cond delay="984"/>
                                          </p:stCondLst>
                                        </p:cTn>
                                        <p:tgtEl>
                                          <p:spTgt spid="3">
                                            <p:txEl>
                                              <p:pRg st="1" end="1"/>
                                            </p:txEl>
                                          </p:spTgt>
                                        </p:tgtEl>
                                      </p:cBhvr>
                                      <p:to x="100000" y="80000"/>
                                    </p:animScale>
                                    <p:animScale>
                                      <p:cBhvr>
                                        <p:cTn id="39" dur="124" decel="50000">
                                          <p:stCondLst>
                                            <p:cond delay="1004"/>
                                          </p:stCondLst>
                                        </p:cTn>
                                        <p:tgtEl>
                                          <p:spTgt spid="3">
                                            <p:txEl>
                                              <p:pRg st="1" end="1"/>
                                            </p:txEl>
                                          </p:spTgt>
                                        </p:tgtEl>
                                      </p:cBhvr>
                                      <p:to x="100000" y="100000"/>
                                    </p:animScale>
                                    <p:animScale>
                                      <p:cBhvr>
                                        <p:cTn id="40" dur="20">
                                          <p:stCondLst>
                                            <p:cond delay="1231"/>
                                          </p:stCondLst>
                                        </p:cTn>
                                        <p:tgtEl>
                                          <p:spTgt spid="3">
                                            <p:txEl>
                                              <p:pRg st="1" end="1"/>
                                            </p:txEl>
                                          </p:spTgt>
                                        </p:tgtEl>
                                      </p:cBhvr>
                                      <p:to x="100000" y="90000"/>
                                    </p:animScale>
                                    <p:animScale>
                                      <p:cBhvr>
                                        <p:cTn id="41" dur="124" decel="50000">
                                          <p:stCondLst>
                                            <p:cond delay="1251"/>
                                          </p:stCondLst>
                                        </p:cTn>
                                        <p:tgtEl>
                                          <p:spTgt spid="3">
                                            <p:txEl>
                                              <p:pRg st="1" end="1"/>
                                            </p:txEl>
                                          </p:spTgt>
                                        </p:tgtEl>
                                      </p:cBhvr>
                                      <p:to x="100000" y="100000"/>
                                    </p:animScale>
                                    <p:animScale>
                                      <p:cBhvr>
                                        <p:cTn id="42" dur="20">
                                          <p:stCondLst>
                                            <p:cond delay="1356"/>
                                          </p:stCondLst>
                                        </p:cTn>
                                        <p:tgtEl>
                                          <p:spTgt spid="3">
                                            <p:txEl>
                                              <p:pRg st="1" end="1"/>
                                            </p:txEl>
                                          </p:spTgt>
                                        </p:tgtEl>
                                      </p:cBhvr>
                                      <p:to x="100000" y="95000"/>
                                    </p:animScale>
                                    <p:animScale>
                                      <p:cBhvr>
                                        <p:cTn id="43" dur="124" decel="50000">
                                          <p:stCondLst>
                                            <p:cond delay="1376"/>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435">
                                          <p:stCondLst>
                                            <p:cond delay="0"/>
                                          </p:stCondLst>
                                        </p:cTn>
                                        <p:tgtEl>
                                          <p:spTgt spid="3">
                                            <p:txEl>
                                              <p:pRg st="2" end="2"/>
                                            </p:txEl>
                                          </p:spTgt>
                                        </p:tgtEl>
                                      </p:cBhvr>
                                    </p:animEffect>
                                    <p:anim calcmode="lin" valueType="num">
                                      <p:cBhvr>
                                        <p:cTn id="49" dur="1367"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498"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498" tmFilter="0, 0; 0.125,0.2665; 0.25,0.4; 0.375,0.465; 0.5,0.5;  0.625,0.535; 0.75,0.6; 0.875,0.7335; 1,1">
                                          <p:stCondLst>
                                            <p:cond delay="498"/>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249" tmFilter="0, 0; 0.125,0.2665; 0.25,0.4; 0.375,0.465; 0.5,0.5;  0.625,0.535; 0.75,0.6; 0.875,0.7335; 1,1">
                                          <p:stCondLst>
                                            <p:cond delay="993"/>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23" tmFilter="0, 0; 0.125,0.2665; 0.25,0.4; 0.375,0.465; 0.5,0.5;  0.625,0.535; 0.75,0.6; 0.875,0.7335; 1,1">
                                          <p:stCondLst>
                                            <p:cond delay="1242"/>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0">
                                          <p:stCondLst>
                                            <p:cond delay="487"/>
                                          </p:stCondLst>
                                        </p:cTn>
                                        <p:tgtEl>
                                          <p:spTgt spid="3">
                                            <p:txEl>
                                              <p:pRg st="2" end="2"/>
                                            </p:txEl>
                                          </p:spTgt>
                                        </p:tgtEl>
                                      </p:cBhvr>
                                      <p:to x="100000" y="60000"/>
                                    </p:animScale>
                                    <p:animScale>
                                      <p:cBhvr>
                                        <p:cTn id="55" dur="124" decel="50000">
                                          <p:stCondLst>
                                            <p:cond delay="507"/>
                                          </p:stCondLst>
                                        </p:cTn>
                                        <p:tgtEl>
                                          <p:spTgt spid="3">
                                            <p:txEl>
                                              <p:pRg st="2" end="2"/>
                                            </p:txEl>
                                          </p:spTgt>
                                        </p:tgtEl>
                                      </p:cBhvr>
                                      <p:to x="100000" y="100000"/>
                                    </p:animScale>
                                    <p:animScale>
                                      <p:cBhvr>
                                        <p:cTn id="56" dur="20">
                                          <p:stCondLst>
                                            <p:cond delay="984"/>
                                          </p:stCondLst>
                                        </p:cTn>
                                        <p:tgtEl>
                                          <p:spTgt spid="3">
                                            <p:txEl>
                                              <p:pRg st="2" end="2"/>
                                            </p:txEl>
                                          </p:spTgt>
                                        </p:tgtEl>
                                      </p:cBhvr>
                                      <p:to x="100000" y="80000"/>
                                    </p:animScale>
                                    <p:animScale>
                                      <p:cBhvr>
                                        <p:cTn id="57" dur="124" decel="50000">
                                          <p:stCondLst>
                                            <p:cond delay="1004"/>
                                          </p:stCondLst>
                                        </p:cTn>
                                        <p:tgtEl>
                                          <p:spTgt spid="3">
                                            <p:txEl>
                                              <p:pRg st="2" end="2"/>
                                            </p:txEl>
                                          </p:spTgt>
                                        </p:tgtEl>
                                      </p:cBhvr>
                                      <p:to x="100000" y="100000"/>
                                    </p:animScale>
                                    <p:animScale>
                                      <p:cBhvr>
                                        <p:cTn id="58" dur="20">
                                          <p:stCondLst>
                                            <p:cond delay="1231"/>
                                          </p:stCondLst>
                                        </p:cTn>
                                        <p:tgtEl>
                                          <p:spTgt spid="3">
                                            <p:txEl>
                                              <p:pRg st="2" end="2"/>
                                            </p:txEl>
                                          </p:spTgt>
                                        </p:tgtEl>
                                      </p:cBhvr>
                                      <p:to x="100000" y="90000"/>
                                    </p:animScale>
                                    <p:animScale>
                                      <p:cBhvr>
                                        <p:cTn id="59" dur="124" decel="50000">
                                          <p:stCondLst>
                                            <p:cond delay="1251"/>
                                          </p:stCondLst>
                                        </p:cTn>
                                        <p:tgtEl>
                                          <p:spTgt spid="3">
                                            <p:txEl>
                                              <p:pRg st="2" end="2"/>
                                            </p:txEl>
                                          </p:spTgt>
                                        </p:tgtEl>
                                      </p:cBhvr>
                                      <p:to x="100000" y="100000"/>
                                    </p:animScale>
                                    <p:animScale>
                                      <p:cBhvr>
                                        <p:cTn id="60" dur="20">
                                          <p:stCondLst>
                                            <p:cond delay="1356"/>
                                          </p:stCondLst>
                                        </p:cTn>
                                        <p:tgtEl>
                                          <p:spTgt spid="3">
                                            <p:txEl>
                                              <p:pRg st="2" end="2"/>
                                            </p:txEl>
                                          </p:spTgt>
                                        </p:tgtEl>
                                      </p:cBhvr>
                                      <p:to x="100000" y="95000"/>
                                    </p:animScale>
                                    <p:animScale>
                                      <p:cBhvr>
                                        <p:cTn id="61" dur="124" decel="50000">
                                          <p:stCondLst>
                                            <p:cond delay="1376"/>
                                          </p:stCondLst>
                                        </p:cTn>
                                        <p:tgtEl>
                                          <p:spTgt spid="3">
                                            <p:txEl>
                                              <p:pRg st="2" end="2"/>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grpId="0" nodeType="clickEffect">
                                  <p:stCondLst>
                                    <p:cond delay="0"/>
                                  </p:stCondLst>
                                  <p:childTnLst>
                                    <p:set>
                                      <p:cBhvr>
                                        <p:cTn id="65" dur="1" fill="hold">
                                          <p:stCondLst>
                                            <p:cond delay="0"/>
                                          </p:stCondLst>
                                        </p:cTn>
                                        <p:tgtEl>
                                          <p:spTgt spid="3">
                                            <p:txEl>
                                              <p:pRg st="3" end="3"/>
                                            </p:txEl>
                                          </p:spTgt>
                                        </p:tgtEl>
                                        <p:attrNameLst>
                                          <p:attrName>style.visibility</p:attrName>
                                        </p:attrNameLst>
                                      </p:cBhvr>
                                      <p:to>
                                        <p:strVal val="visible"/>
                                      </p:to>
                                    </p:set>
                                    <p:animEffect transition="in" filter="wipe(down)">
                                      <p:cBhvr>
                                        <p:cTn id="66" dur="435">
                                          <p:stCondLst>
                                            <p:cond delay="0"/>
                                          </p:stCondLst>
                                        </p:cTn>
                                        <p:tgtEl>
                                          <p:spTgt spid="3">
                                            <p:txEl>
                                              <p:pRg st="3" end="3"/>
                                            </p:txEl>
                                          </p:spTgt>
                                        </p:tgtEl>
                                      </p:cBhvr>
                                    </p:animEffect>
                                    <p:anim calcmode="lin" valueType="num">
                                      <p:cBhvr>
                                        <p:cTn id="67" dur="1367"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8" dur="498"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9" dur="498" tmFilter="0, 0; 0.125,0.2665; 0.25,0.4; 0.375,0.465; 0.5,0.5;  0.625,0.535; 0.75,0.6; 0.875,0.7335; 1,1">
                                          <p:stCondLst>
                                            <p:cond delay="498"/>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0" dur="249" tmFilter="0, 0; 0.125,0.2665; 0.25,0.4; 0.375,0.465; 0.5,0.5;  0.625,0.535; 0.75,0.6; 0.875,0.7335; 1,1">
                                          <p:stCondLst>
                                            <p:cond delay="993"/>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1" dur="123" tmFilter="0, 0; 0.125,0.2665; 0.25,0.4; 0.375,0.465; 0.5,0.5;  0.625,0.535; 0.75,0.6; 0.875,0.7335; 1,1">
                                          <p:stCondLst>
                                            <p:cond delay="1242"/>
                                          </p:stCondLst>
                                        </p:cTn>
                                        <p:tgtEl>
                                          <p:spTgt spid="3">
                                            <p:txEl>
                                              <p:pRg st="3" end="3"/>
                                            </p:txEl>
                                          </p:spTgt>
                                        </p:tgtEl>
                                        <p:attrNameLst>
                                          <p:attrName>ppt_y</p:attrName>
                                        </p:attrNameLst>
                                      </p:cBhvr>
                                      <p:tavLst>
                                        <p:tav tm="0" fmla="#ppt_y-sin(pi*$)/81">
                                          <p:val>
                                            <p:fltVal val="0"/>
                                          </p:val>
                                        </p:tav>
                                        <p:tav tm="100000">
                                          <p:val>
                                            <p:fltVal val="1"/>
                                          </p:val>
                                        </p:tav>
                                      </p:tavLst>
                                    </p:anim>
                                    <p:animScale>
                                      <p:cBhvr>
                                        <p:cTn id="72" dur="20">
                                          <p:stCondLst>
                                            <p:cond delay="487"/>
                                          </p:stCondLst>
                                        </p:cTn>
                                        <p:tgtEl>
                                          <p:spTgt spid="3">
                                            <p:txEl>
                                              <p:pRg st="3" end="3"/>
                                            </p:txEl>
                                          </p:spTgt>
                                        </p:tgtEl>
                                      </p:cBhvr>
                                      <p:to x="100000" y="60000"/>
                                    </p:animScale>
                                    <p:animScale>
                                      <p:cBhvr>
                                        <p:cTn id="73" dur="124" decel="50000">
                                          <p:stCondLst>
                                            <p:cond delay="507"/>
                                          </p:stCondLst>
                                        </p:cTn>
                                        <p:tgtEl>
                                          <p:spTgt spid="3">
                                            <p:txEl>
                                              <p:pRg st="3" end="3"/>
                                            </p:txEl>
                                          </p:spTgt>
                                        </p:tgtEl>
                                      </p:cBhvr>
                                      <p:to x="100000" y="100000"/>
                                    </p:animScale>
                                    <p:animScale>
                                      <p:cBhvr>
                                        <p:cTn id="74" dur="20">
                                          <p:stCondLst>
                                            <p:cond delay="984"/>
                                          </p:stCondLst>
                                        </p:cTn>
                                        <p:tgtEl>
                                          <p:spTgt spid="3">
                                            <p:txEl>
                                              <p:pRg st="3" end="3"/>
                                            </p:txEl>
                                          </p:spTgt>
                                        </p:tgtEl>
                                      </p:cBhvr>
                                      <p:to x="100000" y="80000"/>
                                    </p:animScale>
                                    <p:animScale>
                                      <p:cBhvr>
                                        <p:cTn id="75" dur="124" decel="50000">
                                          <p:stCondLst>
                                            <p:cond delay="1004"/>
                                          </p:stCondLst>
                                        </p:cTn>
                                        <p:tgtEl>
                                          <p:spTgt spid="3">
                                            <p:txEl>
                                              <p:pRg st="3" end="3"/>
                                            </p:txEl>
                                          </p:spTgt>
                                        </p:tgtEl>
                                      </p:cBhvr>
                                      <p:to x="100000" y="100000"/>
                                    </p:animScale>
                                    <p:animScale>
                                      <p:cBhvr>
                                        <p:cTn id="76" dur="20">
                                          <p:stCondLst>
                                            <p:cond delay="1231"/>
                                          </p:stCondLst>
                                        </p:cTn>
                                        <p:tgtEl>
                                          <p:spTgt spid="3">
                                            <p:txEl>
                                              <p:pRg st="3" end="3"/>
                                            </p:txEl>
                                          </p:spTgt>
                                        </p:tgtEl>
                                      </p:cBhvr>
                                      <p:to x="100000" y="90000"/>
                                    </p:animScale>
                                    <p:animScale>
                                      <p:cBhvr>
                                        <p:cTn id="77" dur="124" decel="50000">
                                          <p:stCondLst>
                                            <p:cond delay="1251"/>
                                          </p:stCondLst>
                                        </p:cTn>
                                        <p:tgtEl>
                                          <p:spTgt spid="3">
                                            <p:txEl>
                                              <p:pRg st="3" end="3"/>
                                            </p:txEl>
                                          </p:spTgt>
                                        </p:tgtEl>
                                      </p:cBhvr>
                                      <p:to x="100000" y="100000"/>
                                    </p:animScale>
                                    <p:animScale>
                                      <p:cBhvr>
                                        <p:cTn id="78" dur="20">
                                          <p:stCondLst>
                                            <p:cond delay="1356"/>
                                          </p:stCondLst>
                                        </p:cTn>
                                        <p:tgtEl>
                                          <p:spTgt spid="3">
                                            <p:txEl>
                                              <p:pRg st="3" end="3"/>
                                            </p:txEl>
                                          </p:spTgt>
                                        </p:tgtEl>
                                      </p:cBhvr>
                                      <p:to x="100000" y="95000"/>
                                    </p:animScale>
                                    <p:animScale>
                                      <p:cBhvr>
                                        <p:cTn id="79" dur="124" decel="50000">
                                          <p:stCondLst>
                                            <p:cond delay="1376"/>
                                          </p:stCondLst>
                                        </p:cTn>
                                        <p:tgtEl>
                                          <p:spTgt spid="3">
                                            <p:txEl>
                                              <p:pRg st="3" end="3"/>
                                            </p:txEl>
                                          </p:spTgt>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grpId="0" nodeType="clickEffect">
                                  <p:stCondLst>
                                    <p:cond delay="0"/>
                                  </p:stCondLst>
                                  <p:childTnLst>
                                    <p:set>
                                      <p:cBhvr>
                                        <p:cTn id="83" dur="1" fill="hold">
                                          <p:stCondLst>
                                            <p:cond delay="0"/>
                                          </p:stCondLst>
                                        </p:cTn>
                                        <p:tgtEl>
                                          <p:spTgt spid="3">
                                            <p:txEl>
                                              <p:pRg st="4" end="4"/>
                                            </p:txEl>
                                          </p:spTgt>
                                        </p:tgtEl>
                                        <p:attrNameLst>
                                          <p:attrName>style.visibility</p:attrName>
                                        </p:attrNameLst>
                                      </p:cBhvr>
                                      <p:to>
                                        <p:strVal val="visible"/>
                                      </p:to>
                                    </p:set>
                                    <p:animEffect transition="in" filter="wipe(down)">
                                      <p:cBhvr>
                                        <p:cTn id="84" dur="435">
                                          <p:stCondLst>
                                            <p:cond delay="0"/>
                                          </p:stCondLst>
                                        </p:cTn>
                                        <p:tgtEl>
                                          <p:spTgt spid="3">
                                            <p:txEl>
                                              <p:pRg st="4" end="4"/>
                                            </p:txEl>
                                          </p:spTgt>
                                        </p:tgtEl>
                                      </p:cBhvr>
                                    </p:animEffect>
                                    <p:anim calcmode="lin" valueType="num">
                                      <p:cBhvr>
                                        <p:cTn id="85" dur="1367"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6" dur="498"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7" dur="498" tmFilter="0, 0; 0.125,0.2665; 0.25,0.4; 0.375,0.465; 0.5,0.5;  0.625,0.535; 0.75,0.6; 0.875,0.7335; 1,1">
                                          <p:stCondLst>
                                            <p:cond delay="498"/>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8" dur="249" tmFilter="0, 0; 0.125,0.2665; 0.25,0.4; 0.375,0.465; 0.5,0.5;  0.625,0.535; 0.75,0.6; 0.875,0.7335; 1,1">
                                          <p:stCondLst>
                                            <p:cond delay="993"/>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9" dur="123" tmFilter="0, 0; 0.125,0.2665; 0.25,0.4; 0.375,0.465; 0.5,0.5;  0.625,0.535; 0.75,0.6; 0.875,0.7335; 1,1">
                                          <p:stCondLst>
                                            <p:cond delay="1242"/>
                                          </p:stCondLst>
                                        </p:cTn>
                                        <p:tgtEl>
                                          <p:spTgt spid="3">
                                            <p:txEl>
                                              <p:pRg st="4" end="4"/>
                                            </p:txEl>
                                          </p:spTgt>
                                        </p:tgtEl>
                                        <p:attrNameLst>
                                          <p:attrName>ppt_y</p:attrName>
                                        </p:attrNameLst>
                                      </p:cBhvr>
                                      <p:tavLst>
                                        <p:tav tm="0" fmla="#ppt_y-sin(pi*$)/81">
                                          <p:val>
                                            <p:fltVal val="0"/>
                                          </p:val>
                                        </p:tav>
                                        <p:tav tm="100000">
                                          <p:val>
                                            <p:fltVal val="1"/>
                                          </p:val>
                                        </p:tav>
                                      </p:tavLst>
                                    </p:anim>
                                    <p:animScale>
                                      <p:cBhvr>
                                        <p:cTn id="90" dur="20">
                                          <p:stCondLst>
                                            <p:cond delay="487"/>
                                          </p:stCondLst>
                                        </p:cTn>
                                        <p:tgtEl>
                                          <p:spTgt spid="3">
                                            <p:txEl>
                                              <p:pRg st="4" end="4"/>
                                            </p:txEl>
                                          </p:spTgt>
                                        </p:tgtEl>
                                      </p:cBhvr>
                                      <p:to x="100000" y="60000"/>
                                    </p:animScale>
                                    <p:animScale>
                                      <p:cBhvr>
                                        <p:cTn id="91" dur="124" decel="50000">
                                          <p:stCondLst>
                                            <p:cond delay="507"/>
                                          </p:stCondLst>
                                        </p:cTn>
                                        <p:tgtEl>
                                          <p:spTgt spid="3">
                                            <p:txEl>
                                              <p:pRg st="4" end="4"/>
                                            </p:txEl>
                                          </p:spTgt>
                                        </p:tgtEl>
                                      </p:cBhvr>
                                      <p:to x="100000" y="100000"/>
                                    </p:animScale>
                                    <p:animScale>
                                      <p:cBhvr>
                                        <p:cTn id="92" dur="20">
                                          <p:stCondLst>
                                            <p:cond delay="984"/>
                                          </p:stCondLst>
                                        </p:cTn>
                                        <p:tgtEl>
                                          <p:spTgt spid="3">
                                            <p:txEl>
                                              <p:pRg st="4" end="4"/>
                                            </p:txEl>
                                          </p:spTgt>
                                        </p:tgtEl>
                                      </p:cBhvr>
                                      <p:to x="100000" y="80000"/>
                                    </p:animScale>
                                    <p:animScale>
                                      <p:cBhvr>
                                        <p:cTn id="93" dur="124" decel="50000">
                                          <p:stCondLst>
                                            <p:cond delay="1004"/>
                                          </p:stCondLst>
                                        </p:cTn>
                                        <p:tgtEl>
                                          <p:spTgt spid="3">
                                            <p:txEl>
                                              <p:pRg st="4" end="4"/>
                                            </p:txEl>
                                          </p:spTgt>
                                        </p:tgtEl>
                                      </p:cBhvr>
                                      <p:to x="100000" y="100000"/>
                                    </p:animScale>
                                    <p:animScale>
                                      <p:cBhvr>
                                        <p:cTn id="94" dur="20">
                                          <p:stCondLst>
                                            <p:cond delay="1231"/>
                                          </p:stCondLst>
                                        </p:cTn>
                                        <p:tgtEl>
                                          <p:spTgt spid="3">
                                            <p:txEl>
                                              <p:pRg st="4" end="4"/>
                                            </p:txEl>
                                          </p:spTgt>
                                        </p:tgtEl>
                                      </p:cBhvr>
                                      <p:to x="100000" y="90000"/>
                                    </p:animScale>
                                    <p:animScale>
                                      <p:cBhvr>
                                        <p:cTn id="95" dur="124" decel="50000">
                                          <p:stCondLst>
                                            <p:cond delay="1251"/>
                                          </p:stCondLst>
                                        </p:cTn>
                                        <p:tgtEl>
                                          <p:spTgt spid="3">
                                            <p:txEl>
                                              <p:pRg st="4" end="4"/>
                                            </p:txEl>
                                          </p:spTgt>
                                        </p:tgtEl>
                                      </p:cBhvr>
                                      <p:to x="100000" y="100000"/>
                                    </p:animScale>
                                    <p:animScale>
                                      <p:cBhvr>
                                        <p:cTn id="96" dur="20">
                                          <p:stCondLst>
                                            <p:cond delay="1356"/>
                                          </p:stCondLst>
                                        </p:cTn>
                                        <p:tgtEl>
                                          <p:spTgt spid="3">
                                            <p:txEl>
                                              <p:pRg st="4" end="4"/>
                                            </p:txEl>
                                          </p:spTgt>
                                        </p:tgtEl>
                                      </p:cBhvr>
                                      <p:to x="100000" y="95000"/>
                                    </p:animScale>
                                    <p:animScale>
                                      <p:cBhvr>
                                        <p:cTn id="97" dur="124" decel="50000">
                                          <p:stCondLst>
                                            <p:cond delay="1376"/>
                                          </p:stCondLst>
                                        </p:cTn>
                                        <p:tgtEl>
                                          <p:spTgt spid="3">
                                            <p:txEl>
                                              <p:pRg st="4" end="4"/>
                                            </p:txEl>
                                          </p:spTgt>
                                        </p:tgtEl>
                                      </p:cBhvr>
                                      <p:to x="100000" y="100000"/>
                                    </p:animScale>
                                  </p:childTnLst>
                                </p:cTn>
                              </p:par>
                            </p:childTnLst>
                          </p:cTn>
                        </p:par>
                      </p:childTnLst>
                    </p:cTn>
                  </p:par>
                  <p:par>
                    <p:cTn id="98" fill="hold">
                      <p:stCondLst>
                        <p:cond delay="indefinite"/>
                      </p:stCondLst>
                      <p:childTnLst>
                        <p:par>
                          <p:cTn id="99" fill="hold">
                            <p:stCondLst>
                              <p:cond delay="0"/>
                            </p:stCondLst>
                            <p:childTnLst>
                              <p:par>
                                <p:cTn id="100" presetID="26" presetClass="entr" presetSubtype="0" fill="hold" grpId="0" nodeType="clickEffect">
                                  <p:stCondLst>
                                    <p:cond delay="0"/>
                                  </p:stCondLst>
                                  <p:childTnLst>
                                    <p:set>
                                      <p:cBhvr>
                                        <p:cTn id="101" dur="1" fill="hold">
                                          <p:stCondLst>
                                            <p:cond delay="0"/>
                                          </p:stCondLst>
                                        </p:cTn>
                                        <p:tgtEl>
                                          <p:spTgt spid="3">
                                            <p:txEl>
                                              <p:pRg st="5" end="5"/>
                                            </p:txEl>
                                          </p:spTgt>
                                        </p:tgtEl>
                                        <p:attrNameLst>
                                          <p:attrName>style.visibility</p:attrName>
                                        </p:attrNameLst>
                                      </p:cBhvr>
                                      <p:to>
                                        <p:strVal val="visible"/>
                                      </p:to>
                                    </p:set>
                                    <p:animEffect transition="in" filter="wipe(down)">
                                      <p:cBhvr>
                                        <p:cTn id="102" dur="435">
                                          <p:stCondLst>
                                            <p:cond delay="0"/>
                                          </p:stCondLst>
                                        </p:cTn>
                                        <p:tgtEl>
                                          <p:spTgt spid="3">
                                            <p:txEl>
                                              <p:pRg st="5" end="5"/>
                                            </p:txEl>
                                          </p:spTgt>
                                        </p:tgtEl>
                                      </p:cBhvr>
                                    </p:animEffect>
                                    <p:anim calcmode="lin" valueType="num">
                                      <p:cBhvr>
                                        <p:cTn id="103" dur="1367"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04" dur="498"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5" dur="498" tmFilter="0, 0; 0.125,0.2665; 0.25,0.4; 0.375,0.465; 0.5,0.5;  0.625,0.535; 0.75,0.6; 0.875,0.7335; 1,1">
                                          <p:stCondLst>
                                            <p:cond delay="498"/>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6" dur="249" tmFilter="0, 0; 0.125,0.2665; 0.25,0.4; 0.375,0.465; 0.5,0.5;  0.625,0.535; 0.75,0.6; 0.875,0.7335; 1,1">
                                          <p:stCondLst>
                                            <p:cond delay="993"/>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7" dur="123" tmFilter="0, 0; 0.125,0.2665; 0.25,0.4; 0.375,0.465; 0.5,0.5;  0.625,0.535; 0.75,0.6; 0.875,0.7335; 1,1">
                                          <p:stCondLst>
                                            <p:cond delay="1242"/>
                                          </p:stCondLst>
                                        </p:cTn>
                                        <p:tgtEl>
                                          <p:spTgt spid="3">
                                            <p:txEl>
                                              <p:pRg st="5" end="5"/>
                                            </p:txEl>
                                          </p:spTgt>
                                        </p:tgtEl>
                                        <p:attrNameLst>
                                          <p:attrName>ppt_y</p:attrName>
                                        </p:attrNameLst>
                                      </p:cBhvr>
                                      <p:tavLst>
                                        <p:tav tm="0" fmla="#ppt_y-sin(pi*$)/81">
                                          <p:val>
                                            <p:fltVal val="0"/>
                                          </p:val>
                                        </p:tav>
                                        <p:tav tm="100000">
                                          <p:val>
                                            <p:fltVal val="1"/>
                                          </p:val>
                                        </p:tav>
                                      </p:tavLst>
                                    </p:anim>
                                    <p:animScale>
                                      <p:cBhvr>
                                        <p:cTn id="108" dur="20">
                                          <p:stCondLst>
                                            <p:cond delay="487"/>
                                          </p:stCondLst>
                                        </p:cTn>
                                        <p:tgtEl>
                                          <p:spTgt spid="3">
                                            <p:txEl>
                                              <p:pRg st="5" end="5"/>
                                            </p:txEl>
                                          </p:spTgt>
                                        </p:tgtEl>
                                      </p:cBhvr>
                                      <p:to x="100000" y="60000"/>
                                    </p:animScale>
                                    <p:animScale>
                                      <p:cBhvr>
                                        <p:cTn id="109" dur="124" decel="50000">
                                          <p:stCondLst>
                                            <p:cond delay="507"/>
                                          </p:stCondLst>
                                        </p:cTn>
                                        <p:tgtEl>
                                          <p:spTgt spid="3">
                                            <p:txEl>
                                              <p:pRg st="5" end="5"/>
                                            </p:txEl>
                                          </p:spTgt>
                                        </p:tgtEl>
                                      </p:cBhvr>
                                      <p:to x="100000" y="100000"/>
                                    </p:animScale>
                                    <p:animScale>
                                      <p:cBhvr>
                                        <p:cTn id="110" dur="20">
                                          <p:stCondLst>
                                            <p:cond delay="984"/>
                                          </p:stCondLst>
                                        </p:cTn>
                                        <p:tgtEl>
                                          <p:spTgt spid="3">
                                            <p:txEl>
                                              <p:pRg st="5" end="5"/>
                                            </p:txEl>
                                          </p:spTgt>
                                        </p:tgtEl>
                                      </p:cBhvr>
                                      <p:to x="100000" y="80000"/>
                                    </p:animScale>
                                    <p:animScale>
                                      <p:cBhvr>
                                        <p:cTn id="111" dur="124" decel="50000">
                                          <p:stCondLst>
                                            <p:cond delay="1004"/>
                                          </p:stCondLst>
                                        </p:cTn>
                                        <p:tgtEl>
                                          <p:spTgt spid="3">
                                            <p:txEl>
                                              <p:pRg st="5" end="5"/>
                                            </p:txEl>
                                          </p:spTgt>
                                        </p:tgtEl>
                                      </p:cBhvr>
                                      <p:to x="100000" y="100000"/>
                                    </p:animScale>
                                    <p:animScale>
                                      <p:cBhvr>
                                        <p:cTn id="112" dur="20">
                                          <p:stCondLst>
                                            <p:cond delay="1231"/>
                                          </p:stCondLst>
                                        </p:cTn>
                                        <p:tgtEl>
                                          <p:spTgt spid="3">
                                            <p:txEl>
                                              <p:pRg st="5" end="5"/>
                                            </p:txEl>
                                          </p:spTgt>
                                        </p:tgtEl>
                                      </p:cBhvr>
                                      <p:to x="100000" y="90000"/>
                                    </p:animScale>
                                    <p:animScale>
                                      <p:cBhvr>
                                        <p:cTn id="113" dur="124" decel="50000">
                                          <p:stCondLst>
                                            <p:cond delay="1251"/>
                                          </p:stCondLst>
                                        </p:cTn>
                                        <p:tgtEl>
                                          <p:spTgt spid="3">
                                            <p:txEl>
                                              <p:pRg st="5" end="5"/>
                                            </p:txEl>
                                          </p:spTgt>
                                        </p:tgtEl>
                                      </p:cBhvr>
                                      <p:to x="100000" y="100000"/>
                                    </p:animScale>
                                    <p:animScale>
                                      <p:cBhvr>
                                        <p:cTn id="114" dur="20">
                                          <p:stCondLst>
                                            <p:cond delay="1356"/>
                                          </p:stCondLst>
                                        </p:cTn>
                                        <p:tgtEl>
                                          <p:spTgt spid="3">
                                            <p:txEl>
                                              <p:pRg st="5" end="5"/>
                                            </p:txEl>
                                          </p:spTgt>
                                        </p:tgtEl>
                                      </p:cBhvr>
                                      <p:to x="100000" y="95000"/>
                                    </p:animScale>
                                    <p:animScale>
                                      <p:cBhvr>
                                        <p:cTn id="115" dur="124" decel="50000">
                                          <p:stCondLst>
                                            <p:cond delay="1376"/>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Summer">
  <a:themeElements>
    <a:clrScheme name="Summer">
      <a:dk1>
        <a:sysClr val="windowText" lastClr="000000"/>
      </a:dk1>
      <a:lt1>
        <a:sysClr val="window" lastClr="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TC101972873[[fn=Summer]]</Template>
  <TotalTime>195</TotalTime>
  <Words>861</Words>
  <Application>Microsoft Office PowerPoint</Application>
  <PresentationFormat>On-screen Show (4:3)</PresentationFormat>
  <Paragraphs>74</Paragraphs>
  <Slides>17</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20th Century Font</vt:lpstr>
      <vt:lpstr>Arial</vt:lpstr>
      <vt:lpstr>B Titr</vt:lpstr>
      <vt:lpstr>Calibri</vt:lpstr>
      <vt:lpstr>Courier New</vt:lpstr>
      <vt:lpstr>Trebuchet MS</vt:lpstr>
      <vt:lpstr>Verdana</vt:lpstr>
      <vt:lpstr>Wingdings 2</vt:lpstr>
      <vt:lpstr>Summer</vt:lpstr>
      <vt:lpstr>PowerPoint Presentation</vt:lpstr>
      <vt:lpstr>پیشینه کوبیاکس :</vt:lpstr>
      <vt:lpstr>دلایل انتخاب و ورود تکنولوژی کوبیاکس عبارتند از: </vt:lpstr>
      <vt:lpstr>مفهوم کوبیاکس :</vt:lpstr>
      <vt:lpstr>اجزای این سیستم عبارتند از:</vt:lpstr>
      <vt:lpstr>PowerPoint Presentation</vt:lpstr>
      <vt:lpstr>مزایای فنی سیستم کوبیاکس عبارتند از:</vt:lpstr>
      <vt:lpstr>مزایای معماری سیستم کوبیاکس عبارتند از:</vt:lpstr>
      <vt:lpstr>مزایای اقتصادی سیستم کوبیاکس عبارتند از:</vt:lpstr>
      <vt:lpstr>قابلیت های دیگر کوبیاکس :</vt:lpstr>
      <vt:lpstr>روش اجرای درجای سیستم کوبیاکس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پیشینه کوبیاکس :</dc:title>
  <dc:creator>Mohammad</dc:creator>
  <cp:lastModifiedBy>omid</cp:lastModifiedBy>
  <cp:revision>30</cp:revision>
  <dcterms:created xsi:type="dcterms:W3CDTF">2012-11-27T17:46:08Z</dcterms:created>
  <dcterms:modified xsi:type="dcterms:W3CDTF">2018-01-07T17:03:30Z</dcterms:modified>
</cp:coreProperties>
</file>