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5"/>
  </p:notesMasterIdLst>
  <p:sldIdLst>
    <p:sldId id="290" r:id="rId2"/>
    <p:sldId id="256" r:id="rId3"/>
    <p:sldId id="280" r:id="rId4"/>
    <p:sldId id="350" r:id="rId5"/>
    <p:sldId id="291" r:id="rId6"/>
    <p:sldId id="293" r:id="rId7"/>
    <p:sldId id="294" r:id="rId8"/>
    <p:sldId id="297" r:id="rId9"/>
    <p:sldId id="295" r:id="rId10"/>
    <p:sldId id="351" r:id="rId11"/>
    <p:sldId id="352" r:id="rId12"/>
    <p:sldId id="353" r:id="rId13"/>
    <p:sldId id="354" r:id="rId14"/>
    <p:sldId id="334" r:id="rId15"/>
    <p:sldId id="292" r:id="rId16"/>
    <p:sldId id="298" r:id="rId17"/>
    <p:sldId id="296" r:id="rId18"/>
    <p:sldId id="299" r:id="rId19"/>
    <p:sldId id="300" r:id="rId20"/>
    <p:sldId id="301" r:id="rId21"/>
    <p:sldId id="302" r:id="rId22"/>
    <p:sldId id="303" r:id="rId23"/>
    <p:sldId id="355" r:id="rId24"/>
    <p:sldId id="356" r:id="rId25"/>
    <p:sldId id="357" r:id="rId26"/>
    <p:sldId id="358" r:id="rId27"/>
    <p:sldId id="359" r:id="rId28"/>
    <p:sldId id="304" r:id="rId29"/>
    <p:sldId id="305" r:id="rId30"/>
    <p:sldId id="360" r:id="rId31"/>
    <p:sldId id="361" r:id="rId32"/>
    <p:sldId id="306" r:id="rId33"/>
    <p:sldId id="307" r:id="rId34"/>
    <p:sldId id="308" r:id="rId35"/>
    <p:sldId id="309" r:id="rId36"/>
    <p:sldId id="311" r:id="rId37"/>
    <p:sldId id="312" r:id="rId38"/>
    <p:sldId id="362" r:id="rId39"/>
    <p:sldId id="313" r:id="rId40"/>
    <p:sldId id="314" r:id="rId41"/>
    <p:sldId id="315" r:id="rId42"/>
    <p:sldId id="316" r:id="rId43"/>
    <p:sldId id="318" r:id="rId44"/>
    <p:sldId id="319" r:id="rId45"/>
    <p:sldId id="320" r:id="rId46"/>
    <p:sldId id="321" r:id="rId47"/>
    <p:sldId id="323" r:id="rId48"/>
    <p:sldId id="335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346" r:id="rId60"/>
    <p:sldId id="347" r:id="rId61"/>
    <p:sldId id="348" r:id="rId62"/>
    <p:sldId id="349" r:id="rId63"/>
    <p:sldId id="279" r:id="rId64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3300"/>
    <a:srgbClr val="FFCC00"/>
    <a:srgbClr val="663300"/>
    <a:srgbClr val="00CC00"/>
    <a:srgbClr val="FFFF00"/>
    <a:srgbClr val="FF6600"/>
    <a:srgbClr val="66CC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25" autoAdjust="0"/>
    <p:restoredTop sz="93621" autoAdjust="0"/>
  </p:normalViewPr>
  <p:slideViewPr>
    <p:cSldViewPr snapToGrid="0">
      <p:cViewPr varScale="1">
        <p:scale>
          <a:sx n="53" d="100"/>
          <a:sy n="53" d="100"/>
        </p:scale>
        <p:origin x="54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A15451-1B86-41DA-808E-64B425FFA8AD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8DEC04-ABFA-4B60-9A20-89D80721BDD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69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992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gif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83" y="659196"/>
            <a:ext cx="3073619" cy="32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ouble Wave 1"/>
          <p:cNvSpPr/>
          <p:nvPr/>
        </p:nvSpPr>
        <p:spPr>
          <a:xfrm>
            <a:off x="9744404" y="2782614"/>
            <a:ext cx="1847192" cy="1292772"/>
          </a:xfrm>
          <a:prstGeom prst="double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سفر به فضا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24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ouble Wave 1"/>
          <p:cNvSpPr/>
          <p:nvPr/>
        </p:nvSpPr>
        <p:spPr>
          <a:xfrm>
            <a:off x="2785241" y="173419"/>
            <a:ext cx="6621518" cy="1008993"/>
          </a:xfrm>
          <a:prstGeom prst="double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ساخت خانه هایی با وسایل و تجهیزات راحت تر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2195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Double Wave 1"/>
          <p:cNvSpPr/>
          <p:nvPr/>
        </p:nvSpPr>
        <p:spPr>
          <a:xfrm>
            <a:off x="3505199" y="157656"/>
            <a:ext cx="5181599" cy="1120274"/>
          </a:xfrm>
          <a:prstGeom prst="double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کشاورزی صنعتی و افزایش تولید غذا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9448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ouble Wave 1"/>
          <p:cNvSpPr/>
          <p:nvPr/>
        </p:nvSpPr>
        <p:spPr>
          <a:xfrm>
            <a:off x="7898523" y="173417"/>
            <a:ext cx="4092464" cy="1355839"/>
          </a:xfrm>
          <a:prstGeom prst="double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معالجۀ بسیاری از بیماری ها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26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7720" y="617318"/>
            <a:ext cx="116165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 در مقابل همۀ این پیشرفت ها، به شدت به محیط زیست خود لطمه وارد کرده است.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100"/>
            <a:ext cx="6558455" cy="5353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55" y="1504099"/>
            <a:ext cx="5633545" cy="53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79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650" y="453638"/>
            <a:ext cx="120106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تنوع زیستی زمانی در معرض خطر قرار می گیرد که زیستگاه طبیعی گیاهان و جانوران تخریب شود.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2348732"/>
            <a:ext cx="12192000" cy="830997"/>
            <a:chOff x="0" y="2348732"/>
            <a:chExt cx="12192000" cy="830997"/>
          </a:xfrm>
        </p:grpSpPr>
        <p:sp>
          <p:nvSpPr>
            <p:cNvPr id="5" name="Rectangle 4"/>
            <p:cNvSpPr/>
            <p:nvPr/>
          </p:nvSpPr>
          <p:spPr>
            <a:xfrm>
              <a:off x="0" y="2348732"/>
              <a:ext cx="121920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تخریب پوشش گیاهی در یک منطقه          کمبود غذا          از بین رفتن گونه های جانوری</a:t>
              </a:r>
              <a:endPara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1" y="2606570"/>
              <a:ext cx="572813" cy="42006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9243" y="2606569"/>
              <a:ext cx="572813" cy="420063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7" y="3581915"/>
            <a:ext cx="4733925" cy="5810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302" y="4346271"/>
            <a:ext cx="11829394" cy="2104457"/>
            <a:chOff x="181302" y="4346271"/>
            <a:chExt cx="11829394" cy="2104457"/>
          </a:xfrm>
        </p:grpSpPr>
        <p:sp>
          <p:nvSpPr>
            <p:cNvPr id="9" name="Rectangle 8"/>
            <p:cNvSpPr/>
            <p:nvPr/>
          </p:nvSpPr>
          <p:spPr>
            <a:xfrm>
              <a:off x="643759" y="4532705"/>
              <a:ext cx="11272344" cy="15081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مهمترین عواملی که باعث از بین رفتن پوشش گیاهی، نابودی گونه های جانوری و آلودگی آب و خاک و هوای زیستگاه ها می شوند عبارتند از:</a:t>
              </a:r>
              <a:endPara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3759" y="5286758"/>
              <a:ext cx="1371600" cy="685800"/>
            </a:xfrm>
            <a:prstGeom prst="rect">
              <a:avLst/>
            </a:prstGeom>
          </p:spPr>
        </p:pic>
        <p:sp>
          <p:nvSpPr>
            <p:cNvPr id="15" name="Frame 14"/>
            <p:cNvSpPr/>
            <p:nvPr/>
          </p:nvSpPr>
          <p:spPr>
            <a:xfrm>
              <a:off x="181302" y="4346271"/>
              <a:ext cx="11829394" cy="2104457"/>
            </a:xfrm>
            <a:prstGeom prst="fram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5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7245" y="178345"/>
            <a:ext cx="102975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ایجاد و گسترش شهرها و روستاها، پل، جاده، ساختمان ها و سدها بدون برنامه ریزی و توجه به جنبه های زیست محیطی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45" y="1637056"/>
            <a:ext cx="9285890" cy="522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3595" y="241407"/>
            <a:ext cx="774481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فعالیت های صنعتی و تولید انبوه کالاها در کارخانه ها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47" y="1072404"/>
            <a:ext cx="9015905" cy="578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41834" y="194111"/>
            <a:ext cx="500226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مصرف گرایی و تولید انبوه زباله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86" y="1025108"/>
            <a:ext cx="9060162" cy="58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0501" y="257173"/>
            <a:ext cx="54909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شکار و تجارت اعضای بدن حیوانات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31" y="1088170"/>
            <a:ext cx="9538138" cy="57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06" y="39944"/>
            <a:ext cx="3703828" cy="2799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656" y="0"/>
            <a:ext cx="4073344" cy="28389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657" y="4019020"/>
            <a:ext cx="4073344" cy="2838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06" y="4147375"/>
            <a:ext cx="3703828" cy="26908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8221" y="2967335"/>
            <a:ext cx="56125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زیست </a:t>
            </a:r>
            <a:r>
              <a:rPr lang="fa-I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بوم ها در خطرند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29" y="23199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48025" y="238605"/>
            <a:ext cx="56959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اهمیت و ارزش جنگل های بارانی استوایی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007" y="1308207"/>
            <a:ext cx="119239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پیچیده ترین زیست بوم های جهان است که غنی ترین تنوع گیاهی و جانوری را دارد.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16" y="969772"/>
            <a:ext cx="337568" cy="758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254468" y="1966600"/>
                <a:ext cx="6855208" cy="12414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B Koodak" panose="00000700000000000000" pitchFamily="2" charset="-78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a-IR" sz="320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cs typeface="B Koodak" panose="00000700000000000000" pitchFamily="2" charset="-78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cs typeface="B Koodak" panose="00000700000000000000" pitchFamily="2" charset="-78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fa-IR" sz="320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cs typeface="B Koodak" panose="00000700000000000000" pitchFamily="2" charset="-78"/>
                          </a:rPr>
                          <m:t>4</m:t>
                        </m:r>
                      </m:den>
                    </m:f>
                  </m:oMath>
                </a14:m>
                <a:r>
                  <a:rPr lang="fa-IR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B Koodak" panose="00000700000000000000" pitchFamily="2" charset="-78"/>
                  </a:rPr>
                  <a:t> تنوع زیستی جهان مربوط به این جنگل هاست. </a:t>
                </a:r>
                <a:endPara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468" y="1966600"/>
                <a:ext cx="6855208" cy="1241430"/>
              </a:xfrm>
              <a:prstGeom prst="rect">
                <a:avLst/>
              </a:prstGeom>
              <a:blipFill rotWithShape="0">
                <a:blip r:embed="rId4"/>
                <a:stretch>
                  <a:fillRect l="-3292" b="-8374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68" y="3208030"/>
            <a:ext cx="6553818" cy="364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Wave 2"/>
          <p:cNvSpPr/>
          <p:nvPr/>
        </p:nvSpPr>
        <p:spPr>
          <a:xfrm>
            <a:off x="2290596" y="316463"/>
            <a:ext cx="6846038" cy="1300908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جنگل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های استوایی را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ریه های زمین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نامیده اند.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6539" y="1759587"/>
            <a:ext cx="939892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تولید حدود 50 درصد اکسیژن زمین و تولید 50 درصد رطوبت جو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8438" y="2659559"/>
            <a:ext cx="57358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تأثیر گذار بر آب و هوای کل سیاره زمین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1782" y="3962005"/>
            <a:ext cx="110891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گاز دی اکسید کربن در اثر فعالیت های انسان و استفاده از سوخت های فسیلی وارد جو می شود.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6255" y="5585251"/>
            <a:ext cx="1147433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جنگل های انبوه قابلیت جذب دی اکسید کربن و تیدیل آن به اکسیژن را دارند.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59" y="3520253"/>
            <a:ext cx="47339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3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379" y="432742"/>
            <a:ext cx="1185511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جنگل های بارانی استوایی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خاستگاه اولیۀ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بسیاری از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درختان میوۀ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جهان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مانند موز، نارگیل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انبه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بوده است.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1411" y="2181331"/>
            <a:ext cx="1108917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امروزه از این جنگل ها انواع </a:t>
            </a:r>
            <a:r>
              <a:rPr lang="fa-IR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محصولات غذایی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</a:t>
            </a:r>
            <a:r>
              <a:rPr lang="fa-IR" sz="3200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دارویی</a:t>
            </a:r>
            <a:r>
              <a:rPr lang="fa-IR" sz="3200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مواد اولیۀ صنعتی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دست می آید.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596" y="3895297"/>
            <a:ext cx="11238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قهوه، کاکائو، انواع روغن ها،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لوازم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آرایشی و عطرها، کائوچو، لاستیک و خمیر دندان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0249" y="3714198"/>
            <a:ext cx="571500" cy="285750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176011" y="4645256"/>
            <a:ext cx="11791850" cy="2146900"/>
          </a:xfrm>
          <a:prstGeom prst="frame">
            <a:avLst>
              <a:gd name="adj1" fmla="val 11006"/>
            </a:avLst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533" y="4859056"/>
            <a:ext cx="112388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عصارۀ گیاهان استوایی در ترکیب بسیاری از داروهای شیمیایی به کار می رود.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« داروهای معالجه سرطان »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406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579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84979" y="2727434"/>
            <a:ext cx="218746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انواع میوه های گرمسیری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969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2500" cy="3571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2763" y="3571875"/>
            <a:ext cx="441697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میوۀ درخت قهوه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2235" y="738685"/>
            <a:ext cx="207776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درخت قهوه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99279" y="1234419"/>
            <a:ext cx="281973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649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64" y="0"/>
            <a:ext cx="4132536" cy="3594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64" y="3610304"/>
            <a:ext cx="4132536" cy="32476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6497" y="533733"/>
            <a:ext cx="22071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درخت کائوچو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711304" y="1029466"/>
            <a:ext cx="281973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897" y="0"/>
            <a:ext cx="394893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885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53460" y="3044279"/>
            <a:ext cx="20777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درخت کاکائو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0391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6250" cy="3263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3007"/>
            <a:ext cx="4286250" cy="3294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72483"/>
            <a:ext cx="5715000" cy="3790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14746" y="677916"/>
            <a:ext cx="297935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میوۀ درخت کاکائو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555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442" y="937239"/>
            <a:ext cx="1185511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تخریب جنگل های استوایی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برخی از کشورها مانند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برزیل و اندونزی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بسیار گسترش یافته و باعث نابودی بسیاری از گونه های گیاهی و جانوری شده است.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Bevel 3"/>
          <p:cNvSpPr/>
          <p:nvPr/>
        </p:nvSpPr>
        <p:spPr>
          <a:xfrm>
            <a:off x="309640" y="3115411"/>
            <a:ext cx="11524593" cy="2182645"/>
          </a:xfrm>
          <a:prstGeom prst="bevel">
            <a:avLst>
              <a:gd name="adj" fmla="val 5481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پنجاه سال اخیر،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کشاورزی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دامداری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تجارت الوار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استخراج معادن طلا و بوکسیت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( آلومینیوم)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موجب تخریب یا جنگل زدایی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این منطقه شده است.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6568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82708" y="509492"/>
            <a:ext cx="80265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جنگل زدایی یعنی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بین بردن کامل جنگل ها در یک ناحیه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37" y="1218543"/>
            <a:ext cx="238125" cy="95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3834" y="2171043"/>
            <a:ext cx="110043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برای این کار جنگل ها را می سوزانند، درخت ها را با اره های برقی قطع می کنند و با بولدوزر زمین ها را از درختان خالی می کنند.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48" y="3294675"/>
            <a:ext cx="3333750" cy="33337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970" y="4145189"/>
            <a:ext cx="886022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وقتی درختان سوزانده یا قطع می شوند، دی اکسید کربن بیشتری وارد جو می شود و اثرات گازهای گلخانه ای بیشتر  و زمین گرمتر می شود.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03" y="3647332"/>
            <a:ext cx="38004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719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293" y="512724"/>
            <a:ext cx="1133540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دویست سال اخیر میزان تغییرات زیست بوم های جهان از تغییراتی که در تمام مدت عمرشان بر سیارۀ زمین داشته اند بیشتر بوده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8291" y="2931309"/>
            <a:ext cx="1133540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این مدت کوتاه، ده ها گونۀ جانوری و گیاهی منقرض شده و بسیاری از گونه ها نیز در معرض خطر انقراض قرار گرفته اند.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8291" y="5097413"/>
            <a:ext cx="113354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وقتی آخرین عضو یک گونه می میرد، دیگر تولید مثلی صورت نمی گیرد. در نتیجه، آن گونه برای همیشه منقرض و ناپدید می شود.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4" y="2216934"/>
            <a:ext cx="4572000" cy="7143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4" y="4549298"/>
            <a:ext cx="4572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31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0938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80938" y="1905505"/>
            <a:ext cx="311106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تخریب اراضی جنگلی در اندونزی و تبدیل آن به مزارع تولید روغن پالم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552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9164" y="389540"/>
            <a:ext cx="1080988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سال 1970 میلادیف به تدریج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 بزرگراه طولانی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احداث شد که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میان جنگل های آمازون در برزیل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عبور می کرد و ده ها راه فرعی نیز از داخل این جنگل ها به این بزرگراه مربوط می شدند.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1943" y="3637236"/>
            <a:ext cx="1100433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ساختن این بزرگراه موجب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دسترسی آسان تر شرکت های تجاری و افراد برای فعالیت های اقتصادی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جنگل های استوایی شده است.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9905" y="2844906"/>
            <a:ext cx="1200643" cy="6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1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0" y="0"/>
            <a:ext cx="10878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9520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0517" y="0"/>
            <a:ext cx="73309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مراحل احداث بزرگراه در جنگل های آمازون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18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7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89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49" y="0"/>
            <a:ext cx="5584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3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3835" y="4299387"/>
            <a:ext cx="1100433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ادامه شما با دو دیدگاه متفاوت دربارۀ جنگل های آمازون مواجه می شوید. با دقت نظرات این دو دیدگاه را بخوانید و بگوئید شما با کدام دیدگاه موافقید؟ چرا؟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20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59" y="0"/>
            <a:ext cx="123023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22" y="5219"/>
            <a:ext cx="874635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21701" y="217355"/>
            <a:ext cx="4280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dirty="0">
                <a:solidFill>
                  <a:srgbClr val="000000"/>
                </a:solidFill>
                <a:latin typeface="yekan"/>
                <a:cs typeface="B Koodak" panose="00000700000000000000" pitchFamily="2" charset="-78"/>
              </a:rPr>
              <a:t>کواگا : نیمی گورخر نیمی اسب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8440" y="802130"/>
            <a:ext cx="4766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b="1" dirty="0">
                <a:solidFill>
                  <a:srgbClr val="000000"/>
                </a:solidFill>
                <a:latin typeface="yekan"/>
                <a:cs typeface="B Koodak" panose="00000700000000000000" pitchFamily="2" charset="-78"/>
              </a:rPr>
              <a:t>( انقراض : از سال ۱۸۸۳ میلادی )</a:t>
            </a:r>
          </a:p>
        </p:txBody>
      </p:sp>
    </p:spTree>
    <p:extLst>
      <p:ext uri="{BB962C8B-B14F-4D97-AF65-F5344CB8AC3E}">
        <p14:creationId xmlns:p14="http://schemas.microsoft.com/office/powerpoint/2010/main" val="29144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420" y="1752600"/>
            <a:ext cx="2228850" cy="3352800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630621" y="220717"/>
            <a:ext cx="9080938" cy="6637283"/>
          </a:xfrm>
          <a:prstGeom prst="horizontalScroll">
            <a:avLst>
              <a:gd name="adj" fmla="val 9052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just">
              <a:lnSpc>
                <a:spcPct val="150000"/>
              </a:lnSpc>
            </a:pP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نظر من جنگل های آمازون به همۀ ساکنان زمین تعلق دارند و باید حفظ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شوند. اگر تخریب جنگل ها همچنان ادامه یابد، مشکلات زیادی برای آب و هوای کل کرۀ زمین به وجود می آید. همچنین، نابودی تنوع زیستی آن به همۀ ساکنان جهان صدمه می زند.</a:t>
            </a: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بهتر است کشورهای جهان به حکومت های این منطقه فشار بیاورند که با هرگونه قطع درختان مقابله کنند ... .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5001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24" y="3212554"/>
            <a:ext cx="2181225" cy="3333750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2181225" y="110358"/>
            <a:ext cx="9690209" cy="6637283"/>
          </a:xfrm>
          <a:prstGeom prst="horizontalScroll">
            <a:avLst>
              <a:gd name="adj" fmla="val 9052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نظر ما آمازون منطقۀ ثروتمندی است. نمی توانیم این ثروت را نادیده بگیریم... بسیاری از شرکت های تجاری به استخراج منابع و معادن آن علاقه مندند و سود زیادی نصیب آنها می شود.برزیل و سایر کشورها می توانند سالانه میلیون ها دلار الوار صادر کنند.</a:t>
            </a: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صنعت الوار و چوب، کشت های تجاری و استخراج معادن در این ناحیه صدها شغل ایجاد کرده است؛ آن هم در کشوری که با بیکاری مواجه است... .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00003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7513" y="268014"/>
            <a:ext cx="44169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عاج های خونین ( تجارت عاج )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453" y="3633646"/>
            <a:ext cx="3333750" cy="3333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1510" y="1367025"/>
            <a:ext cx="114089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پنجاه سال اخیر، بسیاری از فیل های آفریقایی به خاطر عاج های گران قیمتشان شکار و کشته شدند. و به این ترتیب این گونۀ جانوری کاهش بسیار زیادی پیدا کرد.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95297" y="3914147"/>
            <a:ext cx="850286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عاج به فیل کمک می کند که زمین را حفر کند و ریشه ها و علف ها را در بیاورد یا میوۀ درختان را برای تغذیه بکند. عاج همچنین وسیلۀ دفاعی این حیوان برای مقابله با دشمن است.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55" y="3199772"/>
            <a:ext cx="33337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71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468366"/>
            <a:ext cx="11887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کنیا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جمله کشورهای آفریقایی است که در آن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شکار گستردۀ فیل ها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صورت می گیرد.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29103" y="1706173"/>
            <a:ext cx="89337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چین و تایلند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بیشترین میزان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عاج قاچاق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در جهان وارد می کنند.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737" y="2467730"/>
            <a:ext cx="238125" cy="952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4008" y="3237171"/>
            <a:ext cx="124600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کنده کاری روی عاج و تبدیل آن به محصولات تزیینی گران قیمت و پر فروش به جهانگردان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3834" y="4636062"/>
            <a:ext cx="1100433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امروزه کشتار فیل و فروش عاج در جهان ممنوع شده، اما تایلند این ممنوعیت را نپذیرفته و خرید و فروش عاج فیل در آن آزاد است.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876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6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10862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5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8" y="0"/>
            <a:ext cx="11004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2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1" y="0"/>
            <a:ext cx="11193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45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07" y="0"/>
            <a:ext cx="10594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0079" y="2291150"/>
            <a:ext cx="987184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 راسلاید بعدی، تصاویر و نقشۀ پراکندگی گونه های در معرض خطر را در نواحی مختلف جهان مشاهده می کنید.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961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2" y="0"/>
            <a:ext cx="10531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60" y="0"/>
            <a:ext cx="10784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38" y="0"/>
            <a:ext cx="10641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5" y="0"/>
            <a:ext cx="10152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9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3" y="0"/>
            <a:ext cx="10893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17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5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3835" y="3737427"/>
            <a:ext cx="1100433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نظر شما چه باید کرد؟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آیا ما واقعاً به این اشیاء نیاز داریم؟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35" y="2998024"/>
            <a:ext cx="304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78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4640317" y="373767"/>
            <a:ext cx="2911365" cy="898635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استفادۀ خردمندانه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0165" y="1646169"/>
            <a:ext cx="105418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شکی نیست که انسان برای ادامۀ حیات مجبور به استفاده از منابع طبیعی است.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59572" y="3030425"/>
            <a:ext cx="7472856" cy="1320481"/>
            <a:chOff x="2464674" y="2384038"/>
            <a:chExt cx="7472856" cy="1320481"/>
          </a:xfrm>
        </p:grpSpPr>
        <p:sp>
          <p:nvSpPr>
            <p:cNvPr id="8" name="Frame 7"/>
            <p:cNvSpPr/>
            <p:nvPr/>
          </p:nvSpPr>
          <p:spPr>
            <a:xfrm>
              <a:off x="2464674" y="2384038"/>
              <a:ext cx="7472856" cy="1320481"/>
            </a:xfrm>
            <a:prstGeom prst="frame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55327" y="2659559"/>
              <a:ext cx="7081345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نکتۀ مهم استفادۀ صحیح و خردمندانه از منابع است.</a:t>
              </a:r>
              <a:endPara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01716" y="5020941"/>
            <a:ext cx="1098856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نظر شما در موضوع جنگل های استوایی چگونه می توان استفادۀ صحیح و خردمندانه کرد؟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9514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110" y="2598003"/>
            <a:ext cx="114589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1. باید بین استفادۀ اقتصادی از جنگل ها و فرصت بازسازی آنها تعادل به وجود بیاید.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19573" y="3554139"/>
            <a:ext cx="1152854" cy="5764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938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میزان قطع درختان باید قاعده و قانونی داشته باشد و وقتی درختان قطع می شوند، با برنامه ریزی مناسب درختانی را جایگزین آنها کنند و فرصت رویش دوباره به درختان بدهند.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84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04" y="-141890"/>
            <a:ext cx="6962196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484" y="-646386"/>
            <a:ext cx="5684483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99" y="1450429"/>
            <a:ext cx="1144810" cy="9851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6673"/>
            <a:ext cx="1561905" cy="1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6548" y="2674947"/>
            <a:ext cx="1145890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2.کشاورزی و دامپروری با روش های علمی و جدید، که کمترین آسیب را به محیط زیست می رسانند، به کشاورزان این منطقه آموزش بدهند.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6548" y="4514258"/>
            <a:ext cx="1145890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3. با ایجاد پارک های وحش از گونه های گیاهی و جانوری در معرض خطر مراقبت کنند تا نسل آنها منقرض نشود.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7455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6548" y="1920895"/>
            <a:ext cx="1145890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 در کشورهای مختلف اما روی یک سیاره زندگی می کنیم و همگی در آب و خاک و هوای این سیاره شریک هستیم.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4574628" y="511130"/>
            <a:ext cx="3042744" cy="898635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همکاری بین المللی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70588" y="3635394"/>
            <a:ext cx="72508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 متأسفانه اغلب کشورها به دنبال منافع خود هستند.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7315" y="4831198"/>
            <a:ext cx="102173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برای حفاظت از زیست بوم ها و تنوع زیستی، همۀ جوامع باید همکاری کنند. </a:t>
            </a:r>
            <a:endParaRPr lang="en-U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72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3248" y="5148884"/>
            <a:ext cx="109255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 زمین را از پدرانمان به ارث نبرده ایم، بلکه از فرزندانمان به امانت گرفته ایم!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72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1344111" y="1017307"/>
            <a:ext cx="2008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Majid Shadow" panose="00000400000000000000" pitchFamily="2" charset="-78"/>
              </a:rPr>
              <a:t>پایان</a:t>
            </a:r>
            <a:endParaRPr lang="en-US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Majid Shadow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39" y="1124707"/>
            <a:ext cx="3048006" cy="230429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7579" y="3429000"/>
            <a:ext cx="1177684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چند ناحیه را که بیشترین و چند ناحیه را که کمترین گونه های در معرض خطر را دارند، نام ببرید.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سه کشور را نام ببرید که بیش از 300 گونۀ در معرض خطر دارند.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چرا در صحرای آفریقا تعداد گونه های در معرض خطر بسیار کم است؟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94845" y="2462213"/>
            <a:ext cx="74360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توجه به نقشه اسلاید قبل به این سوالات پاسخ دهید.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71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5274" y="3428999"/>
            <a:ext cx="61564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زیستگاه ها چرا و چگونه تخریب می شوند؟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78" y="745708"/>
            <a:ext cx="4190476" cy="558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4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9827" y="351418"/>
            <a:ext cx="112723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دو سه قرن اخیر، انسان در علوم و فناوری پیشرفت های چشمگیری داشته است.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11" y="2095500"/>
            <a:ext cx="7620000" cy="4762500"/>
          </a:xfrm>
          <a:prstGeom prst="rect">
            <a:avLst/>
          </a:prstGeom>
        </p:spPr>
      </p:pic>
      <p:sp>
        <p:nvSpPr>
          <p:cNvPr id="9" name="Double Wave 8"/>
          <p:cNvSpPr/>
          <p:nvPr/>
        </p:nvSpPr>
        <p:spPr>
          <a:xfrm>
            <a:off x="1953611" y="1051128"/>
            <a:ext cx="7620000" cy="1292772"/>
          </a:xfrm>
          <a:prstGeom prst="double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اختراع وسایل تندرو برای جا به جایی روی سیارۀ زمین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31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6 مطالعات اجتماعی نهم</Template>
  <TotalTime>0</TotalTime>
  <Words>1348</Words>
  <Application>Microsoft Office PowerPoint</Application>
  <PresentationFormat>Widescreen</PresentationFormat>
  <Paragraphs>83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Arial</vt:lpstr>
      <vt:lpstr>B Koodak</vt:lpstr>
      <vt:lpstr>B Majid Shadow</vt:lpstr>
      <vt:lpstr>Calibri</vt:lpstr>
      <vt:lpstr>Calibri Light</vt:lpstr>
      <vt:lpstr>Cambria Math</vt:lpstr>
      <vt:lpstr>Times New Roman</vt:lpstr>
      <vt:lpstr>Wingdings</vt:lpstr>
      <vt:lpstr>yekan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2020-02-08T07:35:10Z</dcterms:created>
  <dcterms:modified xsi:type="dcterms:W3CDTF">2020-02-08T07:35:47Z</dcterms:modified>
</cp:coreProperties>
</file>