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4" r:id="rId6"/>
    <p:sldId id="266" r:id="rId7"/>
    <p:sldId id="268" r:id="rId8"/>
    <p:sldId id="269" r:id="rId9"/>
    <p:sldId id="270" r:id="rId10"/>
    <p:sldId id="277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FED4-0634-49CD-8600-46E6DB7E10AA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3654-C822-4978-B77F-57ADBE5E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6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FED4-0634-49CD-8600-46E6DB7E10AA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3654-C822-4978-B77F-57ADBE5E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6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FED4-0634-49CD-8600-46E6DB7E10AA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3654-C822-4978-B77F-57ADBE5E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7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FED4-0634-49CD-8600-46E6DB7E10AA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3654-C822-4978-B77F-57ADBE5E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FED4-0634-49CD-8600-46E6DB7E10AA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3654-C822-4978-B77F-57ADBE5E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FED4-0634-49CD-8600-46E6DB7E10AA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3654-C822-4978-B77F-57ADBE5E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2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FED4-0634-49CD-8600-46E6DB7E10AA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3654-C822-4978-B77F-57ADBE5E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4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FED4-0634-49CD-8600-46E6DB7E10AA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3654-C822-4978-B77F-57ADBE5E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FED4-0634-49CD-8600-46E6DB7E10AA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3654-C822-4978-B77F-57ADBE5E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1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FED4-0634-49CD-8600-46E6DB7E10AA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3654-C822-4978-B77F-57ADBE5E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9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FED4-0634-49CD-8600-46E6DB7E10AA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83654-C822-4978-B77F-57ADBE5E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4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2FED4-0634-49CD-8600-46E6DB7E10AA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83654-C822-4978-B77F-57ADBE5E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تحلیل معماری داخلی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841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1"/>
          <a:stretch/>
        </p:blipFill>
        <p:spPr>
          <a:xfrm>
            <a:off x="990600" y="829408"/>
            <a:ext cx="7086600" cy="5486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46585" y="2285998"/>
            <a:ext cx="16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46785" y="2285998"/>
            <a:ext cx="0" cy="20075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49516" y="2285998"/>
            <a:ext cx="0" cy="20075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46585" y="4293575"/>
            <a:ext cx="16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371600" y="2285998"/>
            <a:ext cx="207498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71600" y="4293575"/>
            <a:ext cx="207498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67000" y="2285998"/>
            <a:ext cx="0" cy="200757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09800" y="2285998"/>
            <a:ext cx="0" cy="200757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6400" y="2285998"/>
            <a:ext cx="0" cy="200757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667000" y="2285998"/>
            <a:ext cx="2379785" cy="20075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209800" y="2285998"/>
            <a:ext cx="2836985" cy="20075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76400" y="2285998"/>
            <a:ext cx="3370385" cy="20075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 flipH="1">
            <a:off x="1371600" y="2285998"/>
            <a:ext cx="3675185" cy="20075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371600" y="2285998"/>
            <a:ext cx="0" cy="200757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7" name="Straight Connector 1026"/>
          <p:cNvCxnSpPr/>
          <p:nvPr/>
        </p:nvCxnSpPr>
        <p:spPr>
          <a:xfrm>
            <a:off x="5046785" y="2285998"/>
            <a:ext cx="188741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29" name="Straight Connector 1028"/>
          <p:cNvCxnSpPr/>
          <p:nvPr/>
        </p:nvCxnSpPr>
        <p:spPr>
          <a:xfrm>
            <a:off x="5046785" y="4293575"/>
            <a:ext cx="196361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31" name="Straight Connector 1030"/>
          <p:cNvCxnSpPr/>
          <p:nvPr/>
        </p:nvCxnSpPr>
        <p:spPr>
          <a:xfrm>
            <a:off x="6934200" y="2285998"/>
            <a:ext cx="76200" cy="20075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34" name="Straight Connector 1033"/>
          <p:cNvCxnSpPr/>
          <p:nvPr/>
        </p:nvCxnSpPr>
        <p:spPr>
          <a:xfrm>
            <a:off x="5638800" y="2285998"/>
            <a:ext cx="0" cy="20075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36" name="Straight Connector 1035"/>
          <p:cNvCxnSpPr/>
          <p:nvPr/>
        </p:nvCxnSpPr>
        <p:spPr>
          <a:xfrm>
            <a:off x="6096000" y="2285998"/>
            <a:ext cx="0" cy="20075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38" name="Straight Connector 1037"/>
          <p:cNvCxnSpPr/>
          <p:nvPr/>
        </p:nvCxnSpPr>
        <p:spPr>
          <a:xfrm>
            <a:off x="6553200" y="2285998"/>
            <a:ext cx="0" cy="20075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40" name="Straight Connector 1039"/>
          <p:cNvCxnSpPr/>
          <p:nvPr/>
        </p:nvCxnSpPr>
        <p:spPr>
          <a:xfrm>
            <a:off x="3446585" y="2285998"/>
            <a:ext cx="1600200" cy="200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Connector 1041"/>
          <p:cNvCxnSpPr/>
          <p:nvPr/>
        </p:nvCxnSpPr>
        <p:spPr>
          <a:xfrm flipH="1">
            <a:off x="3449516" y="2285998"/>
            <a:ext cx="1597269" cy="20075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44" name="Straight Connector 1043"/>
          <p:cNvCxnSpPr/>
          <p:nvPr/>
        </p:nvCxnSpPr>
        <p:spPr>
          <a:xfrm>
            <a:off x="3449516" y="2285998"/>
            <a:ext cx="2189284" cy="200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/>
          <p:cNvCxnSpPr/>
          <p:nvPr/>
        </p:nvCxnSpPr>
        <p:spPr>
          <a:xfrm>
            <a:off x="3446585" y="2285998"/>
            <a:ext cx="2649415" cy="200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/>
          <p:cNvCxnSpPr/>
          <p:nvPr/>
        </p:nvCxnSpPr>
        <p:spPr>
          <a:xfrm>
            <a:off x="3446585" y="2285998"/>
            <a:ext cx="3106615" cy="200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/>
          <p:cNvCxnSpPr/>
          <p:nvPr/>
        </p:nvCxnSpPr>
        <p:spPr>
          <a:xfrm>
            <a:off x="3446585" y="2285998"/>
            <a:ext cx="3563815" cy="200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449516" y="2285998"/>
            <a:ext cx="1600200" cy="200757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449516" y="2318235"/>
            <a:ext cx="2189284" cy="200757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49516" y="2285998"/>
            <a:ext cx="2646484" cy="200757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429000" y="2285998"/>
            <a:ext cx="3124200" cy="200757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449516" y="2285998"/>
            <a:ext cx="3543299" cy="200757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46785" y="4293575"/>
            <a:ext cx="2931" cy="172622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29000" y="4325812"/>
            <a:ext cx="20516" cy="16939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446585" y="6019800"/>
            <a:ext cx="160313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439258" y="5791200"/>
            <a:ext cx="161045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446585" y="4800600"/>
            <a:ext cx="16002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449516" y="5257800"/>
            <a:ext cx="16002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429000" y="5562600"/>
            <a:ext cx="162071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429000" y="2318235"/>
            <a:ext cx="1617785" cy="248236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29000" y="2285998"/>
            <a:ext cx="1620716" cy="29718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429000" y="2285998"/>
            <a:ext cx="1617785" cy="32766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446585" y="2285998"/>
            <a:ext cx="1600200" cy="35052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446585" y="2285998"/>
            <a:ext cx="1600200" cy="37338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049716" y="1676400"/>
            <a:ext cx="0" cy="6095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29000" y="1676400"/>
            <a:ext cx="16207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3429000" y="1676400"/>
            <a:ext cx="0" cy="6095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76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59" y="381000"/>
            <a:ext cx="78867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1800" dirty="0" smtClean="0">
                <a:cs typeface="B Nazanin" panose="00000400000000000000" pitchFamily="2" charset="-78"/>
              </a:rPr>
              <a:t>_بررسی فضاهای اطراف حیاط مرکزی</a:t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1) شاه نشین1/3 ضلع حیاط</a:t>
            </a:r>
            <a:r>
              <a:rPr lang="fa-IR" sz="1800" dirty="0" smtClean="0">
                <a:cs typeface="B Nazanin" panose="00000400000000000000" pitchFamily="2" charset="-78"/>
              </a:rPr>
              <a:t/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2) ایوان 1/5 ضلع حیاط</a:t>
            </a:r>
            <a:r>
              <a:rPr lang="fa-IR" sz="1800" dirty="0" smtClean="0">
                <a:cs typeface="B Nazanin" panose="00000400000000000000" pitchFamily="2" charset="-78"/>
              </a:rPr>
              <a:t/>
            </a:r>
            <a:br>
              <a:rPr lang="fa-IR" sz="1800" dirty="0" smtClean="0">
                <a:cs typeface="B Nazanin" panose="00000400000000000000" pitchFamily="2" charset="-78"/>
              </a:rPr>
            </a:br>
            <a:r>
              <a:rPr lang="fa-IR" sz="1800" dirty="0" smtClean="0">
                <a:cs typeface="B Nazanin" panose="00000400000000000000" pitchFamily="2" charset="-78"/>
              </a:rPr>
              <a:t>3) ایوان 1/3 ضلع حیاط</a:t>
            </a:r>
            <a:endParaRPr lang="fa-IR" sz="18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1"/>
          <a:stretch/>
        </p:blipFill>
        <p:spPr>
          <a:xfrm>
            <a:off x="685800" y="1381281"/>
            <a:ext cx="5733682" cy="4887764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4572000" y="4270550"/>
            <a:ext cx="0" cy="1386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00800" y="855292"/>
            <a:ext cx="15240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00800" y="1110953"/>
            <a:ext cx="152400" cy="1524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10770" y="1395101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209800" y="2362200"/>
            <a:ext cx="0" cy="2362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66800" y="3124200"/>
            <a:ext cx="1143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00400" y="4724400"/>
            <a:ext cx="304800" cy="77034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209800" y="4724400"/>
            <a:ext cx="228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75859" y="3141292"/>
            <a:ext cx="358923" cy="7449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41677" y="2286000"/>
            <a:ext cx="34182" cy="2438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20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943"/>
            <a:ext cx="7886700" cy="1325563"/>
          </a:xfrm>
        </p:spPr>
        <p:txBody>
          <a:bodyPr>
            <a:normAutofit/>
          </a:bodyPr>
          <a:lstStyle/>
          <a:p>
            <a:pPr rtl="1"/>
            <a:r>
              <a:rPr lang="fa-IR" sz="2400" dirty="0" smtClean="0">
                <a:cs typeface="B Nazanin" panose="00000400000000000000" pitchFamily="2" charset="-78"/>
              </a:rPr>
              <a:t>مسیر دسترسی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1"/>
          <a:stretch/>
        </p:blipFill>
        <p:spPr>
          <a:xfrm>
            <a:off x="1676400" y="1143000"/>
            <a:ext cx="6340085" cy="5404701"/>
          </a:xfrm>
        </p:spPr>
      </p:pic>
      <p:sp>
        <p:nvSpPr>
          <p:cNvPr id="29" name="Rectangle 28"/>
          <p:cNvSpPr/>
          <p:nvPr/>
        </p:nvSpPr>
        <p:spPr>
          <a:xfrm>
            <a:off x="6022288" y="5402141"/>
            <a:ext cx="887068" cy="109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Left-Right Arrow 9"/>
          <p:cNvSpPr/>
          <p:nvPr/>
        </p:nvSpPr>
        <p:spPr>
          <a:xfrm>
            <a:off x="3426349" y="2178970"/>
            <a:ext cx="2406017" cy="1748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3430113" y="2353854"/>
            <a:ext cx="177414" cy="23846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3484864" y="4721834"/>
            <a:ext cx="2174271" cy="1756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-Down Arrow 27"/>
          <p:cNvSpPr/>
          <p:nvPr/>
        </p:nvSpPr>
        <p:spPr>
          <a:xfrm>
            <a:off x="5625742" y="2353854"/>
            <a:ext cx="206624" cy="24558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729055" y="3145048"/>
            <a:ext cx="377285" cy="155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673730" y="4086434"/>
            <a:ext cx="377284" cy="143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-Down Arrow 32"/>
          <p:cNvSpPr/>
          <p:nvPr/>
        </p:nvSpPr>
        <p:spPr>
          <a:xfrm>
            <a:off x="6394111" y="3356960"/>
            <a:ext cx="163578" cy="20700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-Right Arrow 33"/>
          <p:cNvSpPr/>
          <p:nvPr/>
        </p:nvSpPr>
        <p:spPr>
          <a:xfrm>
            <a:off x="6051014" y="5388402"/>
            <a:ext cx="844015" cy="2004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-Down Arrow 34"/>
          <p:cNvSpPr/>
          <p:nvPr/>
        </p:nvSpPr>
        <p:spPr>
          <a:xfrm>
            <a:off x="6022288" y="3343719"/>
            <a:ext cx="106859" cy="74271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-Right Arrow 36"/>
          <p:cNvSpPr/>
          <p:nvPr/>
        </p:nvSpPr>
        <p:spPr>
          <a:xfrm>
            <a:off x="6128569" y="3356961"/>
            <a:ext cx="264964" cy="1343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-Right Arrow 37"/>
          <p:cNvSpPr/>
          <p:nvPr/>
        </p:nvSpPr>
        <p:spPr>
          <a:xfrm>
            <a:off x="2829441" y="3409097"/>
            <a:ext cx="596908" cy="2237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-Down Arrow 38"/>
          <p:cNvSpPr/>
          <p:nvPr/>
        </p:nvSpPr>
        <p:spPr>
          <a:xfrm>
            <a:off x="2499380" y="2204022"/>
            <a:ext cx="146105" cy="253447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-Right Arrow 39"/>
          <p:cNvSpPr/>
          <p:nvPr/>
        </p:nvSpPr>
        <p:spPr>
          <a:xfrm>
            <a:off x="2303305" y="4771530"/>
            <a:ext cx="1030191" cy="1601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-Right Arrow 40"/>
          <p:cNvSpPr/>
          <p:nvPr/>
        </p:nvSpPr>
        <p:spPr>
          <a:xfrm>
            <a:off x="1996185" y="5201176"/>
            <a:ext cx="1337311" cy="1872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-Down Arrow 41"/>
          <p:cNvSpPr/>
          <p:nvPr/>
        </p:nvSpPr>
        <p:spPr>
          <a:xfrm>
            <a:off x="3222768" y="4944578"/>
            <a:ext cx="144262" cy="23729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4495799" y="4848377"/>
            <a:ext cx="152401" cy="605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0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dirty="0" smtClean="0"/>
              <a:t>2)</a:t>
            </a:r>
            <a:r>
              <a:rPr lang="fa-IR" sz="3600" dirty="0" smtClean="0"/>
              <a:t>مقطع</a:t>
            </a:r>
            <a:endParaRPr lang="fa-I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32"/>
          <a:stretch/>
        </p:blipFill>
        <p:spPr>
          <a:xfrm>
            <a:off x="152400" y="2094774"/>
            <a:ext cx="8904748" cy="2794932"/>
          </a:xfrm>
        </p:spPr>
      </p:pic>
      <p:cxnSp>
        <p:nvCxnSpPr>
          <p:cNvPr id="6" name="Straight Connector 5"/>
          <p:cNvCxnSpPr/>
          <p:nvPr/>
        </p:nvCxnSpPr>
        <p:spPr>
          <a:xfrm>
            <a:off x="2582722" y="2120978"/>
            <a:ext cx="1379678" cy="3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67175" y="2916614"/>
            <a:ext cx="192" cy="18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87623" y="2922793"/>
            <a:ext cx="192" cy="18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05596" y="2867502"/>
            <a:ext cx="192" cy="18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07288" y="2867502"/>
            <a:ext cx="192" cy="18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37902" y="2117472"/>
            <a:ext cx="1058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962400" y="2120978"/>
            <a:ext cx="978919" cy="341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96624" y="3251336"/>
            <a:ext cx="192" cy="1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00646" y="3250685"/>
            <a:ext cx="192" cy="1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937715" y="3256864"/>
            <a:ext cx="192" cy="1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68503" y="3251335"/>
            <a:ext cx="192" cy="1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03903" y="3283185"/>
            <a:ext cx="192" cy="1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39841" y="4294058"/>
            <a:ext cx="143" cy="65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41319" y="2682608"/>
            <a:ext cx="6562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06195" y="3436684"/>
            <a:ext cx="9011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737091" y="4213104"/>
            <a:ext cx="9011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28269" y="2882003"/>
            <a:ext cx="7596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1/2</a:t>
            </a:r>
            <a:endParaRPr lang="fa-IR" dirty="0"/>
          </a:p>
        </p:txBody>
      </p:sp>
      <p:sp>
        <p:nvSpPr>
          <p:cNvPr id="55" name="TextBox 54"/>
          <p:cNvSpPr txBox="1"/>
          <p:nvPr/>
        </p:nvSpPr>
        <p:spPr>
          <a:xfrm>
            <a:off x="4276014" y="1670266"/>
            <a:ext cx="8474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1/3</a:t>
            </a:r>
            <a:endParaRPr lang="fa-IR" dirty="0"/>
          </a:p>
        </p:txBody>
      </p:sp>
      <p:sp>
        <p:nvSpPr>
          <p:cNvPr id="56" name="TextBox 55"/>
          <p:cNvSpPr txBox="1"/>
          <p:nvPr/>
        </p:nvSpPr>
        <p:spPr>
          <a:xfrm>
            <a:off x="1767175" y="1655639"/>
            <a:ext cx="9948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1/3</a:t>
            </a:r>
            <a:endParaRPr lang="fa-IR" dirty="0"/>
          </a:p>
        </p:txBody>
      </p:sp>
      <p:sp>
        <p:nvSpPr>
          <p:cNvPr id="57" name="TextBox 56"/>
          <p:cNvSpPr txBox="1"/>
          <p:nvPr/>
        </p:nvSpPr>
        <p:spPr>
          <a:xfrm>
            <a:off x="2956423" y="1632466"/>
            <a:ext cx="6775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1/3</a:t>
            </a:r>
            <a:endParaRPr lang="fa-IR" dirty="0"/>
          </a:p>
        </p:txBody>
      </p:sp>
      <p:sp>
        <p:nvSpPr>
          <p:cNvPr id="58" name="TextBox 57"/>
          <p:cNvSpPr txBox="1"/>
          <p:nvPr/>
        </p:nvSpPr>
        <p:spPr>
          <a:xfrm>
            <a:off x="1815319" y="2275240"/>
            <a:ext cx="7674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2/4</a:t>
            </a:r>
            <a:endParaRPr lang="fa-IR" dirty="0"/>
          </a:p>
        </p:txBody>
      </p:sp>
      <p:sp>
        <p:nvSpPr>
          <p:cNvPr id="59" name="TextBox 58"/>
          <p:cNvSpPr txBox="1"/>
          <p:nvPr/>
        </p:nvSpPr>
        <p:spPr>
          <a:xfrm>
            <a:off x="4211977" y="2286000"/>
            <a:ext cx="9115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2/4</a:t>
            </a:r>
            <a:endParaRPr lang="fa-IR" dirty="0"/>
          </a:p>
        </p:txBody>
      </p:sp>
      <p:sp>
        <p:nvSpPr>
          <p:cNvPr id="60" name="TextBox 59"/>
          <p:cNvSpPr txBox="1"/>
          <p:nvPr/>
        </p:nvSpPr>
        <p:spPr>
          <a:xfrm>
            <a:off x="5339841" y="3657600"/>
            <a:ext cx="9201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1/2</a:t>
            </a:r>
            <a:endParaRPr lang="fa-IR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4941319" y="14478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962400" y="14478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582722" y="14478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524000" y="1447800"/>
            <a:ext cx="0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737091" y="2184769"/>
            <a:ext cx="0" cy="10659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141268" y="2190948"/>
            <a:ext cx="0" cy="10659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362200" y="2200088"/>
            <a:ext cx="0" cy="10659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767175" y="2200088"/>
            <a:ext cx="0" cy="10659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410200" y="2682470"/>
            <a:ext cx="0" cy="153063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141268" y="2590800"/>
            <a:ext cx="595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763294" y="2590800"/>
            <a:ext cx="595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1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817"/>
            <a:ext cx="79248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تحلیل برش </a:t>
            </a:r>
            <a:r>
              <a:rPr lang="fa-IR" sz="2400" dirty="0" smtClean="0">
                <a:cs typeface="B Nazanin" pitchFamily="2" charset="-78"/>
              </a:rPr>
              <a:t>(</a:t>
            </a:r>
            <a:r>
              <a:rPr lang="en-US" sz="2400" dirty="0" smtClean="0">
                <a:cs typeface="B Nazanin" pitchFamily="2" charset="-78"/>
              </a:rPr>
              <a:t>a – a</a:t>
            </a:r>
            <a:r>
              <a:rPr lang="fa-IR" sz="2400" dirty="0" smtClean="0">
                <a:cs typeface="B Nazanin" pitchFamily="2" charset="-78"/>
              </a:rPr>
              <a:t>)خطوط عمودی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3074" name="Picture 2" descr="D:\حشمت\اطلاعات معماری\معماری اسلامی\New folder\برش\TABA  1 (11)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24206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V="1">
            <a:off x="2514600" y="2766721"/>
            <a:ext cx="5334000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2514600" y="4655155"/>
            <a:ext cx="5334000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9110" y="2766721"/>
            <a:ext cx="45719" cy="19341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2881" y="2766720"/>
            <a:ext cx="45719" cy="19341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9340" y="2766719"/>
            <a:ext cx="45719" cy="19341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2766718"/>
            <a:ext cx="45719" cy="19341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2519110" y="3710936"/>
            <a:ext cx="5329490" cy="4571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95600" y="2766721"/>
            <a:ext cx="45719" cy="19341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2766719"/>
            <a:ext cx="45719" cy="19341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29400" y="2766717"/>
            <a:ext cx="45719" cy="19341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67600" y="2766716"/>
            <a:ext cx="45719" cy="19341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23459" y="2766721"/>
            <a:ext cx="45719" cy="19341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05667" y="2766721"/>
            <a:ext cx="45719" cy="19341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4267199" y="3124197"/>
            <a:ext cx="192785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4267198" y="4290059"/>
            <a:ext cx="192785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817"/>
            <a:ext cx="79248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تحلیل برش </a:t>
            </a:r>
            <a:r>
              <a:rPr lang="fa-IR" sz="2400" dirty="0" smtClean="0">
                <a:cs typeface="B Nazanin" pitchFamily="2" charset="-78"/>
              </a:rPr>
              <a:t>(</a:t>
            </a:r>
            <a:r>
              <a:rPr lang="en-US" sz="2400" dirty="0" smtClean="0">
                <a:cs typeface="B Nazanin" pitchFamily="2" charset="-78"/>
              </a:rPr>
              <a:t>a – a</a:t>
            </a:r>
            <a:r>
              <a:rPr lang="fa-IR" sz="2400" dirty="0" smtClean="0">
                <a:cs typeface="B Nazanin" pitchFamily="2" charset="-78"/>
              </a:rPr>
              <a:t>)خطوط افقی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3074" name="Picture 2" descr="D:\حشمت\اطلاعات معماری\معماری اسلامی\New folder\برش\TABA  1 (11)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24206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V="1">
            <a:off x="2514600" y="2766721"/>
            <a:ext cx="5334000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2514600" y="4655155"/>
            <a:ext cx="5334000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9110" y="2766721"/>
            <a:ext cx="45719" cy="19341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2881" y="2766720"/>
            <a:ext cx="45719" cy="19341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04997" y="2766719"/>
            <a:ext cx="45719" cy="19341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2766718"/>
            <a:ext cx="45719" cy="19341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2519110" y="3710936"/>
            <a:ext cx="5329490" cy="4571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2519110" y="4359629"/>
            <a:ext cx="5329490" cy="4571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2514600" y="3048000"/>
            <a:ext cx="5329490" cy="4571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45447" y="2766721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95600" y="2766721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88142" y="2766721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98919" y="2766721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4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817"/>
            <a:ext cx="79248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تحلیل برش </a:t>
            </a:r>
            <a:r>
              <a:rPr lang="fa-IR" sz="2400" dirty="0" smtClean="0">
                <a:cs typeface="B Nazanin" pitchFamily="2" charset="-78"/>
              </a:rPr>
              <a:t>(</a:t>
            </a:r>
            <a:r>
              <a:rPr lang="en-US" sz="2400" dirty="0" smtClean="0">
                <a:cs typeface="B Nazanin" pitchFamily="2" charset="-78"/>
              </a:rPr>
              <a:t>a – a</a:t>
            </a:r>
            <a:r>
              <a:rPr lang="fa-IR" sz="2400" dirty="0" smtClean="0">
                <a:cs typeface="B Nazanin" pitchFamily="2" charset="-78"/>
              </a:rPr>
              <a:t>)خطوط افقی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3074" name="Picture 2" descr="D:\حشمت\اطلاعات معماری\معماری اسلامی\New folder\برش\TABA  1 (11)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24206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V="1">
            <a:off x="2514600" y="2766721"/>
            <a:ext cx="5334000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2514600" y="4655155"/>
            <a:ext cx="5334000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9110" y="2766721"/>
            <a:ext cx="45719" cy="19341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2881" y="2766720"/>
            <a:ext cx="45719" cy="19341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45447" y="2766721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95600" y="2766721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88142" y="2766721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98919" y="2766721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24600" y="2778969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3113" y="2773984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78451" y="2766721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81400" y="2789580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9800" y="2789580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57400" y="2789580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28800" y="2802965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95400" y="2783812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43000" y="2791641"/>
            <a:ext cx="45719" cy="19341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18" idx="0"/>
            <a:endCxn id="19" idx="2"/>
          </p:cNvCxnSpPr>
          <p:nvPr/>
        </p:nvCxnSpPr>
        <p:spPr>
          <a:xfrm flipH="1">
            <a:off x="4301311" y="2773984"/>
            <a:ext cx="1874662" cy="1926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0"/>
            <a:endCxn id="13" idx="2"/>
          </p:cNvCxnSpPr>
          <p:nvPr/>
        </p:nvCxnSpPr>
        <p:spPr>
          <a:xfrm flipH="1">
            <a:off x="3868307" y="2773984"/>
            <a:ext cx="2307666" cy="1926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0"/>
            <a:endCxn id="20" idx="2"/>
          </p:cNvCxnSpPr>
          <p:nvPr/>
        </p:nvCxnSpPr>
        <p:spPr>
          <a:xfrm flipH="1">
            <a:off x="3604260" y="2773984"/>
            <a:ext cx="2571713" cy="1949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Straight Connector 3071"/>
          <p:cNvCxnSpPr>
            <a:stCxn id="18" idx="0"/>
            <a:endCxn id="14" idx="2"/>
          </p:cNvCxnSpPr>
          <p:nvPr/>
        </p:nvCxnSpPr>
        <p:spPr>
          <a:xfrm flipH="1">
            <a:off x="2918460" y="2773984"/>
            <a:ext cx="3257513" cy="1926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Straight Connector 3074"/>
          <p:cNvCxnSpPr>
            <a:stCxn id="18" idx="0"/>
            <a:endCxn id="21" idx="2"/>
          </p:cNvCxnSpPr>
          <p:nvPr/>
        </p:nvCxnSpPr>
        <p:spPr>
          <a:xfrm flipH="1">
            <a:off x="2232660" y="2773984"/>
            <a:ext cx="3943313" cy="1949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Straight Connector 3076"/>
          <p:cNvCxnSpPr>
            <a:stCxn id="18" idx="0"/>
            <a:endCxn id="22" idx="2"/>
          </p:cNvCxnSpPr>
          <p:nvPr/>
        </p:nvCxnSpPr>
        <p:spPr>
          <a:xfrm flipH="1">
            <a:off x="2080260" y="2773984"/>
            <a:ext cx="4095713" cy="1949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Straight Connector 3078"/>
          <p:cNvCxnSpPr>
            <a:stCxn id="18" idx="0"/>
            <a:endCxn id="23" idx="2"/>
          </p:cNvCxnSpPr>
          <p:nvPr/>
        </p:nvCxnSpPr>
        <p:spPr>
          <a:xfrm flipH="1">
            <a:off x="1851660" y="2773984"/>
            <a:ext cx="4324313" cy="1963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/>
          <p:cNvCxnSpPr>
            <a:stCxn id="18" idx="0"/>
            <a:endCxn id="24" idx="2"/>
          </p:cNvCxnSpPr>
          <p:nvPr/>
        </p:nvCxnSpPr>
        <p:spPr>
          <a:xfrm flipH="1">
            <a:off x="1318260" y="2773984"/>
            <a:ext cx="4857713" cy="1943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/>
          <p:cNvCxnSpPr>
            <a:stCxn id="18" idx="0"/>
            <a:endCxn id="25" idx="2"/>
          </p:cNvCxnSpPr>
          <p:nvPr/>
        </p:nvCxnSpPr>
        <p:spPr>
          <a:xfrm flipH="1">
            <a:off x="1165860" y="2773984"/>
            <a:ext cx="5010113" cy="1951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3084"/>
          <p:cNvCxnSpPr>
            <a:stCxn id="19" idx="0"/>
            <a:endCxn id="18" idx="2"/>
          </p:cNvCxnSpPr>
          <p:nvPr/>
        </p:nvCxnSpPr>
        <p:spPr>
          <a:xfrm>
            <a:off x="4301311" y="2766721"/>
            <a:ext cx="1874662" cy="19414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Straight Connector 3086"/>
          <p:cNvCxnSpPr>
            <a:stCxn id="19" idx="0"/>
            <a:endCxn id="17" idx="2"/>
          </p:cNvCxnSpPr>
          <p:nvPr/>
        </p:nvCxnSpPr>
        <p:spPr>
          <a:xfrm>
            <a:off x="4301311" y="2766721"/>
            <a:ext cx="2046149" cy="19464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Connector 3088"/>
          <p:cNvCxnSpPr>
            <a:stCxn id="19" idx="0"/>
            <a:endCxn id="16" idx="2"/>
          </p:cNvCxnSpPr>
          <p:nvPr/>
        </p:nvCxnSpPr>
        <p:spPr>
          <a:xfrm>
            <a:off x="4301311" y="2766721"/>
            <a:ext cx="2320468" cy="19341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>
            <a:stCxn id="19" idx="0"/>
            <a:endCxn id="15" idx="2"/>
          </p:cNvCxnSpPr>
          <p:nvPr/>
        </p:nvCxnSpPr>
        <p:spPr>
          <a:xfrm>
            <a:off x="4301311" y="2766721"/>
            <a:ext cx="3209691" cy="19341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Connector 3092"/>
          <p:cNvCxnSpPr>
            <a:stCxn id="18" idx="0"/>
          </p:cNvCxnSpPr>
          <p:nvPr/>
        </p:nvCxnSpPr>
        <p:spPr>
          <a:xfrm flipH="1" flipV="1">
            <a:off x="6164543" y="2133600"/>
            <a:ext cx="11430" cy="64038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95" name="Straight Connector 3094"/>
          <p:cNvCxnSpPr>
            <a:stCxn id="19" idx="0"/>
          </p:cNvCxnSpPr>
          <p:nvPr/>
        </p:nvCxnSpPr>
        <p:spPr>
          <a:xfrm flipH="1" flipV="1">
            <a:off x="4301310" y="2133600"/>
            <a:ext cx="1" cy="63312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97" name="Straight Connector 3096"/>
          <p:cNvCxnSpPr/>
          <p:nvPr/>
        </p:nvCxnSpPr>
        <p:spPr>
          <a:xfrm flipH="1">
            <a:off x="4278451" y="2133600"/>
            <a:ext cx="188609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8993530" cy="290503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تحلیل برش </a:t>
            </a:r>
            <a:r>
              <a:rPr lang="fa-IR" sz="2400" dirty="0" smtClean="0">
                <a:cs typeface="B Nazanin" pitchFamily="2" charset="-78"/>
              </a:rPr>
              <a:t>(</a:t>
            </a:r>
            <a:r>
              <a:rPr lang="en-US" sz="2400" dirty="0" smtClean="0">
                <a:cs typeface="B Nazanin" pitchFamily="2" charset="-78"/>
              </a:rPr>
              <a:t>d-d</a:t>
            </a:r>
            <a:r>
              <a:rPr lang="fa-IR" sz="2400" dirty="0" smtClean="0">
                <a:cs typeface="B Nazanin" pitchFamily="2" charset="-78"/>
              </a:rPr>
              <a:t>)خطوط عمودی</a:t>
            </a:r>
            <a:endParaRPr lang="en-US" sz="2400" dirty="0"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3400" y="2590800"/>
            <a:ext cx="64008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33400" y="4114800"/>
            <a:ext cx="6400800" cy="762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34200" y="2590800"/>
            <a:ext cx="0" cy="1524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77000" y="2609850"/>
            <a:ext cx="0" cy="1524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248400" y="2590800"/>
            <a:ext cx="0" cy="1524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34000" y="2590800"/>
            <a:ext cx="0" cy="1524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10385" y="2590800"/>
            <a:ext cx="0" cy="15621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129185" y="259080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895600" y="259080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981200" y="259080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259080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95400" y="259080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14400" y="257175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1234" y="259080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95600" y="2571750"/>
            <a:ext cx="2214785" cy="1600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129185" y="2571750"/>
            <a:ext cx="1981200" cy="1600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981200" y="2571750"/>
            <a:ext cx="3129185" cy="1600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752600" y="2571750"/>
            <a:ext cx="3357785" cy="16192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295400" y="2571750"/>
            <a:ext cx="3814985" cy="16192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914400" y="2571750"/>
            <a:ext cx="4195985" cy="16192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41234" y="2571750"/>
            <a:ext cx="4569151" cy="16192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129185" y="2590800"/>
            <a:ext cx="1981200" cy="15621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29185" y="2571750"/>
            <a:ext cx="2204815" cy="15621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129185" y="2571750"/>
            <a:ext cx="3119215" cy="15811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129185" y="2571750"/>
            <a:ext cx="3347815" cy="15621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29185" y="2571750"/>
            <a:ext cx="3805015" cy="15621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92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8993530" cy="290503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تحلیل برش </a:t>
            </a:r>
            <a:r>
              <a:rPr lang="fa-IR" sz="2400" dirty="0" smtClean="0">
                <a:cs typeface="B Nazanin" pitchFamily="2" charset="-78"/>
              </a:rPr>
              <a:t>(</a:t>
            </a:r>
            <a:r>
              <a:rPr lang="en-US" sz="2400" dirty="0" smtClean="0">
                <a:cs typeface="B Nazanin" pitchFamily="2" charset="-78"/>
              </a:rPr>
              <a:t>d-d</a:t>
            </a:r>
            <a:r>
              <a:rPr lang="fa-IR" sz="2400" dirty="0" smtClean="0">
                <a:cs typeface="B Nazanin" pitchFamily="2" charset="-78"/>
              </a:rPr>
              <a:t>)خطوط عمودی</a:t>
            </a:r>
            <a:endParaRPr lang="en-US" sz="2400" dirty="0"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3400" y="2590800"/>
            <a:ext cx="64008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33400" y="4114800"/>
            <a:ext cx="6400800" cy="762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34200" y="2590800"/>
            <a:ext cx="0" cy="1524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77000" y="2609850"/>
            <a:ext cx="0" cy="1524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248400" y="2590800"/>
            <a:ext cx="0" cy="1524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34000" y="2590800"/>
            <a:ext cx="0" cy="1524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10385" y="2590800"/>
            <a:ext cx="0" cy="15621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129185" y="259080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895600" y="259080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981200" y="259080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259080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295400" y="259080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14400" y="257175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1234" y="2590800"/>
            <a:ext cx="0" cy="1600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12748" y="2971800"/>
            <a:ext cx="6421453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12748" y="3649054"/>
            <a:ext cx="6421452" cy="854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753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Nazanin" panose="00000400000000000000" pitchFamily="2" charset="-78"/>
              </a:rPr>
              <a:t>تزیینات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2050" name="Picture 2" descr="دانلود رایگان پاورپوینت خانه طباطبایی ه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82873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3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خانه طباطبایی ها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2576"/>
            <a:ext cx="8229600" cy="4525963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پلان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مقطع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نما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4" name="Picture 2" descr="C:\Users\atlas22\Desktop\xdhtf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4" y="1522576"/>
            <a:ext cx="4800600" cy="4252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897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8" y="314377"/>
            <a:ext cx="5775307" cy="5097671"/>
          </a:xfrm>
        </p:spPr>
      </p:pic>
      <p:sp>
        <p:nvSpPr>
          <p:cNvPr id="5" name="Rectangle 4"/>
          <p:cNvSpPr/>
          <p:nvPr/>
        </p:nvSpPr>
        <p:spPr>
          <a:xfrm>
            <a:off x="1964411" y="2863212"/>
            <a:ext cx="2400300" cy="1447800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2200275" y="3051780"/>
            <a:ext cx="523875" cy="1206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2917151" y="3042860"/>
            <a:ext cx="523875" cy="1206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3640931" y="3051780"/>
            <a:ext cx="523875" cy="1206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2266950" y="1930400"/>
            <a:ext cx="1809750" cy="762000"/>
          </a:xfrm>
          <a:prstGeom prst="rect">
            <a:avLst/>
          </a:prstGeom>
          <a:noFill/>
          <a:ln w="57150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2200275" y="1892628"/>
            <a:ext cx="1876425" cy="8763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TextBox 18"/>
          <p:cNvSpPr txBox="1"/>
          <p:nvPr/>
        </p:nvSpPr>
        <p:spPr>
          <a:xfrm>
            <a:off x="6400800" y="412234"/>
            <a:ext cx="2295525" cy="338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سه دری های موجود در نما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911" y="1673544"/>
            <a:ext cx="1013489" cy="1275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ectangle 21"/>
          <p:cNvSpPr/>
          <p:nvPr/>
        </p:nvSpPr>
        <p:spPr>
          <a:xfrm>
            <a:off x="4810707" y="2413924"/>
            <a:ext cx="1013489" cy="535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ectangle 22"/>
          <p:cNvSpPr/>
          <p:nvPr/>
        </p:nvSpPr>
        <p:spPr>
          <a:xfrm>
            <a:off x="2678492" y="412165"/>
            <a:ext cx="1013489" cy="1275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TextBox 25"/>
          <p:cNvSpPr txBox="1"/>
          <p:nvPr/>
        </p:nvSpPr>
        <p:spPr>
          <a:xfrm>
            <a:off x="6400799" y="986003"/>
            <a:ext cx="2283419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fa-IR" dirty="0" smtClean="0"/>
              <a:t>مقرنس</a:t>
            </a:r>
            <a:endParaRPr lang="fa-IR" dirty="0"/>
          </a:p>
        </p:txBody>
      </p:sp>
      <p:sp>
        <p:nvSpPr>
          <p:cNvPr id="27" name="Rectangle 26"/>
          <p:cNvSpPr/>
          <p:nvPr/>
        </p:nvSpPr>
        <p:spPr>
          <a:xfrm>
            <a:off x="1600200" y="4419600"/>
            <a:ext cx="3124200" cy="838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TextBox 29"/>
          <p:cNvSpPr txBox="1"/>
          <p:nvPr/>
        </p:nvSpPr>
        <p:spPr>
          <a:xfrm>
            <a:off x="6412906" y="1574784"/>
            <a:ext cx="2283419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fa-IR" sz="1600" dirty="0" smtClean="0">
                <a:cs typeface="B Nazanin" panose="00000400000000000000" pitchFamily="2" charset="-78"/>
              </a:rPr>
              <a:t>گچبری برگرفته شده از نقوش فرش ایرانی و گل و مرغ اسلیمی</a:t>
            </a:r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2469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56" y="228600"/>
            <a:ext cx="8229600" cy="990600"/>
          </a:xfrm>
        </p:spPr>
        <p:txBody>
          <a:bodyPr>
            <a:normAutofit/>
          </a:bodyPr>
          <a:lstStyle/>
          <a:p>
            <a:pPr algn="r" rtl="1"/>
            <a:r>
              <a:rPr lang="fa-IR" sz="1800" b="1" dirty="0" smtClean="0">
                <a:cs typeface="B Nazanin" panose="00000400000000000000" pitchFamily="2" charset="-78"/>
              </a:rPr>
              <a:t>تزیینات قسمت شاه نشین</a:t>
            </a:r>
            <a:br>
              <a:rPr lang="fa-IR" sz="1800" b="1" dirty="0" smtClean="0">
                <a:cs typeface="B Nazanin" panose="00000400000000000000" pitchFamily="2" charset="-78"/>
              </a:rPr>
            </a:br>
            <a:r>
              <a:rPr lang="fa-IR" sz="1800" b="1" dirty="0" smtClean="0">
                <a:cs typeface="B Nazanin" panose="00000400000000000000" pitchFamily="2" charset="-78"/>
              </a:rPr>
              <a:t/>
            </a:r>
            <a:br>
              <a:rPr lang="fa-IR" sz="1800" b="1" dirty="0" smtClean="0">
                <a:cs typeface="B Nazanin" panose="00000400000000000000" pitchFamily="2" charset="-78"/>
              </a:rPr>
            </a:br>
            <a:endParaRPr lang="en-US" sz="1800" b="1" dirty="0">
              <a:cs typeface="B Nazanin" panose="00000400000000000000" pitchFamily="2" charset="-78"/>
            </a:endParaRPr>
          </a:p>
        </p:txBody>
      </p:sp>
      <p:pic>
        <p:nvPicPr>
          <p:cNvPr id="4098" name="Picture 2" descr="خانه طباطبایی ه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3" y="1752600"/>
            <a:ext cx="8316923" cy="48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44882" y="756305"/>
            <a:ext cx="1676400" cy="3047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b="1" dirty="0" smtClean="0">
                <a:cs typeface="B Nazanin" panose="00000400000000000000" pitchFamily="2" charset="-78"/>
              </a:rPr>
              <a:t/>
            </a:r>
            <a:br>
              <a:rPr lang="fa-IR" sz="1400" b="1" dirty="0" smtClean="0">
                <a:cs typeface="B Nazanin" panose="00000400000000000000" pitchFamily="2" charset="-78"/>
              </a:rPr>
            </a:br>
            <a:r>
              <a:rPr lang="fa-IR" sz="1400" dirty="0" smtClean="0">
                <a:cs typeface="B Nazanin" panose="00000400000000000000" pitchFamily="2" charset="-78"/>
              </a:rPr>
              <a:t>مقرنس بندی</a:t>
            </a:r>
            <a:br>
              <a:rPr lang="fa-IR" sz="1400" dirty="0" smtClean="0">
                <a:cs typeface="B Nazanin" panose="00000400000000000000" pitchFamily="2" charset="-78"/>
              </a:rPr>
            </a:b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4882" y="1137305"/>
            <a:ext cx="1676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گچبری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21736" y="756304"/>
            <a:ext cx="16764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قطاربندی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21736" y="1137304"/>
            <a:ext cx="1676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آینه کاری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756305"/>
            <a:ext cx="16764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پنجره های مشبک گچی</a:t>
            </a:r>
            <a:endParaRPr lang="en-US" sz="1400" dirty="0">
              <a:cs typeface="B Nazanin" panose="000004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33600" y="5791200"/>
            <a:ext cx="0" cy="6858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09600" y="5791200"/>
            <a:ext cx="152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09600" y="6477000"/>
            <a:ext cx="152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9600" y="5791200"/>
            <a:ext cx="0" cy="6858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70946" y="3810000"/>
            <a:ext cx="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46946" y="3810000"/>
            <a:ext cx="152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46946" y="4495800"/>
            <a:ext cx="152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446946" y="3810000"/>
            <a:ext cx="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24600" y="3581400"/>
            <a:ext cx="0" cy="685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800600" y="3581400"/>
            <a:ext cx="152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800600" y="4267200"/>
            <a:ext cx="152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00600" y="3581400"/>
            <a:ext cx="0" cy="685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73795" y="1885060"/>
            <a:ext cx="0" cy="3717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429000" y="1913902"/>
            <a:ext cx="5447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429000" y="2227960"/>
            <a:ext cx="5447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429000" y="1913902"/>
            <a:ext cx="0" cy="3140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05600" y="5181600"/>
            <a:ext cx="0" cy="685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181600" y="5181600"/>
            <a:ext cx="152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181600" y="5867400"/>
            <a:ext cx="152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181600" y="5181600"/>
            <a:ext cx="0" cy="685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26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7" y="990601"/>
            <a:ext cx="5384591" cy="4754750"/>
          </a:xfrm>
        </p:spPr>
      </p:pic>
      <p:sp>
        <p:nvSpPr>
          <p:cNvPr id="5" name="Rectangle 4"/>
          <p:cNvSpPr/>
          <p:nvPr/>
        </p:nvSpPr>
        <p:spPr>
          <a:xfrm>
            <a:off x="2971800" y="1752600"/>
            <a:ext cx="1143000" cy="12446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4634980" y="1845846"/>
            <a:ext cx="942975" cy="18288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114800" y="4775200"/>
            <a:ext cx="428625" cy="7747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6934200" y="925840"/>
            <a:ext cx="1771650" cy="3385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گچبری مشبک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201" y="1560840"/>
            <a:ext cx="1771650" cy="3385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گچبری طرح گیاه و گل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2187486"/>
            <a:ext cx="1771649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سرستون نمایی</a:t>
            </a:r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9140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44" y="1253331"/>
            <a:ext cx="4721162" cy="4351338"/>
          </a:xfrm>
        </p:spPr>
      </p:pic>
      <p:sp>
        <p:nvSpPr>
          <p:cNvPr id="5" name="Rectangle 4"/>
          <p:cNvSpPr/>
          <p:nvPr/>
        </p:nvSpPr>
        <p:spPr>
          <a:xfrm>
            <a:off x="1190625" y="1270000"/>
            <a:ext cx="4505325" cy="4445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914525" y="1900634"/>
            <a:ext cx="247650" cy="33401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4714875" y="1900634"/>
            <a:ext cx="247650" cy="33401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2309813" y="3462536"/>
            <a:ext cx="2266950" cy="1905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2305050" y="1951136"/>
            <a:ext cx="2266950" cy="143946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ectangle 19"/>
          <p:cNvSpPr/>
          <p:nvPr/>
        </p:nvSpPr>
        <p:spPr>
          <a:xfrm>
            <a:off x="3267635" y="4061013"/>
            <a:ext cx="363071" cy="69924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Rectangle 20"/>
          <p:cNvSpPr/>
          <p:nvPr/>
        </p:nvSpPr>
        <p:spPr>
          <a:xfrm>
            <a:off x="3156697" y="2111188"/>
            <a:ext cx="605118" cy="80682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TextBox 21"/>
          <p:cNvSpPr txBox="1"/>
          <p:nvPr/>
        </p:nvSpPr>
        <p:spPr>
          <a:xfrm>
            <a:off x="6705600" y="1270000"/>
            <a:ext cx="1815353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تقسیم بندی افقی و عمودی در نما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599" y="1971784"/>
            <a:ext cx="1815353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تقسیم افقی وبخش بندی سه تایی در میانه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2857778"/>
            <a:ext cx="1815353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پنجره مشبک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7796" y="3462536"/>
            <a:ext cx="1815353" cy="5847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تقسیم افقی مدولار.7قسمتی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85658" y="4359434"/>
            <a:ext cx="1815353" cy="338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fa-IR" sz="1600" dirty="0" smtClean="0">
                <a:cs typeface="B Nazanin" panose="00000400000000000000" pitchFamily="2" charset="-78"/>
              </a:rPr>
              <a:t>پنجره ارسی</a:t>
            </a: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32" name="Block Arc 31"/>
          <p:cNvSpPr/>
          <p:nvPr/>
        </p:nvSpPr>
        <p:spPr>
          <a:xfrm>
            <a:off x="2296087" y="1828139"/>
            <a:ext cx="2312894" cy="2748965"/>
          </a:xfrm>
          <a:prstGeom prst="blockArc">
            <a:avLst>
              <a:gd name="adj1" fmla="val 10799999"/>
              <a:gd name="adj2" fmla="val 142329"/>
              <a:gd name="adj3" fmla="val 5393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85657" y="4977975"/>
            <a:ext cx="1815353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طاق نما.تغییر شکل طاق ها به شکل رومی نیم دایره</a:t>
            </a:r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474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سایت پلان خانه طباطبایی</a:t>
            </a:r>
            <a:endParaRPr lang="en-US" sz="2800" dirty="0">
              <a:cs typeface="B Nazanin" pitchFamily="2" charset="-78"/>
            </a:endParaRPr>
          </a:p>
        </p:txBody>
      </p:sp>
      <p:pic>
        <p:nvPicPr>
          <p:cNvPr id="11266" name="Picture 2" descr="D:\حشمت\اطلاعات معماری\معماری اسلامی\New folder\همجواری و دسترسی ها\SAET\sa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7" y="1143000"/>
            <a:ext cx="3496749" cy="4945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حشمت\اطلاعات معماری\معماری اسلامی\New folder\همجواری و دسترسی ها\SAET\محدوده 2 Model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56" y="1790699"/>
            <a:ext cx="5162125" cy="3649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0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9248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1)تحلیل پلان</a:t>
            </a:r>
            <a:r>
              <a:rPr lang="en-US" sz="3200" dirty="0" smtClean="0">
                <a:cs typeface="B Nazanin" pitchFamily="2" charset="-78"/>
              </a:rPr>
              <a:t/>
            </a:r>
            <a:br>
              <a:rPr lang="en-US" sz="3200" dirty="0" smtClean="0">
                <a:cs typeface="B Nazanin" pitchFamily="2" charset="-78"/>
              </a:rPr>
            </a:br>
            <a:r>
              <a:rPr lang="fa-IR" sz="3200" dirty="0" smtClean="0">
                <a:cs typeface="B Nazanin" pitchFamily="2" charset="-78"/>
              </a:rPr>
              <a:t/>
            </a:r>
            <a:br>
              <a:rPr lang="fa-IR" sz="3200" dirty="0" smtClean="0">
                <a:cs typeface="B Nazanin" pitchFamily="2" charset="-78"/>
              </a:rPr>
            </a:br>
            <a:r>
              <a:rPr lang="fa-IR" sz="2000" dirty="0" smtClean="0">
                <a:cs typeface="B Nazanin" pitchFamily="2" charset="-78"/>
              </a:rPr>
              <a:t>تحلیل </a:t>
            </a:r>
            <a:r>
              <a:rPr lang="fa-IR" sz="2000" dirty="0" smtClean="0">
                <a:cs typeface="B Nazanin" pitchFamily="2" charset="-78"/>
              </a:rPr>
              <a:t>پلان زیر زمین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2050" name="Picture 2" descr="D:\حشمت\اطلاعات معماری\معماری اسلامی\New folder\برش\TABA  1 (120)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" y="914400"/>
            <a:ext cx="7239000" cy="5337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3468" y="1524000"/>
            <a:ext cx="45719" cy="3505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3419" y="1524000"/>
            <a:ext cx="45719" cy="3505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2893443" y="-85971"/>
            <a:ext cx="45719" cy="32656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2893444" y="3369865"/>
            <a:ext cx="45719" cy="32656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93619" y="1524004"/>
            <a:ext cx="45719" cy="3505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12819" y="1524003"/>
            <a:ext cx="45719" cy="35015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2893442" y="426553"/>
            <a:ext cx="45719" cy="326566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2893441" y="980825"/>
            <a:ext cx="45719" cy="326566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2893439" y="2809625"/>
            <a:ext cx="45719" cy="326566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2893440" y="2276225"/>
            <a:ext cx="45719" cy="326566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943"/>
            <a:ext cx="78867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 اگرحیاط مرکزی(بخش میانی پلان) پلان را به پنج بخش تقسیم کنیم 1/5فضا متعلق به فضای پر و 4/5 باقیمانده را فضای خالی تشکیل میدهد.فضای پر بخشی از کل پلان میانی را فراگرفته و پلان میانی خاصیت تقارن را ندارد.سمت پایین پلان از سنگینی بیشتری برخوردار است.</a:t>
            </a:r>
            <a:endParaRPr lang="fa-IR" sz="16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1"/>
          <a:stretch/>
        </p:blipFill>
        <p:spPr>
          <a:xfrm>
            <a:off x="163874" y="1499029"/>
            <a:ext cx="6036408" cy="4810667"/>
          </a:xfrm>
        </p:spPr>
      </p:pic>
      <p:sp>
        <p:nvSpPr>
          <p:cNvPr id="5" name="Rectangle 4"/>
          <p:cNvSpPr/>
          <p:nvPr/>
        </p:nvSpPr>
        <p:spPr>
          <a:xfrm>
            <a:off x="1752013" y="2376818"/>
            <a:ext cx="2461884" cy="3003205"/>
          </a:xfrm>
          <a:prstGeom prst="rect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488174" y="2255824"/>
            <a:ext cx="1188227" cy="3124200"/>
          </a:xfrm>
          <a:prstGeom prst="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4267199" y="3142247"/>
            <a:ext cx="1075425" cy="2884340"/>
          </a:xfrm>
          <a:prstGeom prst="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52013" y="4797933"/>
            <a:ext cx="2461884" cy="1459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37058" y="4256421"/>
            <a:ext cx="2461884" cy="72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7058" y="2971800"/>
            <a:ext cx="24618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37058" y="3581400"/>
            <a:ext cx="24618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1"/>
          <a:stretch/>
        </p:blipFill>
        <p:spPr>
          <a:xfrm>
            <a:off x="6310001" y="3815179"/>
            <a:ext cx="2333002" cy="185926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028909" y="4123769"/>
            <a:ext cx="819692" cy="1215567"/>
          </a:xfrm>
          <a:prstGeom prst="rect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8" name="Straight Connector 37"/>
          <p:cNvCxnSpPr/>
          <p:nvPr/>
        </p:nvCxnSpPr>
        <p:spPr>
          <a:xfrm>
            <a:off x="7028907" y="5050251"/>
            <a:ext cx="819694" cy="1130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028907" y="4839543"/>
            <a:ext cx="81969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999709" y="4591004"/>
            <a:ext cx="89060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999709" y="4306143"/>
            <a:ext cx="89060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6070926" y="5588141"/>
            <a:ext cx="2616986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نسبت سنگینی فضا در قسمت پایین پلان</a:t>
            </a:r>
            <a:endParaRPr lang="fa-IR" sz="1400" dirty="0">
              <a:cs typeface="B Nazanin" panose="00000400000000000000" pitchFamily="2" charset="-78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371602" y="6125048"/>
            <a:ext cx="220980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1"/>
          <a:stretch/>
        </p:blipFill>
        <p:spPr>
          <a:xfrm>
            <a:off x="6369310" y="1447186"/>
            <a:ext cx="2333002" cy="1859267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7094387" y="2255825"/>
            <a:ext cx="890607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>
            <a:off x="6085326" y="3167250"/>
            <a:ext cx="2616986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خط تقارن موجود در فضای باز حیاط مرکزی</a:t>
            </a:r>
            <a:endParaRPr lang="fa-IR" sz="1400" dirty="0">
              <a:cs typeface="B Nazanin" panose="00000400000000000000" pitchFamily="2" charset="-78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6248400" y="3666146"/>
            <a:ext cx="2388319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072129" y="1769036"/>
            <a:ext cx="819692" cy="1215567"/>
          </a:xfrm>
          <a:prstGeom prst="rect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7" name="Rectangle 76"/>
          <p:cNvSpPr/>
          <p:nvPr/>
        </p:nvSpPr>
        <p:spPr>
          <a:xfrm>
            <a:off x="7116645" y="2718127"/>
            <a:ext cx="731956" cy="2664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387826" y="4115082"/>
            <a:ext cx="562623" cy="1224254"/>
          </a:xfrm>
          <a:prstGeom prst="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9" name="Rectangle 78"/>
          <p:cNvSpPr/>
          <p:nvPr/>
        </p:nvSpPr>
        <p:spPr>
          <a:xfrm>
            <a:off x="7920655" y="4495800"/>
            <a:ext cx="385145" cy="1075533"/>
          </a:xfrm>
          <a:prstGeom prst="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0" name="Rectangle 79"/>
          <p:cNvSpPr/>
          <p:nvPr/>
        </p:nvSpPr>
        <p:spPr>
          <a:xfrm>
            <a:off x="6437086" y="1760348"/>
            <a:ext cx="562623" cy="1224254"/>
          </a:xfrm>
          <a:prstGeom prst="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1" name="Rectangle 80"/>
          <p:cNvSpPr/>
          <p:nvPr/>
        </p:nvSpPr>
        <p:spPr>
          <a:xfrm>
            <a:off x="7923923" y="2128592"/>
            <a:ext cx="385145" cy="1075533"/>
          </a:xfrm>
          <a:prstGeom prst="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2" name="Rectangle 81"/>
          <p:cNvSpPr/>
          <p:nvPr/>
        </p:nvSpPr>
        <p:spPr>
          <a:xfrm>
            <a:off x="7079034" y="5061555"/>
            <a:ext cx="731956" cy="2664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5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867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_بررسی خط تقارن در پلان سمت چپ.</a:t>
            </a:r>
            <a:endParaRPr lang="fa-IR" sz="20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1"/>
          <a:stretch/>
        </p:blipFill>
        <p:spPr>
          <a:xfrm>
            <a:off x="1600200" y="1029460"/>
            <a:ext cx="6340085" cy="5404701"/>
          </a:xfrm>
        </p:spPr>
      </p:pic>
      <p:sp>
        <p:nvSpPr>
          <p:cNvPr id="5" name="Rectangle 4"/>
          <p:cNvSpPr/>
          <p:nvPr/>
        </p:nvSpPr>
        <p:spPr>
          <a:xfrm>
            <a:off x="3330019" y="2116278"/>
            <a:ext cx="2407596" cy="3291546"/>
          </a:xfrm>
          <a:prstGeom prst="rect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924501" y="1837774"/>
            <a:ext cx="1364305" cy="3570051"/>
          </a:xfrm>
          <a:prstGeom prst="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5754766" y="2910546"/>
            <a:ext cx="1282387" cy="3240506"/>
          </a:xfrm>
          <a:prstGeom prst="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924501" y="3429000"/>
            <a:ext cx="1405518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24501" y="4794982"/>
            <a:ext cx="1364305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02336" y="3429000"/>
            <a:ext cx="0" cy="14810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02336" y="1837774"/>
            <a:ext cx="0" cy="15962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1242701" y="2447668"/>
            <a:ext cx="228600" cy="331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sz="2000" dirty="0">
                <a:cs typeface="B Nazanin" panose="00000400000000000000" pitchFamily="2" charset="-78"/>
              </a:rPr>
              <a:t>a</a:t>
            </a:r>
            <a:endParaRPr lang="fa-IR" sz="2000" dirty="0">
              <a:cs typeface="B Nazanin" panose="00000400000000000000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243413" y="3888740"/>
            <a:ext cx="228600" cy="331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sz="2000" dirty="0">
                <a:cs typeface="B Nazanin" panose="00000400000000000000" pitchFamily="2" charset="-78"/>
              </a:rPr>
              <a:t>a</a:t>
            </a:r>
            <a:endParaRPr lang="fa-IR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167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82" y="-9258"/>
            <a:ext cx="78867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_ </a:t>
            </a:r>
            <a:r>
              <a:rPr lang="fa-IR" sz="2000" dirty="0" smtClean="0">
                <a:cs typeface="B Nazanin" panose="00000400000000000000" pitchFamily="2" charset="-78"/>
              </a:rPr>
              <a:t>بررسی خط تقارن در پلان سمت راست.</a:t>
            </a:r>
            <a:endParaRPr lang="fa-IR" sz="20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1"/>
          <a:stretch/>
        </p:blipFill>
        <p:spPr>
          <a:xfrm>
            <a:off x="1905000" y="1162344"/>
            <a:ext cx="5943600" cy="5066711"/>
          </a:xfrm>
        </p:spPr>
      </p:pic>
      <p:sp>
        <p:nvSpPr>
          <p:cNvPr id="5" name="Rectangle 4"/>
          <p:cNvSpPr/>
          <p:nvPr/>
        </p:nvSpPr>
        <p:spPr>
          <a:xfrm>
            <a:off x="3598499" y="2133600"/>
            <a:ext cx="2257034" cy="3124200"/>
          </a:xfrm>
          <a:prstGeom prst="rect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2229301" y="1905000"/>
            <a:ext cx="1278986" cy="3352800"/>
          </a:xfrm>
          <a:prstGeom prst="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5891853" y="2971800"/>
            <a:ext cx="1042347" cy="2844263"/>
          </a:xfrm>
          <a:prstGeom prst="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1" name="Straight Connector 10"/>
          <p:cNvCxnSpPr>
            <a:stCxn id="8" idx="2"/>
            <a:endCxn id="8" idx="0"/>
          </p:cNvCxnSpPr>
          <p:nvPr/>
        </p:nvCxnSpPr>
        <p:spPr>
          <a:xfrm flipV="1">
            <a:off x="6413027" y="2971800"/>
            <a:ext cx="0" cy="284426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27880" y="6096000"/>
            <a:ext cx="58514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13027" y="6096000"/>
            <a:ext cx="58514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6006153" y="6172200"/>
            <a:ext cx="228600" cy="331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sz="2000" dirty="0">
                <a:cs typeface="B Nazanin" panose="00000400000000000000" pitchFamily="2" charset="-78"/>
              </a:rPr>
              <a:t>a</a:t>
            </a:r>
            <a:endParaRPr lang="fa-IR" sz="2000" dirty="0">
              <a:cs typeface="B Nazanin" panose="00000400000000000000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591300" y="6160816"/>
            <a:ext cx="228600" cy="331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sz="2000" dirty="0">
                <a:cs typeface="B Nazanin" panose="00000400000000000000" pitchFamily="2" charset="-78"/>
              </a:rPr>
              <a:t>a</a:t>
            </a:r>
            <a:endParaRPr lang="fa-IR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525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943"/>
            <a:ext cx="7886700" cy="1325563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cs typeface="B Nazanin" panose="00000400000000000000" pitchFamily="2" charset="-78"/>
              </a:rPr>
              <a:t>محور اصلی تقارن بنا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1"/>
          <a:stretch/>
        </p:blipFill>
        <p:spPr>
          <a:xfrm>
            <a:off x="1835240" y="1215040"/>
            <a:ext cx="6340085" cy="5404701"/>
          </a:xfrm>
        </p:spPr>
      </p:pic>
      <p:sp>
        <p:nvSpPr>
          <p:cNvPr id="5" name="Rectangle 4"/>
          <p:cNvSpPr/>
          <p:nvPr/>
        </p:nvSpPr>
        <p:spPr>
          <a:xfrm>
            <a:off x="3565059" y="2301858"/>
            <a:ext cx="2407596" cy="3291546"/>
          </a:xfrm>
          <a:prstGeom prst="rect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2159541" y="2023354"/>
            <a:ext cx="1364305" cy="3570051"/>
          </a:xfrm>
          <a:prstGeom prst="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5989806" y="3096126"/>
            <a:ext cx="1282387" cy="3240506"/>
          </a:xfrm>
          <a:prstGeom prst="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59540" y="3553097"/>
            <a:ext cx="5112653" cy="4613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2"/>
          </p:cNvCxnSpPr>
          <p:nvPr/>
        </p:nvCxnSpPr>
        <p:spPr>
          <a:xfrm flipH="1" flipV="1">
            <a:off x="6611351" y="3096126"/>
            <a:ext cx="19649" cy="3240506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07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943"/>
            <a:ext cx="7886700" cy="1325563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cs typeface="B Nazanin" panose="00000400000000000000" pitchFamily="2" charset="-78"/>
              </a:rPr>
              <a:t>بخش بندی </a:t>
            </a:r>
            <a:r>
              <a:rPr lang="fa-IR" sz="3200" dirty="0" smtClean="0">
                <a:cs typeface="B Nazanin" panose="00000400000000000000" pitchFamily="2" charset="-78"/>
              </a:rPr>
              <a:t>فضا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51"/>
          <a:stretch/>
        </p:blipFill>
        <p:spPr>
          <a:xfrm>
            <a:off x="1835240" y="1215040"/>
            <a:ext cx="6340085" cy="5404701"/>
          </a:xfrm>
        </p:spPr>
      </p:pic>
      <p:sp>
        <p:nvSpPr>
          <p:cNvPr id="5" name="Rectangle 4"/>
          <p:cNvSpPr/>
          <p:nvPr/>
        </p:nvSpPr>
        <p:spPr>
          <a:xfrm>
            <a:off x="3565059" y="2301858"/>
            <a:ext cx="2407596" cy="3291546"/>
          </a:xfrm>
          <a:prstGeom prst="rect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2159541" y="2023354"/>
            <a:ext cx="1364305" cy="3570051"/>
          </a:xfrm>
          <a:prstGeom prst="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5989806" y="3096126"/>
            <a:ext cx="1282387" cy="3240506"/>
          </a:xfrm>
          <a:prstGeom prst="rect">
            <a:avLst/>
          </a:prstGeom>
          <a:noFill/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>
            <a:off x="3565059" y="4980562"/>
            <a:ext cx="24075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2210" y="4601182"/>
            <a:ext cx="24075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65059" y="2590800"/>
            <a:ext cx="242474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95604" y="3576185"/>
            <a:ext cx="3774554" cy="2611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159541" y="4980562"/>
            <a:ext cx="13643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59541" y="2301858"/>
            <a:ext cx="38302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16188" y="2076011"/>
            <a:ext cx="0" cy="35700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41842" y="2208180"/>
            <a:ext cx="7296" cy="338522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48147" y="2301858"/>
            <a:ext cx="0" cy="336936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78066" y="2301858"/>
            <a:ext cx="18698" cy="329154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72665" y="2301858"/>
            <a:ext cx="39911" cy="329154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70380" y="2023354"/>
            <a:ext cx="5963" cy="35700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59541" y="3096126"/>
            <a:ext cx="13643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195604" y="4192622"/>
            <a:ext cx="132824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989806" y="4038600"/>
            <a:ext cx="12823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989807" y="5593405"/>
            <a:ext cx="12823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012057" y="4419600"/>
            <a:ext cx="12823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15271" y="3096126"/>
            <a:ext cx="39911" cy="329154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027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233</Words>
  <Application>Microsoft Office PowerPoint</Application>
  <PresentationFormat>On-screen Show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تحلیل معماری داخلی</vt:lpstr>
      <vt:lpstr>خانه طباطبایی ها</vt:lpstr>
      <vt:lpstr>سایت پلان خانه طباطبایی</vt:lpstr>
      <vt:lpstr>1)تحلیل پلان  تحلیل پلان زیر زمین</vt:lpstr>
      <vt:lpstr> اگرحیاط مرکزی(بخش میانی پلان) پلان را به پنج بخش تقسیم کنیم 1/5فضا متعلق به فضای پر و 4/5 باقیمانده را فضای خالی تشکیل میدهد.فضای پر بخشی از کل پلان میانی را فراگرفته و پلان میانی خاصیت تقارن را ندارد.سمت پایین پلان از سنگینی بیشتری برخوردار است.</vt:lpstr>
      <vt:lpstr>_بررسی خط تقارن در پلان سمت چپ.</vt:lpstr>
      <vt:lpstr>_ بررسی خط تقارن در پلان سمت راست.</vt:lpstr>
      <vt:lpstr>محور اصلی تقارن بنا</vt:lpstr>
      <vt:lpstr>بخش بندی فضا</vt:lpstr>
      <vt:lpstr>PowerPoint Presentation</vt:lpstr>
      <vt:lpstr>_بررسی فضاهای اطراف حیاط مرکزی 1) شاه نشین1/3 ضلع حیاط 2) ایوان 1/5 ضلع حیاط 3) ایوان 1/3 ضلع حیاط</vt:lpstr>
      <vt:lpstr>مسیر دسترسی</vt:lpstr>
      <vt:lpstr>2)مقطع</vt:lpstr>
      <vt:lpstr>تحلیل برش (a – a)خطوط عمودی</vt:lpstr>
      <vt:lpstr>تحلیل برش (a – a)خطوط افقی</vt:lpstr>
      <vt:lpstr>تحلیل برش (a – a)خطوط افقی</vt:lpstr>
      <vt:lpstr>تحلیل برش (d-d)خطوط عمودی</vt:lpstr>
      <vt:lpstr>تحلیل برش (d-d)خطوط عمودی</vt:lpstr>
      <vt:lpstr>تزیینات</vt:lpstr>
      <vt:lpstr>PowerPoint Presentation</vt:lpstr>
      <vt:lpstr>تزیینات قسمت شاه نشین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تحلیل معماری داخلی</dc:title>
  <dc:creator>atlas22</dc:creator>
  <cp:lastModifiedBy>atlas22</cp:lastModifiedBy>
  <cp:revision>26</cp:revision>
  <dcterms:created xsi:type="dcterms:W3CDTF">2017-04-29T05:13:31Z</dcterms:created>
  <dcterms:modified xsi:type="dcterms:W3CDTF">2017-04-29T08:44:42Z</dcterms:modified>
</cp:coreProperties>
</file>