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EEC478-D8C6-4563-AF1D-2F8B940656DD}" type="datetimeFigureOut">
              <a:rPr lang="fa-IR" smtClean="0"/>
              <a:t>04/14/1436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3ADFE21-CC53-4402-8702-33CDE0D12A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948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FE21-CC53-4402-8702-33CDE0D12AC6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744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DBB0-0490-4E00-868D-6834BBAF6940}" type="datetimeFigureOut">
              <a:rPr lang="fa-IR" smtClean="0"/>
              <a:t>04/14/1436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475350-06BD-4468-963E-9699537AF687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DBB0-0490-4E00-868D-6834BBAF6940}" type="datetimeFigureOut">
              <a:rPr lang="fa-IR" smtClean="0"/>
              <a:t>04/14/1436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350-06BD-4468-963E-9699537AF68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DBB0-0490-4E00-868D-6834BBAF6940}" type="datetimeFigureOut">
              <a:rPr lang="fa-IR" smtClean="0"/>
              <a:t>04/14/1436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350-06BD-4468-963E-9699537AF68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DBB0-0490-4E00-868D-6834BBAF6940}" type="datetimeFigureOut">
              <a:rPr lang="fa-IR" smtClean="0"/>
              <a:t>04/14/1436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350-06BD-4468-963E-9699537AF68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DBB0-0490-4E00-868D-6834BBAF6940}" type="datetimeFigureOut">
              <a:rPr lang="fa-IR" smtClean="0"/>
              <a:t>04/14/1436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350-06BD-4468-963E-9699537AF68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DBB0-0490-4E00-868D-6834BBAF6940}" type="datetimeFigureOut">
              <a:rPr lang="fa-IR" smtClean="0"/>
              <a:t>04/14/1436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350-06BD-4468-963E-9699537AF687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DBB0-0490-4E00-868D-6834BBAF6940}" type="datetimeFigureOut">
              <a:rPr lang="fa-IR" smtClean="0"/>
              <a:t>04/14/1436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350-06BD-4468-963E-9699537AF687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DBB0-0490-4E00-868D-6834BBAF6940}" type="datetimeFigureOut">
              <a:rPr lang="fa-IR" smtClean="0"/>
              <a:t>04/14/1436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350-06BD-4468-963E-9699537AF68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DBB0-0490-4E00-868D-6834BBAF6940}" type="datetimeFigureOut">
              <a:rPr lang="fa-IR" smtClean="0"/>
              <a:t>04/14/1436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350-06BD-4468-963E-9699537AF68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DBB0-0490-4E00-868D-6834BBAF6940}" type="datetimeFigureOut">
              <a:rPr lang="fa-IR" smtClean="0"/>
              <a:t>04/14/1436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350-06BD-4468-963E-9699537AF68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DBB0-0490-4E00-868D-6834BBAF6940}" type="datetimeFigureOut">
              <a:rPr lang="fa-IR" smtClean="0"/>
              <a:t>04/14/1436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5350-06BD-4468-963E-9699537AF68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4F7DBB0-0490-4E00-868D-6834BBAF6940}" type="datetimeFigureOut">
              <a:rPr lang="fa-IR" smtClean="0"/>
              <a:t>04/14/1436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475350-06BD-4468-963E-9699537AF687}" type="slidenum">
              <a:rPr lang="fa-IR" smtClean="0"/>
              <a:t>‹#›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3840" y="637436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Narm" pitchFamily="2" charset="-78"/>
              </a:rPr>
              <a:t>درس   18</a:t>
            </a:r>
            <a:endParaRPr lang="fa-IR" sz="2400" dirty="0">
              <a:cs typeface="B Narm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1669676"/>
            <a:ext cx="47525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cs typeface="B Narm" pitchFamily="2" charset="-78"/>
              </a:rPr>
              <a:t>ویژگی های انسانی و اقتصادی آسیا</a:t>
            </a:r>
            <a:endParaRPr lang="fa-IR" sz="2800" dirty="0">
              <a:cs typeface="B Narm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75882"/>
            <a:ext cx="13681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dirty="0" smtClean="0">
                <a:cs typeface="B Narm" pitchFamily="2" charset="-78"/>
              </a:rPr>
              <a:t>کتاب: مطالعات اجتماعی</a:t>
            </a:r>
            <a:endParaRPr lang="fa-IR" sz="1600" dirty="0">
              <a:cs typeface="B Narm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214"/>
            <a:ext cx="4666277" cy="1512110"/>
          </a:xfrm>
          <a:prstGeom prst="roundRect">
            <a:avLst>
              <a:gd name="adj" fmla="val 105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211960" y="2636912"/>
            <a:ext cx="455826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cs typeface="B Narm" pitchFamily="2" charset="-78"/>
              </a:rPr>
              <a:t>در آسیا، اقوام گوناگون </a:t>
            </a:r>
            <a:r>
              <a:rPr lang="fa-IR" dirty="0" smtClean="0">
                <a:cs typeface="B Narm" pitchFamily="2" charset="-78"/>
              </a:rPr>
              <a:t>با فرهنگ </a:t>
            </a:r>
            <a:r>
              <a:rPr lang="fa-IR" dirty="0">
                <a:cs typeface="B Narm" pitchFamily="2" charset="-78"/>
              </a:rPr>
              <a:t>های مختلف زندگی م </a:t>
            </a:r>
            <a:r>
              <a:rPr lang="fa-IR" dirty="0" smtClean="0">
                <a:cs typeface="B Narm" pitchFamily="2" charset="-78"/>
              </a:rPr>
              <a:t>یکنند. دین</a:t>
            </a:r>
            <a:r>
              <a:rPr lang="fa-IR" dirty="0">
                <a:cs typeface="B Narm" pitchFamily="2" charset="-78"/>
              </a:rPr>
              <a:t>، زبان، آداب و رسوم و </a:t>
            </a:r>
            <a:r>
              <a:rPr lang="fa-IR" dirty="0" smtClean="0">
                <a:cs typeface="B Narm" pitchFamily="2" charset="-78"/>
              </a:rPr>
              <a:t>سبک زندگی </a:t>
            </a:r>
            <a:r>
              <a:rPr lang="fa-IR" dirty="0">
                <a:cs typeface="B Narm" pitchFamily="2" charset="-78"/>
              </a:rPr>
              <a:t>مردم </a:t>
            </a:r>
            <a:r>
              <a:rPr lang="fa-IR" dirty="0" smtClean="0">
                <a:cs typeface="B Narm" pitchFamily="2" charset="-78"/>
              </a:rPr>
              <a:t>در بخش </a:t>
            </a:r>
            <a:r>
              <a:rPr lang="fa-IR" dirty="0">
                <a:cs typeface="B Narm" pitchFamily="2" charset="-78"/>
              </a:rPr>
              <a:t>های </a:t>
            </a:r>
            <a:r>
              <a:rPr lang="fa-IR" dirty="0" smtClean="0">
                <a:cs typeface="B Narm" pitchFamily="2" charset="-78"/>
              </a:rPr>
              <a:t>مختلف آسیا</a:t>
            </a:r>
            <a:r>
              <a:rPr lang="fa-IR" dirty="0">
                <a:cs typeface="B Narm" pitchFamily="2" charset="-78"/>
              </a:rPr>
              <a:t>، متفاوت است.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7" y="2367584"/>
            <a:ext cx="3106698" cy="2202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/>
          <p:cNvSpPr/>
          <p:nvPr/>
        </p:nvSpPr>
        <p:spPr>
          <a:xfrm>
            <a:off x="3347864" y="3704249"/>
            <a:ext cx="55334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>
                <a:cs typeface="B Narm" pitchFamily="2" charset="-78"/>
              </a:rPr>
              <a:t>جمعیت</a:t>
            </a:r>
          </a:p>
          <a:p>
            <a:r>
              <a:rPr lang="fa-IR" dirty="0">
                <a:cs typeface="B Narm" pitchFamily="2" charset="-78"/>
              </a:rPr>
              <a:t>آسیا نه تنها وسی عترین </a:t>
            </a:r>
            <a:r>
              <a:rPr lang="fa-IR" dirty="0" smtClean="0">
                <a:cs typeface="B Narm" pitchFamily="2" charset="-78"/>
              </a:rPr>
              <a:t>قارّه ی جهان </a:t>
            </a:r>
            <a:r>
              <a:rPr lang="fa-IR" dirty="0">
                <a:cs typeface="B Narm" pitchFamily="2" charset="-78"/>
              </a:rPr>
              <a:t>است بلکه </a:t>
            </a:r>
            <a:r>
              <a:rPr lang="fa-IR" dirty="0" smtClean="0">
                <a:cs typeface="B Narm" pitchFamily="2" charset="-78"/>
              </a:rPr>
              <a:t>پرجمعیت ترین قارّ </a:t>
            </a:r>
            <a:r>
              <a:rPr lang="fa-IR" dirty="0">
                <a:cs typeface="B Narm" pitchFamily="2" charset="-78"/>
              </a:rPr>
              <a:t>ههاست. روی نمودار، جمعیت قاره ها را </a:t>
            </a:r>
            <a:r>
              <a:rPr lang="fa-IR" dirty="0" smtClean="0">
                <a:cs typeface="B Narm" pitchFamily="2" charset="-78"/>
              </a:rPr>
              <a:t>با یکدیگر </a:t>
            </a:r>
            <a:r>
              <a:rPr lang="fa-IR" dirty="0">
                <a:cs typeface="B Narm" pitchFamily="2" charset="-78"/>
              </a:rPr>
              <a:t>مقایسه کنید </a:t>
            </a:r>
            <a:r>
              <a:rPr lang="fa-IR" dirty="0" smtClean="0">
                <a:cs typeface="B Narm" pitchFamily="2" charset="-78"/>
              </a:rPr>
              <a:t>و آنها </a:t>
            </a:r>
            <a:r>
              <a:rPr lang="fa-IR" dirty="0">
                <a:cs typeface="B Narm" pitchFamily="2" charset="-78"/>
              </a:rPr>
              <a:t>را به ترتیب جمعیت نام ببرید.</a:t>
            </a:r>
          </a:p>
          <a:p>
            <a:r>
              <a:rPr lang="fa-IR" dirty="0">
                <a:cs typeface="B Narm" pitchFamily="2" charset="-78"/>
              </a:rPr>
              <a:t>60 درصد جمعیت جهان در آسیا زندگی می کنند اما همان </a:t>
            </a:r>
            <a:r>
              <a:rPr lang="fa-IR" dirty="0" smtClean="0">
                <a:cs typeface="B Narm" pitchFamily="2" charset="-78"/>
              </a:rPr>
              <a:t>طور که </a:t>
            </a:r>
            <a:r>
              <a:rPr lang="fa-IR" dirty="0">
                <a:cs typeface="B Narm" pitchFamily="2" charset="-78"/>
              </a:rPr>
              <a:t>در نقشه پراکندگی جمعیت آسیا مشاهده م یکنید، جمعیت در </a:t>
            </a:r>
            <a:r>
              <a:rPr lang="fa-IR" dirty="0" smtClean="0">
                <a:cs typeface="B Narm" pitchFamily="2" charset="-78"/>
              </a:rPr>
              <a:t>همه جای </a:t>
            </a:r>
            <a:r>
              <a:rPr lang="fa-IR" dirty="0">
                <a:cs typeface="B Narm" pitchFamily="2" charset="-78"/>
              </a:rPr>
              <a:t>این قاره پهناور، یکسان توزیع نشده است</a:t>
            </a:r>
            <a:r>
              <a:rPr lang="fa-IR" dirty="0" smtClean="0">
                <a:cs typeface="B Narm" pitchFamily="2" charset="-78"/>
              </a:rPr>
              <a:t>. </a:t>
            </a:r>
            <a:endParaRPr lang="fa-IR" dirty="0">
              <a:cs typeface="B Narm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5657671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cs typeface="B Narm" pitchFamily="2" charset="-78"/>
              </a:rPr>
              <a:t>نواحی مرتفع چون فلات تبت و هیمالیا و بیابان های وسیع</a:t>
            </a:r>
            <a:r>
              <a:rPr lang="fa-IR" dirty="0" smtClean="0">
                <a:cs typeface="B Narm" pitchFamily="2" charset="-78"/>
              </a:rPr>
              <a:t>، خالی </a:t>
            </a:r>
            <a:r>
              <a:rPr lang="fa-IR" dirty="0">
                <a:cs typeface="B Narm" pitchFamily="2" charset="-78"/>
              </a:rPr>
              <a:t>از جمعیت یا کم جمعیت است؛ در حالی که در جنوب و جنوب </a:t>
            </a:r>
            <a:r>
              <a:rPr lang="fa-IR" dirty="0" smtClean="0">
                <a:cs typeface="B Narm" pitchFamily="2" charset="-78"/>
              </a:rPr>
              <a:t>شرقی آسیا</a:t>
            </a:r>
            <a:r>
              <a:rPr lang="fa-IR" dirty="0">
                <a:cs typeface="B Narm" pitchFamily="2" charset="-78"/>
              </a:rPr>
              <a:t>، جمعیت انبوهی به طور متراکم زندگی م یکنند.</a:t>
            </a:r>
          </a:p>
        </p:txBody>
      </p:sp>
    </p:spTree>
    <p:extLst>
      <p:ext uri="{BB962C8B-B14F-4D97-AF65-F5344CB8AC3E}">
        <p14:creationId xmlns:p14="http://schemas.microsoft.com/office/powerpoint/2010/main" val="20145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825061" y="1196752"/>
            <a:ext cx="7344816" cy="468052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7232671" y="1196752"/>
            <a:ext cx="7440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chemeClr val="bg1"/>
                </a:solidFill>
              </a:rPr>
              <a:t>فعالیت</a:t>
            </a:r>
            <a:endParaRPr lang="fa-IR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098" y="1674416"/>
            <a:ext cx="7080742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٢ حدس بزنید، تصاویر (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2)و( 4)کدام 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جاذب ههای گردشگری آسیا هستند؟ </a:t>
            </a:r>
            <a:r>
              <a:rPr lang="fa-IR" dirty="0" smtClean="0">
                <a:cs typeface="B Narm" pitchFamily="2" charset="-78"/>
              </a:rPr>
              <a:t>دیوار بزرگ چین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درباره 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این بناها اطلاعاتی به دست بیاورید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. </a:t>
            </a:r>
            <a:r>
              <a:rPr lang="fa-IR" dirty="0" smtClean="0">
                <a:cs typeface="B Narm" pitchFamily="2" charset="-78"/>
              </a:rPr>
              <a:t>این دیوار که در چین قرار دارد ، 7000 کیلومتر طول دارد که برای حفاظت از چین در مقابل مهاجمان مغول ساخته شد.</a:t>
            </a:r>
            <a:endParaRPr lang="fa-IR" dirty="0">
              <a:cs typeface="B Narm" pitchFamily="2" charset="-78"/>
            </a:endParaRPr>
          </a:p>
          <a:p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٣ با راهنمایی خانواده حداقل 10 الی 15 مورد از اجناس و کالاهایی را که از آنها استفاده م یکنید، انتخاب کنید و ببینید تولید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کدام کشور 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است. آیا در نمونهٔ خود به کالاهای ساخت کشور چین نیز برخورد کردید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؟</a:t>
            </a:r>
            <a:r>
              <a:rPr lang="fa-IR" dirty="0" smtClean="0">
                <a:cs typeface="B Narm" pitchFamily="2" charset="-78"/>
              </a:rPr>
              <a:t> کیف ، کفش ، تلوزیون ، فرش ، ظروف چینی ، کامپیوتر ، لب تاب اسباب بازی.بله؛اکثر کالا ها متعلق به کشور چین است.</a:t>
            </a:r>
            <a:endParaRPr lang="fa-IR" dirty="0">
              <a:cs typeface="B Narm" pitchFamily="2" charset="-78"/>
            </a:endParaRPr>
          </a:p>
          <a:p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٤ یکی از جلو ههای دوستی و روابط بین کشورها در آسیا،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بازی های 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آسیایی است که هر چهار سال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یکبار 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در یک کشور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برگزار می شود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. درباره این باز یها چه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میدانید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؟ آخرین بازی آسیایی در چه سالی و در کجا برگزار شد؟ بازی بعدی در کجا برگزار خواهد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شد؟</a:t>
            </a:r>
            <a:r>
              <a:rPr lang="fa-IR" dirty="0">
                <a:cs typeface="B Narm" pitchFamily="2" charset="-78"/>
              </a:rPr>
              <a:t> </a:t>
            </a:r>
            <a:r>
              <a:rPr lang="fa-IR" dirty="0" smtClean="0">
                <a:cs typeface="B Narm" pitchFamily="2" charset="-78"/>
              </a:rPr>
              <a:t>بازی های آسیایی که «آسیاد» هم خوانده میشود ، رویداد ورزشی است که هر چهار سال یکبار میان ورزشکاران کشور های مختلف سراسر قاره ی آسیا برگزار میشود. نخستین دوره ی این بازی ها در سال 1950 برگزار شد و آخرین بازی 2014 در شهر اینچئون کره ی جنوبی برگذار میشود</a:t>
            </a:r>
            <a:endParaRPr lang="fa-IR" dirty="0">
              <a:solidFill>
                <a:schemeClr val="bg1"/>
              </a:solidFill>
              <a:cs typeface="B Nar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85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79512" y="116632"/>
            <a:ext cx="8784976" cy="6624736"/>
          </a:xfrm>
          <a:prstGeom prst="round2DiagRect">
            <a:avLst>
              <a:gd name="adj1" fmla="val 1184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18722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/>
              <a:t>مهارت های نقشه</a:t>
            </a:r>
            <a:endParaRPr lang="fa-I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227865"/>
            <a:ext cx="1728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/>
              <a:t>استفاده از اطلس</a:t>
            </a:r>
            <a:endParaRPr lang="fa-I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89330" y="616181"/>
            <a:ext cx="393114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cs typeface="B Narm" pitchFamily="2" charset="-78"/>
              </a:rPr>
              <a:t>اطلس، کتابی است که مجموع های از </a:t>
            </a:r>
            <a:r>
              <a:rPr lang="fa-IR" dirty="0" smtClean="0">
                <a:cs typeface="B Narm" pitchFamily="2" charset="-78"/>
              </a:rPr>
              <a:t>نقشه ها </a:t>
            </a:r>
            <a:r>
              <a:rPr lang="fa-IR" dirty="0">
                <a:cs typeface="B Narm" pitchFamily="2" charset="-78"/>
              </a:rPr>
              <a:t>در آن </a:t>
            </a:r>
            <a:r>
              <a:rPr lang="fa-IR" dirty="0" smtClean="0">
                <a:cs typeface="B Narm" pitchFamily="2" charset="-78"/>
              </a:rPr>
              <a:t>گردآوری شده </a:t>
            </a:r>
            <a:r>
              <a:rPr lang="fa-IR" dirty="0">
                <a:cs typeface="B Narm" pitchFamily="2" charset="-78"/>
              </a:rPr>
              <a:t>است. در برخی از </a:t>
            </a:r>
            <a:r>
              <a:rPr lang="fa-IR" dirty="0" smtClean="0">
                <a:cs typeface="B Narm" pitchFamily="2" charset="-78"/>
              </a:rPr>
              <a:t>اطلس ها</a:t>
            </a:r>
            <a:r>
              <a:rPr lang="fa-IR" dirty="0">
                <a:cs typeface="B Narm" pitchFamily="2" charset="-78"/>
              </a:rPr>
              <a:t>، نمودارها و تصاویری نیز </a:t>
            </a:r>
            <a:r>
              <a:rPr lang="fa-IR" dirty="0" smtClean="0">
                <a:cs typeface="B Narm" pitchFamily="2" charset="-78"/>
              </a:rPr>
              <a:t>مشاهده میشود. ما </a:t>
            </a:r>
            <a:r>
              <a:rPr lang="fa-IR" dirty="0">
                <a:cs typeface="B Narm" pitchFamily="2" charset="-78"/>
              </a:rPr>
              <a:t>با استفاده از انواع نقشه های مختلف یک اطلس می </a:t>
            </a:r>
            <a:r>
              <a:rPr lang="fa-IR" dirty="0" smtClean="0">
                <a:cs typeface="B Narm" pitchFamily="2" charset="-78"/>
              </a:rPr>
              <a:t>توانیم اطلاعات </a:t>
            </a:r>
            <a:r>
              <a:rPr lang="fa-IR" dirty="0">
                <a:cs typeface="B Narm" pitchFamily="2" charset="-78"/>
              </a:rPr>
              <a:t>بیشتر و دقیق تری دربارهٔ کشورها یا نواحی مختلف </a:t>
            </a:r>
            <a:r>
              <a:rPr lang="fa-IR" dirty="0" smtClean="0">
                <a:cs typeface="B Narm" pitchFamily="2" charset="-78"/>
              </a:rPr>
              <a:t>جهان به دست بیاوریم</a:t>
            </a:r>
            <a:r>
              <a:rPr lang="fa-IR" dirty="0">
                <a:cs typeface="B Narm" pitchFamily="2" charset="-78"/>
              </a:rPr>
              <a:t>.</a:t>
            </a:r>
          </a:p>
          <a:p>
            <a:r>
              <a:rPr lang="fa-IR" dirty="0">
                <a:cs typeface="B Narm" pitchFamily="2" charset="-78"/>
              </a:rPr>
              <a:t>معمولا برای هر قاره یا کشور، دو نوع نقشه در اطلس </a:t>
            </a:r>
            <a:r>
              <a:rPr lang="fa-IR" dirty="0" smtClean="0">
                <a:cs typeface="B Narm" pitchFamily="2" charset="-78"/>
              </a:rPr>
              <a:t>مشاهده می کنیم</a:t>
            </a:r>
            <a:r>
              <a:rPr lang="fa-IR" dirty="0">
                <a:cs typeface="B Narm" pitchFamily="2" charset="-78"/>
              </a:rPr>
              <a:t>:</a:t>
            </a:r>
          </a:p>
          <a:p>
            <a:r>
              <a:rPr lang="fa-IR" b="1" dirty="0">
                <a:cs typeface="B Narm" pitchFamily="2" charset="-78"/>
              </a:rPr>
              <a:t>نقش ههای طبیعی: </a:t>
            </a:r>
            <a:r>
              <a:rPr lang="fa-IR" dirty="0">
                <a:cs typeface="B Narm" pitchFamily="2" charset="-78"/>
              </a:rPr>
              <a:t>بر روی این </a:t>
            </a:r>
            <a:r>
              <a:rPr lang="fa-IR" dirty="0" smtClean="0">
                <a:cs typeface="B Narm" pitchFamily="2" charset="-78"/>
              </a:rPr>
              <a:t>نقشه ها</a:t>
            </a:r>
            <a:r>
              <a:rPr lang="fa-IR" dirty="0">
                <a:cs typeface="B Narm" pitchFamily="2" charset="-78"/>
              </a:rPr>
              <a:t>، </a:t>
            </a:r>
            <a:r>
              <a:rPr lang="fa-IR" dirty="0" smtClean="0">
                <a:cs typeface="B Narm" pitchFamily="2" charset="-78"/>
              </a:rPr>
              <a:t>رشته کوه ها</a:t>
            </a:r>
            <a:r>
              <a:rPr lang="fa-IR" dirty="0">
                <a:cs typeface="B Narm" pitchFamily="2" charset="-78"/>
              </a:rPr>
              <a:t>، </a:t>
            </a:r>
            <a:r>
              <a:rPr lang="fa-IR" dirty="0" smtClean="0">
                <a:cs typeface="B Narm" pitchFamily="2" charset="-78"/>
              </a:rPr>
              <a:t>فلات ها،  دریاها</a:t>
            </a:r>
            <a:r>
              <a:rPr lang="fa-IR" dirty="0">
                <a:cs typeface="B Narm" pitchFamily="2" charset="-78"/>
              </a:rPr>
              <a:t>، </a:t>
            </a:r>
            <a:r>
              <a:rPr lang="fa-IR" dirty="0" smtClean="0">
                <a:cs typeface="B Narm" pitchFamily="2" charset="-78"/>
              </a:rPr>
              <a:t>رودخانه ها </a:t>
            </a:r>
            <a:r>
              <a:rPr lang="fa-IR" dirty="0">
                <a:cs typeface="B Narm" pitchFamily="2" charset="-78"/>
              </a:rPr>
              <a:t>و… نمایش داده شده و اطلاعات مربوط به شهرها و</a:t>
            </a:r>
          </a:p>
          <a:p>
            <a:r>
              <a:rPr lang="fa-IR" dirty="0">
                <a:cs typeface="B Narm" pitchFamily="2" charset="-78"/>
              </a:rPr>
              <a:t>کشورها، بسیار کم است.</a:t>
            </a:r>
          </a:p>
          <a:p>
            <a:r>
              <a:rPr lang="fa-IR" b="1" dirty="0">
                <a:cs typeface="B Narm" pitchFamily="2" charset="-78"/>
              </a:rPr>
              <a:t>نقش ههای سیاسی: </a:t>
            </a:r>
            <a:r>
              <a:rPr lang="fa-IR" dirty="0">
                <a:cs typeface="B Narm" pitchFamily="2" charset="-78"/>
              </a:rPr>
              <a:t>بر روی این نقش هها، مرز کشورها، </a:t>
            </a:r>
            <a:r>
              <a:rPr lang="fa-IR" dirty="0" smtClean="0">
                <a:cs typeface="B Narm" pitchFamily="2" charset="-78"/>
              </a:rPr>
              <a:t>ایالت ها </a:t>
            </a:r>
            <a:r>
              <a:rPr lang="fa-IR" dirty="0">
                <a:cs typeface="B Narm" pitchFamily="2" charset="-78"/>
              </a:rPr>
              <a:t>و </a:t>
            </a:r>
            <a:r>
              <a:rPr lang="fa-IR" dirty="0" smtClean="0">
                <a:cs typeface="B Narm" pitchFamily="2" charset="-78"/>
              </a:rPr>
              <a:t>استان ها</a:t>
            </a:r>
            <a:r>
              <a:rPr lang="fa-IR" dirty="0">
                <a:cs typeface="B Narm" pitchFamily="2" charset="-78"/>
              </a:rPr>
              <a:t>، </a:t>
            </a:r>
            <a:r>
              <a:rPr lang="fa-IR" dirty="0" smtClean="0">
                <a:cs typeface="B Narm" pitchFamily="2" charset="-78"/>
              </a:rPr>
              <a:t>پایتخت ها </a:t>
            </a:r>
            <a:r>
              <a:rPr lang="fa-IR" dirty="0">
                <a:cs typeface="B Narm" pitchFamily="2" charset="-78"/>
              </a:rPr>
              <a:t>و شهرهای مهم نمایش داده شده است.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0034"/>
            <a:ext cx="4374728" cy="382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56421" y="5187539"/>
            <a:ext cx="8395638" cy="833749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611560" y="5229200"/>
            <a:ext cx="80648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یک </a:t>
            </a:r>
            <a:r>
              <a:rPr lang="fa-IR" dirty="0">
                <a:solidFill>
                  <a:schemeClr val="bg1"/>
                </a:solidFill>
              </a:rPr>
              <a:t>اطلس ایران و جهان </a:t>
            </a:r>
            <a:r>
              <a:rPr lang="fa-IR" dirty="0" smtClean="0">
                <a:solidFill>
                  <a:schemeClr val="bg1"/>
                </a:solidFill>
              </a:rPr>
              <a:t>(اطلس عمومی)تهیه </a:t>
            </a:r>
            <a:r>
              <a:rPr lang="fa-IR" dirty="0">
                <a:solidFill>
                  <a:schemeClr val="bg1"/>
                </a:solidFill>
              </a:rPr>
              <a:t>کنید و یا از مدرسه بخواهید چند اطلس تهیه کند و در </a:t>
            </a:r>
            <a:r>
              <a:rPr lang="fa-IR" dirty="0" smtClean="0">
                <a:solidFill>
                  <a:schemeClr val="bg1"/>
                </a:solidFill>
              </a:rPr>
              <a:t>اختیار دانش </a:t>
            </a:r>
            <a:r>
              <a:rPr lang="fa-IR" dirty="0">
                <a:solidFill>
                  <a:schemeClr val="bg1"/>
                </a:solidFill>
              </a:rPr>
              <a:t>آموزان کلاس بگذارد تا از این پس برای مطالعهٔ هر قاره یا منطقهٔ جغرافیایی از آن استفاده کنید.</a:t>
            </a:r>
          </a:p>
        </p:txBody>
      </p:sp>
    </p:spTree>
    <p:extLst>
      <p:ext uri="{BB962C8B-B14F-4D97-AF65-F5344CB8AC3E}">
        <p14:creationId xmlns:p14="http://schemas.microsoft.com/office/powerpoint/2010/main" val="22645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11560" y="620688"/>
            <a:ext cx="7704856" cy="374441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908720"/>
            <a:ext cx="1152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chemeClr val="bg1"/>
                </a:solidFill>
              </a:rPr>
              <a:t>فعالیت</a:t>
            </a:r>
            <a:endParaRPr lang="fa-IR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07604" y="1412776"/>
            <a:ext cx="691276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5 اطلس جهان را باز کنید، ورق بزنید و به این پرسش ها پاسخ دهید.</a:t>
            </a:r>
          </a:p>
          <a:p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 در ابتدای اطلس، فهرست و نام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قاره ها 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نوشته شده است. نام آنها را بنویسید.</a:t>
            </a:r>
          </a:p>
          <a:p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اگر در این بخش مساحت و جمعیت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قاره ها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، نوشته شده، آنها را پیدا کنید و بخوانید.</a:t>
            </a:r>
          </a:p>
          <a:p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 نقشه های طبیعی و سیاسی جهان را روی اطلس پیدا و مشاهده کنید.</a:t>
            </a:r>
          </a:p>
          <a:p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 برخی از اطلاعاتی را که روی نقشه طبیعی جهان مشاهده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می کنید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، اما روی نقشه سیاسی جهان وجود ندارد،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بیان کنید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.</a:t>
            </a:r>
          </a:p>
          <a:p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 در اطلس شما چند نقشه از قاره آسیا وجود دارد؟ هر یک چه تفاوتی با دیگری دارد؟</a:t>
            </a:r>
          </a:p>
          <a:p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 آیا در اطلس شما به جز نقش ههای طبیعی و سیاسی، نقش ههای دیگری وجود دارد؟ چه نوع نقشه هایی؟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0952" y="6309320"/>
            <a:ext cx="7441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پایان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1766" y="4608504"/>
            <a:ext cx="37385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تهیه کننده: علیرضا هادی نژاد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3778" y="5248944"/>
            <a:ext cx="32784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نام دبیر:آقای زراعت پیشه</a:t>
            </a:r>
          </a:p>
          <a:p>
            <a:pPr algn="ctr"/>
            <a:r>
              <a:rPr lang="fa-I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کلاس: هشتم 1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4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428179"/>
            <a:ext cx="8316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cs typeface="B Narm" pitchFamily="2" charset="-78"/>
              </a:rPr>
              <a:t>پرجمعیت ترین کشورهای جهان یعنی چین (با حدود 000 / 000 / 300 / 1 نفر) </a:t>
            </a:r>
          </a:p>
          <a:p>
            <a:r>
              <a:rPr lang="fa-IR" dirty="0" smtClean="0">
                <a:cs typeface="B Narm" pitchFamily="2" charset="-78"/>
              </a:rPr>
              <a:t>هند (با حدود 000 / 000 / 200 / 1نفر) در این منطقه واقع هستند. این دو کشور تنها کشورهای جهان اند که هر یک بیش از یک میلیارد نفر جمعیت دارند. جزیره ی جاوه در اندونزی متراک مترین منطقه ی جهان از نظر جمعیت است. در این جزیره ی کوچک 141 میلیون نفر (یعنی به اندازه ی جمعیت کشور روسیه )سکونت دارند.</a:t>
            </a:r>
            <a:endParaRPr lang="fa-IR" dirty="0">
              <a:cs typeface="B Narm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3" y="1674953"/>
            <a:ext cx="3981024" cy="2330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32092"/>
            <a:ext cx="4032448" cy="227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3" y="4273370"/>
            <a:ext cx="3981024" cy="238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4273369"/>
            <a:ext cx="4032449" cy="225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39552" y="4005064"/>
            <a:ext cx="372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rm" pitchFamily="2" charset="-78"/>
              </a:rPr>
              <a:t>جمعیت هند</a:t>
            </a:r>
            <a:endParaRPr lang="fa-IR" dirty="0">
              <a:cs typeface="B Narm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4005064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rm" pitchFamily="2" charset="-78"/>
              </a:rPr>
              <a:t>جمعیت چین</a:t>
            </a:r>
            <a:endParaRPr lang="fa-IR" dirty="0">
              <a:cs typeface="B Nar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6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851542" y="188640"/>
            <a:ext cx="7344816" cy="295465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6082772" y="188640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فعالیت</a:t>
            </a:r>
            <a:endParaRPr lang="fa-IR" dirty="0">
              <a:solidFill>
                <a:schemeClr val="bg1"/>
              </a:solidFill>
              <a:cs typeface="B Narm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32555"/>
            <a:ext cx="727280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نقشه ی 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پراکندگی جمعیت در آسیا را با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نقشه ی ناهموار 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یها و آب و هوا بر هم منطبق و مقایسه کنید:</a:t>
            </a:r>
          </a:p>
          <a:p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الف) 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چرا در مشرق و جنوب شرقی آسیا تراکم جمعیت، زیاد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است؟</a:t>
            </a:r>
            <a:r>
              <a:rPr lang="fa-IR" dirty="0" smtClean="0">
                <a:cs typeface="B Narm" pitchFamily="2" charset="-78"/>
              </a:rPr>
              <a:t>ج- در مشرق و جنوب شرقی آسیا باران می بارد ، پوشش گیاهی در این ناحیه غنی است ، خاک های آبرفتی ، دلتاها و جلگه ها که رود ها در این ناحیه به وجود آورده اند ، برای کشاورزی وبه خصوص کشت برنج بسیار مساعد است و آب و هوای سرد و خشن در این منطقه وجود ندارد.</a:t>
            </a:r>
            <a:endParaRPr lang="fa-IR" dirty="0">
              <a:cs typeface="B Narm" pitchFamily="2" charset="-78"/>
            </a:endParaRPr>
          </a:p>
          <a:p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ب) </a:t>
            </a:r>
            <a:r>
              <a:rPr lang="fa-IR" dirty="0">
                <a:solidFill>
                  <a:schemeClr val="bg1"/>
                </a:solidFill>
                <a:cs typeface="B Narm" pitchFamily="2" charset="-78"/>
              </a:rPr>
              <a:t>کدام نواحی آسیا بسیار ک مجمعیت یا خالی از جمعیت 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است؟</a:t>
            </a:r>
            <a:r>
              <a:rPr lang="fa-IR" dirty="0" smtClean="0">
                <a:cs typeface="B Narm" pitchFamily="2" charset="-78"/>
              </a:rPr>
              <a:t>نواحی مرتفع</a:t>
            </a:r>
            <a:r>
              <a:rPr lang="fa-IR" dirty="0" smtClean="0">
                <a:solidFill>
                  <a:schemeClr val="bg1"/>
                </a:solidFill>
                <a:cs typeface="B Narm" pitchFamily="2" charset="-78"/>
              </a:rPr>
              <a:t> چرا؟</a:t>
            </a:r>
            <a:r>
              <a:rPr lang="fa-IR" dirty="0">
                <a:cs typeface="B Narm" pitchFamily="2" charset="-78"/>
              </a:rPr>
              <a:t> </a:t>
            </a:r>
            <a:r>
              <a:rPr lang="fa-IR" dirty="0" smtClean="0">
                <a:cs typeface="B Narm" pitchFamily="2" charset="-78"/>
              </a:rPr>
              <a:t>زیرا فلات تبت ، هیمالیا و بیابان های وسیع خالی از جمعیت و کم جمعیت است.به دلیل مساعد نبودن شرایت آب و هوایی</a:t>
            </a:r>
            <a:endParaRPr lang="fa-IR" dirty="0">
              <a:solidFill>
                <a:schemeClr val="bg1"/>
              </a:solidFill>
              <a:cs typeface="B Narm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3295"/>
            <a:ext cx="7776864" cy="3714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42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704856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>
                <a:cs typeface="B Narm" pitchFamily="2" charset="-78"/>
              </a:rPr>
              <a:t>نژاد و زبان</a:t>
            </a:r>
          </a:p>
          <a:p>
            <a:r>
              <a:rPr lang="fa-IR" dirty="0">
                <a:cs typeface="B Narm" pitchFamily="2" charset="-78"/>
              </a:rPr>
              <a:t>بیشتر جمعیت آسیا از نژاد زردپوست و بقیه سفیدپوست هستند. البته در جنوب آسیا تیر ههای سیاه پوست و دورگه </a:t>
            </a:r>
            <a:r>
              <a:rPr lang="fa-IR" dirty="0" smtClean="0">
                <a:cs typeface="B Narm" pitchFamily="2" charset="-78"/>
              </a:rPr>
              <a:t>که از </a:t>
            </a:r>
            <a:r>
              <a:rPr lang="fa-IR" dirty="0">
                <a:cs typeface="B Narm" pitchFamily="2" charset="-78"/>
              </a:rPr>
              <a:t>ازدواج نژادهای مختلف با هم به وجود آمده اند نیز زندگی می کنند.</a:t>
            </a:r>
          </a:p>
          <a:p>
            <a:r>
              <a:rPr lang="fa-IR" dirty="0">
                <a:cs typeface="B Narm" pitchFamily="2" charset="-78"/>
              </a:rPr>
              <a:t>مردم آسیا به صدها زبان و لهجه حرف می زنند. روی </a:t>
            </a:r>
            <a:r>
              <a:rPr lang="fa-IR" dirty="0" smtClean="0">
                <a:cs typeface="B Narm" pitchFamily="2" charset="-78"/>
              </a:rPr>
              <a:t>نقشه ی صفحه ی </a:t>
            </a:r>
            <a:r>
              <a:rPr lang="fa-IR" dirty="0">
                <a:cs typeface="B Narm" pitchFamily="2" charset="-78"/>
              </a:rPr>
              <a:t>بعد نام بعضی از زبا نهایی را که تعداد زیادی از </a:t>
            </a:r>
            <a:r>
              <a:rPr lang="fa-IR" dirty="0" smtClean="0">
                <a:cs typeface="B Narm" pitchFamily="2" charset="-78"/>
              </a:rPr>
              <a:t>مردم به </a:t>
            </a:r>
            <a:r>
              <a:rPr lang="fa-IR" dirty="0">
                <a:cs typeface="B Narm" pitchFamily="2" charset="-78"/>
              </a:rPr>
              <a:t>آنها تکلم م یکنند، می بینید.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0677">
            <a:off x="1307843" y="2054934"/>
            <a:ext cx="2518723" cy="1889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176">
            <a:off x="5363770" y="2218046"/>
            <a:ext cx="3427809" cy="1887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 rot="20292208">
            <a:off x="457249" y="1881186"/>
            <a:ext cx="22062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rm" pitchFamily="2" charset="-78"/>
              </a:rPr>
              <a:t>کودک کره ای</a:t>
            </a:r>
            <a:endParaRPr lang="fa-IR" dirty="0">
              <a:cs typeface="B Narm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 rot="543652">
            <a:off x="6717606" y="1846651"/>
            <a:ext cx="2160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rm" pitchFamily="2" charset="-78"/>
              </a:rPr>
              <a:t>کودکان هندی</a:t>
            </a:r>
            <a:endParaRPr lang="fa-IR" dirty="0">
              <a:cs typeface="B Narm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684">
            <a:off x="511080" y="4533488"/>
            <a:ext cx="2760849" cy="1883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 rot="21016351">
            <a:off x="1" y="4132591"/>
            <a:ext cx="14756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rm" pitchFamily="2" charset="-78"/>
              </a:rPr>
              <a:t>کودک اندونزیایی</a:t>
            </a:r>
            <a:endParaRPr lang="fa-IR" dirty="0">
              <a:cs typeface="B Narm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383">
            <a:off x="3871543" y="3984417"/>
            <a:ext cx="3113110" cy="232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rot="918509">
            <a:off x="3519906" y="6114996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rm" pitchFamily="2" charset="-78"/>
              </a:rPr>
              <a:t>کودک روسی</a:t>
            </a:r>
            <a:endParaRPr lang="fa-IR" dirty="0">
              <a:cs typeface="B Nar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57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0" y="116632"/>
            <a:ext cx="3528391" cy="3763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71962" y="3880249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a-IR" sz="1600" b="1" dirty="0">
                <a:cs typeface="B Narm" pitchFamily="2" charset="-78"/>
              </a:rPr>
              <a:t>نقشۀ پراکندگی نژادها و زبان ها در آسیا</a:t>
            </a:r>
            <a:endParaRPr lang="fa-IR" sz="1600" dirty="0">
              <a:cs typeface="B Narm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920" y="186930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000" b="1" dirty="0">
                <a:cs typeface="B Narm" pitchFamily="2" charset="-78"/>
              </a:rPr>
              <a:t>دین</a:t>
            </a:r>
          </a:p>
          <a:p>
            <a:r>
              <a:rPr lang="fa-IR" dirty="0">
                <a:cs typeface="B Narm" pitchFamily="2" charset="-78"/>
              </a:rPr>
              <a:t>آسیا مهد ادیان بزرگ جهان است. سه دین بزرگ الهی یهود</a:t>
            </a:r>
            <a:r>
              <a:rPr lang="fa-IR" dirty="0" smtClean="0">
                <a:cs typeface="B Narm" pitchFamily="2" charset="-78"/>
              </a:rPr>
              <a:t>، مسیحیت </a:t>
            </a:r>
            <a:r>
              <a:rPr lang="fa-IR" dirty="0">
                <a:cs typeface="B Narm" pitchFamily="2" charset="-78"/>
              </a:rPr>
              <a:t>و اسلام، علاوه بر آسیا در سایر قار هها انتشار یافته اند</a:t>
            </a:r>
            <a:r>
              <a:rPr lang="fa-IR" dirty="0" smtClean="0">
                <a:cs typeface="B Narm" pitchFamily="2" charset="-78"/>
              </a:rPr>
              <a:t>.  </a:t>
            </a:r>
          </a:p>
          <a:p>
            <a:r>
              <a:rPr lang="fa-IR" sz="2000" b="1" dirty="0" smtClean="0">
                <a:cs typeface="B Narm" pitchFamily="2" charset="-78"/>
              </a:rPr>
              <a:t>اسلام </a:t>
            </a:r>
            <a:r>
              <a:rPr lang="fa-IR" sz="2000" b="1" dirty="0">
                <a:cs typeface="B Narm" pitchFamily="2" charset="-78"/>
              </a:rPr>
              <a:t>در </a:t>
            </a:r>
            <a:r>
              <a:rPr lang="fa-IR" sz="2000" b="1" dirty="0" smtClean="0">
                <a:cs typeface="B Narm" pitchFamily="2" charset="-78"/>
              </a:rPr>
              <a:t>آسیا</a:t>
            </a:r>
            <a:r>
              <a:rPr lang="fa-IR" sz="2000" dirty="0">
                <a:cs typeface="B Narm" pitchFamily="2" charset="-78"/>
              </a:rPr>
              <a:t> </a:t>
            </a:r>
            <a:r>
              <a:rPr lang="fa-IR" sz="2000" dirty="0" smtClean="0">
                <a:cs typeface="B Narm" pitchFamily="2" charset="-78"/>
              </a:rPr>
              <a:t>:</a:t>
            </a:r>
            <a:r>
              <a:rPr lang="fa-IR" dirty="0" smtClean="0">
                <a:cs typeface="B Narm" pitchFamily="2" charset="-78"/>
              </a:rPr>
              <a:t>حدود </a:t>
            </a:r>
            <a:r>
              <a:rPr lang="fa-IR" dirty="0">
                <a:cs typeface="B Narm" pitchFamily="2" charset="-78"/>
              </a:rPr>
              <a:t>60 </a:t>
            </a:r>
            <a:r>
              <a:rPr lang="fa-IR" dirty="0" smtClean="0">
                <a:cs typeface="B Narm" pitchFamily="2" charset="-78"/>
              </a:rPr>
              <a:t>درصد مسلمانان </a:t>
            </a:r>
            <a:r>
              <a:rPr lang="fa-IR" dirty="0">
                <a:cs typeface="B Narm" pitchFamily="2" charset="-78"/>
              </a:rPr>
              <a:t>جهان در </a:t>
            </a:r>
            <a:r>
              <a:rPr lang="fa-IR" dirty="0" smtClean="0">
                <a:cs typeface="B Narm" pitchFamily="2" charset="-78"/>
              </a:rPr>
              <a:t>قاره ی آسیا </a:t>
            </a:r>
            <a:r>
              <a:rPr lang="fa-IR" dirty="0">
                <a:cs typeface="B Narm" pitchFamily="2" charset="-78"/>
              </a:rPr>
              <a:t>زندگی می کنند</a:t>
            </a:r>
            <a:r>
              <a:rPr lang="fa-IR" dirty="0" smtClean="0">
                <a:cs typeface="B Narm" pitchFamily="2" charset="-78"/>
              </a:rPr>
              <a:t>.  اگرچه </a:t>
            </a:r>
            <a:r>
              <a:rPr lang="fa-IR" dirty="0">
                <a:cs typeface="B Narm" pitchFamily="2" charset="-78"/>
              </a:rPr>
              <a:t>خاستگاه دین اسلام کشور عربستان است، اما </a:t>
            </a:r>
            <a:r>
              <a:rPr lang="fa-IR" dirty="0" smtClean="0">
                <a:cs typeface="B Narm" pitchFamily="2" charset="-78"/>
              </a:rPr>
              <a:t>اسلام به </a:t>
            </a:r>
            <a:r>
              <a:rPr lang="fa-IR" dirty="0">
                <a:cs typeface="B Narm" pitchFamily="2" charset="-78"/>
              </a:rPr>
              <a:t>تدریج همه کشورهای آسیای غربی را دربر گرفته و سپس به </a:t>
            </a:r>
            <a:r>
              <a:rPr lang="fa-IR" dirty="0" smtClean="0">
                <a:cs typeface="B Narm" pitchFamily="2" charset="-78"/>
              </a:rPr>
              <a:t>آسیای مرکزی </a:t>
            </a:r>
            <a:r>
              <a:rPr lang="fa-IR" dirty="0">
                <a:cs typeface="B Narm" pitchFamily="2" charset="-78"/>
              </a:rPr>
              <a:t>و مشرق و جنوب شرقی آسیا نیز راه یافته است</a:t>
            </a:r>
            <a:r>
              <a:rPr lang="fa-IR" dirty="0" smtClean="0">
                <a:cs typeface="B Narm" pitchFamily="2" charset="-78"/>
              </a:rPr>
              <a:t>.  به </a:t>
            </a:r>
            <a:r>
              <a:rPr lang="fa-IR" dirty="0">
                <a:cs typeface="B Narm" pitchFamily="2" charset="-78"/>
              </a:rPr>
              <a:t>همین دلیل از غرب تا شرق آسیا می توان چش ماندازها و </a:t>
            </a:r>
            <a:r>
              <a:rPr lang="fa-IR" dirty="0" smtClean="0">
                <a:cs typeface="B Narm" pitchFamily="2" charset="-78"/>
              </a:rPr>
              <a:t>مناظری را </a:t>
            </a:r>
            <a:r>
              <a:rPr lang="fa-IR" dirty="0">
                <a:cs typeface="B Narm" pitchFamily="2" charset="-78"/>
              </a:rPr>
              <a:t>که نشان </a:t>
            </a:r>
            <a:r>
              <a:rPr lang="fa-IR" dirty="0" smtClean="0">
                <a:cs typeface="B Narm" pitchFamily="2" charset="-78"/>
              </a:rPr>
              <a:t>دهنده ی </a:t>
            </a:r>
            <a:r>
              <a:rPr lang="fa-IR" dirty="0">
                <a:cs typeface="B Narm" pitchFamily="2" charset="-78"/>
              </a:rPr>
              <a:t>فرهنگ و تمدن اسلامی است، مشاهده کرد. </a:t>
            </a:r>
            <a:r>
              <a:rPr lang="fa-IR" dirty="0" smtClean="0">
                <a:cs typeface="B Narm" pitchFamily="2" charset="-78"/>
              </a:rPr>
              <a:t>در آسیا </a:t>
            </a:r>
            <a:r>
              <a:rPr lang="fa-IR" dirty="0">
                <a:cs typeface="B Narm" pitchFamily="2" charset="-78"/>
              </a:rPr>
              <a:t>مساجد باشکوهی که از شاهکارهای معماری اسلامی هستند،</a:t>
            </a:r>
          </a:p>
          <a:p>
            <a:r>
              <a:rPr lang="fa-IR" dirty="0">
                <a:cs typeface="B Narm" pitchFamily="2" charset="-78"/>
              </a:rPr>
              <a:t>ساخته شده است</a:t>
            </a:r>
            <a:r>
              <a:rPr lang="fa-IR" dirty="0" smtClean="0">
                <a:cs typeface="B Narm" pitchFamily="2" charset="-78"/>
              </a:rPr>
              <a:t>. </a:t>
            </a:r>
            <a:endParaRPr lang="fa-IR" dirty="0">
              <a:cs typeface="B Narm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7" y="4365104"/>
            <a:ext cx="3078449" cy="22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3024336" cy="22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843808" cy="2265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6540174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rm" pitchFamily="2" charset="-78"/>
              </a:rPr>
              <a:t>مسجد زاهر مالزی</a:t>
            </a:r>
            <a:endParaRPr lang="fa-IR" dirty="0">
              <a:cs typeface="B Narm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2778" y="6537289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rm" pitchFamily="2" charset="-78"/>
              </a:rPr>
              <a:t>مسجد زاهر مالزی</a:t>
            </a:r>
            <a:endParaRPr lang="fa-IR" dirty="0">
              <a:cs typeface="B Narm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9013" y="6508261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rm" pitchFamily="2" charset="-78"/>
              </a:rPr>
              <a:t>مسجدی در اندونزی</a:t>
            </a:r>
            <a:endParaRPr lang="fa-IR" dirty="0">
              <a:cs typeface="B Nar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9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" y="21658"/>
            <a:ext cx="307834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18861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>
                <a:cs typeface="B Narm" pitchFamily="2" charset="-78"/>
              </a:rPr>
              <a:t>ادیان دیگر که در آسیا پیروان زیادی دارند، عبارت اند از:</a:t>
            </a:r>
          </a:p>
          <a:p>
            <a:r>
              <a:rPr lang="fa-IR" dirty="0" smtClean="0">
                <a:cs typeface="B Narm" pitchFamily="2" charset="-78"/>
              </a:rPr>
              <a:t>1- </a:t>
            </a:r>
            <a:r>
              <a:rPr lang="fa-IR" dirty="0">
                <a:cs typeface="B Narm" pitchFamily="2" charset="-78"/>
              </a:rPr>
              <a:t>آیین برهمایی در شبه </a:t>
            </a:r>
            <a:r>
              <a:rPr lang="fa-IR" dirty="0" smtClean="0">
                <a:cs typeface="B Narm" pitchFamily="2" charset="-78"/>
              </a:rPr>
              <a:t>جزیره ی هند </a:t>
            </a:r>
          </a:p>
          <a:p>
            <a:r>
              <a:rPr lang="fa-IR" dirty="0" smtClean="0">
                <a:cs typeface="B Narm" pitchFamily="2" charset="-78"/>
              </a:rPr>
              <a:t>2- </a:t>
            </a:r>
            <a:r>
              <a:rPr lang="fa-IR" dirty="0">
                <a:cs typeface="B Narm" pitchFamily="2" charset="-78"/>
              </a:rPr>
              <a:t>آیین بودا که خاستگاه اصلی آن نیز هند است اما در کشورهای شرق </a:t>
            </a:r>
            <a:r>
              <a:rPr lang="fa-IR" dirty="0" smtClean="0">
                <a:cs typeface="B Narm" pitchFamily="2" charset="-78"/>
              </a:rPr>
              <a:t>آسیا چون </a:t>
            </a:r>
            <a:r>
              <a:rPr lang="fa-IR" dirty="0">
                <a:cs typeface="B Narm" pitchFamily="2" charset="-78"/>
              </a:rPr>
              <a:t>چین، ژاپن، کره و تایلند انتشار یافته است.</a:t>
            </a:r>
          </a:p>
          <a:p>
            <a:r>
              <a:rPr lang="fa-IR" dirty="0">
                <a:cs typeface="B Narm" pitchFamily="2" charset="-78"/>
              </a:rPr>
              <a:t>این آیی نها در قار ههای دیگر کمتر نفوذ کرده اند.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1" y="2492896"/>
            <a:ext cx="288933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4781" y="6281936"/>
            <a:ext cx="28893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>
                <a:cs typeface="B Narm" pitchFamily="2" charset="-78"/>
              </a:rPr>
              <a:t>معبد بوداییان در تایلند</a:t>
            </a:r>
            <a:endParaRPr lang="fa-IR" dirty="0">
              <a:cs typeface="B Narm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92896"/>
            <a:ext cx="5400600" cy="378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419872" y="6466602"/>
            <a:ext cx="540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Narm" pitchFamily="2" charset="-78"/>
              </a:rPr>
              <a:t>معبد آکشار دام در هندوستان</a:t>
            </a:r>
          </a:p>
        </p:txBody>
      </p:sp>
    </p:spTree>
    <p:extLst>
      <p:ext uri="{BB962C8B-B14F-4D97-AF65-F5344CB8AC3E}">
        <p14:creationId xmlns:p14="http://schemas.microsoft.com/office/powerpoint/2010/main" val="32391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3164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>
                <a:cs typeface="B Narm" pitchFamily="2" charset="-78"/>
              </a:rPr>
              <a:t>اقتصاد قارۀ آسیا</a:t>
            </a:r>
          </a:p>
          <a:p>
            <a:r>
              <a:rPr lang="fa-IR" dirty="0" smtClean="0">
                <a:cs typeface="B Narm" pitchFamily="2" charset="-78"/>
              </a:rPr>
              <a:t>بخش </a:t>
            </a:r>
            <a:r>
              <a:rPr lang="fa-IR" dirty="0">
                <a:cs typeface="B Narm" pitchFamily="2" charset="-78"/>
              </a:rPr>
              <a:t>عمد های از مردم آسیا به کار کشاورزی </a:t>
            </a:r>
            <a:r>
              <a:rPr lang="fa-IR" dirty="0" smtClean="0">
                <a:cs typeface="B Narm" pitchFamily="2" charset="-78"/>
              </a:rPr>
              <a:t>مشغول اند </a:t>
            </a:r>
            <a:r>
              <a:rPr lang="fa-IR" dirty="0">
                <a:cs typeface="B Narm" pitchFamily="2" charset="-78"/>
              </a:rPr>
              <a:t>و کشاورزی جایگاه مهمی در اقتصاد کشورها </a:t>
            </a:r>
            <a:r>
              <a:rPr lang="fa-IR" dirty="0" smtClean="0">
                <a:cs typeface="B Narm" pitchFamily="2" charset="-78"/>
              </a:rPr>
              <a:t>دارد. مه </a:t>
            </a:r>
            <a:r>
              <a:rPr lang="fa-IR" dirty="0">
                <a:cs typeface="B Narm" pitchFamily="2" charset="-78"/>
              </a:rPr>
              <a:t>مترین محصول کشاورزی در </a:t>
            </a:r>
            <a:r>
              <a:rPr lang="fa-IR" dirty="0" smtClean="0">
                <a:cs typeface="B Narm" pitchFamily="2" charset="-78"/>
              </a:rPr>
              <a:t>قاره ی آسیا </a:t>
            </a:r>
            <a:r>
              <a:rPr lang="fa-IR" dirty="0">
                <a:cs typeface="B Narm" pitchFamily="2" charset="-78"/>
              </a:rPr>
              <a:t>برنج است که غذای اصلی مردم آسیا را تشکیل می دهد. 90 درصد </a:t>
            </a:r>
            <a:r>
              <a:rPr lang="fa-IR" dirty="0" smtClean="0">
                <a:cs typeface="B Narm" pitchFamily="2" charset="-78"/>
              </a:rPr>
              <a:t>برنج جهان </a:t>
            </a:r>
            <a:r>
              <a:rPr lang="fa-IR" dirty="0">
                <a:cs typeface="B Narm" pitchFamily="2" charset="-78"/>
              </a:rPr>
              <a:t>در آسیا تولید و در همین قاره مصرف می شود. چرا؟</a:t>
            </a:r>
          </a:p>
          <a:p>
            <a:r>
              <a:rPr lang="fa-IR" dirty="0">
                <a:cs typeface="B Narm" pitchFamily="2" charset="-78"/>
              </a:rPr>
              <a:t>چین، هند، پاکستان، تایلند، اندونزی، فیلیپین، بنگلادش و ویتنام از کشورهای تولیدکننده برنج هستند.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4737"/>
            <a:ext cx="3672408" cy="24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4422"/>
            <a:ext cx="3771907" cy="241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23528" y="4037737"/>
            <a:ext cx="8596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cs typeface="B Narm" pitchFamily="2" charset="-78"/>
              </a:rPr>
              <a:t>مهم </a:t>
            </a:r>
            <a:r>
              <a:rPr lang="fa-IR" dirty="0">
                <a:cs typeface="B Narm" pitchFamily="2" charset="-78"/>
              </a:rPr>
              <a:t>ترین کشور صنعتی آسیا، </a:t>
            </a:r>
            <a:r>
              <a:rPr lang="fa-IR" b="1" dirty="0">
                <a:cs typeface="B Narm" pitchFamily="2" charset="-78"/>
              </a:rPr>
              <a:t>ژاپن </a:t>
            </a:r>
            <a:r>
              <a:rPr lang="fa-IR" dirty="0">
                <a:cs typeface="B Narm" pitchFamily="2" charset="-78"/>
              </a:rPr>
              <a:t>است که از بزرگ ترین قدر تهای اقتصادی دنیا نیز به شمار می رود. ژاپن </a:t>
            </a:r>
            <a:r>
              <a:rPr lang="fa-IR" dirty="0" smtClean="0">
                <a:cs typeface="B Narm" pitchFamily="2" charset="-78"/>
              </a:rPr>
              <a:t>و روسیه </a:t>
            </a:r>
            <a:r>
              <a:rPr lang="fa-IR" dirty="0">
                <a:cs typeface="B Narm" pitchFamily="2" charset="-78"/>
              </a:rPr>
              <a:t>عضو کشورهای گروه </a:t>
            </a:r>
            <a:r>
              <a:rPr lang="fa-IR" dirty="0" smtClean="0">
                <a:cs typeface="B Narm" pitchFamily="2" charset="-78"/>
              </a:rPr>
              <a:t>هشت هستند</a:t>
            </a:r>
            <a:r>
              <a:rPr lang="fa-IR" dirty="0">
                <a:cs typeface="B Narm" pitchFamily="2" charset="-78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2" y="4363268"/>
            <a:ext cx="3582799" cy="237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46" y="4677414"/>
            <a:ext cx="3847668" cy="217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6352134"/>
            <a:ext cx="28083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rm" pitchFamily="2" charset="-78"/>
              </a:rPr>
              <a:t>دو قطار پیشرفته در توکیو ، ژاپن</a:t>
            </a:r>
            <a:endParaRPr lang="fa-IR" dirty="0">
              <a:cs typeface="B Narm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4869160"/>
            <a:ext cx="31238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>
                <a:solidFill>
                  <a:schemeClr val="bg1"/>
                </a:solidFill>
                <a:cs typeface="B Narm" pitchFamily="2" charset="-78"/>
              </a:rPr>
              <a:t>خودروی هیبریدی، ژاپن</a:t>
            </a:r>
            <a:endParaRPr lang="fa-IR" dirty="0">
              <a:solidFill>
                <a:schemeClr val="bg1"/>
              </a:solidFill>
              <a:cs typeface="B Nar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715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64704"/>
            <a:ext cx="8316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cs typeface="B Narm" pitchFamily="2" charset="-78"/>
              </a:rPr>
              <a:t>کشور </a:t>
            </a:r>
            <a:r>
              <a:rPr lang="fa-IR" b="1" dirty="0">
                <a:cs typeface="B Narm" pitchFamily="2" charset="-78"/>
              </a:rPr>
              <a:t>چین </a:t>
            </a:r>
            <a:r>
              <a:rPr lang="fa-IR" dirty="0">
                <a:cs typeface="B Narm" pitchFamily="2" charset="-78"/>
              </a:rPr>
              <a:t>در دو دهه اخیر توانسته است با برنام هریز یهای جدید، میزان تولیدات و صادرات خود را به شدت </a:t>
            </a:r>
            <a:r>
              <a:rPr lang="fa-IR" dirty="0" smtClean="0">
                <a:cs typeface="B Narm" pitchFamily="2" charset="-78"/>
              </a:rPr>
              <a:t>افزایش بدهد </a:t>
            </a:r>
            <a:r>
              <a:rPr lang="fa-IR" dirty="0">
                <a:cs typeface="B Narm" pitchFamily="2" charset="-78"/>
              </a:rPr>
              <a:t>و از این راه درآمد اقتصادی و وضع زندگی مردم خود را بهتر کند.امروزه تقریبا انواع کالاهای تولیدشده در چین </a:t>
            </a:r>
            <a:r>
              <a:rPr lang="fa-IR" dirty="0" smtClean="0">
                <a:cs typeface="B Narm" pitchFamily="2" charset="-78"/>
              </a:rPr>
              <a:t>به کشورهای </a:t>
            </a:r>
            <a:r>
              <a:rPr lang="fa-IR" dirty="0">
                <a:cs typeface="B Narm" pitchFamily="2" charset="-78"/>
              </a:rPr>
              <a:t>مختلف جهان صادر می شود و در اغلب بازارهای </a:t>
            </a:r>
            <a:r>
              <a:rPr lang="fa-IR" dirty="0" smtClean="0">
                <a:cs typeface="B Narm" pitchFamily="2" charset="-78"/>
              </a:rPr>
              <a:t>همه ی کشورها </a:t>
            </a:r>
            <a:r>
              <a:rPr lang="fa-IR" dirty="0">
                <a:cs typeface="B Narm" pitchFamily="2" charset="-78"/>
              </a:rPr>
              <a:t>می توان فروش کالاهای چینی را مشاهده کرد .</a:t>
            </a:r>
          </a:p>
          <a:p>
            <a:r>
              <a:rPr lang="fa-IR" dirty="0" smtClean="0">
                <a:cs typeface="B Narm" pitchFamily="2" charset="-78"/>
              </a:rPr>
              <a:t>همچنین </a:t>
            </a:r>
            <a:r>
              <a:rPr lang="fa-IR" dirty="0">
                <a:cs typeface="B Narm" pitchFamily="2" charset="-78"/>
              </a:rPr>
              <a:t>در ده ههای اخیر، چهار کشور </a:t>
            </a:r>
            <a:r>
              <a:rPr lang="fa-IR" b="1" dirty="0">
                <a:cs typeface="B Narm" pitchFamily="2" charset="-78"/>
              </a:rPr>
              <a:t>کره جنوبی، تایوان، هنگ کنگ </a:t>
            </a:r>
            <a:r>
              <a:rPr lang="fa-IR" b="1" dirty="0" smtClean="0">
                <a:cs typeface="B Narm" pitchFamily="2" charset="-78"/>
              </a:rPr>
              <a:t>(بخشی </a:t>
            </a:r>
            <a:r>
              <a:rPr lang="fa-IR" b="1" dirty="0">
                <a:cs typeface="B Narm" pitchFamily="2" charset="-78"/>
              </a:rPr>
              <a:t>از چین </a:t>
            </a:r>
            <a:r>
              <a:rPr lang="fa-IR" b="1" dirty="0" smtClean="0">
                <a:cs typeface="B Narm" pitchFamily="2" charset="-78"/>
              </a:rPr>
              <a:t>امروزی) و سنگاپور </a:t>
            </a:r>
            <a:r>
              <a:rPr lang="fa-IR" dirty="0">
                <a:cs typeface="B Narm" pitchFamily="2" charset="-78"/>
              </a:rPr>
              <a:t>توانسته اند، صادرات را هدف اقتصادی خود قرار بدهند و از این راه درآمد بسیار زیادی ب هدست بیاورند. </a:t>
            </a:r>
            <a:r>
              <a:rPr lang="fa-IR" dirty="0" smtClean="0">
                <a:cs typeface="B Narm" pitchFamily="2" charset="-78"/>
              </a:rPr>
              <a:t>این کشورها </a:t>
            </a:r>
            <a:r>
              <a:rPr lang="fa-IR" dirty="0">
                <a:cs typeface="B Narm" pitchFamily="2" charset="-78"/>
              </a:rPr>
              <a:t>به خصوص در تولید و صدور لوازم الکترونیکی و رایانه ای، لوازم خانگی و اتومبیل پیشرفت زیادی کرده اند. به </a:t>
            </a:r>
            <a:r>
              <a:rPr lang="fa-IR" dirty="0" smtClean="0">
                <a:cs typeface="B Narm" pitchFamily="2" charset="-78"/>
              </a:rPr>
              <a:t>این چهار </a:t>
            </a:r>
            <a:r>
              <a:rPr lang="fa-IR" dirty="0">
                <a:cs typeface="B Narm" pitchFamily="2" charset="-78"/>
              </a:rPr>
              <a:t>کشور، «</a:t>
            </a:r>
            <a:r>
              <a:rPr lang="fa-IR" b="1" dirty="0">
                <a:cs typeface="B Narm" pitchFamily="2" charset="-78"/>
              </a:rPr>
              <a:t>ببرهای اقتصادی آسیا </a:t>
            </a:r>
            <a:r>
              <a:rPr lang="fa-IR" dirty="0">
                <a:cs typeface="B Narm" pitchFamily="2" charset="-78"/>
              </a:rPr>
              <a:t>» لقب داده اند.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1202" y="3727687"/>
            <a:ext cx="49320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cs typeface="B Narm" pitchFamily="2" charset="-78"/>
              </a:rPr>
              <a:t>مالزی نیز در دو </a:t>
            </a:r>
            <a:r>
              <a:rPr lang="fa-IR" dirty="0" smtClean="0">
                <a:cs typeface="B Narm" pitchFamily="2" charset="-78"/>
              </a:rPr>
              <a:t>دهه ی </a:t>
            </a:r>
            <a:r>
              <a:rPr lang="fa-IR" dirty="0">
                <a:cs typeface="B Narm" pitchFamily="2" charset="-78"/>
              </a:rPr>
              <a:t>اخیر، پیشرفت زیادی در صنعت داشته </a:t>
            </a:r>
            <a:r>
              <a:rPr lang="fa-IR" dirty="0" smtClean="0">
                <a:cs typeface="B Narm" pitchFamily="2" charset="-78"/>
              </a:rPr>
              <a:t>و درآمد </a:t>
            </a:r>
            <a:r>
              <a:rPr lang="fa-IR" dirty="0">
                <a:cs typeface="B Narm" pitchFamily="2" charset="-78"/>
              </a:rPr>
              <a:t>خوبی از این راه کسب کرده است.</a:t>
            </a:r>
          </a:p>
          <a:p>
            <a:r>
              <a:rPr lang="fa-IR" dirty="0" smtClean="0">
                <a:cs typeface="B Narm" pitchFamily="2" charset="-78"/>
              </a:rPr>
              <a:t>تحولات </a:t>
            </a:r>
            <a:r>
              <a:rPr lang="fa-IR" dirty="0">
                <a:cs typeface="B Narm" pitchFamily="2" charset="-78"/>
              </a:rPr>
              <a:t>اقتصادی در آسیا موجب شده است که مهاجرت از </a:t>
            </a:r>
            <a:r>
              <a:rPr lang="fa-IR" dirty="0" smtClean="0">
                <a:cs typeface="B Narm" pitchFamily="2" charset="-78"/>
              </a:rPr>
              <a:t>روستا به </a:t>
            </a:r>
            <a:r>
              <a:rPr lang="fa-IR" dirty="0">
                <a:cs typeface="B Narm" pitchFamily="2" charset="-78"/>
              </a:rPr>
              <a:t>شهرها در آسیا ادامه پیدا کند. امروزه شهرهای با جمعیت بیش از ده میلیون </a:t>
            </a:r>
            <a:r>
              <a:rPr lang="fa-IR" dirty="0" smtClean="0">
                <a:cs typeface="B Narm" pitchFamily="2" charset="-78"/>
              </a:rPr>
              <a:t>نفر در </a:t>
            </a:r>
            <a:r>
              <a:rPr lang="fa-IR" dirty="0">
                <a:cs typeface="B Narm" pitchFamily="2" charset="-78"/>
              </a:rPr>
              <a:t>آسیا بیشتر از سایر قار هها است. این شهرها مراکز مهم تجارت و </a:t>
            </a:r>
            <a:r>
              <a:rPr lang="fa-IR" dirty="0" smtClean="0">
                <a:cs typeface="B Narm" pitchFamily="2" charset="-78"/>
              </a:rPr>
              <a:t>بازرگانی آسیا </a:t>
            </a:r>
            <a:r>
              <a:rPr lang="fa-IR" dirty="0">
                <a:cs typeface="B Narm" pitchFamily="2" charset="-78"/>
              </a:rPr>
              <a:t>و جهان محسوب م یشوند. توکیو پایتخت ژاپن با </a:t>
            </a:r>
            <a:r>
              <a:rPr lang="fa-IR" dirty="0" smtClean="0">
                <a:cs typeface="B Narm" pitchFamily="2" charset="-78"/>
              </a:rPr>
              <a:t>منطقه ی </a:t>
            </a:r>
            <a:r>
              <a:rPr lang="fa-IR" dirty="0">
                <a:cs typeface="B Narm" pitchFamily="2" charset="-78"/>
              </a:rPr>
              <a:t>شهری اطراف </a:t>
            </a:r>
            <a:r>
              <a:rPr lang="fa-IR" dirty="0" smtClean="0">
                <a:cs typeface="B Narm" pitchFamily="2" charset="-78"/>
              </a:rPr>
              <a:t>آن بیش </a:t>
            </a:r>
            <a:r>
              <a:rPr lang="fa-IR" dirty="0">
                <a:cs typeface="B Narm" pitchFamily="2" charset="-78"/>
              </a:rPr>
              <a:t>از سی میلیون نفر را در خود جای داده پرجمعی تترین شهر آسیا است.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5" y="3276419"/>
            <a:ext cx="3121152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-202098" y="5650571"/>
            <a:ext cx="3575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/>
              <a:t>بندر شانگهای در چین با بیش از </a:t>
            </a:r>
            <a:r>
              <a:rPr lang="fa-IR" b="1" dirty="0" smtClean="0"/>
              <a:t>23میلیون </a:t>
            </a:r>
            <a:r>
              <a:rPr lang="fa-IR" b="1" dirty="0"/>
              <a:t>نفر </a:t>
            </a:r>
            <a:r>
              <a:rPr lang="fa-IR" b="1" dirty="0" smtClean="0"/>
              <a:t>جمعیت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111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24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 smtClean="0">
                <a:cs typeface="B Narm" pitchFamily="2" charset="-78"/>
              </a:rPr>
              <a:t>جاذبه های </a:t>
            </a:r>
            <a:r>
              <a:rPr lang="fa-IR" sz="2000" b="1" dirty="0">
                <a:cs typeface="B Narm" pitchFamily="2" charset="-78"/>
              </a:rPr>
              <a:t>گردشگری</a:t>
            </a:r>
          </a:p>
          <a:p>
            <a:r>
              <a:rPr lang="fa-IR" dirty="0">
                <a:cs typeface="B Narm" pitchFamily="2" charset="-78"/>
              </a:rPr>
              <a:t>در آسیا جاذبه های طبیعی و جاذبه های تاریخی و فرهنگی بسیار زیادی برای گردشگری وجود دارد. همه </a:t>
            </a:r>
            <a:r>
              <a:rPr lang="fa-IR" dirty="0" smtClean="0">
                <a:cs typeface="B Narm" pitchFamily="2" charset="-78"/>
              </a:rPr>
              <a:t>ساله تعدادی </a:t>
            </a:r>
            <a:r>
              <a:rPr lang="fa-IR" dirty="0">
                <a:cs typeface="B Narm" pitchFamily="2" charset="-78"/>
              </a:rPr>
              <a:t>از کشورهای آسیایی از راه جذب گردشگران از سراسر دنیا، درآمد خوبی به دست می آورند.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84785"/>
            <a:ext cx="3672407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9" y="3861048"/>
            <a:ext cx="36724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/>
              <a:t>منظرۀ </a:t>
            </a:r>
            <a:r>
              <a:rPr lang="fa-IR" b="1" dirty="0" smtClean="0"/>
              <a:t>کوالالامپور </a:t>
            </a:r>
            <a:r>
              <a:rPr lang="fa-IR" b="1" dirty="0"/>
              <a:t>در مالزی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630402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48064" y="3645023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/>
              <a:t>قدیمی ترین مسجد در مالزی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67151"/>
            <a:ext cx="3672407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6255383"/>
            <a:ext cx="3024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/>
              <a:t>جزیرۀ سِنتوزا در نزدیکی سنگاپور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59511"/>
            <a:ext cx="3630402" cy="209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184068" y="6255383"/>
            <a:ext cx="35583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/>
              <a:t>قلعه ی تفلیس در گرجستان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2275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290</TotalTime>
  <Words>1693</Words>
  <Application>Microsoft Office PowerPoint</Application>
  <PresentationFormat>On-screen Show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2015-02-03T13:30:06Z</dcterms:created>
  <dcterms:modified xsi:type="dcterms:W3CDTF">2015-02-03T18:24:10Z</dcterms:modified>
</cp:coreProperties>
</file>