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7" r:id="rId3"/>
    <p:sldId id="265" r:id="rId4"/>
    <p:sldId id="264" r:id="rId5"/>
    <p:sldId id="260" r:id="rId6"/>
    <p:sldId id="268" r:id="rId7"/>
    <p:sldId id="266" r:id="rId8"/>
    <p:sldId id="267" r:id="rId9"/>
    <p:sldId id="269" r:id="rId10"/>
    <p:sldId id="28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0033"/>
    <a:srgbClr val="CC3300"/>
    <a:srgbClr val="1C1C1C"/>
    <a:srgbClr val="FFCC00"/>
    <a:srgbClr val="24486C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66BDF5-162C-454A-9A18-04C8EF357135}" type="datetimeFigureOut">
              <a:rPr lang="fa-IR" smtClean="0"/>
              <a:pPr/>
              <a:t>10/28/1437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FAEFF5-D50E-4CDF-AD74-5087C478CBC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228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EFF5-D50E-4CDF-AD74-5087C478CBC1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EFF5-D50E-4CDF-AD74-5087C478CBC1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C5F930E-4C02-4FC6-A700-903FCBC5C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4722-D95E-4420-AF30-8C8DFC028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5F3CE-7577-401F-ADAC-C66A6FA8D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8E2F26AC-2F8D-4153-8266-90758E046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E917-E2A9-4BE9-AA81-44B824049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7110-9DC9-4A04-9D0E-BF5CE7962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8D83-129E-49BD-ACDB-B47FC37C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C5DEA-63C3-4208-AC53-AE27DC98B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1711-A056-4B0C-81F1-36A8E5904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491A-C821-45E0-93ED-BF19BD083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4F663-EF8B-4502-9B6F-066B1F7B9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E0B98-D8AE-4E38-8572-0914FB69B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CC4CBEFF-B89E-4499-B5F1-91E15C08E4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588;&#1705;&#1585;&#1575;&#1606;&#1740;\&#1583;&#1585;&#1587;%20&#1610;&#1603;\&#1589;&#1583;&#1575;\sorod%20%20malaka-seraj_80512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588;&#1705;&#1585;&#1575;&#1606;&#1740;\&#1583;&#1585;&#1587;%20&#1610;&#1603;\&#1601;&#1610;&#1604;&#1605;\&#1575;&#1587;&#1605;&#1575;&#1569;%20&#1575;&#1604;&#1581;&#1587;&#1606;&#161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2060848"/>
            <a:ext cx="8352928" cy="3672408"/>
          </a:xfrm>
        </p:spPr>
        <p:txBody>
          <a:bodyPr/>
          <a:lstStyle/>
          <a:p>
            <a:pPr algn="ctr"/>
            <a:endParaRPr lang="en-US" sz="4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r>
              <a:rPr lang="fa-IR" sz="6600" dirty="0" smtClean="0">
                <a:solidFill>
                  <a:srgbClr val="002060"/>
                </a:solidFill>
                <a:cs typeface="2  Titr" pitchFamily="2" charset="-78"/>
              </a:rPr>
              <a:t>پیام های آسمان پایه  نهم</a:t>
            </a:r>
          </a:p>
          <a:p>
            <a:pPr algn="ctr"/>
            <a:r>
              <a:rPr lang="fa-IR" sz="6600" dirty="0" smtClean="0">
                <a:solidFill>
                  <a:srgbClr val="002060"/>
                </a:solidFill>
                <a:cs typeface="2  Titr" pitchFamily="2" charset="-78"/>
              </a:rPr>
              <a:t>درس اول</a:t>
            </a:r>
            <a:endParaRPr lang="fa-IR" sz="4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endParaRPr lang="fa-IR" sz="32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تهیه کننده: جهان شیر  </a:t>
            </a:r>
            <a:endParaRPr lang="fa-IR" sz="32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5" name="Content Placeholder 4" descr="1_1_b_14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2823964" cy="280003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260648"/>
            <a:ext cx="8784976" cy="621635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rgbClr val="990033"/>
                </a:solidFill>
                <a:cs typeface="2  Titr" pitchFamily="2" charset="-78"/>
              </a:rPr>
              <a:t>راه های شناخت صفات خدا </a:t>
            </a:r>
            <a:endParaRPr lang="fa-IR" sz="4400" dirty="0">
              <a:solidFill>
                <a:srgbClr val="990033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79296" cy="5472608"/>
          </a:xfrm>
        </p:spPr>
        <p:txBody>
          <a:bodyPr/>
          <a:lstStyle/>
          <a:p>
            <a:pPr algn="ctr"/>
            <a:r>
              <a:rPr lang="fa-IR" sz="2800" dirty="0" smtClean="0">
                <a:cs typeface="2  Titr" pitchFamily="2" charset="-78"/>
              </a:rPr>
              <a:t>یکی از </a:t>
            </a:r>
            <a:r>
              <a:rPr lang="fa-IR" sz="2800" dirty="0" err="1" smtClean="0">
                <a:cs typeface="2  Titr" pitchFamily="2" charset="-78"/>
              </a:rPr>
              <a:t>سئوالات</a:t>
            </a:r>
            <a:r>
              <a:rPr lang="fa-IR" sz="2800" dirty="0" smtClean="0">
                <a:cs typeface="2  Titr" pitchFamily="2" charset="-78"/>
              </a:rPr>
              <a:t> جدی در طول تاریخ پیرامون خداشناسی بوده است.</a:t>
            </a:r>
          </a:p>
          <a:p>
            <a:pPr algn="ctr"/>
            <a:r>
              <a:rPr lang="fa-IR" sz="2800" dirty="0" smtClean="0">
                <a:cs typeface="2  Titr" pitchFamily="2" charset="-78"/>
              </a:rPr>
              <a:t>پاسخ این سئوالها نیاز به دستیابی به منبعی است که اطلاعات آن دقیق و فاقد هرگونه خدشه ای باشد.تا شناخت صحیح و به دور از اشتباه صورت گیرد .</a:t>
            </a:r>
          </a:p>
          <a:p>
            <a:pPr algn="ctr"/>
            <a:r>
              <a:rPr lang="fa-IR" sz="2800" dirty="0" smtClean="0">
                <a:cs typeface="2  Titr" pitchFamily="2" charset="-78"/>
              </a:rPr>
              <a:t>اما ما باوجود  مشکلاتی همچون عمر کوتاه و علم محدود خود قادر به شناخت کامل خدای نامحدود نیستیم.</a:t>
            </a:r>
          </a:p>
          <a:p>
            <a:pPr algn="ctr"/>
            <a:r>
              <a:rPr lang="fa-IR" sz="2800" dirty="0" smtClean="0">
                <a:cs typeface="2  Titr" pitchFamily="2" charset="-78"/>
              </a:rPr>
              <a:t>به همین دلیل نبی اکرم ( صلی الله علیه </a:t>
            </a:r>
            <a:r>
              <a:rPr lang="fa-IR" sz="2800" dirty="0" err="1" smtClean="0">
                <a:cs typeface="2  Titr" pitchFamily="2" charset="-78"/>
              </a:rPr>
              <a:t>وآله</a:t>
            </a:r>
            <a:r>
              <a:rPr lang="fa-IR" sz="2800" dirty="0" smtClean="0">
                <a:cs typeface="2  Titr" pitchFamily="2" charset="-78"/>
              </a:rPr>
              <a:t> ) چنین فرمودند:</a:t>
            </a:r>
          </a:p>
          <a:p>
            <a:pPr algn="ctr"/>
            <a:r>
              <a:rPr lang="fa-IR" sz="2800" dirty="0" smtClean="0">
                <a:solidFill>
                  <a:srgbClr val="7030A0"/>
                </a:solidFill>
                <a:cs typeface="2  Titr" pitchFamily="2" charset="-78"/>
              </a:rPr>
              <a:t>ما </a:t>
            </a:r>
            <a:r>
              <a:rPr lang="fa-IR" sz="2800" dirty="0" err="1" smtClean="0">
                <a:solidFill>
                  <a:srgbClr val="7030A0"/>
                </a:solidFill>
                <a:cs typeface="2  Titr" pitchFamily="2" charset="-78"/>
              </a:rPr>
              <a:t>عرفناک</a:t>
            </a:r>
            <a:r>
              <a:rPr lang="fa-IR" sz="2800" dirty="0" smtClean="0">
                <a:solidFill>
                  <a:srgbClr val="7030A0"/>
                </a:solidFill>
                <a:cs typeface="2  Titr" pitchFamily="2" charset="-78"/>
              </a:rPr>
              <a:t> حق </a:t>
            </a:r>
            <a:r>
              <a:rPr lang="fa-IR" sz="2800" dirty="0" err="1" smtClean="0">
                <a:solidFill>
                  <a:srgbClr val="7030A0"/>
                </a:solidFill>
                <a:cs typeface="2  Titr" pitchFamily="2" charset="-78"/>
              </a:rPr>
              <a:t>معرفتک</a:t>
            </a:r>
            <a:r>
              <a:rPr lang="fa-IR" sz="2800" dirty="0" smtClean="0">
                <a:solidFill>
                  <a:srgbClr val="7030A0"/>
                </a:solidFill>
                <a:cs typeface="2  Titr" pitchFamily="2" charset="-78"/>
              </a:rPr>
              <a:t> </a:t>
            </a:r>
          </a:p>
          <a:p>
            <a:pPr algn="ctr"/>
            <a:r>
              <a:rPr lang="fa-IR" sz="2800" dirty="0" smtClean="0">
                <a:solidFill>
                  <a:srgbClr val="7030A0"/>
                </a:solidFill>
                <a:cs typeface="2  Titr" pitchFamily="2" charset="-78"/>
              </a:rPr>
              <a:t>آن چنان که شایسته  معرفت توست </a:t>
            </a:r>
            <a:r>
              <a:rPr lang="fa-IR" sz="2800" dirty="0" err="1" smtClean="0">
                <a:solidFill>
                  <a:srgbClr val="7030A0"/>
                </a:solidFill>
                <a:cs typeface="2  Titr" pitchFamily="2" charset="-78"/>
              </a:rPr>
              <a:t>تورا</a:t>
            </a:r>
            <a:r>
              <a:rPr lang="fa-IR" sz="2800" dirty="0" smtClean="0">
                <a:solidFill>
                  <a:srgbClr val="7030A0"/>
                </a:solidFill>
                <a:cs typeface="2  Titr" pitchFamily="2" charset="-78"/>
              </a:rPr>
              <a:t> نشناختیم </a:t>
            </a:r>
            <a:r>
              <a:rPr lang="fa-IR" sz="2800" dirty="0" smtClean="0">
                <a:cs typeface="2  Titr" pitchFamily="2" charset="-78"/>
              </a:rPr>
              <a:t>.</a:t>
            </a:r>
          </a:p>
          <a:p>
            <a:pPr algn="ctr"/>
            <a:r>
              <a:rPr lang="fa-IR" sz="2800" dirty="0" smtClean="0">
                <a:solidFill>
                  <a:srgbClr val="FF0000"/>
                </a:solidFill>
                <a:cs typeface="2  Titr" pitchFamily="2" charset="-78"/>
              </a:rPr>
              <a:t>یکی از راههای شناخت خداوند توجه به صفات </a:t>
            </a:r>
            <a:r>
              <a:rPr lang="fa-IR" sz="2800" dirty="0" err="1" smtClean="0">
                <a:solidFill>
                  <a:srgbClr val="FF0000"/>
                </a:solidFill>
                <a:cs typeface="2  Titr" pitchFamily="2" charset="-78"/>
              </a:rPr>
              <a:t>اوست</a:t>
            </a:r>
            <a:r>
              <a:rPr lang="fa-IR" sz="2800" dirty="0" smtClean="0">
                <a:solidFill>
                  <a:srgbClr val="FF0000"/>
                </a:solidFill>
                <a:cs typeface="2  Titr" pitchFamily="2" charset="-78"/>
              </a:rPr>
              <a:t> .</a:t>
            </a:r>
          </a:p>
          <a:p>
            <a:pPr algn="ctr"/>
            <a:endParaRPr lang="fa-IR" sz="2800" dirty="0">
              <a:cs typeface="2 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1"/>
            <a:ext cx="8435975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exagon 3"/>
          <p:cNvSpPr/>
          <p:nvPr/>
        </p:nvSpPr>
        <p:spPr bwMode="auto">
          <a:xfrm>
            <a:off x="971600" y="188640"/>
            <a:ext cx="7344816" cy="1584176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2  Titr" pitchFamily="2" charset="-78"/>
              </a:rPr>
              <a:t>دوستان خوبم 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dirty="0" err="1" smtClean="0">
                <a:solidFill>
                  <a:srgbClr val="002060"/>
                </a:solidFill>
                <a:cs typeface="2  Titr" pitchFamily="2" charset="-78"/>
              </a:rPr>
              <a:t>لطفا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800" dirty="0" err="1" smtClean="0">
                <a:solidFill>
                  <a:srgbClr val="002060"/>
                </a:solidFill>
                <a:cs typeface="2  Titr" pitchFamily="2" charset="-78"/>
              </a:rPr>
              <a:t>هرکدومتون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 یکی از صفات بارزی که با آن شناخته می شوید را نام ببرید ؟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2  Titr" pitchFamily="2" charset="-78"/>
            </a:endParaRPr>
          </a:p>
        </p:txBody>
      </p:sp>
      <p:sp>
        <p:nvSpPr>
          <p:cNvPr id="6" name="Flowchart: Punched Tape 5"/>
          <p:cNvSpPr/>
          <p:nvPr/>
        </p:nvSpPr>
        <p:spPr bwMode="auto">
          <a:xfrm>
            <a:off x="683568" y="4869160"/>
            <a:ext cx="8064896" cy="18002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بهترین راه شناخت خداوند معرفی خود خداست . </a:t>
            </a:r>
            <a:r>
              <a:rPr kumimoji="0" lang="fa-IR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بامطالعه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در دو کتاب: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solidFill>
                  <a:srgbClr val="00B050"/>
                </a:solidFill>
                <a:cs typeface="2  Titr" pitchFamily="2" charset="-78"/>
              </a:rPr>
              <a:t>کتاب آسمانی  و کتاب خلقت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.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میتوان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با صفات خداوند آشنا شد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2 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 rot="19360373">
            <a:off x="5926423" y="2714726"/>
            <a:ext cx="902761" cy="1209671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b="1" dirty="0" smtClean="0">
                <a:solidFill>
                  <a:schemeClr val="tx1"/>
                </a:solidFill>
                <a:latin typeface="Arial" charset="0"/>
              </a:rPr>
              <a:t>برگ درختان سبز در نظر هوشیار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1" i="0" u="non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هرورقش</a:t>
            </a:r>
            <a:r>
              <a:rPr kumimoji="0" lang="fa-IR" sz="1100" b="1" i="0" u="non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دفتری است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b="1" baseline="0" dirty="0" smtClean="0">
                <a:solidFill>
                  <a:schemeClr val="tx1"/>
                </a:solidFill>
                <a:latin typeface="Arial" charset="0"/>
              </a:rPr>
              <a:t>معرفت</a:t>
            </a:r>
            <a:r>
              <a:rPr lang="fa-IR" sz="1100" b="1" dirty="0" smtClean="0">
                <a:solidFill>
                  <a:schemeClr val="tx1"/>
                </a:solidFill>
                <a:latin typeface="Arial" charset="0"/>
              </a:rPr>
              <a:t> کردگار</a:t>
            </a:r>
            <a:endParaRPr kumimoji="0" lang="fa-IR" sz="1100" b="1" i="0" u="non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93942">
            <a:off x="7308304" y="1916832"/>
            <a:ext cx="1562100" cy="1285875"/>
          </a:xfrm>
          <a:prstGeom prst="rect">
            <a:avLst/>
          </a:prstGeom>
        </p:spPr>
      </p:pic>
      <p:pic>
        <p:nvPicPr>
          <p:cNvPr id="9" name="Picture 8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8019">
            <a:off x="305173" y="1789455"/>
            <a:ext cx="1562100" cy="1285875"/>
          </a:xfrm>
          <a:prstGeom prst="rect">
            <a:avLst/>
          </a:prstGeom>
        </p:spPr>
      </p:pic>
      <p:pic>
        <p:nvPicPr>
          <p:cNvPr id="10" name="Picture 9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1562100" cy="1285875"/>
          </a:xfrm>
          <a:prstGeom prst="rect">
            <a:avLst/>
          </a:prstGeom>
        </p:spPr>
      </p:pic>
      <p:pic>
        <p:nvPicPr>
          <p:cNvPr id="11" name="Picture 10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01238">
            <a:off x="7777892" y="3573729"/>
            <a:ext cx="1245313" cy="1025105"/>
          </a:xfrm>
          <a:prstGeom prst="rect">
            <a:avLst/>
          </a:prstGeom>
        </p:spPr>
      </p:pic>
      <p:pic>
        <p:nvPicPr>
          <p:cNvPr id="12" name="Picture 11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6294">
            <a:off x="136287" y="3730564"/>
            <a:ext cx="1312569" cy="1080468"/>
          </a:xfrm>
          <a:prstGeom prst="rect">
            <a:avLst/>
          </a:prstGeom>
        </p:spPr>
      </p:pic>
      <p:pic>
        <p:nvPicPr>
          <p:cNvPr id="13" name="Picture 12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872474" cy="718195"/>
          </a:xfrm>
          <a:prstGeom prst="rect">
            <a:avLst/>
          </a:prstGeom>
        </p:spPr>
      </p:pic>
      <p:pic>
        <p:nvPicPr>
          <p:cNvPr id="14" name="Picture 13" descr="خخ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852936"/>
            <a:ext cx="786780" cy="647654"/>
          </a:xfrm>
          <a:prstGeom prst="rect">
            <a:avLst/>
          </a:prstGeom>
        </p:spPr>
      </p:pic>
      <p:pic>
        <p:nvPicPr>
          <p:cNvPr id="15" name="Picture 14" descr="972121045284887262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4452">
            <a:off x="2749019" y="3118635"/>
            <a:ext cx="1756492" cy="81341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76056" y="260648"/>
            <a:ext cx="3677163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260648"/>
            <a:ext cx="4058217" cy="1471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3.png"/>
          <p:cNvPicPr>
            <a:picLocks noChangeAspect="1"/>
          </p:cNvPicPr>
          <p:nvPr/>
        </p:nvPicPr>
        <p:blipFill>
          <a:blip r:embed="rId4" cstate="print">
            <a:lum bright="-30000"/>
          </a:blip>
          <a:stretch>
            <a:fillRect/>
          </a:stretch>
        </p:blipFill>
        <p:spPr>
          <a:xfrm>
            <a:off x="251520" y="1988840"/>
            <a:ext cx="8640960" cy="4668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mgashtehdel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2780928"/>
            <a:ext cx="1200150" cy="1343025"/>
          </a:xfrm>
          <a:prstGeom prst="rect">
            <a:avLst/>
          </a:prstGeom>
        </p:spPr>
      </p:pic>
      <p:pic>
        <p:nvPicPr>
          <p:cNvPr id="9" name="Picture 8" descr="gomgashtehdel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24328" y="2852936"/>
            <a:ext cx="1200150" cy="13430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8640"/>
            <a:ext cx="4210638" cy="1390844"/>
          </a:xfrm>
        </p:spPr>
      </p:pic>
      <p:pic>
        <p:nvPicPr>
          <p:cNvPr id="5" name="Picture 4" descr="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1569944"/>
            <a:ext cx="8676456" cy="4955400"/>
          </a:xfrm>
          <a:prstGeom prst="rect">
            <a:avLst/>
          </a:prstGeom>
        </p:spPr>
      </p:pic>
      <p:pic>
        <p:nvPicPr>
          <p:cNvPr id="6" name="Picture 5" descr="0.322618001366639111_takna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-5060"/>
            <a:ext cx="3384376" cy="1895251"/>
          </a:xfrm>
          <a:prstGeom prst="rect">
            <a:avLst/>
          </a:prstGeom>
        </p:spPr>
      </p:pic>
      <p:pic>
        <p:nvPicPr>
          <p:cNvPr id="7" name="Picture 6" descr="667727_XRitLf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5013176"/>
            <a:ext cx="1895475" cy="1295400"/>
          </a:xfrm>
          <a:prstGeom prst="rect">
            <a:avLst/>
          </a:prstGeom>
        </p:spPr>
      </p:pic>
      <p:pic>
        <p:nvPicPr>
          <p:cNvPr id="8" name="Picture 7" descr="667727_XRitLf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8893" y="5013176"/>
            <a:ext cx="1895475" cy="1295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825" y="332656"/>
            <a:ext cx="8686800" cy="2459826"/>
          </a:xfrm>
        </p:spPr>
      </p:pic>
      <p:sp>
        <p:nvSpPr>
          <p:cNvPr id="8" name="Cloud Callout 7"/>
          <p:cNvSpPr/>
          <p:nvPr/>
        </p:nvSpPr>
        <p:spPr bwMode="auto">
          <a:xfrm>
            <a:off x="539552" y="2708920"/>
            <a:ext cx="8064896" cy="352839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err="1" smtClean="0">
                <a:cs typeface="2  Titr" pitchFamily="2" charset="-78"/>
              </a:rPr>
              <a:t>درخطبه</a:t>
            </a:r>
            <a:r>
              <a:rPr lang="fa-IR" sz="2400" dirty="0" smtClean="0">
                <a:cs typeface="2  Titr" pitchFamily="2" charset="-78"/>
              </a:rPr>
              <a:t> 91 </a:t>
            </a:r>
            <a:r>
              <a:rPr lang="fa-IR" sz="2400" dirty="0" err="1" smtClean="0">
                <a:cs typeface="2  Titr" pitchFamily="2" charset="-78"/>
              </a:rPr>
              <a:t>نهج</a:t>
            </a:r>
            <a:r>
              <a:rPr lang="fa-IR" sz="2400" dirty="0" smtClean="0">
                <a:cs typeface="2  Titr" pitchFamily="2" charset="-78"/>
              </a:rPr>
              <a:t> </a:t>
            </a:r>
            <a:r>
              <a:rPr lang="fa-IR" sz="2400" dirty="0" err="1" smtClean="0">
                <a:cs typeface="2  Titr" pitchFamily="2" charset="-78"/>
              </a:rPr>
              <a:t>البلاغه</a:t>
            </a:r>
            <a:r>
              <a:rPr lang="fa-IR" sz="2400" dirty="0" smtClean="0">
                <a:cs typeface="2  Titr" pitchFamily="2" charset="-78"/>
              </a:rPr>
              <a:t> حضرت علی (علیه </a:t>
            </a:r>
            <a:r>
              <a:rPr lang="fa-IR" sz="2400" dirty="0" err="1" smtClean="0">
                <a:cs typeface="2  Titr" pitchFamily="2" charset="-78"/>
              </a:rPr>
              <a:t>السلام</a:t>
            </a:r>
            <a:r>
              <a:rPr lang="fa-IR" sz="2400" dirty="0" smtClean="0">
                <a:cs typeface="2  Titr" pitchFamily="2" charset="-78"/>
              </a:rPr>
              <a:t> ) توصیف زیبایی از علم خداوند را بیان نموده به طوری که انسان اندیشمند با مطالعه آن در برابر </a:t>
            </a:r>
            <a:r>
              <a:rPr lang="fa-IR" sz="2400" dirty="0" err="1" smtClean="0">
                <a:cs typeface="2  Titr" pitchFamily="2" charset="-78"/>
              </a:rPr>
              <a:t>پرردگار</a:t>
            </a:r>
            <a:r>
              <a:rPr lang="fa-IR" sz="2400" dirty="0" smtClean="0">
                <a:cs typeface="2  Titr" pitchFamily="2" charset="-78"/>
              </a:rPr>
              <a:t> یکتا خضوع می کند 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cs typeface="2  Titr" pitchFamily="2" charset="-78"/>
              </a:rPr>
              <a:t>نظر به این </a:t>
            </a:r>
            <a:r>
              <a:rPr lang="fa-IR" sz="2400" dirty="0" err="1" smtClean="0">
                <a:cs typeface="2  Titr" pitchFamily="2" charset="-78"/>
              </a:rPr>
              <a:t>خطبه</a:t>
            </a:r>
            <a:r>
              <a:rPr lang="fa-IR" sz="2400" dirty="0" smtClean="0">
                <a:cs typeface="2  Titr" pitchFamily="2" charset="-78"/>
              </a:rPr>
              <a:t> خداوند از تمام هستی با خبر است .پس از حال انسان نیز لحظه به لحظه آگاه است 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2  Titr" pitchFamily="2" charset="-78"/>
            </a:endParaRPr>
          </a:p>
        </p:txBody>
      </p:sp>
      <p:pic>
        <p:nvPicPr>
          <p:cNvPr id="9" name="Picture 8" descr="667727_fD5pX7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76750"/>
            <a:ext cx="2057400" cy="2381250"/>
          </a:xfrm>
          <a:prstGeom prst="rect">
            <a:avLst/>
          </a:prstGeom>
        </p:spPr>
      </p:pic>
      <p:pic>
        <p:nvPicPr>
          <p:cNvPr id="10" name="Picture 9" descr="667727_fD5pX7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61448" y="4432126"/>
            <a:ext cx="2047056" cy="23812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کتاب خلقت </a:t>
            </a:r>
            <a:endParaRPr lang="fa-IR" sz="6000" b="1" dirty="0">
              <a:solidFill>
                <a:schemeClr val="accent2">
                  <a:lumMod val="75000"/>
                </a:schemeClr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257800"/>
          </a:xfrm>
        </p:spPr>
        <p:txBody>
          <a:bodyPr/>
          <a:lstStyle/>
          <a:p>
            <a:pPr algn="ctr"/>
            <a:r>
              <a:rPr lang="fa-IR" sz="4000" dirty="0" smtClean="0">
                <a:solidFill>
                  <a:srgbClr val="7030A0"/>
                </a:solidFill>
                <a:cs typeface="2  Titr" pitchFamily="2" charset="-78"/>
              </a:rPr>
              <a:t>خلقت پروردگار تشبیه شده به کتابی که پرشده از علائم </a:t>
            </a:r>
            <a:r>
              <a:rPr lang="fa-IR" sz="4000" dirty="0" err="1" smtClean="0">
                <a:solidFill>
                  <a:srgbClr val="7030A0"/>
                </a:solidFill>
                <a:cs typeface="2  Titr" pitchFamily="2" charset="-78"/>
              </a:rPr>
              <a:t>ونشانه</a:t>
            </a:r>
            <a:r>
              <a:rPr lang="fa-IR" sz="4000" dirty="0" smtClean="0">
                <a:solidFill>
                  <a:srgbClr val="7030A0"/>
                </a:solidFill>
                <a:cs typeface="2  Titr" pitchFamily="2" charset="-78"/>
              </a:rPr>
              <a:t> برای شناخت خالق</a:t>
            </a:r>
          </a:p>
          <a:p>
            <a:pPr algn="ctr"/>
            <a:endParaRPr lang="fa-IR" sz="4000" dirty="0">
              <a:solidFill>
                <a:srgbClr val="7030A0"/>
              </a:solidFill>
              <a:cs typeface="2  Titr" pitchFamily="2" charset="-78"/>
            </a:endParaRPr>
          </a:p>
        </p:txBody>
      </p:sp>
      <p:pic>
        <p:nvPicPr>
          <p:cNvPr id="4" name="Picture 3" descr="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304571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237100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5" descr="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492896"/>
            <a:ext cx="257982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05" y="332656"/>
            <a:ext cx="8648675" cy="5720481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32742" cy="625099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36" y="188640"/>
            <a:ext cx="8821752" cy="6408711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686800" cy="936104"/>
          </a:xfrm>
        </p:spPr>
        <p:txBody>
          <a:bodyPr/>
          <a:lstStyle/>
          <a:p>
            <a:pPr algn="ctr"/>
            <a:r>
              <a:rPr lang="fa-IR" sz="4800" b="1" dirty="0" smtClean="0">
                <a:solidFill>
                  <a:srgbClr val="990033"/>
                </a:solidFill>
                <a:cs typeface="2  Titr" pitchFamily="2" charset="-78"/>
              </a:rPr>
              <a:t>ضرورت تدوین درس :</a:t>
            </a:r>
            <a:endParaRPr lang="en-US" sz="4800" b="1" dirty="0">
              <a:solidFill>
                <a:srgbClr val="990033"/>
              </a:solidFill>
              <a:cs typeface="2  Titr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686800" cy="5257800"/>
          </a:xfrm>
        </p:spPr>
        <p:txBody>
          <a:bodyPr/>
          <a:lstStyle/>
          <a:p>
            <a:pPr marL="0" indent="0" algn="ctr"/>
            <a:r>
              <a:rPr lang="fa-IR" sz="4000" dirty="0" smtClean="0">
                <a:cs typeface="2  Titr" pitchFamily="2" charset="-78"/>
              </a:rPr>
              <a:t> دانش آموزان در هدیه های آسمان با یک سری از صفات پروردگار متعال آشنا شده </a:t>
            </a:r>
            <a:r>
              <a:rPr lang="fa-IR" sz="4000" dirty="0" err="1" smtClean="0">
                <a:cs typeface="2  Titr" pitchFamily="2" charset="-78"/>
              </a:rPr>
              <a:t>اند</a:t>
            </a:r>
            <a:r>
              <a:rPr lang="fa-IR" sz="4000" dirty="0" smtClean="0">
                <a:cs typeface="2  Titr" pitchFamily="2" charset="-78"/>
              </a:rPr>
              <a:t> ونیز در پیام های آسمان هفتم و هشتم نیز با صفات دیگری آشنا گشتند مثل </a:t>
            </a:r>
            <a:r>
              <a:rPr lang="fa-IR" sz="4000" dirty="0" err="1" smtClean="0">
                <a:cs typeface="2  Titr" pitchFamily="2" charset="-78"/>
              </a:rPr>
              <a:t>غفار</a:t>
            </a:r>
            <a:r>
              <a:rPr lang="fa-IR" sz="4000" dirty="0" smtClean="0">
                <a:cs typeface="2  Titr" pitchFamily="2" charset="-78"/>
              </a:rPr>
              <a:t>،ناظم، ستار ....</a:t>
            </a:r>
          </a:p>
          <a:p>
            <a:pPr marL="0" indent="0" algn="ctr"/>
            <a:r>
              <a:rPr lang="fa-IR" sz="4000" dirty="0" smtClean="0">
                <a:cs typeface="2  Titr" pitchFamily="2" charset="-78"/>
              </a:rPr>
              <a:t>  در پایه نهم صفات را جمع بندی نموده و راهنمایی می کند که چگونه با سایر صفات آشنا شود.</a:t>
            </a:r>
          </a:p>
          <a:p>
            <a:pPr marL="0" indent="0" algn="ctr"/>
            <a:endParaRPr lang="en-US" sz="4000" dirty="0">
              <a:cs typeface="2 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511505ef97f33fbfcb122c499974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0871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dscap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505135" cy="585400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131024" cy="756320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rgbClr val="990033"/>
                </a:solidFill>
                <a:cs typeface="2  Titr" pitchFamily="2" charset="-78"/>
              </a:rPr>
              <a:t>صفات ثبوتی و سلبی</a:t>
            </a:r>
            <a:endParaRPr lang="fa-IR" sz="4400" b="1" dirty="0">
              <a:solidFill>
                <a:srgbClr val="990033"/>
              </a:solidFill>
              <a:cs typeface="2  Titr" pitchFamily="2" charset="-78"/>
            </a:endParaRPr>
          </a:p>
        </p:txBody>
      </p:sp>
      <p:sp>
        <p:nvSpPr>
          <p:cNvPr id="4" name="Flowchart: Magnetic Disk 3"/>
          <p:cNvSpPr/>
          <p:nvPr/>
        </p:nvSpPr>
        <p:spPr bwMode="auto">
          <a:xfrm>
            <a:off x="4788024" y="1340768"/>
            <a:ext cx="3672408" cy="5184576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صفاتی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که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جنبه کمال دارند مثل قدرت ،علم ،رحمت ، </a:t>
            </a:r>
            <a:r>
              <a:rPr kumimoji="0" lang="fa-IR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رازقیت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، حیات، مهربانی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و....این صفات را (صفات ثبوتی )می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نامیم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وبه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خدا نسبت می دهیم .یعنی خداوند این صفات را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داراست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.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00B050"/>
              </a:solidFill>
              <a:effectLst/>
              <a:cs typeface="2  Tit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2  Titr" pitchFamily="2" charset="-78"/>
            </a:endParaRPr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755576" y="1412776"/>
            <a:ext cx="3600400" cy="5112568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صفاتی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که از نقص ناشی می شوند، مانند جهل ، خستگی ، خواب، مرگ ، عجز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ونیاز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به پدر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ومادر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.این صفات را (صفات سلبی) می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نامیم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واز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خداوند سلب  می کنیم یعنی خداوند این صفات را ندارد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واز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 آن </a:t>
            </a:r>
            <a:r>
              <a:rPr kumimoji="0" lang="fa-IR" sz="24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مبراست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2  Titr" pitchFamily="2" charset="-78"/>
              </a:rPr>
              <a:t>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2  Titr" pitchFamily="2" charset="-78"/>
            </a:endParaRPr>
          </a:p>
        </p:txBody>
      </p:sp>
      <p:pic>
        <p:nvPicPr>
          <p:cNvPr id="6" name="Picture 5" descr="667727_rE9n1F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2682999" cy="1761042"/>
          </a:xfrm>
          <a:prstGeom prst="rect">
            <a:avLst/>
          </a:prstGeom>
        </p:spPr>
      </p:pic>
      <p:pic>
        <p:nvPicPr>
          <p:cNvPr id="7" name="Picture 6" descr="667727_rE9n1F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682999" cy="176104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476672"/>
            <a:ext cx="4464496" cy="72008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algn="ctr"/>
            <a:r>
              <a:rPr lang="fa-IR" sz="5400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حمد و تسبیح</a:t>
            </a:r>
            <a:endParaRPr lang="fa-IR" sz="5400" dirty="0">
              <a:solidFill>
                <a:schemeClr val="accent2">
                  <a:lumMod val="75000"/>
                </a:schemeClr>
              </a:solidFill>
              <a:cs typeface="2  Titr" pitchFamily="2" charset="-78"/>
            </a:endParaRPr>
          </a:p>
        </p:txBody>
      </p:sp>
      <p:pic>
        <p:nvPicPr>
          <p:cNvPr id="4" name="Content Placeholder 3" descr="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0863">
            <a:off x="3851920" y="-99392"/>
            <a:ext cx="4903260" cy="238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Left Arrow Callout 4"/>
          <p:cNvSpPr/>
          <p:nvPr/>
        </p:nvSpPr>
        <p:spPr bwMode="auto">
          <a:xfrm rot="1114604">
            <a:off x="1556132" y="2192150"/>
            <a:ext cx="7416824" cy="1611906"/>
          </a:xfrm>
          <a:prstGeom prst="leftArrowCallout">
            <a:avLst>
              <a:gd name="adj1" fmla="val 50000"/>
              <a:gd name="adj2" fmla="val 50000"/>
              <a:gd name="adj3" fmla="val 25000"/>
              <a:gd name="adj4" fmla="val 918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cs typeface="2  Titr" pitchFamily="2" charset="-78"/>
              </a:rPr>
              <a:t>حمد به معنای ستایش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الحمدلله : </a:t>
            </a:r>
            <a:r>
              <a:rPr kumimoji="0" lang="fa-I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هرستایش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برای خداست 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2  Tit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err="1" smtClean="0">
                <a:cs typeface="2  Titr" pitchFamily="2" charset="-78"/>
              </a:rPr>
              <a:t>درحمد</a:t>
            </a:r>
            <a:r>
              <a:rPr lang="fa-IR" sz="3200" dirty="0" smtClean="0">
                <a:cs typeface="2  Titr" pitchFamily="2" charset="-78"/>
              </a:rPr>
              <a:t> صفات ثبوتی خداوند </a:t>
            </a:r>
            <a:r>
              <a:rPr lang="fa-IR" sz="3200" dirty="0" err="1" smtClean="0">
                <a:cs typeface="2  Titr" pitchFamily="2" charset="-78"/>
              </a:rPr>
              <a:t>رابیان</a:t>
            </a:r>
            <a:r>
              <a:rPr lang="fa-IR" sz="3200" dirty="0" smtClean="0">
                <a:cs typeface="2  Titr" pitchFamily="2" charset="-78"/>
              </a:rPr>
              <a:t> می کنیم.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2  Titr" pitchFamily="2" charset="-78"/>
            </a:endParaRPr>
          </a:p>
        </p:txBody>
      </p:sp>
      <p:sp>
        <p:nvSpPr>
          <p:cNvPr id="6" name="Left Arrow Callout 5"/>
          <p:cNvSpPr/>
          <p:nvPr/>
        </p:nvSpPr>
        <p:spPr bwMode="auto">
          <a:xfrm rot="1157496">
            <a:off x="383339" y="3803499"/>
            <a:ext cx="7885718" cy="1702331"/>
          </a:xfrm>
          <a:prstGeom prst="leftArrowCallout">
            <a:avLst>
              <a:gd name="adj1" fmla="val 50000"/>
              <a:gd name="adj2" fmla="val 50000"/>
              <a:gd name="adj3" fmla="val 25000"/>
              <a:gd name="adj4" fmla="val 945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تسبیح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به معنای پاک دانستن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cs typeface="2  Titr" pitchFamily="2" charset="-78"/>
              </a:rPr>
              <a:t>خداوند از هر نقص </a:t>
            </a:r>
            <a:r>
              <a:rPr lang="fa-IR" sz="3200" dirty="0" err="1" smtClean="0">
                <a:cs typeface="2  Titr" pitchFamily="2" charset="-78"/>
              </a:rPr>
              <a:t>وعیبی</a:t>
            </a:r>
            <a:r>
              <a:rPr lang="fa-IR" sz="3200" dirty="0" smtClean="0">
                <a:cs typeface="2  Titr" pitchFamily="2" charset="-78"/>
              </a:rPr>
              <a:t> منزه است </a:t>
            </a:r>
            <a:r>
              <a:rPr lang="en-US" sz="3200" dirty="0" smtClean="0">
                <a:cs typeface="2  Titr" pitchFamily="2" charset="-78"/>
              </a:rPr>
              <a:t>  </a:t>
            </a:r>
            <a:r>
              <a:rPr lang="fa-IR" sz="3200" dirty="0" smtClean="0">
                <a:cs typeface="2  Titr" pitchFamily="2" charset="-78"/>
              </a:rPr>
              <a:t> سبحان الله :</a:t>
            </a:r>
            <a:r>
              <a:rPr lang="en-US" sz="3200" dirty="0" smtClean="0">
                <a:cs typeface="2  Titr" pitchFamily="2" charset="-78"/>
              </a:rPr>
              <a:t>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در تسبیح صفات سلبی خداوند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بیان می داریم 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2  Titr" pitchFamily="2" charset="-78"/>
            </a:endParaRPr>
          </a:p>
        </p:txBody>
      </p:sp>
      <p:pic>
        <p:nvPicPr>
          <p:cNvPr id="7" name="Picture 6" descr="salava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3810000" cy="7524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pic>
        <p:nvPicPr>
          <p:cNvPr id="5" name="Picture 4" descr="1_gif__8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140968"/>
            <a:ext cx="2642865" cy="126836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7" cy="64807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8159824" cy="609600"/>
          </a:xfrm>
        </p:spPr>
        <p:txBody>
          <a:bodyPr/>
          <a:lstStyle/>
          <a:p>
            <a:pPr algn="ctr"/>
            <a:r>
              <a:rPr lang="fa-IR" sz="4400" dirty="0" smtClean="0">
                <a:solidFill>
                  <a:srgbClr val="CC3300"/>
                </a:solidFill>
                <a:cs typeface="2  Titr" pitchFamily="2" charset="-78"/>
              </a:rPr>
              <a:t>اهداف درس:</a:t>
            </a:r>
            <a:endParaRPr lang="en-US" sz="4400" dirty="0">
              <a:solidFill>
                <a:srgbClr val="CC3300"/>
              </a:solidFill>
              <a:cs typeface="2  Titr" pitchFamily="2" charset="-78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1124744"/>
            <a:ext cx="5976664" cy="5040560"/>
          </a:xfrm>
        </p:spPr>
        <p:txBody>
          <a:bodyPr/>
          <a:lstStyle/>
          <a:p>
            <a:pPr algn="ctr"/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آشنایی با صفات  پروردگار</a:t>
            </a:r>
          </a:p>
          <a:p>
            <a:pPr algn="ctr"/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راه های شناخت پروردگار</a:t>
            </a:r>
          </a:p>
          <a:p>
            <a:pPr algn="ctr"/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شناخت صفات </a:t>
            </a:r>
            <a:r>
              <a:rPr lang="fa-IR" sz="4800" dirty="0" err="1" smtClean="0">
                <a:solidFill>
                  <a:srgbClr val="002060"/>
                </a:solidFill>
                <a:cs typeface="2  Titr" pitchFamily="2" charset="-78"/>
              </a:rPr>
              <a:t>ثبوتیه</a:t>
            </a:r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 و </a:t>
            </a:r>
            <a:r>
              <a:rPr lang="fa-IR" sz="4800" dirty="0" err="1" smtClean="0">
                <a:solidFill>
                  <a:srgbClr val="002060"/>
                </a:solidFill>
                <a:cs typeface="2  Titr" pitchFamily="2" charset="-78"/>
              </a:rPr>
              <a:t>سلبیه</a:t>
            </a:r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</a:p>
          <a:p>
            <a:pPr algn="ctr"/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آشنایی با مفهوم حمد و تسبیح الهی </a:t>
            </a:r>
            <a:endParaRPr lang="fa-IR" sz="48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6" name="Picture 5" descr="1_2_1_alwee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dirty="0" smtClean="0">
                <a:solidFill>
                  <a:srgbClr val="990033"/>
                </a:solidFill>
                <a:cs typeface="2  Titr" pitchFamily="2" charset="-78"/>
              </a:rPr>
              <a:t>محورهای درس </a:t>
            </a:r>
            <a:endParaRPr lang="en-US" sz="4800" dirty="0">
              <a:solidFill>
                <a:srgbClr val="990033"/>
              </a:solidFill>
              <a:cs typeface="2  Titr" pitchFamily="2" charset="-7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8686800" cy="5257800"/>
          </a:xfrm>
        </p:spPr>
        <p:txBody>
          <a:bodyPr/>
          <a:lstStyle/>
          <a:p>
            <a:pPr marL="0" indent="0"/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1- دغدغه انسانها برای شناخت خالق</a:t>
            </a:r>
          </a:p>
          <a:p>
            <a:pPr marL="0" indent="0"/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2-قرآن و جهان آفرینش </a:t>
            </a:r>
            <a:r>
              <a:rPr lang="fa-IR" sz="3600" dirty="0" err="1" smtClean="0">
                <a:solidFill>
                  <a:srgbClr val="002060"/>
                </a:solidFill>
                <a:cs typeface="2  Titr" pitchFamily="2" charset="-78"/>
              </a:rPr>
              <a:t>دومنبع</a:t>
            </a:r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 برای درک صفات الهی</a:t>
            </a:r>
          </a:p>
          <a:p>
            <a:pPr marL="0" indent="0"/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3-راه اول قرآن و آیات الهی</a:t>
            </a:r>
          </a:p>
          <a:p>
            <a:pPr marL="0" indent="0"/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4- زیبایی های خلقت  یکی از راههای شناخت صفات پروردگار متعال</a:t>
            </a:r>
          </a:p>
          <a:p>
            <a:pPr marL="0" indent="0"/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5-صفات </a:t>
            </a:r>
            <a:r>
              <a:rPr lang="fa-IR" sz="3600" dirty="0" err="1" smtClean="0">
                <a:solidFill>
                  <a:srgbClr val="002060"/>
                </a:solidFill>
                <a:cs typeface="2  Titr" pitchFamily="2" charset="-78"/>
              </a:rPr>
              <a:t>ثبوتیه</a:t>
            </a:r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3600" dirty="0" err="1" smtClean="0">
                <a:solidFill>
                  <a:srgbClr val="002060"/>
                </a:solidFill>
                <a:cs typeface="2  Titr" pitchFamily="2" charset="-78"/>
              </a:rPr>
              <a:t>وسلبیه</a:t>
            </a:r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</a:p>
          <a:p>
            <a:pPr marL="0" indent="0"/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6-حمد و تسبیح خداوند </a:t>
            </a:r>
          </a:p>
          <a:p>
            <a:pPr marL="0" indent="0"/>
            <a:endParaRPr lang="en-US" sz="36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6" name="Picture 5" descr="186495bna73841p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3240360" cy="21240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303840" cy="936104"/>
          </a:xfrm>
        </p:spPr>
        <p:txBody>
          <a:bodyPr/>
          <a:lstStyle/>
          <a:p>
            <a:pPr algn="ctr"/>
            <a:r>
              <a:rPr lang="fa-IR" sz="3600" dirty="0" smtClean="0">
                <a:solidFill>
                  <a:srgbClr val="990033"/>
                </a:solidFill>
                <a:cs typeface="2  Titr" pitchFamily="2" charset="-78"/>
              </a:rPr>
              <a:t> تصویر روی جلد کتاب پیام های آسمان نهم</a:t>
            </a:r>
            <a:endParaRPr lang="en-US" sz="3600" dirty="0">
              <a:solidFill>
                <a:srgbClr val="990033"/>
              </a:solidFill>
              <a:cs typeface="2  Titr" pitchFamily="2" charset="-78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132856"/>
            <a:ext cx="8136904" cy="5760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a-IR" sz="3600" dirty="0" smtClean="0">
                <a:solidFill>
                  <a:srgbClr val="002060"/>
                </a:solidFill>
                <a:cs typeface="2  Titr" pitchFamily="2" charset="-78"/>
              </a:rPr>
              <a:t>محراب و ستونهای مسجد شیخ لطف الله اصفهان </a:t>
            </a:r>
          </a:p>
          <a:p>
            <a:pPr>
              <a:lnSpc>
                <a:spcPct val="90000"/>
              </a:lnSpc>
            </a:pPr>
            <a:endParaRPr lang="fa-IR" sz="3600" dirty="0">
              <a:solidFill>
                <a:srgbClr val="002060"/>
              </a:solidFill>
              <a:cs typeface="2  Titr" pitchFamily="2" charset="-78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012160" y="3789040"/>
            <a:ext cx="29878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rgbClr val="FFFF00"/>
                </a:solidFill>
                <a:latin typeface="+mn-lt"/>
              </a:rPr>
              <a:t>برداشت از تصویر: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حرکت</a:t>
            </a:r>
            <a:r>
              <a:rPr kumimoji="0" lang="fa-IR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به سوی تعالی و رشد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lang="fa-IR" sz="2000" b="1" kern="0" dirty="0" smtClean="0">
                <a:solidFill>
                  <a:srgbClr val="FFFF00"/>
                </a:solidFill>
                <a:latin typeface="+mn-lt"/>
              </a:rPr>
              <a:t>دو دستی که روبه آسمان بلند شده </a:t>
            </a:r>
            <a:r>
              <a:rPr lang="fa-IR" sz="2000" b="1" kern="0" dirty="0" err="1" smtClean="0">
                <a:solidFill>
                  <a:srgbClr val="FFFF00"/>
                </a:solidFill>
                <a:latin typeface="+mn-lt"/>
              </a:rPr>
              <a:t>ودرحال</a:t>
            </a:r>
            <a:r>
              <a:rPr lang="fa-IR" sz="2000" b="1" kern="0" dirty="0" smtClean="0">
                <a:solidFill>
                  <a:srgbClr val="FFFF00"/>
                </a:solidFill>
                <a:latin typeface="+mn-lt"/>
              </a:rPr>
              <a:t> دعاست 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IMG_۲۰۱۵۰۸۲۵_۰۰۱۱۱۵.jpg"/>
          <p:cNvPicPr>
            <a:picLocks noChangeAspect="1"/>
          </p:cNvPicPr>
          <p:nvPr/>
        </p:nvPicPr>
        <p:blipFill>
          <a:blip r:embed="rId2" cstate="print"/>
          <a:srcRect b="12851"/>
          <a:stretch>
            <a:fillRect/>
          </a:stretch>
        </p:blipFill>
        <p:spPr>
          <a:xfrm rot="21424203">
            <a:off x="569957" y="2547516"/>
            <a:ext cx="5112568" cy="413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solidFill>
                  <a:srgbClr val="990033"/>
                </a:solidFill>
                <a:cs typeface="2  Titr" pitchFamily="2" charset="-78"/>
              </a:rPr>
              <a:t>تصویر صفحه اول درس </a:t>
            </a:r>
            <a:endParaRPr lang="fa-IR" sz="4400" dirty="0">
              <a:solidFill>
                <a:srgbClr val="990033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204864"/>
            <a:ext cx="3528392" cy="2880320"/>
          </a:xfrm>
        </p:spPr>
        <p:txBody>
          <a:bodyPr/>
          <a:lstStyle/>
          <a:p>
            <a:endParaRPr lang="fa-IR" dirty="0" smtClean="0">
              <a:solidFill>
                <a:srgbClr val="002060"/>
              </a:solidFill>
              <a:cs typeface="2  Titr" pitchFamily="2" charset="-78"/>
            </a:endParaRPr>
          </a:p>
          <a:p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محراب :محل عبادت و یک انسان مشغول نیایش  است.</a:t>
            </a:r>
          </a:p>
          <a:p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رنگهای مختلف جلوه های </a:t>
            </a:r>
            <a:r>
              <a:rPr lang="fa-IR" dirty="0" err="1" smtClean="0">
                <a:solidFill>
                  <a:srgbClr val="002060"/>
                </a:solidFill>
                <a:cs typeface="2  Titr" pitchFamily="2" charset="-78"/>
              </a:rPr>
              <a:t>متعددالهی</a:t>
            </a: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 است که خداوند را می توان با آن شناخت .</a:t>
            </a:r>
          </a:p>
          <a:p>
            <a:r>
              <a:rPr lang="fa-IR" dirty="0" err="1" smtClean="0">
                <a:solidFill>
                  <a:srgbClr val="002060"/>
                </a:solidFill>
                <a:cs typeface="2  Titr" pitchFamily="2" charset="-78"/>
              </a:rPr>
              <a:t>ونوری</a:t>
            </a: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 که از بالا انسان را در برگرفته </a:t>
            </a:r>
            <a:r>
              <a:rPr lang="fa-IR" dirty="0" err="1" smtClean="0">
                <a:solidFill>
                  <a:srgbClr val="002060"/>
                </a:solidFill>
                <a:cs typeface="2  Titr" pitchFamily="2" charset="-78"/>
              </a:rPr>
              <a:t>وهدایت</a:t>
            </a: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 گری می کند .</a:t>
            </a:r>
            <a:endParaRPr lang="fa-IR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4" name="Picture 3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536504" cy="5718045"/>
          </a:xfrm>
          <a:prstGeom prst="rect">
            <a:avLst/>
          </a:prstGeom>
        </p:spPr>
      </p:pic>
      <p:pic>
        <p:nvPicPr>
          <p:cNvPr id="5" name="Picture 4" descr="8e6d69a25abbd0ea61f49aea0b9a8c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013176"/>
            <a:ext cx="3744416" cy="1368152"/>
          </a:xfrm>
          <a:prstGeom prst="rect">
            <a:avLst/>
          </a:prstGeom>
        </p:spPr>
      </p:pic>
      <p:pic>
        <p:nvPicPr>
          <p:cNvPr id="6" name="Picture 5" descr="--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20688"/>
            <a:ext cx="3810000" cy="164477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184576" cy="533400"/>
          </a:xfrm>
        </p:spPr>
        <p:txBody>
          <a:bodyPr/>
          <a:lstStyle/>
          <a:p>
            <a:pPr algn="ctr"/>
            <a:r>
              <a:rPr lang="fa-IR" sz="4400" dirty="0" err="1" smtClean="0">
                <a:solidFill>
                  <a:srgbClr val="990033"/>
                </a:solidFill>
                <a:cs typeface="2  Titr" pitchFamily="2" charset="-78"/>
              </a:rPr>
              <a:t>تورا</a:t>
            </a:r>
            <a:r>
              <a:rPr lang="fa-IR" sz="4400" dirty="0" smtClean="0">
                <a:solidFill>
                  <a:srgbClr val="990033"/>
                </a:solidFill>
                <a:cs typeface="2  Titr" pitchFamily="2" charset="-78"/>
              </a:rPr>
              <a:t> چگونه بشناسم ؟</a:t>
            </a:r>
            <a:endParaRPr lang="fa-IR" sz="4400" dirty="0">
              <a:solidFill>
                <a:srgbClr val="990033"/>
              </a:solidFill>
              <a:cs typeface="2  Titr" pitchFamily="2" charset="-78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1412776"/>
            <a:ext cx="836295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orod  malaka-seraj_805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1600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6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23528" y="332656"/>
            <a:ext cx="856895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Up Arrow Callout 7"/>
          <p:cNvSpPr/>
          <p:nvPr/>
        </p:nvSpPr>
        <p:spPr bwMode="auto">
          <a:xfrm>
            <a:off x="755576" y="3356992"/>
            <a:ext cx="7704856" cy="2952328"/>
          </a:xfrm>
          <a:prstGeom prst="upArrowCallout">
            <a:avLst>
              <a:gd name="adj1" fmla="val 48036"/>
              <a:gd name="adj2" fmla="val 25000"/>
              <a:gd name="adj3" fmla="val 25000"/>
              <a:gd name="adj4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cs typeface="2  Titr" pitchFamily="2" charset="-7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err="1" smtClean="0">
                <a:cs typeface="2  Titr" pitchFamily="2" charset="-78"/>
              </a:rPr>
              <a:t>صفاتی</a:t>
            </a:r>
            <a:r>
              <a:rPr lang="fa-IR" sz="3200" dirty="0" smtClean="0">
                <a:cs typeface="2  Titr" pitchFamily="2" charset="-78"/>
              </a:rPr>
              <a:t> همچون قدرت /عدالت /قهّار /</a:t>
            </a:r>
            <a:r>
              <a:rPr lang="fa-IR" sz="3200" dirty="0" err="1" smtClean="0">
                <a:cs typeface="2  Titr" pitchFamily="2" charset="-78"/>
              </a:rPr>
              <a:t>غفّار</a:t>
            </a:r>
            <a:r>
              <a:rPr lang="fa-IR" sz="3200" dirty="0" smtClean="0">
                <a:cs typeface="2  Titr" pitchFamily="2" charset="-78"/>
              </a:rPr>
              <a:t> / ستّار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در</a:t>
            </a:r>
            <a:r>
              <a:rPr kumimoji="0" lang="fa-I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اینجا می توان به </a:t>
            </a:r>
            <a:r>
              <a:rPr kumimoji="0" lang="fa-IR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بندهایی</a:t>
            </a:r>
            <a:r>
              <a:rPr kumimoji="0" lang="fa-I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از جوشن </a:t>
            </a:r>
            <a:r>
              <a:rPr kumimoji="0" lang="fa-IR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کبیرو</a:t>
            </a:r>
            <a:r>
              <a:rPr kumimoji="0" lang="fa-I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2  Titr" pitchFamily="2" charset="-78"/>
              </a:rPr>
              <a:t> آیات انتهایی سوره حشر هم اشاره نمود 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2  Titr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اسماء الحسني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62646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ussian_reflection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gaussian_reflection</Template>
  <TotalTime>289</TotalTime>
  <Words>619</Words>
  <Application>Microsoft Office PowerPoint</Application>
  <PresentationFormat>On-screen Show (4:3)</PresentationFormat>
  <Paragraphs>67</Paragraphs>
  <Slides>26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gaussian_reflection</vt:lpstr>
      <vt:lpstr>PowerPoint Presentation</vt:lpstr>
      <vt:lpstr>ضرورت تدوین درس :</vt:lpstr>
      <vt:lpstr>اهداف درس:</vt:lpstr>
      <vt:lpstr>محورهای درس </vt:lpstr>
      <vt:lpstr> تصویر روی جلد کتاب پیام های آسمان نهم</vt:lpstr>
      <vt:lpstr>تصویر صفحه اول درس </vt:lpstr>
      <vt:lpstr>تورا چگونه بشناسم ؟</vt:lpstr>
      <vt:lpstr>PowerPoint Presentation</vt:lpstr>
      <vt:lpstr>PowerPoint Presentation</vt:lpstr>
      <vt:lpstr>PowerPoint Presentation</vt:lpstr>
      <vt:lpstr>راه های شناخت صفات خدا </vt:lpstr>
      <vt:lpstr>PowerPoint Presentation</vt:lpstr>
      <vt:lpstr>PowerPoint Presentation</vt:lpstr>
      <vt:lpstr>PowerPoint Presentation</vt:lpstr>
      <vt:lpstr>PowerPoint Presentation</vt:lpstr>
      <vt:lpstr>کتاب خلقت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صفات ثبوتی و سلبی</vt:lpstr>
      <vt:lpstr>PowerPoint Presentation</vt:lpstr>
      <vt:lpstr>حمد و تسبیح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اول  پیام های آسمان پایه نهم</dc:title>
  <dc:creator>WwW.P30HeX.Com</dc:creator>
  <cp:lastModifiedBy>nasir5</cp:lastModifiedBy>
  <cp:revision>21</cp:revision>
  <dcterms:created xsi:type="dcterms:W3CDTF">2015-08-24T18:22:16Z</dcterms:created>
  <dcterms:modified xsi:type="dcterms:W3CDTF">2016-08-02T05:44:12Z</dcterms:modified>
</cp:coreProperties>
</file>