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5"/>
  </p:notesMasterIdLst>
  <p:sldIdLst>
    <p:sldId id="256" r:id="rId2"/>
    <p:sldId id="259" r:id="rId3"/>
    <p:sldId id="260" r:id="rId4"/>
    <p:sldId id="261" r:id="rId5"/>
    <p:sldId id="262" r:id="rId6"/>
    <p:sldId id="257" r:id="rId7"/>
    <p:sldId id="263" r:id="rId8"/>
    <p:sldId id="264" r:id="rId9"/>
    <p:sldId id="265" r:id="rId10"/>
    <p:sldId id="266" r:id="rId11"/>
    <p:sldId id="268" r:id="rId12"/>
    <p:sldId id="269" r:id="rId13"/>
    <p:sldId id="270" r:id="rId14"/>
    <p:sldId id="271" r:id="rId15"/>
    <p:sldId id="272" r:id="rId16"/>
    <p:sldId id="274" r:id="rId17"/>
    <p:sldId id="273" r:id="rId18"/>
    <p:sldId id="275" r:id="rId19"/>
    <p:sldId id="276" r:id="rId20"/>
    <p:sldId id="277" r:id="rId21"/>
    <p:sldId id="278" r:id="rId22"/>
    <p:sldId id="280" r:id="rId23"/>
    <p:sldId id="281" r:id="rId24"/>
    <p:sldId id="282" r:id="rId25"/>
    <p:sldId id="283" r:id="rId26"/>
    <p:sldId id="286" r:id="rId27"/>
    <p:sldId id="284" r:id="rId28"/>
    <p:sldId id="287" r:id="rId29"/>
    <p:sldId id="288" r:id="rId30"/>
    <p:sldId id="289" r:id="rId31"/>
    <p:sldId id="290" r:id="rId32"/>
    <p:sldId id="291" r:id="rId33"/>
    <p:sldId id="292"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9A58D-5C66-4576-AAF2-430E0A5A6207}" type="datetimeFigureOut">
              <a:rPr lang="en-US" smtClean="0"/>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5DEF5-AB54-45C9-8A87-E9F3523F1D5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C605DEF5-AB54-45C9-8A87-E9F3523F1D53}"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80577E7-6DA3-4D30-A18B-6B6A61632F4C}" type="datetimeFigureOut">
              <a:rPr lang="fa-IR" smtClean="0"/>
              <a:pPr/>
              <a:t>1437/08/10</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4BEB65-1E28-44B8-B5D8-2BE58D135BE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E4BEB65-1E28-44B8-B5D8-2BE58D135BE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E4BEB65-1E28-44B8-B5D8-2BE58D135BE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E4BEB65-1E28-44B8-B5D8-2BE58D135BE6}"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E4BEB65-1E28-44B8-B5D8-2BE58D135BE6}"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E4BEB65-1E28-44B8-B5D8-2BE58D135BE6}"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7E4BEB65-1E28-44B8-B5D8-2BE58D135BE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7E4BEB65-1E28-44B8-B5D8-2BE58D135BE6}"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0577E7-6DA3-4D30-A18B-6B6A61632F4C}" type="datetimeFigureOut">
              <a:rPr lang="fa-IR" smtClean="0"/>
              <a:pPr/>
              <a:t>1437/08/10</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7E4BEB65-1E28-44B8-B5D8-2BE58D135BE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80577E7-6DA3-4D30-A18B-6B6A61632F4C}" type="datetimeFigureOut">
              <a:rPr lang="fa-IR" smtClean="0"/>
              <a:pPr/>
              <a:t>1437/08/10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E4BEB65-1E28-44B8-B5D8-2BE58D135BE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0577E7-6DA3-4D30-A18B-6B6A61632F4C}" type="datetimeFigureOut">
              <a:rPr lang="fa-IR" smtClean="0"/>
              <a:pPr/>
              <a:t>1437/08/10</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4BEB65-1E28-44B8-B5D8-2BE58D135BE6}"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0577E7-6DA3-4D30-A18B-6B6A61632F4C}" type="datetimeFigureOut">
              <a:rPr lang="fa-IR" smtClean="0"/>
              <a:pPr/>
              <a:t>1437/08/10</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4BEB65-1E28-44B8-B5D8-2BE58D135BE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fa.wikipedia.org/w/index.php?title=%D8%B3%D8%B7%D8%AD_%D8%B2%D9%85%DB%8C%D9%86&amp;action=edit&amp;redlink=1" TargetMode="External"/><Relationship Id="rId2" Type="http://schemas.openxmlformats.org/officeDocument/2006/relationships/hyperlink" Target="https://fa.wikipedia.org/wiki/%D9%81%DB%8C%D8%B2%DB%8C%DA%A9%DB%8C"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332656"/>
            <a:ext cx="6400800" cy="1752600"/>
          </a:xfrm>
        </p:spPr>
        <p:txBody>
          <a:bodyPr/>
          <a:lstStyle/>
          <a:p>
            <a:pPr algn="ctr"/>
            <a:endParaRPr lang="fa-IR" dirty="0" smtClean="0"/>
          </a:p>
          <a:p>
            <a:pPr algn="ctr"/>
            <a:r>
              <a:rPr lang="fa-IR" sz="4800" b="1" dirty="0" smtClean="0">
                <a:solidFill>
                  <a:schemeClr val="tx1"/>
                </a:solidFill>
                <a:latin typeface="Tahoma" pitchFamily="34" charset="0"/>
                <a:ea typeface="Tahoma" pitchFamily="34" charset="0"/>
                <a:cs typeface="Tahoma" pitchFamily="34" charset="0"/>
              </a:rPr>
              <a:t>به نام خدا</a:t>
            </a:r>
            <a:endParaRPr lang="fa-IR" sz="4800" b="1" dirty="0">
              <a:solidFill>
                <a:schemeClr val="tx1"/>
              </a:solidFill>
              <a:latin typeface="Tahoma" pitchFamily="34" charset="0"/>
              <a:ea typeface="Tahoma" pitchFamily="34" charset="0"/>
              <a:cs typeface="Tahoma" pitchFamily="34" charset="0"/>
            </a:endParaRPr>
          </a:p>
        </p:txBody>
      </p:sp>
      <p:sp>
        <p:nvSpPr>
          <p:cNvPr id="6" name="Title 3"/>
          <p:cNvSpPr>
            <a:spLocks noGrp="1"/>
          </p:cNvSpPr>
          <p:nvPr>
            <p:ph type="ctrTitle"/>
          </p:nvPr>
        </p:nvSpPr>
        <p:spPr>
          <a:xfrm>
            <a:off x="683568" y="2708920"/>
            <a:ext cx="7772400" cy="183038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a-IR" sz="3800" b="0" dirty="0" smtClean="0">
                <a:solidFill>
                  <a:schemeClr val="tx1"/>
                </a:solidFill>
                <a:latin typeface="Tahoma" pitchFamily="34" charset="0"/>
                <a:ea typeface="Tahoma" pitchFamily="34" charset="0"/>
                <a:cs typeface="Tahoma" pitchFamily="34" charset="0"/>
              </a:rPr>
              <a:t>موضوع</a:t>
            </a:r>
            <a:r>
              <a:rPr lang="fa-IR" sz="4000" dirty="0" smtClean="0">
                <a:solidFill>
                  <a:schemeClr val="tx1"/>
                </a:solidFill>
                <a:latin typeface="Tahoma" pitchFamily="34" charset="0"/>
                <a:ea typeface="Tahoma" pitchFamily="34" charset="0"/>
                <a:cs typeface="Tahoma" pitchFamily="34" charset="0"/>
              </a:rPr>
              <a:t>: محوطه سازی</a:t>
            </a:r>
            <a:br>
              <a:rPr lang="fa-IR" sz="4000" dirty="0" smtClean="0">
                <a:solidFill>
                  <a:schemeClr val="tx1"/>
                </a:solidFill>
                <a:latin typeface="Tahoma" pitchFamily="34" charset="0"/>
                <a:ea typeface="Tahoma" pitchFamily="34" charset="0"/>
                <a:cs typeface="Tahoma" pitchFamily="34" charset="0"/>
              </a:rPr>
            </a:br>
            <a:r>
              <a:rPr lang="fa-IR" sz="4000" dirty="0" smtClean="0">
                <a:solidFill>
                  <a:schemeClr val="tx1"/>
                </a:solidFill>
                <a:latin typeface="Tahoma" pitchFamily="34" charset="0"/>
                <a:ea typeface="Tahoma" pitchFamily="34" charset="0"/>
                <a:cs typeface="Tahoma" pitchFamily="34" charset="0"/>
              </a:rPr>
              <a:t/>
            </a:r>
            <a:br>
              <a:rPr lang="fa-IR" sz="4000" dirty="0" smtClean="0">
                <a:solidFill>
                  <a:schemeClr val="tx1"/>
                </a:solidFill>
                <a:latin typeface="Tahoma" pitchFamily="34" charset="0"/>
                <a:ea typeface="Tahoma" pitchFamily="34" charset="0"/>
                <a:cs typeface="Tahoma" pitchFamily="34" charset="0"/>
              </a:rPr>
            </a:br>
            <a:r>
              <a:rPr lang="fa-IR" sz="3800" b="0" dirty="0" smtClean="0">
                <a:solidFill>
                  <a:schemeClr val="tx1"/>
                </a:solidFill>
                <a:latin typeface="Tahoma" pitchFamily="34" charset="0"/>
                <a:ea typeface="Tahoma" pitchFamily="34" charset="0"/>
                <a:cs typeface="Tahoma" pitchFamily="34" charset="0"/>
              </a:rPr>
              <a:t>پدیدآورنده</a:t>
            </a:r>
            <a:r>
              <a:rPr lang="fa-IR" sz="4000" b="0" dirty="0" smtClean="0">
                <a:solidFill>
                  <a:schemeClr val="tx1"/>
                </a:solidFill>
                <a:latin typeface="Tahoma" pitchFamily="34" charset="0"/>
                <a:ea typeface="Tahoma" pitchFamily="34" charset="0"/>
                <a:cs typeface="Tahoma" pitchFamily="34" charset="0"/>
              </a:rPr>
              <a:t>: </a:t>
            </a:r>
            <a:r>
              <a:rPr lang="fa-IR" sz="3800" dirty="0" smtClean="0">
                <a:solidFill>
                  <a:schemeClr val="tx1"/>
                </a:solidFill>
                <a:latin typeface="Tahoma" pitchFamily="34" charset="0"/>
                <a:ea typeface="Tahoma" pitchFamily="34" charset="0"/>
                <a:cs typeface="Tahoma" pitchFamily="34" charset="0"/>
              </a:rPr>
              <a:t>زينب پوريحيي</a:t>
            </a:r>
            <a:endParaRPr lang="en-US" sz="38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2656"/>
            <a:ext cx="7772400" cy="764703"/>
          </a:xfrm>
        </p:spPr>
        <p:txBody>
          <a:bodyPr>
            <a:normAutofit/>
          </a:bodyPr>
          <a:lstStyle/>
          <a:p>
            <a:r>
              <a:rPr lang="fa-IR" sz="3400" dirty="0" smtClean="0">
                <a:solidFill>
                  <a:schemeClr val="tx1"/>
                </a:solidFill>
                <a:latin typeface="Tahoma" pitchFamily="34" charset="0"/>
                <a:ea typeface="Tahoma" pitchFamily="34" charset="0"/>
                <a:cs typeface="Tahoma" pitchFamily="34" charset="0"/>
              </a:rPr>
              <a:t>تعيين شمال مغناطيسي:</a:t>
            </a:r>
            <a:endParaRPr lang="fa-IR" sz="34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83568" y="1628800"/>
            <a:ext cx="7772400" cy="3384376"/>
          </a:xfrm>
        </p:spPr>
        <p:txBody>
          <a:bodyPr>
            <a:normAutofit/>
          </a:bodyPr>
          <a:lstStyle/>
          <a:p>
            <a:r>
              <a:rPr lang="fa-IR" dirty="0" smtClean="0">
                <a:solidFill>
                  <a:schemeClr val="tx1"/>
                </a:solidFill>
                <a:latin typeface="Tahoma" pitchFamily="34" charset="0"/>
                <a:ea typeface="Tahoma" pitchFamily="34" charset="0"/>
                <a:cs typeface="Tahoma" pitchFamily="34" charset="0"/>
              </a:rPr>
              <a:t>شمال مغناطيسي توسط قطب نماهاي مغناطيسي و عقربه مخصوص آن كه داراي دو قطب شمال و جنوب است تعيين مي گردد. در نقشه برداري ها اگر چنين شمال و جنوبي مورد نظر باشد، معمولا از دوربين هاي </a:t>
            </a:r>
            <a:r>
              <a:rPr lang="en-US" dirty="0" smtClean="0">
                <a:solidFill>
                  <a:schemeClr val="tx1"/>
                </a:solidFill>
                <a:latin typeface="Tahoma" pitchFamily="34" charset="0"/>
                <a:ea typeface="Tahoma" pitchFamily="34" charset="0"/>
                <a:cs typeface="Tahoma" pitchFamily="34" charset="0"/>
              </a:rPr>
              <a:t>TS</a:t>
            </a:r>
            <a:r>
              <a:rPr lang="fa-IR" dirty="0" smtClean="0">
                <a:solidFill>
                  <a:schemeClr val="tx1"/>
                </a:solidFill>
                <a:latin typeface="Tahoma" pitchFamily="34" charset="0"/>
                <a:ea typeface="Tahoma" pitchFamily="34" charset="0"/>
                <a:cs typeface="Tahoma" pitchFamily="34" charset="0"/>
              </a:rPr>
              <a:t> كه داراي لمب مغناطيسي است، استفاده مي گردد.</a:t>
            </a:r>
            <a:endParaRPr lang="fa-IR"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2800" dirty="0" smtClean="0">
                <a:solidFill>
                  <a:schemeClr val="tx1"/>
                </a:solidFill>
                <a:latin typeface="Tahoma" pitchFamily="34" charset="0"/>
                <a:ea typeface="Tahoma" pitchFamily="34" charset="0"/>
                <a:cs typeface="Tahoma" pitchFamily="34" charset="0"/>
              </a:rPr>
              <a:t>تعيين پروفيل هاي طولي و عرضي یک مسیر از روی نقشه های توپوگرافی:</a:t>
            </a:r>
            <a:endParaRPr lang="fa-IR" sz="2800" dirty="0"/>
          </a:p>
        </p:txBody>
      </p:sp>
      <p:pic>
        <p:nvPicPr>
          <p:cNvPr id="5122" name="Picture 2" descr="C:\Users\Perspolis\Desktop\IMG_20160514_175438.JPG"/>
          <p:cNvPicPr>
            <a:picLocks noGrp="1" noChangeAspect="1" noChangeArrowheads="1"/>
          </p:cNvPicPr>
          <p:nvPr>
            <p:ph idx="1"/>
          </p:nvPr>
        </p:nvPicPr>
        <p:blipFill>
          <a:blip r:embed="rId2" cstate="print"/>
          <a:srcRect/>
          <a:stretch>
            <a:fillRect/>
          </a:stretch>
        </p:blipFill>
        <p:spPr bwMode="auto">
          <a:xfrm>
            <a:off x="1285852" y="1643050"/>
            <a:ext cx="6932592" cy="45005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864095"/>
          </a:xfrm>
        </p:spPr>
        <p:txBody>
          <a:bodyPr>
            <a:normAutofit/>
          </a:bodyPr>
          <a:lstStyle/>
          <a:p>
            <a:r>
              <a:rPr lang="fa-IR" sz="3800" dirty="0" smtClean="0">
                <a:solidFill>
                  <a:schemeClr val="tx1"/>
                </a:solidFill>
                <a:latin typeface="Tahoma" pitchFamily="34" charset="0"/>
                <a:ea typeface="Tahoma" pitchFamily="34" charset="0"/>
                <a:cs typeface="Tahoma" pitchFamily="34" charset="0"/>
              </a:rPr>
              <a:t>نيمرخ طولي:</a:t>
            </a:r>
            <a:endParaRPr lang="fa-IR" sz="38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85800" y="1268760"/>
            <a:ext cx="7772400" cy="3888432"/>
          </a:xfrm>
        </p:spPr>
        <p:txBody>
          <a:bodyPr/>
          <a:lstStyle/>
          <a:p>
            <a:r>
              <a:rPr lang="fa-IR" sz="2200" dirty="0" smtClean="0">
                <a:solidFill>
                  <a:schemeClr val="tx1"/>
                </a:solidFill>
                <a:latin typeface="Tahoma" pitchFamily="34" charset="0"/>
                <a:ea typeface="Tahoma" pitchFamily="34" charset="0"/>
                <a:cs typeface="Tahoma" pitchFamily="34" charset="0"/>
              </a:rPr>
              <a:t>منظور از نيمرخ طولي آنست كه در يك مسير مستقيم، منحني و يا شكسته بتوانيم پستي ها و بلندي هاي زمين را تعيين كنيم. اين پروفيل نقش مهمي در ارزيابي و مطالعات داشته و نهايتا با تعيين يك خط پروژه ميتوان شيب هاي مجاز و حداقل خاكبرداري و خاكريزي را اعمال نمود. براي اين منظور مسير </a:t>
            </a:r>
            <a:r>
              <a:rPr lang="en-US" sz="2200" dirty="0" smtClean="0">
                <a:solidFill>
                  <a:schemeClr val="tx1"/>
                </a:solidFill>
                <a:latin typeface="Tahoma" pitchFamily="34" charset="0"/>
                <a:ea typeface="Tahoma" pitchFamily="34" charset="0"/>
                <a:cs typeface="Tahoma" pitchFamily="34" charset="0"/>
              </a:rPr>
              <a:t>AZ</a:t>
            </a:r>
            <a:r>
              <a:rPr lang="fa-IR" sz="2200" dirty="0" smtClean="0">
                <a:solidFill>
                  <a:schemeClr val="tx1"/>
                </a:solidFill>
                <a:latin typeface="Tahoma" pitchFamily="34" charset="0"/>
                <a:ea typeface="Tahoma" pitchFamily="34" charset="0"/>
                <a:cs typeface="Tahoma" pitchFamily="34" charset="0"/>
              </a:rPr>
              <a:t> را انتخاب مي كنيم.تهيه پروفيل طولي آن را آغاز مي كنيم، معمولا مقياس پروفيل هاي طولي در طول، مطابق نقشه و عرض آن 10 برابر انتخاب مي شود.</a:t>
            </a:r>
          </a:p>
          <a:p>
            <a:r>
              <a:rPr lang="fa-IR" sz="2200" dirty="0" smtClean="0">
                <a:solidFill>
                  <a:schemeClr val="tx1"/>
                </a:solidFill>
                <a:latin typeface="Tahoma" pitchFamily="34" charset="0"/>
                <a:ea typeface="Tahoma" pitchFamily="34" charset="0"/>
                <a:cs typeface="Tahoma" pitchFamily="34" charset="0"/>
              </a:rPr>
              <a:t>سطح سنجش را كوچكترين رقوم منحني كه خط قطع كرده است فرض مي نماييم.</a:t>
            </a:r>
            <a:endParaRPr lang="fa-IR" sz="22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rspolis\Desktop\IMG_20160514_180350.JPG"/>
          <p:cNvPicPr>
            <a:picLocks noGrp="1" noChangeAspect="1" noChangeArrowheads="1"/>
          </p:cNvPicPr>
          <p:nvPr>
            <p:ph idx="1"/>
          </p:nvPr>
        </p:nvPicPr>
        <p:blipFill>
          <a:blip r:embed="rId2" cstate="print"/>
          <a:srcRect/>
          <a:stretch>
            <a:fillRect/>
          </a:stretch>
        </p:blipFill>
        <p:spPr bwMode="auto">
          <a:xfrm>
            <a:off x="1214414" y="428604"/>
            <a:ext cx="7072362" cy="56354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857256"/>
          </a:xfrm>
        </p:spPr>
        <p:txBody>
          <a:bodyPr>
            <a:normAutofit/>
          </a:bodyPr>
          <a:lstStyle/>
          <a:p>
            <a:r>
              <a:rPr lang="fa-IR" dirty="0" smtClean="0">
                <a:solidFill>
                  <a:schemeClr val="tx1"/>
                </a:solidFill>
              </a:rPr>
              <a:t>پروفیل عرضی:</a:t>
            </a:r>
            <a:endParaRPr lang="en-US" dirty="0">
              <a:solidFill>
                <a:schemeClr val="tx1"/>
              </a:solidFill>
            </a:endParaRPr>
          </a:p>
        </p:txBody>
      </p:sp>
      <p:sp>
        <p:nvSpPr>
          <p:cNvPr id="3" name="Subtitle 2"/>
          <p:cNvSpPr>
            <a:spLocks noGrp="1"/>
          </p:cNvSpPr>
          <p:nvPr>
            <p:ph type="subTitle" idx="1"/>
          </p:nvPr>
        </p:nvSpPr>
        <p:spPr>
          <a:xfrm>
            <a:off x="714348" y="1428736"/>
            <a:ext cx="7772400" cy="3786214"/>
          </a:xfrm>
        </p:spPr>
        <p:txBody>
          <a:bodyPr/>
          <a:lstStyle/>
          <a:p>
            <a:r>
              <a:rPr lang="fa-IR" dirty="0" smtClean="0">
                <a:solidFill>
                  <a:schemeClr val="tx1"/>
                </a:solidFill>
                <a:latin typeface="Tahoma" pitchFamily="34" charset="0"/>
                <a:ea typeface="Tahoma" pitchFamily="34" charset="0"/>
                <a:cs typeface="Tahoma" pitchFamily="34" charset="0"/>
              </a:rPr>
              <a:t>جهت مطالعه </a:t>
            </a:r>
            <a:r>
              <a:rPr lang="fa-IR" dirty="0" smtClean="0">
                <a:solidFill>
                  <a:schemeClr val="tx1"/>
                </a:solidFill>
                <a:latin typeface="Tahoma" pitchFamily="34" charset="0"/>
                <a:ea typeface="Tahoma" pitchFamily="34" charset="0"/>
                <a:cs typeface="Tahoma" pitchFamily="34" charset="0"/>
              </a:rPr>
              <a:t>مسیر </a:t>
            </a:r>
            <a:r>
              <a:rPr lang="fa-IR" dirty="0" smtClean="0">
                <a:solidFill>
                  <a:schemeClr val="tx1"/>
                </a:solidFill>
                <a:latin typeface="Tahoma" pitchFamily="34" charset="0"/>
                <a:ea typeface="Tahoma" pitchFamily="34" charset="0"/>
                <a:cs typeface="Tahoma" pitchFamily="34" charset="0"/>
              </a:rPr>
              <a:t>و میزان خاکبرداری و خاکریزی تنها پروفیل طولی نمی تواند جوابگو باشد، لذا لازم است درهر چند متری یک مقطع عرضی نیز برداشته شود.برای این کار بایستی در یک نقطه از مسیر عمودی به طول لازم، به طوری که مسیر مذکور عمود منصف آن باشد اخراج و پروفیل </a:t>
            </a:r>
            <a:r>
              <a:rPr lang="fa-IR" dirty="0" smtClean="0">
                <a:solidFill>
                  <a:schemeClr val="tx1"/>
                </a:solidFill>
                <a:latin typeface="Tahoma" pitchFamily="34" charset="0"/>
                <a:ea typeface="Tahoma" pitchFamily="34" charset="0"/>
                <a:cs typeface="Tahoma" pitchFamily="34" charset="0"/>
              </a:rPr>
              <a:t>برداری </a:t>
            </a:r>
            <a:r>
              <a:rPr lang="fa-IR" dirty="0" smtClean="0">
                <a:solidFill>
                  <a:schemeClr val="tx1"/>
                </a:solidFill>
                <a:latin typeface="Tahoma" pitchFamily="34" charset="0"/>
                <a:ea typeface="Tahoma" pitchFamily="34" charset="0"/>
                <a:cs typeface="Tahoma" pitchFamily="34" charset="0"/>
              </a:rPr>
              <a:t>کنیم.</a:t>
            </a:r>
            <a:endParaRPr lang="en-US"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7772400" cy="692695"/>
          </a:xfrm>
        </p:spPr>
        <p:txBody>
          <a:bodyPr>
            <a:normAutofit fontScale="90000"/>
          </a:bodyPr>
          <a:lstStyle/>
          <a:p>
            <a:r>
              <a:rPr lang="fa-IR" dirty="0" smtClean="0">
                <a:solidFill>
                  <a:schemeClr val="tx1"/>
                </a:solidFill>
              </a:rPr>
              <a:t>پلان محوطه سازي:</a:t>
            </a:r>
            <a:endParaRPr lang="fa-IR" dirty="0">
              <a:solidFill>
                <a:schemeClr val="tx1"/>
              </a:solidFill>
            </a:endParaRPr>
          </a:p>
        </p:txBody>
      </p:sp>
      <p:sp>
        <p:nvSpPr>
          <p:cNvPr id="3" name="Subtitle 2"/>
          <p:cNvSpPr>
            <a:spLocks noGrp="1"/>
          </p:cNvSpPr>
          <p:nvPr>
            <p:ph type="subTitle" idx="1"/>
          </p:nvPr>
        </p:nvSpPr>
        <p:spPr>
          <a:xfrm>
            <a:off x="755576" y="1268760"/>
            <a:ext cx="7772400" cy="3686567"/>
          </a:xfrm>
        </p:spPr>
        <p:txBody>
          <a:bodyPr>
            <a:normAutofit lnSpcReduction="10000"/>
          </a:bodyPr>
          <a:lstStyle/>
          <a:p>
            <a:r>
              <a:rPr lang="fa-IR" sz="2400" dirty="0" smtClean="0">
                <a:solidFill>
                  <a:schemeClr val="tx1"/>
                </a:solidFill>
                <a:latin typeface="Tahoma" pitchFamily="34" charset="0"/>
                <a:ea typeface="Tahoma" pitchFamily="34" charset="0"/>
                <a:cs typeface="Tahoma" pitchFamily="34" charset="0"/>
              </a:rPr>
              <a:t>منظور از پلان مجموعه نقشه ای است ک کلیه ساختمان ها، خیابان ها، فضاهای سبز و... را در یک محدوده مشخص و موقعیت هر یک را نسبت به یکدیگر و نسبت به عوارض معلوم معین نماید و معمولا به نام های طرح استقرار پلان موقعیت، پلان جانمایی، طرح محوطه سازی</a:t>
            </a:r>
            <a:r>
              <a:rPr lang="en-US" sz="2400" dirty="0" smtClean="0">
                <a:solidFill>
                  <a:schemeClr val="tx1"/>
                </a:solidFill>
                <a:latin typeface="Tahoma" pitchFamily="34" charset="0"/>
                <a:ea typeface="Tahoma" pitchFamily="34" charset="0"/>
                <a:cs typeface="Tahoma" pitchFamily="34" charset="0"/>
              </a:rPr>
              <a:t> </a:t>
            </a:r>
            <a:r>
              <a:rPr lang="fa-IR" sz="2400" dirty="0" smtClean="0">
                <a:solidFill>
                  <a:schemeClr val="tx1"/>
                </a:solidFill>
                <a:latin typeface="Tahoma" pitchFamily="34" charset="0"/>
                <a:ea typeface="Tahoma" pitchFamily="34" charset="0"/>
                <a:cs typeface="Tahoma" pitchFamily="34" charset="0"/>
              </a:rPr>
              <a:t>گفته می شود</a:t>
            </a:r>
            <a:endParaRPr lang="en-US" sz="2400" dirty="0" smtClean="0">
              <a:solidFill>
                <a:schemeClr val="tx1"/>
              </a:solidFill>
              <a:latin typeface="Tahoma" pitchFamily="34" charset="0"/>
              <a:ea typeface="Tahoma" pitchFamily="34" charset="0"/>
              <a:cs typeface="Tahoma" pitchFamily="34" charset="0"/>
            </a:endParaRPr>
          </a:p>
          <a:p>
            <a:r>
              <a:rPr lang="fa-IR" sz="2400" dirty="0" smtClean="0">
                <a:solidFill>
                  <a:schemeClr val="tx1"/>
                </a:solidFill>
                <a:latin typeface="Tahoma" pitchFamily="34" charset="0"/>
                <a:ea typeface="Tahoma" pitchFamily="34" charset="0"/>
                <a:cs typeface="Tahoma" pitchFamily="34" charset="0"/>
              </a:rPr>
              <a:t>مقیاس این نقشه ها 1/100 و 1/500 و 11/000 بسته به بزرگی محوطه و نحوه استفاده آن انتخاب می گردد.</a:t>
            </a:r>
          </a:p>
          <a:p>
            <a:r>
              <a:rPr lang="fa-IR" sz="2400" dirty="0" smtClean="0">
                <a:solidFill>
                  <a:schemeClr val="tx1"/>
                </a:solidFill>
                <a:latin typeface="Tahoma" pitchFamily="34" charset="0"/>
                <a:ea typeface="Tahoma" pitchFamily="34" charset="0"/>
                <a:cs typeface="Tahoma" pitchFamily="34" charset="0"/>
              </a:rPr>
              <a:t>ساختمان های طرح را هاشورزده و شماره گذاری می کنند، این نقشه ها معمولا از یک سیستم مختصاتی کشوری یا مبنایی برخوردار هستند.</a:t>
            </a:r>
            <a:endParaRPr lang="en-US" sz="24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جانمایی-فضای-سبز-شرکت-خوشرنگ.jpg"/>
          <p:cNvPicPr>
            <a:picLocks noGrp="1" noChangeAspect="1"/>
          </p:cNvPicPr>
          <p:nvPr>
            <p:ph idx="1"/>
          </p:nvPr>
        </p:nvPicPr>
        <p:blipFill>
          <a:blip r:embed="rId2" cstate="print"/>
          <a:stretch>
            <a:fillRect/>
          </a:stretch>
        </p:blipFill>
        <p:spPr>
          <a:xfrm>
            <a:off x="1259633" y="1481138"/>
            <a:ext cx="6840760" cy="4612158"/>
          </a:xfrm>
        </p:spPr>
      </p:pic>
      <p:sp>
        <p:nvSpPr>
          <p:cNvPr id="3" name="Title 2"/>
          <p:cNvSpPr>
            <a:spLocks noGrp="1"/>
          </p:cNvSpPr>
          <p:nvPr>
            <p:ph type="title"/>
          </p:nvPr>
        </p:nvSpPr>
        <p:spPr>
          <a:xfrm>
            <a:off x="467544" y="188640"/>
            <a:ext cx="8229600" cy="1143000"/>
          </a:xfrm>
        </p:spPr>
        <p:txBody>
          <a:bodyPr>
            <a:normAutofit/>
          </a:bodyPr>
          <a:lstStyle/>
          <a:p>
            <a:pPr algn="r"/>
            <a:r>
              <a:rPr lang="fa-IR" sz="3000" dirty="0" smtClean="0">
                <a:solidFill>
                  <a:schemeClr val="tx1"/>
                </a:solidFill>
              </a:rPr>
              <a:t>نمونه اي از پلان هاي محوطه سازي در ويلا:</a:t>
            </a:r>
            <a:endParaRPr lang="fa-IR" sz="30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7772400" cy="692696"/>
          </a:xfrm>
        </p:spPr>
        <p:txBody>
          <a:bodyPr>
            <a:normAutofit fontScale="90000"/>
          </a:bodyPr>
          <a:lstStyle/>
          <a:p>
            <a:r>
              <a:rPr lang="fa-IR" dirty="0" smtClean="0">
                <a:solidFill>
                  <a:schemeClr val="tx1"/>
                </a:solidFill>
              </a:rPr>
              <a:t>ارتفاع مطلق:</a:t>
            </a:r>
            <a:endParaRPr lang="fa-IR" dirty="0">
              <a:solidFill>
                <a:schemeClr val="tx1"/>
              </a:solidFill>
            </a:endParaRPr>
          </a:p>
        </p:txBody>
      </p:sp>
      <p:sp>
        <p:nvSpPr>
          <p:cNvPr id="3" name="Subtitle 2"/>
          <p:cNvSpPr>
            <a:spLocks noGrp="1"/>
          </p:cNvSpPr>
          <p:nvPr>
            <p:ph type="subTitle" idx="1"/>
          </p:nvPr>
        </p:nvSpPr>
        <p:spPr>
          <a:xfrm>
            <a:off x="755576" y="1340768"/>
            <a:ext cx="7772400" cy="3614559"/>
          </a:xfrm>
        </p:spPr>
        <p:txBody>
          <a:bodyPr>
            <a:normAutofit/>
          </a:bodyPr>
          <a:lstStyle/>
          <a:p>
            <a:r>
              <a:rPr lang="fa-IR" sz="2800" dirty="0" smtClean="0">
                <a:solidFill>
                  <a:schemeClr val="tx1"/>
                </a:solidFill>
                <a:latin typeface="Tahoma" pitchFamily="34" charset="0"/>
                <a:ea typeface="Tahoma" pitchFamily="34" charset="0"/>
                <a:cs typeface="Tahoma" pitchFamily="34" charset="0"/>
              </a:rPr>
              <a:t>ارتفاع مطلق ساختمان ها بنابر موقعیت توپوگرافی زمین و انتخاب محوطه سازی آن صورت می گیرد و معمولا به نحوی انتخاب می شود که آب های اطراف به داخل ساختمان راه نیابد. </a:t>
            </a:r>
            <a:r>
              <a:rPr lang="fa-IR" sz="2600" dirty="0" smtClean="0">
                <a:solidFill>
                  <a:schemeClr val="tx1"/>
                </a:solidFill>
                <a:latin typeface="Tahoma" pitchFamily="34" charset="0"/>
                <a:ea typeface="Tahoma" pitchFamily="34" charset="0"/>
                <a:cs typeface="Tahoma" pitchFamily="34" charset="0"/>
              </a:rPr>
              <a:t>ارتفاع مطلق، یا مبنایی است یا بر اساس ارتفاع از سطح دریا اندازه گیری می شود. در نقشه های محوطه سازی لازم است کلیه جزییات اجرایی آن از قبیل: زیرسازی، نوع و ضخامت روسازی، آبروها، رامپ و... با مقیاس بزرگتر ترسیم گردد.</a:t>
            </a:r>
            <a:endParaRPr lang="en-US" sz="26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692696"/>
          </a:xfrm>
        </p:spPr>
        <p:txBody>
          <a:bodyPr>
            <a:normAutofit fontScale="90000"/>
          </a:bodyPr>
          <a:lstStyle/>
          <a:p>
            <a:r>
              <a:rPr lang="fa-IR" sz="4200" dirty="0" smtClean="0">
                <a:solidFill>
                  <a:schemeClr val="tx1"/>
                </a:solidFill>
                <a:latin typeface="Tahoma" pitchFamily="34" charset="0"/>
                <a:ea typeface="Tahoma" pitchFamily="34" charset="0"/>
                <a:cs typeface="Tahoma" pitchFamily="34" charset="0"/>
              </a:rPr>
              <a:t>شهرسازي</a:t>
            </a:r>
            <a:r>
              <a:rPr lang="fa-IR" dirty="0" smtClean="0">
                <a:solidFill>
                  <a:schemeClr val="tx1"/>
                </a:solidFill>
              </a:rPr>
              <a:t>:</a:t>
            </a:r>
            <a:endParaRPr lang="fa-IR" dirty="0">
              <a:solidFill>
                <a:schemeClr val="tx1"/>
              </a:solidFill>
            </a:endParaRPr>
          </a:p>
        </p:txBody>
      </p:sp>
      <p:sp>
        <p:nvSpPr>
          <p:cNvPr id="3" name="Subtitle 2"/>
          <p:cNvSpPr>
            <a:spLocks noGrp="1"/>
          </p:cNvSpPr>
          <p:nvPr>
            <p:ph type="subTitle" idx="1"/>
          </p:nvPr>
        </p:nvSpPr>
        <p:spPr>
          <a:xfrm>
            <a:off x="685800" y="1196752"/>
            <a:ext cx="7772400" cy="3614559"/>
          </a:xfrm>
        </p:spPr>
        <p:txBody>
          <a:bodyPr>
            <a:normAutofit lnSpcReduction="10000"/>
          </a:bodyPr>
          <a:lstStyle/>
          <a:p>
            <a:pPr algn="just"/>
            <a:r>
              <a:rPr lang="fa-IR" dirty="0" smtClean="0">
                <a:solidFill>
                  <a:schemeClr val="tx1"/>
                </a:solidFill>
                <a:latin typeface="Tahoma" pitchFamily="34" charset="0"/>
                <a:ea typeface="Tahoma" pitchFamily="34" charset="0"/>
                <a:cs typeface="Tahoma" pitchFamily="34" charset="0"/>
              </a:rPr>
              <a:t>شهرساز بايد تمامي احتياجات كنوني و آينده انسان را در شهرسازي، مد نظر قرار دهد. بازسازي مجدد شهرها، امري كاملا خيالي و دور از ذهن مي نمايد به همين دليل شهرسازي در وسيع كردن كوچه ها،  ساختن ميدان هاي جديد، بازسازي نماي خانه ها و ... خلاصه مي  شود.</a:t>
            </a:r>
          </a:p>
          <a:p>
            <a:r>
              <a:rPr lang="fa-IR" dirty="0" smtClean="0">
                <a:solidFill>
                  <a:schemeClr val="tx1"/>
                </a:solidFill>
                <a:latin typeface="Tahoma" pitchFamily="34" charset="0"/>
                <a:ea typeface="Tahoma" pitchFamily="34" charset="0"/>
                <a:cs typeface="Tahoma" pitchFamily="34" charset="0"/>
              </a:rPr>
              <a:t>عواملي كه بر سيما و شكل شهر تاثير مي گذارند عبارت است از:</a:t>
            </a:r>
          </a:p>
          <a:p>
            <a:r>
              <a:rPr lang="fa-IR" b="1" dirty="0" smtClean="0">
                <a:solidFill>
                  <a:schemeClr val="tx1"/>
                </a:solidFill>
                <a:latin typeface="Tahoma" pitchFamily="34" charset="0"/>
                <a:ea typeface="Tahoma" pitchFamily="34" charset="0"/>
                <a:cs typeface="Tahoma" pitchFamily="34" charset="0"/>
              </a:rPr>
              <a:t>راه</a:t>
            </a:r>
            <a:r>
              <a:rPr lang="fa-IR" dirty="0" smtClean="0">
                <a:solidFill>
                  <a:schemeClr val="tx1"/>
                </a:solidFill>
                <a:latin typeface="Tahoma" pitchFamily="34" charset="0"/>
                <a:ea typeface="Tahoma" pitchFamily="34" charset="0"/>
                <a:cs typeface="Tahoma" pitchFamily="34" charset="0"/>
              </a:rPr>
              <a:t>، </a:t>
            </a:r>
            <a:r>
              <a:rPr lang="fa-IR" b="1" dirty="0" smtClean="0">
                <a:solidFill>
                  <a:schemeClr val="tx1"/>
                </a:solidFill>
                <a:latin typeface="Tahoma" pitchFamily="34" charset="0"/>
                <a:ea typeface="Tahoma" pitchFamily="34" charset="0"/>
                <a:cs typeface="Tahoma" pitchFamily="34" charset="0"/>
              </a:rPr>
              <a:t>نشانه</a:t>
            </a:r>
            <a:r>
              <a:rPr lang="fa-IR" dirty="0" smtClean="0">
                <a:solidFill>
                  <a:schemeClr val="tx1"/>
                </a:solidFill>
                <a:latin typeface="Tahoma" pitchFamily="34" charset="0"/>
                <a:ea typeface="Tahoma" pitchFamily="34" charset="0"/>
                <a:cs typeface="Tahoma" pitchFamily="34" charset="0"/>
              </a:rPr>
              <a:t>، </a:t>
            </a:r>
            <a:r>
              <a:rPr lang="fa-IR" b="1" dirty="0" smtClean="0">
                <a:solidFill>
                  <a:schemeClr val="tx1"/>
                </a:solidFill>
                <a:latin typeface="Tahoma" pitchFamily="34" charset="0"/>
                <a:ea typeface="Tahoma" pitchFamily="34" charset="0"/>
                <a:cs typeface="Tahoma" pitchFamily="34" charset="0"/>
              </a:rPr>
              <a:t>لبه</a:t>
            </a:r>
            <a:r>
              <a:rPr lang="fa-IR" dirty="0" smtClean="0">
                <a:solidFill>
                  <a:schemeClr val="tx1"/>
                </a:solidFill>
                <a:latin typeface="Tahoma" pitchFamily="34" charset="0"/>
                <a:ea typeface="Tahoma" pitchFamily="34" charset="0"/>
                <a:cs typeface="Tahoma" pitchFamily="34" charset="0"/>
              </a:rPr>
              <a:t>، </a:t>
            </a:r>
            <a:r>
              <a:rPr lang="fa-IR" b="1" dirty="0" smtClean="0">
                <a:solidFill>
                  <a:schemeClr val="tx1"/>
                </a:solidFill>
                <a:latin typeface="Tahoma" pitchFamily="34" charset="0"/>
                <a:ea typeface="Tahoma" pitchFamily="34" charset="0"/>
                <a:cs typeface="Tahoma" pitchFamily="34" charset="0"/>
              </a:rPr>
              <a:t>محله</a:t>
            </a:r>
            <a:r>
              <a:rPr lang="fa-IR" dirty="0" smtClean="0">
                <a:solidFill>
                  <a:schemeClr val="tx1"/>
                </a:solidFill>
                <a:latin typeface="Tahoma" pitchFamily="34" charset="0"/>
                <a:ea typeface="Tahoma" pitchFamily="34" charset="0"/>
                <a:cs typeface="Tahoma" pitchFamily="34" charset="0"/>
              </a:rPr>
              <a:t> و </a:t>
            </a:r>
            <a:r>
              <a:rPr lang="fa-IR" b="1" dirty="0" smtClean="0">
                <a:solidFill>
                  <a:schemeClr val="tx1"/>
                </a:solidFill>
                <a:latin typeface="Tahoma" pitchFamily="34" charset="0"/>
                <a:ea typeface="Tahoma" pitchFamily="34" charset="0"/>
                <a:cs typeface="Tahoma" pitchFamily="34" charset="0"/>
              </a:rPr>
              <a:t>گره</a:t>
            </a:r>
            <a:r>
              <a:rPr lang="fa-IR" dirty="0" smtClean="0">
                <a:solidFill>
                  <a:schemeClr val="tx1"/>
                </a:solidFill>
                <a:latin typeface="Tahoma" pitchFamily="34" charset="0"/>
                <a:ea typeface="Tahoma" pitchFamily="34" charset="0"/>
                <a:cs typeface="Tahoma" pitchFamily="34" charset="0"/>
              </a:rPr>
              <a:t>.</a:t>
            </a:r>
            <a:endParaRPr lang="fa-IR"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
            <a:ext cx="7772400" cy="692696"/>
          </a:xfrm>
        </p:spPr>
        <p:txBody>
          <a:bodyPr>
            <a:normAutofit fontScale="90000"/>
          </a:bodyPr>
          <a:lstStyle/>
          <a:p>
            <a:r>
              <a:rPr lang="fa-IR" dirty="0" smtClean="0">
                <a:solidFill>
                  <a:schemeClr val="tx1"/>
                </a:solidFill>
              </a:rPr>
              <a:t>راه</a:t>
            </a:r>
            <a:r>
              <a:rPr lang="fa-IR" dirty="0" smtClean="0"/>
              <a:t>:</a:t>
            </a:r>
            <a:endParaRPr lang="fa-IR" dirty="0"/>
          </a:p>
        </p:txBody>
      </p:sp>
      <p:sp>
        <p:nvSpPr>
          <p:cNvPr id="3" name="Subtitle 2"/>
          <p:cNvSpPr>
            <a:spLocks noGrp="1"/>
          </p:cNvSpPr>
          <p:nvPr>
            <p:ph type="subTitle" idx="1"/>
          </p:nvPr>
        </p:nvSpPr>
        <p:spPr>
          <a:xfrm>
            <a:off x="685800" y="764704"/>
            <a:ext cx="7772400" cy="4464496"/>
          </a:xfrm>
        </p:spPr>
        <p:txBody>
          <a:bodyPr>
            <a:normAutofit/>
          </a:bodyPr>
          <a:lstStyle/>
          <a:p>
            <a:pPr algn="just"/>
            <a:r>
              <a:rPr lang="fa-IR" sz="2300" dirty="0" smtClean="0">
                <a:solidFill>
                  <a:schemeClr val="tx1"/>
                </a:solidFill>
                <a:latin typeface="Tahoma" pitchFamily="34" charset="0"/>
                <a:ea typeface="Tahoma" pitchFamily="34" charset="0"/>
                <a:cs typeface="Tahoma" pitchFamily="34" charset="0"/>
              </a:rPr>
              <a:t>راه عاملي است كه معمولا با استفاده از آن حركت بالفعل يا بالقوه ميسر مي گردد، از اين رو ممكن است خيابان، پياده رو و ... باشد. راه ها يا شبكه اي كه جهت </a:t>
            </a:r>
            <a:r>
              <a:rPr lang="fa-IR" sz="2300" dirty="0" smtClean="0">
                <a:solidFill>
                  <a:schemeClr val="tx1"/>
                </a:solidFill>
                <a:latin typeface="Tahoma" pitchFamily="34" charset="0"/>
                <a:ea typeface="Tahoma" pitchFamily="34" charset="0"/>
                <a:cs typeface="Tahoma" pitchFamily="34" charset="0"/>
              </a:rPr>
              <a:t>حركت را </a:t>
            </a:r>
            <a:r>
              <a:rPr lang="fa-IR" sz="2300" dirty="0" smtClean="0">
                <a:solidFill>
                  <a:schemeClr val="tx1"/>
                </a:solidFill>
                <a:latin typeface="Tahoma" pitchFamily="34" charset="0"/>
                <a:ea typeface="Tahoma" pitchFamily="34" charset="0"/>
                <a:cs typeface="Tahoma" pitchFamily="34" charset="0"/>
              </a:rPr>
              <a:t>در مجتمع هاي شهري به وجود مي آورند مؤثرترين وسيله در نظم بخشيدن به شهر مي باشند. </a:t>
            </a:r>
            <a:endParaRPr lang="fa-IR" sz="2300" dirty="0">
              <a:solidFill>
                <a:schemeClr val="tx1"/>
              </a:solidFill>
              <a:latin typeface="Tahoma" pitchFamily="34" charset="0"/>
              <a:ea typeface="Tahoma" pitchFamily="34" charset="0"/>
              <a:cs typeface="Tahoma" pitchFamily="34" charset="0"/>
            </a:endParaRPr>
          </a:p>
        </p:txBody>
      </p:sp>
      <p:pic>
        <p:nvPicPr>
          <p:cNvPr id="1026" name="Picture 2" descr="H:\محوطه سازی\Telegram\IMG_20160505_165256.jpg"/>
          <p:cNvPicPr>
            <a:picLocks noChangeAspect="1" noChangeArrowheads="1"/>
          </p:cNvPicPr>
          <p:nvPr/>
        </p:nvPicPr>
        <p:blipFill>
          <a:blip r:embed="rId2" cstate="print"/>
          <a:srcRect/>
          <a:stretch>
            <a:fillRect/>
          </a:stretch>
        </p:blipFill>
        <p:spPr bwMode="auto">
          <a:xfrm>
            <a:off x="1835696" y="2636912"/>
            <a:ext cx="5400600" cy="24482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04664"/>
            <a:ext cx="7056784" cy="720080"/>
          </a:xfrm>
        </p:spPr>
        <p:txBody>
          <a:bodyPr>
            <a:noAutofit/>
          </a:bodyPr>
          <a:lstStyle/>
          <a:p>
            <a:pPr algn="ctr"/>
            <a:r>
              <a:rPr lang="fa-IR" sz="3200" dirty="0" smtClean="0">
                <a:solidFill>
                  <a:schemeClr val="tx1"/>
                </a:solidFill>
                <a:latin typeface="Tahoma" pitchFamily="34" charset="0"/>
                <a:ea typeface="Tahoma" pitchFamily="34" charset="0"/>
                <a:cs typeface="Tahoma" pitchFamily="34" charset="0"/>
              </a:rPr>
              <a:t>تعريف محوطه سازي</a:t>
            </a:r>
            <a:endParaRPr lang="fa-IR" sz="32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11560" y="1196752"/>
            <a:ext cx="7772400" cy="3888432"/>
          </a:xfrm>
        </p:spPr>
        <p:txBody>
          <a:bodyPr>
            <a:noAutofit/>
          </a:bodyPr>
          <a:lstStyle/>
          <a:p>
            <a:r>
              <a:rPr lang="fa-IR" sz="2500" dirty="0" smtClean="0">
                <a:solidFill>
                  <a:schemeClr val="tx1"/>
                </a:solidFill>
                <a:latin typeface="Tahoma" pitchFamily="34" charset="0"/>
                <a:ea typeface="Tahoma" pitchFamily="34" charset="0"/>
                <a:cs typeface="Tahoma" pitchFamily="34" charset="0"/>
              </a:rPr>
              <a:t/>
            </a:r>
            <a:br>
              <a:rPr lang="fa-IR" sz="2500" dirty="0" smtClean="0">
                <a:solidFill>
                  <a:schemeClr val="tx1"/>
                </a:solidFill>
                <a:latin typeface="Tahoma" pitchFamily="34" charset="0"/>
                <a:ea typeface="Tahoma" pitchFamily="34" charset="0"/>
                <a:cs typeface="Tahoma" pitchFamily="34" charset="0"/>
              </a:rPr>
            </a:br>
            <a:r>
              <a:rPr lang="fa-IR" sz="2500" dirty="0" smtClean="0">
                <a:solidFill>
                  <a:schemeClr val="tx1"/>
                </a:solidFill>
                <a:latin typeface="Tahoma" pitchFamily="34" charset="0"/>
                <a:ea typeface="Tahoma" pitchFamily="34" charset="0"/>
                <a:cs typeface="Tahoma" pitchFamily="34" charset="0"/>
              </a:rPr>
              <a:t>تسطیح و آماده نمودن محوطه ساختمان ها، سیستم های ارتباطی مانند: خیابان سازی، پیاده رو سازی، شبکه های جمع آوری آب و فاضلاب، آبرسانی، شبکه های توزیع برق، ... و بالاخره بعضی از ساختمان ها یا تأسیسات خاص مانند: استخر، منبع آب، گلخانه و ... را محوطه سازی گویند.</a:t>
            </a:r>
            <a:br>
              <a:rPr lang="fa-IR" sz="2500" dirty="0" smtClean="0">
                <a:solidFill>
                  <a:schemeClr val="tx1"/>
                </a:solidFill>
                <a:latin typeface="Tahoma" pitchFamily="34" charset="0"/>
                <a:ea typeface="Tahoma" pitchFamily="34" charset="0"/>
                <a:cs typeface="Tahoma" pitchFamily="34" charset="0"/>
              </a:rPr>
            </a:br>
            <a:r>
              <a:rPr lang="fa-IR" sz="2500" dirty="0" smtClean="0">
                <a:solidFill>
                  <a:schemeClr val="tx1"/>
                </a:solidFill>
                <a:latin typeface="Tahoma" pitchFamily="34" charset="0"/>
                <a:ea typeface="Tahoma" pitchFamily="34" charset="0"/>
                <a:cs typeface="Tahoma" pitchFamily="34" charset="0"/>
              </a:rPr>
              <a:t>کلیه عملیات ساختمانی یا خاکی که خارج از دیوارهای ساختمان و یا سطوحی که برای کار معینی زیرسازی می شود را محوطه سازی می گویند.</a:t>
            </a:r>
            <a:endParaRPr lang="fa-IR" sz="2500" dirty="0">
              <a:latin typeface="Tahoma" pitchFamily="34" charset="0"/>
              <a:ea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4703"/>
          </a:xfrm>
        </p:spPr>
        <p:txBody>
          <a:bodyPr>
            <a:normAutofit fontScale="90000"/>
          </a:bodyPr>
          <a:lstStyle/>
          <a:p>
            <a:r>
              <a:rPr lang="fa-IR" dirty="0" smtClean="0">
                <a:solidFill>
                  <a:schemeClr val="tx1"/>
                </a:solidFill>
              </a:rPr>
              <a:t>لبه:</a:t>
            </a:r>
            <a:endParaRPr lang="fa-IR" dirty="0">
              <a:solidFill>
                <a:schemeClr val="tx1"/>
              </a:solidFill>
            </a:endParaRPr>
          </a:p>
        </p:txBody>
      </p:sp>
      <p:sp>
        <p:nvSpPr>
          <p:cNvPr id="3" name="Subtitle 2"/>
          <p:cNvSpPr>
            <a:spLocks noGrp="1"/>
          </p:cNvSpPr>
          <p:nvPr>
            <p:ph type="subTitle" idx="1"/>
          </p:nvPr>
        </p:nvSpPr>
        <p:spPr>
          <a:xfrm>
            <a:off x="685800" y="980728"/>
            <a:ext cx="7772400" cy="3830583"/>
          </a:xfrm>
        </p:spPr>
        <p:txBody>
          <a:bodyPr>
            <a:normAutofit fontScale="92500" lnSpcReduction="10000"/>
          </a:bodyPr>
          <a:lstStyle/>
          <a:p>
            <a:r>
              <a:rPr lang="fa-IR" dirty="0" smtClean="0">
                <a:solidFill>
                  <a:schemeClr val="tx1"/>
                </a:solidFill>
                <a:latin typeface="Tahoma" pitchFamily="34" charset="0"/>
                <a:ea typeface="Tahoma" pitchFamily="34" charset="0"/>
                <a:cs typeface="Tahoma" pitchFamily="34" charset="0"/>
              </a:rPr>
              <a:t>لبه عاملي خطي است كه به ديد ناظر با راه تفاوت دارد. لبه کمیتی کالبدی و عنصری از منظر شهری است که در تصویر ذهنی شهروندان، یک امتداد را که نشانه های قابل تشخیص از نظر بصری است، تداعی می کند. به عنوان مثال، رودخانه ها، دره ها و بدنه بزرگراه ها مصادیق لبه در شهر است. لبه�شهری در مقیاس خرد یکی ازمهمترین شاخصه های هویت بخش فضاست. لبه به عنوان نقطه هدف میتواند ماهیت اقتدارگرایانه، مردمی، عامیانه، یکنواخت وتزئینی گرا داشته باشد. لبه ها به دو دسته عيني و ذهني تقسيم مي شوند.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620688"/>
            <a:ext cx="7772400" cy="4622671"/>
          </a:xfrm>
        </p:spPr>
        <p:txBody>
          <a:bodyPr>
            <a:normAutofit/>
          </a:bodyPr>
          <a:lstStyle/>
          <a:p>
            <a:r>
              <a:rPr lang="fa-IR" sz="2500" dirty="0" smtClean="0">
                <a:solidFill>
                  <a:schemeClr val="tx1"/>
                </a:solidFill>
                <a:latin typeface="Tahoma" pitchFamily="34" charset="0"/>
                <a:ea typeface="Tahoma" pitchFamily="34" charset="0"/>
                <a:cs typeface="Tahoma" pitchFamily="34" charset="0"/>
              </a:rPr>
              <a:t>لبه عيني: لبه های عینی  به دو دسته طبیعی و </a:t>
            </a:r>
            <a:r>
              <a:rPr lang="fa-IR" sz="2500" dirty="0" smtClean="0">
                <a:solidFill>
                  <a:schemeClr val="tx1"/>
                </a:solidFill>
                <a:latin typeface="Tahoma" pitchFamily="34" charset="0"/>
                <a:ea typeface="Tahoma" pitchFamily="34" charset="0"/>
                <a:cs typeface="Tahoma" pitchFamily="34" charset="0"/>
              </a:rPr>
              <a:t>مصنوعی تقسیم </a:t>
            </a:r>
            <a:r>
              <a:rPr lang="fa-IR" sz="2500" dirty="0" smtClean="0">
                <a:solidFill>
                  <a:schemeClr val="tx1"/>
                </a:solidFill>
                <a:latin typeface="Tahoma" pitchFamily="34" charset="0"/>
                <a:ea typeface="Tahoma" pitchFamily="34" charset="0"/>
                <a:cs typeface="Tahoma" pitchFamily="34" charset="0"/>
              </a:rPr>
              <a:t>بندی میشود. مؤلفه های لبه طبیعی شهر شامل متغیرهایی چون کوه، دشت، رود و...می شود. مؤلفه های لبه </a:t>
            </a:r>
            <a:r>
              <a:rPr lang="fa-IR" sz="2500" dirty="0" smtClean="0">
                <a:solidFill>
                  <a:schemeClr val="tx1"/>
                </a:solidFill>
                <a:latin typeface="Tahoma" pitchFamily="34" charset="0"/>
                <a:ea typeface="Tahoma" pitchFamily="34" charset="0"/>
                <a:cs typeface="Tahoma" pitchFamily="34" charset="0"/>
              </a:rPr>
              <a:t>مصنوعی </a:t>
            </a:r>
            <a:r>
              <a:rPr lang="fa-IR" sz="2500" dirty="0" smtClean="0">
                <a:solidFill>
                  <a:schemeClr val="tx1"/>
                </a:solidFill>
                <a:latin typeface="Tahoma" pitchFamily="34" charset="0"/>
                <a:ea typeface="Tahoma" pitchFamily="34" charset="0"/>
                <a:cs typeface="Tahoma" pitchFamily="34" charset="0"/>
              </a:rPr>
              <a:t>نیز شامل متغیرهایی چون بزرگراهها، خطوط راه آهن و ... مي شود.</a:t>
            </a:r>
          </a:p>
          <a:p>
            <a:r>
              <a:rPr lang="fa-IR" sz="2500" dirty="0" smtClean="0">
                <a:solidFill>
                  <a:schemeClr val="tx1"/>
                </a:solidFill>
                <a:latin typeface="Tahoma" pitchFamily="34" charset="0"/>
                <a:ea typeface="Tahoma" pitchFamily="34" charset="0"/>
                <a:cs typeface="Tahoma" pitchFamily="34" charset="0"/>
              </a:rPr>
              <a:t>لبه ذهني: لبه ذهنی، لبه ای است که کالبد آن وجود ندارد ولی در ذهن شهروندان، امتدادی را تعریف کرده و دو نقطه شهری را به هم وصل می کند.</a:t>
            </a:r>
            <a:endParaRPr lang="fa-IR" sz="25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nstant City 08.jpg"/>
          <p:cNvPicPr>
            <a:picLocks noChangeAspect="1" noChangeArrowheads="1"/>
          </p:cNvPicPr>
          <p:nvPr/>
        </p:nvPicPr>
        <p:blipFill>
          <a:blip r:embed="rId2" cstate="print"/>
          <a:srcRect/>
          <a:stretch>
            <a:fillRect/>
          </a:stretch>
        </p:blipFill>
        <p:spPr bwMode="auto">
          <a:xfrm>
            <a:off x="539552" y="260648"/>
            <a:ext cx="4752528" cy="3024336"/>
          </a:xfrm>
          <a:prstGeom prst="rect">
            <a:avLst/>
          </a:prstGeom>
          <a:noFill/>
        </p:spPr>
      </p:pic>
      <p:pic>
        <p:nvPicPr>
          <p:cNvPr id="3074" name="Picture 2" descr="H:\l6341823973311.jpg"/>
          <p:cNvPicPr>
            <a:picLocks noChangeAspect="1" noChangeArrowheads="1"/>
          </p:cNvPicPr>
          <p:nvPr/>
        </p:nvPicPr>
        <p:blipFill>
          <a:blip r:embed="rId3" cstate="print"/>
          <a:srcRect/>
          <a:stretch>
            <a:fillRect/>
          </a:stretch>
        </p:blipFill>
        <p:spPr bwMode="auto">
          <a:xfrm>
            <a:off x="3707904" y="3501008"/>
            <a:ext cx="5119464" cy="314096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
            <a:ext cx="7772400" cy="836711"/>
          </a:xfrm>
        </p:spPr>
        <p:txBody>
          <a:bodyPr/>
          <a:lstStyle/>
          <a:p>
            <a:r>
              <a:rPr lang="fa-IR" dirty="0" smtClean="0">
                <a:solidFill>
                  <a:schemeClr val="tx1"/>
                </a:solidFill>
              </a:rPr>
              <a:t>محله:</a:t>
            </a:r>
            <a:endParaRPr lang="fa-IR" dirty="0">
              <a:solidFill>
                <a:schemeClr val="tx1"/>
              </a:solidFill>
            </a:endParaRPr>
          </a:p>
        </p:txBody>
      </p:sp>
      <p:sp>
        <p:nvSpPr>
          <p:cNvPr id="3" name="Subtitle 2"/>
          <p:cNvSpPr>
            <a:spLocks noGrp="1"/>
          </p:cNvSpPr>
          <p:nvPr>
            <p:ph type="subTitle" idx="1"/>
          </p:nvPr>
        </p:nvSpPr>
        <p:spPr>
          <a:xfrm>
            <a:off x="755576" y="908720"/>
            <a:ext cx="7772400" cy="4896544"/>
          </a:xfrm>
        </p:spPr>
        <p:txBody>
          <a:bodyPr>
            <a:normAutofit/>
          </a:bodyPr>
          <a:lstStyle/>
          <a:p>
            <a:pPr algn="just"/>
            <a:r>
              <a:rPr lang="fa-IR" sz="2600" dirty="0" smtClean="0">
                <a:solidFill>
                  <a:schemeClr val="tx1"/>
                </a:solidFill>
                <a:latin typeface="Tahoma" pitchFamily="34" charset="0"/>
                <a:ea typeface="Tahoma" pitchFamily="34" charset="0"/>
                <a:cs typeface="Tahoma" pitchFamily="34" charset="0"/>
              </a:rPr>
              <a:t>محله قسمت هايي از شهر هستند كه بايد داراي دو بعد باشند تا ناظر احساس ورود به آن را داشته باشد.اجزاي آن به سبب خصوصيات مشتركي كه دارند قابل تشخيص است، همواره مي توان درون آن ها را از بيرونشان تميز داد.</a:t>
            </a:r>
          </a:p>
          <a:p>
            <a:pPr algn="just"/>
            <a:r>
              <a:rPr lang="fa-IR" sz="2600" dirty="0" smtClean="0">
                <a:solidFill>
                  <a:schemeClr val="tx1"/>
                </a:solidFill>
                <a:latin typeface="Tahoma" pitchFamily="34" charset="0"/>
                <a:ea typeface="Tahoma" pitchFamily="34" charset="0"/>
                <a:cs typeface="Tahoma" pitchFamily="34" charset="0"/>
              </a:rPr>
              <a:t> در جامعه امروز شهری برای دستیابی به توسعه پایدار، محله بنیادی ترین عنصر شهری و حلقه واسط بین شهر و شهروندان است. از گذشته های دور محله های شهرها در شکل دهی و سازماندهی امور شهری جایگاه ویژه داشتند </a:t>
            </a:r>
            <a:r>
              <a:rPr lang="fa-IR" sz="2400" dirty="0" smtClean="0">
                <a:solidFill>
                  <a:schemeClr val="tx1"/>
                </a:solidFill>
                <a:latin typeface="Tahoma" pitchFamily="34" charset="0"/>
                <a:ea typeface="Tahoma" pitchFamily="34" charset="0"/>
                <a:cs typeface="Tahoma" pitchFamily="34" charset="0"/>
              </a:rPr>
              <a:t>.</a:t>
            </a:r>
            <a:endParaRPr lang="fa-IR" sz="24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mage002.jpg"/>
          <p:cNvPicPr>
            <a:picLocks noChangeAspect="1" noChangeArrowheads="1"/>
          </p:cNvPicPr>
          <p:nvPr/>
        </p:nvPicPr>
        <p:blipFill>
          <a:blip r:embed="rId2" cstate="print"/>
          <a:srcRect/>
          <a:stretch>
            <a:fillRect/>
          </a:stretch>
        </p:blipFill>
        <p:spPr bwMode="auto">
          <a:xfrm>
            <a:off x="1187624" y="692696"/>
            <a:ext cx="6985000" cy="5359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
            <a:ext cx="7772400" cy="980728"/>
          </a:xfrm>
        </p:spPr>
        <p:txBody>
          <a:bodyPr/>
          <a:lstStyle/>
          <a:p>
            <a:r>
              <a:rPr lang="fa-IR" dirty="0" smtClean="0">
                <a:solidFill>
                  <a:schemeClr val="tx1"/>
                </a:solidFill>
              </a:rPr>
              <a:t>گره:</a:t>
            </a:r>
            <a:endParaRPr lang="fa-IR" dirty="0">
              <a:solidFill>
                <a:schemeClr val="tx1"/>
              </a:solidFill>
            </a:endParaRPr>
          </a:p>
        </p:txBody>
      </p:sp>
      <p:sp>
        <p:nvSpPr>
          <p:cNvPr id="3" name="Subtitle 2"/>
          <p:cNvSpPr>
            <a:spLocks noGrp="1"/>
          </p:cNvSpPr>
          <p:nvPr>
            <p:ph type="subTitle" idx="1"/>
          </p:nvPr>
        </p:nvSpPr>
        <p:spPr>
          <a:xfrm>
            <a:off x="785786" y="1142984"/>
            <a:ext cx="7772400" cy="4032448"/>
          </a:xfrm>
        </p:spPr>
        <p:txBody>
          <a:bodyPr>
            <a:normAutofit fontScale="92500" lnSpcReduction="10000"/>
          </a:bodyPr>
          <a:lstStyle/>
          <a:p>
            <a:r>
              <a:rPr lang="fa-IR" sz="2500" dirty="0" smtClean="0">
                <a:solidFill>
                  <a:schemeClr val="tx1"/>
                </a:solidFill>
                <a:latin typeface="Tahoma" pitchFamily="34" charset="0"/>
                <a:ea typeface="Tahoma" pitchFamily="34" charset="0"/>
                <a:cs typeface="Tahoma" pitchFamily="34" charset="0"/>
              </a:rPr>
              <a:t>گره ها نقاط حساسي در شهر هستند كه ناظر مي تواند به درون آن ها وارد شود، كانون هايي كه مبدا و مقصد حركت او را به وجود مي آورند ممكن است صرفا محل تقاطع دو خيابان، دو جاده و يا جايي باشد كه خطوط تغيير مسير مي دهند.</a:t>
            </a:r>
          </a:p>
          <a:p>
            <a:r>
              <a:rPr lang="fa-IR" sz="2500" dirty="0" smtClean="0">
                <a:solidFill>
                  <a:schemeClr val="tx1"/>
                </a:solidFill>
                <a:latin typeface="Tahoma" pitchFamily="34" charset="0"/>
                <a:ea typeface="Tahoma" pitchFamily="34" charset="0"/>
                <a:cs typeface="Tahoma" pitchFamily="34" charset="0"/>
              </a:rPr>
              <a:t>گره در دانش طراحی شهری اشاره به یکی از عناصر تصویر ذهنی دارد که از هر نوع تجمع رویدادهای مختلف در شهر ، در ذهن شهروند شکل گرفته است. کلیه فضاها و پاره فضاهایی که محل تجمع یا تلاقی رویدادهای متنوع جمعی هستند را در بر می گیرد. به بیانی دیگر نه فقط انواع تقاطع ها و میادین ، فلکه ها و جلوخان ها بلکه پاتوق ها و محل تمرکز والدین در جلوی ورودی مدرسه را نیز شامل می گردد.</a:t>
            </a:r>
            <a:r>
              <a:rPr lang="fa-IR" sz="2400" dirty="0" smtClean="0">
                <a:solidFill>
                  <a:schemeClr val="tx1"/>
                </a:solidFill>
                <a:latin typeface="Tahoma" pitchFamily="34" charset="0"/>
                <a:ea typeface="Tahoma" pitchFamily="34" charset="0"/>
                <a:cs typeface="Tahoma" pitchFamily="34" charset="0"/>
              </a:rPr>
              <a:t/>
            </a:r>
            <a:br>
              <a:rPr lang="fa-IR" sz="2400" dirty="0" smtClean="0">
                <a:solidFill>
                  <a:schemeClr val="tx1"/>
                </a:solidFill>
                <a:latin typeface="Tahoma" pitchFamily="34" charset="0"/>
                <a:ea typeface="Tahoma" pitchFamily="34" charset="0"/>
                <a:cs typeface="Tahoma" pitchFamily="34" charset="0"/>
              </a:rPr>
            </a:br>
            <a:endParaRPr lang="fa-IR" sz="24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Syntagma Square-1.jpg"/>
          <p:cNvPicPr>
            <a:picLocks noChangeAspect="1" noChangeArrowheads="1"/>
          </p:cNvPicPr>
          <p:nvPr/>
        </p:nvPicPr>
        <p:blipFill>
          <a:blip r:embed="rId2" cstate="print"/>
          <a:srcRect/>
          <a:stretch>
            <a:fillRect/>
          </a:stretch>
        </p:blipFill>
        <p:spPr bwMode="auto">
          <a:xfrm>
            <a:off x="971600" y="980728"/>
            <a:ext cx="7488832" cy="48965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785786" y="571480"/>
            <a:ext cx="7772400" cy="4406647"/>
          </a:xfrm>
        </p:spPr>
        <p:txBody>
          <a:bodyPr/>
          <a:lstStyle/>
          <a:p>
            <a:r>
              <a:rPr lang="fa-IR" dirty="0" smtClean="0">
                <a:solidFill>
                  <a:schemeClr val="tx1"/>
                </a:solidFill>
                <a:latin typeface="Tahoma" pitchFamily="34" charset="0"/>
                <a:ea typeface="Tahoma" pitchFamily="34" charset="0"/>
                <a:cs typeface="Tahoma" pitchFamily="34" charset="0"/>
              </a:rPr>
              <a:t>پاره اي از اين گره هاي تمركز يافته، كانون و نقطه ي اصلي يك محله اند و بر كل محله تاثير مي گذارند،‌ در اين صورت به اين گره ها هسته مي گويند.</a:t>
            </a:r>
          </a:p>
          <a:p>
            <a:r>
              <a:rPr lang="fa-IR" dirty="0" smtClean="0">
                <a:solidFill>
                  <a:schemeClr val="tx1"/>
                </a:solidFill>
                <a:latin typeface="Tahoma" pitchFamily="34" charset="0"/>
                <a:ea typeface="Tahoma" pitchFamily="34" charset="0"/>
                <a:cs typeface="Tahoma" pitchFamily="34" charset="0"/>
              </a:rPr>
              <a:t>تصور وجود گره در شهر از يك جانب به وجود راه ها وابسته است و از جانب ديگر به وجود محله ها بستگي دارد، چون گره ها كانون و قطب محله ها هستند.</a:t>
            </a:r>
            <a:endParaRPr lang="fa-IR"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785793"/>
          </a:xfrm>
        </p:spPr>
        <p:txBody>
          <a:bodyPr>
            <a:normAutofit/>
          </a:bodyPr>
          <a:lstStyle/>
          <a:p>
            <a:r>
              <a:rPr lang="fa-IR" sz="3800" dirty="0" smtClean="0">
                <a:solidFill>
                  <a:schemeClr val="tx1"/>
                </a:solidFill>
                <a:latin typeface="Tahoma" pitchFamily="34" charset="0"/>
                <a:ea typeface="Tahoma" pitchFamily="34" charset="0"/>
                <a:cs typeface="Tahoma" pitchFamily="34" charset="0"/>
              </a:rPr>
              <a:t>نشانه:</a:t>
            </a:r>
            <a:endParaRPr lang="en-US" sz="38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85800" y="1142984"/>
            <a:ext cx="7772400" cy="3857652"/>
          </a:xfrm>
        </p:spPr>
        <p:txBody>
          <a:bodyPr/>
          <a:lstStyle/>
          <a:p>
            <a:r>
              <a:rPr lang="fa-IR" dirty="0" smtClean="0">
                <a:solidFill>
                  <a:schemeClr val="tx1"/>
                </a:solidFill>
                <a:latin typeface="Tahoma" pitchFamily="34" charset="0"/>
                <a:ea typeface="Tahoma" pitchFamily="34" charset="0"/>
                <a:cs typeface="Tahoma" pitchFamily="34" charset="0"/>
              </a:rPr>
              <a:t>نشانه ها نیز عواملی در تشخیص قسمت های مختلف شهر هستند با این تفاوت که ناظر به درون آن ها راه نمی یابد.معمولا اشیایی که ظاهری مشخص دارند مانند: ساختمان ها، فروشگاه ها یا حتی یک گره می تواند نشانه باشد. تک برج ها، گنبدهای طلایی و تپه های بزرگ مثال هایی هستند که معرف نشانه در سیمای شهر</a:t>
            </a:r>
            <a:r>
              <a:rPr lang="en-US" dirty="0" smtClean="0">
                <a:solidFill>
                  <a:schemeClr val="tx1"/>
                </a:solidFill>
                <a:latin typeface="Tahoma" pitchFamily="34" charset="0"/>
                <a:ea typeface="Tahoma" pitchFamily="34" charset="0"/>
                <a:cs typeface="Tahoma" pitchFamily="34" charset="0"/>
              </a:rPr>
              <a:t> </a:t>
            </a:r>
            <a:r>
              <a:rPr lang="fa-IR" dirty="0" smtClean="0">
                <a:solidFill>
                  <a:schemeClr val="tx1"/>
                </a:solidFill>
                <a:latin typeface="Tahoma" pitchFamily="34" charset="0"/>
                <a:ea typeface="Tahoma" pitchFamily="34" charset="0"/>
                <a:cs typeface="Tahoma" pitchFamily="34" charset="0"/>
              </a:rPr>
              <a:t>هستند.</a:t>
            </a:r>
            <a:endParaRPr lang="en-US"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0"/>
            <a:ext cx="7772400" cy="747705"/>
          </a:xfrm>
        </p:spPr>
        <p:txBody>
          <a:bodyPr>
            <a:normAutofit/>
          </a:bodyPr>
          <a:lstStyle/>
          <a:p>
            <a:r>
              <a:rPr lang="fa-IR" sz="3600" dirty="0" smtClean="0">
                <a:solidFill>
                  <a:schemeClr val="tx1"/>
                </a:solidFill>
                <a:latin typeface="Tahoma" pitchFamily="34" charset="0"/>
                <a:ea typeface="Tahoma" pitchFamily="34" charset="0"/>
                <a:cs typeface="Tahoma" pitchFamily="34" charset="0"/>
              </a:rPr>
              <a:t>نقشه های جنرال پلان:</a:t>
            </a:r>
            <a:endParaRPr lang="en-US" sz="36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42910" y="1142984"/>
            <a:ext cx="7772400" cy="3954079"/>
          </a:xfrm>
        </p:spPr>
        <p:txBody>
          <a:bodyPr>
            <a:noAutofit/>
          </a:bodyPr>
          <a:lstStyle/>
          <a:p>
            <a:pPr algn="just"/>
            <a:r>
              <a:rPr lang="fa-IR" sz="2500" dirty="0" smtClean="0">
                <a:solidFill>
                  <a:schemeClr val="tx1"/>
                </a:solidFill>
                <a:latin typeface="Tahoma" pitchFamily="34" charset="0"/>
                <a:ea typeface="Tahoma" pitchFamily="34" charset="0"/>
                <a:cs typeface="Tahoma" pitchFamily="34" charset="0"/>
              </a:rPr>
              <a:t>نقشه های جنرال پلان مجموعه ای هستند که تأسیسات زیرزمینی، هوایی شامل کابل های برق، لوله های فاضلاب، گاز، آب و کابل مخابرات روی آن مشخص شده باشد.</a:t>
            </a:r>
          </a:p>
          <a:p>
            <a:pPr algn="just"/>
            <a:r>
              <a:rPr lang="fa-IR" sz="2500" dirty="0" smtClean="0">
                <a:solidFill>
                  <a:schemeClr val="tx1"/>
                </a:solidFill>
                <a:latin typeface="Tahoma" pitchFamily="34" charset="0"/>
                <a:ea typeface="Tahoma" pitchFamily="34" charset="0"/>
                <a:cs typeface="Tahoma" pitchFamily="34" charset="0"/>
              </a:rPr>
              <a:t>هر مجموعه ای که برای احداث مناسب باشد، ابتدا باید پلان مجموعه آن تهیه گردد سپس جنرال پلان آن که جنرال پلان طراحی نامیده می شود، با توجه به محوطه سازی و جاده های اطراف آن همراه با جزییات تهیه و پس از آن نقشه های محوطه و ترازبندی و کانال های تخلیه آب های سطحی آن معین گردد.</a:t>
            </a:r>
            <a:endParaRPr lang="en-US" sz="2500"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08111"/>
          </a:xfrm>
        </p:spPr>
        <p:txBody>
          <a:bodyPr>
            <a:normAutofit/>
          </a:bodyPr>
          <a:lstStyle/>
          <a:p>
            <a:r>
              <a:rPr lang="fa-IR" sz="4400" dirty="0" smtClean="0">
                <a:solidFill>
                  <a:schemeClr val="tx1"/>
                </a:solidFill>
              </a:rPr>
              <a:t>نقشه هاي توپوگرافي(رقوم دار)</a:t>
            </a:r>
            <a:endParaRPr lang="fa-IR" sz="4400" dirty="0">
              <a:solidFill>
                <a:schemeClr val="tx1"/>
              </a:solidFill>
            </a:endParaRPr>
          </a:p>
        </p:txBody>
      </p:sp>
      <p:sp>
        <p:nvSpPr>
          <p:cNvPr id="3" name="Subtitle 2"/>
          <p:cNvSpPr>
            <a:spLocks noGrp="1"/>
          </p:cNvSpPr>
          <p:nvPr>
            <p:ph type="subTitle" idx="1"/>
          </p:nvPr>
        </p:nvSpPr>
        <p:spPr>
          <a:xfrm>
            <a:off x="685800" y="1484784"/>
            <a:ext cx="7772400" cy="3744416"/>
          </a:xfrm>
        </p:spPr>
        <p:txBody>
          <a:bodyPr>
            <a:normAutofit fontScale="92500" lnSpcReduction="20000"/>
          </a:bodyPr>
          <a:lstStyle/>
          <a:p>
            <a:r>
              <a:rPr lang="fa-IR" sz="2800" dirty="0" smtClean="0">
                <a:solidFill>
                  <a:schemeClr val="tx1"/>
                </a:solidFill>
                <a:latin typeface="Tahoma" pitchFamily="34" charset="0"/>
                <a:ea typeface="Tahoma" pitchFamily="34" charset="0"/>
                <a:cs typeface="Tahoma" pitchFamily="34" charset="0"/>
              </a:rPr>
              <a:t/>
            </a:r>
            <a:br>
              <a:rPr lang="fa-IR" sz="2800" dirty="0" smtClean="0">
                <a:solidFill>
                  <a:schemeClr val="tx1"/>
                </a:solidFill>
                <a:latin typeface="Tahoma" pitchFamily="34" charset="0"/>
                <a:ea typeface="Tahoma" pitchFamily="34" charset="0"/>
                <a:cs typeface="Tahoma" pitchFamily="34" charset="0"/>
              </a:rPr>
            </a:br>
            <a:r>
              <a:rPr lang="fa-IR" sz="2800" dirty="0" smtClean="0">
                <a:solidFill>
                  <a:schemeClr val="tx1"/>
                </a:solidFill>
                <a:latin typeface="Tahoma" pitchFamily="34" charset="0"/>
                <a:ea typeface="Tahoma" pitchFamily="34" charset="0"/>
                <a:cs typeface="Tahoma" pitchFamily="34" charset="0"/>
              </a:rPr>
              <a:t>نقشه‌ای است که برای نمایاندن ویژگی‌های </a:t>
            </a:r>
            <a:r>
              <a:rPr lang="fa-IR" sz="2800" dirty="0" smtClean="0">
                <a:solidFill>
                  <a:schemeClr val="tx1"/>
                </a:solidFill>
                <a:latin typeface="Tahoma" pitchFamily="34" charset="0"/>
                <a:ea typeface="Tahoma" pitchFamily="34" charset="0"/>
                <a:cs typeface="Tahoma" pitchFamily="34" charset="0"/>
                <a:hlinkClick r:id="rId2" tooltip="فیزیکی"/>
              </a:rPr>
              <a:t>فیزیکی</a:t>
            </a:r>
            <a:r>
              <a:rPr lang="fa-IR" sz="2800" dirty="0" smtClean="0">
                <a:solidFill>
                  <a:schemeClr val="tx1"/>
                </a:solidFill>
                <a:latin typeface="Tahoma" pitchFamily="34" charset="0"/>
                <a:ea typeface="Tahoma" pitchFamily="34" charset="0"/>
                <a:cs typeface="Tahoma" pitchFamily="34" charset="0"/>
              </a:rPr>
              <a:t> </a:t>
            </a:r>
            <a:r>
              <a:rPr lang="fa-IR" sz="2800" dirty="0" smtClean="0">
                <a:solidFill>
                  <a:schemeClr val="tx1"/>
                </a:solidFill>
                <a:latin typeface="Tahoma" pitchFamily="34" charset="0"/>
                <a:ea typeface="Tahoma" pitchFamily="34" charset="0"/>
                <a:cs typeface="Tahoma" pitchFamily="34" charset="0"/>
                <a:hlinkClick r:id="rId3" tooltip="سطح زمین (صفحه وجود ندارد)"/>
              </a:rPr>
              <a:t>سطح زمین</a:t>
            </a:r>
            <a:r>
              <a:rPr lang="fa-IR" sz="2800" dirty="0" smtClean="0">
                <a:solidFill>
                  <a:schemeClr val="tx1"/>
                </a:solidFill>
                <a:latin typeface="Tahoma" pitchFamily="34" charset="0"/>
                <a:ea typeface="Tahoma" pitchFamily="34" charset="0"/>
                <a:cs typeface="Tahoma" pitchFamily="34" charset="0"/>
              </a:rPr>
              <a:t> به کار می‌رود. این نقشه‌ها در مقیاس‌های بزرگ و کوچک می‌باشند.</a:t>
            </a:r>
            <a:br>
              <a:rPr lang="fa-IR" sz="2800" dirty="0" smtClean="0">
                <a:solidFill>
                  <a:schemeClr val="tx1"/>
                </a:solidFill>
                <a:latin typeface="Tahoma" pitchFamily="34" charset="0"/>
                <a:ea typeface="Tahoma" pitchFamily="34" charset="0"/>
                <a:cs typeface="Tahoma" pitchFamily="34" charset="0"/>
              </a:rPr>
            </a:br>
            <a:r>
              <a:rPr lang="fa-IR" sz="2800" dirty="0" smtClean="0">
                <a:solidFill>
                  <a:schemeClr val="tx1"/>
                </a:solidFill>
                <a:latin typeface="Tahoma" pitchFamily="34" charset="0"/>
                <a:ea typeface="Tahoma" pitchFamily="34" charset="0"/>
                <a:cs typeface="Tahoma" pitchFamily="34" charset="0"/>
              </a:rPr>
              <a:t>این نقشه ها شامل یک سری منحنی است که به آن ها منحنی میزان می گویند و روی آن ها ارتفاعات نوشته شده که به آن ها رقوم نقطه گفته می شود. هر منحنی پیوسته دارای یک ارتفاع است که رقوم یا ارتفاع زمین در آن نقطه را مشخص می کند که در حقیقت این منحنی ها فصل مشترک صفحات موازی افق با عوارض طبیعی زمین می باشد.</a:t>
            </a:r>
            <a:endParaRPr lang="fa-IR" dirty="0">
              <a:latin typeface="Tahoma" pitchFamily="34" charset="0"/>
              <a:ea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785793"/>
          </a:xfrm>
        </p:spPr>
        <p:txBody>
          <a:bodyPr>
            <a:normAutofit/>
          </a:bodyPr>
          <a:lstStyle/>
          <a:p>
            <a:r>
              <a:rPr lang="fa-IR" sz="3800" dirty="0" smtClean="0">
                <a:solidFill>
                  <a:schemeClr val="tx1"/>
                </a:solidFill>
                <a:latin typeface="Tahoma" pitchFamily="34" charset="0"/>
                <a:ea typeface="Tahoma" pitchFamily="34" charset="0"/>
                <a:cs typeface="Tahoma" pitchFamily="34" charset="0"/>
              </a:rPr>
              <a:t>ترازبندی محوطه:</a:t>
            </a:r>
            <a:endParaRPr lang="en-US" sz="38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714348" y="1071546"/>
            <a:ext cx="7772400" cy="4143404"/>
          </a:xfrm>
        </p:spPr>
        <p:txBody>
          <a:bodyPr>
            <a:normAutofit fontScale="92500" lnSpcReduction="10000"/>
          </a:bodyPr>
          <a:lstStyle/>
          <a:p>
            <a:r>
              <a:rPr lang="fa-IR" dirty="0" smtClean="0">
                <a:solidFill>
                  <a:schemeClr val="tx1"/>
                </a:solidFill>
                <a:latin typeface="Tahoma" pitchFamily="34" charset="0"/>
                <a:ea typeface="Tahoma" pitchFamily="34" charset="0"/>
                <a:cs typeface="Tahoma" pitchFamily="34" charset="0"/>
              </a:rPr>
              <a:t>منظور از ترازبندی این است که شیب بندی محوطه بدون توجه به جنس، ساخت محوطه بتواند آب های سطحی منطقه محوطه سازی شده را که آب های سقف ساختمان ها نیز در آن جاری است از منطقه خارج نماید به نحوی که هنگام بارندگی و... هیچ آبی در محوطه راکد نماند و پس از بارندگی آب محوطه به زودی خشک شود.</a:t>
            </a:r>
          </a:p>
          <a:p>
            <a:r>
              <a:rPr lang="fa-IR" dirty="0" smtClean="0">
                <a:solidFill>
                  <a:schemeClr val="tx1"/>
                </a:solidFill>
                <a:latin typeface="Tahoma" pitchFamily="34" charset="0"/>
                <a:ea typeface="Tahoma" pitchFamily="34" charset="0"/>
                <a:cs typeface="Tahoma" pitchFamily="34" charset="0"/>
              </a:rPr>
              <a:t>آب های ناشی از موارد فوق بایستی توسط کانال های کناری محوطه و لوله های جداگانه به سیستم فاضلاب سطحی منتهی گردند.اگر سیستم فاضلاب سطحی در منطقه نباشد این آب ها بایستی به اراضی اطراف محوطه که ساختمان و ابنیه ای وجود ندارد تخلیه گردد.</a:t>
            </a:r>
            <a:endParaRPr lang="en-US"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85728"/>
            <a:ext cx="7772400" cy="785818"/>
          </a:xfrm>
        </p:spPr>
        <p:txBody>
          <a:bodyPr>
            <a:noAutofit/>
          </a:bodyPr>
          <a:lstStyle/>
          <a:p>
            <a:r>
              <a:rPr lang="fa-IR" sz="2600" dirty="0" smtClean="0">
                <a:solidFill>
                  <a:schemeClr val="tx1"/>
                </a:solidFill>
                <a:latin typeface="Tahoma" pitchFamily="34" charset="0"/>
                <a:ea typeface="Tahoma" pitchFamily="34" charset="0"/>
                <a:cs typeface="Tahoma" pitchFamily="34" charset="0"/>
              </a:rPr>
              <a:t>ترازبندی در اراضی سطحی و ترازبندی در حالت شیب دار:</a:t>
            </a:r>
            <a:endParaRPr lang="en-US" sz="26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714348" y="1357298"/>
            <a:ext cx="7772400" cy="3929090"/>
          </a:xfrm>
        </p:spPr>
        <p:txBody>
          <a:bodyPr/>
          <a:lstStyle/>
          <a:p>
            <a:r>
              <a:rPr lang="fa-IR" dirty="0" smtClean="0">
                <a:solidFill>
                  <a:schemeClr val="tx1"/>
                </a:solidFill>
                <a:latin typeface="Tahoma" pitchFamily="34" charset="0"/>
                <a:ea typeface="Tahoma" pitchFamily="34" charset="0"/>
                <a:cs typeface="Tahoma" pitchFamily="34" charset="0"/>
              </a:rPr>
              <a:t>وقتی زمین به صورت شیب دار باشد نیل به یک ترازبندی سهل تر خواهد بود چون زمین شیب لازم را دارا می باشد. شیب بندی محوطه باید به گونه ای باشد که ارتفاع محوطه از ارتفاع مطلق ساختمان بیشتر نگردد، در غیر این صورت آب به درون ساختمان جاری خواهد شد. در ضمن علت اختلاف ارتفاعی که در صفر ساختمان ها مشاهده می شود وجود شیب ناچیزی از شمال غربی به جنوب شرقی است.</a:t>
            </a:r>
            <a:endParaRPr lang="en-US" dirty="0">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20160505_165238.jpg"/>
          <p:cNvPicPr>
            <a:picLocks noGrp="1" noChangeAspect="1"/>
          </p:cNvPicPr>
          <p:nvPr>
            <p:ph sz="quarter" idx="4"/>
          </p:nvPr>
        </p:nvPicPr>
        <p:blipFill>
          <a:blip r:embed="rId2" cstate="print"/>
          <a:stretch>
            <a:fillRect/>
          </a:stretch>
        </p:blipFill>
        <p:spPr>
          <a:xfrm>
            <a:off x="4500562" y="1857364"/>
            <a:ext cx="4041775" cy="4071966"/>
          </a:xfrm>
        </p:spPr>
      </p:pic>
      <p:pic>
        <p:nvPicPr>
          <p:cNvPr id="10" name="Content Placeholder 9" descr="IMG_20160505_165316.jpg"/>
          <p:cNvPicPr>
            <a:picLocks noGrp="1" noChangeAspect="1"/>
          </p:cNvPicPr>
          <p:nvPr>
            <p:ph sz="quarter" idx="2"/>
          </p:nvPr>
        </p:nvPicPr>
        <p:blipFill>
          <a:blip r:embed="rId3" cstate="print"/>
          <a:stretch>
            <a:fillRect/>
          </a:stretch>
        </p:blipFill>
        <p:spPr>
          <a:xfrm>
            <a:off x="428596" y="357166"/>
            <a:ext cx="3643338" cy="421484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20160505_165359.jpg"/>
          <p:cNvPicPr>
            <a:picLocks noGrp="1" noChangeAspect="1"/>
          </p:cNvPicPr>
          <p:nvPr>
            <p:ph sz="quarter" idx="2"/>
          </p:nvPr>
        </p:nvPicPr>
        <p:blipFill>
          <a:blip r:embed="rId2" cstate="print"/>
          <a:stretch>
            <a:fillRect/>
          </a:stretch>
        </p:blipFill>
        <p:spPr>
          <a:xfrm>
            <a:off x="457200" y="2068777"/>
            <a:ext cx="4040188" cy="3931991"/>
          </a:xfrm>
        </p:spPr>
      </p:pic>
      <p:pic>
        <p:nvPicPr>
          <p:cNvPr id="7" name="Content Placeholder 6" descr="IMG_20160505_165326 - Copy.jpg"/>
          <p:cNvPicPr>
            <a:picLocks noGrp="1" noChangeAspect="1"/>
          </p:cNvPicPr>
          <p:nvPr>
            <p:ph sz="quarter" idx="4"/>
          </p:nvPr>
        </p:nvPicPr>
        <p:blipFill>
          <a:blip r:embed="rId3" cstate="print"/>
          <a:stretch>
            <a:fillRect/>
          </a:stretch>
        </p:blipFill>
        <p:spPr>
          <a:xfrm>
            <a:off x="4643438" y="714356"/>
            <a:ext cx="4041775" cy="407196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008111"/>
          </a:xfrm>
        </p:spPr>
        <p:txBody>
          <a:bodyPr/>
          <a:lstStyle/>
          <a:p>
            <a:r>
              <a:rPr lang="fa-IR" dirty="0" smtClean="0">
                <a:solidFill>
                  <a:schemeClr val="tx1"/>
                </a:solidFill>
              </a:rPr>
              <a:t>پلان رقوم دار:</a:t>
            </a:r>
            <a:endParaRPr lang="fa-IR" dirty="0">
              <a:solidFill>
                <a:schemeClr val="tx1"/>
              </a:solidFill>
            </a:endParaRPr>
          </a:p>
        </p:txBody>
      </p:sp>
      <p:sp>
        <p:nvSpPr>
          <p:cNvPr id="3" name="Subtitle 2"/>
          <p:cNvSpPr>
            <a:spLocks noGrp="1"/>
          </p:cNvSpPr>
          <p:nvPr>
            <p:ph type="subTitle" idx="1"/>
          </p:nvPr>
        </p:nvSpPr>
        <p:spPr>
          <a:xfrm>
            <a:off x="714348" y="1214422"/>
            <a:ext cx="7772400" cy="3929090"/>
          </a:xfrm>
        </p:spPr>
        <p:txBody>
          <a:bodyPr>
            <a:normAutofit fontScale="92500" lnSpcReduction="10000"/>
          </a:bodyPr>
          <a:lstStyle/>
          <a:p>
            <a:r>
              <a:rPr lang="fa-IR" sz="2800" dirty="0" smtClean="0">
                <a:solidFill>
                  <a:schemeClr val="tx1"/>
                </a:solidFill>
                <a:latin typeface="Tahoma" pitchFamily="34" charset="0"/>
                <a:ea typeface="Tahoma" pitchFamily="34" charset="0"/>
                <a:cs typeface="Tahoma" pitchFamily="34" charset="0"/>
              </a:rPr>
              <a:t/>
            </a:r>
            <a:br>
              <a:rPr lang="fa-IR" sz="2800" dirty="0" smtClean="0">
                <a:solidFill>
                  <a:schemeClr val="tx1"/>
                </a:solidFill>
                <a:latin typeface="Tahoma" pitchFamily="34" charset="0"/>
                <a:ea typeface="Tahoma" pitchFamily="34" charset="0"/>
                <a:cs typeface="Tahoma" pitchFamily="34" charset="0"/>
              </a:rPr>
            </a:br>
            <a:r>
              <a:rPr lang="fa-IR" sz="2800" dirty="0" smtClean="0">
                <a:solidFill>
                  <a:schemeClr val="tx1"/>
                </a:solidFill>
                <a:latin typeface="Tahoma" pitchFamily="34" charset="0"/>
                <a:ea typeface="Tahoma" pitchFamily="34" charset="0"/>
                <a:cs typeface="Tahoma" pitchFamily="34" charset="0"/>
              </a:rPr>
              <a:t>اگر در منطقه ی کارهای ساختمانی ، عوارض مسطحاتی زمین را مشخص کرده باشیم و بخواهیم وضع پستی و بلندی های زمین را نیز مشخص کنیم، نقطه ثابتی در زمین با ارتفاع دلخواه در نظر گرفته و ارتفاع سایر نقاط را نسبت به این نقطه حساب می کنیم، پلان به دست آمده را پلان رقوم دار یا پلان کته می گویند. در این پلان می توان مشخص  کرد که چه مناطقی باید خاکریزی و خاکبرداری گردد. به عبارت دیگر مشخص کردن نیم رخ طولی یا نیم رخ عرضی.</a:t>
            </a:r>
            <a:endParaRPr lang="fa-IR" dirty="0">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05064"/>
            <a:ext cx="8229600" cy="2520280"/>
          </a:xfrm>
        </p:spPr>
        <p:txBody>
          <a:bodyPr>
            <a:noAutofit/>
          </a:bodyPr>
          <a:lstStyle/>
          <a:p>
            <a:pPr algn="r"/>
            <a:r>
              <a:rPr lang="fa-IR" sz="2200" dirty="0" smtClean="0">
                <a:solidFill>
                  <a:schemeClr val="tx1"/>
                </a:solidFill>
                <a:effectLst/>
                <a:latin typeface="Tahoma" pitchFamily="34" charset="0"/>
                <a:ea typeface="Tahoma" pitchFamily="34" charset="0"/>
                <a:cs typeface="Tahoma" pitchFamily="34" charset="0"/>
              </a:rPr>
              <a:t>شکل فوق، نمایش خط الرأس را در نقشه های توپوگرافی نشان می دهد، که معمولا آب های سطحی که بر روی یک منطقه نازل می شود از درون خط القعراها به راه می افتد و این  می تواند فاکتورهایی برای تعیین محل ساختمان باشد که </a:t>
            </a:r>
            <a:r>
              <a:rPr lang="fa-IR" sz="2200" dirty="0" smtClean="0">
                <a:solidFill>
                  <a:schemeClr val="tx1"/>
                </a:solidFill>
                <a:effectLst/>
                <a:latin typeface="Tahoma" pitchFamily="34" charset="0"/>
                <a:ea typeface="Tahoma" pitchFamily="34" charset="0"/>
                <a:cs typeface="Tahoma" pitchFamily="34" charset="0"/>
              </a:rPr>
              <a:t>د</a:t>
            </a:r>
            <a:r>
              <a:rPr lang="fa-IR" sz="2200" dirty="0" smtClean="0">
                <a:solidFill>
                  <a:schemeClr val="tx1"/>
                </a:solidFill>
                <a:effectLst/>
                <a:latin typeface="Tahoma" pitchFamily="34" charset="0"/>
                <a:ea typeface="Tahoma" pitchFamily="34" charset="0"/>
                <a:cs typeface="Tahoma" pitchFamily="34" charset="0"/>
              </a:rPr>
              <a:t>ر</a:t>
            </a:r>
            <a:r>
              <a:rPr lang="fa-IR" sz="2200" dirty="0" smtClean="0">
                <a:solidFill>
                  <a:schemeClr val="tx1"/>
                </a:solidFill>
                <a:effectLst/>
                <a:latin typeface="Tahoma" pitchFamily="34" charset="0"/>
                <a:ea typeface="Tahoma" pitchFamily="34" charset="0"/>
                <a:cs typeface="Tahoma" pitchFamily="34" charset="0"/>
              </a:rPr>
              <a:t> </a:t>
            </a:r>
            <a:r>
              <a:rPr lang="fa-IR" sz="2200" dirty="0" smtClean="0">
                <a:solidFill>
                  <a:schemeClr val="tx1"/>
                </a:solidFill>
                <a:effectLst/>
                <a:latin typeface="Tahoma" pitchFamily="34" charset="0"/>
                <a:ea typeface="Tahoma" pitchFamily="34" charset="0"/>
                <a:cs typeface="Tahoma" pitchFamily="34" charset="0"/>
              </a:rPr>
              <a:t>آبرفت ها قرار نگیرد. از روی این نقشه ها می توان گودال، دامنه، گردنه و سایر محل ها در عوارض زمین طبیعی را تشخیص داد.</a:t>
            </a:r>
            <a:endParaRPr lang="fa-IR" sz="2200" dirty="0">
              <a:solidFill>
                <a:schemeClr val="tx1"/>
              </a:solidFill>
              <a:effectLst/>
              <a:latin typeface="Tahoma" pitchFamily="34" charset="0"/>
              <a:ea typeface="Tahoma" pitchFamily="34" charset="0"/>
              <a:cs typeface="Tahoma" pitchFamily="34" charset="0"/>
            </a:endParaRPr>
          </a:p>
        </p:txBody>
      </p:sp>
      <p:pic>
        <p:nvPicPr>
          <p:cNvPr id="4" name="Content Placeholder 7" descr="IMG_20160505_201100.JPG"/>
          <p:cNvPicPr>
            <a:picLocks noGrp="1" noChangeAspect="1"/>
          </p:cNvPicPr>
          <p:nvPr>
            <p:ph idx="1"/>
          </p:nvPr>
        </p:nvPicPr>
        <p:blipFill>
          <a:blip r:embed="rId2" cstate="print"/>
          <a:stretch>
            <a:fillRect/>
          </a:stretch>
        </p:blipFill>
        <p:spPr>
          <a:xfrm>
            <a:off x="2928926" y="0"/>
            <a:ext cx="3816350" cy="388806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04665"/>
            <a:ext cx="7772400" cy="720079"/>
          </a:xfrm>
        </p:spPr>
        <p:txBody>
          <a:bodyPr>
            <a:normAutofit fontScale="90000"/>
          </a:bodyPr>
          <a:lstStyle/>
          <a:p>
            <a:r>
              <a:rPr lang="fa-IR" sz="4000" dirty="0" smtClean="0">
                <a:solidFill>
                  <a:schemeClr val="tx1"/>
                </a:solidFill>
              </a:rPr>
              <a:t>تعيين ارتفاع يك نقطه در نقشه هاي توپوگرافي:</a:t>
            </a:r>
            <a:endParaRPr lang="fa-IR" sz="4000" dirty="0">
              <a:solidFill>
                <a:schemeClr val="tx1"/>
              </a:solidFill>
            </a:endParaRPr>
          </a:p>
        </p:txBody>
      </p:sp>
      <p:sp>
        <p:nvSpPr>
          <p:cNvPr id="5" name="Subtitle 4"/>
          <p:cNvSpPr>
            <a:spLocks noGrp="1"/>
          </p:cNvSpPr>
          <p:nvPr>
            <p:ph type="subTitle" idx="1"/>
          </p:nvPr>
        </p:nvSpPr>
        <p:spPr>
          <a:xfrm>
            <a:off x="642910" y="1428736"/>
            <a:ext cx="7772400" cy="3714776"/>
          </a:xfrm>
        </p:spPr>
        <p:txBody>
          <a:bodyPr>
            <a:normAutofit/>
          </a:bodyPr>
          <a:lstStyle/>
          <a:p>
            <a:r>
              <a:rPr lang="fa-IR" sz="2300" dirty="0" smtClean="0">
                <a:solidFill>
                  <a:schemeClr val="tx1"/>
                </a:solidFill>
                <a:latin typeface="Tahoma" pitchFamily="34" charset="0"/>
                <a:ea typeface="Tahoma" pitchFamily="34" charset="0"/>
                <a:cs typeface="Tahoma" pitchFamily="34" charset="0"/>
              </a:rPr>
              <a:t>چنانچه ارتفاع خط تراز پايين تر را با </a:t>
            </a:r>
            <a:r>
              <a:rPr lang="en-US" sz="2300" dirty="0" smtClean="0">
                <a:solidFill>
                  <a:schemeClr val="tx1"/>
                </a:solidFill>
                <a:latin typeface="Tahoma" pitchFamily="34" charset="0"/>
                <a:ea typeface="Tahoma" pitchFamily="34" charset="0"/>
                <a:cs typeface="Tahoma" pitchFamily="34" charset="0"/>
              </a:rPr>
              <a:t>H@</a:t>
            </a:r>
            <a:r>
              <a:rPr lang="fa-IR" sz="2300" dirty="0" smtClean="0">
                <a:solidFill>
                  <a:schemeClr val="tx1"/>
                </a:solidFill>
                <a:latin typeface="Tahoma" pitchFamily="34" charset="0"/>
                <a:ea typeface="Tahoma" pitchFamily="34" charset="0"/>
                <a:cs typeface="Tahoma" pitchFamily="34" charset="0"/>
              </a:rPr>
              <a:t> و اختلاف خطوط تراز را با </a:t>
            </a:r>
            <a:r>
              <a:rPr lang="en-US" sz="2300" dirty="0" smtClean="0">
                <a:solidFill>
                  <a:schemeClr val="tx1"/>
                </a:solidFill>
                <a:latin typeface="Tahoma" pitchFamily="34" charset="0"/>
                <a:ea typeface="Tahoma" pitchFamily="34" charset="0"/>
                <a:cs typeface="Tahoma" pitchFamily="34" charset="0"/>
              </a:rPr>
              <a:t>h</a:t>
            </a:r>
            <a:r>
              <a:rPr lang="fa-IR" sz="2300" dirty="0" smtClean="0">
                <a:solidFill>
                  <a:schemeClr val="tx1"/>
                </a:solidFill>
                <a:latin typeface="Tahoma" pitchFamily="34" charset="0"/>
                <a:ea typeface="Tahoma" pitchFamily="34" charset="0"/>
                <a:cs typeface="Tahoma" pitchFamily="34" charset="0"/>
              </a:rPr>
              <a:t>∆ نمايش دهيم براي تعيين ارتفاع نقطه </a:t>
            </a:r>
            <a:r>
              <a:rPr lang="en-US" sz="2300" dirty="0" smtClean="0">
                <a:solidFill>
                  <a:schemeClr val="tx1"/>
                </a:solidFill>
                <a:latin typeface="Tahoma" pitchFamily="34" charset="0"/>
                <a:ea typeface="Tahoma" pitchFamily="34" charset="0"/>
                <a:cs typeface="Tahoma" pitchFamily="34" charset="0"/>
              </a:rPr>
              <a:t>M</a:t>
            </a:r>
            <a:r>
              <a:rPr lang="fa-IR" sz="2300" dirty="0" smtClean="0">
                <a:solidFill>
                  <a:schemeClr val="tx1"/>
                </a:solidFill>
                <a:latin typeface="Tahoma" pitchFamily="34" charset="0"/>
                <a:ea typeface="Tahoma" pitchFamily="34" charset="0"/>
                <a:cs typeface="Tahoma" pitchFamily="34" charset="0"/>
              </a:rPr>
              <a:t> مطابق شكل، يك قاطع عمود رسم مي كنيم تا خط تراز را در </a:t>
            </a:r>
            <a:r>
              <a:rPr lang="en-US" sz="2300" dirty="0" smtClean="0">
                <a:solidFill>
                  <a:schemeClr val="tx1"/>
                </a:solidFill>
                <a:latin typeface="Tahoma" pitchFamily="34" charset="0"/>
                <a:ea typeface="Tahoma" pitchFamily="34" charset="0"/>
                <a:cs typeface="Tahoma" pitchFamily="34" charset="0"/>
              </a:rPr>
              <a:t>A</a:t>
            </a:r>
            <a:r>
              <a:rPr lang="fa-IR" sz="2300" dirty="0" smtClean="0">
                <a:solidFill>
                  <a:schemeClr val="tx1"/>
                </a:solidFill>
                <a:latin typeface="Tahoma" pitchFamily="34" charset="0"/>
                <a:ea typeface="Tahoma" pitchFamily="34" charset="0"/>
                <a:cs typeface="Tahoma" pitchFamily="34" charset="0"/>
              </a:rPr>
              <a:t> و بالاتر در </a:t>
            </a:r>
            <a:r>
              <a:rPr lang="en-US" sz="2300" dirty="0" smtClean="0">
                <a:solidFill>
                  <a:schemeClr val="tx1"/>
                </a:solidFill>
                <a:latin typeface="Tahoma" pitchFamily="34" charset="0"/>
                <a:ea typeface="Tahoma" pitchFamily="34" charset="0"/>
                <a:cs typeface="Tahoma" pitchFamily="34" charset="0"/>
              </a:rPr>
              <a:t>B</a:t>
            </a:r>
            <a:r>
              <a:rPr lang="fa-IR" sz="2300" dirty="0" smtClean="0">
                <a:solidFill>
                  <a:schemeClr val="tx1"/>
                </a:solidFill>
                <a:latin typeface="Tahoma" pitchFamily="34" charset="0"/>
                <a:ea typeface="Tahoma" pitchFamily="34" charset="0"/>
                <a:cs typeface="Tahoma" pitchFamily="34" charset="0"/>
              </a:rPr>
              <a:t> قطع كند. چنان چه طول هاي </a:t>
            </a:r>
            <a:r>
              <a:rPr lang="en-US" sz="2300" dirty="0" smtClean="0">
                <a:solidFill>
                  <a:schemeClr val="tx1"/>
                </a:solidFill>
                <a:latin typeface="Tahoma" pitchFamily="34" charset="0"/>
                <a:ea typeface="Tahoma" pitchFamily="34" charset="0"/>
                <a:cs typeface="Tahoma" pitchFamily="34" charset="0"/>
              </a:rPr>
              <a:t>AM</a:t>
            </a:r>
            <a:r>
              <a:rPr lang="fa-IR" sz="2300" dirty="0" smtClean="0">
                <a:solidFill>
                  <a:schemeClr val="tx1"/>
                </a:solidFill>
                <a:latin typeface="Tahoma" pitchFamily="34" charset="0"/>
                <a:ea typeface="Tahoma" pitchFamily="34" charset="0"/>
                <a:cs typeface="Tahoma" pitchFamily="34" charset="0"/>
              </a:rPr>
              <a:t> و </a:t>
            </a:r>
            <a:r>
              <a:rPr lang="en-US" sz="2300" dirty="0" smtClean="0">
                <a:solidFill>
                  <a:schemeClr val="tx1"/>
                </a:solidFill>
                <a:latin typeface="Tahoma" pitchFamily="34" charset="0"/>
                <a:ea typeface="Tahoma" pitchFamily="34" charset="0"/>
                <a:cs typeface="Tahoma" pitchFamily="34" charset="0"/>
              </a:rPr>
              <a:t>AB</a:t>
            </a:r>
            <a:r>
              <a:rPr lang="fa-IR" sz="2300" dirty="0" smtClean="0">
                <a:solidFill>
                  <a:schemeClr val="tx1"/>
                </a:solidFill>
                <a:latin typeface="Tahoma" pitchFamily="34" charset="0"/>
                <a:ea typeface="Tahoma" pitchFamily="34" charset="0"/>
                <a:cs typeface="Tahoma" pitchFamily="34" charset="0"/>
              </a:rPr>
              <a:t> را روي نقشه اندازه بگيريم، ارتفاع نقطه </a:t>
            </a:r>
            <a:r>
              <a:rPr lang="en-US" sz="2300" dirty="0" smtClean="0">
                <a:solidFill>
                  <a:schemeClr val="tx1"/>
                </a:solidFill>
                <a:latin typeface="Tahoma" pitchFamily="34" charset="0"/>
                <a:ea typeface="Tahoma" pitchFamily="34" charset="0"/>
                <a:cs typeface="Tahoma" pitchFamily="34" charset="0"/>
              </a:rPr>
              <a:t>M</a:t>
            </a:r>
            <a:r>
              <a:rPr lang="fa-IR" sz="2300" dirty="0" smtClean="0">
                <a:solidFill>
                  <a:schemeClr val="tx1"/>
                </a:solidFill>
                <a:latin typeface="Tahoma" pitchFamily="34" charset="0"/>
                <a:ea typeface="Tahoma" pitchFamily="34" charset="0"/>
                <a:cs typeface="Tahoma" pitchFamily="34" charset="0"/>
              </a:rPr>
              <a:t> به دست مي آيد.</a:t>
            </a:r>
            <a:endParaRPr lang="fa-IR" sz="2300" dirty="0">
              <a:solidFill>
                <a:schemeClr val="tx1"/>
              </a:solidFill>
              <a:latin typeface="Tahoma" pitchFamily="34" charset="0"/>
              <a:ea typeface="Tahoma" pitchFamily="34" charset="0"/>
              <a:cs typeface="Tahoma" pitchFamily="34" charset="0"/>
            </a:endParaRPr>
          </a:p>
        </p:txBody>
      </p:sp>
      <p:pic>
        <p:nvPicPr>
          <p:cNvPr id="1027" name="Picture 3" descr="C:\Users\Perspolis\Desktop\IMG_20160514_151146.JPG"/>
          <p:cNvPicPr>
            <a:picLocks noChangeAspect="1" noChangeArrowheads="1"/>
          </p:cNvPicPr>
          <p:nvPr/>
        </p:nvPicPr>
        <p:blipFill>
          <a:blip r:embed="rId2" cstate="print"/>
          <a:srcRect/>
          <a:stretch>
            <a:fillRect/>
          </a:stretch>
        </p:blipFill>
        <p:spPr bwMode="auto">
          <a:xfrm>
            <a:off x="1142976" y="3000372"/>
            <a:ext cx="3357586" cy="21055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2736303"/>
          </a:xfrm>
        </p:spPr>
        <p:txBody>
          <a:bodyPr>
            <a:normAutofit/>
          </a:bodyPr>
          <a:lstStyle/>
          <a:p>
            <a:r>
              <a:rPr lang="fa-IR" sz="2000" dirty="0" smtClean="0">
                <a:solidFill>
                  <a:schemeClr val="tx1"/>
                </a:solidFill>
                <a:latin typeface="Tahoma" pitchFamily="34" charset="0"/>
                <a:ea typeface="Tahoma" pitchFamily="34" charset="0"/>
                <a:cs typeface="Tahoma" pitchFamily="34" charset="0"/>
              </a:rPr>
              <a:t>نقشه هاي توپوگرافي معمولا بيان كننده سه بعد هستند. اين سه بعد بايستي نقاط را به ما معرفي نمايد و يا به عبارتي نقاط يك نقشه را داراي هويت سه بعدي مي كند. اين سه بعد عبارتند از: طول، عرض، ارتفاع</a:t>
            </a:r>
            <a:br>
              <a:rPr lang="fa-IR" sz="2000" dirty="0" smtClean="0">
                <a:solidFill>
                  <a:schemeClr val="tx1"/>
                </a:solidFill>
                <a:latin typeface="Tahoma" pitchFamily="34" charset="0"/>
                <a:ea typeface="Tahoma" pitchFamily="34" charset="0"/>
                <a:cs typeface="Tahoma" pitchFamily="34" charset="0"/>
              </a:rPr>
            </a:br>
            <a:r>
              <a:rPr lang="fa-IR" sz="2000" dirty="0" smtClean="0">
                <a:solidFill>
                  <a:schemeClr val="tx1"/>
                </a:solidFill>
                <a:latin typeface="Tahoma" pitchFamily="34" charset="0"/>
                <a:ea typeface="Tahoma" pitchFamily="34" charset="0"/>
                <a:cs typeface="Tahoma" pitchFamily="34" charset="0"/>
              </a:rPr>
              <a:t>در يك نقشه توپوگرافي وقتي نقطه اي را مشخص مي نماييم، اين نقطه داراي </a:t>
            </a:r>
            <a:r>
              <a:rPr lang="en-US" sz="2000" dirty="0" smtClean="0">
                <a:solidFill>
                  <a:schemeClr val="tx1"/>
                </a:solidFill>
                <a:latin typeface="Tahoma" pitchFamily="34" charset="0"/>
                <a:ea typeface="Tahoma" pitchFamily="34" charset="0"/>
                <a:cs typeface="Tahoma" pitchFamily="34" charset="0"/>
              </a:rPr>
              <a:t>X</a:t>
            </a:r>
            <a:r>
              <a:rPr lang="fa-IR" sz="2000" dirty="0" smtClean="0">
                <a:solidFill>
                  <a:schemeClr val="tx1"/>
                </a:solidFill>
                <a:latin typeface="Tahoma" pitchFamily="34" charset="0"/>
                <a:ea typeface="Tahoma" pitchFamily="34" charset="0"/>
                <a:cs typeface="Tahoma" pitchFamily="34" charset="0"/>
              </a:rPr>
              <a:t> و </a:t>
            </a:r>
            <a:r>
              <a:rPr lang="en-US" sz="2000" dirty="0" smtClean="0">
                <a:solidFill>
                  <a:schemeClr val="tx1"/>
                </a:solidFill>
                <a:latin typeface="Tahoma" pitchFamily="34" charset="0"/>
                <a:ea typeface="Tahoma" pitchFamily="34" charset="0"/>
                <a:cs typeface="Tahoma" pitchFamily="34" charset="0"/>
              </a:rPr>
              <a:t>Y</a:t>
            </a:r>
            <a:r>
              <a:rPr lang="fa-IR" sz="2000" dirty="0" smtClean="0">
                <a:solidFill>
                  <a:schemeClr val="tx1"/>
                </a:solidFill>
                <a:latin typeface="Tahoma" pitchFamily="34" charset="0"/>
                <a:ea typeface="Tahoma" pitchFamily="34" charset="0"/>
                <a:cs typeface="Tahoma" pitchFamily="34" charset="0"/>
              </a:rPr>
              <a:t> و </a:t>
            </a:r>
            <a:r>
              <a:rPr lang="en-US" sz="2000" dirty="0" smtClean="0">
                <a:solidFill>
                  <a:schemeClr val="tx1"/>
                </a:solidFill>
                <a:latin typeface="Tahoma" pitchFamily="34" charset="0"/>
                <a:ea typeface="Tahoma" pitchFamily="34" charset="0"/>
                <a:cs typeface="Tahoma" pitchFamily="34" charset="0"/>
              </a:rPr>
              <a:t>Z</a:t>
            </a:r>
            <a:r>
              <a:rPr lang="fa-IR" sz="2000" dirty="0" smtClean="0">
                <a:solidFill>
                  <a:schemeClr val="tx1"/>
                </a:solidFill>
                <a:latin typeface="Tahoma" pitchFamily="34" charset="0"/>
                <a:ea typeface="Tahoma" pitchFamily="34" charset="0"/>
                <a:cs typeface="Tahoma" pitchFamily="34" charset="0"/>
              </a:rPr>
              <a:t> خواهد بود، كه </a:t>
            </a:r>
            <a:r>
              <a:rPr lang="en-US" sz="2000" dirty="0" smtClean="0">
                <a:solidFill>
                  <a:schemeClr val="tx1"/>
                </a:solidFill>
                <a:latin typeface="Tahoma" pitchFamily="34" charset="0"/>
                <a:ea typeface="Tahoma" pitchFamily="34" charset="0"/>
                <a:cs typeface="Tahoma" pitchFamily="34" charset="0"/>
              </a:rPr>
              <a:t>Z</a:t>
            </a:r>
            <a:r>
              <a:rPr lang="fa-IR" sz="2000" dirty="0" smtClean="0">
                <a:solidFill>
                  <a:schemeClr val="tx1"/>
                </a:solidFill>
                <a:latin typeface="Tahoma" pitchFamily="34" charset="0"/>
                <a:ea typeface="Tahoma" pitchFamily="34" charset="0"/>
                <a:cs typeface="Tahoma" pitchFamily="34" charset="0"/>
              </a:rPr>
              <a:t> يا ارتفاع آن با وجود منحني هاي تراز مشخص مي گردد.</a:t>
            </a:r>
            <a:endParaRPr lang="fa-IR" sz="20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85800" y="2928934"/>
            <a:ext cx="7772400" cy="2228258"/>
          </a:xfrm>
        </p:spPr>
        <p:txBody>
          <a:bodyPr>
            <a:normAutofit lnSpcReduction="10000"/>
          </a:bodyPr>
          <a:lstStyle/>
          <a:p>
            <a:endParaRPr lang="fa-IR" dirty="0" smtClean="0"/>
          </a:p>
          <a:p>
            <a:endParaRPr lang="fa-IR" dirty="0" smtClean="0"/>
          </a:p>
          <a:p>
            <a:endParaRPr lang="fa-IR" sz="2200" b="1" dirty="0" smtClean="0">
              <a:solidFill>
                <a:schemeClr val="tx1"/>
              </a:solidFill>
              <a:latin typeface="Tahoma" pitchFamily="34" charset="0"/>
              <a:ea typeface="Tahoma" pitchFamily="34" charset="0"/>
              <a:cs typeface="Tahoma" pitchFamily="34" charset="0"/>
            </a:endParaRPr>
          </a:p>
          <a:p>
            <a:endParaRPr lang="en-US" sz="2000" b="1" dirty="0" smtClean="0">
              <a:solidFill>
                <a:schemeClr val="tx1"/>
              </a:solidFill>
              <a:latin typeface="Tahoma" pitchFamily="34" charset="0"/>
              <a:ea typeface="Tahoma" pitchFamily="34" charset="0"/>
              <a:cs typeface="Tahoma" pitchFamily="34" charset="0"/>
            </a:endParaRPr>
          </a:p>
          <a:p>
            <a:r>
              <a:rPr lang="fa-IR" sz="2000" b="1" dirty="0" smtClean="0">
                <a:solidFill>
                  <a:schemeClr val="tx1"/>
                </a:solidFill>
                <a:latin typeface="Tahoma" pitchFamily="34" charset="0"/>
                <a:ea typeface="Tahoma" pitchFamily="34" charset="0"/>
                <a:cs typeface="Tahoma" pitchFamily="34" charset="0"/>
              </a:rPr>
              <a:t>محور </a:t>
            </a:r>
            <a:r>
              <a:rPr lang="en-US" sz="2000" b="1" dirty="0" smtClean="0">
                <a:solidFill>
                  <a:schemeClr val="tx1"/>
                </a:solidFill>
                <a:latin typeface="Tahoma" pitchFamily="34" charset="0"/>
                <a:ea typeface="Tahoma" pitchFamily="34" charset="0"/>
                <a:cs typeface="Tahoma" pitchFamily="34" charset="0"/>
              </a:rPr>
              <a:t>Y</a:t>
            </a:r>
            <a:r>
              <a:rPr lang="fa-IR" sz="2000" b="1" dirty="0" smtClean="0">
                <a:solidFill>
                  <a:schemeClr val="tx1"/>
                </a:solidFill>
                <a:latin typeface="Tahoma" pitchFamily="34" charset="0"/>
                <a:ea typeface="Tahoma" pitchFamily="34" charset="0"/>
                <a:cs typeface="Tahoma" pitchFamily="34" charset="0"/>
              </a:rPr>
              <a:t>ها يا محور عرضها معمولا در جهت شمال انتخاب مي گردد مگر در موارد خاص و محور </a:t>
            </a:r>
            <a:r>
              <a:rPr lang="en-US" sz="2000" b="1" dirty="0" smtClean="0">
                <a:solidFill>
                  <a:schemeClr val="tx1"/>
                </a:solidFill>
                <a:latin typeface="Tahoma" pitchFamily="34" charset="0"/>
                <a:ea typeface="Tahoma" pitchFamily="34" charset="0"/>
                <a:cs typeface="Tahoma" pitchFamily="34" charset="0"/>
              </a:rPr>
              <a:t>X</a:t>
            </a:r>
            <a:r>
              <a:rPr lang="fa-IR" sz="2000" b="1" dirty="0" smtClean="0">
                <a:solidFill>
                  <a:schemeClr val="tx1"/>
                </a:solidFill>
                <a:latin typeface="Tahoma" pitchFamily="34" charset="0"/>
                <a:ea typeface="Tahoma" pitchFamily="34" charset="0"/>
                <a:cs typeface="Tahoma" pitchFamily="34" charset="0"/>
              </a:rPr>
              <a:t>ها عمود بر آن مي باشد.</a:t>
            </a:r>
          </a:p>
          <a:p>
            <a:endParaRPr lang="fa-IR" dirty="0">
              <a:solidFill>
                <a:schemeClr val="tx1"/>
              </a:solidFill>
              <a:latin typeface="Tahoma" pitchFamily="34" charset="0"/>
              <a:ea typeface="Tahoma" pitchFamily="34" charset="0"/>
              <a:cs typeface="Tahoma" pitchFamily="34" charset="0"/>
            </a:endParaRPr>
          </a:p>
        </p:txBody>
      </p:sp>
      <p:pic>
        <p:nvPicPr>
          <p:cNvPr id="2050" name="Picture 2" descr="C:\Users\Perspolis\Desktop\IMG_20160514_170157.JPG"/>
          <p:cNvPicPr>
            <a:picLocks noChangeAspect="1" noChangeArrowheads="1"/>
          </p:cNvPicPr>
          <p:nvPr/>
        </p:nvPicPr>
        <p:blipFill>
          <a:blip r:embed="rId2" cstate="print"/>
          <a:srcRect/>
          <a:stretch>
            <a:fillRect/>
          </a:stretch>
        </p:blipFill>
        <p:spPr bwMode="auto">
          <a:xfrm>
            <a:off x="714348" y="2500306"/>
            <a:ext cx="3500438" cy="20030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188640"/>
            <a:ext cx="7772400" cy="4883434"/>
          </a:xfrm>
        </p:spPr>
        <p:txBody>
          <a:bodyPr>
            <a:normAutofit/>
          </a:bodyPr>
          <a:lstStyle/>
          <a:p>
            <a:r>
              <a:rPr lang="fa-IR" sz="2200" dirty="0" smtClean="0">
                <a:solidFill>
                  <a:schemeClr val="tx1"/>
                </a:solidFill>
                <a:latin typeface="Bodoni MT Poster Compressed" pitchFamily="18" charset="0"/>
                <a:ea typeface="Tahoma" pitchFamily="34" charset="0"/>
                <a:cs typeface="Tahoma" pitchFamily="34" charset="0"/>
              </a:rPr>
              <a:t>نقشه هاي توپوگرافي را ابتدا بايستي شبكه بندي نمود و اگر نقشه اي داراي شبكه بود، جانمايي هاي لازم را روي آن انجام داد.فاصله هر خط شبكه به طور </a:t>
            </a:r>
            <a:r>
              <a:rPr lang="fa-IR" sz="2200" dirty="0" smtClean="0">
                <a:solidFill>
                  <a:schemeClr val="tx1"/>
                </a:solidFill>
                <a:latin typeface="Tahoma" pitchFamily="34" charset="0"/>
                <a:ea typeface="Tahoma" pitchFamily="34" charset="0"/>
                <a:cs typeface="Tahoma" pitchFamily="34" charset="0"/>
              </a:rPr>
              <a:t>موازي</a:t>
            </a:r>
            <a:r>
              <a:rPr lang="fa-IR" sz="2200" dirty="0" smtClean="0">
                <a:solidFill>
                  <a:schemeClr val="tx1"/>
                </a:solidFill>
                <a:latin typeface="Bodoni MT Poster Compressed" pitchFamily="18" charset="0"/>
                <a:ea typeface="Tahoma" pitchFamily="34" charset="0"/>
                <a:cs typeface="Tahoma" pitchFamily="34" charset="0"/>
              </a:rPr>
              <a:t> بايد 10 سانتي متر باشد، حتي در صورت مغايرت با مقياس نقشه.</a:t>
            </a:r>
          </a:p>
          <a:p>
            <a:r>
              <a:rPr lang="fa-IR" sz="2200" dirty="0" smtClean="0">
                <a:solidFill>
                  <a:schemeClr val="tx1"/>
                </a:solidFill>
                <a:latin typeface="Bodoni MT Poster Compressed" pitchFamily="18" charset="0"/>
                <a:ea typeface="Tahoma" pitchFamily="34" charset="0"/>
                <a:cs typeface="Tahoma" pitchFamily="34" charset="0"/>
              </a:rPr>
              <a:t>شايان ذكر است شمالي كه در نقشه هاي توپوگرافي تعيين مي گردد، شمال جغرافيايي و متكي بر مختصات كشوري است. علاوه بر آن در نقشه هاي معمولي از شمال مغناطيسي و شمال خورشيدي نيز استفاده مي گردد.</a:t>
            </a:r>
            <a:endParaRPr lang="fa-IR" sz="2200" dirty="0"/>
          </a:p>
        </p:txBody>
      </p:sp>
      <p:pic>
        <p:nvPicPr>
          <p:cNvPr id="3074" name="Picture 2" descr="C:\Users\Perspolis\Desktop\IMG_20160514_173731.JPG"/>
          <p:cNvPicPr>
            <a:picLocks noChangeAspect="1" noChangeArrowheads="1"/>
          </p:cNvPicPr>
          <p:nvPr/>
        </p:nvPicPr>
        <p:blipFill>
          <a:blip r:embed="rId2" cstate="print"/>
          <a:srcRect/>
          <a:stretch>
            <a:fillRect/>
          </a:stretch>
        </p:blipFill>
        <p:spPr bwMode="auto">
          <a:xfrm>
            <a:off x="1285852" y="3000372"/>
            <a:ext cx="3571900" cy="19645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864096"/>
          </a:xfrm>
        </p:spPr>
        <p:txBody>
          <a:bodyPr>
            <a:normAutofit/>
          </a:bodyPr>
          <a:lstStyle/>
          <a:p>
            <a:r>
              <a:rPr lang="fa-IR" sz="3400" dirty="0" smtClean="0">
                <a:solidFill>
                  <a:schemeClr val="tx1"/>
                </a:solidFill>
                <a:latin typeface="Tahoma" pitchFamily="34" charset="0"/>
                <a:ea typeface="Tahoma" pitchFamily="34" charset="0"/>
                <a:cs typeface="Tahoma" pitchFamily="34" charset="0"/>
              </a:rPr>
              <a:t>تعيين شمال جغرافيايي:</a:t>
            </a:r>
            <a:endParaRPr lang="fa-IR" sz="34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714348" y="1071546"/>
            <a:ext cx="7772400" cy="4143404"/>
          </a:xfrm>
        </p:spPr>
        <p:txBody>
          <a:bodyPr/>
          <a:lstStyle/>
          <a:p>
            <a:r>
              <a:rPr lang="fa-IR" sz="2300" dirty="0" smtClean="0">
                <a:solidFill>
                  <a:schemeClr val="tx1"/>
                </a:solidFill>
                <a:latin typeface="Tahoma" pitchFamily="34" charset="0"/>
                <a:ea typeface="Tahoma" pitchFamily="34" charset="0"/>
                <a:cs typeface="Tahoma" pitchFamily="34" charset="0"/>
              </a:rPr>
              <a:t>تعيين شمال جغرافيايي كه در نقشه هاي معتبر مورد استفاده قرار مي گيرد توسط ستاره قطبي انجام مي گيرد و در بيشتر كشورها مختصات كشوري منطبق بر همين شمال مي باشد.</a:t>
            </a:r>
          </a:p>
          <a:p>
            <a:r>
              <a:rPr lang="fa-IR" sz="2300" dirty="0" smtClean="0">
                <a:solidFill>
                  <a:schemeClr val="tx1"/>
                </a:solidFill>
                <a:latin typeface="Tahoma" pitchFamily="34" charset="0"/>
                <a:ea typeface="Tahoma" pitchFamily="34" charset="0"/>
                <a:cs typeface="Tahoma" pitchFamily="34" charset="0"/>
              </a:rPr>
              <a:t>براي تشخيص ستاره قطبي بايد شب هنگام كه آسمان صاف است، نقشه بردار را روي زمين مستقر كنيم و با دوربين به سمت ستاره قطبي قراول برود، همان راستا و امتداد، شمال جغرافيايي را براي ما مشخص مي كند.</a:t>
            </a:r>
            <a:endParaRPr lang="fa-IR" sz="2300" dirty="0">
              <a:solidFill>
                <a:schemeClr val="tx1"/>
              </a:solidFill>
              <a:latin typeface="Tahoma" pitchFamily="34" charset="0"/>
              <a:ea typeface="Tahoma" pitchFamily="34" charset="0"/>
              <a:cs typeface="Tahoma" pitchFamily="34" charset="0"/>
            </a:endParaRPr>
          </a:p>
        </p:txBody>
      </p:sp>
      <p:pic>
        <p:nvPicPr>
          <p:cNvPr id="4098" name="Picture 2" descr="C:\Users\Perspolis\Desktop\IMG_20160514_174516.JPG"/>
          <p:cNvPicPr>
            <a:picLocks noChangeAspect="1" noChangeArrowheads="1"/>
          </p:cNvPicPr>
          <p:nvPr/>
        </p:nvPicPr>
        <p:blipFill>
          <a:blip r:embed="rId2" cstate="print"/>
          <a:srcRect/>
          <a:stretch>
            <a:fillRect/>
          </a:stretch>
        </p:blipFill>
        <p:spPr bwMode="auto">
          <a:xfrm>
            <a:off x="500034" y="3643314"/>
            <a:ext cx="3714776" cy="154782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1033</TotalTime>
  <Words>1854</Words>
  <Application>Microsoft Office PowerPoint</Application>
  <PresentationFormat>On-screen Show (4:3)</PresentationFormat>
  <Paragraphs>68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موضوع: محوطه سازی  پدیدآورنده: زينب پوريحيي</vt:lpstr>
      <vt:lpstr>تعريف محوطه سازي</vt:lpstr>
      <vt:lpstr>نقشه هاي توپوگرافي(رقوم دار)</vt:lpstr>
      <vt:lpstr>پلان رقوم دار:</vt:lpstr>
      <vt:lpstr>شکل فوق، نمایش خط الرأس را در نقشه های توپوگرافی نشان می دهد، که معمولا آب های سطحی که بر روی یک منطقه نازل می شود از درون خط القعراها به راه می افتد و این  می تواند فاکتورهایی برای تعیین محل ساختمان باشد که در آبرفت ها قرار نگیرد. از روی این نقشه ها می توان گودال، دامنه، گردنه و سایر محل ها در عوارض زمین طبیعی را تشخیص داد.</vt:lpstr>
      <vt:lpstr>تعيين ارتفاع يك نقطه در نقشه هاي توپوگرافي:</vt:lpstr>
      <vt:lpstr>نقشه هاي توپوگرافي معمولا بيان كننده سه بعد هستند. اين سه بعد بايستي نقاط را به ما معرفي نمايد و يا به عبارتي نقاط يك نقشه را داراي هويت سه بعدي مي كند. اين سه بعد عبارتند از: طول، عرض، ارتفاع در يك نقشه توپوگرافي وقتي نقطه اي را مشخص مي نماييم، اين نقطه داراي X و Y و Z خواهد بود، كه Z يا ارتفاع آن با وجود منحني هاي تراز مشخص مي گردد.</vt:lpstr>
      <vt:lpstr>Slide 8</vt:lpstr>
      <vt:lpstr>تعيين شمال جغرافيايي:</vt:lpstr>
      <vt:lpstr>تعيين شمال مغناطيسي:</vt:lpstr>
      <vt:lpstr>تعيين پروفيل هاي طولي و عرضي یک مسیر از روی نقشه های توپوگرافی:</vt:lpstr>
      <vt:lpstr>نيمرخ طولي:</vt:lpstr>
      <vt:lpstr>Slide 13</vt:lpstr>
      <vt:lpstr>پروفیل عرضی:</vt:lpstr>
      <vt:lpstr>پلان محوطه سازي:</vt:lpstr>
      <vt:lpstr>نمونه اي از پلان هاي محوطه سازي در ويلا:</vt:lpstr>
      <vt:lpstr>ارتفاع مطلق:</vt:lpstr>
      <vt:lpstr>شهرسازي:</vt:lpstr>
      <vt:lpstr>راه:</vt:lpstr>
      <vt:lpstr>لبه:</vt:lpstr>
      <vt:lpstr>Slide 21</vt:lpstr>
      <vt:lpstr>Slide 22</vt:lpstr>
      <vt:lpstr>محله:</vt:lpstr>
      <vt:lpstr>Slide 24</vt:lpstr>
      <vt:lpstr>گره:</vt:lpstr>
      <vt:lpstr>Slide 26</vt:lpstr>
      <vt:lpstr>Slide 27</vt:lpstr>
      <vt:lpstr>نشانه:</vt:lpstr>
      <vt:lpstr>نقشه های جنرال پلان:</vt:lpstr>
      <vt:lpstr>ترازبندی محوطه:</vt:lpstr>
      <vt:lpstr>ترازبندی در اراضی سطحی و ترازبندی در حالت شیب دار:</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محوطه سازی  پدیدآورنده: زينب پوريحيي</dc:title>
  <dc:creator>User1</dc:creator>
  <cp:lastModifiedBy>Perspolis</cp:lastModifiedBy>
  <cp:revision>68</cp:revision>
  <dcterms:created xsi:type="dcterms:W3CDTF">2016-05-14T10:24:25Z</dcterms:created>
  <dcterms:modified xsi:type="dcterms:W3CDTF">2016-05-17T17:51:26Z</dcterms:modified>
</cp:coreProperties>
</file>