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6" r:id="rId3"/>
    <p:sldId id="259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295" r:id="rId12"/>
    <p:sldId id="313" r:id="rId13"/>
    <p:sldId id="314" r:id="rId14"/>
    <p:sldId id="315" r:id="rId15"/>
    <p:sldId id="316" r:id="rId16"/>
    <p:sldId id="317" r:id="rId17"/>
    <p:sldId id="303" r:id="rId18"/>
    <p:sldId id="320" r:id="rId19"/>
    <p:sldId id="318" r:id="rId20"/>
    <p:sldId id="319" r:id="rId21"/>
    <p:sldId id="26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1D208F"/>
    <a:srgbClr val="211E54"/>
    <a:srgbClr val="F4E59C"/>
    <a:srgbClr val="DDDDDD"/>
    <a:srgbClr val="B2B2B2"/>
    <a:srgbClr val="5F5F5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7" autoAdjust="0"/>
    <p:restoredTop sz="94660"/>
  </p:normalViewPr>
  <p:slideViewPr>
    <p:cSldViewPr>
      <p:cViewPr varScale="1">
        <p:scale>
          <a:sx n="100" d="100"/>
          <a:sy n="100" d="100"/>
        </p:scale>
        <p:origin x="7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066800" y="4876800"/>
            <a:ext cx="7543800" cy="8382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429000" y="5638800"/>
            <a:ext cx="51816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1371600" cy="152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48600" y="6553200"/>
            <a:ext cx="838200" cy="152400"/>
          </a:xfrm>
        </p:spPr>
        <p:txBody>
          <a:bodyPr/>
          <a:lstStyle>
            <a:lvl1pPr algn="r">
              <a:defRPr/>
            </a:lvl1pPr>
          </a:lstStyle>
          <a:p>
            <a:fld id="{5ADF94B8-9422-45AD-9638-9C9CBBC4A6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696200" y="2286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/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5562600" y="3349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www.Win2Farsi.com    </a:t>
            </a:r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B6BC-30FA-439B-ACF7-20DADA665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81000"/>
            <a:ext cx="21526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63055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F5E08-60CB-42BC-95E8-04980725EE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19B56-9FF8-4B4A-B0ED-617FD596D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AE7E7-507B-4AAF-A218-889DF59CB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DF27E-C34B-47B4-8B25-F9F4D1D64E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8925B-0A7A-4470-987E-929B8A694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7137-EDC3-4525-A29D-F04E654851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A63D3-87CF-43DF-B9AC-9FF8E4808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4ACBD-1860-45A2-B45C-2A4F2E545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33D9B-A492-4AC4-887D-045CBDBEF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28800" y="381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61125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3300" y="6427788"/>
            <a:ext cx="179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461125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76EC09B5-73CA-41DE-B871-F68E5AB648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black">
          <a:xfrm>
            <a:off x="7381875" y="6354763"/>
            <a:ext cx="1384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200" b="1" i="1"/>
              <a:t>LOGO</a:t>
            </a:r>
          </a:p>
        </p:txBody>
      </p:sp>
      <p:pic>
        <p:nvPicPr>
          <p:cNvPr id="1062" name="Picture 38" descr="@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800" y="304800"/>
            <a:ext cx="685800" cy="6858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4724400"/>
            <a:ext cx="8001000" cy="8382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rtl="1"/>
            <a:r>
              <a:rPr lang="fa-IR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اصول و مبانی جمعیت و تنظیم خانواده </a:t>
            </a:r>
            <a:endParaRPr lang="en-US" dirty="0"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10600" cy="2819400"/>
          </a:xfrm>
        </p:spPr>
        <p:txBody>
          <a:bodyPr/>
          <a:lstStyle/>
          <a:p>
            <a:pPr algn="r" rt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علی رغم موفقیت جهانی در کاهش رشد جمعیت از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درصد در حال حاضر طی سال 1960 تا هم اکنون باز هم شاهد رشد بی رویه جمعیت به خصوص در کشورهای عقب مانده هستیم.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2286000" y="228600"/>
            <a:ext cx="5291137" cy="619125"/>
            <a:chOff x="1275" y="3015"/>
            <a:chExt cx="3333" cy="390"/>
          </a:xfrm>
        </p:grpSpPr>
        <p:grpSp>
          <p:nvGrpSpPr>
            <p:cNvPr id="6" name="Group 132"/>
            <p:cNvGrpSpPr>
              <a:grpSpLocks/>
            </p:cNvGrpSpPr>
            <p:nvPr/>
          </p:nvGrpSpPr>
          <p:grpSpPr bwMode="auto">
            <a:xfrm>
              <a:off x="1275" y="3015"/>
              <a:ext cx="384" cy="384"/>
              <a:chOff x="816" y="1872"/>
              <a:chExt cx="384" cy="384"/>
            </a:xfrm>
          </p:grpSpPr>
          <p:sp>
            <p:nvSpPr>
              <p:cNvPr id="10" name="Oval 13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" name="Oval 13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Oval 13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Oval 13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Oval 13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Oval 13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6" name="Oval 13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" name="Oval 14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" name="Oval 14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7" name="Line 142"/>
            <p:cNvSpPr>
              <a:spLocks noChangeShapeType="1"/>
            </p:cNvSpPr>
            <p:nvPr/>
          </p:nvSpPr>
          <p:spPr bwMode="auto">
            <a:xfrm>
              <a:off x="1584" y="3373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43"/>
            <p:cNvSpPr txBox="1">
              <a:spLocks noChangeArrowheads="1"/>
            </p:cNvSpPr>
            <p:nvPr/>
          </p:nvSpPr>
          <p:spPr bwMode="auto">
            <a:xfrm>
              <a:off x="1728" y="3037"/>
              <a:ext cx="2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/>
              <a:r>
                <a:rPr lang="fa-IR" sz="3200" b="1" dirty="0" smtClean="0">
                  <a:solidFill>
                    <a:srgbClr val="FFFF00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مشکلات ناشی از ازدیاد جمعیت </a:t>
              </a:r>
              <a:endParaRPr lang="en-US" sz="32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144"/>
            <p:cNvSpPr txBox="1">
              <a:spLocks noChangeArrowheads="1"/>
            </p:cNvSpPr>
            <p:nvPr/>
          </p:nvSpPr>
          <p:spPr bwMode="gray">
            <a:xfrm>
              <a:off x="1362" y="3058"/>
              <a:ext cx="26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buFont typeface="Wingdings" pitchFamily="2" charset="2"/>
                <a:buChar char="ü"/>
              </a:pP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8" descr="12-11-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971800"/>
            <a:ext cx="4343400" cy="3733800"/>
          </a:xfrm>
          <a:prstGeom prst="rect">
            <a:avLst/>
          </a:prstGeom>
        </p:spPr>
      </p:pic>
      <p:pic>
        <p:nvPicPr>
          <p:cNvPr id="20" name="Picture 19" descr="591af2939d1a3a224a5298989de8f8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048000"/>
            <a:ext cx="4267200" cy="35814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/>
          <p:cNvSpPr>
            <a:spLocks noChangeArrowheads="1"/>
          </p:cNvSpPr>
          <p:nvPr/>
        </p:nvSpPr>
        <p:spPr bwMode="invGray">
          <a:xfrm rot="10800000">
            <a:off x="2971800" y="228600"/>
            <a:ext cx="6096000" cy="6477001"/>
          </a:xfrm>
          <a:prstGeom prst="rightArrow">
            <a:avLst>
              <a:gd name="adj1" fmla="val 79306"/>
              <a:gd name="adj2" fmla="val 33584"/>
            </a:avLst>
          </a:prstGeom>
          <a:gradFill rotWithShape="1">
            <a:gsLst>
              <a:gs pos="0">
                <a:srgbClr val="000000"/>
              </a:gs>
              <a:gs pos="100000">
                <a:srgbClr val="907E9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gray">
          <a:xfrm>
            <a:off x="4648200" y="2057400"/>
            <a:ext cx="4038600" cy="8382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rtl="1"/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2 – رشد جمعیت و تاثیر آن بر منابع تامین غذا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gray">
          <a:xfrm>
            <a:off x="4648200" y="5029200"/>
            <a:ext cx="4038600" cy="8382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rtl="1"/>
            <a:r>
              <a:rPr lang="fa-IR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5- رشد جمعیت و تاثیر آن بر مشکلات اجتماعی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black">
          <a:xfrm>
            <a:off x="304800" y="31242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rtl="1"/>
            <a:r>
              <a:rPr lang="fa-IR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مشکلات ناشی ازرشد بالای جمعیت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4648200" y="1066800"/>
            <a:ext cx="4038600" cy="8382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rtl="1"/>
            <a:r>
              <a:rPr lang="fa-IR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1 -  تاثیر آن بر منابع طبیعی و محیط زیست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gray">
          <a:xfrm>
            <a:off x="4648200" y="3048000"/>
            <a:ext cx="4038600" cy="8382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rtl="1"/>
            <a:r>
              <a:rPr lang="fa-IR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3-رشد جمعیت و تاثیر آن بر بهداشت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4648200" y="4038600"/>
            <a:ext cx="4038600" cy="8382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rtl="1"/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4-رشد جمعیت و تاثیر آن بر وضعیت اقتصادی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37" grpId="0" animBg="1"/>
      <p:bldP spid="69638" grpId="0" animBg="1"/>
      <p:bldP spid="69639" grpId="0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7315200" cy="51054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افزایش جمعیت : </a:t>
            </a:r>
            <a:r>
              <a:rPr lang="fa-IR" sz="2800" b="0" dirty="0" smtClean="0">
                <a:latin typeface="Times New Roman" pitchFamily="18" charset="0"/>
                <a:cs typeface="Times New Roman" pitchFamily="18" charset="0"/>
              </a:rPr>
              <a:t>کاهش</a:t>
            </a: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800" b="0" dirty="0" smtClean="0">
                <a:latin typeface="Times New Roman" pitchFamily="18" charset="0"/>
                <a:cs typeface="Times New Roman" pitchFamily="18" charset="0"/>
              </a:rPr>
              <a:t>زمینهای کشاورزی در نتیجه شهرسازی و کارخانه سازی ،افزایش حجم استفاده از آب شیرین برای آبیاری و تامین مواد غذایی و کمبود آب سالم به علت نفوذ فاضلابها و زباله های صنعتی در آبها،افزایش تولید گازهای گلخانهای ،کاهش جنگلها و افزایش دی اکسید کربن.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fa-IR" sz="2800" b="0" dirty="0" smtClean="0">
                <a:latin typeface="Times New Roman" pitchFamily="18" charset="0"/>
                <a:cs typeface="Times New Roman" pitchFamily="18" charset="0"/>
              </a:rPr>
              <a:t>میزان استفاده از آب سالم در ایران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fa-IR" sz="2800" b="0" dirty="0" smtClean="0">
                <a:latin typeface="Times New Roman" pitchFamily="18" charset="0"/>
                <a:cs typeface="Times New Roman" pitchFamily="18" charset="0"/>
              </a:rPr>
              <a:t>در سال 1374       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98/4</a:t>
            </a:r>
            <a:r>
              <a:rPr lang="fa-IR" sz="2800" b="0" dirty="0" smtClean="0">
                <a:latin typeface="Times New Roman" pitchFamily="18" charset="0"/>
                <a:cs typeface="Times New Roman" pitchFamily="18" charset="0"/>
              </a:rPr>
              <a:t>درصد شهر      82درصد روستا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fa-IR" sz="2800" b="0" dirty="0" smtClean="0">
                <a:latin typeface="Times New Roman" pitchFamily="18" charset="0"/>
                <a:cs typeface="Times New Roman" pitchFamily="18" charset="0"/>
              </a:rPr>
              <a:t>در سال 1376        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94/5</a:t>
            </a:r>
            <a:r>
              <a:rPr lang="fa-IR" sz="2800" b="0" dirty="0" smtClean="0">
                <a:latin typeface="Times New Roman" pitchFamily="18" charset="0"/>
                <a:cs typeface="Times New Roman" pitchFamily="18" charset="0"/>
              </a:rPr>
              <a:t> برای کل جمعیت 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381000"/>
            <a:ext cx="6087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1 -  تاثیر آن بر منابع طبیعی و محیط زیست</a:t>
            </a:r>
            <a:endParaRPr lang="en-US" sz="28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096000" cy="609600"/>
          </a:xfrm>
        </p:spPr>
        <p:txBody>
          <a:bodyPr/>
          <a:lstStyle/>
          <a:p>
            <a:pPr algn="r"/>
            <a:r>
              <a:rPr lang="fa-IR" sz="28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 – رشد جمعیت و تاثیر آن بر منابع تامین غذا</a:t>
            </a:r>
            <a:endParaRPr lang="en-US" sz="28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04800" y="1524000"/>
            <a:ext cx="8534400" cy="467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طبق نظریه مالتوس وجود تفاوت بین روند رشد جمعی (تصاعد هندسی) و رشد تولیدمواد غذایی (تصاعد حسابی)سهم سرانه افراد از مواد غذایی به تدریج کم خواهد شد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تولید غلات در 1961 و 1989 دو برابر شد.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رشد جمعیت جهان در فاصله 1990 تا 2000 بیش از 15 درصد بوده که سه برابر رشد تولید غلات است.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تغذیه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8/5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میلیارد نفر جمعیت در سال 2025 افزایش60درصدی تولید غذا را به همراه دارد.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میزان عرضه مواد غذایی ،چگونگی توزیع و سطح مصرف ، ایجاد سوء تغذیه در اثر توزیع غلط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کشورهای توسعه یافته سهم به مراتب بیشتری از مواد غذایی را نسبت به کشورهای در حال توسعه دارند.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9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010400" cy="4572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3- رشد جمعیت و تاثیر آن بر بهداشت</a:t>
            </a:r>
            <a:endParaRPr lang="en-US" sz="28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33400" y="1295400"/>
            <a:ext cx="838200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از بین رفتن عوامل بیماریزا موجب کاهش مرگ و میر و افزایش طول عمر انسانها.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رشد جمعیت نیاز به خدمات و امکانات بهداشتی و پزشکی بیشتری دارد که در کشورهای در حال توسعه میسر نشده.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کشورهای دارای رشد جمعیت           وضعیت نامناسب بهداشتی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توسعه اقتصادی پایین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در مقابل عوامل بیماریزا آسیب پذیر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بررسی بهداشت مادر و کودک رابطه بهداشت با جمعیت رابه ما نشان می دهد.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کشور در حال توسعه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باروری بالاتر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فاص</a:t>
            </a:r>
            <a:r>
              <a:rPr lang="fa-I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ه بین موالید کم          مادر و فرزند در وضعیت آسیب پذیری قرار می گیرند.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هرچه فاصله بین آخرین تولد در خانواده تا تولد بعدی بیشتر باشد مرگ و میر کمتر است.مثلا مرگ ومیر در فاصله 2سال دو برابر فاصله 4سال است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Left Arrow 3"/>
          <p:cNvSpPr/>
          <p:nvPr/>
        </p:nvSpPr>
        <p:spPr>
          <a:xfrm>
            <a:off x="5181600" y="28956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1905000" y="28956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705600" y="32766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096000" y="43434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962400" y="43434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1295400" y="43434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009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81000" y="1143000"/>
            <a:ext cx="8458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حاملگی مکرر با فاصله کم  تهدید توانایی جسمی مادر و احتمال کم وزنی نوزادان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این میزان برای فاصله کمتر از 2سال 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1/5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برابر از فاصله 4سال و بیشتر است.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سن مادر به هنگام تولد در سلامتی مادر و کودک نقش بسزایی دارد.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فرزندان مادران(کمتر از 20سال)نسبت به فرزندان مادران(20-34)از ایمنی کمتری در هنگام تولد در مقابل مرگ برخوردارند.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توسعه و صنعتی شدن           کاهش بیماریهای واگیردار         کاهش مرگ ومیر اطفال و افزایش امید به زندگی          کاهش باروری            پیر شدن جمعیت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5943600" y="47244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2667000" y="47244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105400" y="51054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2819400" y="51054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4-رشد جمعیت و تاثیر آن بر وضعیت اقتصادی</a:t>
            </a:r>
            <a:endParaRPr lang="en-US" sz="28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57200" y="1524000"/>
            <a:ext cx="8153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رابطه مستقیم بین میزان فقر و باروری بالا و رشد پایین جمعیت و رشد اقتصادی در کشورهای در حال توسعه بر قرار است.داده های بانک جهانی در سال(2000) رابطه معکوس بین باروری کل و میزان درآمد سرانه برای 137کشور درایران نیز چنین رابطهای منعکس شد.(1378)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وضع اقتصادی نامطلوب           افزایش نیروی انسانی          بیکاری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میزان بیکاری در حد بالا در ایران در سال (1382)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تنظیم خانواده و رشد جمعیت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بهبود و توسعه اقتصادی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اصلاح متغیرهای جمعیتی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Left Arrow 3"/>
          <p:cNvSpPr/>
          <p:nvPr/>
        </p:nvSpPr>
        <p:spPr>
          <a:xfrm>
            <a:off x="5410200" y="34290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2514600" y="34290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105400" y="49530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057400" y="49530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057" grpId="0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Freeform 3"/>
          <p:cNvSpPr>
            <a:spLocks noEditPoints="1"/>
          </p:cNvSpPr>
          <p:nvPr/>
        </p:nvSpPr>
        <p:spPr bwMode="gray">
          <a:xfrm>
            <a:off x="838200" y="1981200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8880" name="Text Box 32"/>
          <p:cNvSpPr txBox="1">
            <a:spLocks noChangeArrowheads="1"/>
          </p:cNvSpPr>
          <p:nvPr/>
        </p:nvSpPr>
        <p:spPr bwMode="auto">
          <a:xfrm>
            <a:off x="5029200" y="1981200"/>
            <a:ext cx="28194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/>
            <a:r>
              <a:rPr lang="fa-IR" sz="36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5 - رشد جمعیت و تاثیر آن بر مشکلات اجتماعی</a:t>
            </a:r>
            <a:endParaRPr lang="en-US" sz="3600" dirty="0"/>
          </a:p>
        </p:txBody>
      </p:sp>
      <p:sp>
        <p:nvSpPr>
          <p:cNvPr id="78882" name="Oval 34"/>
          <p:cNvSpPr>
            <a:spLocks noChangeArrowheads="1"/>
          </p:cNvSpPr>
          <p:nvPr/>
        </p:nvSpPr>
        <p:spPr bwMode="gray">
          <a:xfrm rot="-723406">
            <a:off x="3230563" y="4927600"/>
            <a:ext cx="1438275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83" name="Oval 35"/>
          <p:cNvSpPr>
            <a:spLocks noChangeArrowheads="1"/>
          </p:cNvSpPr>
          <p:nvPr/>
        </p:nvSpPr>
        <p:spPr bwMode="gray">
          <a:xfrm>
            <a:off x="3162300" y="3708400"/>
            <a:ext cx="1704975" cy="17065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8884" name="Oval 36"/>
          <p:cNvSpPr>
            <a:spLocks noChangeArrowheads="1"/>
          </p:cNvSpPr>
          <p:nvPr/>
        </p:nvSpPr>
        <p:spPr bwMode="gray">
          <a:xfrm>
            <a:off x="3182938" y="3717925"/>
            <a:ext cx="1665287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8885" name="Oval 37"/>
          <p:cNvSpPr>
            <a:spLocks noChangeArrowheads="1"/>
          </p:cNvSpPr>
          <p:nvPr/>
        </p:nvSpPr>
        <p:spPr bwMode="gray">
          <a:xfrm>
            <a:off x="3200400" y="373380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8886" name="Oval 38"/>
          <p:cNvSpPr>
            <a:spLocks noChangeArrowheads="1"/>
          </p:cNvSpPr>
          <p:nvPr/>
        </p:nvSpPr>
        <p:spPr bwMode="gray">
          <a:xfrm>
            <a:off x="3292475" y="3778250"/>
            <a:ext cx="1409700" cy="12620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8887" name="Text Box 39"/>
          <p:cNvSpPr txBox="1">
            <a:spLocks noChangeArrowheads="1"/>
          </p:cNvSpPr>
          <p:nvPr/>
        </p:nvSpPr>
        <p:spPr bwMode="gray">
          <a:xfrm>
            <a:off x="3276600" y="4191000"/>
            <a:ext cx="142859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بزهکاری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88" name="Oval 40"/>
          <p:cNvSpPr>
            <a:spLocks noChangeArrowheads="1"/>
          </p:cNvSpPr>
          <p:nvPr/>
        </p:nvSpPr>
        <p:spPr bwMode="gray">
          <a:xfrm rot="-772996">
            <a:off x="1401763" y="4318000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89" name="Group 41"/>
          <p:cNvGrpSpPr>
            <a:grpSpLocks/>
          </p:cNvGrpSpPr>
          <p:nvPr/>
        </p:nvGrpSpPr>
        <p:grpSpPr bwMode="auto">
          <a:xfrm>
            <a:off x="1325563" y="3327400"/>
            <a:ext cx="1371599" cy="1441450"/>
            <a:chOff x="732" y="2112"/>
            <a:chExt cx="842" cy="860"/>
          </a:xfrm>
        </p:grpSpPr>
        <p:sp>
          <p:nvSpPr>
            <p:cNvPr id="78890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8891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8892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8893" name="Oval 45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8894" name="Text Box 46"/>
            <p:cNvSpPr txBox="1">
              <a:spLocks noChangeArrowheads="1"/>
            </p:cNvSpPr>
            <p:nvPr/>
          </p:nvSpPr>
          <p:spPr bwMode="gray">
            <a:xfrm>
              <a:off x="760" y="2354"/>
              <a:ext cx="782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a-IR" sz="3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بیکاری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895" name="Oval 47"/>
          <p:cNvSpPr>
            <a:spLocks noChangeArrowheads="1"/>
          </p:cNvSpPr>
          <p:nvPr/>
        </p:nvSpPr>
        <p:spPr bwMode="gray">
          <a:xfrm>
            <a:off x="1066800" y="2562225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6" name="Oval 48"/>
          <p:cNvSpPr>
            <a:spLocks noChangeArrowheads="1"/>
          </p:cNvSpPr>
          <p:nvPr/>
        </p:nvSpPr>
        <p:spPr bwMode="gray">
          <a:xfrm>
            <a:off x="1143000" y="1955800"/>
            <a:ext cx="1023938" cy="10239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8897" name="Oval 49"/>
          <p:cNvSpPr>
            <a:spLocks noChangeArrowheads="1"/>
          </p:cNvSpPr>
          <p:nvPr/>
        </p:nvSpPr>
        <p:spPr bwMode="gray">
          <a:xfrm>
            <a:off x="1155700" y="1960563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8898" name="Oval 50"/>
          <p:cNvSpPr>
            <a:spLocks noChangeArrowheads="1"/>
          </p:cNvSpPr>
          <p:nvPr/>
        </p:nvSpPr>
        <p:spPr bwMode="gray">
          <a:xfrm>
            <a:off x="1166813" y="1971675"/>
            <a:ext cx="950912" cy="9334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8899" name="Oval 51"/>
          <p:cNvSpPr>
            <a:spLocks noChangeArrowheads="1"/>
          </p:cNvSpPr>
          <p:nvPr/>
        </p:nvSpPr>
        <p:spPr bwMode="gray">
          <a:xfrm>
            <a:off x="1220788" y="1997075"/>
            <a:ext cx="847725" cy="757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gray">
          <a:xfrm>
            <a:off x="1284316" y="2133600"/>
            <a:ext cx="62068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فقر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8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  <p:bldP spid="78880" grpId="0"/>
      <p:bldP spid="78882" grpId="0" animBg="1"/>
      <p:bldP spid="78883" grpId="0" animBg="1"/>
      <p:bldP spid="78884" grpId="0" animBg="1"/>
      <p:bldP spid="78885" grpId="0" animBg="1"/>
      <p:bldP spid="78886" grpId="0" animBg="1"/>
      <p:bldP spid="78887" grpId="0"/>
      <p:bldP spid="78888" grpId="0" animBg="1"/>
      <p:bldP spid="788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st-443-11523654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85878"/>
            <a:ext cx="5791200" cy="5491122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543800" cy="4572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5- رشد جمعیت و تاثیر آن بر مشکلات اجتماعی</a:t>
            </a:r>
            <a:endParaRPr lang="en-US" sz="28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1219200"/>
            <a:ext cx="3574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فقر،بیکاری،بزهکاری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98120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C00000"/>
                </a:solidFill>
              </a:rPr>
              <a:t>فقر: </a:t>
            </a:r>
            <a:r>
              <a:rPr lang="fa-IR" sz="2400" dirty="0" smtClean="0"/>
              <a:t>مرگ ومیر کودکان و نوزادان ، پایین بودن سن ازدواج ، جوانی جمعیت و بالا بودن میزان زاد و ولد،کوتاهی عمر هم از فقر زاده می شوند و هم موجب فقر می شوند.</a:t>
            </a:r>
            <a:endParaRPr lang="en-US" sz="2400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57200" y="4114800"/>
            <a:ext cx="83058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4000" b="1" dirty="0" smtClean="0">
                <a:solidFill>
                  <a:srgbClr val="C00000"/>
                </a:solidFill>
              </a:rPr>
              <a:t>بیکاری :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نرخ بیکاری گروه سنی 29-15سال در سال 1375از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14/08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درصد به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23/6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درصد در سال 1376 رسیده  و در سال 1383به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25/8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درصد افزایش یافته،در سال 1382در این گروه سنی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2/7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میلیون نفر معادل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87/6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درصد کل بیکاران را به خود اختصاص می دهد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در نتیجه مشکل عمده اشتغال به گروه سنی جوان اختصاص دارد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460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4572000" cy="4572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فصل دوم </a:t>
            </a:r>
            <a:endParaRPr lang="en-US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77" name="Group 117"/>
          <p:cNvGrpSpPr>
            <a:grpSpLocks/>
          </p:cNvGrpSpPr>
          <p:nvPr/>
        </p:nvGrpSpPr>
        <p:grpSpPr bwMode="auto">
          <a:xfrm>
            <a:off x="1905000" y="2819400"/>
            <a:ext cx="5310188" cy="609600"/>
            <a:chOff x="1263" y="1881"/>
            <a:chExt cx="3345" cy="384"/>
          </a:xfrm>
        </p:grpSpPr>
        <p:grpSp>
          <p:nvGrpSpPr>
            <p:cNvPr id="41078" name="Group 118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41079" name="Oval 1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80" name="Oval 120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81" name="Oval 121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82" name="Oval 122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83" name="Oval 123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84" name="Oval 124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085" name="Oval 125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086" name="Oval 126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087" name="Oval 127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1088" name="Line 128"/>
            <p:cNvSpPr>
              <a:spLocks noChangeShapeType="1"/>
            </p:cNvSpPr>
            <p:nvPr/>
          </p:nvSpPr>
          <p:spPr bwMode="auto">
            <a:xfrm>
              <a:off x="1584" y="2235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9" name="Text Box 129"/>
            <p:cNvSpPr txBox="1">
              <a:spLocks noChangeArrowheads="1"/>
            </p:cNvSpPr>
            <p:nvPr/>
          </p:nvSpPr>
          <p:spPr bwMode="auto">
            <a:xfrm>
              <a:off x="1728" y="1899"/>
              <a:ext cx="273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/>
              <a:r>
                <a:rPr lang="fa-IR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سیر رشد جمعیت در جهان 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90" name="Text Box 130"/>
            <p:cNvSpPr txBox="1">
              <a:spLocks noChangeArrowheads="1"/>
            </p:cNvSpPr>
            <p:nvPr/>
          </p:nvSpPr>
          <p:spPr bwMode="gray">
            <a:xfrm>
              <a:off x="1344" y="1934"/>
              <a:ext cx="26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buFont typeface="Wingdings" pitchFamily="2" charset="2"/>
                <a:buChar char="ü"/>
              </a:pP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091" name="Group 131"/>
          <p:cNvGrpSpPr>
            <a:grpSpLocks/>
          </p:cNvGrpSpPr>
          <p:nvPr/>
        </p:nvGrpSpPr>
        <p:grpSpPr bwMode="auto">
          <a:xfrm>
            <a:off x="1947863" y="4648200"/>
            <a:ext cx="5291137" cy="609600"/>
            <a:chOff x="1275" y="3015"/>
            <a:chExt cx="3333" cy="384"/>
          </a:xfrm>
        </p:grpSpPr>
        <p:grpSp>
          <p:nvGrpSpPr>
            <p:cNvPr id="41092" name="Group 132"/>
            <p:cNvGrpSpPr>
              <a:grpSpLocks/>
            </p:cNvGrpSpPr>
            <p:nvPr/>
          </p:nvGrpSpPr>
          <p:grpSpPr bwMode="auto">
            <a:xfrm>
              <a:off x="1275" y="3015"/>
              <a:ext cx="384" cy="384"/>
              <a:chOff x="816" y="1872"/>
              <a:chExt cx="384" cy="384"/>
            </a:xfrm>
          </p:grpSpPr>
          <p:sp>
            <p:nvSpPr>
              <p:cNvPr id="41093" name="Oval 13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94" name="Oval 13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95" name="Oval 13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96" name="Oval 13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97" name="Oval 13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98" name="Oval 13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099" name="Oval 13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100" name="Oval 14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101" name="Oval 14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1102" name="Line 142"/>
            <p:cNvSpPr>
              <a:spLocks noChangeShapeType="1"/>
            </p:cNvSpPr>
            <p:nvPr/>
          </p:nvSpPr>
          <p:spPr bwMode="auto">
            <a:xfrm>
              <a:off x="1584" y="3373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3" name="Text Box 143"/>
            <p:cNvSpPr txBox="1">
              <a:spLocks noChangeArrowheads="1"/>
            </p:cNvSpPr>
            <p:nvPr/>
          </p:nvSpPr>
          <p:spPr bwMode="auto">
            <a:xfrm>
              <a:off x="1728" y="3037"/>
              <a:ext cx="273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/>
              <a:r>
                <a:rPr lang="fa-IR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مشکلات ناشی از ازدیاد جمعیت 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04" name="Text Box 144"/>
            <p:cNvSpPr txBox="1">
              <a:spLocks noChangeArrowheads="1"/>
            </p:cNvSpPr>
            <p:nvPr/>
          </p:nvSpPr>
          <p:spPr bwMode="gray">
            <a:xfrm>
              <a:off x="1362" y="3058"/>
              <a:ext cx="26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buFont typeface="Wingdings" pitchFamily="2" charset="2"/>
                <a:buChar char="ü"/>
              </a:pP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105" name="Group 145"/>
          <p:cNvGrpSpPr>
            <a:grpSpLocks/>
          </p:cNvGrpSpPr>
          <p:nvPr/>
        </p:nvGrpSpPr>
        <p:grpSpPr bwMode="auto">
          <a:xfrm>
            <a:off x="1905000" y="1668461"/>
            <a:ext cx="5334000" cy="769939"/>
            <a:chOff x="1248" y="1188"/>
            <a:chExt cx="3360" cy="485"/>
          </a:xfrm>
        </p:grpSpPr>
        <p:sp>
          <p:nvSpPr>
            <p:cNvPr id="41106" name="Line 146"/>
            <p:cNvSpPr>
              <a:spLocks noChangeShapeType="1"/>
            </p:cNvSpPr>
            <p:nvPr/>
          </p:nvSpPr>
          <p:spPr bwMode="auto">
            <a:xfrm>
              <a:off x="1584" y="1524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7" name="Text Box 147"/>
            <p:cNvSpPr txBox="1">
              <a:spLocks noChangeArrowheads="1"/>
            </p:cNvSpPr>
            <p:nvPr/>
          </p:nvSpPr>
          <p:spPr bwMode="auto">
            <a:xfrm>
              <a:off x="1728" y="1188"/>
              <a:ext cx="2736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/>
              <a:r>
                <a:rPr lang="fa-IR" sz="4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مشکلات ازدیاد جمعیت </a:t>
              </a:r>
              <a:endParaRPr lang="en-US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1108" name="Group 148"/>
            <p:cNvGrpSpPr>
              <a:grpSpLocks/>
            </p:cNvGrpSpPr>
            <p:nvPr/>
          </p:nvGrpSpPr>
          <p:grpSpPr bwMode="auto">
            <a:xfrm>
              <a:off x="1248" y="1200"/>
              <a:ext cx="384" cy="384"/>
              <a:chOff x="1248" y="1200"/>
              <a:chExt cx="384" cy="384"/>
            </a:xfrm>
          </p:grpSpPr>
          <p:grpSp>
            <p:nvGrpSpPr>
              <p:cNvPr id="41109" name="Group 149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41110" name="Text Box 150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41111" name="Oval 151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12" name="Oval 152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13" name="Oval 153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14" name="Oval 154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15" name="Oval 155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16" name="Oval 156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117" name="Oval 157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118" name="Oval 158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119" name="Oval 159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20" name="Text Box 160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69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buFont typeface="Wingdings" pitchFamily="2" charset="2"/>
                  <a:buChar char="ü"/>
                </a:pP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1121" name="Group 161"/>
          <p:cNvGrpSpPr>
            <a:grpSpLocks/>
          </p:cNvGrpSpPr>
          <p:nvPr/>
        </p:nvGrpSpPr>
        <p:grpSpPr bwMode="auto">
          <a:xfrm>
            <a:off x="1905000" y="3768725"/>
            <a:ext cx="5334000" cy="631825"/>
            <a:chOff x="1248" y="2326"/>
            <a:chExt cx="3360" cy="398"/>
          </a:xfrm>
        </p:grpSpPr>
        <p:sp>
          <p:nvSpPr>
            <p:cNvPr id="41122" name="Line 162"/>
            <p:cNvSpPr>
              <a:spLocks noChangeShapeType="1"/>
            </p:cNvSpPr>
            <p:nvPr/>
          </p:nvSpPr>
          <p:spPr bwMode="auto">
            <a:xfrm>
              <a:off x="1584" y="2662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3" name="Text Box 163"/>
            <p:cNvSpPr txBox="1">
              <a:spLocks noChangeArrowheads="1"/>
            </p:cNvSpPr>
            <p:nvPr/>
          </p:nvSpPr>
          <p:spPr bwMode="auto">
            <a:xfrm>
              <a:off x="1728" y="2326"/>
              <a:ext cx="273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/>
              <a:r>
                <a:rPr lang="fa-IR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سیر رشد جمعیت در ایران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1124" name="Group 164"/>
            <p:cNvGrpSpPr>
              <a:grpSpLocks/>
            </p:cNvGrpSpPr>
            <p:nvPr/>
          </p:nvGrpSpPr>
          <p:grpSpPr bwMode="auto">
            <a:xfrm>
              <a:off x="1248" y="2340"/>
              <a:ext cx="384" cy="384"/>
              <a:chOff x="1248" y="1200"/>
              <a:chExt cx="384" cy="384"/>
            </a:xfrm>
          </p:grpSpPr>
          <p:grpSp>
            <p:nvGrpSpPr>
              <p:cNvPr id="41125" name="Group 165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41126" name="Text Box 166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41127" name="Oval 167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28" name="Oval 168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29" name="Oval 169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30" name="Oval 170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31" name="Oval 171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132" name="Oval 172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133" name="Oval 173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134" name="Oval 174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135" name="Oval 175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buFont typeface="Wingdings" pitchFamily="2" charset="2"/>
                    <a:buChar char="ü"/>
                  </a:pPr>
                  <a:endParaRPr lang="en-US" dirty="0"/>
                </a:p>
              </p:txBody>
            </p:sp>
          </p:grpSp>
          <p:sp>
            <p:nvSpPr>
              <p:cNvPr id="41136" name="Text Box 176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69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buFont typeface="Wingdings" pitchFamily="2" charset="2"/>
                  <a:buChar char="ü"/>
                </a:pP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48000" y="580138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از صفحه 39 تا 54 کتاب</a:t>
            </a:r>
            <a:endParaRPr kumimoji="0" lang="fa-IR" sz="4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194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81000" y="381001"/>
            <a:ext cx="838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4000" b="1" dirty="0" smtClean="0">
                <a:solidFill>
                  <a:srgbClr val="C00000"/>
                </a:solidFill>
              </a:rPr>
              <a:t>بزهکاری :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رشد جمیت عامل اصلی بزهکاری اطفال است.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دو برابر شدن جمعیت در دو دهه           افزایش فقر و بیکاری          سیر صعودی بزهکاری اطفال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افزایش جمعیت  </a:t>
            </a: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عدم پاسخ به نیازهای منطقی و ضروری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افزایش بزهکاری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در ایران سن جرم رو به کاهش است.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نبود امکانات کافی آموزش و سرگرمی مناسب با گروه سنی          کاهش نسبی مهارتهای فنی و علمی          افزایش ساعات بیکاری          روی آوردن بزه ، قانون شکنی و رفتارهای خلاف اجتماع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مهاجرت همراه با درآمد خانواده و چگونگی گذرندن اوقات فراغت نوجوانان وجوانان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بروز رفتاربزهکاری،جرم و جنایت زاده رشد سریع جمعیت است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Left Arrow 2"/>
          <p:cNvSpPr/>
          <p:nvPr/>
        </p:nvSpPr>
        <p:spPr>
          <a:xfrm>
            <a:off x="4724400" y="15240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1905000" y="15240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2286000" y="41910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791200" y="45720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819400" y="45720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162800" y="60198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511" y="5105400"/>
            <a:ext cx="71368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Verdana"/>
                <a:cs typeface="Times New Roman" pitchFamily="18" charset="0"/>
              </a:rPr>
              <a:t>از توجه شما متشکرم !</a:t>
            </a:r>
            <a:endParaRPr lang="en-US" sz="72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Verdan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77200" cy="4648200"/>
          </a:xfrm>
        </p:spPr>
        <p:txBody>
          <a:bodyPr/>
          <a:lstStyle/>
          <a:p>
            <a:pPr algn="r" rtl="1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جمعیت جهان به طور مشابه مداوم با افزایش روبرو است 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جمعیت جهان در قرون مختلف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8 – 6 هزار سال قبل از میلاد 			10 – 5 میلیون نفر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حدود 6 هزار سال بعد 				250 میلیون نفر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در سال 1650 میلادی 				500 میلیون نفر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( پس از گذشت 1650 سال جمعیت جهان دوبرابر شده است . 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در فاصله ی بین سالهای 1850 تا 1930 پس از گذشت هفتاد سال جمعیت جهان دو برابر شد 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علل رشد پایین جمعیت دنیا قبل از 1650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مرگ و میر بالا ، بیماری های همه گیر ( اپیدمی ) ، جنگ ها ، قحطی و حوادث طبیعی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17"/>
          <p:cNvGrpSpPr>
            <a:grpSpLocks/>
          </p:cNvGrpSpPr>
          <p:nvPr/>
        </p:nvGrpSpPr>
        <p:grpSpPr bwMode="auto">
          <a:xfrm>
            <a:off x="2286000" y="228600"/>
            <a:ext cx="5310188" cy="612775"/>
            <a:chOff x="1263" y="1881"/>
            <a:chExt cx="3345" cy="386"/>
          </a:xfrm>
        </p:grpSpPr>
        <p:grpSp>
          <p:nvGrpSpPr>
            <p:cNvPr id="7" name="Group 118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11" name="Oval 1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Oval 120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Oval 121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Oval 122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Oval 123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Oval 124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" name="Oval 125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" name="Oval 126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" name="Oval 127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8" name="Line 128"/>
            <p:cNvSpPr>
              <a:spLocks noChangeShapeType="1"/>
            </p:cNvSpPr>
            <p:nvPr/>
          </p:nvSpPr>
          <p:spPr bwMode="auto">
            <a:xfrm>
              <a:off x="1584" y="2235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29"/>
            <p:cNvSpPr txBox="1">
              <a:spLocks noChangeArrowheads="1"/>
            </p:cNvSpPr>
            <p:nvPr/>
          </p:nvSpPr>
          <p:spPr bwMode="auto">
            <a:xfrm>
              <a:off x="1728" y="1899"/>
              <a:ext cx="2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/>
              <a:r>
                <a:rPr lang="fa-IR" sz="3200" b="1" dirty="0" smtClean="0">
                  <a:solidFill>
                    <a:srgbClr val="FFFF00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سیر رشد جمعیت در جهان </a:t>
              </a:r>
              <a:endParaRPr lang="en-US" sz="32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130"/>
            <p:cNvSpPr txBox="1">
              <a:spLocks noChangeArrowheads="1"/>
            </p:cNvSpPr>
            <p:nvPr/>
          </p:nvSpPr>
          <p:spPr bwMode="gray">
            <a:xfrm>
              <a:off x="1344" y="1934"/>
              <a:ext cx="26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buFont typeface="Wingdings" pitchFamily="2" charset="2"/>
                <a:buChar char="ü"/>
              </a:pP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629400" cy="13716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الف ) تعداد جمعیت به میلیون </a:t>
            </a:r>
            <a:r>
              <a:rPr lang="en-US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71600"/>
          <a:ext cx="8763001" cy="5402580"/>
        </p:xfrm>
        <a:graphic>
          <a:graphicData uri="http://schemas.openxmlformats.org/drawingml/2006/table">
            <a:tbl>
              <a:tblPr rtl="1"/>
              <a:tblGrid>
                <a:gridCol w="1251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Calibri"/>
                          <a:ea typeface="Calibri"/>
                          <a:cs typeface="Times New Roman"/>
                        </a:rPr>
                        <a:t>قاره ها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Calibri"/>
                          <a:ea typeface="Calibri"/>
                          <a:cs typeface="Times New Roman"/>
                        </a:rPr>
                        <a:t>1650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Calibri"/>
                          <a:ea typeface="Calibri"/>
                          <a:cs typeface="Times New Roman"/>
                        </a:rPr>
                        <a:t>1750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Calibri"/>
                          <a:ea typeface="Calibri"/>
                          <a:cs typeface="Times New Roman"/>
                        </a:rPr>
                        <a:t>1850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Calibri"/>
                          <a:ea typeface="Calibri"/>
                          <a:cs typeface="Times New Roman"/>
                        </a:rPr>
                        <a:t>1950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Calibri"/>
                          <a:ea typeface="Calibri"/>
                          <a:cs typeface="Times New Roman"/>
                        </a:rPr>
                        <a:t>1990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Calibri"/>
                          <a:ea typeface="Calibri"/>
                          <a:cs typeface="Times New Roman"/>
                        </a:rPr>
                        <a:t>2050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آفریقا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221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619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794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1883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آسیا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479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749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1399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3164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3672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5353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آمریکای لاتین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167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440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519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789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آمریکای شمالی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172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283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314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459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اروپا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140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266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548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722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727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664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اقیانوسیه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جهان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545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728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1171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2519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5255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6057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9198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600200"/>
          <a:ext cx="8686799" cy="5164836"/>
        </p:xfrm>
        <a:graphic>
          <a:graphicData uri="http://schemas.openxmlformats.org/drawingml/2006/table">
            <a:tbl>
              <a:tblPr rtl="1"/>
              <a:tblGrid>
                <a:gridCol w="1220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4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4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Times New Roman"/>
                        </a:rPr>
                        <a:t>قاره ها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Times New Roman"/>
                        </a:rPr>
                        <a:t>1650-1750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Times New Roman"/>
                        </a:rPr>
                        <a:t>1750-1850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Times New Roman"/>
                        </a:rPr>
                        <a:t>1850-1950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Times New Roman"/>
                        </a:rPr>
                        <a:t>1950-1990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Times New Roman"/>
                        </a:rPr>
                        <a:t>1990-2000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Times New Roman"/>
                        </a:rPr>
                        <a:t>2000-2050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Times New Roman"/>
                        </a:rPr>
                        <a:t>آفریقا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0/05</a:t>
                      </a:r>
                      <a:r>
                        <a:rPr lang="fa-IR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a-IR" sz="18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0/84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2/57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2/49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1/72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Times New Roman"/>
                        </a:rPr>
                        <a:t>آسیا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0/37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0/45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0/62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2/04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1/49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0/75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Times New Roman"/>
                        </a:rPr>
                        <a:t>آمریکای لاتین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-0/09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1/10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1/62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2/42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1/65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0/84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Times New Roman"/>
                        </a:rPr>
                        <a:t>آمریکای شمالی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3/26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1/89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1/24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1/04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0/76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latin typeface="Calibri"/>
                          <a:ea typeface="Calibri"/>
                          <a:cs typeface="Times New Roman"/>
                        </a:rPr>
                        <a:t>اروپا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0/34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0/64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0/72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0/69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0/07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- 0/18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Times New Roman"/>
                        </a:rPr>
                        <a:t>اقیانوسیه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1/87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1/73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1/76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0/96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latin typeface="Calibri"/>
                          <a:ea typeface="Calibri"/>
                          <a:cs typeface="Times New Roman"/>
                        </a:rPr>
                        <a:t>جهان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0/29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0/47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0/77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1/84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1/42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0/84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629" marR="67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676400" y="0"/>
            <a:ext cx="7162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جدول 1 – 1 برآورد تعداد جمعیت  و میزان رشد بر حسب قاره 1650 – 2050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منبع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Population Reference Bureau 2003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315200" cy="4572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طبق جدول 1 - 1</a:t>
            </a:r>
            <a:r>
              <a:rPr lang="en-US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95400"/>
          <a:ext cx="8610600" cy="3816822"/>
        </p:xfrm>
        <a:graphic>
          <a:graphicData uri="http://schemas.openxmlformats.org/drawingml/2006/table">
            <a:tbl>
              <a:tblPr rtl="1"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01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Calibri"/>
                          <a:ea typeface="Calibri"/>
                          <a:cs typeface="Times New Roman"/>
                        </a:rPr>
                        <a:t>نام قاره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اروپا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آفریقا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آسیا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72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Calibri"/>
                          <a:ea typeface="Calibri"/>
                          <a:cs typeface="Times New Roman"/>
                        </a:rPr>
                        <a:t>ویژگی جمعیتی در جهان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کمترین میزان رشد جمعیت در بین قاره ها با رشد 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0/2</a:t>
                      </a:r>
                      <a:r>
                        <a:rPr lang="fa-IR" sz="2000" dirty="0" smtClean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درصدی در حال کاهش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بالاترین میزان رشد جمعیت در جهان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بیشترین جمعیت جهان در این قاره سکونت دارند .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0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Times New Roman"/>
                        </a:rPr>
                        <a:t>درصد جمعیت قاره در جهان در حال حاضر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11/5 </a:t>
                      </a:r>
                      <a:r>
                        <a:rPr lang="fa-IR" sz="2000" dirty="0" smtClean="0">
                          <a:latin typeface="Calibri"/>
                          <a:ea typeface="Calibri"/>
                          <a:cs typeface="Times New Roman"/>
                        </a:rPr>
                        <a:t>درصد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14 درصد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60 درصد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01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Calibri"/>
                          <a:ea typeface="Calibri"/>
                          <a:cs typeface="Times New Roman"/>
                        </a:rPr>
                        <a:t>این میزان در سال 2025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9/1</a:t>
                      </a:r>
                      <a:r>
                        <a:rPr lang="fa-IR" sz="2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درصد کاهش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Times New Roman"/>
                        </a:rPr>
                        <a:t>20 درصد افزایش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Times New Roman"/>
                        </a:rPr>
                        <a:t>58 درصد کاهش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04800" y="5486400"/>
            <a:ext cx="8392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حدود 34 درصد جهان در کشور چین و 28 درصد در هند ساکن هستند .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8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305342"/>
            <a:ext cx="6553200" cy="444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تغییرات جمعیتی مطابق الگوی کشورهای در حال توسعه بوده و طبق برآورد سازمان ملل هجدهمین کشور پرجمعیت جهان است 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خصوصیات رشد جمعیت در ایران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طی 100 سال اخیر در حال افزایش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بعد نقطه اوج ( 1355 – 1365 ) در حال کاهش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شمارش جمعیت ایران در سال 1316 شمسی آغاز و جمعیت ایران بین 8 تا 10 میلیون نفر برآورد گردید .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 rtl="1"/>
            <a:r>
              <a:rPr lang="fa-IR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اولین سرشماری عمومی کشور رسما در سال 1335 شمسی صورت گرفت و هر 10 سال یک بار تکرار می شود .</a:t>
            </a:r>
            <a:endParaRPr lang="en-US" kern="0" dirty="0">
              <a:solidFill>
                <a:srgbClr val="F3CC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61"/>
          <p:cNvGrpSpPr>
            <a:grpSpLocks/>
          </p:cNvGrpSpPr>
          <p:nvPr/>
        </p:nvGrpSpPr>
        <p:grpSpPr bwMode="auto">
          <a:xfrm>
            <a:off x="2209800" y="228600"/>
            <a:ext cx="5334000" cy="631825"/>
            <a:chOff x="1248" y="2326"/>
            <a:chExt cx="3360" cy="398"/>
          </a:xfrm>
        </p:grpSpPr>
        <p:sp>
          <p:nvSpPr>
            <p:cNvPr id="7" name="Line 162"/>
            <p:cNvSpPr>
              <a:spLocks noChangeShapeType="1"/>
            </p:cNvSpPr>
            <p:nvPr/>
          </p:nvSpPr>
          <p:spPr bwMode="auto">
            <a:xfrm>
              <a:off x="1584" y="2662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63"/>
            <p:cNvSpPr txBox="1">
              <a:spLocks noChangeArrowheads="1"/>
            </p:cNvSpPr>
            <p:nvPr/>
          </p:nvSpPr>
          <p:spPr bwMode="auto">
            <a:xfrm>
              <a:off x="1728" y="2326"/>
              <a:ext cx="2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/>
              <a:r>
                <a:rPr lang="fa-IR" sz="3200" b="1" dirty="0" smtClean="0">
                  <a:solidFill>
                    <a:schemeClr val="tx2">
                      <a:lumMod val="75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سیر رشد جمعیت در ایران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164"/>
            <p:cNvGrpSpPr>
              <a:grpSpLocks/>
            </p:cNvGrpSpPr>
            <p:nvPr/>
          </p:nvGrpSpPr>
          <p:grpSpPr bwMode="auto">
            <a:xfrm>
              <a:off x="1248" y="2340"/>
              <a:ext cx="384" cy="384"/>
              <a:chOff x="1248" y="1200"/>
              <a:chExt cx="384" cy="384"/>
            </a:xfrm>
          </p:grpSpPr>
          <p:grpSp>
            <p:nvGrpSpPr>
              <p:cNvPr id="10" name="Group 165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12" name="Text Box 166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13" name="Oval 167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168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169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Oval 170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Oval 171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Oval 172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9" name="Oval 173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0" name="Oval 174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175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buFont typeface="Wingdings" pitchFamily="2" charset="2"/>
                    <a:buChar char="ü"/>
                  </a:pPr>
                  <a:endParaRPr lang="en-US" dirty="0"/>
                </a:p>
              </p:txBody>
            </p:sp>
          </p:grpSp>
          <p:sp>
            <p:nvSpPr>
              <p:cNvPr id="11" name="Text Box 176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69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buFont typeface="Wingdings" pitchFamily="2" charset="2"/>
                  <a:buChar char="ü"/>
                </a:pP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04800" y="1295400"/>
            <a:ext cx="838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جمعیت ایران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در سال 1280 		9 میلیون نفر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در سال 1330 ( در طی 50 سال )		16 میلیون نفر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در سال 1375 ( آخرین سرشماری )		حدود 60 میلیون نفر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آخرین برآورد جهانی	67 میلیون نفر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میزان رشد در فاصله سالهای 1280 و 1290 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0/6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درصد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در دوره 1330 – 1335 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3/1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درصد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در فاصله 1335 – 1365 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3/9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درصد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در فاصله 1365 – 1375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1/9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درصد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به علت کاهش باروری از میزان رشد جمعیت کاسته شد.)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08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جدول 2 – 1 توزیع سنی و جنسی جمعیت ایران </a:t>
            </a:r>
            <a:b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در سالهای 1365 ، 1375 ، 1379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2" y="1295406"/>
          <a:ext cx="8762999" cy="5410193"/>
        </p:xfrm>
        <a:graphic>
          <a:graphicData uri="http://schemas.openxmlformats.org/drawingml/2006/table">
            <a:tbl>
              <a:tblPr rtl="1"/>
              <a:tblGrid>
                <a:gridCol w="1251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1365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1375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1379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گروه سنی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مرد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زن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مرد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زن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مرد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زن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0 – 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18/2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18/4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11/4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10/2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8/2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7/8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imes New Roman"/>
                        </a:rPr>
                        <a:t>5 – 9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15/2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15/2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15/6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14/1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10/4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10/4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10 – 14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12/1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11/8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16/7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15/1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13/8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13/2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15 – 19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10/5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10/5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12/9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12/0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13/6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13/8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imes New Roman"/>
                        </a:rPr>
                        <a:t>20 – 24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8/3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8/7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9/3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9/0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9/8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10/0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25 – 29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7/3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7/5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8/5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7/9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8/4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8/0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30 - 34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5/9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6/0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7/3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6/7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7/0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7/0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35 – 39 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4/1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imes New Roman"/>
                        </a:rPr>
                        <a:t>4/4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imes New Roman"/>
                        </a:rPr>
                        <a:t>6/6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5/9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6/0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6/0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40 – 44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imes New Roman"/>
                        </a:rPr>
                        <a:t>3/3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3/4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5/2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4/7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5/2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5/4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45 – 49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3/2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3/2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3/6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3/5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imes New Roman"/>
                        </a:rPr>
                        <a:t>2/2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4/2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50 – 54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3/4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3/4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2/8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3/6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2/8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3/4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55 – 59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2/8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2/6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2/6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imes New Roman"/>
                        </a:rPr>
                        <a:t>2/2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2/4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2/4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60 – 64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2/6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imes New Roman"/>
                        </a:rPr>
                        <a:t>2/2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2/7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2/1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2/6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imes New Roman"/>
                        </a:rPr>
                        <a:t>2/2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65 – 69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1/1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2/1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1/7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2/2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2/0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70 – 74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7/0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0/7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1/7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1/3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1/6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1/6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75 +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1/1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1/3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1/2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1/1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1/8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1/8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تعداد به هزار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25267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24156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30496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29526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imes New Roman"/>
                        </a:rPr>
                        <a:t>270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imes New Roman"/>
                        </a:rPr>
                        <a:t>267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theme/theme1.xml><?xml version="1.0" encoding="utf-8"?>
<a:theme xmlns:a="http://schemas.openxmlformats.org/drawingml/2006/main" name="MRT (22)">
  <a:themeElements>
    <a:clrScheme name="217tgp_cube_dark 3">
      <a:dk1>
        <a:srgbClr val="969696"/>
      </a:dk1>
      <a:lt1>
        <a:srgbClr val="FFFFFF"/>
      </a:lt1>
      <a:dk2>
        <a:srgbClr val="3F1F53"/>
      </a:dk2>
      <a:lt2>
        <a:srgbClr val="F3CC9D"/>
      </a:lt2>
      <a:accent1>
        <a:srgbClr val="557FE7"/>
      </a:accent1>
      <a:accent2>
        <a:srgbClr val="84ACCA"/>
      </a:accent2>
      <a:accent3>
        <a:srgbClr val="AFABB3"/>
      </a:accent3>
      <a:accent4>
        <a:srgbClr val="DADADA"/>
      </a:accent4>
      <a:accent5>
        <a:srgbClr val="B4C0F1"/>
      </a:accent5>
      <a:accent6>
        <a:srgbClr val="779BB7"/>
      </a:accent6>
      <a:hlink>
        <a:srgbClr val="9351C9"/>
      </a:hlink>
      <a:folHlink>
        <a:srgbClr val="3EB2AC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84ACCA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779BB7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MRT (22)</Template>
  <TotalTime>235</TotalTime>
  <Words>1335</Words>
  <Application>Microsoft Office PowerPoint</Application>
  <PresentationFormat>On-screen Show (4:3)</PresentationFormat>
  <Paragraphs>371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Wingdings</vt:lpstr>
      <vt:lpstr>MRT (22)</vt:lpstr>
      <vt:lpstr>اصول و مبانی جمعیت و تنظیم خانواده </vt:lpstr>
      <vt:lpstr>فصل دوم </vt:lpstr>
      <vt:lpstr>PowerPoint Presentation</vt:lpstr>
      <vt:lpstr>الف ) تعداد جمعیت به میلیون  </vt:lpstr>
      <vt:lpstr>PowerPoint Presentation</vt:lpstr>
      <vt:lpstr>طبق جدول 1 - 1 </vt:lpstr>
      <vt:lpstr>PowerPoint Presentation</vt:lpstr>
      <vt:lpstr>PowerPoint Presentation</vt:lpstr>
      <vt:lpstr>جدول 2 – 1 توزیع سنی و جنسی جمعیت ایران  در سالهای 1365 ، 1375 ، 1379</vt:lpstr>
      <vt:lpstr> علی رغم موفقیت جهانی در کاهش رشد جمعیت از 1/2درصد در حال حاضر طی سال 1960 تا هم اکنون باز هم شاهد رشد بی رویه جمعیت به خصوص در کشورهای عقب مانده هستیم.</vt:lpstr>
      <vt:lpstr>PowerPoint Presentation</vt:lpstr>
      <vt:lpstr>افزایش جمعیت : کاهش زمینهای کشاورزی در نتیجه شهرسازی و کارخانه سازی ،افزایش حجم استفاده از آب شیرین برای آبیاری و تامین مواد غذایی و کمبود آب سالم به علت نفوذ فاضلابها و زباله های صنعتی در آبها،افزایش تولید گازهای گلخانهای ،کاهش جنگلها و افزایش دی اکسید کربن. میزان استفاده از آب سالم در ایران در سال 1374       98/4درصد شهر      82درصد روستا در سال 1376        94/5 برای کل جمعیت  </vt:lpstr>
      <vt:lpstr>2 – رشد جمعیت و تاثیر آن بر منابع تامین غذا</vt:lpstr>
      <vt:lpstr>3- رشد جمعیت و تاثیر آن بر بهداشت</vt:lpstr>
      <vt:lpstr>PowerPoint Presentation</vt:lpstr>
      <vt:lpstr>4-رشد جمعیت و تاثیر آن بر وضعیت اقتصادی</vt:lpstr>
      <vt:lpstr>PowerPoint Presentation</vt:lpstr>
      <vt:lpstr>PowerPoint Presentation</vt:lpstr>
      <vt:lpstr>5- رشد جمعیت و تاثیر آن بر مشکلات اجتماعی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amir&amp;saeed</cp:lastModifiedBy>
  <cp:revision>169</cp:revision>
  <dcterms:created xsi:type="dcterms:W3CDTF">2008-12-29T17:21:08Z</dcterms:created>
  <dcterms:modified xsi:type="dcterms:W3CDTF">2017-02-22T10:24:31Z</dcterms:modified>
</cp:coreProperties>
</file>