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18"/>
  </p:notesMasterIdLst>
  <p:sldIdLst>
    <p:sldId id="271" r:id="rId2"/>
    <p:sldId id="256" r:id="rId3"/>
    <p:sldId id="257" r:id="rId4"/>
    <p:sldId id="258" r:id="rId5"/>
    <p:sldId id="260" r:id="rId6"/>
    <p:sldId id="259" r:id="rId7"/>
    <p:sldId id="261" r:id="rId8"/>
    <p:sldId id="262" r:id="rId9"/>
    <p:sldId id="263" r:id="rId10"/>
    <p:sldId id="264" r:id="rId11"/>
    <p:sldId id="265" r:id="rId12"/>
    <p:sldId id="266" r:id="rId13"/>
    <p:sldId id="267" r:id="rId14"/>
    <p:sldId id="268" r:id="rId15"/>
    <p:sldId id="269" r:id="rId16"/>
    <p:sldId id="273"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97" autoAdjust="0"/>
    <p:restoredTop sz="94624" autoAdjust="0"/>
  </p:normalViewPr>
  <p:slideViewPr>
    <p:cSldViewPr>
      <p:cViewPr varScale="1">
        <p:scale>
          <a:sx n="38" d="100"/>
          <a:sy n="38" d="100"/>
        </p:scale>
        <p:origin x="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F1BFFF6-5F5B-4F04-84BE-377DC036F3E1}" type="datetimeFigureOut">
              <a:rPr lang="fa-IR" smtClean="0"/>
              <a:t>11/09/1439</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C41072BE-CE5E-47BD-BAE1-51A7C9CECB54}" type="slidenum">
              <a:rPr lang="fa-IR" smtClean="0"/>
              <a:t>‹#›</a:t>
            </a:fld>
            <a:endParaRPr lang="fa-IR"/>
          </a:p>
        </p:txBody>
      </p:sp>
    </p:spTree>
    <p:extLst>
      <p:ext uri="{BB962C8B-B14F-4D97-AF65-F5344CB8AC3E}">
        <p14:creationId xmlns:p14="http://schemas.microsoft.com/office/powerpoint/2010/main" val="186119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0F0504D3-4B7F-44C9-8F7E-D666D4BB7144}" type="slidenum">
              <a:rPr lang="fa-IR" smtClean="0"/>
              <a:pPr/>
              <a:t>‹#›</a:t>
            </a:fld>
            <a:endParaRPr lang="fa-IR"/>
          </a:p>
        </p:txBody>
      </p:sp>
      <p:sp>
        <p:nvSpPr>
          <p:cNvPr id="8" name="Rectangle 7"/>
          <p:cNvSpPr>
            <a:spLocks noChangeArrowheads="1"/>
          </p:cNvSpPr>
          <p:nvPr userDrawn="1"/>
        </p:nvSpPr>
        <p:spPr bwMode="auto">
          <a:xfrm>
            <a:off x="0" y="-99392"/>
            <a:ext cx="5357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b="1">
                <a:solidFill>
                  <a:schemeClr val="tx1"/>
                </a:solidFill>
                <a:latin typeface="Times New Roman" panose="02020603050405020304" pitchFamily="18" charset="0"/>
                <a:cs typeface="Zar" pitchFamily="2" charset="0"/>
              </a:defRPr>
            </a:lvl1pPr>
            <a:lvl2pPr marL="742950" indent="-285750" algn="r">
              <a:defRPr sz="2400" b="1">
                <a:solidFill>
                  <a:schemeClr val="tx1"/>
                </a:solidFill>
                <a:latin typeface="Times New Roman" panose="02020603050405020304" pitchFamily="18" charset="0"/>
                <a:cs typeface="Zar" pitchFamily="2" charset="0"/>
              </a:defRPr>
            </a:lvl2pPr>
            <a:lvl3pPr marL="1143000" indent="-228600" algn="r">
              <a:defRPr sz="2400" b="1">
                <a:solidFill>
                  <a:schemeClr val="tx1"/>
                </a:solidFill>
                <a:latin typeface="Times New Roman" panose="02020603050405020304" pitchFamily="18" charset="0"/>
                <a:cs typeface="Zar" pitchFamily="2" charset="0"/>
              </a:defRPr>
            </a:lvl3pPr>
            <a:lvl4pPr marL="1600200" indent="-228600" algn="r">
              <a:defRPr sz="2400" b="1">
                <a:solidFill>
                  <a:schemeClr val="tx1"/>
                </a:solidFill>
                <a:latin typeface="Times New Roman" panose="02020603050405020304" pitchFamily="18" charset="0"/>
                <a:cs typeface="Zar" pitchFamily="2" charset="0"/>
              </a:defRPr>
            </a:lvl4pPr>
            <a:lvl5pPr marL="2057400" indent="-228600" algn="r">
              <a:defRPr sz="2400" b="1">
                <a:solidFill>
                  <a:schemeClr val="tx1"/>
                </a:solidFill>
                <a:latin typeface="Times New Roman" panose="02020603050405020304" pitchFamily="18" charset="0"/>
                <a:cs typeface="Zar" pitchFamily="2"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9pPr>
          </a:lstStyle>
          <a:p>
            <a:pPr algn="ctr" eaLnBrk="1" hangingPunct="1"/>
            <a:r>
              <a:rPr lang="en-US" altLang="fa-IR" dirty="0">
                <a:solidFill>
                  <a:srgbClr val="FF0000"/>
                </a:solidFill>
                <a:latin typeface="Tahoma" panose="020B0604030504040204" pitchFamily="34" charset="0"/>
                <a:cs typeface="B Titr" panose="00000700000000000000" pitchFamily="2" charset="-78"/>
              </a:rPr>
              <a:t>@</a:t>
            </a:r>
            <a:r>
              <a:rPr lang="en-US" altLang="fa-IR" dirty="0" err="1">
                <a:solidFill>
                  <a:srgbClr val="FF0000"/>
                </a:solidFill>
                <a:latin typeface="Tahoma" panose="020B0604030504040204" pitchFamily="34" charset="0"/>
                <a:cs typeface="B Titr" panose="00000700000000000000" pitchFamily="2" charset="-78"/>
              </a:rPr>
              <a:t>PptBank</a:t>
            </a:r>
            <a:r>
              <a:rPr lang="en-US" altLang="fa-IR" dirty="0">
                <a:solidFill>
                  <a:srgbClr val="FF0000"/>
                </a:solidFill>
                <a:latin typeface="Tahoma" panose="020B0604030504040204" pitchFamily="34" charset="0"/>
                <a:cs typeface="B Titr" panose="00000700000000000000" pitchFamily="2" charset="-78"/>
              </a:rPr>
              <a:t> </a:t>
            </a:r>
            <a:r>
              <a:rPr lang="fa-IR" altLang="fa-IR"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0F0504D3-4B7F-44C9-8F7E-D666D4BB7144}" type="slidenum">
              <a:rPr lang="fa-IR" smtClean="0"/>
              <a:pPr/>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0F0504D3-4B7F-44C9-8F7E-D666D4BB7144}" type="slidenum">
              <a:rPr lang="fa-IR" smtClean="0"/>
              <a:pPr/>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F0504D3-4B7F-44C9-8F7E-D666D4BB7144}" type="slidenum">
              <a:rPr lang="fa-IR" smtClean="0"/>
              <a:pPr/>
              <a:t>‹#›</a:t>
            </a:fld>
            <a:endParaRPr lang="fa-I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A63CB3B-D59D-4179-9A3E-786CA79B83E6}" type="datetimeFigureOut">
              <a:rPr lang="fa-IR" smtClean="0"/>
              <a:pPr/>
              <a:t>11/09/1439</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0F0504D3-4B7F-44C9-8F7E-D666D4BB7144}" type="slidenum">
              <a:rPr lang="fa-IR" smtClean="0"/>
              <a:pPr/>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A63CB3B-D59D-4179-9A3E-786CA79B83E6}" type="datetimeFigureOut">
              <a:rPr lang="fa-IR" smtClean="0"/>
              <a:pPr/>
              <a:t>11/09/1439</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F0504D3-4B7F-44C9-8F7E-D666D4BB7144}" type="slidenum">
              <a:rPr lang="fa-IR" smtClean="0"/>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Rectangle 12"/>
          <p:cNvSpPr>
            <a:spLocks noChangeArrowheads="1"/>
          </p:cNvSpPr>
          <p:nvPr userDrawn="1"/>
        </p:nvSpPr>
        <p:spPr bwMode="auto">
          <a:xfrm>
            <a:off x="0" y="-99392"/>
            <a:ext cx="5357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a:defRPr sz="2400" b="1">
                <a:solidFill>
                  <a:schemeClr val="tx1"/>
                </a:solidFill>
                <a:latin typeface="Times New Roman" panose="02020603050405020304" pitchFamily="18" charset="0"/>
                <a:cs typeface="Zar" pitchFamily="2" charset="0"/>
              </a:defRPr>
            </a:lvl1pPr>
            <a:lvl2pPr marL="742950" indent="-285750" algn="r">
              <a:defRPr sz="2400" b="1">
                <a:solidFill>
                  <a:schemeClr val="tx1"/>
                </a:solidFill>
                <a:latin typeface="Times New Roman" panose="02020603050405020304" pitchFamily="18" charset="0"/>
                <a:cs typeface="Zar" pitchFamily="2" charset="0"/>
              </a:defRPr>
            </a:lvl2pPr>
            <a:lvl3pPr marL="1143000" indent="-228600" algn="r">
              <a:defRPr sz="2400" b="1">
                <a:solidFill>
                  <a:schemeClr val="tx1"/>
                </a:solidFill>
                <a:latin typeface="Times New Roman" panose="02020603050405020304" pitchFamily="18" charset="0"/>
                <a:cs typeface="Zar" pitchFamily="2" charset="0"/>
              </a:defRPr>
            </a:lvl3pPr>
            <a:lvl4pPr marL="1600200" indent="-228600" algn="r">
              <a:defRPr sz="2400" b="1">
                <a:solidFill>
                  <a:schemeClr val="tx1"/>
                </a:solidFill>
                <a:latin typeface="Times New Roman" panose="02020603050405020304" pitchFamily="18" charset="0"/>
                <a:cs typeface="Zar" pitchFamily="2" charset="0"/>
              </a:defRPr>
            </a:lvl4pPr>
            <a:lvl5pPr marL="2057400" indent="-228600" algn="r">
              <a:defRPr sz="2400" b="1">
                <a:solidFill>
                  <a:schemeClr val="tx1"/>
                </a:solidFill>
                <a:latin typeface="Times New Roman" panose="02020603050405020304" pitchFamily="18" charset="0"/>
                <a:cs typeface="Zar" pitchFamily="2" charset="0"/>
              </a:defRPr>
            </a:lvl5pPr>
            <a:lvl6pPr marL="25146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6pPr>
            <a:lvl7pPr marL="29718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7pPr>
            <a:lvl8pPr marL="34290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8pPr>
            <a:lvl9pPr marL="3886200" indent="-228600" algn="r" eaLnBrk="0" fontAlgn="base" hangingPunct="0">
              <a:spcBef>
                <a:spcPct val="0"/>
              </a:spcBef>
              <a:spcAft>
                <a:spcPct val="0"/>
              </a:spcAft>
              <a:defRPr sz="2400" b="1">
                <a:solidFill>
                  <a:schemeClr val="tx1"/>
                </a:solidFill>
                <a:latin typeface="Times New Roman" panose="02020603050405020304" pitchFamily="18" charset="0"/>
                <a:cs typeface="Zar" pitchFamily="2" charset="0"/>
              </a:defRPr>
            </a:lvl9pPr>
          </a:lstStyle>
          <a:p>
            <a:pPr algn="ctr" eaLnBrk="1" hangingPunct="1"/>
            <a:r>
              <a:rPr lang="en-US" altLang="fa-IR" dirty="0">
                <a:solidFill>
                  <a:srgbClr val="FF0000"/>
                </a:solidFill>
                <a:latin typeface="Tahoma" panose="020B0604030504040204" pitchFamily="34" charset="0"/>
                <a:cs typeface="B Titr" panose="00000700000000000000" pitchFamily="2" charset="-78"/>
              </a:rPr>
              <a:t>@</a:t>
            </a:r>
            <a:r>
              <a:rPr lang="en-US" altLang="fa-IR" dirty="0" err="1">
                <a:solidFill>
                  <a:srgbClr val="FF0000"/>
                </a:solidFill>
                <a:latin typeface="Tahoma" panose="020B0604030504040204" pitchFamily="34" charset="0"/>
                <a:cs typeface="B Titr" panose="00000700000000000000" pitchFamily="2" charset="-78"/>
              </a:rPr>
              <a:t>PptBank</a:t>
            </a:r>
            <a:r>
              <a:rPr lang="en-US" altLang="fa-IR" dirty="0">
                <a:solidFill>
                  <a:srgbClr val="FF0000"/>
                </a:solidFill>
                <a:latin typeface="Tahoma" panose="020B0604030504040204" pitchFamily="34" charset="0"/>
                <a:cs typeface="B Titr" panose="00000700000000000000" pitchFamily="2" charset="-78"/>
              </a:rPr>
              <a:t> </a:t>
            </a:r>
            <a:r>
              <a:rPr lang="fa-IR" altLang="fa-IR" dirty="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edge/>
  </p:transition>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fa-IR" dirty="0" smtClean="0"/>
          </a:p>
          <a:p>
            <a:pPr algn="ctr"/>
            <a:r>
              <a:rPr lang="fa-IR" b="1" dirty="0" smtClean="0"/>
              <a:t>نام پروژه: مسجد و مدرسه آقابزرگ</a:t>
            </a:r>
          </a:p>
          <a:p>
            <a:endParaRPr lang="fa-IR" dirty="0" smtClean="0"/>
          </a:p>
        </p:txBody>
      </p:sp>
      <p:sp>
        <p:nvSpPr>
          <p:cNvPr id="4" name="Rectangle 3"/>
          <p:cNvSpPr/>
          <p:nvPr/>
        </p:nvSpPr>
        <p:spPr>
          <a:xfrm>
            <a:off x="4274489" y="4797152"/>
            <a:ext cx="184730" cy="707886"/>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endPar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محراب</a:t>
            </a:r>
            <a:endParaRPr lang="fa-IR" dirty="0"/>
          </a:p>
        </p:txBody>
      </p:sp>
      <p:pic>
        <p:nvPicPr>
          <p:cNvPr id="9218" name="Picture 2" descr="C:\Users\setare junub\Desktop\attachments_2011_06_13\17.JPG"/>
          <p:cNvPicPr>
            <a:picLocks noChangeAspect="1" noChangeArrowheads="1"/>
          </p:cNvPicPr>
          <p:nvPr/>
        </p:nvPicPr>
        <p:blipFill>
          <a:blip r:embed="rId2" cstate="print"/>
          <a:srcRect/>
          <a:stretch>
            <a:fillRect/>
          </a:stretch>
        </p:blipFill>
        <p:spPr bwMode="auto">
          <a:xfrm rot="5400000">
            <a:off x="-402451" y="1902592"/>
            <a:ext cx="5505355" cy="4129016"/>
          </a:xfrm>
          <a:prstGeom prst="rect">
            <a:avLst/>
          </a:prstGeom>
          <a:noFill/>
        </p:spPr>
      </p:pic>
      <p:sp>
        <p:nvSpPr>
          <p:cNvPr id="5" name="Rectangle 4"/>
          <p:cNvSpPr/>
          <p:nvPr/>
        </p:nvSpPr>
        <p:spPr>
          <a:xfrm>
            <a:off x="4572000" y="1500174"/>
            <a:ext cx="4572000" cy="1323439"/>
          </a:xfrm>
          <a:prstGeom prst="rect">
            <a:avLst/>
          </a:prstGeom>
        </p:spPr>
        <p:txBody>
          <a:bodyPr wrap="square">
            <a:spAutoFit/>
          </a:bodyPr>
          <a:lstStyle/>
          <a:p>
            <a:pPr algn="ctr"/>
            <a:r>
              <a:rPr lang="fa-IR" sz="2000" dirty="0" smtClean="0"/>
              <a:t>محراب مسجد در زاویه جنوبی گنبد با تزیینات مقرنس و گچ کاری و کتیبه ای که تاریخ احداث به سال 1264 درآن آمده است، </a:t>
            </a:r>
            <a:endParaRPr lang="fa-IR" sz="20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ipe(down)">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مدرسه علمیه</a:t>
            </a:r>
            <a:br>
              <a:rPr lang="fa-IR" dirty="0" smtClean="0"/>
            </a:br>
            <a:endParaRPr lang="fa-IR" dirty="0"/>
          </a:p>
        </p:txBody>
      </p:sp>
      <p:pic>
        <p:nvPicPr>
          <p:cNvPr id="10242" name="Picture 2" descr="C:\Users\setare junub\Desktop\attachments_2011_06_13\3.JPG"/>
          <p:cNvPicPr>
            <a:picLocks noChangeAspect="1" noChangeArrowheads="1"/>
          </p:cNvPicPr>
          <p:nvPr/>
        </p:nvPicPr>
        <p:blipFill>
          <a:blip r:embed="rId2" cstate="print"/>
          <a:srcRect/>
          <a:stretch>
            <a:fillRect/>
          </a:stretch>
        </p:blipFill>
        <p:spPr bwMode="auto">
          <a:xfrm>
            <a:off x="214282" y="1857364"/>
            <a:ext cx="5334037" cy="4000528"/>
          </a:xfrm>
          <a:prstGeom prst="rect">
            <a:avLst/>
          </a:prstGeom>
          <a:noFill/>
        </p:spPr>
      </p:pic>
      <p:sp>
        <p:nvSpPr>
          <p:cNvPr id="5" name="Rectangle 4"/>
          <p:cNvSpPr/>
          <p:nvPr/>
        </p:nvSpPr>
        <p:spPr>
          <a:xfrm>
            <a:off x="5572132" y="1785926"/>
            <a:ext cx="3571868" cy="2246769"/>
          </a:xfrm>
          <a:prstGeom prst="rect">
            <a:avLst/>
          </a:prstGeom>
        </p:spPr>
        <p:txBody>
          <a:bodyPr wrap="square">
            <a:spAutoFit/>
          </a:bodyPr>
          <a:lstStyle/>
          <a:p>
            <a:pPr algn="ctr"/>
            <a:r>
              <a:rPr lang="fa-IR" sz="2000" dirty="0" smtClean="0"/>
              <a:t>مدرسه ی علمیه در طبقاط تحتانی اطراف صحن که به صورت گودال باغچه است قرار دارد و دارای دوازده حجره در سه طرف است. دو راهروی جنبی هم راه ورود به حجره ها را نیز ممکن می سازد </a:t>
            </a:r>
            <a:endParaRPr lang="fa-IR"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تلفیق عملکرد مسجد و مدرسه</a:t>
            </a:r>
            <a:br>
              <a:rPr lang="fa-IR" dirty="0" smtClean="0"/>
            </a:br>
            <a:endParaRPr lang="fa-IR" dirty="0"/>
          </a:p>
        </p:txBody>
      </p:sp>
      <p:pic>
        <p:nvPicPr>
          <p:cNvPr id="11266" name="Picture 2" descr="C:\Users\setare junub\Desktop\attachments_2011_06_13\27.JPG"/>
          <p:cNvPicPr>
            <a:picLocks noChangeAspect="1" noChangeArrowheads="1"/>
          </p:cNvPicPr>
          <p:nvPr/>
        </p:nvPicPr>
        <p:blipFill>
          <a:blip r:embed="rId2" cstate="print"/>
          <a:srcRect/>
          <a:stretch>
            <a:fillRect/>
          </a:stretch>
        </p:blipFill>
        <p:spPr bwMode="auto">
          <a:xfrm>
            <a:off x="71406" y="1785926"/>
            <a:ext cx="5429288" cy="4071966"/>
          </a:xfrm>
          <a:prstGeom prst="rect">
            <a:avLst/>
          </a:prstGeom>
          <a:noFill/>
        </p:spPr>
      </p:pic>
      <p:sp>
        <p:nvSpPr>
          <p:cNvPr id="5" name="Rectangle 4"/>
          <p:cNvSpPr/>
          <p:nvPr/>
        </p:nvSpPr>
        <p:spPr>
          <a:xfrm>
            <a:off x="5500694" y="1643050"/>
            <a:ext cx="3643306" cy="5078313"/>
          </a:xfrm>
          <a:prstGeom prst="rect">
            <a:avLst/>
          </a:prstGeom>
        </p:spPr>
        <p:txBody>
          <a:bodyPr wrap="square">
            <a:spAutoFit/>
          </a:bodyPr>
          <a:lstStyle/>
          <a:p>
            <a:pPr algn="ctr"/>
            <a:r>
              <a:rPr lang="fa-IR" dirty="0" smtClean="0"/>
              <a:t>در معماری مساجد و مدارس معمولا این دو عملکرد به صورت جدا وجود داشته اند و در صورت تداخل یکی از عملکردها که معمولا مدرسه بوده است به شکل بسیار فرعی مطرح می شده است مانند مسجد-مدرسه رحیم خان در اصفهان؛ بنای اصلی مسجد است که در اطراف صحن حجره هایی هم برای طلاب داشته است. اما در این نمونه دو عملکرد مسجد و مدرسه با اهمیتی نسبتا مساوی خودنمایی کرده اند هیچ یک دیگری را تحت الشعاع قرار نمی دهد و به این دلیل معمار امکان استفاده از ترکیب جدید به خصوص حجمی و عملکردی در بنا را به دست آورده است.</a:t>
            </a:r>
            <a:br>
              <a:rPr lang="fa-IR" dirty="0" smtClean="0"/>
            </a:br>
            <a:endParaRPr lang="fa-IR"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نظام هندسی بنا</a:t>
            </a:r>
            <a:br>
              <a:rPr lang="fa-IR" dirty="0" smtClean="0"/>
            </a:br>
            <a:endParaRPr lang="fa-IR" dirty="0"/>
          </a:p>
        </p:txBody>
      </p:sp>
      <p:sp>
        <p:nvSpPr>
          <p:cNvPr id="4" name="Rectangle 3"/>
          <p:cNvSpPr/>
          <p:nvPr/>
        </p:nvSpPr>
        <p:spPr>
          <a:xfrm>
            <a:off x="5429256" y="1928802"/>
            <a:ext cx="3714744" cy="3693319"/>
          </a:xfrm>
          <a:prstGeom prst="rect">
            <a:avLst/>
          </a:prstGeom>
        </p:spPr>
        <p:txBody>
          <a:bodyPr wrap="square">
            <a:spAutoFit/>
          </a:bodyPr>
          <a:lstStyle/>
          <a:p>
            <a:pPr algn="ctr"/>
            <a:r>
              <a:rPr lang="fa-IR" dirty="0" smtClean="0"/>
              <a:t>در عین استفاده از نظام هندسی بناهای سنتی، در مواردی از سنت های متداول استفاده شده است. مدرسه تقریبا هماهنگ با الگوی سنتی مدارس شکل گرفته است.عین اینکه ابتکاراتی در طراحی مدارس و مسجد قدیمی و به خصوص سرداب طبقه زیرین که به عنوان مدرس نیز استفاده می شود وجود دارد. اما در بنای مسجد تفاوتهایی با مساجد سنتی دیده می شود. در ابتدا باز بودن مسجد از چهار طرف بارزترین آن است.</a:t>
            </a:r>
            <a:endParaRPr lang="fa-IR" dirty="0"/>
          </a:p>
        </p:txBody>
      </p:sp>
      <p:pic>
        <p:nvPicPr>
          <p:cNvPr id="12290" name="Picture 2" descr="C:\Users\setare junub\Desktop\attachments_2011_06_13\26.JPG"/>
          <p:cNvPicPr>
            <a:picLocks noChangeAspect="1" noChangeArrowheads="1"/>
          </p:cNvPicPr>
          <p:nvPr/>
        </p:nvPicPr>
        <p:blipFill>
          <a:blip r:embed="rId2" cstate="print"/>
          <a:srcRect/>
          <a:stretch>
            <a:fillRect/>
          </a:stretch>
        </p:blipFill>
        <p:spPr bwMode="auto">
          <a:xfrm>
            <a:off x="95187" y="1857364"/>
            <a:ext cx="5334037" cy="4000528"/>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additive="base">
                                        <p:cTn id="12" dur="500" fill="hold"/>
                                        <p:tgtEl>
                                          <p:spTgt spid="12290"/>
                                        </p:tgtEl>
                                        <p:attrNameLst>
                                          <p:attrName>ppt_x</p:attrName>
                                        </p:attrNameLst>
                                      </p:cBhvr>
                                      <p:tavLst>
                                        <p:tav tm="0">
                                          <p:val>
                                            <p:strVal val="#ppt_x"/>
                                          </p:val>
                                        </p:tav>
                                        <p:tav tm="100000">
                                          <p:val>
                                            <p:strVal val="#ppt_x"/>
                                          </p:val>
                                        </p:tav>
                                      </p:tavLst>
                                    </p:anim>
                                    <p:anim calcmode="lin" valueType="num">
                                      <p:cBhvr additive="base">
                                        <p:cTn id="13"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انطباق با اقلیم</a:t>
            </a:r>
            <a:br>
              <a:rPr lang="fa-IR" dirty="0" smtClean="0"/>
            </a:br>
            <a:endParaRPr lang="fa-IR" dirty="0"/>
          </a:p>
        </p:txBody>
      </p:sp>
      <p:pic>
        <p:nvPicPr>
          <p:cNvPr id="13314" name="Picture 2" descr="C:\Users\setare junub\Desktop\attachments_2011_06_13\23.JPG"/>
          <p:cNvPicPr>
            <a:picLocks noChangeAspect="1" noChangeArrowheads="1"/>
          </p:cNvPicPr>
          <p:nvPr/>
        </p:nvPicPr>
        <p:blipFill>
          <a:blip r:embed="rId2" cstate="print"/>
          <a:srcRect/>
          <a:stretch>
            <a:fillRect/>
          </a:stretch>
        </p:blipFill>
        <p:spPr bwMode="auto">
          <a:xfrm>
            <a:off x="214282" y="1785926"/>
            <a:ext cx="5429256" cy="4071942"/>
          </a:xfrm>
          <a:prstGeom prst="rect">
            <a:avLst/>
          </a:prstGeom>
          <a:noFill/>
        </p:spPr>
      </p:pic>
      <p:sp>
        <p:nvSpPr>
          <p:cNvPr id="5" name="Rectangle 4"/>
          <p:cNvSpPr/>
          <p:nvPr/>
        </p:nvSpPr>
        <p:spPr>
          <a:xfrm>
            <a:off x="5643570" y="1785926"/>
            <a:ext cx="3500430" cy="3693319"/>
          </a:xfrm>
          <a:prstGeom prst="rect">
            <a:avLst/>
          </a:prstGeom>
        </p:spPr>
        <p:txBody>
          <a:bodyPr wrap="square">
            <a:spAutoFit/>
          </a:bodyPr>
          <a:lstStyle/>
          <a:p>
            <a:pPr algn="ctr"/>
            <a:r>
              <a:rPr lang="fa-IR" dirty="0" smtClean="0"/>
              <a:t>یکی از بارزترین خصوصیات معماری ایران، هماهنگی با اقلیم و پاسخگویی به همه نیازها در این بعد است. دربنای حاضر علاوه بر اینکه ازجهات کلی فضایی، این انطباق وجود دارد، با استفاده از گودال باغچه قدمی دیگر در این راه برداشته شده است. استفاده از این عنصر در بنا علاوه بر ایجاد فضایی مناسب از نظر اقلیمی برای بنا فواید بسیار دیگری را هم دارد که ازجمله تأمین مصالح ساخت و دسترسی به آب قنات است</a:t>
            </a:r>
            <a:endParaRPr lang="fa-IR"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additive="base">
                                        <p:cTn id="12" dur="500" fill="hold"/>
                                        <p:tgtEl>
                                          <p:spTgt spid="13314"/>
                                        </p:tgtEl>
                                        <p:attrNameLst>
                                          <p:attrName>ppt_x</p:attrName>
                                        </p:attrNameLst>
                                      </p:cBhvr>
                                      <p:tavLst>
                                        <p:tav tm="0">
                                          <p:val>
                                            <p:strVal val="#ppt_x"/>
                                          </p:val>
                                        </p:tav>
                                        <p:tav tm="100000">
                                          <p:val>
                                            <p:strVal val="#ppt_x"/>
                                          </p:val>
                                        </p:tav>
                                      </p:tavLst>
                                    </p:anim>
                                    <p:anim calcmode="lin" valueType="num">
                                      <p:cBhvr additive="base">
                                        <p:cTn id="13"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تزئینات</a:t>
            </a:r>
            <a:br>
              <a:rPr lang="fa-IR" dirty="0" smtClean="0"/>
            </a:br>
            <a:endParaRPr lang="fa-IR" dirty="0"/>
          </a:p>
        </p:txBody>
      </p:sp>
      <p:pic>
        <p:nvPicPr>
          <p:cNvPr id="14338" name="Picture 2" descr="C:\Users\setare junub\Desktop\attachments_2011_06_13\8.JPG"/>
          <p:cNvPicPr>
            <a:picLocks noChangeAspect="1" noChangeArrowheads="1"/>
          </p:cNvPicPr>
          <p:nvPr/>
        </p:nvPicPr>
        <p:blipFill>
          <a:blip r:embed="rId2" cstate="print"/>
          <a:srcRect/>
          <a:stretch>
            <a:fillRect/>
          </a:stretch>
        </p:blipFill>
        <p:spPr bwMode="auto">
          <a:xfrm>
            <a:off x="285720" y="1785926"/>
            <a:ext cx="5052944" cy="3789708"/>
          </a:xfrm>
          <a:prstGeom prst="rect">
            <a:avLst/>
          </a:prstGeom>
          <a:noFill/>
        </p:spPr>
      </p:pic>
      <p:sp>
        <p:nvSpPr>
          <p:cNvPr id="5" name="Rectangle 4"/>
          <p:cNvSpPr/>
          <p:nvPr/>
        </p:nvSpPr>
        <p:spPr>
          <a:xfrm>
            <a:off x="5286380" y="1785926"/>
            <a:ext cx="3857620" cy="3416320"/>
          </a:xfrm>
          <a:prstGeom prst="rect">
            <a:avLst/>
          </a:prstGeom>
        </p:spPr>
        <p:txBody>
          <a:bodyPr wrap="square">
            <a:spAutoFit/>
          </a:bodyPr>
          <a:lstStyle/>
          <a:p>
            <a:pPr algn="ctr"/>
            <a:r>
              <a:rPr lang="fa-IR" dirty="0" smtClean="0"/>
              <a:t>یکی از مهمترین نکاتی که در این بنا جلب توجه می کند، تزئینات بناست. تقریبا انواع هنرهای تزئینی معماری ایران در این بنا به کمال مورد استفاده بوده است. انواع کاشیکاری، کاربندی، رسمی بندی و یزدی بندی، مقرنس کاری، گچبری، نقاشی، کارهای چوبی در این بنا دیده می شود. اما استفاده محدود و ساده از این تزئینات که به صورت استفاده غالب از نمای آجری بارنگ مطبوع آن است، آرامشی عارفانه در نما و سایر بخشها بوجود آورده</a:t>
            </a:r>
            <a:endParaRPr lang="fa-IR"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additive="base">
                                        <p:cTn id="12" dur="500" fill="hold"/>
                                        <p:tgtEl>
                                          <p:spTgt spid="14338"/>
                                        </p:tgtEl>
                                        <p:attrNameLst>
                                          <p:attrName>ppt_x</p:attrName>
                                        </p:attrNameLst>
                                      </p:cBhvr>
                                      <p:tavLst>
                                        <p:tav tm="0">
                                          <p:val>
                                            <p:strVal val="#ppt_x"/>
                                          </p:val>
                                        </p:tav>
                                        <p:tav tm="100000">
                                          <p:val>
                                            <p:strVal val="#ppt_x"/>
                                          </p:val>
                                        </p:tav>
                                      </p:tavLst>
                                    </p:anim>
                                    <p:anim calcmode="lin" valueType="num">
                                      <p:cBhvr additive="base">
                                        <p:cTn id="13"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85720" y="4171615"/>
            <a:ext cx="2542761" cy="2400657"/>
          </a:xfrm>
          <a:prstGeom prst="rect">
            <a:avLst/>
          </a:prstGeom>
        </p:spPr>
        <p:txBody>
          <a:bodyPr wrap="square">
            <a:spAutoFit/>
          </a:bodyPr>
          <a:lstStyle/>
          <a:p>
            <a:r>
              <a:rPr lang="fa-IR" sz="15000" b="1" dirty="0" smtClean="0">
                <a:latin typeface="Arabic Typesetting" pitchFamily="66" charset="-78"/>
                <a:cs typeface="Arabic Typesetting" pitchFamily="66" charset="-78"/>
              </a:rPr>
              <a:t>پایان</a:t>
            </a:r>
            <a:endParaRPr lang="fa-IR" sz="15000" b="1" dirty="0">
              <a:latin typeface="Arabic Typesetting" pitchFamily="66" charset="-78"/>
              <a:cs typeface="Arabic Typesetting" pitchFamily="66" charset="-78"/>
            </a:endParaRPr>
          </a:p>
        </p:txBody>
      </p:sp>
      <p:sp>
        <p:nvSpPr>
          <p:cNvPr id="3" name="Rectangle 2"/>
          <p:cNvSpPr/>
          <p:nvPr/>
        </p:nvSpPr>
        <p:spPr>
          <a:xfrm>
            <a:off x="1907704" y="2564904"/>
            <a:ext cx="6533648" cy="1908215"/>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fa-IR"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t>هواداران معماری</a:t>
            </a:r>
            <a:endParaRPr lang="en-US"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endParaRPr>
          </a:p>
          <a:p>
            <a:pPr algn="ctr"/>
            <a:r>
              <a:rPr 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t>:.</a:t>
            </a:r>
            <a:r>
              <a:rPr lang="fa-IR" sz="2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t>بروزترین سایت تخصصی معماری</a:t>
            </a:r>
            <a:r>
              <a:rPr lang="en-US" sz="2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t>.:</a:t>
            </a:r>
            <a:r>
              <a:rPr lang="fa-I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t/>
            </a:r>
            <a:br>
              <a:rPr lang="fa-IR"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br>
            <a:r>
              <a:rPr lang="en-US" sz="54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rPr>
              <a:t>www.architectfans.com</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IRYekan" panose="02000506000000020002" pitchFamily="2" charset="-78"/>
              <a:cs typeface="IRYekan" panose="02000506000000020002"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dirty="0"/>
          </a:p>
        </p:txBody>
      </p:sp>
      <p:pic>
        <p:nvPicPr>
          <p:cNvPr id="1026" name="Picture 2" descr="C:\Users\setare junub\Desktop\attachments_2011_06_132\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6" name="Rectangle 5"/>
          <p:cNvSpPr/>
          <p:nvPr/>
        </p:nvSpPr>
        <p:spPr>
          <a:xfrm>
            <a:off x="-344627" y="5791818"/>
            <a:ext cx="9488659" cy="923330"/>
          </a:xfrm>
          <a:prstGeom prst="rect">
            <a:avLst/>
          </a:prstGeom>
          <a:noFill/>
        </p:spPr>
        <p:txBody>
          <a:bodyPr wrap="square" lIns="91440" tIns="45720" rIns="91440" bIns="45720">
            <a:spAutoFit/>
          </a:bodyPr>
          <a:lstStyle/>
          <a:p>
            <a:pPr algn="ctr"/>
            <a:r>
              <a:rPr lang="fa-I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مسجد مدرسه آقابزرگ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تاریخچه</a:t>
            </a:r>
            <a:br>
              <a:rPr lang="fa-IR" dirty="0" smtClean="0"/>
            </a:br>
            <a:endParaRPr lang="fa-IR" dirty="0"/>
          </a:p>
        </p:txBody>
      </p:sp>
      <p:pic>
        <p:nvPicPr>
          <p:cNvPr id="2050" name="Picture 2" descr="C:\Users\setare junub\Desktop\attachments_2011_06_132\6.JPG"/>
          <p:cNvPicPr>
            <a:picLocks noChangeAspect="1" noChangeArrowheads="1"/>
          </p:cNvPicPr>
          <p:nvPr/>
        </p:nvPicPr>
        <p:blipFill>
          <a:blip r:embed="rId2" cstate="print"/>
          <a:srcRect/>
          <a:stretch>
            <a:fillRect/>
          </a:stretch>
        </p:blipFill>
        <p:spPr bwMode="auto">
          <a:xfrm>
            <a:off x="357158" y="1928802"/>
            <a:ext cx="4667282" cy="3500462"/>
          </a:xfrm>
          <a:prstGeom prst="rect">
            <a:avLst/>
          </a:prstGeom>
          <a:noFill/>
        </p:spPr>
      </p:pic>
      <p:sp>
        <p:nvSpPr>
          <p:cNvPr id="5" name="Rectangle 4"/>
          <p:cNvSpPr/>
          <p:nvPr/>
        </p:nvSpPr>
        <p:spPr>
          <a:xfrm>
            <a:off x="5214942" y="2000240"/>
            <a:ext cx="3929058" cy="3046988"/>
          </a:xfrm>
          <a:prstGeom prst="rect">
            <a:avLst/>
          </a:prstGeom>
        </p:spPr>
        <p:txBody>
          <a:bodyPr wrap="square">
            <a:spAutoFit/>
          </a:bodyPr>
          <a:lstStyle/>
          <a:p>
            <a:pPr algn="ctr"/>
            <a:r>
              <a:rPr lang="fa-IR" sz="2400" dirty="0" smtClean="0"/>
              <a:t>مسجد – مدرسه ی آقا بزرگ کاشان توسط حاج محمد تقی مشهور به خانیان برای امام دامادش ملا مهدی نراقی ملقب به آقا بزرگ احداث شده است.این بنا به نام های حاج محمد تقی، آقا بزرگی و نراقی مشهور است.</a:t>
            </a:r>
            <a:endParaRPr lang="fa-IR" sz="2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سردر</a:t>
            </a:r>
            <a:br>
              <a:rPr lang="fa-IR" dirty="0" smtClean="0"/>
            </a:br>
            <a:endParaRPr lang="fa-IR" dirty="0"/>
          </a:p>
        </p:txBody>
      </p:sp>
      <p:pic>
        <p:nvPicPr>
          <p:cNvPr id="3074" name="Picture 2" descr="C:\Users\setare junub\Desktop\attachments_2011_06_13\31.JPG"/>
          <p:cNvPicPr>
            <a:picLocks noChangeAspect="1" noChangeArrowheads="1"/>
          </p:cNvPicPr>
          <p:nvPr/>
        </p:nvPicPr>
        <p:blipFill>
          <a:blip r:embed="rId2" cstate="print"/>
          <a:srcRect/>
          <a:stretch>
            <a:fillRect/>
          </a:stretch>
        </p:blipFill>
        <p:spPr bwMode="auto">
          <a:xfrm>
            <a:off x="214282" y="1785926"/>
            <a:ext cx="5505352" cy="4129014"/>
          </a:xfrm>
          <a:prstGeom prst="rect">
            <a:avLst/>
          </a:prstGeom>
          <a:noFill/>
        </p:spPr>
      </p:pic>
      <p:sp>
        <p:nvSpPr>
          <p:cNvPr id="5" name="Rectangle 4"/>
          <p:cNvSpPr/>
          <p:nvPr/>
        </p:nvSpPr>
        <p:spPr>
          <a:xfrm>
            <a:off x="5715008" y="1772371"/>
            <a:ext cx="3428992" cy="3139321"/>
          </a:xfrm>
          <a:prstGeom prst="rect">
            <a:avLst/>
          </a:prstGeom>
        </p:spPr>
        <p:txBody>
          <a:bodyPr wrap="square">
            <a:spAutoFit/>
          </a:bodyPr>
          <a:lstStyle/>
          <a:p>
            <a:pPr algn="ctr"/>
            <a:r>
              <a:rPr lang="fa-IR" sz="2000" dirty="0" smtClean="0"/>
              <a:t>بنای سردر که به صورت بنایی مجزا و خاص طراحی شده است خاطره سردر باغ های سنتی ایران را به ذهن می آورد. معمولا سردر مدارس علمیه حتی با توجه به ارتفاع بیشتر کاملا در دل بنای حوزه جای گرفته و به صورت بنای مجزا طراحی نمی شود.</a:t>
            </a:r>
            <a:r>
              <a:rPr lang="fa-IR" dirty="0" smtClean="0"/>
              <a:t/>
            </a:r>
            <a:br>
              <a:rPr lang="fa-IR" dirty="0" smtClean="0"/>
            </a:br>
            <a:endParaRPr lang="fa-IR"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بادگیرها</a:t>
            </a:r>
            <a:br>
              <a:rPr lang="fa-IR" dirty="0" smtClean="0"/>
            </a:br>
            <a:endParaRPr lang="fa-IR" dirty="0"/>
          </a:p>
        </p:txBody>
      </p:sp>
      <p:sp>
        <p:nvSpPr>
          <p:cNvPr id="4" name="Content Placeholder 3"/>
          <p:cNvSpPr>
            <a:spLocks noGrp="1"/>
          </p:cNvSpPr>
          <p:nvPr>
            <p:ph idx="1"/>
          </p:nvPr>
        </p:nvSpPr>
        <p:spPr/>
        <p:txBody>
          <a:bodyPr/>
          <a:lstStyle/>
          <a:p>
            <a:endParaRPr lang="fa-IR" dirty="0" smtClean="0"/>
          </a:p>
          <a:p>
            <a:endParaRPr lang="fa-IR" dirty="0"/>
          </a:p>
        </p:txBody>
      </p:sp>
      <p:pic>
        <p:nvPicPr>
          <p:cNvPr id="5122" name="Picture 2" descr="C:\Users\setare junub\Desktop\attachments_2011_06_13\21.JPG"/>
          <p:cNvPicPr>
            <a:picLocks noChangeAspect="1" noChangeArrowheads="1"/>
          </p:cNvPicPr>
          <p:nvPr/>
        </p:nvPicPr>
        <p:blipFill>
          <a:blip r:embed="rId2" cstate="print"/>
          <a:srcRect/>
          <a:stretch>
            <a:fillRect/>
          </a:stretch>
        </p:blipFill>
        <p:spPr bwMode="auto">
          <a:xfrm>
            <a:off x="328655" y="1603813"/>
            <a:ext cx="5386353" cy="4039765"/>
          </a:xfrm>
          <a:prstGeom prst="rect">
            <a:avLst/>
          </a:prstGeom>
          <a:noFill/>
        </p:spPr>
      </p:pic>
      <p:sp>
        <p:nvSpPr>
          <p:cNvPr id="6" name="Rectangle 5"/>
          <p:cNvSpPr/>
          <p:nvPr/>
        </p:nvSpPr>
        <p:spPr>
          <a:xfrm>
            <a:off x="5786446" y="1857364"/>
            <a:ext cx="3357554" cy="2246769"/>
          </a:xfrm>
          <a:prstGeom prst="rect">
            <a:avLst/>
          </a:prstGeom>
        </p:spPr>
        <p:txBody>
          <a:bodyPr wrap="square">
            <a:spAutoFit/>
          </a:bodyPr>
          <a:lstStyle/>
          <a:p>
            <a:pPr algn="ctr"/>
            <a:r>
              <a:rPr lang="fa-IR" sz="2000" dirty="0" smtClean="0"/>
              <a:t>دو بادگیر در دوطرف و کمی جلوتر از بنای سردر با ارتفاع و ابعادی متناسب بر جلوه و زیبایی بنا افزوده اند. از بادگیرها توسط کانالهایی هوای خنک به مدرسه تابستانی رسانده می شود</a:t>
            </a:r>
            <a:endParaRPr lang="fa-IR" sz="20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098" name="Picture 2" descr="C:\Users\setare junub\Desktop\attachments_2011_06_13\30.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مسجد</a:t>
            </a:r>
            <a:br>
              <a:rPr lang="fa-IR" dirty="0" smtClean="0"/>
            </a:br>
            <a:endParaRPr lang="fa-IR" dirty="0"/>
          </a:p>
        </p:txBody>
      </p:sp>
      <p:pic>
        <p:nvPicPr>
          <p:cNvPr id="6146" name="Picture 2" descr="C:\Users\setare junub\Desktop\attachments_2011_06_13\15.JPG"/>
          <p:cNvPicPr>
            <a:picLocks noChangeAspect="1" noChangeArrowheads="1"/>
          </p:cNvPicPr>
          <p:nvPr/>
        </p:nvPicPr>
        <p:blipFill>
          <a:blip r:embed="rId2" cstate="print"/>
          <a:srcRect/>
          <a:stretch>
            <a:fillRect/>
          </a:stretch>
        </p:blipFill>
        <p:spPr bwMode="auto">
          <a:xfrm>
            <a:off x="285720" y="1571612"/>
            <a:ext cx="5810290" cy="4357718"/>
          </a:xfrm>
          <a:prstGeom prst="rect">
            <a:avLst/>
          </a:prstGeom>
          <a:noFill/>
        </p:spPr>
      </p:pic>
      <p:sp>
        <p:nvSpPr>
          <p:cNvPr id="5" name="Rectangle 4"/>
          <p:cNvSpPr/>
          <p:nvPr/>
        </p:nvSpPr>
        <p:spPr>
          <a:xfrm>
            <a:off x="6072198" y="1571612"/>
            <a:ext cx="3071802" cy="2862322"/>
          </a:xfrm>
          <a:prstGeom prst="rect">
            <a:avLst/>
          </a:prstGeom>
        </p:spPr>
        <p:txBody>
          <a:bodyPr wrap="square">
            <a:spAutoFit/>
          </a:bodyPr>
          <a:lstStyle/>
          <a:p>
            <a:pPr algn="ctr"/>
            <a:r>
              <a:rPr lang="fa-IR" sz="2000" dirty="0" smtClean="0"/>
              <a:t>بنا بر سنت معمول مساجد در ایران، </a:t>
            </a:r>
            <a:r>
              <a:rPr lang="fa-IR" sz="2000" b="1" dirty="0" smtClean="0"/>
              <a:t>شبستان اصلی </a:t>
            </a:r>
            <a:r>
              <a:rPr lang="fa-IR" sz="2000" dirty="0" smtClean="0"/>
              <a:t>و </a:t>
            </a:r>
            <a:r>
              <a:rPr lang="fa-IR" sz="2000" b="1" dirty="0" smtClean="0"/>
              <a:t>گنبدخانه</a:t>
            </a:r>
            <a:r>
              <a:rPr lang="fa-IR" sz="2000" dirty="0" smtClean="0"/>
              <a:t> معمولا در چهار جبهه یا حداقل سه جبهه بسته هستند، به خصوص جهت </a:t>
            </a:r>
            <a:r>
              <a:rPr lang="fa-IR" sz="2000" b="1" dirty="0" smtClean="0"/>
              <a:t>محراب</a:t>
            </a:r>
            <a:r>
              <a:rPr lang="fa-IR" sz="2000" dirty="0" smtClean="0"/>
              <a:t> حتما بسته و بدون در و پنجره ساخته می شده است اما در این بنا بر خلاف مساجد موجود، </a:t>
            </a:r>
            <a:endParaRPr lang="fa-IR" sz="20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شبستان</a:t>
            </a:r>
            <a:endParaRPr lang="fa-IR" dirty="0"/>
          </a:p>
        </p:txBody>
      </p:sp>
      <p:pic>
        <p:nvPicPr>
          <p:cNvPr id="7170" name="Picture 2" descr="C:\Users\setare junub\Desktop\attachments_2011_06_13\22.JPG"/>
          <p:cNvPicPr>
            <a:picLocks noChangeAspect="1" noChangeArrowheads="1"/>
          </p:cNvPicPr>
          <p:nvPr/>
        </p:nvPicPr>
        <p:blipFill>
          <a:blip r:embed="rId2" cstate="print"/>
          <a:srcRect/>
          <a:stretch>
            <a:fillRect/>
          </a:stretch>
        </p:blipFill>
        <p:spPr bwMode="auto">
          <a:xfrm>
            <a:off x="214282" y="1643050"/>
            <a:ext cx="5286380" cy="4006099"/>
          </a:xfrm>
          <a:prstGeom prst="rect">
            <a:avLst/>
          </a:prstGeom>
          <a:noFill/>
        </p:spPr>
      </p:pic>
      <p:sp>
        <p:nvSpPr>
          <p:cNvPr id="5" name="Rectangle 4"/>
          <p:cNvSpPr/>
          <p:nvPr/>
        </p:nvSpPr>
        <p:spPr>
          <a:xfrm>
            <a:off x="5500694" y="1643050"/>
            <a:ext cx="3643306" cy="1938992"/>
          </a:xfrm>
          <a:prstGeom prst="rect">
            <a:avLst/>
          </a:prstGeom>
        </p:spPr>
        <p:txBody>
          <a:bodyPr wrap="square">
            <a:spAutoFit/>
          </a:bodyPr>
          <a:lstStyle/>
          <a:p>
            <a:pPr algn="ctr"/>
            <a:r>
              <a:rPr lang="fa-IR" sz="2000" dirty="0" smtClean="0"/>
              <a:t>سمت غرب آن شبستان وسیعی بنا شد که به وسیله سه درگاه بزرگ با پنجره چوبی سبک به محوطه گنبدخانه راه دارد و از این شبستان به عنوان فضای اصلی مسجد استفاده می شد.</a:t>
            </a:r>
            <a:endParaRPr lang="fa-IR" sz="2000"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additive="base">
                                        <p:cTn id="12" dur="500" fill="hold"/>
                                        <p:tgtEl>
                                          <p:spTgt spid="7170"/>
                                        </p:tgtEl>
                                        <p:attrNameLst>
                                          <p:attrName>ppt_x</p:attrName>
                                        </p:attrNameLst>
                                      </p:cBhvr>
                                      <p:tavLst>
                                        <p:tav tm="0">
                                          <p:val>
                                            <p:strVal val="#ppt_x"/>
                                          </p:val>
                                        </p:tav>
                                        <p:tav tm="100000">
                                          <p:val>
                                            <p:strVal val="#ppt_x"/>
                                          </p:val>
                                        </p:tav>
                                      </p:tavLst>
                                    </p:anim>
                                    <p:anim calcmode="lin" valueType="num">
                                      <p:cBhvr additive="base">
                                        <p:cTn id="13"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گنبد خانه</a:t>
            </a:r>
            <a:endParaRPr lang="fa-IR" dirty="0"/>
          </a:p>
        </p:txBody>
      </p:sp>
      <p:pic>
        <p:nvPicPr>
          <p:cNvPr id="8194" name="Picture 2" descr="C:\Users\setare junub\Desktop\attachments_2011_06_13\11.JPG"/>
          <p:cNvPicPr>
            <a:picLocks noChangeAspect="1" noChangeArrowheads="1"/>
          </p:cNvPicPr>
          <p:nvPr/>
        </p:nvPicPr>
        <p:blipFill>
          <a:blip r:embed="rId2" cstate="print"/>
          <a:srcRect/>
          <a:stretch>
            <a:fillRect/>
          </a:stretch>
        </p:blipFill>
        <p:spPr bwMode="auto">
          <a:xfrm>
            <a:off x="285720" y="1928802"/>
            <a:ext cx="5048285" cy="3786214"/>
          </a:xfrm>
          <a:prstGeom prst="rect">
            <a:avLst/>
          </a:prstGeom>
          <a:noFill/>
        </p:spPr>
      </p:pic>
      <p:sp>
        <p:nvSpPr>
          <p:cNvPr id="5" name="Rectangle 4"/>
          <p:cNvSpPr/>
          <p:nvPr/>
        </p:nvSpPr>
        <p:spPr>
          <a:xfrm>
            <a:off x="5357818" y="1928802"/>
            <a:ext cx="3786182" cy="2862322"/>
          </a:xfrm>
          <a:prstGeom prst="rect">
            <a:avLst/>
          </a:prstGeom>
        </p:spPr>
        <p:txBody>
          <a:bodyPr wrap="square">
            <a:spAutoFit/>
          </a:bodyPr>
          <a:lstStyle/>
          <a:p>
            <a:pPr algn="ctr"/>
            <a:r>
              <a:rPr lang="fa-IR" sz="2000" dirty="0" smtClean="0"/>
              <a:t>مسجد شامل گنبدخانه ای است با مقصود مربع وسیع که روی هشت پایه ضخیم و جرزهای قطور قرار دارد. گنبد دو پوسته آجری به صورت گسسته میان تهی است و در اطراف آن روی گوشواره های ایوان مرتفع جلو گنبد، دو گلدسته با پوششی از کاشی معرق ساخته شده است.</a:t>
            </a:r>
            <a:endParaRPr lang="fa-IR" sz="20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145</TotalTime>
  <Words>721</Words>
  <Application>Microsoft Office PowerPoint</Application>
  <PresentationFormat>On-screen Show (4:3)</PresentationFormat>
  <Paragraphs>30</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Arabic Typesetting</vt:lpstr>
      <vt:lpstr>Arial</vt:lpstr>
      <vt:lpstr>B Titr</vt:lpstr>
      <vt:lpstr>Calibri</vt:lpstr>
      <vt:lpstr>Franklin Gothic Book</vt:lpstr>
      <vt:lpstr>Franklin Gothic Medium</vt:lpstr>
      <vt:lpstr>IRYekan</vt:lpstr>
      <vt:lpstr>Tahoma</vt:lpstr>
      <vt:lpstr>Wingdings 2</vt:lpstr>
      <vt:lpstr>Trek</vt:lpstr>
      <vt:lpstr>PowerPoint Presentation</vt:lpstr>
      <vt:lpstr>PowerPoint Presentation</vt:lpstr>
      <vt:lpstr>تاریخچه </vt:lpstr>
      <vt:lpstr>سردر </vt:lpstr>
      <vt:lpstr>بادگیرها </vt:lpstr>
      <vt:lpstr>PowerPoint Presentation</vt:lpstr>
      <vt:lpstr>مسجد </vt:lpstr>
      <vt:lpstr>شبستان</vt:lpstr>
      <vt:lpstr>گنبد خانه</vt:lpstr>
      <vt:lpstr>محراب</vt:lpstr>
      <vt:lpstr>مدرسه علمیه </vt:lpstr>
      <vt:lpstr>تلفیق عملکرد مسجد و مدرسه </vt:lpstr>
      <vt:lpstr>نظام هندسی بنا </vt:lpstr>
      <vt:lpstr>انطباق با اقلیم </vt:lpstr>
      <vt:lpstr>تزئینات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setare junub</dc:creator>
  <cp:lastModifiedBy>omid</cp:lastModifiedBy>
  <cp:revision>28</cp:revision>
  <dcterms:created xsi:type="dcterms:W3CDTF">2011-06-15T06:12:29Z</dcterms:created>
  <dcterms:modified xsi:type="dcterms:W3CDTF">2018-07-21T11:53:04Z</dcterms:modified>
</cp:coreProperties>
</file>