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90" r:id="rId2"/>
    <p:sldId id="256" r:id="rId3"/>
    <p:sldId id="280" r:id="rId4"/>
    <p:sldId id="291" r:id="rId5"/>
    <p:sldId id="334" r:id="rId6"/>
    <p:sldId id="292" r:id="rId7"/>
    <p:sldId id="293" r:id="rId8"/>
    <p:sldId id="294" r:id="rId9"/>
    <p:sldId id="295" r:id="rId10"/>
    <p:sldId id="297" r:id="rId11"/>
    <p:sldId id="296"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279" r:id="rId48"/>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CCFF"/>
    <a:srgbClr val="006600"/>
    <a:srgbClr val="00CC00"/>
    <a:srgbClr val="0033CC"/>
    <a:srgbClr val="FFFF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25" autoAdjust="0"/>
    <p:restoredTop sz="93621" autoAdjust="0"/>
  </p:normalViewPr>
  <p:slideViewPr>
    <p:cSldViewPr snapToGrid="0">
      <p:cViewPr varScale="1">
        <p:scale>
          <a:sx n="53" d="100"/>
          <a:sy n="53" d="100"/>
        </p:scale>
        <p:origin x="540"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06/13/1441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84406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06/13/1441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7690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06/13/1441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34340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06/13/1441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1172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7C4581-B75F-475A-8ACC-999D0C6EDFF7}" type="datetimeFigureOut">
              <a:rPr lang="fa-IR" smtClean="0"/>
              <a:t>06/13/1441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1422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37C4581-B75F-475A-8ACC-999D0C6EDFF7}" type="datetimeFigureOut">
              <a:rPr lang="fa-IR" smtClean="0"/>
              <a:t>06/13/1441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76823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37C4581-B75F-475A-8ACC-999D0C6EDFF7}" type="datetimeFigureOut">
              <a:rPr lang="fa-IR" smtClean="0"/>
              <a:t>06/13/1441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0488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37C4581-B75F-475A-8ACC-999D0C6EDFF7}" type="datetimeFigureOut">
              <a:rPr lang="fa-IR" smtClean="0"/>
              <a:t>06/13/1441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81350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4581-B75F-475A-8ACC-999D0C6EDFF7}" type="datetimeFigureOut">
              <a:rPr lang="fa-IR" smtClean="0"/>
              <a:t>06/13/1441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91502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06/13/1441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424242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06/13/1441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25793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37C4581-B75F-475A-8ACC-999D0C6EDFF7}" type="datetimeFigureOut">
              <a:rPr lang="fa-IR" smtClean="0"/>
              <a:t>06/13/1441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39491F-6F0E-4776-8BB6-67F95F1E794A}" type="slidenum">
              <a:rPr lang="fa-IR" smtClean="0"/>
              <a:t>‹#›</a:t>
            </a:fld>
            <a:endParaRPr lang="fa-IR"/>
          </a:p>
        </p:txBody>
      </p:sp>
    </p:spTree>
    <p:extLst>
      <p:ext uri="{BB962C8B-B14F-4D97-AF65-F5344CB8AC3E}">
        <p14:creationId xmlns:p14="http://schemas.microsoft.com/office/powerpoint/2010/main" val="342529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g"/></Relationships>
</file>

<file path=ppt/slides/_rels/slide2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8.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3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1.gif"/></Relationships>
</file>

<file path=ppt/slides/_rels/slide3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4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g"/><Relationship Id="rId4" Type="http://schemas.openxmlformats.org/officeDocument/2006/relationships/image" Target="../media/image88.jpg"/></Relationships>
</file>

<file path=ppt/slides/_rels/slide4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96" y="650984"/>
            <a:ext cx="4764142" cy="2139512"/>
          </a:xfrm>
          <a:prstGeom prst="rect">
            <a:avLst/>
          </a:prstGeom>
        </p:spPr>
      </p:pic>
    </p:spTree>
    <p:extLst>
      <p:ext uri="{BB962C8B-B14F-4D97-AF65-F5344CB8AC3E}">
        <p14:creationId xmlns:p14="http://schemas.microsoft.com/office/powerpoint/2010/main" val="1783283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70642" y="422929"/>
            <a:ext cx="11650716"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در جاهایی که اقیانوس ها با خشکی ها تماس دارند، اغلب ناحیه ای کم عمق با ژرفایی کمتر از 200 متر دیده می شود که به آن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فلات قاره ( ایوان خشکی) </a:t>
            </a:r>
            <a:r>
              <a:rPr lang="fa-IR" sz="3200" dirty="0" smtClean="0">
                <a:ln w="0"/>
                <a:effectLst>
                  <a:outerShdw blurRad="38100" dist="19050" dir="2700000" algn="tl" rotWithShape="0">
                    <a:schemeClr val="dk1">
                      <a:alpha val="40000"/>
                    </a:schemeClr>
                  </a:outerShdw>
                </a:effectLst>
                <a:cs typeface="B Koodak" panose="00000700000000000000" pitchFamily="2" charset="-78"/>
              </a:rPr>
              <a:t>می گویند.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8" y="2238703"/>
            <a:ext cx="10887403" cy="4619297"/>
          </a:xfrm>
          <a:prstGeom prst="rect">
            <a:avLst/>
          </a:prstGeom>
        </p:spPr>
      </p:pic>
    </p:spTree>
    <p:extLst>
      <p:ext uri="{BB962C8B-B14F-4D97-AF65-F5344CB8AC3E}">
        <p14:creationId xmlns:p14="http://schemas.microsoft.com/office/powerpoint/2010/main" val="2058648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515007" y="422928"/>
            <a:ext cx="11161985"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فلات قاره در دریاها و دریاچه ها نیز دیده می شود. و در برخی از آنها جزیره هایی سر از آب بیرون آورده اند.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5" name="Rectangle 4"/>
          <p:cNvSpPr/>
          <p:nvPr/>
        </p:nvSpPr>
        <p:spPr>
          <a:xfrm>
            <a:off x="140575" y="4160080"/>
            <a:ext cx="11910847"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بعد از فلات قاره ناگهان عمق زیاد می شود. تا عمق 2000 تا 5000 متری ادامه می یابد. به این بخش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شیب قاره </a:t>
            </a:r>
            <a:r>
              <a:rPr lang="fa-IR" sz="3200" dirty="0" smtClean="0">
                <a:ln w="0"/>
                <a:effectLst>
                  <a:outerShdw blurRad="38100" dist="19050" dir="2700000" algn="tl" rotWithShape="0">
                    <a:schemeClr val="dk1">
                      <a:alpha val="40000"/>
                    </a:schemeClr>
                  </a:outerShdw>
                </a:effectLst>
                <a:cs typeface="B Koodak" panose="00000700000000000000" pitchFamily="2" charset="-78"/>
              </a:rPr>
              <a:t>می گویند.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grpSp>
        <p:nvGrpSpPr>
          <p:cNvPr id="7" name="Group 6"/>
          <p:cNvGrpSpPr/>
          <p:nvPr/>
        </p:nvGrpSpPr>
        <p:grpSpPr>
          <a:xfrm>
            <a:off x="0" y="2599222"/>
            <a:ext cx="12192000" cy="1168737"/>
            <a:chOff x="0" y="2599222"/>
            <a:chExt cx="12192000" cy="1168737"/>
          </a:xfrm>
        </p:grpSpPr>
        <p:sp>
          <p:nvSpPr>
            <p:cNvPr id="4" name="Rectangle 3"/>
            <p:cNvSpPr/>
            <p:nvPr/>
          </p:nvSpPr>
          <p:spPr>
            <a:xfrm>
              <a:off x="0" y="2722449"/>
              <a:ext cx="12192000"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فلات قاره ها از نظر وجود منابع سرشار نفت و گاز وجزایر ماهیگیری اهمیت زیادی دارند.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6" name="Frame 5"/>
            <p:cNvSpPr/>
            <p:nvPr/>
          </p:nvSpPr>
          <p:spPr>
            <a:xfrm>
              <a:off x="0" y="2599222"/>
              <a:ext cx="12191999" cy="1168737"/>
            </a:xfrm>
            <a:prstGeom prst="frame">
              <a:avLst>
                <a:gd name="adj1" fmla="val 7453"/>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grpSp>
    </p:spTree>
    <p:extLst>
      <p:ext uri="{BB962C8B-B14F-4D97-AF65-F5344CB8AC3E}">
        <p14:creationId xmlns:p14="http://schemas.microsoft.com/office/powerpoint/2010/main" val="3345752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trips(down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1047" y="2491345"/>
            <a:ext cx="804040" cy="46166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1600" dirty="0" smtClean="0">
                <a:ln w="0"/>
                <a:effectLst>
                  <a:outerShdw blurRad="38100" dist="19050" dir="2700000" algn="tl" rotWithShape="0">
                    <a:schemeClr val="dk1">
                      <a:alpha val="40000"/>
                    </a:schemeClr>
                  </a:outerShdw>
                </a:effectLst>
                <a:cs typeface="B Koodak" panose="00000700000000000000" pitchFamily="2" charset="-78"/>
              </a:rPr>
              <a:t>ساحل</a:t>
            </a:r>
            <a:endParaRPr lang="en-US" sz="16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6" name="Rectangle 5"/>
          <p:cNvSpPr/>
          <p:nvPr/>
        </p:nvSpPr>
        <p:spPr>
          <a:xfrm>
            <a:off x="3610303" y="1766131"/>
            <a:ext cx="898632" cy="46166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1600" dirty="0" smtClean="0">
                <a:ln w="0"/>
                <a:effectLst>
                  <a:outerShdw blurRad="38100" dist="19050" dir="2700000" algn="tl" rotWithShape="0">
                    <a:schemeClr val="dk1">
                      <a:alpha val="40000"/>
                    </a:schemeClr>
                  </a:outerShdw>
                </a:effectLst>
                <a:cs typeface="B Koodak" panose="00000700000000000000" pitchFamily="2" charset="-78"/>
              </a:rPr>
              <a:t>فلات قاره</a:t>
            </a:r>
            <a:endParaRPr lang="en-US" sz="16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p:cNvGrpSpPr/>
          <p:nvPr/>
        </p:nvGrpSpPr>
        <p:grpSpPr>
          <a:xfrm>
            <a:off x="1923392" y="838136"/>
            <a:ext cx="8345215" cy="6256346"/>
            <a:chOff x="1728953" y="853902"/>
            <a:chExt cx="8345215" cy="6256346"/>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953" y="853902"/>
              <a:ext cx="8345215" cy="6256346"/>
            </a:xfrm>
            <a:prstGeom prst="rect">
              <a:avLst/>
            </a:prstGeom>
          </p:spPr>
        </p:pic>
        <p:sp>
          <p:nvSpPr>
            <p:cNvPr id="8" name="Rectangle 7"/>
            <p:cNvSpPr/>
            <p:nvPr/>
          </p:nvSpPr>
          <p:spPr>
            <a:xfrm>
              <a:off x="5186858" y="1802127"/>
              <a:ext cx="909142" cy="46166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1600" dirty="0" smtClean="0">
                  <a:ln w="0"/>
                  <a:effectLst>
                    <a:outerShdw blurRad="38100" dist="19050" dir="2700000" algn="tl" rotWithShape="0">
                      <a:schemeClr val="dk1">
                        <a:alpha val="40000"/>
                      </a:schemeClr>
                    </a:outerShdw>
                  </a:effectLst>
                  <a:cs typeface="B Koodak" panose="00000700000000000000" pitchFamily="2" charset="-78"/>
                </a:rPr>
                <a:t>شیب قاره</a:t>
              </a:r>
              <a:endParaRPr lang="en-US" sz="16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9" name="Rectangle 8"/>
            <p:cNvSpPr/>
            <p:nvPr/>
          </p:nvSpPr>
          <p:spPr>
            <a:xfrm>
              <a:off x="8571190" y="2787887"/>
              <a:ext cx="851336" cy="46166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1600" dirty="0" smtClean="0">
                  <a:ln w="0"/>
                  <a:effectLst>
                    <a:outerShdw blurRad="38100" dist="19050" dir="2700000" algn="tl" rotWithShape="0">
                      <a:schemeClr val="dk1">
                        <a:alpha val="40000"/>
                      </a:schemeClr>
                    </a:outerShdw>
                  </a:effectLst>
                  <a:cs typeface="B Koodak" panose="00000700000000000000" pitchFamily="2" charset="-78"/>
                </a:rPr>
                <a:t>اقیانوس</a:t>
              </a:r>
              <a:endParaRPr lang="en-US" sz="16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12" name="Rectangle 11"/>
            <p:cNvSpPr/>
            <p:nvPr/>
          </p:nvSpPr>
          <p:spPr>
            <a:xfrm>
              <a:off x="3610303" y="1304466"/>
              <a:ext cx="851336" cy="43088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1600" dirty="0" smtClean="0">
                  <a:ln w="0"/>
                  <a:effectLst>
                    <a:outerShdw blurRad="38100" dist="19050" dir="2700000" algn="tl" rotWithShape="0">
                      <a:schemeClr val="dk1">
                        <a:alpha val="40000"/>
                      </a:schemeClr>
                    </a:outerShdw>
                  </a:effectLst>
                  <a:cs typeface="B Koodak" panose="00000700000000000000" pitchFamily="2" charset="-78"/>
                </a:rPr>
                <a:t>فلات قاره</a:t>
              </a:r>
              <a:endParaRPr lang="en-US" sz="16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13" name="Rectangle 12"/>
            <p:cNvSpPr/>
            <p:nvPr/>
          </p:nvSpPr>
          <p:spPr>
            <a:xfrm>
              <a:off x="1941793" y="2056607"/>
              <a:ext cx="851336" cy="43088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1600" dirty="0" smtClean="0">
                  <a:ln w="0"/>
                  <a:effectLst>
                    <a:outerShdw blurRad="38100" dist="19050" dir="2700000" algn="tl" rotWithShape="0">
                      <a:schemeClr val="dk1">
                        <a:alpha val="40000"/>
                      </a:schemeClr>
                    </a:outerShdw>
                  </a:effectLst>
                  <a:cs typeface="B Koodak" panose="00000700000000000000" pitchFamily="2" charset="-78"/>
                </a:rPr>
                <a:t>ساحل</a:t>
              </a:r>
              <a:endParaRPr lang="en-US" sz="16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grpSp>
    </p:spTree>
    <p:extLst>
      <p:ext uri="{BB962C8B-B14F-4D97-AF65-F5344CB8AC3E}">
        <p14:creationId xmlns:p14="http://schemas.microsoft.com/office/powerpoint/2010/main" val="3089436805"/>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61186" y="0"/>
            <a:ext cx="7430814"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394028" cy="6858000"/>
          </a:xfrm>
          <a:prstGeom prst="rect">
            <a:avLst/>
          </a:prstGeom>
        </p:spPr>
      </p:pic>
      <p:sp>
        <p:nvSpPr>
          <p:cNvPr id="4" name="Rectangle 3"/>
          <p:cNvSpPr/>
          <p:nvPr/>
        </p:nvSpPr>
        <p:spPr>
          <a:xfrm>
            <a:off x="7394029" y="2274838"/>
            <a:ext cx="3263463" cy="2308324"/>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جزیره خارک</a:t>
            </a:r>
          </a:p>
          <a:p>
            <a:pPr algn="ctr">
              <a:lnSpc>
                <a:spcPct val="150000"/>
              </a:lnSpc>
            </a:pPr>
            <a:r>
              <a:rPr lang="fa-IR" sz="3200" b="0" cap="none" spc="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منطقۀ فلات قاره ای خلیج فارس</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1653443028"/>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18331" cy="6858000"/>
          </a:xfrm>
          <a:prstGeom prst="rect">
            <a:avLst/>
          </a:prstGeom>
        </p:spPr>
      </p:pic>
      <p:sp>
        <p:nvSpPr>
          <p:cNvPr id="5" name="Rectangle 4"/>
          <p:cNvSpPr/>
          <p:nvPr/>
        </p:nvSpPr>
        <p:spPr>
          <a:xfrm>
            <a:off x="8823434" y="2274838"/>
            <a:ext cx="3263463" cy="2308324"/>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استخراج نفت در</a:t>
            </a:r>
          </a:p>
          <a:p>
            <a:pPr algn="ctr">
              <a:lnSpc>
                <a:spcPct val="150000"/>
              </a:lnSpc>
            </a:pPr>
            <a:r>
              <a:rPr lang="fa-IR" sz="3200" b="0" cap="none" spc="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منطقۀ فلات قاره ای خلیج فارس</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35253132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687610" y="530679"/>
            <a:ext cx="2816774"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انسان و اقیانوس ها</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6" name="Rectangle 5"/>
          <p:cNvSpPr/>
          <p:nvPr/>
        </p:nvSpPr>
        <p:spPr>
          <a:xfrm>
            <a:off x="1201792" y="4649614"/>
            <a:ext cx="9536164"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به طور غیر مستقیم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منبع تأمین آب شیرین </a:t>
            </a:r>
            <a:r>
              <a:rPr lang="fa-IR" sz="3200" dirty="0" smtClean="0">
                <a:ln w="0"/>
                <a:effectLst>
                  <a:outerShdw blurRad="38100" dist="19050" dir="2700000" algn="tl" rotWithShape="0">
                    <a:schemeClr val="dk1">
                      <a:alpha val="40000"/>
                    </a:schemeClr>
                  </a:outerShdw>
                </a:effectLst>
                <a:cs typeface="B Koodak" panose="00000700000000000000" pitchFamily="2" charset="-78"/>
              </a:rPr>
              <a:t>برای ساکنان جهان هستند.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grpSp>
        <p:nvGrpSpPr>
          <p:cNvPr id="8" name="Group 7"/>
          <p:cNvGrpSpPr/>
          <p:nvPr/>
        </p:nvGrpSpPr>
        <p:grpSpPr>
          <a:xfrm>
            <a:off x="-210701" y="70771"/>
            <a:ext cx="10345955" cy="3169567"/>
            <a:chOff x="-210701" y="70771"/>
            <a:chExt cx="10345955" cy="3169567"/>
          </a:xfrm>
        </p:grpSpPr>
        <p:sp>
          <p:nvSpPr>
            <p:cNvPr id="4" name="Rectangle 3"/>
            <p:cNvSpPr/>
            <p:nvPr/>
          </p:nvSpPr>
          <p:spPr>
            <a:xfrm>
              <a:off x="2056741" y="1539335"/>
              <a:ext cx="8078513"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اقیانوس ها یکی از منابع مهم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تأمین غذا </a:t>
              </a:r>
              <a:r>
                <a:rPr lang="fa-IR" sz="3200" dirty="0" smtClean="0">
                  <a:ln w="0"/>
                  <a:effectLst>
                    <a:outerShdw blurRad="38100" dist="19050" dir="2700000" algn="tl" rotWithShape="0">
                      <a:schemeClr val="dk1">
                        <a:alpha val="40000"/>
                      </a:schemeClr>
                    </a:outerShdw>
                  </a:effectLst>
                  <a:cs typeface="B Koodak" panose="00000700000000000000" pitchFamily="2" charset="-78"/>
                </a:rPr>
                <a:t>برای انسان هستند.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01" y="70771"/>
              <a:ext cx="3379570" cy="3169567"/>
            </a:xfrm>
            <a:prstGeom prst="rect">
              <a:avLst/>
            </a:prstGeom>
          </p:spPr>
        </p:pic>
      </p:grpSp>
      <p:grpSp>
        <p:nvGrpSpPr>
          <p:cNvPr id="12" name="Group 11"/>
          <p:cNvGrpSpPr/>
          <p:nvPr/>
        </p:nvGrpSpPr>
        <p:grpSpPr>
          <a:xfrm>
            <a:off x="1930617" y="2793395"/>
            <a:ext cx="10185838" cy="1371600"/>
            <a:chOff x="1930617" y="2793395"/>
            <a:chExt cx="10185838" cy="1371600"/>
          </a:xfrm>
        </p:grpSpPr>
        <p:sp>
          <p:nvSpPr>
            <p:cNvPr id="5" name="Rectangle 4"/>
            <p:cNvSpPr/>
            <p:nvPr/>
          </p:nvSpPr>
          <p:spPr>
            <a:xfrm>
              <a:off x="1930617" y="3317793"/>
              <a:ext cx="8078513"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امکان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حمل و نقل </a:t>
              </a:r>
              <a:r>
                <a:rPr lang="fa-IR" sz="3200" dirty="0" smtClean="0">
                  <a:ln w="0"/>
                  <a:effectLst>
                    <a:outerShdw blurRad="38100" dist="19050" dir="2700000" algn="tl" rotWithShape="0">
                      <a:schemeClr val="dk1">
                        <a:alpha val="40000"/>
                      </a:schemeClr>
                    </a:outerShdw>
                  </a:effectLst>
                  <a:cs typeface="B Koodak" panose="00000700000000000000" pitchFamily="2" charset="-78"/>
                </a:rPr>
                <a:t>کم هزینه تر میلیون ها تن بار  با کشتی.</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9505" y="2793395"/>
              <a:ext cx="2266950" cy="1371600"/>
            </a:xfrm>
            <a:prstGeom prst="rect">
              <a:avLst/>
            </a:prstGeom>
          </p:spPr>
        </p:pic>
      </p:grpSp>
    </p:spTree>
    <p:extLst>
      <p:ext uri="{BB962C8B-B14F-4D97-AF65-F5344CB8AC3E}">
        <p14:creationId xmlns:p14="http://schemas.microsoft.com/office/powerpoint/2010/main" val="24435038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Rectangle 2"/>
          <p:cNvSpPr/>
          <p:nvPr/>
        </p:nvSpPr>
        <p:spPr>
          <a:xfrm>
            <a:off x="183930" y="375530"/>
            <a:ext cx="11430000"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سالیانه چندین میلیون تُن زباله های سمی کارخانه ها، پلاستیک و مواد تجزیه نشدنی به اقیانوس ها ریخته می شود.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4" name="Rectangle 3"/>
          <p:cNvSpPr/>
          <p:nvPr/>
        </p:nvSpPr>
        <p:spPr>
          <a:xfrm>
            <a:off x="0" y="4857677"/>
            <a:ext cx="11303876"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برخی کشورها از شیوۀ دفع زباله های اتمی در اعماق اقیانوس ها استفاده می کنند.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652" y="1805199"/>
            <a:ext cx="4098556" cy="3052478"/>
          </a:xfrm>
          <a:prstGeom prst="rect">
            <a:avLst/>
          </a:prstGeom>
        </p:spPr>
      </p:pic>
    </p:spTree>
    <p:extLst>
      <p:ext uri="{BB962C8B-B14F-4D97-AF65-F5344CB8AC3E}">
        <p14:creationId xmlns:p14="http://schemas.microsoft.com/office/powerpoint/2010/main" val="3487230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352" y="0"/>
            <a:ext cx="9616966" cy="6858000"/>
          </a:xfrm>
          <a:prstGeom prst="rect">
            <a:avLst/>
          </a:prstGeom>
        </p:spPr>
      </p:pic>
    </p:spTree>
    <p:extLst>
      <p:ext uri="{BB962C8B-B14F-4D97-AF65-F5344CB8AC3E}">
        <p14:creationId xmlns:p14="http://schemas.microsoft.com/office/powerpoint/2010/main" val="375406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020" y="1"/>
            <a:ext cx="10625959" cy="6857999"/>
          </a:xfrm>
          <a:prstGeom prst="rect">
            <a:avLst/>
          </a:prstGeom>
        </p:spPr>
      </p:pic>
    </p:spTree>
    <p:extLst>
      <p:ext uri="{BB962C8B-B14F-4D97-AF65-F5344CB8AC3E}">
        <p14:creationId xmlns:p14="http://schemas.microsoft.com/office/powerpoint/2010/main" val="46656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14" y="0"/>
            <a:ext cx="11351172" cy="6858000"/>
          </a:xfrm>
          <a:prstGeom prst="rect">
            <a:avLst/>
          </a:prstGeom>
        </p:spPr>
      </p:pic>
    </p:spTree>
    <p:extLst>
      <p:ext uri="{BB962C8B-B14F-4D97-AF65-F5344CB8AC3E}">
        <p14:creationId xmlns:p14="http://schemas.microsoft.com/office/powerpoint/2010/main" val="1269871928"/>
      </p:ext>
    </p:extLst>
  </p:cSld>
  <p:clrMapOvr>
    <a:masterClrMapping/>
  </p:clrMapOvr>
  <p:transition spd="slow">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3432144" y="715005"/>
            <a:ext cx="5327712" cy="923330"/>
          </a:xfrm>
          <a:prstGeom prst="rect">
            <a:avLst/>
          </a:prstGeom>
          <a:noFill/>
        </p:spPr>
        <p:txBody>
          <a:bodyPr wrap="square" lIns="91440" tIns="45720" rIns="91440" bIns="45720">
            <a:spAutoFit/>
          </a:bodyPr>
          <a:lstStyle/>
          <a:p>
            <a:pPr algn="ctr"/>
            <a:r>
              <a:rPr lang="fa-IR" sz="5400" dirty="0" smtClean="0">
                <a:ln w="0"/>
                <a:effectLst>
                  <a:outerShdw blurRad="38100" dist="19050" dir="2700000" algn="tl" rotWithShape="0">
                    <a:schemeClr val="dk1">
                      <a:alpha val="40000"/>
                    </a:schemeClr>
                  </a:outerShdw>
                </a:effectLst>
                <a:cs typeface="B Koodak" panose="00000700000000000000" pitchFamily="2" charset="-78"/>
              </a:rPr>
              <a:t>آب فراوان، هوای پاک</a:t>
            </a:r>
            <a:endParaRPr lang="en-US" sz="5400" dirty="0">
              <a:ln w="0"/>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204445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83930" y="375530"/>
            <a:ext cx="11430000" cy="150810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صید بی رویه و انبوه ماهی ها، بدون آنکه فرصت تولید مثل برای آنها فراهم شود، به بوم سازگان ( اکوسیستم) آبها به شدت لطمه می زند.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4" name="Rectangle 3"/>
          <p:cNvSpPr/>
          <p:nvPr/>
        </p:nvSpPr>
        <p:spPr>
          <a:xfrm>
            <a:off x="5026573" y="2721198"/>
            <a:ext cx="6789682"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just">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برخی از کشورها با دسترسی به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فناوریهای جدید </a:t>
            </a:r>
            <a:r>
              <a:rPr lang="fa-IR" sz="3200" dirty="0" smtClean="0">
                <a:ln w="0"/>
                <a:effectLst>
                  <a:outerShdw blurRad="38100" dist="19050" dir="2700000" algn="tl" rotWithShape="0">
                    <a:schemeClr val="dk1">
                      <a:alpha val="40000"/>
                    </a:schemeClr>
                  </a:outerShdw>
                </a:effectLst>
                <a:cs typeface="B Koodak" panose="00000700000000000000" pitchFamily="2" charset="-78"/>
              </a:rPr>
              <a:t>مانند کشتی های مجهز به رادار یا نصب دائمی تورها در آب ، به طور مداوم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صید ماهی </a:t>
            </a:r>
            <a:r>
              <a:rPr lang="fa-IR" sz="3200" dirty="0" smtClean="0">
                <a:ln w="0"/>
                <a:effectLst>
                  <a:outerShdw blurRad="38100" dist="19050" dir="2700000" algn="tl" rotWithShape="0">
                    <a:schemeClr val="dk1">
                      <a:alpha val="40000"/>
                    </a:schemeClr>
                  </a:outerShdw>
                </a:effectLst>
                <a:cs typeface="B Koodak" panose="00000700000000000000" pitchFamily="2" charset="-78"/>
              </a:rPr>
              <a:t>از اعماق آب و همۀ نقاط اقیانوس را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افزایش</a:t>
            </a:r>
            <a:r>
              <a:rPr lang="fa-IR" sz="3200" dirty="0" smtClean="0">
                <a:ln w="0"/>
                <a:effectLst>
                  <a:outerShdw blurRad="38100" dist="19050" dir="2700000" algn="tl" rotWithShape="0">
                    <a:schemeClr val="dk1">
                      <a:alpha val="40000"/>
                    </a:schemeClr>
                  </a:outerShdw>
                </a:effectLst>
                <a:cs typeface="B Koodak" panose="00000700000000000000" pitchFamily="2" charset="-78"/>
              </a:rPr>
              <a:t> می دهند.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3635"/>
            <a:ext cx="4650828" cy="4974364"/>
          </a:xfrm>
          <a:prstGeom prst="rect">
            <a:avLst/>
          </a:prstGeom>
        </p:spPr>
      </p:pic>
    </p:spTree>
    <p:extLst>
      <p:ext uri="{BB962C8B-B14F-4D97-AF65-F5344CB8AC3E}">
        <p14:creationId xmlns:p14="http://schemas.microsoft.com/office/powerpoint/2010/main" val="3368313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10" y="1651842"/>
            <a:ext cx="4580952" cy="3838095"/>
          </a:xfrm>
          <a:prstGeom prst="rect">
            <a:avLst/>
          </a:prstGeom>
        </p:spPr>
      </p:pic>
      <p:sp>
        <p:nvSpPr>
          <p:cNvPr id="6" name="Rectangle 5"/>
          <p:cNvSpPr/>
          <p:nvPr/>
        </p:nvSpPr>
        <p:spPr>
          <a:xfrm>
            <a:off x="778154" y="641039"/>
            <a:ext cx="3698863"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قایق مایگیری کنترل دار</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78571"/>
            <a:ext cx="3594538" cy="3503483"/>
          </a:xfrm>
          <a:prstGeom prst="rect">
            <a:avLst/>
          </a:prstGeom>
        </p:spPr>
      </p:pic>
      <p:sp>
        <p:nvSpPr>
          <p:cNvPr id="8" name="Rectangle 7"/>
          <p:cNvSpPr/>
          <p:nvPr/>
        </p:nvSpPr>
        <p:spPr>
          <a:xfrm>
            <a:off x="5991675" y="700564"/>
            <a:ext cx="3698863"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رادار ماهی یاب</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3371295209"/>
      </p:ext>
    </p:extLst>
  </p:cSld>
  <p:clrMapOvr>
    <a:masterClrMapping/>
  </p:clrMapOvr>
  <p:transition spd="slow">
    <p:cover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5360276" y="325729"/>
            <a:ext cx="4434587"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کشتی مجهز به رادار ماهی یاب</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511873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80" y="0"/>
            <a:ext cx="10799380" cy="6858000"/>
          </a:xfrm>
          <a:prstGeom prst="rect">
            <a:avLst/>
          </a:prstGeom>
        </p:spPr>
      </p:pic>
      <p:sp>
        <p:nvSpPr>
          <p:cNvPr id="6" name="Rectangle 5"/>
          <p:cNvSpPr/>
          <p:nvPr/>
        </p:nvSpPr>
        <p:spPr>
          <a:xfrm>
            <a:off x="5990898" y="0"/>
            <a:ext cx="5002146"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صید بی رویه کوسه در خلیج فارس</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349092833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5155516" y="345065"/>
            <a:ext cx="1360701"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هوا کره</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4" name="Rectangle 3"/>
          <p:cNvSpPr/>
          <p:nvPr/>
        </p:nvSpPr>
        <p:spPr>
          <a:xfrm>
            <a:off x="120867" y="1540446"/>
            <a:ext cx="11430000" cy="150810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لایه ای از گاز است که از سطح زمین تا ارتفاع 10000 کیلومتری اطراف سیارۀ زمین را در بر گرفته 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5" name="Rectangle 4"/>
          <p:cNvSpPr/>
          <p:nvPr/>
        </p:nvSpPr>
        <p:spPr>
          <a:xfrm>
            <a:off x="316623" y="3900431"/>
            <a:ext cx="11038489"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هوا کره مخلوطی از گارهای نیتروژن ( %78) اکسیژن (%21) و سایر گازها مانند دی اکسید کربن و بخار آب 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628" y="3048551"/>
            <a:ext cx="3800475" cy="923925"/>
          </a:xfrm>
          <a:prstGeom prst="rect">
            <a:avLst/>
          </a:prstGeom>
        </p:spPr>
      </p:pic>
    </p:spTree>
    <p:extLst>
      <p:ext uri="{BB962C8B-B14F-4D97-AF65-F5344CB8AC3E}">
        <p14:creationId xmlns:p14="http://schemas.microsoft.com/office/powerpoint/2010/main" val="3996121380"/>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878192" y="463231"/>
            <a:ext cx="6435615"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هوا کره از لایه های مختلف تشکیل شده 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4" name="Rectangle 3"/>
          <p:cNvSpPr/>
          <p:nvPr/>
        </p:nvSpPr>
        <p:spPr>
          <a:xfrm>
            <a:off x="1499693" y="1372738"/>
            <a:ext cx="9192609"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پایین ترین لایه</a:t>
            </a:r>
            <a:r>
              <a:rPr lang="fa-IR" sz="3200" dirty="0" smtClean="0">
                <a:ln w="0"/>
                <a:effectLst>
                  <a:outerShdw blurRad="38100" dist="19050" dir="2700000" algn="tl" rotWithShape="0">
                    <a:schemeClr val="dk1">
                      <a:alpha val="40000"/>
                    </a:schemeClr>
                  </a:outerShdw>
                </a:effectLst>
                <a:cs typeface="B Koodak" panose="00000700000000000000" pitchFamily="2" charset="-78"/>
              </a:rPr>
              <a:t>، که نزدیک به سطح زمین است،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تروپسفر</a:t>
            </a:r>
            <a:r>
              <a:rPr lang="fa-IR" sz="3200" dirty="0" smtClean="0">
                <a:ln w="0"/>
                <a:effectLst>
                  <a:outerShdw blurRad="38100" dist="19050" dir="2700000" algn="tl" rotWithShape="0">
                    <a:schemeClr val="dk1">
                      <a:alpha val="40000"/>
                    </a:schemeClr>
                  </a:outerShdw>
                </a:effectLst>
                <a:cs typeface="B Koodak" panose="00000700000000000000" pitchFamily="2" charset="-78"/>
              </a:rPr>
              <a:t> نام دارد.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5" name="Rectangle 4"/>
          <p:cNvSpPr/>
          <p:nvPr/>
        </p:nvSpPr>
        <p:spPr>
          <a:xfrm>
            <a:off x="879911" y="2321544"/>
            <a:ext cx="10432172"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تشکیل ابرها </a:t>
            </a:r>
            <a:r>
              <a:rPr lang="fa-IR" sz="3200" dirty="0" smtClean="0">
                <a:ln w="0"/>
                <a:effectLst>
                  <a:outerShdw blurRad="38100" dist="19050" dir="2700000" algn="tl" rotWithShape="0">
                    <a:schemeClr val="dk1">
                      <a:alpha val="40000"/>
                    </a:schemeClr>
                  </a:outerShdw>
                </a:effectLst>
                <a:cs typeface="B Koodak" panose="00000700000000000000" pitchFamily="2" charset="-78"/>
              </a:rPr>
              <a:t>و بسیاری از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تغییرات آب و هوایی </a:t>
            </a:r>
            <a:r>
              <a:rPr lang="fa-IR" sz="3200" dirty="0" smtClean="0">
                <a:ln w="0"/>
                <a:effectLst>
                  <a:outerShdw blurRad="38100" dist="19050" dir="2700000" algn="tl" rotWithShape="0">
                    <a:schemeClr val="dk1">
                      <a:alpha val="40000"/>
                    </a:schemeClr>
                  </a:outerShdw>
                </a:effectLst>
                <a:cs typeface="B Koodak" panose="00000700000000000000" pitchFamily="2" charset="-78"/>
              </a:rPr>
              <a:t>در این لایه صورت می گیرد.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124" y="2999890"/>
            <a:ext cx="6831746" cy="3949206"/>
          </a:xfrm>
          <a:prstGeom prst="rect">
            <a:avLst/>
          </a:prstGeom>
        </p:spPr>
      </p:pic>
    </p:spTree>
    <p:extLst>
      <p:ext uri="{BB962C8B-B14F-4D97-AF65-F5344CB8AC3E}">
        <p14:creationId xmlns:p14="http://schemas.microsoft.com/office/powerpoint/2010/main" val="207247608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379365" y="431700"/>
            <a:ext cx="3433269"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تنوع آب و هوا در جهان</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4" name="Rectangle 3"/>
          <p:cNvSpPr/>
          <p:nvPr/>
        </p:nvSpPr>
        <p:spPr>
          <a:xfrm>
            <a:off x="1462908" y="1694397"/>
            <a:ext cx="9266181"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در بخش های مختلف کرۀ زمین آب و هواهای گوناگونی وجود دارد.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5" name="Rounded Rectangle 4"/>
          <p:cNvSpPr/>
          <p:nvPr/>
        </p:nvSpPr>
        <p:spPr>
          <a:xfrm>
            <a:off x="8418786" y="2957094"/>
            <a:ext cx="3279228" cy="3436883"/>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جنگل های کنگو در آفریقا</a:t>
            </a:r>
          </a:p>
          <a:p>
            <a:pPr algn="ctr"/>
            <a:endParaRPr lang="fa-IR" sz="320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گرم و مرطوب</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6" name="Rounded Rectangle 5"/>
          <p:cNvSpPr/>
          <p:nvPr/>
        </p:nvSpPr>
        <p:spPr>
          <a:xfrm>
            <a:off x="4533406" y="2973255"/>
            <a:ext cx="3279228" cy="3436883"/>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صحرای بزرگ آفریقا</a:t>
            </a:r>
          </a:p>
          <a:p>
            <a:pPr algn="ctr"/>
            <a:endParaRPr lang="fa-IR" sz="320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گرم و خشک</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7" name="Rounded Rectangle 6"/>
          <p:cNvSpPr/>
          <p:nvPr/>
        </p:nvSpPr>
        <p:spPr>
          <a:xfrm>
            <a:off x="627089" y="2973255"/>
            <a:ext cx="3279228" cy="3436883"/>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نواحی ساحلی آفریقا کنار دریای مدیترانه</a:t>
            </a:r>
          </a:p>
          <a:p>
            <a:pPr algn="ctr"/>
            <a:endPar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endParaRPr>
          </a:p>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معتدل مدیترانه ای</a:t>
            </a:r>
            <a:endParaRPr lang="fa-IR"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59189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15462" y="685404"/>
            <a:ext cx="11761075"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هوا</a:t>
            </a:r>
            <a:r>
              <a:rPr lang="fa-IR" sz="3200" dirty="0" smtClean="0">
                <a:ln w="0"/>
                <a:effectLst>
                  <a:outerShdw blurRad="38100" dist="19050" dir="2700000" algn="tl" rotWithShape="0">
                    <a:schemeClr val="dk1">
                      <a:alpha val="40000"/>
                    </a:schemeClr>
                  </a:outerShdw>
                </a:effectLst>
                <a:cs typeface="B Koodak" panose="00000700000000000000" pitchFamily="2" charset="-78"/>
              </a:rPr>
              <a:t> وضعیت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گذرا و موقتی </a:t>
            </a:r>
            <a:r>
              <a:rPr lang="fa-IR" sz="3200" dirty="0" smtClean="0">
                <a:ln w="0"/>
                <a:effectLst>
                  <a:outerShdw blurRad="38100" dist="19050" dir="2700000" algn="tl" rotWithShape="0">
                    <a:schemeClr val="dk1">
                      <a:alpha val="40000"/>
                    </a:schemeClr>
                  </a:outerShdw>
                </a:effectLst>
                <a:cs typeface="B Koodak" panose="00000700000000000000" pitchFamily="2" charset="-78"/>
              </a:rPr>
              <a:t>هوا کره ( اتمسفر) در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یک محل </a:t>
            </a:r>
            <a:r>
              <a:rPr lang="fa-IR" sz="3200" dirty="0" smtClean="0">
                <a:ln w="0"/>
                <a:effectLst>
                  <a:outerShdw blurRad="38100" dist="19050" dir="2700000" algn="tl" rotWithShape="0">
                    <a:schemeClr val="dk1">
                      <a:alpha val="40000"/>
                    </a:schemeClr>
                  </a:outerShdw>
                </a:effectLst>
                <a:cs typeface="B Koodak" panose="00000700000000000000" pitchFamily="2" charset="-78"/>
              </a:rPr>
              <a:t>و در مدت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زمانی کوتاه </a:t>
            </a:r>
            <a:r>
              <a:rPr lang="fa-IR" sz="3200" dirty="0" smtClean="0">
                <a:ln w="0"/>
                <a:effectLst>
                  <a:outerShdw blurRad="38100" dist="19050" dir="2700000" algn="tl" rotWithShape="0">
                    <a:schemeClr val="dk1">
                      <a:alpha val="40000"/>
                    </a:schemeClr>
                  </a:outerShdw>
                </a:effectLst>
                <a:cs typeface="B Koodak" panose="00000700000000000000" pitchFamily="2" charset="-78"/>
              </a:rPr>
              <a:t>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4" name="Rectangle 3"/>
          <p:cNvSpPr/>
          <p:nvPr/>
        </p:nvSpPr>
        <p:spPr>
          <a:xfrm>
            <a:off x="362605" y="4019829"/>
            <a:ext cx="11466786"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آب و هوا </a:t>
            </a:r>
            <a:r>
              <a:rPr lang="fa-IR" sz="3200" dirty="0" smtClean="0">
                <a:ln w="0"/>
                <a:effectLst>
                  <a:outerShdw blurRad="38100" dist="19050" dir="2700000" algn="tl" rotWithShape="0">
                    <a:schemeClr val="dk1">
                      <a:alpha val="40000"/>
                    </a:schemeClr>
                  </a:outerShdw>
                </a:effectLst>
                <a:cs typeface="B Koodak" panose="00000700000000000000" pitchFamily="2" charset="-78"/>
              </a:rPr>
              <a:t>وضعیت هوا کره ( اتمسفر) در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یک ناحیه </a:t>
            </a:r>
            <a:r>
              <a:rPr lang="fa-IR" sz="3200" dirty="0" smtClean="0">
                <a:ln w="0"/>
                <a:effectLst>
                  <a:outerShdw blurRad="38100" dist="19050" dir="2700000" algn="tl" rotWithShape="0">
                    <a:schemeClr val="dk1">
                      <a:alpha val="40000"/>
                    </a:schemeClr>
                  </a:outerShdw>
                </a:effectLst>
                <a:cs typeface="B Koodak" panose="00000700000000000000" pitchFamily="2" charset="-78"/>
              </a:rPr>
              <a:t>در مدت زمانی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نسبتاً طولانی </a:t>
            </a:r>
            <a:r>
              <a:rPr lang="fa-IR" sz="3200" dirty="0" smtClean="0">
                <a:ln w="0"/>
                <a:effectLst>
                  <a:outerShdw blurRad="38100" dist="19050" dir="2700000" algn="tl" rotWithShape="0">
                    <a:schemeClr val="dk1">
                      <a:alpha val="40000"/>
                    </a:schemeClr>
                  </a:outerShdw>
                </a:effectLst>
                <a:cs typeface="B Koodak" panose="00000700000000000000" pitchFamily="2" charset="-78"/>
              </a:rPr>
              <a:t>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5" name="Rectangle 4"/>
          <p:cNvSpPr/>
          <p:nvPr/>
        </p:nvSpPr>
        <p:spPr>
          <a:xfrm>
            <a:off x="3026979" y="1974636"/>
            <a:ext cx="5857544"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 امروز هوا آفتابی یا ابری یا بارانی 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788" y="2805633"/>
            <a:ext cx="3971925" cy="1162050"/>
          </a:xfrm>
          <a:prstGeom prst="rect">
            <a:avLst/>
          </a:prstGeom>
        </p:spPr>
      </p:pic>
      <p:sp>
        <p:nvSpPr>
          <p:cNvPr id="7" name="Rectangle 6"/>
          <p:cNvSpPr/>
          <p:nvPr/>
        </p:nvSpPr>
        <p:spPr>
          <a:xfrm>
            <a:off x="2576099" y="5181879"/>
            <a:ext cx="6759301"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 استان بوشهر آب و هوای گرم و شرجی دارد»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15420879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65538" y="448061"/>
            <a:ext cx="1186092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برای پی بردن به آب و هوای یک ناحیه، داده های آماری مربوط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به دما، بارش، رطوبت، باد</a:t>
            </a:r>
            <a:r>
              <a:rPr lang="fa-IR" sz="3200" dirty="0" smtClean="0">
                <a:ln w="0"/>
                <a:effectLst>
                  <a:outerShdw blurRad="38100" dist="19050" dir="2700000" algn="tl" rotWithShape="0">
                    <a:schemeClr val="dk1">
                      <a:alpha val="40000"/>
                    </a:schemeClr>
                  </a:outerShdw>
                </a:effectLst>
                <a:cs typeface="B Koodak" panose="00000700000000000000" pitchFamily="2" charset="-78"/>
              </a:rPr>
              <a:t> و ... در طول سال ها ( سی سال یا بیشتر) جمع آوری و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میانگین</a:t>
            </a:r>
            <a:r>
              <a:rPr lang="fa-IR" sz="3200" dirty="0" smtClean="0">
                <a:ln w="0"/>
                <a:effectLst>
                  <a:outerShdw blurRad="38100" dist="19050" dir="2700000" algn="tl" rotWithShape="0">
                    <a:schemeClr val="dk1">
                      <a:alpha val="40000"/>
                    </a:schemeClr>
                  </a:outerShdw>
                </a:effectLst>
                <a:cs typeface="B Koodak" panose="00000700000000000000" pitchFamily="2" charset="-78"/>
              </a:rPr>
              <a:t> آنها محاسبه می شود.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179" y="2367875"/>
            <a:ext cx="4639697" cy="4139970"/>
          </a:xfrm>
          <a:prstGeom prst="rect">
            <a:avLst/>
          </a:prstGeom>
        </p:spPr>
      </p:pic>
    </p:spTree>
    <p:extLst>
      <p:ext uri="{BB962C8B-B14F-4D97-AF65-F5344CB8AC3E}">
        <p14:creationId xmlns:p14="http://schemas.microsoft.com/office/powerpoint/2010/main" val="50018821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6188105" y="1812588"/>
            <a:ext cx="6003895"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1. زاویه تابش خورشید و عرض جغرافیایی</a:t>
            </a:r>
          </a:p>
        </p:txBody>
      </p:sp>
      <p:sp>
        <p:nvSpPr>
          <p:cNvPr id="5" name="Round Diagonal Corner Rectangle 4"/>
          <p:cNvSpPr/>
          <p:nvPr/>
        </p:nvSpPr>
        <p:spPr>
          <a:xfrm>
            <a:off x="3424844" y="523840"/>
            <a:ext cx="4891318" cy="1014153"/>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عوامل مؤثر بر آب و هوای جهان</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980544" y="2643585"/>
            <a:ext cx="10230912"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اشعۀ خورشید از لایه های مختلف هوا کره عبور می کند و به زمین می رسد.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7" name="Rectangle 6"/>
          <p:cNvSpPr/>
          <p:nvPr/>
        </p:nvSpPr>
        <p:spPr>
          <a:xfrm>
            <a:off x="801667" y="3717510"/>
            <a:ext cx="10588666" cy="224676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سرزمین های نزدیک استوا اشعۀ عمودی خورشید را دریافت می کنند اما هر چه از استوا به طرف قطب ها پیش می رویم، تابش خورشید مایل تر می شود. در نتیجه گرمای کمتر ی به سطح زمین می رسد.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200003154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619729"/>
            <a:ext cx="11860924"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آب کره (هیدروسفر) همۀ آبهای زمین یعنی اقیانوس ها، دریاها،دریاچه ها و رودها و ... را شامل می شود.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7" name="Rectangle 6"/>
          <p:cNvSpPr/>
          <p:nvPr/>
        </p:nvSpPr>
        <p:spPr>
          <a:xfrm>
            <a:off x="2774731" y="2393619"/>
            <a:ext cx="6311462"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پنج مجموعه بزرگ آبی کرۀ زمین عبارتند از:</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5" name="Wave 4"/>
          <p:cNvSpPr/>
          <p:nvPr/>
        </p:nvSpPr>
        <p:spPr>
          <a:xfrm>
            <a:off x="6723994" y="5141669"/>
            <a:ext cx="3279228" cy="1324303"/>
          </a:xfrm>
          <a:prstGeom prst="wav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اقیانوس منجمد شمالی</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8" name="Wave 7"/>
          <p:cNvSpPr/>
          <p:nvPr/>
        </p:nvSpPr>
        <p:spPr>
          <a:xfrm>
            <a:off x="2417382" y="5132748"/>
            <a:ext cx="3279228" cy="1324303"/>
          </a:xfrm>
          <a:prstGeom prst="wav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اقیانوس منجمد جنوبی</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9" name="Wave 8"/>
          <p:cNvSpPr/>
          <p:nvPr/>
        </p:nvSpPr>
        <p:spPr>
          <a:xfrm>
            <a:off x="8392511" y="3425342"/>
            <a:ext cx="3279228" cy="1324303"/>
          </a:xfrm>
          <a:prstGeom prst="wav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اقیانوس آرام</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10" name="Wave 9"/>
          <p:cNvSpPr/>
          <p:nvPr/>
        </p:nvSpPr>
        <p:spPr>
          <a:xfrm>
            <a:off x="189185" y="3443185"/>
            <a:ext cx="3279228" cy="1324303"/>
          </a:xfrm>
          <a:prstGeom prst="wav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اقیانوس اطلس</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11" name="Wave 10"/>
          <p:cNvSpPr/>
          <p:nvPr/>
        </p:nvSpPr>
        <p:spPr>
          <a:xfrm>
            <a:off x="4290848" y="3425341"/>
            <a:ext cx="3279228" cy="1324303"/>
          </a:xfrm>
          <a:prstGeom prst="wave">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اقیانوس هند</a:t>
            </a:r>
            <a:endParaRPr lang="fa-IR"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88840437"/>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44" y="913406"/>
            <a:ext cx="5215688" cy="4374933"/>
          </a:xfrm>
          <a:prstGeom prst="rect">
            <a:avLst/>
          </a:prstGeom>
        </p:spPr>
      </p:pic>
      <p:sp>
        <p:nvSpPr>
          <p:cNvPr id="4" name="Rectangle 3"/>
          <p:cNvSpPr/>
          <p:nvPr/>
        </p:nvSpPr>
        <p:spPr>
          <a:xfrm>
            <a:off x="440156" y="371907"/>
            <a:ext cx="11311688"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یکسان نتابیدن خورشید به سطح زمین سه منطقه را در روی زمین پدید آورده 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5" name="Rectangle 4"/>
          <p:cNvSpPr/>
          <p:nvPr/>
        </p:nvSpPr>
        <p:spPr>
          <a:xfrm>
            <a:off x="4579167" y="1621366"/>
            <a:ext cx="7487354" cy="150810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1. منطقۀ گرم در دو طرف استوا تا مدارهای رأس السرطان و رأس الجدی</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6" name="Rectangle 5"/>
          <p:cNvSpPr/>
          <p:nvPr/>
        </p:nvSpPr>
        <p:spPr>
          <a:xfrm>
            <a:off x="6043442" y="3132434"/>
            <a:ext cx="4544470"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2. منطقۀ معتدل شمالی و جنوبی</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7" name="Rectangle 6"/>
          <p:cNvSpPr/>
          <p:nvPr/>
        </p:nvSpPr>
        <p:spPr>
          <a:xfrm>
            <a:off x="4579167" y="3955780"/>
            <a:ext cx="7487354"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3. منطقۀ سرد در مجاورت قطب ها</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8" name="Rectangle 7"/>
          <p:cNvSpPr/>
          <p:nvPr/>
        </p:nvSpPr>
        <p:spPr>
          <a:xfrm>
            <a:off x="167520" y="5052322"/>
            <a:ext cx="11751844"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هرچه از مدار استوا به سمت عرض های جغرافیایی بالاتر حرکت کنیم، دمای هوا کاهش می یابد و در نواحی مجاور قطب ها کمترین میانگین دمای سالانه دیده می شود.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2009571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500" autoRev="1" fill="hold">
                                          <p:stCondLst>
                                            <p:cond delay="0"/>
                                          </p:stCondLst>
                                        </p:cTn>
                                        <p:tgtEl>
                                          <p:spTgt spid="6"/>
                                        </p:tgtEl>
                                        <p:attrNameLst>
                                          <p:attrName>ppt_w</p:attrName>
                                        </p:attrNameLst>
                                      </p:cBhvr>
                                    </p:anim>
                                    <p:anim by="(#ppt_w*0.50)" calcmode="lin" valueType="num">
                                      <p:cBhvr>
                                        <p:cTn id="16" dur="500" decel="50000" autoRev="1" fill="hold">
                                          <p:stCondLst>
                                            <p:cond delay="0"/>
                                          </p:stCondLst>
                                        </p:cTn>
                                        <p:tgtEl>
                                          <p:spTgt spid="6"/>
                                        </p:tgtEl>
                                        <p:attrNameLst>
                                          <p:attrName>ppt_x</p:attrName>
                                        </p:attrNameLst>
                                      </p:cBhvr>
                                    </p:anim>
                                    <p:anim from="(-#ppt_h/2)" to="(#ppt_y)" calcmode="lin" valueType="num">
                                      <p:cBhvr>
                                        <p:cTn id="17" dur="1000" fill="hold">
                                          <p:stCondLst>
                                            <p:cond delay="0"/>
                                          </p:stCondLst>
                                        </p:cTn>
                                        <p:tgtEl>
                                          <p:spTgt spid="6"/>
                                        </p:tgtEl>
                                        <p:attrNameLst>
                                          <p:attrName>ppt_y</p:attrName>
                                        </p:attrNameLst>
                                      </p:cBhvr>
                                    </p:anim>
                                    <p:animRot by="21600000">
                                      <p:cBhvr>
                                        <p:cTn id="18" dur="1000" fill="hold">
                                          <p:stCondLst>
                                            <p:cond delay="0"/>
                                          </p:stCondLst>
                                        </p:cTn>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by="(-#ppt_w*2)" calcmode="lin" valueType="num">
                                      <p:cBhvr rctx="PPT">
                                        <p:cTn id="23" dur="500" autoRev="1" fill="hold">
                                          <p:stCondLst>
                                            <p:cond delay="0"/>
                                          </p:stCondLst>
                                        </p:cTn>
                                        <p:tgtEl>
                                          <p:spTgt spid="7"/>
                                        </p:tgtEl>
                                        <p:attrNameLst>
                                          <p:attrName>ppt_w</p:attrName>
                                        </p:attrNameLst>
                                      </p:cBhvr>
                                    </p:anim>
                                    <p:anim by="(#ppt_w*0.50)" calcmode="lin" valueType="num">
                                      <p:cBhvr>
                                        <p:cTn id="24" dur="500" decel="50000" autoRev="1" fill="hold">
                                          <p:stCondLst>
                                            <p:cond delay="0"/>
                                          </p:stCondLst>
                                        </p:cTn>
                                        <p:tgtEl>
                                          <p:spTgt spid="7"/>
                                        </p:tgtEl>
                                        <p:attrNameLst>
                                          <p:attrName>ppt_x</p:attrName>
                                        </p:attrNameLst>
                                      </p:cBhvr>
                                    </p:anim>
                                    <p:anim from="(-#ppt_h/2)" to="(#ppt_y)" calcmode="lin" valueType="num">
                                      <p:cBhvr>
                                        <p:cTn id="25" dur="1000" fill="hold">
                                          <p:stCondLst>
                                            <p:cond delay="0"/>
                                          </p:stCondLst>
                                        </p:cTn>
                                        <p:tgtEl>
                                          <p:spTgt spid="7"/>
                                        </p:tgtEl>
                                        <p:attrNameLst>
                                          <p:attrName>ppt_y</p:attrName>
                                        </p:attrNameLst>
                                      </p:cBhvr>
                                    </p:anim>
                                    <p:animRot by="21600000">
                                      <p:cBhvr>
                                        <p:cTn id="26" dur="1000" fill="hold">
                                          <p:stCondLst>
                                            <p:cond delay="0"/>
                                          </p:stCondLst>
                                        </p:cTn>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6188105" y="1285744"/>
            <a:ext cx="6003895"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2. دوری و نزدیکی به دریاها واقیانوس ها</a:t>
            </a:r>
          </a:p>
        </p:txBody>
      </p:sp>
      <p:sp>
        <p:nvSpPr>
          <p:cNvPr id="4" name="Round Diagonal Corner Rectangle 3"/>
          <p:cNvSpPr/>
          <p:nvPr/>
        </p:nvSpPr>
        <p:spPr>
          <a:xfrm>
            <a:off x="3251423" y="271591"/>
            <a:ext cx="4891318" cy="1014153"/>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عوامل مؤثر بر آب و هوای جهان</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70641" y="2409877"/>
            <a:ext cx="11650717"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خشکی ها زودتر از آب ها گرم می شوند و سریع تر گرمای خود را از دست می دهند.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6" name="Rectangle 5"/>
          <p:cNvSpPr/>
          <p:nvPr/>
        </p:nvSpPr>
        <p:spPr>
          <a:xfrm>
            <a:off x="2073934" y="3596316"/>
            <a:ext cx="8044125"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آب ها بیشتر از خشکی ها گرما را در خود ذخیره می کنند.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7" name="Rectangle 6"/>
          <p:cNvSpPr/>
          <p:nvPr/>
        </p:nvSpPr>
        <p:spPr>
          <a:xfrm>
            <a:off x="569098" y="4650077"/>
            <a:ext cx="11053799"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اقیانوس ها و دریاها موجب اعتدال دمای نواحی مجاور خود در زمستان و تابستان می شوند و گرما و سرمای مناطق را کاهش می دهند.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45876778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412013" cy="5943600"/>
          </a:xfrm>
          <a:prstGeom prst="rect">
            <a:avLst/>
          </a:prstGeom>
        </p:spPr>
      </p:pic>
      <p:sp>
        <p:nvSpPr>
          <p:cNvPr id="4" name="Rectangle 3"/>
          <p:cNvSpPr/>
          <p:nvPr/>
        </p:nvSpPr>
        <p:spPr>
          <a:xfrm>
            <a:off x="520261" y="78828"/>
            <a:ext cx="8371490"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برخی شهرها در نواحی داخلی قاره و برخی مجاور اقیانوس ها</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5" name="Rectangle 4"/>
          <p:cNvSpPr/>
          <p:nvPr/>
        </p:nvSpPr>
        <p:spPr>
          <a:xfrm>
            <a:off x="9412013" y="3152001"/>
            <a:ext cx="2496207"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2000" dirty="0" smtClean="0">
                <a:ln w="0"/>
                <a:solidFill>
                  <a:srgbClr val="FF0000"/>
                </a:solidFill>
                <a:effectLst>
                  <a:outerShdw blurRad="38100" dist="19050" dir="2700000" algn="tl" rotWithShape="0">
                    <a:schemeClr val="dk1">
                      <a:alpha val="40000"/>
                    </a:schemeClr>
                  </a:outerShdw>
                </a:effectLst>
                <a:cs typeface="B Koodak" panose="00000700000000000000" pitchFamily="2" charset="-78"/>
              </a:rPr>
              <a:t>+</a:t>
            </a:r>
            <a:r>
              <a:rPr lang="fa-IR" sz="2000" dirty="0" smtClean="0">
                <a:ln w="0"/>
                <a:effectLst>
                  <a:outerShdw blurRad="38100" dist="19050" dir="2700000" algn="tl" rotWithShape="0">
                    <a:schemeClr val="dk1">
                      <a:alpha val="40000"/>
                    </a:schemeClr>
                  </a:outerShdw>
                </a:effectLst>
                <a:cs typeface="B Koodak" panose="00000700000000000000" pitchFamily="2" charset="-78"/>
              </a:rPr>
              <a:t> میانگین دما در تیر ماه</a:t>
            </a:r>
          </a:p>
          <a:p>
            <a:pPr algn="ctr">
              <a:lnSpc>
                <a:spcPct val="150000"/>
              </a:lnSpc>
            </a:pPr>
            <a:r>
              <a:rPr lang="fa-IR" sz="2000" b="0" cap="none" spc="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a:t>
            </a:r>
            <a:r>
              <a:rPr lang="fa-IR" sz="2000" b="0" cap="none" spc="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 میانگین دما در دی ماه</a:t>
            </a:r>
            <a:endParaRPr lang="en-US" sz="20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12659660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70641" y="581077"/>
            <a:ext cx="11650717" cy="150810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عبور جریان های دریایی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آب گرم </a:t>
            </a:r>
            <a:r>
              <a:rPr lang="fa-IR" sz="3200" dirty="0" smtClean="0">
                <a:ln w="0"/>
                <a:effectLst>
                  <a:outerShdw blurRad="38100" dist="19050" dir="2700000" algn="tl" rotWithShape="0">
                    <a:schemeClr val="dk1">
                      <a:alpha val="40000"/>
                    </a:schemeClr>
                  </a:outerShdw>
                </a:effectLst>
                <a:cs typeface="B Koodak" panose="00000700000000000000" pitchFamily="2" charset="-78"/>
              </a:rPr>
              <a:t>از کنارۀ کشورها موجب می شود که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سرمای هوا در زمستان کاهش</a:t>
            </a:r>
            <a:r>
              <a:rPr lang="fa-IR" sz="3200" dirty="0" smtClean="0">
                <a:ln w="0"/>
                <a:effectLst>
                  <a:outerShdw blurRad="38100" dist="19050" dir="2700000" algn="tl" rotWithShape="0">
                    <a:schemeClr val="dk1">
                      <a:alpha val="40000"/>
                    </a:schemeClr>
                  </a:outerShdw>
                </a:effectLst>
                <a:cs typeface="B Koodak" panose="00000700000000000000" pitchFamily="2" charset="-78"/>
              </a:rPr>
              <a:t> پیدا کند. </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5" name="Rectangle 4"/>
          <p:cNvSpPr/>
          <p:nvPr/>
        </p:nvSpPr>
        <p:spPr>
          <a:xfrm>
            <a:off x="270641" y="2846056"/>
            <a:ext cx="11650717" cy="150810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عبور جریان های دریایی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آب سرد موجب بروز سرمای شدید </a:t>
            </a:r>
            <a:r>
              <a:rPr lang="fa-IR" sz="3200" dirty="0" smtClean="0">
                <a:ln w="0"/>
                <a:effectLst>
                  <a:outerShdw blurRad="38100" dist="19050" dir="2700000" algn="tl" rotWithShape="0">
                    <a:schemeClr val="dk1">
                      <a:alpha val="40000"/>
                    </a:schemeClr>
                  </a:outerShdw>
                </a:effectLst>
                <a:cs typeface="B Koodak" panose="00000700000000000000" pitchFamily="2" charset="-78"/>
              </a:rPr>
              <a:t>در کناره ها می شود؛ مانند جریان آب سرد گرینلند که از کناره های کانادا عبور می کند.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145872542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ound Diagonal Corner Rectangle 2"/>
          <p:cNvSpPr/>
          <p:nvPr/>
        </p:nvSpPr>
        <p:spPr>
          <a:xfrm>
            <a:off x="3251423" y="271591"/>
            <a:ext cx="4891318" cy="1014153"/>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عوامل مؤثر بر آب و هوای جهان</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4" name="Rectangle 3"/>
          <p:cNvSpPr/>
          <p:nvPr/>
        </p:nvSpPr>
        <p:spPr>
          <a:xfrm>
            <a:off x="8718331" y="1048641"/>
            <a:ext cx="3473669"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3. ارتفاع از سطح زمین</a:t>
            </a:r>
          </a:p>
        </p:txBody>
      </p:sp>
      <p:sp>
        <p:nvSpPr>
          <p:cNvPr id="5" name="Rectangle 4"/>
          <p:cNvSpPr/>
          <p:nvPr/>
        </p:nvSpPr>
        <p:spPr>
          <a:xfrm>
            <a:off x="797472" y="1826507"/>
            <a:ext cx="10597055"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در لایۀ تروپسفر هر چه از سطح زمین بالاتر می رویم دمای هوا کم می شود.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grpSp>
        <p:nvGrpSpPr>
          <p:cNvPr id="7" name="Group 6"/>
          <p:cNvGrpSpPr/>
          <p:nvPr/>
        </p:nvGrpSpPr>
        <p:grpSpPr>
          <a:xfrm>
            <a:off x="797472" y="2853619"/>
            <a:ext cx="10597055" cy="4004381"/>
            <a:chOff x="797472" y="2853619"/>
            <a:chExt cx="10597055" cy="4004381"/>
          </a:xfrm>
        </p:grpSpPr>
        <p:sp>
          <p:nvSpPr>
            <p:cNvPr id="6" name="Rectangle 5"/>
            <p:cNvSpPr/>
            <p:nvPr/>
          </p:nvSpPr>
          <p:spPr>
            <a:xfrm>
              <a:off x="797472" y="2853619"/>
              <a:ext cx="10597055"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به ازای هر 1000 متر ارتفاع، دمای هوا 6 درجۀ سانتی گراد کاهش می یابد.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252" y="3623060"/>
              <a:ext cx="4537659" cy="3234940"/>
            </a:xfrm>
            <a:prstGeom prst="rect">
              <a:avLst/>
            </a:prstGeom>
          </p:spPr>
        </p:pic>
      </p:grpSp>
    </p:spTree>
    <p:extLst>
      <p:ext uri="{BB962C8B-B14F-4D97-AF65-F5344CB8AC3E}">
        <p14:creationId xmlns:p14="http://schemas.microsoft.com/office/powerpoint/2010/main" val="223375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Scale>
                                      <p:cBhvr>
                                        <p:cTn id="30"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7"/>
                                        </p:tgtEl>
                                        <p:attrNameLst>
                                          <p:attrName>ppt_x</p:attrName>
                                          <p:attrName>ppt_y</p:attrName>
                                        </p:attrNameLst>
                                      </p:cBhvr>
                                    </p:animMotion>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44365" y="282686"/>
            <a:ext cx="11703269"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در نواحی مرتفع </a:t>
            </a:r>
            <a:r>
              <a:rPr lang="fa-IR" sz="3200" dirty="0" smtClean="0">
                <a:ln w="0"/>
                <a:effectLst>
                  <a:outerShdw blurRad="38100" dist="19050" dir="2700000" algn="tl" rotWithShape="0">
                    <a:schemeClr val="dk1">
                      <a:alpha val="40000"/>
                    </a:schemeClr>
                  </a:outerShdw>
                </a:effectLst>
                <a:cs typeface="B Koodak" panose="00000700000000000000" pitchFamily="2" charset="-78"/>
              </a:rPr>
              <a:t>و بر فراز قله ها و کوه ها و دامنه ها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دما پایین تر از نواحی پست </a:t>
            </a:r>
            <a:r>
              <a:rPr lang="fa-IR" sz="3200" dirty="0" smtClean="0">
                <a:ln w="0"/>
                <a:effectLst>
                  <a:outerShdw blurRad="38100" dist="19050" dir="2700000" algn="tl" rotWithShape="0">
                    <a:schemeClr val="dk1">
                      <a:alpha val="40000"/>
                    </a:schemeClr>
                  </a:outerShdw>
                </a:effectLst>
                <a:cs typeface="B Koodak" panose="00000700000000000000" pitchFamily="2" charset="-78"/>
              </a:rPr>
              <a:t>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4" name="Rectangle 3"/>
          <p:cNvSpPr/>
          <p:nvPr/>
        </p:nvSpPr>
        <p:spPr>
          <a:xfrm>
            <a:off x="244365" y="1396369"/>
            <a:ext cx="11703269"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ارتفاعات می توانند از نفوذ توده های مرطوب به نواحی آن سوی خود جلوگیری کنند.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88675" y="2522997"/>
            <a:ext cx="952500" cy="238125"/>
          </a:xfrm>
          <a:prstGeom prst="rect">
            <a:avLst/>
          </a:prstGeom>
        </p:spPr>
      </p:pic>
      <p:sp>
        <p:nvSpPr>
          <p:cNvPr id="6" name="Rectangle 5"/>
          <p:cNvSpPr/>
          <p:nvPr/>
        </p:nvSpPr>
        <p:spPr>
          <a:xfrm>
            <a:off x="2096403" y="3013501"/>
            <a:ext cx="7337043"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رشته کوه های هیمالیا در شمال هند یا البرز در ایران</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7" name="Rectangle 6"/>
          <p:cNvSpPr/>
          <p:nvPr/>
        </p:nvSpPr>
        <p:spPr>
          <a:xfrm>
            <a:off x="2017781" y="4935750"/>
            <a:ext cx="7494286"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ارتفاعات همچنین جهت وزش بادها را تغییر می دهند.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7961" y="4111164"/>
            <a:ext cx="4733925" cy="581025"/>
          </a:xfrm>
          <a:prstGeom prst="rect">
            <a:avLst/>
          </a:prstGeom>
        </p:spPr>
      </p:pic>
    </p:spTree>
    <p:extLst>
      <p:ext uri="{BB962C8B-B14F-4D97-AF65-F5344CB8AC3E}">
        <p14:creationId xmlns:p14="http://schemas.microsoft.com/office/powerpoint/2010/main" val="16353570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38139" cy="6858000"/>
          </a:xfrm>
          <a:prstGeom prst="rect">
            <a:avLst/>
          </a:prstGeom>
        </p:spPr>
      </p:pic>
      <p:sp>
        <p:nvSpPr>
          <p:cNvPr id="4" name="Rectangle 3"/>
          <p:cNvSpPr/>
          <p:nvPr/>
        </p:nvSpPr>
        <p:spPr>
          <a:xfrm>
            <a:off x="9538139" y="1905506"/>
            <a:ext cx="2653861"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تصویر ماهواره ای تفاوت دامنه شمالی و جنوبی البرز</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3401820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 Diagonal Corner Rectangle 3"/>
          <p:cNvSpPr/>
          <p:nvPr/>
        </p:nvSpPr>
        <p:spPr>
          <a:xfrm>
            <a:off x="3251423" y="271591"/>
            <a:ext cx="4891318" cy="1014153"/>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عوامل مؤثر بر آب و هوای جهان</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8718331" y="1048641"/>
            <a:ext cx="3473669"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4. فشار هوا و جریان باد</a:t>
            </a:r>
          </a:p>
        </p:txBody>
      </p:sp>
      <p:sp>
        <p:nvSpPr>
          <p:cNvPr id="6" name="Rectangle 5"/>
          <p:cNvSpPr/>
          <p:nvPr/>
        </p:nvSpPr>
        <p:spPr>
          <a:xfrm>
            <a:off x="1564725" y="1948977"/>
            <a:ext cx="9062544"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هوا مانند همۀ گازها سنگینی دارد و بر همۀ چیز فشار وارد می کند.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8" name="Rectangle 7"/>
          <p:cNvSpPr/>
          <p:nvPr/>
        </p:nvSpPr>
        <p:spPr>
          <a:xfrm>
            <a:off x="2978366" y="4049368"/>
            <a:ext cx="7648903"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فشار هوا در یک مکان متغیر است و زیاد یا کم می شود.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grpSp>
        <p:nvGrpSpPr>
          <p:cNvPr id="9" name="Group 8"/>
          <p:cNvGrpSpPr/>
          <p:nvPr/>
        </p:nvGrpSpPr>
        <p:grpSpPr>
          <a:xfrm>
            <a:off x="0" y="2779270"/>
            <a:ext cx="10627269" cy="2467839"/>
            <a:chOff x="0" y="2779270"/>
            <a:chExt cx="10627269" cy="2467839"/>
          </a:xfrm>
        </p:grpSpPr>
        <p:sp>
          <p:nvSpPr>
            <p:cNvPr id="7" name="Rectangle 6"/>
            <p:cNvSpPr/>
            <p:nvPr/>
          </p:nvSpPr>
          <p:spPr>
            <a:xfrm>
              <a:off x="2585542" y="2902731"/>
              <a:ext cx="8041727"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فشار هوا را با دستگاه های فشارسنج اندازه گیری می کنند.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79270"/>
              <a:ext cx="2675960" cy="2467839"/>
            </a:xfrm>
            <a:prstGeom prst="rect">
              <a:avLst/>
            </a:prstGeom>
          </p:spPr>
        </p:pic>
      </p:grpSp>
    </p:spTree>
    <p:extLst>
      <p:ext uri="{BB962C8B-B14F-4D97-AF65-F5344CB8AC3E}">
        <p14:creationId xmlns:p14="http://schemas.microsoft.com/office/powerpoint/2010/main" val="2867877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5245976" y="291896"/>
            <a:ext cx="1700048"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فشار و دما</a:t>
            </a:r>
          </a:p>
        </p:txBody>
      </p:sp>
      <p:grpSp>
        <p:nvGrpSpPr>
          <p:cNvPr id="27" name="Group 26"/>
          <p:cNvGrpSpPr/>
          <p:nvPr/>
        </p:nvGrpSpPr>
        <p:grpSpPr>
          <a:xfrm>
            <a:off x="-68317" y="1414789"/>
            <a:ext cx="12328634" cy="2052313"/>
            <a:chOff x="-68317" y="1414789"/>
            <a:chExt cx="12328634" cy="2052313"/>
          </a:xfrm>
        </p:grpSpPr>
        <p:sp>
          <p:nvSpPr>
            <p:cNvPr id="4" name="Rectangle 3"/>
            <p:cNvSpPr/>
            <p:nvPr/>
          </p:nvSpPr>
          <p:spPr>
            <a:xfrm>
              <a:off x="-68317" y="1414789"/>
              <a:ext cx="12328634"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هوای گرم فشار کمتری دارد زیرا منبسط می شود و مولکول های آن از هم فاصله می گیرند.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5" name="Rectangle 4"/>
            <p:cNvSpPr/>
            <p:nvPr/>
          </p:nvSpPr>
          <p:spPr>
            <a:xfrm>
              <a:off x="2548102" y="2382313"/>
              <a:ext cx="7095796"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هوا ی گرم سبک است و به سمت بالا صعود می کند.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grpSp>
          <p:nvGrpSpPr>
            <p:cNvPr id="25" name="Group 24"/>
            <p:cNvGrpSpPr/>
            <p:nvPr/>
          </p:nvGrpSpPr>
          <p:grpSpPr>
            <a:xfrm>
              <a:off x="271463" y="2314049"/>
              <a:ext cx="2005177" cy="1153053"/>
              <a:chOff x="271463" y="2314049"/>
              <a:chExt cx="2005177" cy="1153053"/>
            </a:xfrm>
          </p:grpSpPr>
          <p:sp>
            <p:nvSpPr>
              <p:cNvPr id="8" name="Rounded Rectangle 7"/>
              <p:cNvSpPr/>
              <p:nvPr/>
            </p:nvSpPr>
            <p:spPr>
              <a:xfrm>
                <a:off x="271463" y="2314049"/>
                <a:ext cx="2005177" cy="1153053"/>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fa-IR"/>
              </a:p>
            </p:txBody>
          </p:sp>
          <p:sp>
            <p:nvSpPr>
              <p:cNvPr id="10" name="Flowchart: Connector 9"/>
              <p:cNvSpPr/>
              <p:nvPr/>
            </p:nvSpPr>
            <p:spPr>
              <a:xfrm>
                <a:off x="1907628" y="2499579"/>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Flowchart: Connector 10"/>
              <p:cNvSpPr/>
              <p:nvPr/>
            </p:nvSpPr>
            <p:spPr>
              <a:xfrm>
                <a:off x="1447471" y="3086415"/>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Flowchart: Connector 11"/>
              <p:cNvSpPr/>
              <p:nvPr/>
            </p:nvSpPr>
            <p:spPr>
              <a:xfrm>
                <a:off x="403992" y="2814633"/>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Flowchart: Connector 12"/>
              <p:cNvSpPr/>
              <p:nvPr/>
            </p:nvSpPr>
            <p:spPr>
              <a:xfrm>
                <a:off x="1069100" y="2340096"/>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grpSp>
      <p:grpSp>
        <p:nvGrpSpPr>
          <p:cNvPr id="28" name="Group 27"/>
          <p:cNvGrpSpPr/>
          <p:nvPr/>
        </p:nvGrpSpPr>
        <p:grpSpPr>
          <a:xfrm>
            <a:off x="86711" y="3720895"/>
            <a:ext cx="12018578" cy="3111057"/>
            <a:chOff x="86711" y="3720895"/>
            <a:chExt cx="12018578" cy="3111057"/>
          </a:xfrm>
        </p:grpSpPr>
        <p:sp>
          <p:nvSpPr>
            <p:cNvPr id="6" name="Rectangle 5"/>
            <p:cNvSpPr/>
            <p:nvPr/>
          </p:nvSpPr>
          <p:spPr>
            <a:xfrm>
              <a:off x="86711" y="3720895"/>
              <a:ext cx="12018578"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هوای سرد فشار بیشتری دارد زیرا سرما موجب تراکم و فشار بیشتر مولکول ها می شود.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7" name="Rectangle 6"/>
            <p:cNvSpPr/>
            <p:nvPr/>
          </p:nvSpPr>
          <p:spPr>
            <a:xfrm>
              <a:off x="1447471" y="4873948"/>
              <a:ext cx="9297057"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هوای سرد سنگین است و به سمت پایین و سطح زمین فرود می آید.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grpSp>
          <p:nvGrpSpPr>
            <p:cNvPr id="26" name="Group 25"/>
            <p:cNvGrpSpPr/>
            <p:nvPr/>
          </p:nvGrpSpPr>
          <p:grpSpPr>
            <a:xfrm>
              <a:off x="222032" y="5678899"/>
              <a:ext cx="2005177" cy="1153053"/>
              <a:chOff x="222032" y="5678899"/>
              <a:chExt cx="2005177" cy="1153053"/>
            </a:xfrm>
          </p:grpSpPr>
          <p:sp>
            <p:nvSpPr>
              <p:cNvPr id="9" name="Rounded Rectangle 8"/>
              <p:cNvSpPr/>
              <p:nvPr/>
            </p:nvSpPr>
            <p:spPr>
              <a:xfrm>
                <a:off x="222032" y="5678899"/>
                <a:ext cx="2005177" cy="1153053"/>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fa-IR"/>
              </a:p>
            </p:txBody>
          </p:sp>
          <p:sp>
            <p:nvSpPr>
              <p:cNvPr id="14" name="Flowchart: Connector 13"/>
              <p:cNvSpPr/>
              <p:nvPr/>
            </p:nvSpPr>
            <p:spPr>
              <a:xfrm>
                <a:off x="1791110" y="5884766"/>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Flowchart: Connector 14"/>
              <p:cNvSpPr/>
              <p:nvPr/>
            </p:nvSpPr>
            <p:spPr>
              <a:xfrm>
                <a:off x="1539435" y="5773209"/>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6" name="Flowchart: Connector 15"/>
              <p:cNvSpPr/>
              <p:nvPr/>
            </p:nvSpPr>
            <p:spPr>
              <a:xfrm>
                <a:off x="1517842" y="6108037"/>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Flowchart: Connector 16"/>
              <p:cNvSpPr/>
              <p:nvPr/>
            </p:nvSpPr>
            <p:spPr>
              <a:xfrm>
                <a:off x="1176830" y="6255425"/>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Flowchart: Connector 17"/>
              <p:cNvSpPr/>
              <p:nvPr/>
            </p:nvSpPr>
            <p:spPr>
              <a:xfrm>
                <a:off x="1176257" y="5932690"/>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Flowchart: Connector 18"/>
              <p:cNvSpPr/>
              <p:nvPr/>
            </p:nvSpPr>
            <p:spPr>
              <a:xfrm>
                <a:off x="834672" y="5704945"/>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0" name="Flowchart: Connector 19"/>
              <p:cNvSpPr/>
              <p:nvPr/>
            </p:nvSpPr>
            <p:spPr>
              <a:xfrm>
                <a:off x="795259" y="6141552"/>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1" name="Flowchart: Connector 20"/>
              <p:cNvSpPr/>
              <p:nvPr/>
            </p:nvSpPr>
            <p:spPr>
              <a:xfrm>
                <a:off x="883569" y="6495820"/>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Flowchart: Connector 21"/>
              <p:cNvSpPr/>
              <p:nvPr/>
            </p:nvSpPr>
            <p:spPr>
              <a:xfrm>
                <a:off x="1744386" y="6385572"/>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3" name="Flowchart: Connector 22"/>
              <p:cNvSpPr/>
              <p:nvPr/>
            </p:nvSpPr>
            <p:spPr>
              <a:xfrm>
                <a:off x="259539" y="6242545"/>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4" name="Flowchart: Connector 23"/>
              <p:cNvSpPr/>
              <p:nvPr/>
            </p:nvSpPr>
            <p:spPr>
              <a:xfrm>
                <a:off x="482291" y="5932690"/>
                <a:ext cx="204951" cy="2537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grpSp>
    </p:spTree>
    <p:extLst>
      <p:ext uri="{BB962C8B-B14F-4D97-AF65-F5344CB8AC3E}">
        <p14:creationId xmlns:p14="http://schemas.microsoft.com/office/powerpoint/2010/main" val="4130907267"/>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3"/>
            <a:ext cx="12192000" cy="6858000"/>
          </a:xfrm>
          <a:prstGeom prst="rect">
            <a:avLst/>
          </a:prstGeom>
        </p:spPr>
      </p:pic>
      <p:sp>
        <p:nvSpPr>
          <p:cNvPr id="4" name="Rectangle 3"/>
          <p:cNvSpPr/>
          <p:nvPr/>
        </p:nvSpPr>
        <p:spPr>
          <a:xfrm>
            <a:off x="2207172" y="1088844"/>
            <a:ext cx="7552011"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هرچه از سطح زمین بالاتر رویم فشار هوا کم می شود.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5" name="Rectangle 4"/>
          <p:cNvSpPr/>
          <p:nvPr/>
        </p:nvSpPr>
        <p:spPr>
          <a:xfrm>
            <a:off x="5074524" y="257847"/>
            <a:ext cx="2042947"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فشار و ارتفاع</a:t>
            </a:r>
          </a:p>
        </p:txBody>
      </p:sp>
      <p:sp>
        <p:nvSpPr>
          <p:cNvPr id="6" name="Rectangle 5"/>
          <p:cNvSpPr/>
          <p:nvPr/>
        </p:nvSpPr>
        <p:spPr>
          <a:xfrm>
            <a:off x="1489675" y="1778762"/>
            <a:ext cx="9212646"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فشار هوا در سطح دریا زیاد و در ارتفاعات و کوهستان ها کم 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749" y="2609759"/>
            <a:ext cx="5186855" cy="4231668"/>
          </a:xfrm>
          <a:prstGeom prst="rect">
            <a:avLst/>
          </a:prstGeom>
        </p:spPr>
      </p:pic>
    </p:spTree>
    <p:extLst>
      <p:ext uri="{BB962C8B-B14F-4D97-AF65-F5344CB8AC3E}">
        <p14:creationId xmlns:p14="http://schemas.microsoft.com/office/powerpoint/2010/main" val="12974564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Rectangle 2"/>
          <p:cNvSpPr/>
          <p:nvPr/>
        </p:nvSpPr>
        <p:spPr>
          <a:xfrm>
            <a:off x="1639613" y="438694"/>
            <a:ext cx="8912771"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اقیانوس آرام پهناورترین و عمیق ترین اقیانوس کرۀ زمین 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290896" y="1443112"/>
            <a:ext cx="952500" cy="238125"/>
          </a:xfrm>
          <a:prstGeom prst="rect">
            <a:avLst/>
          </a:prstGeom>
        </p:spPr>
      </p:pic>
      <p:sp>
        <p:nvSpPr>
          <p:cNvPr id="5" name="Rectangle 4"/>
          <p:cNvSpPr/>
          <p:nvPr/>
        </p:nvSpPr>
        <p:spPr>
          <a:xfrm>
            <a:off x="5572700" y="1708385"/>
            <a:ext cx="4388892"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100 برابر مساحت کشور ایران</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6" name="Rectangle 5"/>
          <p:cNvSpPr/>
          <p:nvPr/>
        </p:nvSpPr>
        <p:spPr>
          <a:xfrm>
            <a:off x="930165" y="4241067"/>
            <a:ext cx="10331666"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دراز گودال ماریانا با ژرفای 11000 متر در نزدیکی مجمع الجزایر فیلیپین در این اقیانوس قرار دارد.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750" y="2539382"/>
            <a:ext cx="4286250" cy="1905000"/>
          </a:xfrm>
          <a:prstGeom prst="rect">
            <a:avLst/>
          </a:prstGeom>
        </p:spPr>
      </p:pic>
    </p:spTree>
    <p:extLst>
      <p:ext uri="{BB962C8B-B14F-4D97-AF65-F5344CB8AC3E}">
        <p14:creationId xmlns:p14="http://schemas.microsoft.com/office/powerpoint/2010/main" val="2509613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5656372" y="290401"/>
            <a:ext cx="653609"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باد</a:t>
            </a:r>
          </a:p>
        </p:txBody>
      </p:sp>
      <p:sp>
        <p:nvSpPr>
          <p:cNvPr id="4" name="Rectangle 3"/>
          <p:cNvSpPr/>
          <p:nvPr/>
        </p:nvSpPr>
        <p:spPr>
          <a:xfrm>
            <a:off x="207579" y="1121398"/>
            <a:ext cx="11776842"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هوا همیشه از جایی که فشار بیشتری دارد به سمت جایی که فشار کمتری وجود دارد جریان می یابد و به این ترتیب باد به وجود می آید.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481" y="2691058"/>
            <a:ext cx="8509000" cy="4166942"/>
          </a:xfrm>
          <a:prstGeom prst="rect">
            <a:avLst/>
          </a:prstGeom>
        </p:spPr>
      </p:pic>
    </p:spTree>
    <p:extLst>
      <p:ext uri="{BB962C8B-B14F-4D97-AF65-F5344CB8AC3E}">
        <p14:creationId xmlns:p14="http://schemas.microsoft.com/office/powerpoint/2010/main" val="1372041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3" y="1108840"/>
            <a:ext cx="4682360" cy="34526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Rectangle 4"/>
          <p:cNvSpPr/>
          <p:nvPr/>
        </p:nvSpPr>
        <p:spPr>
          <a:xfrm>
            <a:off x="3979809" y="277843"/>
            <a:ext cx="4232381"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انسان و تغییرات آب و هوایی</a:t>
            </a:r>
          </a:p>
        </p:txBody>
      </p:sp>
      <p:sp>
        <p:nvSpPr>
          <p:cNvPr id="6" name="Rectangle 5"/>
          <p:cNvSpPr/>
          <p:nvPr/>
        </p:nvSpPr>
        <p:spPr>
          <a:xfrm>
            <a:off x="4556234" y="1702676"/>
            <a:ext cx="7433770" cy="150810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دانشمندان معتقدند که طی صد سال گذشته، میانگین دمای زمین نسبت به قبل افزایش یافته است.</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7" name="Rectangle 6"/>
          <p:cNvSpPr/>
          <p:nvPr/>
        </p:nvSpPr>
        <p:spPr>
          <a:xfrm>
            <a:off x="4240924" y="3405352"/>
            <a:ext cx="7749080"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just">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یکی از علل مهم افزایش دما،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زیاد شدن تعداد خودروها</a:t>
            </a:r>
            <a:r>
              <a:rPr lang="fa-IR" sz="3200" dirty="0" smtClean="0">
                <a:ln w="0"/>
                <a:effectLst>
                  <a:outerShdw blurRad="38100" dist="19050" dir="2700000" algn="tl" rotWithShape="0">
                    <a:schemeClr val="dk1">
                      <a:alpha val="40000"/>
                    </a:schemeClr>
                  </a:outerShdw>
                </a:effectLst>
                <a:cs typeface="B Koodak" panose="00000700000000000000" pitchFamily="2" charset="-78"/>
              </a:rPr>
              <a:t> و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افزایش فعالیت های صنعتی</a:t>
            </a:r>
            <a:r>
              <a:rPr lang="fa-IR" sz="3200" dirty="0" smtClean="0">
                <a:ln w="0"/>
                <a:effectLst>
                  <a:outerShdw blurRad="38100" dist="19050" dir="2700000" algn="tl" rotWithShape="0">
                    <a:schemeClr val="dk1">
                      <a:alpha val="40000"/>
                    </a:schemeClr>
                  </a:outerShdw>
                </a:effectLst>
                <a:cs typeface="B Koodak" panose="00000700000000000000" pitchFamily="2" charset="-78"/>
              </a:rPr>
              <a:t> است که از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سوخت های فسیلی </a:t>
            </a:r>
            <a:r>
              <a:rPr lang="fa-IR" sz="3200" dirty="0" smtClean="0">
                <a:ln w="0"/>
                <a:effectLst>
                  <a:outerShdw blurRad="38100" dist="19050" dir="2700000" algn="tl" rotWithShape="0">
                    <a:schemeClr val="dk1">
                      <a:alpha val="40000"/>
                    </a:schemeClr>
                  </a:outerShdw>
                </a:effectLst>
                <a:cs typeface="B Koodak" panose="00000700000000000000" pitchFamily="2" charset="-78"/>
              </a:rPr>
              <a:t>استفاده می کنند و موجب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آلودگی هوا </a:t>
            </a:r>
            <a:r>
              <a:rPr lang="fa-IR" sz="3200" dirty="0" smtClean="0">
                <a:ln w="0"/>
                <a:effectLst>
                  <a:outerShdw blurRad="38100" dist="19050" dir="2700000" algn="tl" rotWithShape="0">
                    <a:schemeClr val="dk1">
                      <a:alpha val="40000"/>
                    </a:schemeClr>
                  </a:outerShdw>
                </a:effectLst>
                <a:cs typeface="B Koodak" panose="00000700000000000000" pitchFamily="2" charset="-78"/>
              </a:rPr>
              <a:t>و ورود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گازهای گلخانه ای </a:t>
            </a:r>
            <a:r>
              <a:rPr lang="fa-IR" sz="3200" dirty="0" smtClean="0">
                <a:ln w="0"/>
                <a:effectLst>
                  <a:outerShdw blurRad="38100" dist="19050" dir="2700000" algn="tl" rotWithShape="0">
                    <a:schemeClr val="dk1">
                      <a:alpha val="40000"/>
                    </a:schemeClr>
                  </a:outerShdw>
                </a:effectLst>
                <a:cs typeface="B Koodak" panose="00000700000000000000" pitchFamily="2" charset="-78"/>
              </a:rPr>
              <a:t>به هوا کره می شوند.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321584121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572" y="0"/>
            <a:ext cx="10326414" cy="6857999"/>
          </a:xfrm>
          <a:prstGeom prst="rect">
            <a:avLst/>
          </a:prstGeom>
        </p:spPr>
      </p:pic>
    </p:spTree>
    <p:extLst>
      <p:ext uri="{BB962C8B-B14F-4D97-AF65-F5344CB8AC3E}">
        <p14:creationId xmlns:p14="http://schemas.microsoft.com/office/powerpoint/2010/main" val="1375389196"/>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229" y="-189186"/>
            <a:ext cx="10405240" cy="7047186"/>
          </a:xfrm>
          <a:prstGeom prst="rect">
            <a:avLst/>
          </a:prstGeom>
        </p:spPr>
      </p:pic>
    </p:spTree>
    <p:extLst>
      <p:ext uri="{BB962C8B-B14F-4D97-AF65-F5344CB8AC3E}">
        <p14:creationId xmlns:p14="http://schemas.microsoft.com/office/powerpoint/2010/main" val="588801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3184634" y="515587"/>
            <a:ext cx="5721238"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پیامدهای ناخوشایند گرم شدن کره زمین</a:t>
            </a:r>
          </a:p>
        </p:txBody>
      </p:sp>
      <p:sp>
        <p:nvSpPr>
          <p:cNvPr id="4" name="Double Wave 3"/>
          <p:cNvSpPr/>
          <p:nvPr/>
        </p:nvSpPr>
        <p:spPr>
          <a:xfrm>
            <a:off x="7033226" y="1923052"/>
            <a:ext cx="3846786" cy="1442544"/>
          </a:xfrm>
          <a:prstGeom prst="doubleWav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ذوب شدن یخ های قطبی</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5" name="Double Wave 4"/>
          <p:cNvSpPr/>
          <p:nvPr/>
        </p:nvSpPr>
        <p:spPr>
          <a:xfrm>
            <a:off x="1593220" y="1923052"/>
            <a:ext cx="3846786" cy="1442544"/>
          </a:xfrm>
          <a:prstGeom prst="doubleWav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بالا آمدن آب دریا</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6" name="Double Wave 5"/>
          <p:cNvSpPr/>
          <p:nvPr/>
        </p:nvSpPr>
        <p:spPr>
          <a:xfrm>
            <a:off x="3184634" y="3524164"/>
            <a:ext cx="5822731" cy="1442544"/>
          </a:xfrm>
          <a:prstGeom prst="doubleWav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به زیر آب رفتن نواحی ساحلی و جزیره ها</a:t>
            </a:r>
            <a:endParaRPr lang="fa-IR" sz="3200" dirty="0">
              <a:ln w="0"/>
              <a:solidFill>
                <a:schemeClr val="tx1"/>
              </a:solidFill>
              <a:effectLst>
                <a:outerShdw blurRad="38100" dist="19050" dir="2700000" algn="tl" rotWithShape="0">
                  <a:schemeClr val="dk1">
                    <a:alpha val="40000"/>
                  </a:schemeClr>
                </a:outerShdw>
              </a:effectLst>
            </a:endParaRPr>
          </a:p>
        </p:txBody>
      </p:sp>
      <p:sp>
        <p:nvSpPr>
          <p:cNvPr id="7" name="Double Wave 6"/>
          <p:cNvSpPr/>
          <p:nvPr/>
        </p:nvSpPr>
        <p:spPr>
          <a:xfrm>
            <a:off x="3235381" y="5125276"/>
            <a:ext cx="5822731" cy="1442544"/>
          </a:xfrm>
          <a:prstGeom prst="doubleWave">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effectLst>
                  <a:outerShdw blurRad="38100" dist="19050" dir="2700000" algn="tl" rotWithShape="0">
                    <a:schemeClr val="dk1">
                      <a:alpha val="40000"/>
                    </a:schemeClr>
                  </a:outerShdw>
                </a:effectLst>
                <a:cs typeface="B Koodak" panose="00000700000000000000" pitchFamily="2" charset="-78"/>
              </a:rPr>
              <a:t>وقوع خشکسالی در نواحی گرم وخشک</a:t>
            </a:r>
            <a:endParaRPr lang="fa-IR"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47148200"/>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958" y="441435"/>
            <a:ext cx="9301655" cy="6416565"/>
          </a:xfrm>
          <a:prstGeom prst="rect">
            <a:avLst/>
          </a:prstGeom>
        </p:spPr>
      </p:pic>
    </p:spTree>
    <p:extLst>
      <p:ext uri="{BB962C8B-B14F-4D97-AF65-F5344CB8AC3E}">
        <p14:creationId xmlns:p14="http://schemas.microsoft.com/office/powerpoint/2010/main" val="2016556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464769" cy="6858000"/>
          </a:xfrm>
          <a:prstGeom prst="rect">
            <a:avLst/>
          </a:prstGeom>
        </p:spPr>
      </p:pic>
      <p:sp>
        <p:nvSpPr>
          <p:cNvPr id="4" name="Rectangle 3"/>
          <p:cNvSpPr/>
          <p:nvPr/>
        </p:nvSpPr>
        <p:spPr>
          <a:xfrm>
            <a:off x="8655269" y="1272333"/>
            <a:ext cx="3536731" cy="3785652"/>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ذوب شدن یخ ها و بالا آمدن آب و به زیر آب رفتن نیمی از جزایر مارشال در اقیانوس آرام </a:t>
            </a:r>
          </a:p>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بین هاوایی و استرالیا</a:t>
            </a:r>
          </a:p>
        </p:txBody>
      </p:sp>
    </p:spTree>
    <p:extLst>
      <p:ext uri="{BB962C8B-B14F-4D97-AF65-F5344CB8AC3E}">
        <p14:creationId xmlns:p14="http://schemas.microsoft.com/office/powerpoint/2010/main" val="257316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rot="19758507">
            <a:off x="429711" y="2767279"/>
            <a:ext cx="2008883" cy="1323439"/>
          </a:xfrm>
          <a:prstGeom prst="rect">
            <a:avLst/>
          </a:prstGeom>
          <a:noFill/>
        </p:spPr>
        <p:txBody>
          <a:bodyPr wrap="none" lIns="91440" tIns="45720" rIns="91440" bIns="45720">
            <a:spAutoFit/>
          </a:bodyPr>
          <a:lstStyle/>
          <a:p>
            <a:pPr algn="ctr"/>
            <a:r>
              <a:rPr lang="fa-IR" sz="8000" dirty="0" smtClean="0">
                <a:ln w="0"/>
                <a:effectLst>
                  <a:outerShdw blurRad="38100" dist="19050" dir="2700000" algn="tl" rotWithShape="0">
                    <a:schemeClr val="dk1">
                      <a:alpha val="40000"/>
                    </a:schemeClr>
                  </a:outerShdw>
                </a:effectLst>
                <a:cs typeface="B Majid Shadow" panose="00000400000000000000" pitchFamily="2" charset="-78"/>
              </a:rPr>
              <a:t>پایان</a:t>
            </a:r>
            <a:endParaRPr lang="en-US" sz="8000" dirty="0">
              <a:ln w="0"/>
              <a:effectLst>
                <a:outerShdw blurRad="38100" dist="19050" dir="2700000" algn="tl" rotWithShape="0">
                  <a:schemeClr val="dk1">
                    <a:alpha val="40000"/>
                  </a:schemeClr>
                </a:outerShdw>
              </a:effectLst>
              <a:cs typeface="B Majid Shadow" panose="00000400000000000000" pitchFamily="2" charset="-78"/>
            </a:endParaRPr>
          </a:p>
        </p:txBody>
      </p:sp>
    </p:spTree>
    <p:extLst>
      <p:ext uri="{BB962C8B-B14F-4D97-AF65-F5344CB8AC3E}">
        <p14:creationId xmlns:p14="http://schemas.microsoft.com/office/powerpoint/2010/main" val="13105344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017" y="0"/>
            <a:ext cx="8187966" cy="6858000"/>
          </a:xfrm>
          <a:prstGeom prst="rect">
            <a:avLst/>
          </a:prstGeom>
        </p:spPr>
      </p:pic>
      <p:sp>
        <p:nvSpPr>
          <p:cNvPr id="4" name="Rectangle 3"/>
          <p:cNvSpPr/>
          <p:nvPr/>
        </p:nvSpPr>
        <p:spPr>
          <a:xfrm>
            <a:off x="2002017" y="652096"/>
            <a:ext cx="2859433"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B Koodak" panose="00000700000000000000" pitchFamily="2" charset="-78"/>
              </a:rPr>
              <a:t>اقیانوس آرام</a:t>
            </a:r>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Koodak" panose="00000700000000000000" pitchFamily="2" charset="-78"/>
            </a:endParaRPr>
          </a:p>
        </p:txBody>
      </p:sp>
    </p:spTree>
    <p:extLst>
      <p:ext uri="{BB962C8B-B14F-4D97-AF65-F5344CB8AC3E}">
        <p14:creationId xmlns:p14="http://schemas.microsoft.com/office/powerpoint/2010/main" val="29952790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156953476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ight Arrow 6"/>
          <p:cNvSpPr/>
          <p:nvPr/>
        </p:nvSpPr>
        <p:spPr>
          <a:xfrm flipV="1">
            <a:off x="1797268" y="5817475"/>
            <a:ext cx="567559" cy="126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ight Arrow 7"/>
          <p:cNvSpPr/>
          <p:nvPr/>
        </p:nvSpPr>
        <p:spPr>
          <a:xfrm flipV="1">
            <a:off x="1797267" y="5213130"/>
            <a:ext cx="567559" cy="126125"/>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Rectangle 8"/>
          <p:cNvSpPr/>
          <p:nvPr/>
        </p:nvSpPr>
        <p:spPr>
          <a:xfrm>
            <a:off x="538240" y="5045359"/>
            <a:ext cx="1259027" cy="46166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1600" dirty="0" smtClean="0">
                <a:ln w="0"/>
                <a:effectLst>
                  <a:outerShdw blurRad="38100" dist="19050" dir="2700000" algn="tl" rotWithShape="0">
                    <a:schemeClr val="dk1">
                      <a:alpha val="40000"/>
                    </a:schemeClr>
                  </a:outerShdw>
                </a:effectLst>
                <a:cs typeface="B Koodak" panose="00000700000000000000" pitchFamily="2" charset="-78"/>
              </a:rPr>
              <a:t>جریان آب سرد</a:t>
            </a:r>
            <a:endParaRPr lang="en-US" sz="16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10" name="Rectangle 9"/>
          <p:cNvSpPr/>
          <p:nvPr/>
        </p:nvSpPr>
        <p:spPr>
          <a:xfrm>
            <a:off x="538240" y="5595115"/>
            <a:ext cx="1259027" cy="43088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1600" dirty="0" smtClean="0">
                <a:ln w="0"/>
                <a:effectLst>
                  <a:outerShdw blurRad="38100" dist="19050" dir="2700000" algn="tl" rotWithShape="0">
                    <a:schemeClr val="dk1">
                      <a:alpha val="40000"/>
                    </a:schemeClr>
                  </a:outerShdw>
                </a:effectLst>
                <a:cs typeface="B Koodak" panose="00000700000000000000" pitchFamily="2" charset="-78"/>
              </a:rPr>
              <a:t>جریان آب گرم</a:t>
            </a:r>
            <a:endParaRPr lang="en-US" sz="16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3406071084"/>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76985" cy="6858000"/>
          </a:xfrm>
          <a:prstGeom prst="rect">
            <a:avLst/>
          </a:prstGeom>
        </p:spPr>
      </p:pic>
      <p:sp>
        <p:nvSpPr>
          <p:cNvPr id="5" name="Rectangle 4"/>
          <p:cNvSpPr/>
          <p:nvPr/>
        </p:nvSpPr>
        <p:spPr>
          <a:xfrm>
            <a:off x="7392706" y="415612"/>
            <a:ext cx="2683572"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دراز گودال ماریانا</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6" name="Rectangle 5"/>
          <p:cNvSpPr/>
          <p:nvPr/>
        </p:nvSpPr>
        <p:spPr>
          <a:xfrm>
            <a:off x="5276986" y="1406549"/>
            <a:ext cx="6915014" cy="4616648"/>
          </a:xfrm>
          <a:prstGeom prst="rect">
            <a:avLst/>
          </a:prstGeom>
        </p:spPr>
        <p:txBody>
          <a:bodyPr wrap="square">
            <a:spAutoFit/>
          </a:bodyPr>
          <a:lstStyle/>
          <a:p>
            <a:pPr algn="just">
              <a:lnSpc>
                <a:spcPct val="150000"/>
              </a:lnSpc>
            </a:pPr>
            <a:r>
              <a:rPr lang="fa-IR" sz="2800" dirty="0" smtClean="0">
                <a:ln w="0"/>
                <a:effectLst>
                  <a:outerShdw blurRad="38100" dist="19050" dir="2700000" algn="tl" rotWithShape="0">
                    <a:schemeClr val="dk1">
                      <a:alpha val="40000"/>
                    </a:schemeClr>
                  </a:outerShdw>
                </a:effectLst>
                <a:cs typeface="B Koodak" panose="00000700000000000000" pitchFamily="2" charset="-78"/>
              </a:rPr>
              <a:t>دراز گودال ها، گودال‌های </a:t>
            </a:r>
            <a:r>
              <a:rPr lang="fa-IR" sz="2800" dirty="0">
                <a:ln w="0"/>
                <a:effectLst>
                  <a:outerShdw blurRad="38100" dist="19050" dir="2700000" algn="tl" rotWithShape="0">
                    <a:schemeClr val="dk1">
                      <a:alpha val="40000"/>
                    </a:schemeClr>
                  </a:outerShdw>
                </a:effectLst>
                <a:cs typeface="B Koodak" panose="00000700000000000000" pitchFamily="2" charset="-78"/>
              </a:rPr>
              <a:t>طولانی و زمین‌های پست و فرونشسته کف دریاها و </a:t>
            </a:r>
            <a:r>
              <a:rPr lang="fa-IR" sz="2800" dirty="0" smtClean="0">
                <a:ln w="0"/>
                <a:effectLst>
                  <a:outerShdw blurRad="38100" dist="19050" dir="2700000" algn="tl" rotWithShape="0">
                    <a:schemeClr val="dk1">
                      <a:alpha val="40000"/>
                    </a:schemeClr>
                  </a:outerShdw>
                </a:effectLst>
                <a:cs typeface="B Koodak" panose="00000700000000000000" pitchFamily="2" charset="-78"/>
              </a:rPr>
              <a:t>اقیانوس ها هستند</a:t>
            </a:r>
            <a:r>
              <a:rPr lang="fa-IR" sz="2800" dirty="0">
                <a:ln w="0"/>
                <a:effectLst>
                  <a:outerShdw blurRad="38100" dist="19050" dir="2700000" algn="tl" rotWithShape="0">
                    <a:schemeClr val="dk1">
                      <a:alpha val="40000"/>
                    </a:schemeClr>
                  </a:outerShdw>
                </a:effectLst>
                <a:cs typeface="B Koodak" panose="00000700000000000000" pitchFamily="2" charset="-78"/>
              </a:rPr>
              <a:t>. درازای آنها از حد یک </a:t>
            </a:r>
            <a:r>
              <a:rPr lang="fa-IR" sz="2800" dirty="0" smtClean="0">
                <a:ln w="0"/>
                <a:effectLst>
                  <a:outerShdw blurRad="38100" dist="19050" dir="2700000" algn="tl" rotWithShape="0">
                    <a:schemeClr val="dk1">
                      <a:alpha val="40000"/>
                    </a:schemeClr>
                  </a:outerShdw>
                </a:effectLst>
                <a:cs typeface="B Koodak" panose="00000700000000000000" pitchFamily="2" charset="-78"/>
              </a:rPr>
              <a:t>نیمکره</a:t>
            </a:r>
            <a:r>
              <a:rPr lang="fa-IR" sz="2800" dirty="0">
                <a:ln w="0"/>
                <a:effectLst>
                  <a:outerShdw blurRad="38100" dist="19050" dir="2700000" algn="tl" rotWithShape="0">
                    <a:schemeClr val="dk1">
                      <a:alpha val="40000"/>
                    </a:schemeClr>
                  </a:outerShdw>
                </a:effectLst>
                <a:cs typeface="B Koodak" panose="00000700000000000000" pitchFamily="2" charset="-78"/>
              </a:rPr>
              <a:t> تجاوز نمی‌کند. درازگودال‌ها در عین حال ژرفترین نقاط کف اقیانوس‌ها را تشکیل می‌دهند</a:t>
            </a:r>
            <a:r>
              <a:rPr lang="fa-IR" sz="2800" dirty="0" smtClean="0">
                <a:ln w="0"/>
                <a:effectLst>
                  <a:outerShdw blurRad="38100" dist="19050" dir="2700000" algn="tl" rotWithShape="0">
                    <a:schemeClr val="dk1">
                      <a:alpha val="40000"/>
                    </a:schemeClr>
                  </a:outerShdw>
                </a:effectLst>
                <a:cs typeface="B Koodak" panose="00000700000000000000" pitchFamily="2" charset="-78"/>
              </a:rPr>
              <a:t>.</a:t>
            </a:r>
          </a:p>
          <a:p>
            <a:pPr algn="just">
              <a:lnSpc>
                <a:spcPct val="150000"/>
              </a:lnSpc>
            </a:pPr>
            <a:r>
              <a:rPr lang="fa-IR" sz="2800" dirty="0" smtClean="0">
                <a:ln w="0"/>
                <a:effectLst>
                  <a:outerShdw blurRad="38100" dist="19050" dir="2700000" algn="tl" rotWithShape="0">
                    <a:schemeClr val="dk1">
                      <a:alpha val="40000"/>
                    </a:schemeClr>
                  </a:outerShdw>
                </a:effectLst>
                <a:cs typeface="B Koodak" panose="00000700000000000000" pitchFamily="2" charset="-78"/>
              </a:rPr>
              <a:t>دراز گودال ماریانا محل </a:t>
            </a:r>
            <a:r>
              <a:rPr lang="fa-IR" sz="2800" dirty="0">
                <a:ln w="0"/>
                <a:effectLst>
                  <a:outerShdw blurRad="38100" dist="19050" dir="2700000" algn="tl" rotWithShape="0">
                    <a:schemeClr val="dk1">
                      <a:alpha val="40000"/>
                    </a:schemeClr>
                  </a:outerShdw>
                </a:effectLst>
                <a:cs typeface="B Koodak" panose="00000700000000000000" pitchFamily="2" charset="-78"/>
              </a:rPr>
              <a:t>آن کف بخش شمال غربی اقیانوس آرام، در شرق و جنوب جزایر ماریانا است</a:t>
            </a:r>
            <a:r>
              <a:rPr lang="fa-IR" sz="2800" dirty="0" smtClean="0">
                <a:ln w="0"/>
                <a:effectLst>
                  <a:outerShdw blurRad="38100" dist="19050" dir="2700000" algn="tl" rotWithShape="0">
                    <a:schemeClr val="dk1">
                      <a:alpha val="40000"/>
                    </a:schemeClr>
                  </a:outerShdw>
                </a:effectLst>
                <a:cs typeface="B Koodak" panose="00000700000000000000" pitchFamily="2" charset="-78"/>
              </a:rPr>
              <a:t>.           ( شرق مجمع الجزایر فیلیپین)</a:t>
            </a:r>
            <a:endParaRPr lang="fa-IR" sz="2800" dirty="0">
              <a:ln w="0"/>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117715244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632842" y="328335"/>
            <a:ext cx="6926315"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دشواری های کاوش های علمی درباره اقیانوس ها</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619749" y="1368604"/>
            <a:ext cx="952500" cy="238125"/>
          </a:xfrm>
          <a:prstGeom prst="rect">
            <a:avLst/>
          </a:prstGeom>
        </p:spPr>
      </p:pic>
      <p:sp>
        <p:nvSpPr>
          <p:cNvPr id="6" name="Rectangle 5"/>
          <p:cNvSpPr/>
          <p:nvPr/>
        </p:nvSpPr>
        <p:spPr>
          <a:xfrm>
            <a:off x="2798379" y="1963917"/>
            <a:ext cx="6595239"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فشار زیاد آب، تاریکی و دمای کم در اعماق آب</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grpSp>
        <p:nvGrpSpPr>
          <p:cNvPr id="9" name="Group 8"/>
          <p:cNvGrpSpPr/>
          <p:nvPr/>
        </p:nvGrpSpPr>
        <p:grpSpPr>
          <a:xfrm>
            <a:off x="721267" y="4635271"/>
            <a:ext cx="10749459" cy="1608083"/>
            <a:chOff x="721267" y="3247696"/>
            <a:chExt cx="10749459" cy="1608083"/>
          </a:xfrm>
        </p:grpSpPr>
        <p:sp>
          <p:nvSpPr>
            <p:cNvPr id="7" name="Rectangle 6"/>
            <p:cNvSpPr/>
            <p:nvPr/>
          </p:nvSpPr>
          <p:spPr>
            <a:xfrm>
              <a:off x="980991" y="3593167"/>
              <a:ext cx="10230013"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کف اقیانوس ها و دریاها همانند سطح خشکی ها ناهمواری های فراوان دارد.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8" name="Frame 7"/>
            <p:cNvSpPr/>
            <p:nvPr/>
          </p:nvSpPr>
          <p:spPr>
            <a:xfrm>
              <a:off x="721267" y="3247696"/>
              <a:ext cx="10749459" cy="1608083"/>
            </a:xfrm>
            <a:prstGeom prst="fram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grpSp>
      <p:sp>
        <p:nvSpPr>
          <p:cNvPr id="10" name="Rectangle 9"/>
          <p:cNvSpPr/>
          <p:nvPr/>
        </p:nvSpPr>
        <p:spPr>
          <a:xfrm>
            <a:off x="2337235" y="3272847"/>
            <a:ext cx="7517522"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پوستۀ زمین در کف اقیانوس ها و دریاها امتداد دارد.</a:t>
            </a:r>
            <a:endParaRPr lang="en-US" sz="32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1234318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پاورپوینت درس 4 مطالعات اجتماعی نهم</Template>
  <TotalTime>0</TotalTime>
  <Words>1410</Words>
  <Application>Microsoft Office PowerPoint</Application>
  <PresentationFormat>Widescreen</PresentationFormat>
  <Paragraphs>123</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B Koodak</vt:lpstr>
      <vt:lpstr>B Majid Shadow</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omid</dc:creator>
  <cp:lastModifiedBy>omid</cp:lastModifiedBy>
  <cp:revision>1</cp:revision>
  <dcterms:created xsi:type="dcterms:W3CDTF">2020-02-08T07:33:33Z</dcterms:created>
  <dcterms:modified xsi:type="dcterms:W3CDTF">2020-02-08T07:34:14Z</dcterms:modified>
</cp:coreProperties>
</file>